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69" r:id="rId7"/>
    <p:sldId id="258" r:id="rId8"/>
    <p:sldId id="265" r:id="rId9"/>
    <p:sldId id="260" r:id="rId10"/>
    <p:sldId id="270" r:id="rId11"/>
    <p:sldId id="261" r:id="rId12"/>
    <p:sldId id="274" r:id="rId13"/>
    <p:sldId id="275" r:id="rId14"/>
    <p:sldId id="277" r:id="rId15"/>
    <p:sldId id="276" r:id="rId16"/>
    <p:sldId id="262" r:id="rId17"/>
    <p:sldId id="271" r:id="rId18"/>
    <p:sldId id="263" r:id="rId19"/>
    <p:sldId id="273" r:id="rId20"/>
    <p:sldId id="264"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211121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415013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792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2186635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094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162320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92180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173040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392255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482E-7056-4143-9591-814B3A4582B0}"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425582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482E-7056-4143-9591-814B3A4582B0}"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62074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482E-7056-4143-9591-814B3A4582B0}" type="datetimeFigureOut">
              <a:rPr lang="en-IN" smtClean="0"/>
              <a:t>01-04-2021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158093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482E-7056-4143-9591-814B3A4582B0}" type="datetimeFigureOut">
              <a:rPr lang="en-IN" smtClean="0"/>
              <a:t>01-04-2021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198521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482E-7056-4143-9591-814B3A4582B0}" type="datetimeFigureOut">
              <a:rPr lang="en-IN" smtClean="0"/>
              <a:t>01-04-2021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232569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482E-7056-4143-9591-814B3A4582B0}"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305745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482E-7056-4143-9591-814B3A4582B0}"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875F9-FE0D-4E72-A258-23E216E1B56A}" type="slidenum">
              <a:rPr lang="en-IN" smtClean="0"/>
              <a:t>‹#›</a:t>
            </a:fld>
            <a:endParaRPr lang="en-IN"/>
          </a:p>
        </p:txBody>
      </p:sp>
    </p:spTree>
    <p:extLst>
      <p:ext uri="{BB962C8B-B14F-4D97-AF65-F5344CB8AC3E}">
        <p14:creationId xmlns:p14="http://schemas.microsoft.com/office/powerpoint/2010/main" val="32344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482E-7056-4143-9591-814B3A4582B0}" type="datetimeFigureOut">
              <a:rPr lang="en-IN" smtClean="0"/>
              <a:t>01-04-2021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F875F9-FE0D-4E72-A258-23E216E1B56A}" type="slidenum">
              <a:rPr lang="en-IN" smtClean="0"/>
              <a:t>‹#›</a:t>
            </a:fld>
            <a:endParaRPr lang="en-IN"/>
          </a:p>
        </p:txBody>
      </p:sp>
    </p:spTree>
    <p:extLst>
      <p:ext uri="{BB962C8B-B14F-4D97-AF65-F5344CB8AC3E}">
        <p14:creationId xmlns:p14="http://schemas.microsoft.com/office/powerpoint/2010/main" val="3345730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980A-252D-4DC6-8638-A90BD09A7C42}"/>
              </a:ext>
            </a:extLst>
          </p:cNvPr>
          <p:cNvSpPr>
            <a:spLocks noGrp="1"/>
          </p:cNvSpPr>
          <p:nvPr>
            <p:ph type="ctrTitle"/>
          </p:nvPr>
        </p:nvSpPr>
        <p:spPr/>
        <p:txBody>
          <a:bodyPr>
            <a:normAutofit/>
          </a:bodyPr>
          <a:lstStyle/>
          <a:p>
            <a:r>
              <a:rPr lang="en-US" sz="3600" b="1" dirty="0">
                <a:effectLst/>
                <a:latin typeface="Times New Roman" panose="02020603050405020304" pitchFamily="18" charset="0"/>
                <a:ea typeface="Calibri" panose="020F0502020204030204" pitchFamily="34" charset="0"/>
              </a:rPr>
              <a:t>Under Water Image Enhancement Techniques and Image Restoration</a:t>
            </a:r>
            <a:endParaRPr lang="en-IN" sz="4000" dirty="0"/>
          </a:p>
        </p:txBody>
      </p:sp>
      <p:sp>
        <p:nvSpPr>
          <p:cNvPr id="3" name="Subtitle 2">
            <a:extLst>
              <a:ext uri="{FF2B5EF4-FFF2-40B4-BE49-F238E27FC236}">
                <a16:creationId xmlns:a16="http://schemas.microsoft.com/office/drawing/2014/main" id="{BA125F86-6E9D-4D1F-86CA-F549CC28B44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1976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A23F-3EBE-4726-99B2-87916A0C8F9A}"/>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id="{B9ADFE38-CC42-4BCC-AD44-BCBC4ED8D2B9}"/>
              </a:ext>
            </a:extLst>
          </p:cNvPr>
          <p:cNvSpPr>
            <a:spLocks noGrp="1"/>
          </p:cNvSpPr>
          <p:nvPr>
            <p:ph idx="1"/>
          </p:nvPr>
        </p:nvSpPr>
        <p:spPr/>
        <p:txBody>
          <a:bodyPr/>
          <a:lstStyle/>
          <a:p>
            <a:r>
              <a:rPr lang="en-US" dirty="0"/>
              <a:t>: </a:t>
            </a:r>
            <a:r>
              <a:rPr lang="en-US" sz="2800" i="0" dirty="0">
                <a:solidFill>
                  <a:srgbClr val="333333"/>
                </a:solidFill>
                <a:effectLst/>
                <a:latin typeface="Roboto"/>
              </a:rPr>
              <a:t>Unsupervised Color Correction Method </a:t>
            </a:r>
            <a:endParaRPr lang="en-US" dirty="0"/>
          </a:p>
          <a:p>
            <a:r>
              <a:rPr lang="en-IN" dirty="0"/>
              <a:t>Step 1: RGB equalisation</a:t>
            </a:r>
          </a:p>
          <a:p>
            <a:r>
              <a:rPr lang="en-IN" dirty="0"/>
              <a:t>Step 2: Stretching</a:t>
            </a:r>
          </a:p>
          <a:p>
            <a:r>
              <a:rPr lang="en-IN" dirty="0"/>
              <a:t>Step 3: HSVS stretching</a:t>
            </a:r>
          </a:p>
          <a:p>
            <a:r>
              <a:rPr lang="en-IN" dirty="0"/>
              <a:t>Step 4: scene radiance</a:t>
            </a:r>
          </a:p>
          <a:p>
            <a:endParaRPr lang="en-IN" dirty="0"/>
          </a:p>
        </p:txBody>
      </p:sp>
    </p:spTree>
    <p:extLst>
      <p:ext uri="{BB962C8B-B14F-4D97-AF65-F5344CB8AC3E}">
        <p14:creationId xmlns:p14="http://schemas.microsoft.com/office/powerpoint/2010/main" val="325708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C2F7-20E9-4DAF-AB10-CC87A812E703}"/>
              </a:ext>
            </a:extLst>
          </p:cNvPr>
          <p:cNvSpPr>
            <a:spLocks noGrp="1"/>
          </p:cNvSpPr>
          <p:nvPr>
            <p:ph type="title"/>
          </p:nvPr>
        </p:nvSpPr>
        <p:spPr/>
        <p:txBody>
          <a:bodyPr/>
          <a:lstStyle/>
          <a:p>
            <a:r>
              <a:rPr lang="en-US" b="1" dirty="0"/>
              <a:t>Use Case Diagram</a:t>
            </a:r>
            <a:endParaRPr lang="en-IN" b="1" dirty="0"/>
          </a:p>
        </p:txBody>
      </p:sp>
      <p:pic>
        <p:nvPicPr>
          <p:cNvPr id="4" name="Content Placeholder 3">
            <a:extLst>
              <a:ext uri="{FF2B5EF4-FFF2-40B4-BE49-F238E27FC236}">
                <a16:creationId xmlns:a16="http://schemas.microsoft.com/office/drawing/2014/main" id="{D63B1D2A-6760-45E0-8728-71DED26E6C5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5345" y="2113935"/>
            <a:ext cx="3126752" cy="3881437"/>
          </a:xfrm>
          <a:prstGeom prst="rect">
            <a:avLst/>
          </a:prstGeom>
          <a:noFill/>
          <a:ln>
            <a:noFill/>
          </a:ln>
        </p:spPr>
      </p:pic>
      <p:pic>
        <p:nvPicPr>
          <p:cNvPr id="5" name="Picture 4">
            <a:extLst>
              <a:ext uri="{FF2B5EF4-FFF2-40B4-BE49-F238E27FC236}">
                <a16:creationId xmlns:a16="http://schemas.microsoft.com/office/drawing/2014/main" id="{4F90746E-10DE-4E23-960C-20AC233757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5668" y="2759253"/>
            <a:ext cx="3124200" cy="2590800"/>
          </a:xfrm>
          <a:prstGeom prst="rect">
            <a:avLst/>
          </a:prstGeom>
          <a:noFill/>
          <a:ln>
            <a:noFill/>
          </a:ln>
        </p:spPr>
      </p:pic>
    </p:spTree>
    <p:extLst>
      <p:ext uri="{BB962C8B-B14F-4D97-AF65-F5344CB8AC3E}">
        <p14:creationId xmlns:p14="http://schemas.microsoft.com/office/powerpoint/2010/main" val="404551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034E-5427-4B2C-AE04-DB915CFCFE38}"/>
              </a:ext>
            </a:extLst>
          </p:cNvPr>
          <p:cNvSpPr>
            <a:spLocks noGrp="1"/>
          </p:cNvSpPr>
          <p:nvPr>
            <p:ph type="title"/>
          </p:nvPr>
        </p:nvSpPr>
        <p:spPr/>
        <p:txBody>
          <a:bodyPr/>
          <a:lstStyle/>
          <a:p>
            <a:r>
              <a:rPr lang="en-US" dirty="0"/>
              <a:t>Sequence Diagram</a:t>
            </a:r>
            <a:endParaRPr lang="en-IN" dirty="0"/>
          </a:p>
        </p:txBody>
      </p:sp>
      <p:pic>
        <p:nvPicPr>
          <p:cNvPr id="4" name="Content Placeholder 3">
            <a:extLst>
              <a:ext uri="{FF2B5EF4-FFF2-40B4-BE49-F238E27FC236}">
                <a16:creationId xmlns:a16="http://schemas.microsoft.com/office/drawing/2014/main" id="{C7E03445-8A38-43BC-9FFA-AA35BE6FDF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050" y="2232449"/>
            <a:ext cx="8580952" cy="2991267"/>
          </a:xfrm>
          <a:prstGeom prst="rect">
            <a:avLst/>
          </a:prstGeom>
          <a:noFill/>
          <a:ln>
            <a:noFill/>
          </a:ln>
        </p:spPr>
      </p:pic>
    </p:spTree>
    <p:extLst>
      <p:ext uri="{BB962C8B-B14F-4D97-AF65-F5344CB8AC3E}">
        <p14:creationId xmlns:p14="http://schemas.microsoft.com/office/powerpoint/2010/main" val="108221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7E4E-9E1F-411C-BB91-C4F6218FE4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20D499-FED0-41D0-AA90-8495BFB997A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1787213-7794-4AEB-AF4C-C5FDC6D7BA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2070360"/>
            <a:ext cx="6441923" cy="3170682"/>
          </a:xfrm>
          <a:prstGeom prst="rect">
            <a:avLst/>
          </a:prstGeom>
          <a:noFill/>
          <a:ln>
            <a:noFill/>
          </a:ln>
        </p:spPr>
      </p:pic>
    </p:spTree>
    <p:extLst>
      <p:ext uri="{BB962C8B-B14F-4D97-AF65-F5344CB8AC3E}">
        <p14:creationId xmlns:p14="http://schemas.microsoft.com/office/powerpoint/2010/main" val="78670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ACE3-F2A8-45AA-8C76-5F25D08393DB}"/>
              </a:ext>
            </a:extLst>
          </p:cNvPr>
          <p:cNvSpPr>
            <a:spLocks noGrp="1"/>
          </p:cNvSpPr>
          <p:nvPr>
            <p:ph type="title"/>
          </p:nvPr>
        </p:nvSpPr>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1D6FF3C3-5D36-46A3-AD6E-90B4B3482A3B}"/>
              </a:ext>
            </a:extLst>
          </p:cNvPr>
          <p:cNvPicPr>
            <a:picLocks noGrp="1" noChangeAspect="1"/>
          </p:cNvPicPr>
          <p:nvPr>
            <p:ph idx="1"/>
          </p:nvPr>
        </p:nvPicPr>
        <p:blipFill>
          <a:blip r:embed="rId2"/>
          <a:stretch>
            <a:fillRect/>
          </a:stretch>
        </p:blipFill>
        <p:spPr>
          <a:xfrm>
            <a:off x="818356" y="2299913"/>
            <a:ext cx="5435740" cy="2738617"/>
          </a:xfrm>
        </p:spPr>
      </p:pic>
    </p:spTree>
    <p:extLst>
      <p:ext uri="{BB962C8B-B14F-4D97-AF65-F5344CB8AC3E}">
        <p14:creationId xmlns:p14="http://schemas.microsoft.com/office/powerpoint/2010/main" val="68162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6FA0-5B0E-4433-B17B-6F71E3BC1F73}"/>
              </a:ext>
            </a:extLst>
          </p:cNvPr>
          <p:cNvSpPr>
            <a:spLocks noGrp="1"/>
          </p:cNvSpPr>
          <p:nvPr>
            <p:ph type="title"/>
          </p:nvPr>
        </p:nvSpPr>
        <p:spPr/>
        <p:txBody>
          <a:bodyPr/>
          <a:lstStyle/>
          <a:p>
            <a:r>
              <a:rPr lang="en-US" dirty="0"/>
              <a:t>Activity Diagram</a:t>
            </a:r>
            <a:endParaRPr lang="en-IN" dirty="0"/>
          </a:p>
        </p:txBody>
      </p:sp>
      <p:sp>
        <p:nvSpPr>
          <p:cNvPr id="3" name="Content Placeholder 2">
            <a:extLst>
              <a:ext uri="{FF2B5EF4-FFF2-40B4-BE49-F238E27FC236}">
                <a16:creationId xmlns:a16="http://schemas.microsoft.com/office/drawing/2014/main" id="{9176843F-ED9B-43E3-8DF8-FB6FF7B65D00}"/>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14EE39D3-7CC8-4608-A0C0-BFCEA5505A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60589"/>
            <a:ext cx="6562531" cy="3989614"/>
          </a:xfrm>
          <a:prstGeom prst="rect">
            <a:avLst/>
          </a:prstGeom>
          <a:noFill/>
          <a:ln>
            <a:noFill/>
          </a:ln>
        </p:spPr>
      </p:pic>
    </p:spTree>
    <p:extLst>
      <p:ext uri="{BB962C8B-B14F-4D97-AF65-F5344CB8AC3E}">
        <p14:creationId xmlns:p14="http://schemas.microsoft.com/office/powerpoint/2010/main" val="183647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95F5-2258-46AB-9750-F4D8DF66A597}"/>
              </a:ext>
            </a:extLst>
          </p:cNvPr>
          <p:cNvSpPr>
            <a:spLocks noGrp="1"/>
          </p:cNvSpPr>
          <p:nvPr>
            <p:ph type="title"/>
          </p:nvPr>
        </p:nvSpPr>
        <p:spPr/>
        <p:txBody>
          <a:bodyPr/>
          <a:lstStyle/>
          <a:p>
            <a:r>
              <a:rPr lang="en-US" b="1" dirty="0"/>
              <a:t>Hardware Requirement</a:t>
            </a:r>
            <a:endParaRPr lang="en-IN" b="1" dirty="0"/>
          </a:p>
        </p:txBody>
      </p:sp>
      <p:sp>
        <p:nvSpPr>
          <p:cNvPr id="3" name="Content Placeholder 2">
            <a:extLst>
              <a:ext uri="{FF2B5EF4-FFF2-40B4-BE49-F238E27FC236}">
                <a16:creationId xmlns:a16="http://schemas.microsoft.com/office/drawing/2014/main" id="{CC5BFDCD-075F-4F7C-A461-353AF6B728F6}"/>
              </a:ext>
            </a:extLst>
          </p:cNvPr>
          <p:cNvSpPr>
            <a:spLocks noGrp="1"/>
          </p:cNvSpPr>
          <p:nvPr>
            <p:ph idx="1"/>
          </p:nvPr>
        </p:nvSpPr>
        <p:spPr/>
        <p:txBody>
          <a:bodyPr>
            <a:normAutofit/>
          </a:bodyPr>
          <a:lstStyle/>
          <a:p>
            <a:pPr marL="297180" indent="0" algn="just">
              <a:lnSpc>
                <a:spcPct val="150000"/>
              </a:lnSpc>
              <a:spcBef>
                <a:spcPts val="780"/>
              </a:spcBef>
              <a:spcAft>
                <a:spcPts val="0"/>
              </a:spcAft>
              <a:buNone/>
              <a:tabLst>
                <a:tab pos="342900" algn="l"/>
                <a:tab pos="400050" algn="l"/>
                <a:tab pos="849630" algn="l"/>
              </a:tabLst>
            </a:pP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System	: Intel </a:t>
            </a:r>
            <a:r>
              <a:rPr lang="en-US" sz="1800" dirty="0">
                <a:latin typeface="Times New Roman" panose="02020603050405020304" pitchFamily="18" charset="0"/>
                <a:ea typeface="Times New Roman" panose="02020603050405020304" pitchFamily="18" charset="0"/>
              </a:rPr>
              <a:t>core i3</a:t>
            </a:r>
            <a:r>
              <a:rPr lang="en-US" sz="1800" b="0"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Hard Disk 	 : 500 GB.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Monitor	 : 15 VGA Color.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Mouse	: Logitech.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RAM		 : 3 GB. </a:t>
            </a:r>
            <a:endParaRPr lang="en-IN" sz="1800" b="1" dirty="0">
              <a:effectLst/>
              <a:latin typeface="Times New Roman" panose="02020603050405020304" pitchFamily="18" charset="0"/>
              <a:ea typeface="Times New Roman" panose="02020603050405020304" pitchFamily="18" charset="0"/>
            </a:endParaRPr>
          </a:p>
          <a:p>
            <a:pPr marL="525780" algn="just">
              <a:lnSpc>
                <a:spcPct val="150000"/>
              </a:lnSpc>
              <a:spcBef>
                <a:spcPts val="285"/>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1076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83B8-DBA9-41AD-BAD8-A74C3C64E19E}"/>
              </a:ext>
            </a:extLst>
          </p:cNvPr>
          <p:cNvSpPr>
            <a:spLocks noGrp="1"/>
          </p:cNvSpPr>
          <p:nvPr>
            <p:ph type="title"/>
          </p:nvPr>
        </p:nvSpPr>
        <p:spPr/>
        <p:txBody>
          <a:bodyPr>
            <a:norm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SOFTWARE REQUIREMENTS:</a:t>
            </a:r>
            <a:br>
              <a:rPr lang="en-IN" sz="2800" b="1"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0BE83020-461E-49C7-A074-E287F0E2E9DB}"/>
              </a:ext>
            </a:extLst>
          </p:cNvPr>
          <p:cNvSpPr>
            <a:spLocks noGrp="1"/>
          </p:cNvSpPr>
          <p:nvPr>
            <p:ph idx="1"/>
          </p:nvPr>
        </p:nvSpPr>
        <p:spPr/>
        <p:txBody>
          <a:bodyPr>
            <a:normAutofit fontScale="85000" lnSpcReduction="20000"/>
          </a:bodyPr>
          <a:lstStyle/>
          <a:p>
            <a:pPr marL="297180" indent="0" algn="just">
              <a:lnSpc>
                <a:spcPct val="150000"/>
              </a:lnSpc>
              <a:spcBef>
                <a:spcPts val="725"/>
              </a:spcBef>
              <a:spcAft>
                <a:spcPts val="0"/>
              </a:spcAft>
              <a:buNone/>
              <a:tabLst>
                <a:tab pos="285750" algn="l"/>
                <a:tab pos="342900" algn="l"/>
                <a:tab pos="400050" algn="l"/>
                <a:tab pos="628650" algn="l"/>
                <a:tab pos="848995" algn="l"/>
              </a:tabLst>
            </a:pPr>
            <a:endParaRPr lang="en-IN" sz="2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25"/>
              </a:spcBef>
              <a:spcAft>
                <a:spcPts val="0"/>
              </a:spcAft>
              <a:buFont typeface="Wingdings" panose="05000000000000000000" pitchFamily="2" charset="2"/>
              <a:buChar char=""/>
              <a:tabLst>
                <a:tab pos="285750" algn="l"/>
                <a:tab pos="342900" algn="l"/>
                <a:tab pos="400050" algn="l"/>
                <a:tab pos="628650" algn="l"/>
                <a:tab pos="848995" algn="l"/>
              </a:tabLst>
            </a:pPr>
            <a:r>
              <a:rPr lang="en-US" sz="2800" b="0" dirty="0">
                <a:effectLst/>
                <a:latin typeface="Times New Roman" panose="02020603050405020304" pitchFamily="18" charset="0"/>
                <a:ea typeface="Times New Roman" panose="02020603050405020304" pitchFamily="18" charset="0"/>
              </a:rPr>
              <a:t>Operating system 	: 	Windows XP/7/10</a:t>
            </a:r>
            <a:endParaRPr lang="en-IN" sz="2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Coding Language		: 	python  </a:t>
            </a: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Tool				: 	vs code</a:t>
            </a: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IDE 				: 	Anaconda prompt</a:t>
            </a: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Libraries			:  	OpenCV</a:t>
            </a:r>
          </a:p>
          <a:p>
            <a:endParaRPr lang="en-IN" dirty="0"/>
          </a:p>
        </p:txBody>
      </p:sp>
    </p:spTree>
    <p:extLst>
      <p:ext uri="{BB962C8B-B14F-4D97-AF65-F5344CB8AC3E}">
        <p14:creationId xmlns:p14="http://schemas.microsoft.com/office/powerpoint/2010/main" val="197281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0107-AD68-40C9-8CCD-E81145591899}"/>
              </a:ext>
            </a:extLst>
          </p:cNvPr>
          <p:cNvSpPr>
            <a:spLocks noGrp="1"/>
          </p:cNvSpPr>
          <p:nvPr>
            <p:ph type="title"/>
          </p:nvPr>
        </p:nvSpPr>
        <p:spPr/>
        <p:txBody>
          <a:bodyPr/>
          <a:lstStyle/>
          <a:p>
            <a:r>
              <a:rPr lang="en-US" dirty="0"/>
              <a:t>Datasets</a:t>
            </a:r>
            <a:endParaRPr lang="en-IN" dirty="0"/>
          </a:p>
        </p:txBody>
      </p:sp>
      <p:sp>
        <p:nvSpPr>
          <p:cNvPr id="3" name="Content Placeholder 2">
            <a:extLst>
              <a:ext uri="{FF2B5EF4-FFF2-40B4-BE49-F238E27FC236}">
                <a16:creationId xmlns:a16="http://schemas.microsoft.com/office/drawing/2014/main" id="{3DC61CF8-139E-4E34-9999-EE86B4F6D4C2}"/>
              </a:ext>
            </a:extLst>
          </p:cNvPr>
          <p:cNvSpPr>
            <a:spLocks noGrp="1"/>
          </p:cNvSpPr>
          <p:nvPr>
            <p:ph idx="1"/>
          </p:nvPr>
        </p:nvSpPr>
        <p:spPr/>
        <p:txBody>
          <a:bodyPr/>
          <a:lstStyle/>
          <a:p>
            <a:r>
              <a:rPr lang="en-US" dirty="0"/>
              <a:t>We are using image processing techniques to process input image. We are not using any dataset in this project. </a:t>
            </a:r>
          </a:p>
          <a:p>
            <a:endParaRPr lang="en-US" dirty="0"/>
          </a:p>
          <a:p>
            <a:r>
              <a:rPr lang="en-US" dirty="0"/>
              <a:t>Input: Unwater image </a:t>
            </a:r>
          </a:p>
          <a:p>
            <a:endParaRPr lang="en-US" dirty="0"/>
          </a:p>
          <a:p>
            <a:r>
              <a:rPr lang="en-US" dirty="0"/>
              <a:t>Result: Restored Image, Enhanced Image</a:t>
            </a:r>
            <a:endParaRPr lang="en-IN" dirty="0"/>
          </a:p>
        </p:txBody>
      </p:sp>
    </p:spTree>
    <p:extLst>
      <p:ext uri="{BB962C8B-B14F-4D97-AF65-F5344CB8AC3E}">
        <p14:creationId xmlns:p14="http://schemas.microsoft.com/office/powerpoint/2010/main" val="366512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E2D2-580E-4CCC-89BA-D720E9A8E60C}"/>
              </a:ext>
            </a:extLst>
          </p:cNvPr>
          <p:cNvSpPr>
            <a:spLocks noGrp="1"/>
          </p:cNvSpPr>
          <p:nvPr>
            <p:ph type="title"/>
          </p:nvPr>
        </p:nvSpPr>
        <p:spPr/>
        <p:txBody>
          <a:bodyPr/>
          <a:lstStyle/>
          <a:p>
            <a:r>
              <a:rPr lang="en-US" dirty="0"/>
              <a:t>Registration Page</a:t>
            </a:r>
            <a:endParaRPr lang="en-IN" dirty="0"/>
          </a:p>
        </p:txBody>
      </p:sp>
      <p:sp>
        <p:nvSpPr>
          <p:cNvPr id="3" name="Content Placeholder 2">
            <a:extLst>
              <a:ext uri="{FF2B5EF4-FFF2-40B4-BE49-F238E27FC236}">
                <a16:creationId xmlns:a16="http://schemas.microsoft.com/office/drawing/2014/main" id="{E6737A37-533C-4626-8655-F8C9F02135A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F6845D3-931A-4F8C-B692-42D99D744FDA}"/>
              </a:ext>
            </a:extLst>
          </p:cNvPr>
          <p:cNvPicPr>
            <a:picLocks noChangeAspect="1"/>
          </p:cNvPicPr>
          <p:nvPr/>
        </p:nvPicPr>
        <p:blipFill>
          <a:blip r:embed="rId2"/>
          <a:stretch>
            <a:fillRect/>
          </a:stretch>
        </p:blipFill>
        <p:spPr>
          <a:xfrm>
            <a:off x="838200" y="1825625"/>
            <a:ext cx="3841880" cy="4972279"/>
          </a:xfrm>
          <a:prstGeom prst="rect">
            <a:avLst/>
          </a:prstGeom>
        </p:spPr>
      </p:pic>
    </p:spTree>
    <p:extLst>
      <p:ext uri="{BB962C8B-B14F-4D97-AF65-F5344CB8AC3E}">
        <p14:creationId xmlns:p14="http://schemas.microsoft.com/office/powerpoint/2010/main" val="361770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421F-1CB0-44BB-88F4-2F98433151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EFEA5F-173D-4846-9228-973BB14C4423}"/>
              </a:ext>
            </a:extLst>
          </p:cNvPr>
          <p:cNvSpPr>
            <a:spLocks noGrp="1"/>
          </p:cNvSpPr>
          <p:nvPr>
            <p:ph idx="1"/>
          </p:nvPr>
        </p:nvSpPr>
        <p:spPr/>
        <p:txBody>
          <a:bodyPr>
            <a:normAutofit fontScale="85000" lnSpcReduction="20000"/>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 oceans contain unknown creatures and vast energy resources, playing an important role in the continuation of life on earth</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Since the middle of the 20th century, marine exploration worldwide has actively engaged in high-tech activities </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Vision technology has attracted great attention, for its ability to carry high information density</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Researchers strive to capture high-quality underwater images for a variety of underwater applications, including robotics</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Rescue missions, man-made structures inspection, ecological monitoring, sea organisms tracking  and real-time navigation.</a:t>
            </a:r>
          </a:p>
          <a:p>
            <a:pPr algn="just"/>
            <a:r>
              <a:rPr lang="en-US" sz="1800" dirty="0">
                <a:latin typeface="Times New Roman" panose="02020603050405020304" pitchFamily="18" charset="0"/>
                <a:cs typeface="Times New Roman" panose="02020603050405020304" pitchFamily="18" charset="0"/>
              </a:rPr>
              <a:t>However, the quality of underwater images is severely affected by the particular physical and chemical characteristics of underwater conditions, raising issues that are more easily overcome in terrestrial imaging</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Underwater images always show color cast, e.g., green bluish color, which is caused by different attenuation ratios of red, green and blue lights</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382290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09BF-6222-48C2-9D46-3AE9B2AA58ED}"/>
              </a:ext>
            </a:extLst>
          </p:cNvPr>
          <p:cNvSpPr>
            <a:spLocks noGrp="1"/>
          </p:cNvSpPr>
          <p:nvPr>
            <p:ph type="title"/>
          </p:nvPr>
        </p:nvSpPr>
        <p:spPr/>
        <p:txBody>
          <a:bodyPr/>
          <a:lstStyle/>
          <a:p>
            <a:r>
              <a:rPr lang="en-US" dirty="0"/>
              <a:t>Image Upload Page</a:t>
            </a:r>
            <a:endParaRPr lang="en-IN" dirty="0"/>
          </a:p>
        </p:txBody>
      </p:sp>
      <p:pic>
        <p:nvPicPr>
          <p:cNvPr id="5" name="Content Placeholder 4">
            <a:extLst>
              <a:ext uri="{FF2B5EF4-FFF2-40B4-BE49-F238E27FC236}">
                <a16:creationId xmlns:a16="http://schemas.microsoft.com/office/drawing/2014/main" id="{007BE4BD-8414-45B1-84CC-0507CF21CA88}"/>
              </a:ext>
            </a:extLst>
          </p:cNvPr>
          <p:cNvPicPr>
            <a:picLocks noGrp="1" noChangeAspect="1"/>
          </p:cNvPicPr>
          <p:nvPr>
            <p:ph idx="1"/>
          </p:nvPr>
        </p:nvPicPr>
        <p:blipFill>
          <a:blip r:embed="rId2"/>
          <a:stretch>
            <a:fillRect/>
          </a:stretch>
        </p:blipFill>
        <p:spPr>
          <a:xfrm>
            <a:off x="752547" y="1690688"/>
            <a:ext cx="5760342" cy="4351338"/>
          </a:xfrm>
        </p:spPr>
      </p:pic>
    </p:spTree>
    <p:extLst>
      <p:ext uri="{BB962C8B-B14F-4D97-AF65-F5344CB8AC3E}">
        <p14:creationId xmlns:p14="http://schemas.microsoft.com/office/powerpoint/2010/main" val="3582277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DC96-88D2-4529-BFA0-54F8BF9752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C05308-14CA-4EBB-9BCD-B6765D19133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5243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9B3-21B4-42D6-A3C6-A8A24995EDBA}"/>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046B01B0-DA1D-4E42-B4F5-11126345F2DC}"/>
              </a:ext>
            </a:extLst>
          </p:cNvPr>
          <p:cNvSpPr>
            <a:spLocks noGrp="1"/>
          </p:cNvSpPr>
          <p:nvPr>
            <p:ph idx="1"/>
          </p:nvPr>
        </p:nvSpPr>
        <p:spPr/>
        <p:txBody>
          <a:bodyPr>
            <a:normAutofit/>
          </a:bodyPr>
          <a:lstStyle/>
          <a:p>
            <a:r>
              <a:rPr lang="en-US" b="1" dirty="0"/>
              <a:t>Underwater image </a:t>
            </a:r>
            <a:r>
              <a:rPr lang="en-US" b="1" dirty="0" err="1"/>
              <a:t>colour</a:t>
            </a:r>
            <a:r>
              <a:rPr lang="en-US" b="1" dirty="0"/>
              <a:t> constancy based on DSNMF</a:t>
            </a:r>
          </a:p>
          <a:p>
            <a:endParaRPr lang="en-US" dirty="0"/>
          </a:p>
          <a:p>
            <a:r>
              <a:rPr lang="en-US" dirty="0"/>
              <a:t>In 2017, Liu et al. [54] proposed a method called Deep Sparse Non-negative Matrix </a:t>
            </a:r>
            <a:r>
              <a:rPr lang="en-US" dirty="0" err="1"/>
              <a:t>Factorisation</a:t>
            </a:r>
            <a:r>
              <a:rPr lang="en-US" dirty="0"/>
              <a:t> (DSNMF) to estimate the illumination of underwater images. First, the observed images were segmented into small blocks, each channel of the local block was reconstructed into a [R, G, B] matrix, and the depth of each input matrix was decomposed into multiple layers by the sparsity constraint of the DSNMF method. The last layer of the factorization matrix is used as the illumination for the patch, and the image is adjusted with sparse constraints. After factorization, the local block illumination of the original image is estimated to obtain the enhanced image</a:t>
            </a:r>
            <a:endParaRPr lang="en-IN" dirty="0"/>
          </a:p>
        </p:txBody>
      </p:sp>
    </p:spTree>
    <p:extLst>
      <p:ext uri="{BB962C8B-B14F-4D97-AF65-F5344CB8AC3E}">
        <p14:creationId xmlns:p14="http://schemas.microsoft.com/office/powerpoint/2010/main" val="60583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B459-00EF-4BED-B652-C20469EBC996}"/>
              </a:ext>
            </a:extLst>
          </p:cNvPr>
          <p:cNvSpPr>
            <a:spLocks noGrp="1"/>
          </p:cNvSpPr>
          <p:nvPr>
            <p:ph type="title"/>
          </p:nvPr>
        </p:nvSpPr>
        <p:spPr/>
        <p:txBody>
          <a:bodyPr/>
          <a:lstStyle/>
          <a:p>
            <a:r>
              <a:rPr lang="en-US" b="1" dirty="0"/>
              <a:t>Color Correction of Underwater Images for Aquatic Robot Inspection</a:t>
            </a:r>
            <a:endParaRPr lang="en-IN" b="1" dirty="0"/>
          </a:p>
        </p:txBody>
      </p:sp>
      <p:sp>
        <p:nvSpPr>
          <p:cNvPr id="3" name="Content Placeholder 2">
            <a:extLst>
              <a:ext uri="{FF2B5EF4-FFF2-40B4-BE49-F238E27FC236}">
                <a16:creationId xmlns:a16="http://schemas.microsoft.com/office/drawing/2014/main" id="{912E0438-E3D7-4EE1-A846-47CF32745089}"/>
              </a:ext>
            </a:extLst>
          </p:cNvPr>
          <p:cNvSpPr>
            <a:spLocks noGrp="1"/>
          </p:cNvSpPr>
          <p:nvPr>
            <p:ph idx="1"/>
          </p:nvPr>
        </p:nvSpPr>
        <p:spPr/>
        <p:txBody>
          <a:bodyPr/>
          <a:lstStyle/>
          <a:p>
            <a:r>
              <a:rPr lang="en-US" dirty="0"/>
              <a:t>In 2005, Torres-Méndez et al. [55] used Markov Random Field (MRF) to describe the correlation between underwater images before and after distortion, and enhanced the color of images based on the maximum a posteriori. When calculating the dissimilarity of image patches, the image is transformed to CIE-Lab color space to represent equal perceived differences. The experimental data obtained from different underwater scenes verified the feasibility and effectiveness of this method.</a:t>
            </a:r>
            <a:endParaRPr lang="en-IN" dirty="0"/>
          </a:p>
        </p:txBody>
      </p:sp>
    </p:spTree>
    <p:extLst>
      <p:ext uri="{BB962C8B-B14F-4D97-AF65-F5344CB8AC3E}">
        <p14:creationId xmlns:p14="http://schemas.microsoft.com/office/powerpoint/2010/main" val="104125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7795-7EA7-4EFA-ABFB-069D6501BD4D}"/>
              </a:ext>
            </a:extLst>
          </p:cNvPr>
          <p:cNvSpPr>
            <a:spLocks noGrp="1"/>
          </p:cNvSpPr>
          <p:nvPr>
            <p:ph type="title"/>
          </p:nvPr>
        </p:nvSpPr>
        <p:spPr/>
        <p:txBody>
          <a:bodyPr/>
          <a:lstStyle/>
          <a:p>
            <a:r>
              <a:rPr lang="en-US" b="1" dirty="0"/>
              <a:t>Underwater Image Enhancement Using An Integrated Color Model</a:t>
            </a:r>
            <a:endParaRPr lang="en-IN" b="1" dirty="0"/>
          </a:p>
        </p:txBody>
      </p:sp>
      <p:sp>
        <p:nvSpPr>
          <p:cNvPr id="3" name="Content Placeholder 2">
            <a:extLst>
              <a:ext uri="{FF2B5EF4-FFF2-40B4-BE49-F238E27FC236}">
                <a16:creationId xmlns:a16="http://schemas.microsoft.com/office/drawing/2014/main" id="{82B63182-A7DA-435A-B866-FD60CBF0B71D}"/>
              </a:ext>
            </a:extLst>
          </p:cNvPr>
          <p:cNvSpPr>
            <a:spLocks noGrp="1"/>
          </p:cNvSpPr>
          <p:nvPr>
            <p:ph idx="1"/>
          </p:nvPr>
        </p:nvSpPr>
        <p:spPr/>
        <p:txBody>
          <a:bodyPr/>
          <a:lstStyle/>
          <a:p>
            <a:r>
              <a:rPr lang="en-US" dirty="0"/>
              <a:t>In 2007,  proposed an underwater image enhancement algorithm based on an Integrated </a:t>
            </a:r>
            <a:r>
              <a:rPr lang="en-US" dirty="0" err="1"/>
              <a:t>Colour</a:t>
            </a:r>
            <a:r>
              <a:rPr lang="en-US" dirty="0"/>
              <a:t> Model (ICM). Firstly, the heavily attenuated GB channels in the RGB color model are stretched through the entire range [0, 255]. Then the image is converted to the HSI color model; and the  and  components are finally stretched with sliding histogram stretching to improve the saturation and brightness of the output image.</a:t>
            </a:r>
            <a:endParaRPr lang="en-IN" dirty="0"/>
          </a:p>
        </p:txBody>
      </p:sp>
    </p:spTree>
    <p:extLst>
      <p:ext uri="{BB962C8B-B14F-4D97-AF65-F5344CB8AC3E}">
        <p14:creationId xmlns:p14="http://schemas.microsoft.com/office/powerpoint/2010/main" val="411866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EC84-2764-496F-AF01-14E9612575CF}"/>
              </a:ext>
            </a:extLst>
          </p:cNvPr>
          <p:cNvSpPr>
            <a:spLocks noGrp="1"/>
          </p:cNvSpPr>
          <p:nvPr>
            <p:ph type="title"/>
          </p:nvPr>
        </p:nvSpPr>
        <p:spPr/>
        <p:txBody>
          <a:bodyPr>
            <a:normAutofit fontScale="90000"/>
          </a:bodyPr>
          <a:lstStyle/>
          <a:p>
            <a:r>
              <a:rPr lang="en-US" b="1" dirty="0"/>
              <a:t>Automatic system for improving underwater image contrast and color through recursive adaptive histogram modification</a:t>
            </a:r>
            <a:endParaRPr lang="en-IN" b="1" dirty="0"/>
          </a:p>
        </p:txBody>
      </p:sp>
      <p:sp>
        <p:nvSpPr>
          <p:cNvPr id="3" name="Content Placeholder 2">
            <a:extLst>
              <a:ext uri="{FF2B5EF4-FFF2-40B4-BE49-F238E27FC236}">
                <a16:creationId xmlns:a16="http://schemas.microsoft.com/office/drawing/2014/main" id="{01DEAA9E-7D86-4864-B4AB-6A40F830D3AF}"/>
              </a:ext>
            </a:extLst>
          </p:cNvPr>
          <p:cNvSpPr>
            <a:spLocks noGrp="1"/>
          </p:cNvSpPr>
          <p:nvPr>
            <p:ph idx="1"/>
          </p:nvPr>
        </p:nvSpPr>
        <p:spPr/>
        <p:txBody>
          <a:bodyPr/>
          <a:lstStyle/>
          <a:p>
            <a:endParaRPr lang="en-US" dirty="0"/>
          </a:p>
          <a:p>
            <a:r>
              <a:rPr lang="en-US" dirty="0"/>
              <a:t>In 2017,put forward Recursive Adaptive Histogram Modification (RAHIM), which can increase the natural performance of image color by modifying saturation and brightness of the image in the HSV color model through Rayleigh distribution and the human visual system and finally the enhanced image is converted to RGB color model.</a:t>
            </a:r>
            <a:endParaRPr lang="en-IN" dirty="0"/>
          </a:p>
        </p:txBody>
      </p:sp>
    </p:spTree>
    <p:extLst>
      <p:ext uri="{BB962C8B-B14F-4D97-AF65-F5344CB8AC3E}">
        <p14:creationId xmlns:p14="http://schemas.microsoft.com/office/powerpoint/2010/main" val="315554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B863-83C1-4426-A9BF-4E1710C13310}"/>
              </a:ext>
            </a:extLst>
          </p:cNvPr>
          <p:cNvSpPr>
            <a:spLocks noGrp="1"/>
          </p:cNvSpPr>
          <p:nvPr>
            <p:ph type="title"/>
          </p:nvPr>
        </p:nvSpPr>
        <p:spPr/>
        <p:txBody>
          <a:bodyPr/>
          <a:lstStyle/>
          <a:p>
            <a:r>
              <a:rPr lang="en-US" dirty="0"/>
              <a:t>Previous Methods</a:t>
            </a:r>
            <a:endParaRPr lang="en-IN" dirty="0"/>
          </a:p>
        </p:txBody>
      </p:sp>
      <p:sp>
        <p:nvSpPr>
          <p:cNvPr id="3" name="Content Placeholder 2">
            <a:extLst>
              <a:ext uri="{FF2B5EF4-FFF2-40B4-BE49-F238E27FC236}">
                <a16:creationId xmlns:a16="http://schemas.microsoft.com/office/drawing/2014/main" id="{D57596BE-8946-4DB1-85A8-62F18B3A7714}"/>
              </a:ext>
            </a:extLst>
          </p:cNvPr>
          <p:cNvSpPr>
            <a:spLocks noGrp="1"/>
          </p:cNvSpPr>
          <p:nvPr>
            <p:ph idx="1"/>
          </p:nvPr>
        </p:nvSpPr>
        <p:spPr/>
        <p:txBody>
          <a:bodyPr/>
          <a:lstStyle/>
          <a:p>
            <a:r>
              <a:rPr lang="en-US" dirty="0"/>
              <a:t>underwater optical imaging process and the selective attenuation of light, which is drawn and modified based on the model.</a:t>
            </a:r>
          </a:p>
          <a:p>
            <a:r>
              <a:rPr lang="en-US" dirty="0"/>
              <a:t>When travelling through water, the red light – having a longer wavelength – is absorbed faster than green and blue wavelengths (which are shorter). That is why underwater images often appear to have green-bluish tones.</a:t>
            </a:r>
          </a:p>
          <a:p>
            <a:r>
              <a:rPr lang="en-US" dirty="0"/>
              <a:t>reviewed more aspects of underwater optical processing, including underwater image de-scattering, underwater image restoration, underwater image quality assessments, and future trends and challenges in designing and processing underwater images. </a:t>
            </a:r>
            <a:endParaRPr lang="en-IN" dirty="0"/>
          </a:p>
        </p:txBody>
      </p:sp>
    </p:spTree>
    <p:extLst>
      <p:ext uri="{BB962C8B-B14F-4D97-AF65-F5344CB8AC3E}">
        <p14:creationId xmlns:p14="http://schemas.microsoft.com/office/powerpoint/2010/main" val="351113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0B5D-BEB5-48BA-8003-C81177A645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2CC8F1-70B6-470B-8AB0-EA5786DC88A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unsupervised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correction method based on Von </a:t>
            </a:r>
            <a:r>
              <a:rPr lang="en-US" dirty="0" err="1">
                <a:latin typeface="Times New Roman" panose="02020603050405020304" pitchFamily="18" charset="0"/>
                <a:cs typeface="Times New Roman" panose="02020603050405020304" pitchFamily="18" charset="0"/>
              </a:rPr>
              <a:t>Kries</a:t>
            </a:r>
            <a:r>
              <a:rPr lang="en-US" dirty="0">
                <a:latin typeface="Times New Roman" panose="02020603050405020304" pitchFamily="18" charset="0"/>
                <a:cs typeface="Times New Roman" panose="02020603050405020304" pitchFamily="18" charset="0"/>
              </a:rPr>
              <a:t> hypothesis (VKH) and contrast optimization of selective histogram stretching. UCM can effectively remove blue-greenish cast and improve brightness of low components</a:t>
            </a:r>
          </a:p>
          <a:p>
            <a:r>
              <a:rPr lang="en-US" dirty="0">
                <a:latin typeface="Times New Roman" panose="02020603050405020304" pitchFamily="18" charset="0"/>
                <a:cs typeface="Times New Roman" panose="02020603050405020304" pitchFamily="18" charset="0"/>
              </a:rPr>
              <a:t>underwater image enhancement algorithm based on an Integrated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Model (ICM). Firstly, the heavily attenuated GB channels in the RGB color model are stretched through the entire range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4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A43E-1681-4B49-BA61-EA980F86E2BC}"/>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5AC60553-AD4B-472A-BB01-D272494DC358}"/>
              </a:ext>
            </a:extLst>
          </p:cNvPr>
          <p:cNvSpPr>
            <a:spLocks noGrp="1"/>
          </p:cNvSpPr>
          <p:nvPr>
            <p:ph idx="1"/>
          </p:nvPr>
        </p:nvSpPr>
        <p:spPr/>
        <p:txBody>
          <a:bodyPr>
            <a:noAutofit/>
          </a:bodyPr>
          <a:lstStyle/>
          <a:p>
            <a:pPr marL="342900" lvl="0" indent="-342900" algn="just">
              <a:lnSpc>
                <a:spcPct val="150000"/>
              </a:lnSpc>
              <a:buFont typeface="Symbol" panose="05050102010706020507" pitchFamily="18"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we propose an Unsupervised Color Correction Method (UCM) for underwater image enhancement. UCM is based on color balancing, contrast correction of RGB color model and contrast correction of HSI color model. </a:t>
            </a:r>
          </a:p>
          <a:p>
            <a:pPr marL="342900" lvl="0" indent="-342900" algn="just">
              <a:lnSpc>
                <a:spcPct val="150000"/>
              </a:lnSpc>
              <a:buFont typeface="Symbol" panose="05050102010706020507" pitchFamily="18"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Firstly, the color cast is reduced by equalizing the color values. </a:t>
            </a:r>
          </a:p>
          <a:p>
            <a:pPr marL="342900" lvl="0" indent="-342900" algn="just">
              <a:lnSpc>
                <a:spcPct val="150000"/>
              </a:lnSpc>
              <a:buFont typeface="Symbol" panose="05050102010706020507" pitchFamily="18"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Secondly, an enhancement to a contrast correction method is applied to increase the Red color by stretching red histogram towards the maximum similarly the Blue color is reduced by stretching the blue histogram towards the minimum.</a:t>
            </a:r>
          </a:p>
          <a:p>
            <a:pPr marL="342900" lvl="0" indent="-342900" algn="just">
              <a:lnSpc>
                <a:spcPct val="150000"/>
              </a:lnSpc>
              <a:buFont typeface="Symbol" panose="05050102010706020507" pitchFamily="18"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Thirdly, the Saturation and Intensity components of the HSI color model have been applied for contrast correction to increase the true color using Saturation and to address the illumination problem through Intensity.</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255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966</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Roboto</vt:lpstr>
      <vt:lpstr>Symbol</vt:lpstr>
      <vt:lpstr>Times New Roman</vt:lpstr>
      <vt:lpstr>Trebuchet MS</vt:lpstr>
      <vt:lpstr>Wingdings</vt:lpstr>
      <vt:lpstr>Wingdings 3</vt:lpstr>
      <vt:lpstr>Facet</vt:lpstr>
      <vt:lpstr>Under Water Image Enhancement Techniques and Image Restoration</vt:lpstr>
      <vt:lpstr>INTRODUCTION</vt:lpstr>
      <vt:lpstr>Literature Survey</vt:lpstr>
      <vt:lpstr>Color Correction of Underwater Images for Aquatic Robot Inspection</vt:lpstr>
      <vt:lpstr>Underwater Image Enhancement Using An Integrated Color Model</vt:lpstr>
      <vt:lpstr>Automatic system for improving underwater image contrast and color through recursive adaptive histogram modification</vt:lpstr>
      <vt:lpstr>Previous Methods</vt:lpstr>
      <vt:lpstr>PowerPoint Presentation</vt:lpstr>
      <vt:lpstr>Proposed Method</vt:lpstr>
      <vt:lpstr>Algorithm</vt:lpstr>
      <vt:lpstr>Use Case Diagram</vt:lpstr>
      <vt:lpstr>Sequence Diagram</vt:lpstr>
      <vt:lpstr>PowerPoint Presentation</vt:lpstr>
      <vt:lpstr>Class Diagram</vt:lpstr>
      <vt:lpstr>Activity Diagram</vt:lpstr>
      <vt:lpstr>Hardware Requirement</vt:lpstr>
      <vt:lpstr>SOFTWARE REQUIREMENTS: </vt:lpstr>
      <vt:lpstr>Datasets</vt:lpstr>
      <vt:lpstr>Registration Page</vt:lpstr>
      <vt:lpstr>Image Upload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kasarla shanthan</dc:creator>
  <cp:lastModifiedBy>kasarla shanthan</cp:lastModifiedBy>
  <cp:revision>59</cp:revision>
  <dcterms:created xsi:type="dcterms:W3CDTF">2021-03-31T11:38:07Z</dcterms:created>
  <dcterms:modified xsi:type="dcterms:W3CDTF">2021-04-01T03:13:00Z</dcterms:modified>
</cp:coreProperties>
</file>