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6" r:id="rId10"/>
    <p:sldId id="265" r:id="rId11"/>
    <p:sldId id="267"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68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aj.org/article/531b9c1d2fac4dd9a9478ff3e149ad0a" TargetMode="External"/><Relationship Id="rId2" Type="http://schemas.openxmlformats.org/officeDocument/2006/relationships/hyperlink" Target="http://www.sciencedirect.com&#160;" TargetMode="External"/><Relationship Id="rId1" Type="http://schemas.openxmlformats.org/officeDocument/2006/relationships/slideLayout" Target="../slideLayouts/slideLayout2.xml"/><Relationship Id="rId6" Type="http://schemas.openxmlformats.org/officeDocument/2006/relationships/hyperlink" Target="https://paperswithcode.com/paper/ti-cnn-convolutional-neural-networks-for-fake" TargetMode="External"/><Relationship Id="rId5" Type="http://schemas.openxmlformats.org/officeDocument/2006/relationships/hyperlink" Target="https://www.researchgate.net/publication/355515280_Detection_of_fake_news_using_deep_learning_CNN-RNN_based_methods" TargetMode="External"/><Relationship Id="rId4" Type="http://schemas.openxmlformats.org/officeDocument/2006/relationships/hyperlink" Target="https://github.com/ICTMCG/fake-news-dete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523398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28600" y="354121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996256" y="367564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48312" y="4638269"/>
            <a:ext cx="8562975" cy="2017219"/>
          </a:xfrm>
          <a:prstGeom prst="rect">
            <a:avLst/>
          </a:prstGeom>
        </p:spPr>
        <p:txBody>
          <a:bodyPr vert="horz" wrap="square" lIns="0" tIns="16510" rIns="0" bIns="0" rtlCol="0">
            <a:spAutoFit/>
          </a:bodyPr>
          <a:lstStyle/>
          <a:p>
            <a:pPr algn="l"/>
            <a:r>
              <a:rPr lang="en-US" sz="4000" dirty="0"/>
              <a:t> </a:t>
            </a:r>
            <a:r>
              <a:rPr lang="en-US" dirty="0"/>
              <a:t>PRESENTED BY: SUJITHA.N</a:t>
            </a:r>
          </a:p>
          <a:p>
            <a:pPr algn="l"/>
            <a:r>
              <a:rPr lang="en-US" dirty="0"/>
              <a:t>  III YEAR,KVCET</a:t>
            </a:r>
            <a:r>
              <a:rPr lang="en-IN" dirty="0"/>
              <a:t>,CSE</a:t>
            </a:r>
            <a:r>
              <a:rPr lang="en-US" dirty="0"/>
              <a:t>   </a:t>
            </a:r>
          </a:p>
          <a:p>
            <a:pPr algn="l"/>
            <a:r>
              <a:rPr lang="en-US" dirty="0"/>
              <a:t>   </a:t>
            </a:r>
          </a:p>
          <a:p>
            <a:pPr algn="l"/>
            <a:r>
              <a:rPr lang="en-US" dirty="0"/>
              <a:t>  NM ID:au421221104044</a:t>
            </a:r>
          </a:p>
          <a:p>
            <a:pPr algn="l"/>
            <a:r>
              <a:rPr lang="en-US" dirty="0"/>
              <a:t>                                                                              </a:t>
            </a:r>
            <a:endParaRPr lang="en-IN" dirty="0"/>
          </a:p>
          <a:p>
            <a:pPr algn="l"/>
            <a:r>
              <a:rPr lang="en-US" dirty="0"/>
              <a:t>Gmail </a:t>
            </a:r>
            <a:r>
              <a:rPr lang="en-US" dirty="0" err="1"/>
              <a:t>id</a:t>
            </a:r>
            <a:r>
              <a:rPr lang="en-US" err="1"/>
              <a:t>:</a:t>
            </a:r>
            <a:r>
              <a:rPr lang="en-US"/>
              <a:t>s</a:t>
            </a:r>
            <a:r>
              <a:rPr lang="en-US">
                <a:latin typeface="+mj-lt"/>
              </a:rPr>
              <a:t>ujithanatarajan2003</a:t>
            </a:r>
            <a:r>
              <a:rPr lang="en-US"/>
              <a:t>@</a:t>
            </a:r>
            <a:r>
              <a:rPr lang="en-US" dirty="0" err="1"/>
              <a:t>gmail.com</a:t>
            </a:r>
            <a:endParaRPr dirty="0">
              <a:latin typeface="Trebuchet MS"/>
              <a:cs typeface="Trebuchet MS"/>
            </a:endParaRPr>
          </a:p>
        </p:txBody>
      </p:sp>
      <p:sp>
        <p:nvSpPr>
          <p:cNvPr id="8" name="object 8"/>
          <p:cNvSpPr txBox="1"/>
          <p:nvPr/>
        </p:nvSpPr>
        <p:spPr>
          <a:xfrm>
            <a:off x="676275" y="1278244"/>
            <a:ext cx="7991475" cy="843821"/>
          </a:xfrm>
          <a:prstGeom prst="rect">
            <a:avLst/>
          </a:prstGeom>
        </p:spPr>
        <p:txBody>
          <a:bodyPr vert="horz" wrap="square" lIns="0" tIns="12700" rIns="0" bIns="0" rtlCol="0">
            <a:spAutoFit/>
          </a:bodyPr>
          <a:lstStyle/>
          <a:p>
            <a:pPr marL="12700">
              <a:lnSpc>
                <a:spcPct val="100000"/>
              </a:lnSpc>
              <a:spcBef>
                <a:spcPts val="100"/>
              </a:spcBef>
            </a:pPr>
            <a:r>
              <a:rPr lang="en-IN" sz="5400" b="1" spc="-10" dirty="0">
                <a:solidFill>
                  <a:srgbClr val="2D936B"/>
                </a:solidFill>
                <a:latin typeface="Trebuchet MS"/>
                <a:cs typeface="Trebuchet MS"/>
              </a:rPr>
              <a:t>FAKE NEWS DETECTION</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750163" y="558487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32816" y="7847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525096" y="610362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985768" y="48419"/>
            <a:ext cx="9764395" cy="1122362"/>
          </a:xfrm>
          <a:prstGeom prst="rect">
            <a:avLst/>
          </a:prstGeom>
        </p:spPr>
        <p:txBody>
          <a:bodyPr vert="horz" wrap="square" lIns="0" tIns="13335" rIns="0" bIns="0" rtlCol="0">
            <a:spAutoFit/>
          </a:bodyPr>
          <a:lstStyle/>
          <a:p>
            <a:pPr marL="209550">
              <a:lnSpc>
                <a:spcPct val="100000"/>
              </a:lnSpc>
              <a:spcBef>
                <a:spcPts val="105"/>
              </a:spcBef>
            </a:pPr>
            <a:r>
              <a:rPr lang="en-IN" spc="-60" dirty="0"/>
              <a:t>FUTURE WORKS</a:t>
            </a:r>
            <a:endParaRPr spc="-60" dirty="0"/>
          </a:p>
        </p:txBody>
      </p:sp>
      <p:sp>
        <p:nvSpPr>
          <p:cNvPr id="2" name="Text Placeholder 1">
            <a:extLst>
              <a:ext uri="{FF2B5EF4-FFF2-40B4-BE49-F238E27FC236}">
                <a16:creationId xmlns:a16="http://schemas.microsoft.com/office/drawing/2014/main" id="{1922A9DD-11CF-1FC5-C583-7A56753B35FB}"/>
              </a:ext>
            </a:extLst>
          </p:cNvPr>
          <p:cNvSpPr>
            <a:spLocks noGrp="1"/>
          </p:cNvSpPr>
          <p:nvPr>
            <p:ph type="body" idx="1"/>
          </p:nvPr>
        </p:nvSpPr>
        <p:spPr>
          <a:xfrm>
            <a:off x="-34413" y="609600"/>
            <a:ext cx="10744200" cy="6609758"/>
          </a:xfrm>
        </p:spPr>
        <p:txBody>
          <a:bodyPr/>
          <a:lstStyle/>
          <a:p>
            <a:pPr>
              <a:lnSpc>
                <a:spcPct val="150000"/>
              </a:lnSpc>
            </a:pPr>
            <a:endParaRPr lang="en-US" sz="1600" dirty="0"/>
          </a:p>
          <a:p>
            <a:pPr marL="285750" indent="-285750">
              <a:lnSpc>
                <a:spcPct val="150000"/>
              </a:lnSpc>
              <a:buFont typeface="Arial" panose="020B0604020202020204" pitchFamily="34" charset="0"/>
              <a:buChar char="•"/>
            </a:pPr>
            <a:r>
              <a:rPr lang="en-US" sz="1600" dirty="0"/>
              <a:t>Explore the use of contextualized word embeddings like BERT (Bidirectional Encoder Representations from Transformers) or </a:t>
            </a:r>
            <a:r>
              <a:rPr lang="en-US" sz="1600" b="1" dirty="0" err="1"/>
              <a:t>RoBERTa</a:t>
            </a:r>
            <a:r>
              <a:rPr lang="en-US" sz="1600" dirty="0"/>
              <a:t> to capture richer semantic information and context in the text, leading to better fake news detection.</a:t>
            </a:r>
          </a:p>
          <a:p>
            <a:pPr marL="285750" indent="-285750">
              <a:lnSpc>
                <a:spcPct val="150000"/>
              </a:lnSpc>
              <a:buFont typeface="Arial" panose="020B0604020202020204" pitchFamily="34" charset="0"/>
              <a:buChar char="•"/>
            </a:pPr>
            <a:r>
              <a:rPr lang="en-US" sz="1600" dirty="0"/>
              <a:t>Implement multi-channel CNN architectures where each channel processes text differently </a:t>
            </a:r>
            <a:r>
              <a:rPr lang="en-US" sz="1600" b="1" dirty="0"/>
              <a:t>(character-level and word-level channels) </a:t>
            </a:r>
            <a:r>
              <a:rPr lang="en-US" sz="1600" dirty="0"/>
              <a:t>to capture diverse linguistic features and improve model performance.</a:t>
            </a:r>
          </a:p>
          <a:p>
            <a:pPr marL="285750" indent="-285750">
              <a:lnSpc>
                <a:spcPct val="150000"/>
              </a:lnSpc>
              <a:buFont typeface="Arial" panose="020B0604020202020204" pitchFamily="34" charset="0"/>
              <a:buChar char="•"/>
            </a:pPr>
            <a:r>
              <a:rPr lang="en-US" sz="1600" dirty="0"/>
              <a:t>Incorporate attention mechanisms </a:t>
            </a:r>
            <a:r>
              <a:rPr lang="en-US" sz="1600" b="1" dirty="0"/>
              <a:t>(self-attention, multi-head attention) </a:t>
            </a:r>
            <a:r>
              <a:rPr lang="en-US" sz="1600" dirty="0"/>
              <a:t>into the CNN model to dynamically weigh the importance of different words or phrases in the text, enhancing the model's ability to detect subtle cues indicative of fake news.</a:t>
            </a:r>
          </a:p>
          <a:p>
            <a:pPr marL="285750" indent="-285750">
              <a:buFont typeface="Arial" panose="020B0604020202020204" pitchFamily="34" charset="0"/>
              <a:buChar char="•"/>
            </a:pPr>
            <a:r>
              <a:rPr lang="en-US" sz="1600" dirty="0"/>
              <a:t>Build ensemble models by combining predictions from multiple CNN-based models with different architectures, hyperparameters, or input representations ( </a:t>
            </a:r>
            <a:r>
              <a:rPr lang="en-US" sz="1600" b="1" dirty="0"/>
              <a:t>using bagging, boosting, or stacking techniques</a:t>
            </a:r>
            <a:r>
              <a:rPr lang="en-US" sz="1600" dirty="0"/>
              <a:t>) to improve overall prediction accuracy and robustness.</a:t>
            </a:r>
          </a:p>
          <a:p>
            <a:pPr marL="285750" indent="-285750">
              <a:lnSpc>
                <a:spcPct val="150000"/>
              </a:lnSpc>
              <a:buFont typeface="Arial" panose="020B0604020202020204" pitchFamily="34" charset="0"/>
              <a:buChar char="•"/>
            </a:pPr>
            <a:r>
              <a:rPr lang="en-US" sz="1600" dirty="0"/>
              <a:t>Investigate domain adaptation techniques to enhance the model's ability to generalize across different news sources or topics by incorporating domain-specific knowledge or adapting the model's representations to new domains.</a:t>
            </a:r>
          </a:p>
          <a:p>
            <a:pPr marL="285750" indent="-285750">
              <a:lnSpc>
                <a:spcPct val="150000"/>
              </a:lnSpc>
              <a:buFont typeface="Arial" panose="020B0604020202020204" pitchFamily="34" charset="0"/>
              <a:buChar char="•"/>
            </a:pPr>
            <a:r>
              <a:rPr lang="en-US" sz="1600" dirty="0"/>
              <a:t>Develop methods to interpret and explain the CNN model's decisions, such as using attention maps to visualize important words or phrases in the input text contributing to the prediction, which can enhance trust and transparency in the model's predictions.</a:t>
            </a:r>
          </a:p>
          <a:p>
            <a:pPr marL="285750" indent="-285750">
              <a:lnSpc>
                <a:spcPct val="150000"/>
              </a:lnSpc>
              <a:buFont typeface="Arial" panose="020B0604020202020204" pitchFamily="34" charset="0"/>
              <a:buChar char="•"/>
            </a:pPr>
            <a:r>
              <a:rPr lang="en-US" sz="1600" dirty="0"/>
              <a:t>Investigate techniques to enhance the model's robustness against adversarial attacks aimed at misleading the model's predictions, such as adding adversarial training examples or using adversarial defense mechanisms.</a:t>
            </a:r>
          </a:p>
          <a:p>
            <a:pPr>
              <a:lnSpc>
                <a:spcPct val="150000"/>
              </a:lnSpc>
            </a:pPr>
            <a:endParaRPr lang="en-IN" sz="1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0513-82F8-8131-4D58-D08612BCDB4B}"/>
              </a:ext>
            </a:extLst>
          </p:cNvPr>
          <p:cNvSpPr>
            <a:spLocks noGrp="1"/>
          </p:cNvSpPr>
          <p:nvPr>
            <p:ph type="title"/>
          </p:nvPr>
        </p:nvSpPr>
        <p:spPr>
          <a:xfrm>
            <a:off x="558165" y="385444"/>
            <a:ext cx="9764395" cy="738664"/>
          </a:xfrm>
        </p:spPr>
        <p:txBody>
          <a:bodyPr/>
          <a:lstStyle/>
          <a:p>
            <a:r>
              <a:rPr lang="en-IN" dirty="0"/>
              <a:t>REFERENCE</a:t>
            </a:r>
          </a:p>
        </p:txBody>
      </p:sp>
      <p:sp>
        <p:nvSpPr>
          <p:cNvPr id="3" name="Text Placeholder 2">
            <a:extLst>
              <a:ext uri="{FF2B5EF4-FFF2-40B4-BE49-F238E27FC236}">
                <a16:creationId xmlns:a16="http://schemas.microsoft.com/office/drawing/2014/main" id="{909352A9-E965-52D1-CE6F-729F934625C5}"/>
              </a:ext>
            </a:extLst>
          </p:cNvPr>
          <p:cNvSpPr>
            <a:spLocks noGrp="1"/>
          </p:cNvSpPr>
          <p:nvPr>
            <p:ph type="body" idx="1"/>
          </p:nvPr>
        </p:nvSpPr>
        <p:spPr>
          <a:xfrm>
            <a:off x="609600" y="1577340"/>
            <a:ext cx="10972800" cy="4154984"/>
          </a:xfrm>
        </p:spPr>
        <p:txBody>
          <a:bodyPr/>
          <a:lstStyle/>
          <a:p>
            <a:pPr algn="l"/>
            <a:r>
              <a:rPr lang="en-US" b="0" i="0" u="none" strike="noStrike" dirty="0">
                <a:solidFill>
                  <a:srgbClr val="202124"/>
                </a:solidFill>
                <a:effectLst/>
                <a:latin typeface="Roboto" panose="02000000000000000000" pitchFamily="2" charset="0"/>
                <a:hlinkClick r:id="rId2" tooltip="Fake news detection: A hybrid CNN-RNN based deep learning approach"/>
              </a:rPr>
              <a:t>www.sciencedirect.com</a:t>
            </a:r>
            <a:r>
              <a:rPr lang="en-US" b="0" i="0" u="none" strike="noStrike" dirty="0">
                <a:solidFill>
                  <a:srgbClr val="5F6368"/>
                </a:solidFill>
                <a:effectLst/>
                <a:latin typeface="Roboto" panose="02000000000000000000" pitchFamily="2" charset="0"/>
                <a:hlinkClick r:id="rId2" tooltip="Fake news detection: A hybrid CNN-RNN based deep learning approach"/>
              </a:rPr>
              <a:t> </a:t>
            </a:r>
            <a:endParaRPr lang="en-US" b="0" i="0" u="none" strike="noStrike" dirty="0">
              <a:solidFill>
                <a:srgbClr val="5F6368"/>
              </a:solidFill>
              <a:effectLst/>
              <a:latin typeface="Roboto" panose="02000000000000000000" pitchFamily="2" charset="0"/>
            </a:endParaRPr>
          </a:p>
          <a:p>
            <a:pPr algn="l"/>
            <a:endParaRPr lang="en-US" b="0" i="0" u="none" strike="noStrike" dirty="0">
              <a:solidFill>
                <a:srgbClr val="5F6368"/>
              </a:solidFill>
              <a:effectLst/>
              <a:latin typeface="Roboto" panose="02000000000000000000" pitchFamily="2" charset="0"/>
            </a:endParaRPr>
          </a:p>
          <a:p>
            <a:pPr algn="l"/>
            <a:r>
              <a:rPr lang="en-US" b="0" i="0" u="none" strike="noStrike" dirty="0">
                <a:solidFill>
                  <a:srgbClr val="5F6368"/>
                </a:solidFill>
                <a:effectLst/>
                <a:latin typeface="Roboto" panose="02000000000000000000" pitchFamily="2" charset="0"/>
                <a:hlinkClick r:id="rId3"/>
              </a:rPr>
              <a:t>https://doaj.org/article/531b9c1d2fac4dd9a9478ff3e149ad0a</a:t>
            </a:r>
            <a:endParaRPr lang="en-US" b="0" i="0" u="none" strike="noStrike" dirty="0">
              <a:solidFill>
                <a:srgbClr val="5F6368"/>
              </a:solidFill>
              <a:effectLst/>
              <a:latin typeface="Roboto" panose="02000000000000000000" pitchFamily="2" charset="0"/>
            </a:endParaRPr>
          </a:p>
          <a:p>
            <a:pPr algn="l"/>
            <a:endParaRPr lang="en-US" dirty="0">
              <a:solidFill>
                <a:srgbClr val="5F6368"/>
              </a:solidFill>
              <a:latin typeface="Roboto" panose="02000000000000000000" pitchFamily="2" charset="0"/>
            </a:endParaRPr>
          </a:p>
          <a:p>
            <a:pPr algn="l"/>
            <a:r>
              <a:rPr lang="en-US" b="0" i="0" u="none" strike="noStrike" dirty="0">
                <a:solidFill>
                  <a:srgbClr val="5F6368"/>
                </a:solidFill>
                <a:effectLst/>
                <a:latin typeface="Roboto" panose="02000000000000000000" pitchFamily="2" charset="0"/>
                <a:hlinkClick r:id="rId4"/>
              </a:rPr>
              <a:t>https://github.com/ICTMCG/fake-news-detection</a:t>
            </a:r>
            <a:endParaRPr lang="en-US" b="0" i="0" u="none" strike="noStrike" dirty="0">
              <a:solidFill>
                <a:srgbClr val="5F6368"/>
              </a:solidFill>
              <a:effectLst/>
              <a:latin typeface="Roboto" panose="02000000000000000000" pitchFamily="2" charset="0"/>
            </a:endParaRPr>
          </a:p>
          <a:p>
            <a:pPr algn="l"/>
            <a:endParaRPr lang="en-US" dirty="0">
              <a:solidFill>
                <a:srgbClr val="5F6368"/>
              </a:solidFill>
              <a:latin typeface="Roboto" panose="02000000000000000000" pitchFamily="2" charset="0"/>
            </a:endParaRPr>
          </a:p>
          <a:p>
            <a:pPr algn="l"/>
            <a:r>
              <a:rPr lang="en-US" b="0" i="0" u="none" strike="noStrike" dirty="0">
                <a:solidFill>
                  <a:srgbClr val="5F6368"/>
                </a:solidFill>
                <a:effectLst/>
                <a:latin typeface="Roboto" panose="02000000000000000000" pitchFamily="2" charset="0"/>
                <a:hlinkClick r:id="rId5"/>
              </a:rPr>
              <a:t>https://www.researchgate.net/publication/355515280_Detection_of_fake_news_using_deep_learning_CNN-RNN_based_methods</a:t>
            </a:r>
            <a:endParaRPr lang="en-US" b="0" i="0" u="none" strike="noStrike" dirty="0">
              <a:solidFill>
                <a:srgbClr val="5F6368"/>
              </a:solidFill>
              <a:effectLst/>
              <a:latin typeface="Roboto" panose="02000000000000000000" pitchFamily="2" charset="0"/>
            </a:endParaRPr>
          </a:p>
          <a:p>
            <a:pPr algn="l"/>
            <a:endParaRPr lang="en-US" dirty="0">
              <a:solidFill>
                <a:srgbClr val="5F6368"/>
              </a:solidFill>
              <a:latin typeface="Roboto" panose="02000000000000000000" pitchFamily="2" charset="0"/>
            </a:endParaRPr>
          </a:p>
          <a:p>
            <a:pPr algn="l"/>
            <a:r>
              <a:rPr lang="en-US" b="0" i="0" u="none" strike="noStrike" dirty="0">
                <a:solidFill>
                  <a:srgbClr val="5F6368"/>
                </a:solidFill>
                <a:effectLst/>
                <a:latin typeface="Roboto" panose="02000000000000000000" pitchFamily="2" charset="0"/>
                <a:hlinkClick r:id="rId6"/>
              </a:rPr>
              <a:t>https://paperswithcode.com/paper/ti-cnn-convolutional-neural-networks-for-fake</a:t>
            </a:r>
            <a:endParaRPr lang="en-US" b="0" i="0" u="none" strike="noStrike" dirty="0">
              <a:solidFill>
                <a:srgbClr val="5F6368"/>
              </a:solidFill>
              <a:effectLst/>
              <a:latin typeface="Roboto" panose="02000000000000000000" pitchFamily="2" charset="0"/>
            </a:endParaRPr>
          </a:p>
          <a:p>
            <a:pPr algn="l"/>
            <a:endParaRPr lang="en-US" b="0" i="0" u="none" strike="noStrike" dirty="0">
              <a:solidFill>
                <a:srgbClr val="5F6368"/>
              </a:solidFill>
              <a:effectLst/>
              <a:latin typeface="Roboto" panose="02000000000000000000" pitchFamily="2" charset="0"/>
            </a:endParaRPr>
          </a:p>
          <a:p>
            <a:pPr algn="l"/>
            <a:endParaRPr lang="en-US" dirty="0">
              <a:solidFill>
                <a:srgbClr val="5F6368"/>
              </a:solidFill>
              <a:latin typeface="Roboto" panose="02000000000000000000" pitchFamily="2" charset="0"/>
            </a:endParaRPr>
          </a:p>
          <a:p>
            <a:pPr algn="l"/>
            <a:endParaRPr lang="en-US" b="0" i="0" u="none" strike="noStrike" dirty="0">
              <a:solidFill>
                <a:srgbClr val="5F6368"/>
              </a:solidFill>
              <a:effectLst/>
              <a:latin typeface="Roboto" panose="02000000000000000000" pitchFamily="2" charset="0"/>
            </a:endParaRPr>
          </a:p>
          <a:p>
            <a:pPr algn="l"/>
            <a:endParaRPr lang="en-US" dirty="0">
              <a:solidFill>
                <a:srgbClr val="5F6368"/>
              </a:solidFill>
              <a:latin typeface="Roboto" panose="02000000000000000000" pitchFamily="2" charset="0"/>
            </a:endParaRPr>
          </a:p>
          <a:p>
            <a:pPr algn="l"/>
            <a:endParaRPr lang="en-US" b="0" i="0" u="none" strike="noStrike" dirty="0">
              <a:solidFill>
                <a:srgbClr val="5F6368"/>
              </a:solidFill>
              <a:effectLst/>
              <a:latin typeface="Roboto" panose="02000000000000000000" pitchFamily="2" charset="0"/>
            </a:endParaRPr>
          </a:p>
        </p:txBody>
      </p:sp>
    </p:spTree>
    <p:extLst>
      <p:ext uri="{BB962C8B-B14F-4D97-AF65-F5344CB8AC3E}">
        <p14:creationId xmlns:p14="http://schemas.microsoft.com/office/powerpoint/2010/main" val="43388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5" y="-60178"/>
            <a:ext cx="10486484" cy="699437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1704862" y="634062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986708"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1591894" y="606060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33152" y="156672"/>
            <a:ext cx="11164716" cy="6012863"/>
          </a:xfrm>
          <a:prstGeom prst="rect">
            <a:avLst/>
          </a:prstGeom>
        </p:spPr>
        <p:txBody>
          <a:bodyPr vert="horz" wrap="square" lIns="0" tIns="460692" rIns="0" bIns="0" rtlCol="0">
            <a:spAutoFit/>
          </a:bodyPr>
          <a:lstStyle/>
          <a:p>
            <a:pPr marL="193675">
              <a:lnSpc>
                <a:spcPct val="100000"/>
              </a:lnSpc>
              <a:spcBef>
                <a:spcPts val="130"/>
              </a:spcBef>
            </a:pPr>
            <a:r>
              <a:rPr lang="en-IN" sz="4250" dirty="0"/>
              <a:t>               INTRODUCTION</a:t>
            </a:r>
            <a:br>
              <a:rPr lang="en-IN" sz="4250" dirty="0"/>
            </a:br>
            <a:br>
              <a:rPr lang="en-US" sz="1400" dirty="0"/>
            </a:br>
            <a:r>
              <a:rPr lang="en-US" sz="1600" b="0" dirty="0"/>
              <a:t>Detecting fake news is crucial for maintaining the integrity of information dissemination and preserving public trust. Misinformation can have serious consequences, influencing public opinion, political decisions, and social behaviors. Therefore, developing effective methods to identify and combat fake news is essential in today's digital age.</a:t>
            </a:r>
            <a:br>
              <a:rPr lang="en-US" sz="1600" b="0" dirty="0"/>
            </a:br>
            <a:br>
              <a:rPr lang="en-US" sz="1600" b="0" dirty="0"/>
            </a:br>
            <a:r>
              <a:rPr lang="en-US" sz="1600" b="0" dirty="0"/>
              <a:t>Convolutional Neural Networks (CNNs) are a class of deep learning algorithms commonly used for image recognition and classification tasks. However, they have also shown promising results in natural language processing (NLP) tasks, including text classification and sentiment analysis. CNNs are characterized by their ability to automatically learn hierarchical representations of data, making them suitable for complex pattern recognition tasks.</a:t>
            </a:r>
            <a:br>
              <a:rPr lang="en-US" sz="1600" b="0" dirty="0"/>
            </a:br>
            <a:r>
              <a:rPr lang="en-US" sz="1600" b="0" dirty="0"/>
              <a:t>CNNs in Fake News Detection</a:t>
            </a:r>
            <a:br>
              <a:rPr lang="en-US" sz="1600" b="0" dirty="0"/>
            </a:br>
            <a:r>
              <a:rPr lang="en-US" sz="1600" b="0" dirty="0"/>
              <a:t>In the context of fake news detection, CNNs can be applied to analyze textual data and extract meaningful features that help distinguish between genuine and fake news articles. By leveraging the inherent structure and relationships within textual content, CNNs can learn to identify patterns indicative of misinformation, such as biased language, sensational claims, or lack of credible sources.</a:t>
            </a:r>
            <a:br>
              <a:rPr lang="en-US" sz="1600" b="0" dirty="0"/>
            </a:br>
            <a:br>
              <a:rPr lang="en-US" sz="1600" b="0" dirty="0"/>
            </a:br>
            <a:r>
              <a:rPr lang="en-US" sz="1600" b="0" dirty="0"/>
              <a:t>1.5 Objectives of This Presentation</a:t>
            </a:r>
            <a:br>
              <a:rPr lang="en-US" sz="1600" b="0" dirty="0"/>
            </a:br>
            <a:r>
              <a:rPr lang="en-US" sz="1600" b="0" dirty="0"/>
              <a:t>This presentation aims to explore the use of Convolutional Neural Networks (CNNs) for fake news detection. It will delve into the architecture of CNNs, their adaptation to textual data processing, and the steps involved in developing a CNN-based fake news detection model. Additionally, the presentation will discuss the challenges, limitations, and future directions in leveraging CNNs for combating fake news in the digital landscape.</a:t>
            </a:r>
            <a:endParaRPr sz="1600" b="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6200" y="385444"/>
            <a:ext cx="11658600" cy="6660413"/>
          </a:xfrm>
          <a:prstGeom prst="rect">
            <a:avLst/>
          </a:prstGeom>
        </p:spPr>
        <p:txBody>
          <a:bodyPr vert="horz" wrap="square" lIns="0" tIns="73279" rIns="0" bIns="0" rtlCol="0">
            <a:spAutoFit/>
          </a:bodyPr>
          <a:lstStyle/>
          <a:p>
            <a:br>
              <a:rPr lang="en-US" sz="2400" b="0" i="0" dirty="0">
                <a:solidFill>
                  <a:srgbClr val="0D0D0D"/>
                </a:solidFill>
                <a:effectLst/>
                <a:latin typeface="Söhne"/>
              </a:rPr>
            </a:br>
            <a:r>
              <a:rPr lang="en-US" sz="2400" b="0" i="0" dirty="0">
                <a:solidFill>
                  <a:srgbClr val="0D0D0D"/>
                </a:solidFill>
                <a:effectLst/>
                <a:latin typeface="Söhne"/>
              </a:rPr>
              <a:t>                           </a:t>
            </a:r>
            <a:r>
              <a:rPr lang="en-US" sz="4400" i="0" dirty="0">
                <a:solidFill>
                  <a:srgbClr val="0D0D0D"/>
                </a:solidFill>
                <a:effectLst/>
                <a:latin typeface="Söhne"/>
              </a:rPr>
              <a:t>PROBLEM STATEMENT</a:t>
            </a:r>
            <a:br>
              <a:rPr lang="en-US" sz="4400" i="0" dirty="0">
                <a:solidFill>
                  <a:srgbClr val="0D0D0D"/>
                </a:solidFill>
                <a:effectLst/>
                <a:latin typeface="Söhne"/>
              </a:rPr>
            </a:br>
            <a:br>
              <a:rPr lang="en-US" sz="2400" b="0" i="0" dirty="0">
                <a:solidFill>
                  <a:srgbClr val="0D0D0D"/>
                </a:solidFill>
                <a:effectLst/>
                <a:latin typeface="Söhne"/>
              </a:rPr>
            </a:br>
            <a:r>
              <a:rPr lang="en-US" sz="2400" b="0" i="0" dirty="0">
                <a:solidFill>
                  <a:srgbClr val="0D0D0D"/>
                </a:solidFill>
                <a:effectLst/>
                <a:latin typeface="Söhne"/>
              </a:rPr>
              <a:t>In today's digital era, the proliferation of fake news poses a significant threat to the integrity of information and public discourse. The rapid dissemination of misinformation through social media and online platforms has led to widespread confusion, distrust in media sources, and potential societal harm. Traditional methods of identifying fake news, such as manual fact-checking, are often time-consuming and resource-intensive, making them inadequate for handling the scale and speed at which fake news spreads.</a:t>
            </a:r>
            <a:br>
              <a:rPr lang="en-US" sz="2400" b="0" i="0" dirty="0">
                <a:solidFill>
                  <a:srgbClr val="0D0D0D"/>
                </a:solidFill>
                <a:effectLst/>
                <a:latin typeface="Söhne"/>
              </a:rPr>
            </a:br>
            <a:r>
              <a:rPr lang="en-US" sz="2400" b="0" i="0" dirty="0">
                <a:solidFill>
                  <a:srgbClr val="0D0D0D"/>
                </a:solidFill>
                <a:effectLst/>
                <a:latin typeface="Söhne"/>
              </a:rPr>
              <a:t>To address this challenge, there is a critical need for automated fake news detection systems that can swiftly and accurately distinguish between genuine and misleading information. Convolutional Neural Networks (CNNs) have shown remarkable success in various pattern recognition tasks, including image classification and natural language processing. However, their application in fake news detection, particularly in processing textual data, remains relatively unexplored.</a:t>
            </a:r>
            <a:br>
              <a:rPr lang="en-US" b="0" i="0" dirty="0">
                <a:solidFill>
                  <a:srgbClr val="0D0D0D"/>
                </a:solidFill>
                <a:effectLst/>
                <a:latin typeface="Söhne"/>
              </a:rPr>
            </a:br>
            <a:endParaRPr b="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39475" y="5715000"/>
            <a:ext cx="1400175" cy="971550"/>
            <a:chOff x="9353550" y="5219700"/>
            <a:chExt cx="1400175" cy="971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9534525" y="5219700"/>
              <a:ext cx="1219200" cy="971550"/>
            </a:xfrm>
            <a:prstGeom prst="rect">
              <a:avLst/>
            </a:prstGeom>
          </p:spPr>
        </p:pic>
      </p:grpSp>
      <p:sp>
        <p:nvSpPr>
          <p:cNvPr id="6" name="object 6"/>
          <p:cNvSpPr/>
          <p:nvPr/>
        </p:nvSpPr>
        <p:spPr>
          <a:xfrm>
            <a:off x="0" y="6567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52400" y="192651"/>
            <a:ext cx="11887200" cy="13478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000" b="1" dirty="0">
                <a:latin typeface="Times New Roman" panose="02020603050405020304" pitchFamily="18" charset="0"/>
                <a:cs typeface="Times New Roman" panose="02020603050405020304" pitchFamily="18" charset="0"/>
              </a:rPr>
              <a:t>Why we use CNN for</a:t>
            </a:r>
            <a:r>
              <a:rPr lang="en-US" sz="4400" b="1" dirty="0">
                <a:latin typeface="Times New Roman" panose="02020603050405020304" pitchFamily="18" charset="0"/>
                <a:cs typeface="Times New Roman" panose="02020603050405020304" pitchFamily="18" charset="0"/>
              </a:rPr>
              <a:t> </a:t>
            </a:r>
            <a:r>
              <a:rPr lang="en-US" sz="4400" b="1" i="0" dirty="0">
                <a:solidFill>
                  <a:srgbClr val="0D0D0D"/>
                </a:solidFill>
                <a:effectLst/>
                <a:latin typeface="Söhne"/>
              </a:rPr>
              <a:t>fake account detection </a:t>
            </a:r>
            <a:r>
              <a:rPr lang="en-US" sz="4000" b="1" dirty="0">
                <a:latin typeface="Times New Roman" panose="02020603050405020304" pitchFamily="18" charset="0"/>
                <a:cs typeface="Times New Roman" panose="02020603050405020304" pitchFamily="18" charset="0"/>
              </a:rPr>
              <a:t>?:</a:t>
            </a:r>
            <a:br>
              <a:rPr lang="en-US" sz="4000" b="1" dirty="0">
                <a:latin typeface="Times New Roman" panose="02020603050405020304" pitchFamily="18" charset="0"/>
                <a:cs typeface="Times New Roman" panose="02020603050405020304" pitchFamily="18" charset="0"/>
              </a:rPr>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1">
            <a:extLst>
              <a:ext uri="{FF2B5EF4-FFF2-40B4-BE49-F238E27FC236}">
                <a16:creationId xmlns:a16="http://schemas.microsoft.com/office/drawing/2014/main" id="{60F64E12-B80F-3296-1DA8-F99C00AEC2FA}"/>
              </a:ext>
            </a:extLst>
          </p:cNvPr>
          <p:cNvSpPr>
            <a:spLocks noChangeArrowheads="1"/>
          </p:cNvSpPr>
          <p:nvPr/>
        </p:nvSpPr>
        <p:spPr bwMode="auto">
          <a:xfrm>
            <a:off x="238507" y="794287"/>
            <a:ext cx="10744200" cy="60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Hierarchical Feature Extraction:</a:t>
            </a:r>
            <a:r>
              <a:rPr kumimoji="0" lang="en-US" altLang="en-US" sz="1400" b="0" i="0" u="none" strike="noStrike" cap="none" normalizeH="0" baseline="0" dirty="0">
                <a:ln>
                  <a:noFill/>
                </a:ln>
                <a:solidFill>
                  <a:schemeClr val="tx1"/>
                </a:solidFill>
                <a:effectLst/>
                <a:latin typeface="Arial" panose="020B0604020202020204" pitchFamily="34" charset="0"/>
              </a:rPr>
              <a:t> CNNs are designed to automatically learn hierarchical representations of data. In the context of text, this means that CNNs can extract meaningful features from the raw input, such as word sequences, n-grams, and semantic relationships. This hierarchical feature extraction capability is crucial for identifying subtle patterns and linguistic cues that may indicate fake news.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Local Connectivity and Parameter Sharing:</a:t>
            </a:r>
            <a:r>
              <a:rPr kumimoji="0" lang="en-US" altLang="en-US" sz="1400" b="0" i="0" u="none" strike="noStrike" cap="none" normalizeH="0" baseline="0" dirty="0">
                <a:ln>
                  <a:noFill/>
                </a:ln>
                <a:solidFill>
                  <a:schemeClr val="tx1"/>
                </a:solidFill>
                <a:effectLst/>
                <a:latin typeface="Arial" panose="020B0604020202020204" pitchFamily="34" charset="0"/>
              </a:rPr>
              <a:t> CNNs leverage local connectivity and parameter sharing, which makes them effective at capturing local patterns within the input data. In text analysis, this allows CNNs to focus on specific phrases, sentences, or paragraphs that are likely to contain important information for distinguishing between genuine and fake news. Parameter sharing also reduces the number of trainable parameters, making CNNs more computationally efficient.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Effective Handling of Textual Data:</a:t>
            </a:r>
            <a:r>
              <a:rPr kumimoji="0" lang="en-US" altLang="en-US" sz="1400" b="0" i="0" u="none" strike="noStrike" cap="none" normalizeH="0" baseline="0" dirty="0">
                <a:ln>
                  <a:noFill/>
                </a:ln>
                <a:solidFill>
                  <a:schemeClr val="tx1"/>
                </a:solidFill>
                <a:effectLst/>
                <a:latin typeface="Arial" panose="020B0604020202020204" pitchFamily="34" charset="0"/>
              </a:rPr>
              <a:t> While CNNs are originally designed for image processing, they can be adapted to handle textual data effectively. Techniques such as word embeddings </a:t>
            </a:r>
            <a:r>
              <a:rPr kumimoji="0" lang="en-US" altLang="en-US" sz="1400" b="1" i="0" u="none" strike="noStrike" cap="none" normalizeH="0" baseline="0" dirty="0">
                <a:ln>
                  <a:noFill/>
                </a:ln>
                <a:solidFill>
                  <a:schemeClr val="tx1"/>
                </a:solidFill>
                <a:effectLst/>
                <a:latin typeface="Arial" panose="020B0604020202020204" pitchFamily="34" charset="0"/>
              </a:rPr>
              <a:t>( Word2Vec, </a:t>
            </a:r>
            <a:r>
              <a:rPr kumimoji="0" lang="en-US" altLang="en-US" sz="1400" b="1" i="0" u="none" strike="noStrike" cap="none" normalizeH="0" baseline="0" dirty="0" err="1">
                <a:ln>
                  <a:noFill/>
                </a:ln>
                <a:solidFill>
                  <a:schemeClr val="tx1"/>
                </a:solidFill>
                <a:effectLst/>
                <a:latin typeface="Arial" panose="020B0604020202020204" pitchFamily="34" charset="0"/>
              </a:rPr>
              <a:t>GloVe</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can convert words into dense vector representations, which can then be fed into CNNs as input. This allows CNNs to process and analyze text-based features, such as word sequences and semantic structures, for fake news detection.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Arial" panose="020B0604020202020204" pitchFamily="34" charset="0"/>
              </a:rPr>
              <a:t>Model Generalization:</a:t>
            </a:r>
            <a:r>
              <a:rPr kumimoji="0" lang="en-US" altLang="en-US" sz="1400" b="0" i="0" u="none" strike="noStrike" cap="none" normalizeH="0" baseline="0" dirty="0">
                <a:ln>
                  <a:noFill/>
                </a:ln>
                <a:solidFill>
                  <a:schemeClr val="tx1"/>
                </a:solidFill>
                <a:effectLst/>
                <a:latin typeface="Arial" panose="020B0604020202020204" pitchFamily="34" charset="0"/>
              </a:rPr>
              <a:t> CNNs have demonstrated strong generalization capabilities, meaning they can learn and recognize patterns that generalize well to unseen data. In the context of fake news detection, this is crucial for building a robust model that can accurately classify news articles, even those with variations in writing styles, topics, or sources.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Arial" panose="020B0604020202020204" pitchFamily="34" charset="0"/>
              </a:rPr>
              <a:t>Scalability and Parallelism:</a:t>
            </a:r>
            <a:r>
              <a:rPr kumimoji="0" lang="en-US" altLang="en-US" sz="1400" b="0" i="0" u="none" strike="noStrike" cap="none" normalizeH="0" baseline="0" dirty="0">
                <a:ln>
                  <a:noFill/>
                </a:ln>
                <a:solidFill>
                  <a:schemeClr val="tx1"/>
                </a:solidFill>
                <a:effectLst/>
                <a:latin typeface="Arial" panose="020B0604020202020204" pitchFamily="34" charset="0"/>
              </a:rPr>
              <a:t> CNNs are highly scalable and amenable to parallel processing, making them suitable for handling large volumes of textual data efficiently. This scalability is essential for real-time or near-real-time fake news detection systems that need to process a continuous stream of news articles from various sources.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Arial" panose="020B0604020202020204" pitchFamily="34" charset="0"/>
              </a:rPr>
              <a:t>Integration with Deep Learning Techniques:</a:t>
            </a:r>
            <a:r>
              <a:rPr kumimoji="0" lang="en-US" altLang="en-US" sz="1400" b="0" i="0" u="none" strike="noStrike" cap="none" normalizeH="0" baseline="0" dirty="0">
                <a:ln>
                  <a:noFill/>
                </a:ln>
                <a:solidFill>
                  <a:schemeClr val="tx1"/>
                </a:solidFill>
                <a:effectLst/>
                <a:latin typeface="Arial" panose="020B0604020202020204" pitchFamily="34" charset="0"/>
              </a:rPr>
              <a:t> CNNs can be integrated with other deep learning techniques, such as recurrent neural networks (RNNs) or attention mechanisms, to further enhance their capabilities in understanding context and temporal dependencies within text. This integrative approach can improve the overall performance of fake news detection models.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Overall, CNNs offer a powerful framework for fake news detection by leveraging their hierarchical feature extraction, local connectivity, scalability, and adaptability to textual data, making them a compelling choice for developing accurate and robust fake news detection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CB5921CC-A345-76D5-1A0D-B2B8A55EBE9D}"/>
              </a:ext>
            </a:extLst>
          </p:cNvPr>
          <p:cNvSpPr>
            <a:spLocks noChangeArrowheads="1"/>
          </p:cNvSpPr>
          <p:nvPr/>
        </p:nvSpPr>
        <p:spPr bwMode="auto">
          <a:xfrm>
            <a:off x="0" y="0"/>
            <a:ext cx="1454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9829800" y="1201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0" y="434160"/>
            <a:ext cx="12192000" cy="6295313"/>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US" sz="4400" b="1" dirty="0">
                <a:latin typeface="Times New Roman" panose="02020603050405020304" pitchFamily="18" charset="0"/>
                <a:cs typeface="Times New Roman" panose="02020603050405020304" pitchFamily="18" charset="0"/>
              </a:rPr>
              <a:t>               SYSTEM APPROACH</a:t>
            </a:r>
            <a:br>
              <a:rPr lang="en-US" sz="4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1. Data Collection and Preprocessing:</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 Collect a diverse dataset of news articles labeled as genuine or fake.</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 Preprocess the data by removing noise, such as HTML tags, punctuation, and stop words.</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 Tokenize the text and convert it into numerical representations (word embeddings).</a:t>
            </a:r>
            <a:br>
              <a:rPr lang="en-US" sz="1400" b="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2. Feature Extraction:</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 Extract features from the preprocessed text using techniques like TF-IDF (Term Frequency-Inverse Document Frequency), N-grams, or word embeddings.</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 Explore linguistic features such as sentiment analysis, syntactic structures, and semantic similarities.</a:t>
            </a:r>
            <a:br>
              <a:rPr lang="en-US" sz="1400" b="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3. Model Selection and Training:</a:t>
            </a:r>
            <a:br>
              <a:rPr lang="en-US" sz="1400" b="1"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 Choose a suitable machine learning or deep learning model for fake news detection, such as Convolutional Neural Networks (CNNs), Recurrent Neural Networks (RNNs), or hybrid models.</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 Split the dataset into training, validation, and test sets.</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 Train the selected model using the training data while fine-tuning hyperparameters to optimize performance</a:t>
            </a:r>
            <a:r>
              <a:rPr lang="en-US" sz="1400" b="1" dirty="0">
                <a:latin typeface="Times New Roman" panose="02020603050405020304" pitchFamily="18" charset="0"/>
                <a:cs typeface="Times New Roman" panose="02020603050405020304" pitchFamily="18" charset="0"/>
              </a:rPr>
              <a:t>.</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4. Model Evaluation:</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 Evaluate the trained model using performance metrics like accuracy, precision, recall, F1-score, and confusion matrix analysis.</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 Conduct cross-validation or holdout validation to assess generalization to unseen data.</a:t>
            </a:r>
            <a:br>
              <a:rPr lang="en-US" sz="1400" b="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5. Post-Processing and Ensemble Techniques:</a:t>
            </a:r>
            <a:br>
              <a:rPr lang="en-US" sz="1400" b="1"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 Apply post-processing techniques such as thresholding, smoothing, or voting schemes to refine model predictions and reduce false positives/negatives.</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 Explore ensemble methods (combining multiple models, stacking) to improve overall detection accuracy and robustness.</a:t>
            </a:r>
            <a:br>
              <a:rPr lang="en-US" sz="1400" b="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6. Real-Time Integration and Deployment:</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 </a:t>
            </a:r>
            <a:r>
              <a:rPr lang="en-US" sz="1400" b="0" dirty="0">
                <a:latin typeface="Times New Roman" panose="02020603050405020304" pitchFamily="18" charset="0"/>
                <a:cs typeface="Times New Roman" panose="02020603050405020304" pitchFamily="18" charset="0"/>
              </a:rPr>
              <a:t>Develop a user-friendly interface or API for real-time integration of the fake news detection system.</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 Implement scalable deployment strategies using cloud services or dedicated servers to handle varying workloads and ensure reliability.</a:t>
            </a:r>
            <a:br>
              <a:rPr lang="en-US" sz="1400" b="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7. Continuous Monitoring and Updates:</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 </a:t>
            </a:r>
            <a:r>
              <a:rPr lang="en-US" sz="1400" b="0" dirty="0">
                <a:latin typeface="Times New Roman" panose="02020603050405020304" pitchFamily="18" charset="0"/>
                <a:cs typeface="Times New Roman" panose="02020603050405020304" pitchFamily="18" charset="0"/>
              </a:rPr>
              <a:t>Incorporate mechanisms for continuous monitoring of model performance and feedback loops for retraining the model with new data.</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 Stay updated with emerging fake news trends and adapt the system accordingly to maintain effectiveness.</a:t>
            </a:r>
            <a:br>
              <a:rPr lang="en-US" sz="1400" b="0" dirty="0">
                <a:latin typeface="Times New Roman" panose="02020603050405020304" pitchFamily="18" charset="0"/>
                <a:cs typeface="Times New Roman" panose="02020603050405020304" pitchFamily="18" charset="0"/>
              </a:rPr>
            </a:br>
            <a:endParaRPr sz="14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348753"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96600" y="6721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192512" y="60048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427605" y="-48490"/>
            <a:ext cx="9764395" cy="1044517"/>
          </a:xfrm>
          <a:prstGeom prst="rect">
            <a:avLst/>
          </a:prstGeom>
        </p:spPr>
        <p:txBody>
          <a:bodyPr vert="horz" wrap="square" lIns="0" tIns="485775" rIns="0" bIns="0" rtlCol="0">
            <a:spAutoFit/>
          </a:bodyPr>
          <a:lstStyle/>
          <a:p>
            <a:pPr marL="12700">
              <a:lnSpc>
                <a:spcPct val="100000"/>
              </a:lnSpc>
              <a:spcBef>
                <a:spcPts val="105"/>
              </a:spcBef>
            </a:pPr>
            <a:r>
              <a:rPr lang="en-IN" sz="3600" dirty="0"/>
              <a:t>PROBLEM FORMATION</a:t>
            </a:r>
            <a:endParaRPr sz="3600" dirty="0"/>
          </a:p>
        </p:txBody>
      </p:sp>
      <p:sp>
        <p:nvSpPr>
          <p:cNvPr id="2" name="Text Placeholder 1">
            <a:extLst>
              <a:ext uri="{FF2B5EF4-FFF2-40B4-BE49-F238E27FC236}">
                <a16:creationId xmlns:a16="http://schemas.microsoft.com/office/drawing/2014/main" id="{521AA8FC-DBDD-2F48-F5A5-FFB029DC2B7B}"/>
              </a:ext>
            </a:extLst>
          </p:cNvPr>
          <p:cNvSpPr>
            <a:spLocks noGrp="1"/>
          </p:cNvSpPr>
          <p:nvPr>
            <p:ph type="body" idx="1"/>
          </p:nvPr>
        </p:nvSpPr>
        <p:spPr>
          <a:xfrm>
            <a:off x="152401" y="996027"/>
            <a:ext cx="11040111" cy="5816977"/>
          </a:xfrm>
        </p:spPr>
        <p:txBody>
          <a:bodyPr/>
          <a:lstStyle/>
          <a:p>
            <a:endParaRPr lang="en-US" dirty="0"/>
          </a:p>
          <a:p>
            <a:r>
              <a:rPr lang="en-US" dirty="0"/>
              <a:t>1. </a:t>
            </a:r>
            <a:r>
              <a:rPr lang="en-US" b="1" dirty="0"/>
              <a:t>Problem Statement:</a:t>
            </a:r>
          </a:p>
          <a:p>
            <a:r>
              <a:rPr lang="en-US" dirty="0"/>
              <a:t>   Develop a machine learning model using CNNs to detect fake news from textual data.</a:t>
            </a:r>
          </a:p>
          <a:p>
            <a:endParaRPr lang="en-US" dirty="0"/>
          </a:p>
          <a:p>
            <a:r>
              <a:rPr lang="en-US" dirty="0"/>
              <a:t>2. </a:t>
            </a:r>
            <a:r>
              <a:rPr lang="en-US" b="1" dirty="0"/>
              <a:t>Dataset Collection:</a:t>
            </a:r>
          </a:p>
          <a:p>
            <a:r>
              <a:rPr lang="en-US" dirty="0"/>
              <a:t>   Gather a dataset of news articles labeled as real or fake. The dataset should have a sufficient number of examples for each class to ensure balanced training.</a:t>
            </a:r>
          </a:p>
          <a:p>
            <a:endParaRPr lang="en-US" dirty="0"/>
          </a:p>
          <a:p>
            <a:r>
              <a:rPr lang="en-US" dirty="0"/>
              <a:t>3. </a:t>
            </a:r>
            <a:r>
              <a:rPr lang="en-US" b="1" dirty="0"/>
              <a:t>Data Preprocessing:</a:t>
            </a:r>
          </a:p>
          <a:p>
            <a:r>
              <a:rPr lang="en-US" dirty="0"/>
              <a:t>   Tokenization: Split the text into individual words or tokens.</a:t>
            </a:r>
          </a:p>
          <a:p>
            <a:r>
              <a:rPr lang="en-US" dirty="0"/>
              <a:t>   Text Cleaning: Remove stop words, punctuation, and special characters.</a:t>
            </a:r>
          </a:p>
          <a:p>
            <a:r>
              <a:rPr lang="en-US" dirty="0"/>
              <a:t>   Vectorization: Convert text tokens into numerical vectors using techniques word embeddings </a:t>
            </a:r>
            <a:r>
              <a:rPr lang="en-US" b="1" dirty="0"/>
              <a:t>(Word2Vec, </a:t>
            </a:r>
            <a:r>
              <a:rPr lang="en-US" b="1" dirty="0" err="1"/>
              <a:t>GloVe</a:t>
            </a:r>
            <a:r>
              <a:rPr lang="en-US" b="1" dirty="0"/>
              <a:t>) </a:t>
            </a:r>
            <a:r>
              <a:rPr lang="en-US" dirty="0"/>
              <a:t>or </a:t>
            </a:r>
            <a:r>
              <a:rPr lang="en-US" b="1" dirty="0"/>
              <a:t>one-hot encoding.</a:t>
            </a:r>
          </a:p>
          <a:p>
            <a:endParaRPr lang="en-US" dirty="0"/>
          </a:p>
          <a:p>
            <a:r>
              <a:rPr lang="en-US" dirty="0"/>
              <a:t>4. </a:t>
            </a:r>
            <a:r>
              <a:rPr lang="en-US" b="1" dirty="0"/>
              <a:t>Model Architecture:</a:t>
            </a:r>
          </a:p>
          <a:p>
            <a:r>
              <a:rPr lang="en-US" dirty="0"/>
              <a:t>   Design a CNN architecture suitable for text classification:</a:t>
            </a:r>
          </a:p>
          <a:p>
            <a:r>
              <a:rPr lang="en-US" dirty="0"/>
              <a:t>   Embedding Layer: Converts word vectors into a dense representation.</a:t>
            </a:r>
          </a:p>
          <a:p>
            <a:r>
              <a:rPr lang="en-US" dirty="0"/>
              <a:t>   Convolutional Layers: Apply filters to extract features from the text.</a:t>
            </a:r>
          </a:p>
          <a:p>
            <a:r>
              <a:rPr lang="en-US" dirty="0"/>
              <a:t>   Pooling Layers: Aggregate features to reduce dimensionality.</a:t>
            </a:r>
          </a:p>
          <a:p>
            <a:r>
              <a:rPr lang="en-US" dirty="0"/>
              <a:t>   Fully Connected Layers: Perform classification based on extracted features.</a:t>
            </a:r>
          </a:p>
          <a:p>
            <a:r>
              <a:rPr lang="en-US" dirty="0"/>
              <a:t>   Output Layer: Use </a:t>
            </a:r>
            <a:r>
              <a:rPr lang="en-US" dirty="0" err="1"/>
              <a:t>softmax</a:t>
            </a:r>
            <a:r>
              <a:rPr lang="en-US" dirty="0"/>
              <a:t> activation for binary (real vs. fake) classification.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417402" y="112014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60277" y="45584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26951" y="1752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2" name="Text Placeholder 1">
            <a:extLst>
              <a:ext uri="{FF2B5EF4-FFF2-40B4-BE49-F238E27FC236}">
                <a16:creationId xmlns:a16="http://schemas.microsoft.com/office/drawing/2014/main" id="{8EDDCFE9-693C-04EC-012E-E4D91D9B31A9}"/>
              </a:ext>
            </a:extLst>
          </p:cNvPr>
          <p:cNvSpPr>
            <a:spLocks noGrp="1"/>
          </p:cNvSpPr>
          <p:nvPr>
            <p:ph type="body" idx="1"/>
          </p:nvPr>
        </p:nvSpPr>
        <p:spPr>
          <a:xfrm>
            <a:off x="416029" y="327807"/>
            <a:ext cx="10908918" cy="6370975"/>
          </a:xfrm>
        </p:spPr>
        <p:txBody>
          <a:bodyPr/>
          <a:lstStyle/>
          <a:p>
            <a:r>
              <a:rPr lang="en-US" b="1" dirty="0"/>
              <a:t>5.</a:t>
            </a:r>
            <a:r>
              <a:rPr lang="en-US" sz="1800" b="1" dirty="0"/>
              <a:t>Model Training:</a:t>
            </a:r>
          </a:p>
          <a:p>
            <a:r>
              <a:rPr lang="en-US" sz="1800" dirty="0"/>
              <a:t>   Split the dataset into training, validation, and test sets. Train the CNN model using the training set and validate its performance using the validation set. Use techniques like dropout and batch normalization to prevent overfitting.</a:t>
            </a:r>
          </a:p>
          <a:p>
            <a:endParaRPr lang="en-US" sz="1800" b="1" dirty="0"/>
          </a:p>
          <a:p>
            <a:r>
              <a:rPr lang="en-US" sz="1800" b="1" dirty="0"/>
              <a:t>6. Evaluation Metrics:</a:t>
            </a:r>
          </a:p>
          <a:p>
            <a:r>
              <a:rPr lang="en-US" sz="1800" dirty="0"/>
              <a:t> Evaluate the model's performance using metrics such as accuracy, precision, recall, F1-score, and confusion matrix. Additionally, consider using </a:t>
            </a:r>
            <a:r>
              <a:rPr lang="en-US" sz="1800" b="1" dirty="0"/>
              <a:t>ROC-AUC</a:t>
            </a:r>
            <a:r>
              <a:rPr lang="en-US" sz="1800" dirty="0"/>
              <a:t> for binary classification evaluation.</a:t>
            </a:r>
          </a:p>
          <a:p>
            <a:endParaRPr lang="en-US" sz="1800" dirty="0"/>
          </a:p>
          <a:p>
            <a:r>
              <a:rPr lang="en-US" sz="1800" b="1" dirty="0"/>
              <a:t>7. Hyperparameter Tuning:</a:t>
            </a:r>
          </a:p>
          <a:p>
            <a:r>
              <a:rPr lang="en-US" sz="1800" dirty="0"/>
              <a:t>   Fine-tune hyperparameters such as learning rate, batch size, number of filters, kernel size, and dropout rate to optimize the model's performance.</a:t>
            </a:r>
          </a:p>
          <a:p>
            <a:endParaRPr lang="en-US" sz="1800" dirty="0"/>
          </a:p>
          <a:p>
            <a:r>
              <a:rPr lang="en-US" sz="1800" b="1" dirty="0"/>
              <a:t>8. Model Deployment:</a:t>
            </a:r>
          </a:p>
          <a:p>
            <a:r>
              <a:rPr lang="en-US" sz="1800" dirty="0"/>
              <a:t>   Once the model achieves satisfactory performance on the validation set, evaluate it on the test set to assess its generalization ability. If the model meets the desired criteria, deploy it for real-world fake news detection tasks.</a:t>
            </a:r>
          </a:p>
          <a:p>
            <a:endParaRPr lang="en-US" sz="1800" dirty="0"/>
          </a:p>
          <a:p>
            <a:r>
              <a:rPr lang="en-US" sz="1800" b="1" dirty="0"/>
              <a:t>9. Monitoring and Maintenance:</a:t>
            </a:r>
          </a:p>
          <a:p>
            <a:r>
              <a:rPr lang="en-US" sz="1800" dirty="0"/>
              <a:t>   Continuously monitor the model's performance in production, retrain it periodically with new data, and update the model architecture or hyperparameters as needed to maintain its accuracy and reliability.</a:t>
            </a:r>
          </a:p>
          <a:p>
            <a:endParaRPr lang="en-US" sz="1800" dirty="0"/>
          </a:p>
          <a:p>
            <a:r>
              <a:rPr lang="en-US" sz="1800" dirty="0"/>
              <a:t>By following this problem formulation, you can systematically develop a CNN-based fake news detection system that effectively identifies misinformation in textual content.</a:t>
            </a:r>
            <a:endParaRPr lang="en-IN" sz="1800"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7</a:t>
            </a:fld>
            <a:endParaRPr spc="-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965" y="532908"/>
            <a:ext cx="457200" cy="482621"/>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96600" y="6122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7374" y="101552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a:spLocks noGrp="1"/>
          </p:cNvSpPr>
          <p:nvPr>
            <p:ph type="title"/>
          </p:nvPr>
        </p:nvSpPr>
        <p:spPr>
          <a:xfrm>
            <a:off x="651756" y="353887"/>
            <a:ext cx="11855839" cy="1029128"/>
          </a:xfrm>
          <a:prstGeom prst="rect">
            <a:avLst/>
          </a:prstGeom>
        </p:spPr>
        <p:txBody>
          <a:bodyPr vert="horz" wrap="square" lIns="0" tIns="13335" rIns="0" bIns="0" rtlCol="0">
            <a:spAutoFit/>
          </a:bodyPr>
          <a:lstStyle/>
          <a:p>
            <a:pPr marL="12700">
              <a:lnSpc>
                <a:spcPct val="100000"/>
              </a:lnSpc>
              <a:spcBef>
                <a:spcPts val="105"/>
              </a:spcBef>
            </a:pPr>
            <a:r>
              <a:rPr lang="en-IN" spc="-10" dirty="0"/>
              <a:t>                   RESULT</a:t>
            </a:r>
            <a:br>
              <a:rPr lang="en-IN" spc="-10" dirty="0"/>
            </a:br>
            <a:r>
              <a:rPr lang="en-IN" sz="1800" spc="-10" dirty="0"/>
              <a:t>ACCURACY:78%</a:t>
            </a:r>
            <a:endParaRPr spc="-1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pic>
        <p:nvPicPr>
          <p:cNvPr id="10" name="Picture 9">
            <a:extLst>
              <a:ext uri="{FF2B5EF4-FFF2-40B4-BE49-F238E27FC236}">
                <a16:creationId xmlns:a16="http://schemas.microsoft.com/office/drawing/2014/main" id="{9BBB1F57-7781-7C3E-36F6-E04D0A432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49" y="1384351"/>
            <a:ext cx="11393846" cy="48933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557C-1D50-5103-7F2A-558332CBA0B3}"/>
              </a:ext>
            </a:extLst>
          </p:cNvPr>
          <p:cNvSpPr>
            <a:spLocks noGrp="1"/>
          </p:cNvSpPr>
          <p:nvPr>
            <p:ph type="title"/>
          </p:nvPr>
        </p:nvSpPr>
        <p:spPr>
          <a:xfrm>
            <a:off x="558165" y="385444"/>
            <a:ext cx="9764395" cy="738664"/>
          </a:xfrm>
        </p:spPr>
        <p:txBody>
          <a:bodyPr/>
          <a:lstStyle/>
          <a:p>
            <a:r>
              <a:rPr lang="en-IN" dirty="0"/>
              <a:t>CONCLUSION</a:t>
            </a:r>
          </a:p>
        </p:txBody>
      </p:sp>
      <p:sp>
        <p:nvSpPr>
          <p:cNvPr id="3" name="Text Placeholder 2">
            <a:extLst>
              <a:ext uri="{FF2B5EF4-FFF2-40B4-BE49-F238E27FC236}">
                <a16:creationId xmlns:a16="http://schemas.microsoft.com/office/drawing/2014/main" id="{09B1E506-F81F-8D13-775C-FC2E828A1CE4}"/>
              </a:ext>
            </a:extLst>
          </p:cNvPr>
          <p:cNvSpPr>
            <a:spLocks noGrp="1"/>
          </p:cNvSpPr>
          <p:nvPr>
            <p:ph type="body" idx="1"/>
          </p:nvPr>
        </p:nvSpPr>
        <p:spPr>
          <a:xfrm>
            <a:off x="609600" y="1577340"/>
            <a:ext cx="8763000" cy="2769989"/>
          </a:xfrm>
        </p:spPr>
        <p:txBody>
          <a:bodyPr/>
          <a:lstStyle/>
          <a:p>
            <a:r>
              <a:rPr lang="en-US" dirty="0"/>
              <a:t>his presentation aims to explore the use of Convolutional Neural Networks (CNNs) for fake news detection. It will delve into the architecture of CNNs, their adaptation to textual data processing, and the steps involved in developing a CNN-based fake news detection model. Additionally, the presentation will discuss the challenges, limitations, and future directions in leveraging CNNs for combating fake news in the digital landscape.</a:t>
            </a:r>
          </a:p>
          <a:p>
            <a:endParaRPr lang="en-US" dirty="0"/>
          </a:p>
          <a:p>
            <a:endParaRPr lang="en-US" dirty="0"/>
          </a:p>
          <a:p>
            <a:r>
              <a:rPr lang="en-US" b="0" i="0" dirty="0">
                <a:solidFill>
                  <a:srgbClr val="0D0D0D"/>
                </a:solidFill>
                <a:effectLst/>
                <a:latin typeface="Söhne"/>
              </a:rPr>
              <a:t>the development of fake news detection using CNNs represents a pivotal step in leveraging machine learning for societal good, empowering users to make informed decisions and promoting the integrity of online information ecosystems. Continued innovation and collaboration in this field hold tremendous potential for combating misinformation and promoting media literacy in the digital age.</a:t>
            </a:r>
            <a:endParaRPr lang="en-IN" dirty="0"/>
          </a:p>
        </p:txBody>
      </p:sp>
    </p:spTree>
    <p:extLst>
      <p:ext uri="{BB962C8B-B14F-4D97-AF65-F5344CB8AC3E}">
        <p14:creationId xmlns:p14="http://schemas.microsoft.com/office/powerpoint/2010/main" val="290772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2168</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Söhne</vt:lpstr>
      <vt:lpstr>Times New Roman</vt:lpstr>
      <vt:lpstr>Trebuchet MS</vt:lpstr>
      <vt:lpstr>Office Theme</vt:lpstr>
      <vt:lpstr>PowerPoint Presentation</vt:lpstr>
      <vt:lpstr>               INTRODUCTION  Detecting fake news is crucial for maintaining the integrity of information dissemination and preserving public trust. Misinformation can have serious consequences, influencing public opinion, political decisions, and social behaviors. Therefore, developing effective methods to identify and combat fake news is essential in today's digital age.  Convolutional Neural Networks (CNNs) are a class of deep learning algorithms commonly used for image recognition and classification tasks. However, they have also shown promising results in natural language processing (NLP) tasks, including text classification and sentiment analysis. CNNs are characterized by their ability to automatically learn hierarchical representations of data, making them suitable for complex pattern recognition tasks. CNNs in Fake News Detection In the context of fake news detection, CNNs can be applied to analyze textual data and extract meaningful features that help distinguish between genuine and fake news articles. By leveraging the inherent structure and relationships within textual content, CNNs can learn to identify patterns indicative of misinformation, such as biased language, sensational claims, or lack of credible sources.  1.5 Objectives of This Presentation This presentation aims to explore the use of Convolutional Neural Networks (CNNs) for fake news detection. It will delve into the architecture of CNNs, their adaptation to textual data processing, and the steps involved in developing a CNN-based fake news detection model. Additionally, the presentation will discuss the challenges, limitations, and future directions in leveraging CNNs for combating fake news in the digital landscape.</vt:lpstr>
      <vt:lpstr>                            PROBLEM STATEMENT  In today's digital era, the proliferation of fake news poses a significant threat to the integrity of information and public discourse. The rapid dissemination of misinformation through social media and online platforms has led to widespread confusion, distrust in media sources, and potential societal harm. Traditional methods of identifying fake news, such as manual fact-checking, are often time-consuming and resource-intensive, making them inadequate for handling the scale and speed at which fake news spreads. To address this challenge, there is a critical need for automated fake news detection systems that can swiftly and accurately distinguish between genuine and misleading information. Convolutional Neural Networks (CNNs) have shown remarkable success in various pattern recognition tasks, including image classification and natural language processing. However, their application in fake news detection, particularly in processing textual data, remains relatively unexplored. </vt:lpstr>
      <vt:lpstr>Why we use CNN for fake account detection ?: </vt:lpstr>
      <vt:lpstr>               SYSTEM APPROACH  1. Data Collection and Preprocessing:    - Collect a diverse dataset of news articles labeled as genuine or fake.    - Preprocess the data by removing noise, such as HTML tags, punctuation, and stop words.    - Tokenize the text and convert it into numerical representations (word embeddings). 2. Feature Extraction:    - Extract features from the preprocessed text using techniques like TF-IDF (Term Frequency-Inverse Document Frequency), N-grams, or word embeddings.    - Explore linguistic features such as sentiment analysis, syntactic structures, and semantic similarities. 3. Model Selection and Training:    - Choose a suitable machine learning or deep learning model for fake news detection, such as Convolutional Neural Networks (CNNs), Recurrent Neural Networks (RNNs), or hybrid models.    - Split the dataset into training, validation, and test sets.    - Train the selected model using the training data while fine-tuning hyperparameters to optimize performance. 4. Model Evaluation:    - Evaluate the trained model using performance metrics like accuracy, precision, recall, F1-score, and confusion matrix analysis.    - Conduct cross-validation or holdout validation to assess generalization to unseen data. 5. Post-Processing and Ensemble Techniques:    - Apply post-processing techniques such as thresholding, smoothing, or voting schemes to refine model predictions and reduce false positives/negatives.    - Explore ensemble methods (combining multiple models, stacking) to improve overall detection accuracy and robustness. 6. Real-Time Integration and Deployment:    - Develop a user-friendly interface or API for real-time integration of the fake news detection system.    - Implement scalable deployment strategies using cloud services or dedicated servers to handle varying workloads and ensure reliability. 7. Continuous Monitoring and Updates:    - Incorporate mechanisms for continuous monitoring of model performance and feedback loops for retraining the model with new data.    - Stay updated with emerging fake news trends and adapt the system accordingly to maintain effectiveness. </vt:lpstr>
      <vt:lpstr>PROBLEM FORMATION</vt:lpstr>
      <vt:lpstr>PowerPoint Presentation</vt:lpstr>
      <vt:lpstr>                   RESULT ACCURACY:78%</vt:lpstr>
      <vt:lpstr>CONCLUSION</vt:lpstr>
      <vt:lpstr>FUTURE WORKS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Thisha Varthani</dc:creator>
  <cp:lastModifiedBy>Thisha Varthani</cp:lastModifiedBy>
  <cp:revision>7</cp:revision>
  <dcterms:created xsi:type="dcterms:W3CDTF">2024-04-01T14:36:09Z</dcterms:created>
  <dcterms:modified xsi:type="dcterms:W3CDTF">2024-04-01T17:13:05Z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