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b="1"/>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b="1"/>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b="1"/>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b="1"/>
          </a:p>
        </p:txBody>
      </p:sp>
      <p:sp>
        <p:nvSpPr>
          <p:cNvPr id="7" name="object 7"/>
          <p:cNvSpPr txBox="1">
            <a:spLocks noGrp="1"/>
          </p:cNvSpPr>
          <p:nvPr>
            <p:ph type="ctrTitle"/>
          </p:nvPr>
        </p:nvSpPr>
        <p:spPr>
          <a:xfrm>
            <a:off x="533400" y="0"/>
            <a:ext cx="8477250" cy="1493999"/>
          </a:xfrm>
          <a:prstGeom prst="rect">
            <a:avLst/>
          </a:prstGeom>
        </p:spPr>
        <p:txBody>
          <a:bodyPr vert="horz" wrap="square" lIns="0" tIns="16510" rIns="0" bIns="0" rtlCol="0">
            <a:spAutoFit/>
          </a:bodyPr>
          <a:lstStyle/>
          <a:p>
            <a:pPr marL="3213735" algn="l">
              <a:spcBef>
                <a:spcPts val="130"/>
              </a:spcBef>
            </a:pPr>
            <a:r>
              <a:rPr lang="en-US" b="1">
                <a:solidFill>
                  <a:schemeClr val="accent1">
                    <a:lumMod val="75000"/>
                  </a:schemeClr>
                </a:solidFill>
                <a:latin typeface="Times New Roman" panose="02020603050405020304" pitchFamily="18" charset="0"/>
                <a:cs typeface="Times New Roman" panose="02020603050405020304" pitchFamily="18" charset="0"/>
              </a:rPr>
              <a:t>Employee </a:t>
            </a:r>
            <a:r>
              <a:rPr lang="en-US" b="1" smtClean="0">
                <a:solidFill>
                  <a:schemeClr val="accent1">
                    <a:lumMod val="75000"/>
                  </a:schemeClr>
                </a:solidFill>
                <a:latin typeface="Times New Roman" panose="02020603050405020304" pitchFamily="18" charset="0"/>
                <a:cs typeface="Times New Roman" panose="02020603050405020304" pitchFamily="18" charset="0"/>
              </a:rPr>
              <a:t>Data </a:t>
            </a:r>
            <a:r>
              <a:rPr lang="en-US" b="1" dirty="0">
                <a:solidFill>
                  <a:schemeClr val="accent1">
                    <a:lumMod val="75000"/>
                  </a:schemeClr>
                </a:solidFill>
                <a:latin typeface="Times New Roman" panose="02020603050405020304" pitchFamily="18" charset="0"/>
                <a:cs typeface="Times New Roman" panose="02020603050405020304" pitchFamily="18" charset="0"/>
              </a:rPr>
              <a:t>Analysis using Excel</a:t>
            </a:r>
            <a:r>
              <a:rPr lang="en-US" b="1" i="0" dirty="0">
                <a:solidFill>
                  <a:schemeClr val="accent1">
                    <a:lumMod val="75000"/>
                  </a:schemeClr>
                </a:solidFill>
                <a:effectLst/>
                <a:latin typeface="Times New Roman" panose="02020603050405020304" pitchFamily="18" charset="0"/>
                <a:cs typeface="Times New Roman" panose="02020603050405020304" pitchFamily="18" charset="0"/>
              </a:rPr>
              <a:t> </a:t>
            </a:r>
            <a:r>
              <a:rPr lang="en-US" b="1" i="0" dirty="0">
                <a:solidFill>
                  <a:schemeClr val="accent1">
                    <a:lumMod val="75000"/>
                  </a:schemeClr>
                </a:solidFill>
                <a:effectLst/>
                <a:latin typeface="Roboto" panose="020F0502020204030204" pitchFamily="2" charset="0"/>
              </a:rPr>
              <a:t/>
            </a:r>
            <a:br>
              <a:rPr lang="en-US" b="1" i="0" dirty="0">
                <a:solidFill>
                  <a:schemeClr val="accent1">
                    <a:lumMod val="75000"/>
                  </a:schemeClr>
                </a:solidFill>
                <a:effectLst/>
                <a:latin typeface="Roboto" panose="020F0502020204030204" pitchFamily="2" charset="0"/>
              </a:rPr>
            </a:br>
            <a:endParaRPr b="1" spc="15" dirty="0">
              <a:solidFill>
                <a:schemeClr val="accent1">
                  <a:lumMod val="75000"/>
                </a:schemeClr>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b="1" spc="10" dirty="0"/>
              <a:t>1</a:t>
            </a:fld>
            <a:endParaRPr b="1"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solidFill>
                  <a:schemeClr val="tx2">
                    <a:lumMod val="60000"/>
                    <a:lumOff val="40000"/>
                  </a:schemeClr>
                </a:solidFill>
              </a:rPr>
              <a:t>STUDENT </a:t>
            </a:r>
            <a:r>
              <a:rPr lang="en-US" sz="2400" b="1" dirty="0" smtClean="0">
                <a:solidFill>
                  <a:schemeClr val="tx2">
                    <a:lumMod val="60000"/>
                    <a:lumOff val="40000"/>
                  </a:schemeClr>
                </a:solidFill>
              </a:rPr>
              <a:t>NAME</a:t>
            </a:r>
            <a:r>
              <a:rPr lang="en-US" sz="2400" b="1" dirty="0" smtClean="0">
                <a:solidFill>
                  <a:schemeClr val="accent1">
                    <a:lumMod val="75000"/>
                  </a:schemeClr>
                </a:solidFill>
              </a:rPr>
              <a:t>: R. </a:t>
            </a:r>
            <a:r>
              <a:rPr lang="en-US" sz="2400" b="1" dirty="0" smtClean="0">
                <a:solidFill>
                  <a:schemeClr val="accent1">
                    <a:lumMod val="75000"/>
                  </a:schemeClr>
                </a:solidFill>
              </a:rPr>
              <a:t>SUJITHA</a:t>
            </a:r>
            <a:endParaRPr lang="en-US" sz="2400" b="1" dirty="0">
              <a:solidFill>
                <a:schemeClr val="accent1">
                  <a:lumMod val="75000"/>
                </a:schemeClr>
              </a:solidFill>
            </a:endParaRPr>
          </a:p>
          <a:p>
            <a:r>
              <a:rPr lang="en-US" sz="2400" b="1" dirty="0">
                <a:solidFill>
                  <a:schemeClr val="tx2">
                    <a:lumMod val="60000"/>
                    <a:lumOff val="40000"/>
                  </a:schemeClr>
                </a:solidFill>
              </a:rPr>
              <a:t>REGISTER NO</a:t>
            </a:r>
            <a:r>
              <a:rPr lang="en-US" sz="2400" b="1" dirty="0" smtClean="0">
                <a:solidFill>
                  <a:schemeClr val="tx2">
                    <a:lumMod val="60000"/>
                    <a:lumOff val="40000"/>
                  </a:schemeClr>
                </a:solidFill>
              </a:rPr>
              <a:t>: </a:t>
            </a:r>
            <a:r>
              <a:rPr lang="en-US" sz="2400" b="1" dirty="0" smtClean="0">
                <a:solidFill>
                  <a:schemeClr val="tx2"/>
                </a:solidFill>
              </a:rPr>
              <a:t>312209869</a:t>
            </a:r>
          </a:p>
          <a:p>
            <a:r>
              <a:rPr lang="en-US" sz="2400" b="1" dirty="0" smtClean="0">
                <a:solidFill>
                  <a:schemeClr val="tx2"/>
                </a:solidFill>
              </a:rPr>
              <a:t>MN ID</a:t>
            </a:r>
            <a:r>
              <a:rPr lang="en-US" sz="2400" b="1" dirty="0">
                <a:solidFill>
                  <a:schemeClr val="tx2"/>
                </a:solidFill>
              </a:rPr>
              <a:t>: F1F08FA673D7CE2AA3048CB374E4ADFB</a:t>
            </a:r>
          </a:p>
          <a:p>
            <a:r>
              <a:rPr lang="en-US" sz="2400" b="1" dirty="0">
                <a:solidFill>
                  <a:schemeClr val="tx2">
                    <a:lumMod val="60000"/>
                    <a:lumOff val="40000"/>
                  </a:schemeClr>
                </a:solidFill>
              </a:rPr>
              <a:t>DEPARTMENT</a:t>
            </a:r>
            <a:r>
              <a:rPr lang="en-US" sz="2400" b="1" dirty="0" smtClean="0">
                <a:solidFill>
                  <a:schemeClr val="tx2">
                    <a:lumMod val="60000"/>
                    <a:lumOff val="40000"/>
                  </a:schemeClr>
                </a:solidFill>
              </a:rPr>
              <a:t>: </a:t>
            </a:r>
            <a:r>
              <a:rPr lang="en-US" sz="2400" b="1" dirty="0" smtClean="0">
                <a:solidFill>
                  <a:schemeClr val="accent1">
                    <a:lumMod val="75000"/>
                  </a:schemeClr>
                </a:solidFill>
              </a:rPr>
              <a:t>B. COM (ACCOUNTING &amp; FINANCE</a:t>
            </a:r>
            <a:r>
              <a:rPr lang="en-US" sz="2400" b="1" dirty="0" smtClean="0">
                <a:solidFill>
                  <a:schemeClr val="tx2">
                    <a:lumMod val="60000"/>
                    <a:lumOff val="40000"/>
                  </a:schemeClr>
                </a:solidFill>
              </a:rPr>
              <a:t>)	</a:t>
            </a:r>
            <a:endParaRPr lang="en-US" sz="2400" b="1" dirty="0">
              <a:solidFill>
                <a:schemeClr val="tx2">
                  <a:lumMod val="60000"/>
                  <a:lumOff val="40000"/>
                </a:schemeClr>
              </a:solidFill>
            </a:endParaRPr>
          </a:p>
          <a:p>
            <a:r>
              <a:rPr lang="en-US" sz="2400" b="1" dirty="0" smtClean="0">
                <a:solidFill>
                  <a:schemeClr val="tx2">
                    <a:lumMod val="60000"/>
                    <a:lumOff val="40000"/>
                  </a:schemeClr>
                </a:solidFill>
              </a:rPr>
              <a:t>COLLEGE:</a:t>
            </a:r>
            <a:r>
              <a:rPr lang="en-US" sz="2400" b="1" dirty="0" smtClean="0"/>
              <a:t> </a:t>
            </a:r>
            <a:r>
              <a:rPr lang="en-US" sz="2400" b="1" dirty="0" smtClean="0">
                <a:solidFill>
                  <a:schemeClr val="accent1">
                    <a:lumMod val="75000"/>
                  </a:schemeClr>
                </a:solidFill>
              </a:rPr>
              <a:t>VALLIAMMMAL COLLEGE FOR WOMEN</a:t>
            </a:r>
            <a:endParaRPr lang="en-US" sz="2400" b="1" dirty="0">
              <a:solidFill>
                <a:schemeClr val="accent1">
                  <a:lumMod val="75000"/>
                </a:schemeClr>
              </a:solidFill>
            </a:endParaRP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6804026" cy="5645776"/>
          </a:xfrm>
          <a:prstGeom prst="rect">
            <a:avLst/>
          </a:prstGeom>
        </p:spPr>
        <p:txBody>
          <a:bodyPr vert="horz" wrap="square" lIns="0" tIns="13335" rIns="0" bIns="0" rtlCol="0">
            <a:spAutoFit/>
          </a:bodyPr>
          <a:lstStyle/>
          <a:p>
            <a:pPr marL="12700">
              <a:lnSpc>
                <a:spcPct val="100000"/>
              </a:lnSpc>
              <a:spcBef>
                <a:spcPts val="105"/>
              </a:spcBef>
            </a:pPr>
            <a:r>
              <a:rPr sz="4800" b="1" spc="15" dirty="0" smtClean="0">
                <a:solidFill>
                  <a:schemeClr val="accent2">
                    <a:lumMod val="60000"/>
                    <a:lumOff val="40000"/>
                  </a:schemeClr>
                </a:solidFill>
                <a:latin typeface="Trebuchet MS"/>
                <a:cs typeface="Trebuchet MS"/>
              </a:rPr>
              <a:t>M</a:t>
            </a:r>
            <a:r>
              <a:rPr sz="4800" b="1" dirty="0" smtClean="0">
                <a:solidFill>
                  <a:schemeClr val="accent2">
                    <a:lumMod val="60000"/>
                    <a:lumOff val="40000"/>
                  </a:schemeClr>
                </a:solidFill>
                <a:latin typeface="Trebuchet MS"/>
                <a:cs typeface="Trebuchet MS"/>
              </a:rPr>
              <a:t>O</a:t>
            </a:r>
            <a:r>
              <a:rPr sz="4800" b="1" spc="-15" dirty="0" smtClean="0">
                <a:solidFill>
                  <a:schemeClr val="accent2">
                    <a:lumMod val="60000"/>
                    <a:lumOff val="40000"/>
                  </a:schemeClr>
                </a:solidFill>
                <a:latin typeface="Trebuchet MS"/>
                <a:cs typeface="Trebuchet MS"/>
              </a:rPr>
              <a:t>D</a:t>
            </a:r>
            <a:r>
              <a:rPr sz="4800" b="1" spc="-35" dirty="0" smtClean="0">
                <a:solidFill>
                  <a:schemeClr val="accent2">
                    <a:lumMod val="60000"/>
                    <a:lumOff val="40000"/>
                  </a:schemeClr>
                </a:solidFill>
                <a:latin typeface="Trebuchet MS"/>
                <a:cs typeface="Trebuchet MS"/>
              </a:rPr>
              <a:t>E</a:t>
            </a:r>
            <a:r>
              <a:rPr sz="4800" b="1" spc="-30" dirty="0" smtClean="0">
                <a:solidFill>
                  <a:schemeClr val="accent2">
                    <a:lumMod val="60000"/>
                    <a:lumOff val="40000"/>
                  </a:schemeClr>
                </a:solidFill>
                <a:latin typeface="Trebuchet MS"/>
                <a:cs typeface="Trebuchet MS"/>
              </a:rPr>
              <a:t>LL</a:t>
            </a:r>
            <a:r>
              <a:rPr sz="4800" b="1" spc="-5" dirty="0" smtClean="0">
                <a:solidFill>
                  <a:schemeClr val="accent2">
                    <a:lumMod val="60000"/>
                    <a:lumOff val="40000"/>
                  </a:schemeClr>
                </a:solidFill>
                <a:latin typeface="Trebuchet MS"/>
                <a:cs typeface="Trebuchet MS"/>
              </a:rPr>
              <a:t>I</a:t>
            </a:r>
            <a:r>
              <a:rPr sz="4800" b="1" spc="30" dirty="0" smtClean="0">
                <a:solidFill>
                  <a:schemeClr val="accent2">
                    <a:lumMod val="60000"/>
                    <a:lumOff val="40000"/>
                  </a:schemeClr>
                </a:solidFill>
                <a:latin typeface="Trebuchet MS"/>
                <a:cs typeface="Trebuchet MS"/>
              </a:rPr>
              <a:t>N</a:t>
            </a:r>
            <a:r>
              <a:rPr sz="4800" b="1" spc="5" dirty="0" smtClean="0">
                <a:solidFill>
                  <a:schemeClr val="accent2">
                    <a:lumMod val="60000"/>
                    <a:lumOff val="40000"/>
                  </a:schemeClr>
                </a:solidFill>
                <a:latin typeface="Trebuchet MS"/>
                <a:cs typeface="Trebuchet MS"/>
              </a:rPr>
              <a:t>G</a:t>
            </a:r>
            <a:endParaRPr lang="en-IN" sz="4800" b="1" spc="5" dirty="0" smtClean="0">
              <a:solidFill>
                <a:schemeClr val="accent2">
                  <a:lumMod val="60000"/>
                  <a:lumOff val="40000"/>
                </a:schemeClr>
              </a:solidFill>
              <a:latin typeface="Trebuchet MS"/>
              <a:cs typeface="Trebuchet MS"/>
            </a:endParaRPr>
          </a:p>
          <a:p>
            <a:pPr marL="12700">
              <a:lnSpc>
                <a:spcPct val="100000"/>
              </a:lnSpc>
              <a:spcBef>
                <a:spcPts val="105"/>
              </a:spcBef>
            </a:pPr>
            <a:r>
              <a:rPr lang="en-IN" sz="4800" b="1" spc="5" dirty="0">
                <a:solidFill>
                  <a:schemeClr val="accent2">
                    <a:lumMod val="60000"/>
                    <a:lumOff val="40000"/>
                  </a:schemeClr>
                </a:solidFill>
                <a:latin typeface="Trebuchet MS"/>
                <a:cs typeface="Trebuchet MS"/>
              </a:rPr>
              <a:t> </a:t>
            </a:r>
            <a:endParaRPr lang="en-IN" sz="4800" b="1" spc="5" dirty="0" smtClean="0">
              <a:solidFill>
                <a:schemeClr val="accent2">
                  <a:lumMod val="60000"/>
                  <a:lumOff val="40000"/>
                </a:schemeClr>
              </a:solidFill>
              <a:latin typeface="Trebuchet MS"/>
              <a:cs typeface="Trebuchet MS"/>
            </a:endParaRPr>
          </a:p>
          <a:p>
            <a:pPr marL="12700">
              <a:lnSpc>
                <a:spcPct val="100000"/>
              </a:lnSpc>
              <a:spcBef>
                <a:spcPts val="105"/>
              </a:spcBef>
            </a:pPr>
            <a:r>
              <a:rPr lang="en-IN" sz="2400" b="1" spc="5" dirty="0" smtClean="0">
                <a:solidFill>
                  <a:schemeClr val="accent5"/>
                </a:solidFill>
                <a:latin typeface="Trebuchet MS"/>
                <a:cs typeface="Trebuchet MS"/>
              </a:rPr>
              <a:t>Data collection </a:t>
            </a:r>
          </a:p>
          <a:p>
            <a:pPr marL="12700">
              <a:lnSpc>
                <a:spcPct val="100000"/>
              </a:lnSpc>
              <a:spcBef>
                <a:spcPts val="105"/>
              </a:spcBef>
            </a:pPr>
            <a:r>
              <a:rPr lang="en-IN" sz="2400" b="1" spc="5" dirty="0">
                <a:solidFill>
                  <a:schemeClr val="accent5"/>
                </a:solidFill>
                <a:latin typeface="Trebuchet MS"/>
                <a:cs typeface="Trebuchet MS"/>
              </a:rPr>
              <a:t> </a:t>
            </a:r>
            <a:r>
              <a:rPr lang="en-IN" sz="2400" b="1" spc="5" dirty="0" smtClean="0">
                <a:solidFill>
                  <a:schemeClr val="accent5"/>
                </a:solidFill>
                <a:latin typeface="Trebuchet MS"/>
                <a:cs typeface="Trebuchet MS"/>
              </a:rPr>
              <a:t>  Download from </a:t>
            </a:r>
            <a:r>
              <a:rPr lang="en-IN" sz="2400" b="1" spc="5" dirty="0" err="1" smtClean="0">
                <a:solidFill>
                  <a:schemeClr val="accent5"/>
                </a:solidFill>
                <a:latin typeface="Trebuchet MS"/>
                <a:cs typeface="Trebuchet MS"/>
              </a:rPr>
              <a:t>edunet</a:t>
            </a:r>
            <a:endParaRPr lang="en-IN" sz="2400" b="1" spc="5" dirty="0" smtClean="0">
              <a:solidFill>
                <a:schemeClr val="accent5"/>
              </a:solidFill>
              <a:latin typeface="Trebuchet MS"/>
              <a:cs typeface="Trebuchet MS"/>
            </a:endParaRPr>
          </a:p>
          <a:p>
            <a:pPr marL="12700">
              <a:lnSpc>
                <a:spcPct val="100000"/>
              </a:lnSpc>
              <a:spcBef>
                <a:spcPts val="105"/>
              </a:spcBef>
            </a:pPr>
            <a:r>
              <a:rPr lang="en-IN" sz="2400" b="1" spc="5" dirty="0" smtClean="0">
                <a:solidFill>
                  <a:schemeClr val="accent2">
                    <a:lumMod val="60000"/>
                    <a:lumOff val="40000"/>
                  </a:schemeClr>
                </a:solidFill>
                <a:latin typeface="Trebuchet MS"/>
                <a:cs typeface="Trebuchet MS"/>
              </a:rPr>
              <a:t>Feature collection</a:t>
            </a:r>
          </a:p>
          <a:p>
            <a:pPr marL="12700">
              <a:lnSpc>
                <a:spcPct val="100000"/>
              </a:lnSpc>
              <a:spcBef>
                <a:spcPts val="105"/>
              </a:spcBef>
            </a:pPr>
            <a:r>
              <a:rPr lang="en-IN" sz="2400" b="1" spc="5" dirty="0">
                <a:solidFill>
                  <a:schemeClr val="accent2">
                    <a:lumMod val="60000"/>
                    <a:lumOff val="40000"/>
                  </a:schemeClr>
                </a:solidFill>
                <a:latin typeface="Trebuchet MS"/>
                <a:cs typeface="Trebuchet MS"/>
              </a:rPr>
              <a:t> </a:t>
            </a:r>
            <a:r>
              <a:rPr lang="en-IN" sz="2400" b="1" spc="5" dirty="0" smtClean="0">
                <a:solidFill>
                  <a:schemeClr val="accent2">
                    <a:lumMod val="60000"/>
                    <a:lumOff val="40000"/>
                  </a:schemeClr>
                </a:solidFill>
                <a:latin typeface="Trebuchet MS"/>
                <a:cs typeface="Trebuchet MS"/>
              </a:rPr>
              <a:t>   identify the feature</a:t>
            </a:r>
          </a:p>
          <a:p>
            <a:pPr marL="12700">
              <a:lnSpc>
                <a:spcPct val="100000"/>
              </a:lnSpc>
              <a:spcBef>
                <a:spcPts val="105"/>
              </a:spcBef>
            </a:pPr>
            <a:r>
              <a:rPr lang="en-IN" sz="2400" b="1" spc="5" dirty="0">
                <a:solidFill>
                  <a:schemeClr val="accent5"/>
                </a:solidFill>
                <a:latin typeface="Trebuchet MS"/>
                <a:cs typeface="Trebuchet MS"/>
              </a:rPr>
              <a:t>C</a:t>
            </a:r>
            <a:r>
              <a:rPr lang="en-IN" sz="2400" b="1" spc="5" dirty="0" smtClean="0">
                <a:solidFill>
                  <a:schemeClr val="accent5"/>
                </a:solidFill>
                <a:latin typeface="Trebuchet MS"/>
                <a:cs typeface="Trebuchet MS"/>
              </a:rPr>
              <a:t>leaning</a:t>
            </a:r>
          </a:p>
          <a:p>
            <a:pPr marL="12700">
              <a:lnSpc>
                <a:spcPct val="100000"/>
              </a:lnSpc>
              <a:spcBef>
                <a:spcPts val="105"/>
              </a:spcBef>
            </a:pPr>
            <a:r>
              <a:rPr lang="en-IN" sz="2400" b="1" spc="5" dirty="0">
                <a:solidFill>
                  <a:schemeClr val="accent5"/>
                </a:solidFill>
                <a:latin typeface="Trebuchet MS"/>
                <a:cs typeface="Trebuchet MS"/>
              </a:rPr>
              <a:t> </a:t>
            </a:r>
            <a:r>
              <a:rPr lang="en-IN" sz="2400" b="1" spc="5" dirty="0" smtClean="0">
                <a:solidFill>
                  <a:schemeClr val="accent5"/>
                </a:solidFill>
                <a:latin typeface="Trebuchet MS"/>
                <a:cs typeface="Trebuchet MS"/>
              </a:rPr>
              <a:t>    Identify the missing values</a:t>
            </a:r>
          </a:p>
          <a:p>
            <a:pPr marL="12700">
              <a:lnSpc>
                <a:spcPct val="100000"/>
              </a:lnSpc>
              <a:spcBef>
                <a:spcPts val="105"/>
              </a:spcBef>
            </a:pPr>
            <a:r>
              <a:rPr lang="en-IN" sz="2400" b="1" spc="5" dirty="0">
                <a:solidFill>
                  <a:schemeClr val="accent5"/>
                </a:solidFill>
                <a:latin typeface="Trebuchet MS"/>
                <a:cs typeface="Trebuchet MS"/>
              </a:rPr>
              <a:t> </a:t>
            </a:r>
            <a:r>
              <a:rPr lang="en-IN" sz="2400" b="1" spc="5" dirty="0" smtClean="0">
                <a:solidFill>
                  <a:schemeClr val="accent5"/>
                </a:solidFill>
                <a:latin typeface="Trebuchet MS"/>
                <a:cs typeface="Trebuchet MS"/>
              </a:rPr>
              <a:t>    filter out the deleted </a:t>
            </a:r>
            <a:r>
              <a:rPr lang="en-IN" sz="2400" b="1" spc="5" dirty="0">
                <a:solidFill>
                  <a:schemeClr val="accent5"/>
                </a:solidFill>
                <a:latin typeface="Trebuchet MS"/>
                <a:cs typeface="Trebuchet MS"/>
              </a:rPr>
              <a:t>Data </a:t>
            </a:r>
            <a:r>
              <a:rPr lang="en-IN" sz="2400" b="1" spc="5" dirty="0" smtClean="0">
                <a:solidFill>
                  <a:schemeClr val="accent5"/>
                </a:solidFill>
                <a:latin typeface="Trebuchet MS"/>
                <a:cs typeface="Trebuchet MS"/>
              </a:rPr>
              <a:t>values</a:t>
            </a:r>
          </a:p>
          <a:p>
            <a:pPr marL="12700">
              <a:lnSpc>
                <a:spcPct val="100000"/>
              </a:lnSpc>
              <a:spcBef>
                <a:spcPts val="105"/>
              </a:spcBef>
            </a:pPr>
            <a:r>
              <a:rPr lang="en-IN" sz="2400" b="1" spc="5" dirty="0" smtClean="0">
                <a:solidFill>
                  <a:schemeClr val="accent2">
                    <a:lumMod val="60000"/>
                    <a:lumOff val="40000"/>
                  </a:schemeClr>
                </a:solidFill>
                <a:latin typeface="Trebuchet MS"/>
                <a:cs typeface="Trebuchet MS"/>
              </a:rPr>
              <a:t>Summary</a:t>
            </a:r>
          </a:p>
          <a:p>
            <a:pPr marL="12700">
              <a:lnSpc>
                <a:spcPct val="100000"/>
              </a:lnSpc>
              <a:spcBef>
                <a:spcPts val="105"/>
              </a:spcBef>
            </a:pPr>
            <a:r>
              <a:rPr lang="en-IN" sz="2400" b="1" spc="5" dirty="0">
                <a:solidFill>
                  <a:schemeClr val="accent2">
                    <a:lumMod val="60000"/>
                    <a:lumOff val="40000"/>
                  </a:schemeClr>
                </a:solidFill>
                <a:latin typeface="Trebuchet MS"/>
                <a:cs typeface="Trebuchet MS"/>
              </a:rPr>
              <a:t> </a:t>
            </a:r>
            <a:r>
              <a:rPr lang="en-IN" sz="2400" b="1" spc="5" dirty="0" smtClean="0">
                <a:solidFill>
                  <a:schemeClr val="accent2">
                    <a:lumMod val="60000"/>
                    <a:lumOff val="40000"/>
                  </a:schemeClr>
                </a:solidFill>
                <a:latin typeface="Trebuchet MS"/>
                <a:cs typeface="Trebuchet MS"/>
              </a:rPr>
              <a:t>    pivot tables </a:t>
            </a:r>
          </a:p>
          <a:p>
            <a:pPr marL="12700">
              <a:lnSpc>
                <a:spcPct val="100000"/>
              </a:lnSpc>
              <a:spcBef>
                <a:spcPts val="105"/>
              </a:spcBef>
            </a:pPr>
            <a:r>
              <a:rPr lang="en-IN" sz="2400" b="1" spc="5" dirty="0">
                <a:solidFill>
                  <a:schemeClr val="accent2">
                    <a:lumMod val="60000"/>
                    <a:lumOff val="40000"/>
                  </a:schemeClr>
                </a:solidFill>
                <a:latin typeface="Trebuchet MS"/>
                <a:cs typeface="Trebuchet MS"/>
              </a:rPr>
              <a:t> </a:t>
            </a:r>
            <a:r>
              <a:rPr lang="en-IN" sz="2400" b="1" spc="5" dirty="0" smtClean="0">
                <a:solidFill>
                  <a:schemeClr val="accent2">
                    <a:lumMod val="60000"/>
                    <a:lumOff val="40000"/>
                  </a:schemeClr>
                </a:solidFill>
                <a:latin typeface="Trebuchet MS"/>
                <a:cs typeface="Trebuchet MS"/>
              </a:rPr>
              <a:t>    Graph Representation</a:t>
            </a:r>
          </a:p>
          <a:p>
            <a:pPr marL="12700">
              <a:lnSpc>
                <a:spcPct val="100000"/>
              </a:lnSpc>
              <a:spcBef>
                <a:spcPts val="105"/>
              </a:spcBef>
            </a:pPr>
            <a:endParaRPr sz="2000" dirty="0">
              <a:solidFill>
                <a:schemeClr val="accent2">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64027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2289044" y="1524000"/>
            <a:ext cx="5711955" cy="3276600"/>
          </a:xfrm>
          <a:prstGeom prst="rect">
            <a:avLst/>
          </a:prstGeom>
        </p:spPr>
      </p:pic>
    </p:spTree>
    <p:extLst>
      <p:ext uri="{BB962C8B-B14F-4D97-AF65-F5344CB8AC3E}">
        <p14:creationId xmlns:p14="http://schemas.microsoft.com/office/powerpoint/2010/main" val="55703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304800" y="990600"/>
            <a:ext cx="9220200" cy="3631763"/>
          </a:xfrm>
        </p:spPr>
        <p:txBody>
          <a:bodyPr/>
          <a:lstStyle/>
          <a:p>
            <a:r>
              <a:rPr lang="en-US" dirty="0" smtClean="0">
                <a:solidFill>
                  <a:schemeClr val="accent1">
                    <a:lumMod val="75000"/>
                  </a:schemeClr>
                </a:solidFill>
                <a:latin typeface="Times New Roman" panose="02020603050405020304" pitchFamily="18" charset="0"/>
                <a:cs typeface="Times New Roman" panose="02020603050405020304" pitchFamily="18" charset="0"/>
              </a:rPr>
              <a:t>Conclusion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800" dirty="0" smtClean="0">
                <a:solidFill>
                  <a:schemeClr val="tx2">
                    <a:lumMod val="60000"/>
                    <a:lumOff val="40000"/>
                  </a:schemeClr>
                </a:solidFill>
                <a:latin typeface="Times New Roman" panose="02020603050405020304" pitchFamily="18" charset="0"/>
                <a:cs typeface="Times New Roman" panose="02020603050405020304" pitchFamily="18" charset="0"/>
              </a:rPr>
              <a:t>To Conclude the employment department analysis overview of department</a:t>
            </a:r>
            <a:r>
              <a:rPr lang="en-US" sz="28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2800" dirty="0" smtClean="0">
                <a:solidFill>
                  <a:schemeClr val="tx2">
                    <a:lumMod val="60000"/>
                    <a:lumOff val="40000"/>
                  </a:schemeClr>
                </a:solidFill>
                <a:latin typeface="Times New Roman" panose="02020603050405020304" pitchFamily="18" charset="0"/>
                <a:cs typeface="Times New Roman" panose="02020603050405020304" pitchFamily="18" charset="0"/>
              </a:rPr>
              <a:t>highlights the number of employee in each department. Summarize the performance metrics used and how each department scored including productivity , efficiency and overall contribution to an organization</a:t>
            </a:r>
            <a:endParaRPr lang="en-IN" sz="2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5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solidFill>
                  <a:schemeClr val="tx2">
                    <a:lumMod val="60000"/>
                    <a:lumOff val="40000"/>
                  </a:schemeClr>
                </a:solidFill>
              </a:rPr>
              <a:t>PROJECT</a:t>
            </a:r>
            <a:r>
              <a:rPr lang="en-IN" sz="4250" spc="-85" dirty="0">
                <a:solidFill>
                  <a:schemeClr val="tx2">
                    <a:lumMod val="60000"/>
                    <a:lumOff val="40000"/>
                  </a:schemeClr>
                </a:solidFill>
              </a:rPr>
              <a:t> </a:t>
            </a:r>
            <a:r>
              <a:rPr lang="en-IN" sz="4250" spc="25" dirty="0">
                <a:solidFill>
                  <a:schemeClr val="tx2">
                    <a:lumMod val="60000"/>
                    <a:lumOff val="40000"/>
                  </a:schemeClr>
                </a:solidFill>
              </a:rPr>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p:cNvSpPr/>
          <p:nvPr/>
        </p:nvSpPr>
        <p:spPr>
          <a:xfrm>
            <a:off x="1800360" y="2015549"/>
            <a:ext cx="5648252" cy="1754326"/>
          </a:xfrm>
          <a:prstGeom prst="rect">
            <a:avLst/>
          </a:prstGeom>
        </p:spPr>
        <p:txBody>
          <a:bodyPr wrap="square">
            <a:spAutoFit/>
          </a:bodyPr>
          <a:lstStyle/>
          <a:p>
            <a:r>
              <a:rPr lang="en-US" sz="3600" b="1" dirty="0">
                <a:solidFill>
                  <a:srgbClr val="00B0F0"/>
                </a:solidFill>
                <a:latin typeface="Times New Roman" panose="02020603050405020304" pitchFamily="18" charset="0"/>
                <a:cs typeface="Times New Roman" panose="02020603050405020304" pitchFamily="18" charset="0"/>
              </a:rPr>
              <a:t>Employee DEPARTMENT Analysis using Excel</a:t>
            </a:r>
            <a:endParaRPr lang="en-IN" sz="3600" dirty="0">
              <a:solidFill>
                <a:srgbClr val="00B0F0"/>
              </a:solidFill>
              <a:latin typeface="Times New Roman" panose="02020603050405020304" pitchFamily="18" charset="0"/>
              <a:cs typeface="Times New Roman" panose="02020603050405020304" pitchFamily="18" charset="0"/>
            </a:endParaRPr>
          </a:p>
          <a:p>
            <a:endParaRPr lang="en-IN" sz="3600"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IN" spc="25" dirty="0">
                <a:solidFill>
                  <a:schemeClr val="tx2">
                    <a:lumMod val="75000"/>
                  </a:schemeClr>
                </a:solidFill>
              </a:rPr>
              <a:t>A</a:t>
            </a:r>
            <a:r>
              <a:rPr lang="en-IN" spc="-5" dirty="0">
                <a:solidFill>
                  <a:schemeClr val="tx2">
                    <a:lumMod val="75000"/>
                  </a:schemeClr>
                </a:solidFill>
              </a:rPr>
              <a:t>G</a:t>
            </a:r>
            <a:r>
              <a:rPr lang="en-IN" spc="-35" dirty="0">
                <a:solidFill>
                  <a:schemeClr val="tx2">
                    <a:lumMod val="75000"/>
                  </a:schemeClr>
                </a:solidFill>
              </a:rPr>
              <a:t>E</a:t>
            </a:r>
            <a:r>
              <a:rPr lang="en-IN" spc="15" dirty="0">
                <a:solidFill>
                  <a:schemeClr val="tx2">
                    <a:lumMod val="75000"/>
                  </a:schemeClr>
                </a:solidFill>
              </a:rPr>
              <a:t>N</a:t>
            </a:r>
            <a:r>
              <a:rPr lang="en-IN" dirty="0">
                <a:solidFill>
                  <a:schemeClr val="tx2">
                    <a:lumMod val="75000"/>
                  </a:schemeClr>
                </a:solidFill>
              </a:rPr>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chemeClr val="tx2">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smtClean="0">
                <a:solidFill>
                  <a:schemeClr val="tx2">
                    <a:lumMod val="60000"/>
                    <a:lumOff val="40000"/>
                  </a:schemeClr>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2800" b="0" i="0" dirty="0" err="1" smtClean="0">
                <a:solidFill>
                  <a:schemeClr val="tx2">
                    <a:lumMod val="60000"/>
                    <a:lumOff val="40000"/>
                  </a:schemeClr>
                </a:solidFill>
                <a:effectLst/>
                <a:latin typeface="Times New Roman" panose="02020603050405020304" pitchFamily="18" charset="0"/>
                <a:cs typeface="Times New Roman" panose="02020603050405020304" pitchFamily="18" charset="0"/>
              </a:rPr>
              <a:t>Modelling</a:t>
            </a:r>
            <a:r>
              <a:rPr lang="en-US" sz="28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 Approach</a:t>
            </a:r>
          </a:p>
          <a:p>
            <a:pPr algn="l">
              <a:buFont typeface="+mj-lt"/>
              <a:buAutoNum type="arabicPeriod"/>
            </a:pPr>
            <a:r>
              <a:rPr lang="en-US" sz="28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Results and </a:t>
            </a:r>
            <a:r>
              <a:rPr lang="en-US" sz="2800" dirty="0" smtClean="0">
                <a:solidFill>
                  <a:schemeClr val="tx2">
                    <a:lumMod val="60000"/>
                    <a:lumOff val="40000"/>
                  </a:schemeClr>
                </a:solidFill>
                <a:latin typeface="Times New Roman" panose="02020603050405020304" pitchFamily="18" charset="0"/>
                <a:cs typeface="Times New Roman" panose="02020603050405020304" pitchFamily="18" charset="0"/>
              </a:rPr>
              <a:t>Discussion</a:t>
            </a:r>
          </a:p>
          <a:p>
            <a:pPr algn="l">
              <a:buFont typeface="+mj-lt"/>
              <a:buAutoNum type="arabicPeriod"/>
            </a:pPr>
            <a:r>
              <a:rPr lang="en-US" sz="28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Problem Statement</a:t>
            </a:r>
          </a:p>
          <a:p>
            <a:endParaRPr lang="en-IN" sz="28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solidFill>
                  <a:srgbClr val="FFFF00"/>
                </a:solidFill>
              </a:rPr>
              <a:t>P</a:t>
            </a:r>
            <a:r>
              <a:rPr lang="en-IN" sz="4250" spc="15" dirty="0">
                <a:solidFill>
                  <a:srgbClr val="FFFF00"/>
                </a:solidFill>
              </a:rPr>
              <a:t>ROB</a:t>
            </a:r>
            <a:r>
              <a:rPr lang="en-IN" sz="4250" spc="55" dirty="0">
                <a:solidFill>
                  <a:srgbClr val="FFFF00"/>
                </a:solidFill>
              </a:rPr>
              <a:t>L</a:t>
            </a:r>
            <a:r>
              <a:rPr lang="en-IN" sz="4250" spc="-20" dirty="0">
                <a:solidFill>
                  <a:srgbClr val="FFFF00"/>
                </a:solidFill>
              </a:rPr>
              <a:t>E</a:t>
            </a:r>
            <a:r>
              <a:rPr lang="en-IN" sz="4250" spc="20" dirty="0">
                <a:solidFill>
                  <a:srgbClr val="FFFF00"/>
                </a:solidFill>
              </a:rPr>
              <a:t>M</a:t>
            </a:r>
            <a:r>
              <a:rPr lang="en-IN" sz="4250" dirty="0">
                <a:solidFill>
                  <a:srgbClr val="FFFF00"/>
                </a:solidFill>
              </a:rPr>
              <a:t>	</a:t>
            </a:r>
            <a:r>
              <a:rPr lang="en-IN" sz="4250" spc="10" dirty="0">
                <a:solidFill>
                  <a:srgbClr val="FFFF00"/>
                </a:solidFill>
              </a:rPr>
              <a:t>S</a:t>
            </a:r>
            <a:r>
              <a:rPr lang="en-IN" sz="4250" spc="-370" dirty="0">
                <a:solidFill>
                  <a:srgbClr val="FFFF00"/>
                </a:solidFill>
              </a:rPr>
              <a:t>T</a:t>
            </a:r>
            <a:r>
              <a:rPr lang="en-IN" sz="4250" spc="-375" dirty="0">
                <a:solidFill>
                  <a:srgbClr val="FFFF00"/>
                </a:solidFill>
              </a:rPr>
              <a:t>A</a:t>
            </a:r>
            <a:r>
              <a:rPr lang="en-IN" sz="4250" spc="15" dirty="0">
                <a:solidFill>
                  <a:srgbClr val="FFFF00"/>
                </a:solidFill>
              </a:rPr>
              <a:t>T</a:t>
            </a:r>
            <a:r>
              <a:rPr lang="en-IN" sz="4250" spc="-10" dirty="0">
                <a:solidFill>
                  <a:srgbClr val="FFFF00"/>
                </a:solidFill>
              </a:rPr>
              <a:t>E</a:t>
            </a:r>
            <a:r>
              <a:rPr lang="en-IN" sz="4250" spc="-20" dirty="0">
                <a:solidFill>
                  <a:srgbClr val="FFFF00"/>
                </a:solidFill>
              </a:rPr>
              <a:t>ME</a:t>
            </a:r>
            <a:r>
              <a:rPr lang="en-IN" sz="4250" spc="10" dirty="0">
                <a:solidFill>
                  <a:srgbClr val="FFFF00"/>
                </a:solidFill>
              </a:rPr>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143000" y="2774974"/>
            <a:ext cx="6096000" cy="2031325"/>
          </a:xfrm>
          <a:prstGeom prst="rect">
            <a:avLst/>
          </a:prstGeom>
        </p:spPr>
        <p:txBody>
          <a:bodyPr wrap="square">
            <a:spAutoFit/>
          </a:bodyPr>
          <a:lstStyle/>
          <a:p>
            <a:r>
              <a:rPr lang="en-IN" spc="10" dirty="0" smtClean="0">
                <a:solidFill>
                  <a:srgbClr val="00B050"/>
                </a:solidFill>
                <a:latin typeface="Times New Roman" pitchFamily="18" charset="0"/>
                <a:cs typeface="Times New Roman" pitchFamily="18" charset="0"/>
              </a:rPr>
              <a:t>* </a:t>
            </a:r>
            <a:r>
              <a:rPr lang="en-IN" spc="10" dirty="0">
                <a:solidFill>
                  <a:srgbClr val="00B050"/>
                </a:solidFill>
                <a:latin typeface="Times New Roman" pitchFamily="18" charset="0"/>
                <a:cs typeface="Times New Roman" pitchFamily="18" charset="0"/>
              </a:rPr>
              <a:t>Department analysis for employees is  to understanding of the distribution, performance, and satisfaction of employees across various departments.  Its outlines the need for analysing different aspects of employees within departments, focusing on improving the organizations efficiency and employees satisfaction.</a:t>
            </a:r>
            <a:r>
              <a:rPr lang="en-IN" spc="10" dirty="0">
                <a:latin typeface="Times New Roman" pitchFamily="18" charset="0"/>
                <a:cs typeface="Times New Roman" pitchFamily="18" charset="0"/>
              </a:rPr>
              <a:t/>
            </a:r>
            <a:br>
              <a:rPr lang="en-IN" spc="10" dirty="0">
                <a:latin typeface="Times New Roman" pitchFamily="18" charset="0"/>
                <a:cs typeface="Times New Roman" pitchFamily="18" charset="0"/>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EC3EE0"/>
                </a:solidFill>
              </a:rPr>
              <a:t>PROJECT	</a:t>
            </a:r>
            <a:r>
              <a:rPr sz="4250" spc="-20" dirty="0">
                <a:solidFill>
                  <a:srgbClr val="EC3EE0"/>
                </a:solidFill>
              </a:rPr>
              <a:t>OVERVIEW</a:t>
            </a:r>
            <a:endParaRPr sz="4250" dirty="0">
              <a:solidFill>
                <a:srgbClr val="EC3EE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914400" y="2106872"/>
            <a:ext cx="7848600" cy="1200329"/>
          </a:xfrm>
          <a:prstGeom prst="rect">
            <a:avLst/>
          </a:prstGeom>
        </p:spPr>
        <p:txBody>
          <a:bodyPr wrap="square">
            <a:spAutoFit/>
          </a:bodyPr>
          <a:lstStyle/>
          <a:p>
            <a:endParaRPr lang="en-US" dirty="0">
              <a:solidFill>
                <a:srgbClr val="92D050"/>
              </a:solidFill>
              <a:latin typeface="Times New Roman" panose="02020603050405020304" pitchFamily="18" charset="0"/>
              <a:cs typeface="Times New Roman" panose="02020603050405020304" pitchFamily="18" charset="0"/>
            </a:endParaRPr>
          </a:p>
          <a:p>
            <a:r>
              <a:rPr lang="en-US" dirty="0">
                <a:solidFill>
                  <a:srgbClr val="92D050"/>
                </a:solidFill>
                <a:latin typeface="Times New Roman" panose="02020603050405020304" pitchFamily="18" charset="0"/>
                <a:cs typeface="Times New Roman" panose="02020603050405020304" pitchFamily="18" charset="0"/>
              </a:rPr>
              <a:t>Understand  the distribution of employees across the various departments, including the number of employees in each department, roles and levels. Measures the satisfaction and engagement levels of employees in different departments</a:t>
            </a:r>
            <a:r>
              <a:rPr lang="en-US" dirty="0">
                <a:solidFill>
                  <a:srgbClr val="0D0D0D"/>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1695450"/>
            <a:ext cx="897255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228600"/>
            <a:ext cx="9677400" cy="4445448"/>
          </a:xfrm>
          <a:prstGeom prst="rect">
            <a:avLst/>
          </a:prstGeom>
        </p:spPr>
        <p:txBody>
          <a:bodyPr vert="horz" wrap="square" lIns="0" tIns="13335" rIns="0" bIns="0" rtlCol="0">
            <a:spAutoFit/>
          </a:bodyPr>
          <a:lstStyle/>
          <a:p>
            <a:pPr marL="12700" algn="l">
              <a:lnSpc>
                <a:spcPct val="100000"/>
              </a:lnSpc>
              <a:spcBef>
                <a:spcPts val="105"/>
              </a:spcBef>
            </a:pPr>
            <a:r>
              <a:rPr lang="en-IN" sz="3600" spc="10" dirty="0">
                <a:solidFill>
                  <a:srgbClr val="FFC000"/>
                </a:solidFill>
              </a:rPr>
              <a:t>O</a:t>
            </a:r>
            <a:r>
              <a:rPr lang="en-IN" sz="3600" spc="25" dirty="0">
                <a:solidFill>
                  <a:srgbClr val="FFC000"/>
                </a:solidFill>
              </a:rPr>
              <a:t>U</a:t>
            </a:r>
            <a:r>
              <a:rPr lang="en-IN" sz="3600" dirty="0">
                <a:solidFill>
                  <a:srgbClr val="FFC000"/>
                </a:solidFill>
              </a:rPr>
              <a:t>R</a:t>
            </a:r>
            <a:r>
              <a:rPr lang="en-IN" sz="3600" spc="5" dirty="0">
                <a:solidFill>
                  <a:srgbClr val="FFC000"/>
                </a:solidFill>
              </a:rPr>
              <a:t> </a:t>
            </a:r>
            <a:r>
              <a:rPr lang="en-IN" sz="3600" spc="25" dirty="0">
                <a:solidFill>
                  <a:srgbClr val="FFC000"/>
                </a:solidFill>
              </a:rPr>
              <a:t>S</a:t>
            </a:r>
            <a:r>
              <a:rPr lang="en-IN" sz="3600" spc="10" dirty="0">
                <a:solidFill>
                  <a:srgbClr val="FFC000"/>
                </a:solidFill>
              </a:rPr>
              <a:t>O</a:t>
            </a:r>
            <a:r>
              <a:rPr lang="en-IN" sz="3600" spc="25" dirty="0">
                <a:solidFill>
                  <a:srgbClr val="FFC000"/>
                </a:solidFill>
              </a:rPr>
              <a:t>LU</a:t>
            </a:r>
            <a:r>
              <a:rPr lang="en-IN" sz="3600" spc="-35" dirty="0">
                <a:solidFill>
                  <a:srgbClr val="FFC000"/>
                </a:solidFill>
              </a:rPr>
              <a:t>T</a:t>
            </a:r>
            <a:r>
              <a:rPr lang="en-IN" sz="3600" spc="-30" dirty="0">
                <a:solidFill>
                  <a:srgbClr val="FFC000"/>
                </a:solidFill>
              </a:rPr>
              <a:t>I</a:t>
            </a:r>
            <a:r>
              <a:rPr lang="en-IN" sz="3600" spc="10" dirty="0">
                <a:solidFill>
                  <a:srgbClr val="FFC000"/>
                </a:solidFill>
              </a:rPr>
              <a:t>O</a:t>
            </a:r>
            <a:r>
              <a:rPr lang="en-IN" sz="3600" dirty="0">
                <a:solidFill>
                  <a:srgbClr val="FFC000"/>
                </a:solidFill>
              </a:rPr>
              <a:t>N</a:t>
            </a:r>
            <a:r>
              <a:rPr lang="en-IN" sz="3600" spc="-345" dirty="0">
                <a:solidFill>
                  <a:srgbClr val="FFC000"/>
                </a:solidFill>
              </a:rPr>
              <a:t> </a:t>
            </a:r>
            <a:r>
              <a:rPr lang="en-IN" sz="3600" spc="-35" dirty="0">
                <a:solidFill>
                  <a:srgbClr val="FFC000"/>
                </a:solidFill>
              </a:rPr>
              <a:t>A</a:t>
            </a:r>
            <a:r>
              <a:rPr lang="en-IN" sz="3600" spc="-5" dirty="0">
                <a:solidFill>
                  <a:srgbClr val="FFC000"/>
                </a:solidFill>
              </a:rPr>
              <a:t>N</a:t>
            </a:r>
            <a:r>
              <a:rPr lang="en-IN" sz="3600" dirty="0">
                <a:solidFill>
                  <a:srgbClr val="FFC000"/>
                </a:solidFill>
              </a:rPr>
              <a:t>D</a:t>
            </a:r>
            <a:r>
              <a:rPr lang="en-IN" sz="3600" spc="35" dirty="0">
                <a:solidFill>
                  <a:srgbClr val="FFC000"/>
                </a:solidFill>
              </a:rPr>
              <a:t> </a:t>
            </a:r>
            <a:r>
              <a:rPr lang="en-IN" sz="3600" spc="-30" dirty="0">
                <a:solidFill>
                  <a:srgbClr val="FFC000"/>
                </a:solidFill>
              </a:rPr>
              <a:t>I</a:t>
            </a:r>
            <a:r>
              <a:rPr lang="en-IN" sz="3600" spc="-35" dirty="0">
                <a:solidFill>
                  <a:srgbClr val="FFC000"/>
                </a:solidFill>
              </a:rPr>
              <a:t>T</a:t>
            </a:r>
            <a:r>
              <a:rPr lang="en-IN" sz="3600" dirty="0">
                <a:solidFill>
                  <a:srgbClr val="FFC000"/>
                </a:solidFill>
              </a:rPr>
              <a:t>S</a:t>
            </a:r>
            <a:r>
              <a:rPr lang="en-IN" sz="3600" spc="60" dirty="0">
                <a:solidFill>
                  <a:srgbClr val="FFC000"/>
                </a:solidFill>
              </a:rPr>
              <a:t> </a:t>
            </a:r>
            <a:r>
              <a:rPr lang="en-IN" sz="3600" spc="-295" dirty="0">
                <a:solidFill>
                  <a:srgbClr val="FFC000"/>
                </a:solidFill>
              </a:rPr>
              <a:t>V</a:t>
            </a:r>
            <a:r>
              <a:rPr lang="en-IN" sz="3600" spc="-35" dirty="0">
                <a:solidFill>
                  <a:srgbClr val="FFC000"/>
                </a:solidFill>
              </a:rPr>
              <a:t>A</a:t>
            </a:r>
            <a:r>
              <a:rPr lang="en-IN" sz="3600" spc="25" dirty="0">
                <a:solidFill>
                  <a:srgbClr val="FFC000"/>
                </a:solidFill>
              </a:rPr>
              <a:t>LU</a:t>
            </a:r>
            <a:r>
              <a:rPr lang="en-IN" sz="3600" dirty="0">
                <a:solidFill>
                  <a:srgbClr val="FFC000"/>
                </a:solidFill>
              </a:rPr>
              <a:t>E</a:t>
            </a:r>
            <a:r>
              <a:rPr lang="en-IN" sz="3600" spc="-65" dirty="0">
                <a:solidFill>
                  <a:srgbClr val="FFC000"/>
                </a:solidFill>
              </a:rPr>
              <a:t> </a:t>
            </a:r>
            <a:r>
              <a:rPr lang="en-IN" sz="3600" spc="-15" dirty="0">
                <a:solidFill>
                  <a:srgbClr val="FFC000"/>
                </a:solidFill>
              </a:rPr>
              <a:t>P</a:t>
            </a:r>
            <a:r>
              <a:rPr lang="en-IN" sz="3600" spc="-30" dirty="0">
                <a:solidFill>
                  <a:srgbClr val="FFC000"/>
                </a:solidFill>
              </a:rPr>
              <a:t>R</a:t>
            </a:r>
            <a:r>
              <a:rPr lang="en-IN" sz="3600" spc="10" dirty="0">
                <a:solidFill>
                  <a:srgbClr val="FFC000"/>
                </a:solidFill>
              </a:rPr>
              <a:t>O</a:t>
            </a:r>
            <a:r>
              <a:rPr lang="en-IN" sz="3600" spc="-15" dirty="0">
                <a:solidFill>
                  <a:srgbClr val="FFC000"/>
                </a:solidFill>
              </a:rPr>
              <a:t>P</a:t>
            </a:r>
            <a:r>
              <a:rPr lang="en-IN" sz="3600" spc="10" dirty="0">
                <a:solidFill>
                  <a:srgbClr val="FFC000"/>
                </a:solidFill>
              </a:rPr>
              <a:t>O</a:t>
            </a:r>
            <a:r>
              <a:rPr lang="en-IN" sz="3600" spc="25" dirty="0">
                <a:solidFill>
                  <a:srgbClr val="FFC000"/>
                </a:solidFill>
              </a:rPr>
              <a:t>S</a:t>
            </a:r>
            <a:r>
              <a:rPr lang="en-IN" sz="3600" spc="-30" dirty="0">
                <a:solidFill>
                  <a:srgbClr val="FFC000"/>
                </a:solidFill>
              </a:rPr>
              <a:t>I</a:t>
            </a:r>
            <a:r>
              <a:rPr lang="en-IN" sz="3600" spc="-35" dirty="0">
                <a:solidFill>
                  <a:srgbClr val="FFC000"/>
                </a:solidFill>
              </a:rPr>
              <a:t>T</a:t>
            </a:r>
            <a:r>
              <a:rPr lang="en-IN" sz="3600" spc="-30" dirty="0">
                <a:solidFill>
                  <a:srgbClr val="FFC000"/>
                </a:solidFill>
              </a:rPr>
              <a:t>I</a:t>
            </a:r>
            <a:r>
              <a:rPr lang="en-IN" sz="3600" spc="10" dirty="0">
                <a:solidFill>
                  <a:srgbClr val="FFC000"/>
                </a:solidFill>
              </a:rPr>
              <a:t>O</a:t>
            </a:r>
            <a:r>
              <a:rPr lang="en-IN" sz="3600" dirty="0">
                <a:solidFill>
                  <a:srgbClr val="FFC000"/>
                </a:solidFill>
              </a:rPr>
              <a:t>N</a:t>
            </a:r>
            <a:br>
              <a:rPr lang="en-IN" sz="3600" dirty="0">
                <a:solidFill>
                  <a:srgbClr val="FFC000"/>
                </a:solidFill>
              </a:rPr>
            </a:br>
            <a:r>
              <a:rPr lang="en-IN" sz="3600" dirty="0">
                <a:solidFill>
                  <a:srgbClr val="FFC000"/>
                </a:solidFill>
              </a:rPr>
              <a:t/>
            </a:r>
            <a:br>
              <a:rPr lang="en-IN" sz="3600" dirty="0">
                <a:solidFill>
                  <a:srgbClr val="FFC000"/>
                </a:solidFill>
              </a:rPr>
            </a:br>
            <a:r>
              <a:rPr lang="en-IN" sz="3600" dirty="0" smtClean="0">
                <a:solidFill>
                  <a:srgbClr val="FFC000"/>
                </a:solidFill>
              </a:rPr>
              <a:t>                 </a:t>
            </a:r>
            <a:r>
              <a:rPr lang="en-IN" sz="3600" dirty="0" smtClean="0">
                <a:solidFill>
                  <a:schemeClr val="tx2">
                    <a:lumMod val="60000"/>
                    <a:lumOff val="40000"/>
                  </a:schemeClr>
                </a:solidFill>
                <a:latin typeface="Times New Roman" pitchFamily="18" charset="0"/>
                <a:cs typeface="Times New Roman" pitchFamily="18" charset="0"/>
              </a:rPr>
              <a:t>Conditional </a:t>
            </a:r>
            <a:br>
              <a:rPr lang="en-IN" sz="3600" dirty="0" smtClean="0">
                <a:solidFill>
                  <a:schemeClr val="tx2">
                    <a:lumMod val="60000"/>
                    <a:lumOff val="40000"/>
                  </a:schemeClr>
                </a:solidFill>
                <a:latin typeface="Times New Roman" pitchFamily="18" charset="0"/>
                <a:cs typeface="Times New Roman" pitchFamily="18" charset="0"/>
              </a:rPr>
            </a:br>
            <a:r>
              <a:rPr lang="en-IN" sz="3600" dirty="0">
                <a:solidFill>
                  <a:schemeClr val="tx2">
                    <a:lumMod val="60000"/>
                    <a:lumOff val="40000"/>
                  </a:schemeClr>
                </a:solidFill>
                <a:latin typeface="Times New Roman" pitchFamily="18" charset="0"/>
                <a:cs typeface="Times New Roman" pitchFamily="18" charset="0"/>
              </a:rPr>
              <a:t> </a:t>
            </a:r>
            <a:r>
              <a:rPr lang="en-IN" sz="3600" dirty="0" smtClean="0">
                <a:solidFill>
                  <a:schemeClr val="tx2">
                    <a:lumMod val="60000"/>
                    <a:lumOff val="40000"/>
                  </a:schemeClr>
                </a:solidFill>
                <a:latin typeface="Times New Roman" pitchFamily="18" charset="0"/>
                <a:cs typeface="Times New Roman" pitchFamily="18" charset="0"/>
              </a:rPr>
              <a:t>                    formatting    </a:t>
            </a:r>
            <a:r>
              <a:rPr lang="en-IN" sz="3600" dirty="0" smtClean="0">
                <a:solidFill>
                  <a:schemeClr val="tx2"/>
                </a:solidFill>
                <a:latin typeface="Times New Roman" pitchFamily="18" charset="0"/>
                <a:cs typeface="Times New Roman" pitchFamily="18" charset="0"/>
              </a:rPr>
              <a:t>:</a:t>
            </a:r>
            <a:r>
              <a:rPr lang="en-IN" sz="3600" dirty="0">
                <a:solidFill>
                  <a:schemeClr val="tx2"/>
                </a:solidFill>
                <a:latin typeface="Times New Roman" pitchFamily="18" charset="0"/>
                <a:cs typeface="Times New Roman" pitchFamily="18" charset="0"/>
              </a:rPr>
              <a:t>Missing</a:t>
            </a: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r>
              <a:rPr lang="en-IN" sz="3600" dirty="0">
                <a:solidFill>
                  <a:schemeClr val="tx2">
                    <a:lumMod val="60000"/>
                    <a:lumOff val="40000"/>
                  </a:schemeClr>
                </a:solidFill>
                <a:latin typeface="Times New Roman" pitchFamily="18" charset="0"/>
                <a:cs typeface="Times New Roman" pitchFamily="18" charset="0"/>
              </a:rPr>
              <a:t>                     </a:t>
            </a:r>
            <a:r>
              <a:rPr lang="en-IN" sz="3600" dirty="0" smtClean="0">
                <a:solidFill>
                  <a:schemeClr val="tx2">
                    <a:lumMod val="60000"/>
                    <a:lumOff val="40000"/>
                  </a:schemeClr>
                </a:solidFill>
                <a:latin typeface="Times New Roman" pitchFamily="18" charset="0"/>
                <a:cs typeface="Times New Roman" pitchFamily="18" charset="0"/>
              </a:rPr>
              <a:t>Filter             </a:t>
            </a:r>
            <a:r>
              <a:rPr lang="en-IN" sz="3600" dirty="0" smtClean="0">
                <a:solidFill>
                  <a:schemeClr val="accent1">
                    <a:lumMod val="75000"/>
                  </a:schemeClr>
                </a:solidFill>
                <a:latin typeface="Times New Roman" pitchFamily="18" charset="0"/>
                <a:cs typeface="Times New Roman" pitchFamily="18" charset="0"/>
              </a:rPr>
              <a:t>: Remove                   </a:t>
            </a: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r>
              <a:rPr lang="en-IN" sz="3600" dirty="0">
                <a:latin typeface="Times New Roman" pitchFamily="18" charset="0"/>
                <a:cs typeface="Times New Roman" pitchFamily="18" charset="0"/>
              </a:rPr>
              <a:t>                    </a:t>
            </a:r>
            <a:r>
              <a:rPr lang="en-IN" sz="3600" dirty="0" smtClean="0">
                <a:latin typeface="Times New Roman" pitchFamily="18" charset="0"/>
                <a:cs typeface="Times New Roman" pitchFamily="18" charset="0"/>
              </a:rPr>
              <a:t> </a:t>
            </a:r>
            <a:r>
              <a:rPr lang="en-IN" sz="3600" dirty="0">
                <a:solidFill>
                  <a:schemeClr val="tx2">
                    <a:lumMod val="60000"/>
                    <a:lumOff val="40000"/>
                  </a:schemeClr>
                </a:solidFill>
                <a:latin typeface="Times New Roman" pitchFamily="18" charset="0"/>
                <a:cs typeface="Times New Roman" pitchFamily="18" charset="0"/>
              </a:rPr>
              <a:t>Pivot table   </a:t>
            </a:r>
            <a:r>
              <a:rPr lang="en-IN" sz="3600" dirty="0" smtClean="0">
                <a:solidFill>
                  <a:schemeClr val="tx2">
                    <a:lumMod val="60000"/>
                    <a:lumOff val="40000"/>
                  </a:schemeClr>
                </a:solidFill>
                <a:latin typeface="Times New Roman" pitchFamily="18" charset="0"/>
                <a:cs typeface="Times New Roman" pitchFamily="18" charset="0"/>
              </a:rPr>
              <a:t> </a:t>
            </a:r>
            <a:r>
              <a:rPr lang="en-IN" sz="3600" dirty="0">
                <a:solidFill>
                  <a:schemeClr val="tx2"/>
                </a:solidFill>
                <a:latin typeface="Times New Roman" pitchFamily="18" charset="0"/>
                <a:cs typeface="Times New Roman" pitchFamily="18" charset="0"/>
              </a:rPr>
              <a:t>: Summary  </a:t>
            </a: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r>
              <a:rPr lang="en-IN" sz="3600" dirty="0">
                <a:solidFill>
                  <a:schemeClr val="tx2">
                    <a:lumMod val="60000"/>
                    <a:lumOff val="40000"/>
                  </a:schemeClr>
                </a:solidFill>
                <a:latin typeface="Times New Roman" pitchFamily="18" charset="0"/>
                <a:cs typeface="Times New Roman" pitchFamily="18" charset="0"/>
              </a:rPr>
              <a:t>                     </a:t>
            </a:r>
            <a:r>
              <a:rPr lang="en-IN" sz="3600" dirty="0" smtClean="0">
                <a:solidFill>
                  <a:schemeClr val="tx2">
                    <a:lumMod val="60000"/>
                    <a:lumOff val="40000"/>
                  </a:schemeClr>
                </a:solidFill>
                <a:latin typeface="Times New Roman" pitchFamily="18" charset="0"/>
                <a:cs typeface="Times New Roman" pitchFamily="18" charset="0"/>
              </a:rPr>
              <a:t>Graph           </a:t>
            </a:r>
            <a:r>
              <a:rPr lang="en-IN" sz="3600" dirty="0">
                <a:solidFill>
                  <a:schemeClr val="tx2"/>
                </a:solidFill>
                <a:latin typeface="Times New Roman" pitchFamily="18" charset="0"/>
                <a:cs typeface="Times New Roman" pitchFamily="18" charset="0"/>
              </a:rPr>
              <a:t>: Data visualization</a:t>
            </a:r>
            <a:r>
              <a:rPr lang="en-IN" sz="3600" dirty="0"/>
              <a:t/>
            </a:r>
            <a:br>
              <a:rPr lang="en-IN" sz="3600" dirty="0"/>
            </a:br>
            <a:r>
              <a:rPr lang="en-IN" sz="3600" dirty="0" smtClean="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62000" y="533400"/>
            <a:ext cx="10681335" cy="758190"/>
          </a:xfrm>
        </p:spPr>
        <p:txBody>
          <a:bodyPr/>
          <a:lstStyle/>
          <a:p>
            <a:r>
              <a:rPr lang="en-IN" dirty="0">
                <a:solidFill>
                  <a:srgbClr val="7030A0"/>
                </a:solidFill>
              </a:rPr>
              <a:t>Dataset Description</a:t>
            </a:r>
          </a:p>
        </p:txBody>
      </p:sp>
      <p:sp>
        <p:nvSpPr>
          <p:cNvPr id="3" name="Rectangle 2"/>
          <p:cNvSpPr/>
          <p:nvPr/>
        </p:nvSpPr>
        <p:spPr>
          <a:xfrm>
            <a:off x="533400" y="2136339"/>
            <a:ext cx="7010400" cy="3970318"/>
          </a:xfrm>
          <a:prstGeom prst="rect">
            <a:avLst/>
          </a:prstGeom>
        </p:spPr>
        <p:txBody>
          <a:bodyPr wrap="square">
            <a:spAutoFit/>
          </a:bodyPr>
          <a:lstStyle/>
          <a:p>
            <a:r>
              <a:rPr lang="en-IN" sz="2800" dirty="0">
                <a:solidFill>
                  <a:schemeClr val="tx2">
                    <a:lumMod val="60000"/>
                    <a:lumOff val="40000"/>
                  </a:schemeClr>
                </a:solidFill>
                <a:latin typeface="Times New Roman" pitchFamily="18" charset="0"/>
                <a:cs typeface="Times New Roman" pitchFamily="18" charset="0"/>
              </a:rPr>
              <a:t>Employee dataset  - </a:t>
            </a:r>
            <a:r>
              <a:rPr lang="en-IN" sz="2800" dirty="0" err="1">
                <a:solidFill>
                  <a:schemeClr val="accent1">
                    <a:lumMod val="50000"/>
                  </a:schemeClr>
                </a:solidFill>
                <a:latin typeface="Times New Roman" pitchFamily="18" charset="0"/>
                <a:cs typeface="Times New Roman" pitchFamily="18" charset="0"/>
              </a:rPr>
              <a:t>Edunet</a:t>
            </a:r>
            <a:r>
              <a:rPr lang="en-IN" sz="2800" dirty="0">
                <a:solidFill>
                  <a:schemeClr val="tx2">
                    <a:lumMod val="60000"/>
                    <a:lumOff val="40000"/>
                  </a:schemeClr>
                </a:solidFill>
                <a:latin typeface="Times New Roman" pitchFamily="18" charset="0"/>
                <a:cs typeface="Times New Roman" pitchFamily="18" charset="0"/>
              </a:rPr>
              <a:t/>
            </a:r>
            <a:br>
              <a:rPr lang="en-IN" sz="2800" dirty="0">
                <a:solidFill>
                  <a:schemeClr val="tx2">
                    <a:lumMod val="60000"/>
                    <a:lumOff val="40000"/>
                  </a:schemeClr>
                </a:solidFill>
                <a:latin typeface="Times New Roman" pitchFamily="18" charset="0"/>
                <a:cs typeface="Times New Roman" pitchFamily="18" charset="0"/>
              </a:rPr>
            </a:br>
            <a:r>
              <a:rPr lang="en-IN" sz="2800" dirty="0">
                <a:solidFill>
                  <a:schemeClr val="tx2">
                    <a:lumMod val="60000"/>
                    <a:lumOff val="40000"/>
                  </a:schemeClr>
                </a:solidFill>
                <a:latin typeface="Times New Roman" pitchFamily="18" charset="0"/>
                <a:cs typeface="Times New Roman" pitchFamily="18" charset="0"/>
              </a:rPr>
              <a:t>Features                -</a:t>
            </a:r>
            <a:r>
              <a:rPr lang="en-IN" sz="2800" dirty="0">
                <a:solidFill>
                  <a:schemeClr val="accent1">
                    <a:lumMod val="50000"/>
                  </a:schemeClr>
                </a:solidFill>
                <a:latin typeface="Times New Roman" pitchFamily="18" charset="0"/>
                <a:cs typeface="Times New Roman" pitchFamily="18" charset="0"/>
              </a:rPr>
              <a:t>26 Features </a:t>
            </a:r>
            <a:r>
              <a:rPr lang="en-IN" sz="2800" dirty="0">
                <a:solidFill>
                  <a:schemeClr val="tx2">
                    <a:lumMod val="60000"/>
                    <a:lumOff val="40000"/>
                  </a:schemeClr>
                </a:solidFill>
                <a:latin typeface="Times New Roman" pitchFamily="18" charset="0"/>
                <a:cs typeface="Times New Roman" pitchFamily="18" charset="0"/>
              </a:rPr>
              <a:t/>
            </a:r>
            <a:br>
              <a:rPr lang="en-IN" sz="2800" dirty="0">
                <a:solidFill>
                  <a:schemeClr val="tx2">
                    <a:lumMod val="60000"/>
                    <a:lumOff val="40000"/>
                  </a:schemeClr>
                </a:solidFill>
                <a:latin typeface="Times New Roman" pitchFamily="18" charset="0"/>
                <a:cs typeface="Times New Roman" pitchFamily="18" charset="0"/>
              </a:rPr>
            </a:br>
            <a:r>
              <a:rPr lang="en-IN" sz="2800" dirty="0">
                <a:solidFill>
                  <a:schemeClr val="tx2">
                    <a:lumMod val="60000"/>
                    <a:lumOff val="40000"/>
                  </a:schemeClr>
                </a:solidFill>
                <a:latin typeface="Times New Roman" pitchFamily="18" charset="0"/>
                <a:cs typeface="Times New Roman" pitchFamily="18" charset="0"/>
              </a:rPr>
              <a:t> Employee ID        - </a:t>
            </a:r>
            <a:r>
              <a:rPr lang="en-IN" sz="2800" dirty="0">
                <a:solidFill>
                  <a:schemeClr val="accent1">
                    <a:lumMod val="50000"/>
                  </a:schemeClr>
                </a:solidFill>
                <a:latin typeface="Times New Roman" pitchFamily="18" charset="0"/>
                <a:cs typeface="Times New Roman" pitchFamily="18" charset="0"/>
              </a:rPr>
              <a:t>Number </a:t>
            </a:r>
            <a:r>
              <a:rPr lang="en-IN" sz="2800" dirty="0">
                <a:solidFill>
                  <a:schemeClr val="tx2">
                    <a:lumMod val="60000"/>
                    <a:lumOff val="40000"/>
                  </a:schemeClr>
                </a:solidFill>
                <a:latin typeface="Times New Roman" pitchFamily="18" charset="0"/>
                <a:cs typeface="Times New Roman" pitchFamily="18" charset="0"/>
              </a:rPr>
              <a:t/>
            </a:r>
            <a:br>
              <a:rPr lang="en-IN" sz="2800" dirty="0">
                <a:solidFill>
                  <a:schemeClr val="tx2">
                    <a:lumMod val="60000"/>
                    <a:lumOff val="40000"/>
                  </a:schemeClr>
                </a:solidFill>
                <a:latin typeface="Times New Roman" pitchFamily="18" charset="0"/>
                <a:cs typeface="Times New Roman" pitchFamily="18" charset="0"/>
              </a:rPr>
            </a:br>
            <a:r>
              <a:rPr lang="en-IN" sz="2800" dirty="0">
                <a:solidFill>
                  <a:schemeClr val="tx2">
                    <a:lumMod val="60000"/>
                    <a:lumOff val="40000"/>
                  </a:schemeClr>
                </a:solidFill>
                <a:latin typeface="Times New Roman" pitchFamily="18" charset="0"/>
                <a:cs typeface="Times New Roman" pitchFamily="18" charset="0"/>
              </a:rPr>
              <a:t> Name                     -</a:t>
            </a:r>
            <a:r>
              <a:rPr lang="en-IN" sz="2800" dirty="0">
                <a:solidFill>
                  <a:schemeClr val="accent1">
                    <a:lumMod val="50000"/>
                  </a:schemeClr>
                </a:solidFill>
                <a:latin typeface="Times New Roman" pitchFamily="18" charset="0"/>
                <a:cs typeface="Times New Roman" pitchFamily="18" charset="0"/>
              </a:rPr>
              <a:t>First and Last</a:t>
            </a:r>
            <a:r>
              <a:rPr lang="en-IN" sz="2800" dirty="0">
                <a:solidFill>
                  <a:schemeClr val="tx2">
                    <a:lumMod val="60000"/>
                    <a:lumOff val="40000"/>
                  </a:schemeClr>
                </a:solidFill>
                <a:latin typeface="Times New Roman" pitchFamily="18" charset="0"/>
                <a:cs typeface="Times New Roman" pitchFamily="18" charset="0"/>
              </a:rPr>
              <a:t/>
            </a:r>
            <a:br>
              <a:rPr lang="en-IN" sz="2800" dirty="0">
                <a:solidFill>
                  <a:schemeClr val="tx2">
                    <a:lumMod val="60000"/>
                    <a:lumOff val="40000"/>
                  </a:schemeClr>
                </a:solidFill>
                <a:latin typeface="Times New Roman" pitchFamily="18" charset="0"/>
                <a:cs typeface="Times New Roman" pitchFamily="18" charset="0"/>
              </a:rPr>
            </a:br>
            <a:r>
              <a:rPr lang="en-IN" sz="2800" dirty="0">
                <a:solidFill>
                  <a:schemeClr val="tx2">
                    <a:lumMod val="60000"/>
                    <a:lumOff val="40000"/>
                  </a:schemeClr>
                </a:solidFill>
                <a:latin typeface="Times New Roman" pitchFamily="18" charset="0"/>
                <a:cs typeface="Times New Roman" pitchFamily="18" charset="0"/>
              </a:rPr>
              <a:t> E-mail                    </a:t>
            </a:r>
            <a:br>
              <a:rPr lang="en-IN" sz="2800" dirty="0">
                <a:solidFill>
                  <a:schemeClr val="tx2">
                    <a:lumMod val="60000"/>
                    <a:lumOff val="40000"/>
                  </a:schemeClr>
                </a:solidFill>
                <a:latin typeface="Times New Roman" pitchFamily="18" charset="0"/>
                <a:cs typeface="Times New Roman" pitchFamily="18" charset="0"/>
              </a:rPr>
            </a:br>
            <a:r>
              <a:rPr lang="en-IN" sz="2800" dirty="0">
                <a:solidFill>
                  <a:schemeClr val="tx2">
                    <a:lumMod val="60000"/>
                    <a:lumOff val="40000"/>
                  </a:schemeClr>
                </a:solidFill>
                <a:latin typeface="Times New Roman" pitchFamily="18" charset="0"/>
                <a:cs typeface="Times New Roman" pitchFamily="18" charset="0"/>
              </a:rPr>
              <a:t> Department           </a:t>
            </a:r>
            <a:br>
              <a:rPr lang="en-IN" sz="2800" dirty="0">
                <a:solidFill>
                  <a:schemeClr val="tx2">
                    <a:lumMod val="60000"/>
                    <a:lumOff val="40000"/>
                  </a:schemeClr>
                </a:solidFill>
                <a:latin typeface="Times New Roman" pitchFamily="18" charset="0"/>
                <a:cs typeface="Times New Roman" pitchFamily="18" charset="0"/>
              </a:rPr>
            </a:br>
            <a:r>
              <a:rPr lang="en-IN" sz="2800" dirty="0">
                <a:solidFill>
                  <a:schemeClr val="tx2">
                    <a:lumMod val="60000"/>
                    <a:lumOff val="40000"/>
                  </a:schemeClr>
                </a:solidFill>
                <a:latin typeface="Times New Roman" pitchFamily="18" charset="0"/>
                <a:cs typeface="Times New Roman" pitchFamily="18" charset="0"/>
              </a:rPr>
              <a:t> Job </a:t>
            </a:r>
            <a:r>
              <a:rPr lang="en-IN" sz="2800" dirty="0" smtClean="0">
                <a:solidFill>
                  <a:schemeClr val="tx2">
                    <a:lumMod val="60000"/>
                    <a:lumOff val="40000"/>
                  </a:schemeClr>
                </a:solidFill>
                <a:latin typeface="Times New Roman" pitchFamily="18" charset="0"/>
                <a:cs typeface="Times New Roman" pitchFamily="18" charset="0"/>
              </a:rPr>
              <a:t>function </a:t>
            </a:r>
            <a:r>
              <a:rPr lang="en-IN" sz="2800" dirty="0">
                <a:solidFill>
                  <a:schemeClr val="tx2">
                    <a:lumMod val="60000"/>
                    <a:lumOff val="40000"/>
                  </a:schemeClr>
                </a:solidFill>
                <a:latin typeface="Times New Roman" pitchFamily="18" charset="0"/>
                <a:cs typeface="Times New Roman" pitchFamily="18" charset="0"/>
              </a:rPr>
              <a:t>description</a:t>
            </a:r>
            <a:br>
              <a:rPr lang="en-IN" sz="2800" dirty="0">
                <a:solidFill>
                  <a:schemeClr val="tx2">
                    <a:lumMod val="60000"/>
                    <a:lumOff val="40000"/>
                  </a:schemeClr>
                </a:solidFill>
                <a:latin typeface="Times New Roman" pitchFamily="18" charset="0"/>
                <a:cs typeface="Times New Roman" pitchFamily="18" charset="0"/>
              </a:rPr>
            </a:br>
            <a:r>
              <a:rPr lang="en-IN" sz="2800" dirty="0">
                <a:solidFill>
                  <a:schemeClr val="tx2">
                    <a:lumMod val="60000"/>
                    <a:lumOff val="40000"/>
                  </a:schemeClr>
                </a:solidFill>
                <a:latin typeface="Times New Roman" pitchFamily="18" charset="0"/>
                <a:cs typeface="Times New Roman" pitchFamily="18" charset="0"/>
              </a:rPr>
              <a:t> Gender                    </a:t>
            </a:r>
            <a:r>
              <a:rPr lang="en-IN" sz="2800" dirty="0">
                <a:solidFill>
                  <a:schemeClr val="accent1">
                    <a:lumMod val="50000"/>
                  </a:schemeClr>
                </a:solidFill>
                <a:latin typeface="Times New Roman" pitchFamily="18" charset="0"/>
                <a:cs typeface="Times New Roman" pitchFamily="18" charset="0"/>
              </a:rPr>
              <a:t>-Female and Male</a:t>
            </a:r>
            <a:br>
              <a:rPr lang="en-IN" sz="2800" dirty="0">
                <a:solidFill>
                  <a:schemeClr val="accent1">
                    <a:lumMod val="50000"/>
                  </a:schemeClr>
                </a:solidFill>
                <a:latin typeface="Times New Roman" pitchFamily="18" charset="0"/>
                <a:cs typeface="Times New Roman" pitchFamily="18" charset="0"/>
              </a:rPr>
            </a:br>
            <a:r>
              <a:rPr lang="en-IN" sz="2800" dirty="0">
                <a:solidFill>
                  <a:schemeClr val="tx2">
                    <a:lumMod val="60000"/>
                    <a:lumOff val="40000"/>
                  </a:schemeClr>
                </a:solidFill>
                <a:latin typeface="Times New Roman" pitchFamily="18" charset="0"/>
                <a:cs typeface="Times New Roman" pitchFamily="18" charset="0"/>
              </a:rPr>
              <a:t> Employee rating    -</a:t>
            </a:r>
            <a:r>
              <a:rPr lang="en-IN" sz="2800" dirty="0">
                <a:solidFill>
                  <a:schemeClr val="accent1">
                    <a:lumMod val="50000"/>
                  </a:schemeClr>
                </a:solidFill>
                <a:latin typeface="Times New Roman" pitchFamily="18" charset="0"/>
                <a:cs typeface="Times New Roman" pitchFamily="18" charset="0"/>
              </a:rPr>
              <a:t>Number </a:t>
            </a:r>
            <a:r>
              <a:rPr lang="en-IN" sz="2800" dirty="0" smtClean="0">
                <a:solidFill>
                  <a:schemeClr val="tx2">
                    <a:lumMod val="60000"/>
                    <a:lumOff val="40000"/>
                  </a:schemeClr>
                </a:solidFill>
                <a:latin typeface="Times New Roman" pitchFamily="18" charset="0"/>
                <a:cs typeface="Times New Roman" pitchFamily="18" charset="0"/>
              </a:rPr>
              <a:t>   </a:t>
            </a:r>
            <a:endParaRPr lang="en-IN" sz="2800" dirty="0">
              <a:solidFill>
                <a:schemeClr val="tx2">
                  <a:lumMod val="60000"/>
                  <a:lumOff val="40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02066" y="6858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FFFF00"/>
                </a:solidFill>
              </a:rPr>
              <a:t>THE</a:t>
            </a:r>
            <a:r>
              <a:rPr sz="4250" spc="20" dirty="0">
                <a:solidFill>
                  <a:srgbClr val="FFFF00"/>
                </a:solidFill>
              </a:rPr>
              <a:t> </a:t>
            </a:r>
            <a:r>
              <a:rPr lang="en-US" sz="4250" spc="20" dirty="0">
                <a:solidFill>
                  <a:srgbClr val="FFFF00"/>
                </a:solidFill>
              </a:rPr>
              <a:t>"</a:t>
            </a:r>
            <a:r>
              <a:rPr sz="4250" spc="10" dirty="0">
                <a:solidFill>
                  <a:srgbClr val="FFFF00"/>
                </a:solidFill>
              </a:rPr>
              <a:t>WOW</a:t>
            </a:r>
            <a:r>
              <a:rPr lang="en-US" sz="4250" spc="10" dirty="0">
                <a:solidFill>
                  <a:srgbClr val="FFFF00"/>
                </a:solidFill>
              </a:rPr>
              <a:t>"</a:t>
            </a:r>
            <a:r>
              <a:rPr sz="4250" spc="85" dirty="0">
                <a:solidFill>
                  <a:srgbClr val="FFFF00"/>
                </a:solidFill>
              </a:rPr>
              <a:t> </a:t>
            </a:r>
            <a:r>
              <a:rPr sz="4250" spc="10" dirty="0">
                <a:solidFill>
                  <a:srgbClr val="FFFF00"/>
                </a:solidFill>
              </a:rPr>
              <a:t>IN</a:t>
            </a:r>
            <a:r>
              <a:rPr sz="4250" spc="-5" dirty="0">
                <a:solidFill>
                  <a:srgbClr val="FFFF00"/>
                </a:solidFill>
              </a:rPr>
              <a:t> </a:t>
            </a:r>
            <a:r>
              <a:rPr sz="4250" spc="15" dirty="0">
                <a:solidFill>
                  <a:srgbClr val="FFFF00"/>
                </a:solidFill>
              </a:rPr>
              <a:t>OUR</a:t>
            </a:r>
            <a:r>
              <a:rPr sz="4250" spc="-10" dirty="0">
                <a:solidFill>
                  <a:srgbClr val="FFFF00"/>
                </a:solidFill>
              </a:rPr>
              <a:t> </a:t>
            </a:r>
            <a:r>
              <a:rPr sz="4250" spc="20" dirty="0">
                <a:solidFill>
                  <a:srgbClr val="FFFF00"/>
                </a:solidFill>
              </a:rPr>
              <a:t>SOLUTION</a:t>
            </a:r>
            <a:endParaRPr sz="4250" dirty="0">
              <a:solidFill>
                <a:srgbClr val="FFFF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7432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133600" y="2967335"/>
            <a:ext cx="7010400" cy="1569660"/>
          </a:xfrm>
          <a:prstGeom prst="rect">
            <a:avLst/>
          </a:prstGeom>
        </p:spPr>
        <p:txBody>
          <a:bodyPr wrap="square">
            <a:spAutoFit/>
          </a:bodyPr>
          <a:lstStyle/>
          <a:p>
            <a:r>
              <a:rPr lang="en-IN" sz="2400" spc="20" dirty="0">
                <a:solidFill>
                  <a:srgbClr val="00B050"/>
                </a:solidFill>
                <a:latin typeface="Times New Roman" pitchFamily="18" charset="0"/>
                <a:cs typeface="Times New Roman" pitchFamily="18" charset="0"/>
              </a:rPr>
              <a:t>Pivot table is to easily understand the employees in each  department and the chart representation is easily identified the number of employees in each departments </a:t>
            </a:r>
            <a:endParaRPr lang="en-IN" sz="2400" dirty="0">
              <a:solidFill>
                <a:srgbClr val="00B05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240</Words>
  <Application>Microsoft Office PowerPoint</Application>
  <PresentationFormat>Custom</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                   Conditional                       formatting    :Missing                      Filter             : Remove                                         Pivot table    : Summary                        Graph           : Data visualization           </vt:lpstr>
      <vt:lpstr>Dataset Description</vt:lpstr>
      <vt:lpstr>THE "WOW" IN OUR SOLUTION</vt:lpstr>
      <vt:lpstr>PowerPoint Presentation</vt:lpstr>
      <vt:lpstr>RESULTS</vt:lpstr>
      <vt:lpstr>Conclusion     To Conclude the employment department analysis overview of department highlights the number of employee in each department. Summarize the performance metrics used and how each department scored including productivity , efficiency and overall contribution to an organization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2024-08-28T17:48:05Z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