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627D"/>
    <a:srgbClr val="B08D34"/>
    <a:srgbClr val="C12354"/>
    <a:srgbClr val="9B4989"/>
    <a:srgbClr val="3A55AA"/>
    <a:srgbClr val="2A57BA"/>
    <a:srgbClr val="44A046"/>
    <a:srgbClr val="BC5228"/>
    <a:srgbClr val="A3A53F"/>
    <a:srgbClr val="43A1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77AF3-ABB1-4797-9CEA-827C1C46C1FF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E6C90-7B40-432F-870B-EBD0E8680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384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5B961BC4-5C2F-4245-A547-ACE568FD58CC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75F73-DE9A-4C0E-A5FE-CF6D93F63B23}" type="slidenum">
              <a:rPr lang="en-IN" smtClean="0"/>
              <a:t>‹#›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1BC4-5C2F-4245-A547-ACE568FD58CC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5F73-DE9A-4C0E-A5FE-CF6D93F63B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1BC4-5C2F-4245-A547-ACE568FD58CC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5F73-DE9A-4C0E-A5FE-CF6D93F63B23}" type="slidenum">
              <a:rPr lang="en-IN" smtClean="0"/>
              <a:t>‹#›</a:t>
            </a:fld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961BC4-5C2F-4245-A547-ACE568FD58CC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8375F73-DE9A-4C0E-A5FE-CF6D93F63B23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1BC4-5C2F-4245-A547-ACE568FD58CC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75F73-DE9A-4C0E-A5FE-CF6D93F63B23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B961BC4-5C2F-4245-A547-ACE568FD58CC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8375F73-DE9A-4C0E-A5FE-CF6D93F63B23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B961BC4-5C2F-4245-A547-ACE568FD58CC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8375F73-DE9A-4C0E-A5FE-CF6D93F63B23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1BC4-5C2F-4245-A547-ACE568FD58CC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75F73-DE9A-4C0E-A5FE-CF6D93F63B23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1BC4-5C2F-4245-A547-ACE568FD58CC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75F73-DE9A-4C0E-A5FE-CF6D93F63B2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B961BC4-5C2F-4245-A547-ACE568FD58CC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8375F73-DE9A-4C0E-A5FE-CF6D93F63B23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5B961BC4-5C2F-4245-A547-ACE568FD58CC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78375F73-DE9A-4C0E-A5FE-CF6D93F63B23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5B961BC4-5C2F-4245-A547-ACE568FD58CC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78375F73-DE9A-4C0E-A5FE-CF6D93F63B2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 smtClean="0"/>
              <a:t>(AR)</a:t>
            </a:r>
            <a:endParaRPr lang="en-IN" sz="2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 Black" pitchFamily="34" charset="0"/>
              </a:rPr>
              <a:t>AUGMENTED REALITY</a:t>
            </a:r>
            <a:endParaRPr lang="en-IN" sz="2400" dirty="0">
              <a:latin typeface="Arial Black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76256" y="5918199"/>
            <a:ext cx="20882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Prepared </a:t>
            </a:r>
            <a:r>
              <a:rPr lang="en-US" sz="24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By:</a:t>
            </a:r>
          </a:p>
          <a:p>
            <a:pPr lvl="0"/>
            <a:r>
              <a:rPr lang="en-US" sz="2400" dirty="0" err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Eshwanth</a:t>
            </a:r>
            <a:r>
              <a:rPr lang="en-US" sz="24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B</a:t>
            </a:r>
            <a:endParaRPr lang="en-IN" sz="24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95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49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010" y="476672"/>
            <a:ext cx="799288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APPLICATION:</a:t>
            </a:r>
          </a:p>
          <a:p>
            <a:endParaRPr lang="en-US" sz="2400" dirty="0">
              <a:latin typeface="Arial Black" pitchFamily="34" charset="0"/>
            </a:endParaRPr>
          </a:p>
          <a:p>
            <a:r>
              <a:rPr lang="en-US" sz="2400" dirty="0" smtClean="0">
                <a:latin typeface="Arial Black" pitchFamily="34" charset="0"/>
              </a:rPr>
              <a:t>        </a:t>
            </a:r>
            <a:r>
              <a:rPr lang="en-US" sz="2800" dirty="0" smtClean="0">
                <a:latin typeface="Arial Rounded MT Bold" pitchFamily="34" charset="0"/>
              </a:rPr>
              <a:t>1. Medical</a:t>
            </a:r>
          </a:p>
          <a:p>
            <a:r>
              <a:rPr lang="en-US" sz="2800" dirty="0">
                <a:latin typeface="Arial Rounded MT Bold" pitchFamily="34" charset="0"/>
              </a:rPr>
              <a:t> </a:t>
            </a:r>
            <a:r>
              <a:rPr lang="en-US" sz="2800" dirty="0" smtClean="0">
                <a:latin typeface="Arial Rounded MT Bold" pitchFamily="34" charset="0"/>
              </a:rPr>
              <a:t>        2. Entertainment</a:t>
            </a:r>
          </a:p>
          <a:p>
            <a:r>
              <a:rPr lang="en-US" sz="2800" dirty="0">
                <a:latin typeface="Arial Rounded MT Bold" pitchFamily="34" charset="0"/>
              </a:rPr>
              <a:t> </a:t>
            </a:r>
            <a:r>
              <a:rPr lang="en-US" sz="2800" dirty="0" smtClean="0">
                <a:latin typeface="Arial Rounded MT Bold" pitchFamily="34" charset="0"/>
              </a:rPr>
              <a:t>        3. </a:t>
            </a:r>
            <a:r>
              <a:rPr lang="en-US" sz="2800" dirty="0" err="1" smtClean="0">
                <a:latin typeface="Arial Rounded MT Bold" pitchFamily="34" charset="0"/>
              </a:rPr>
              <a:t>Millitary</a:t>
            </a:r>
            <a:r>
              <a:rPr lang="en-US" sz="2800" dirty="0" smtClean="0">
                <a:latin typeface="Arial Rounded MT Bold" pitchFamily="34" charset="0"/>
              </a:rPr>
              <a:t> Training</a:t>
            </a:r>
          </a:p>
          <a:p>
            <a:r>
              <a:rPr lang="en-US" sz="2800" dirty="0">
                <a:latin typeface="Arial Rounded MT Bold" pitchFamily="34" charset="0"/>
              </a:rPr>
              <a:t> </a:t>
            </a:r>
            <a:r>
              <a:rPr lang="en-US" sz="2800" dirty="0" smtClean="0">
                <a:latin typeface="Arial Rounded MT Bold" pitchFamily="34" charset="0"/>
              </a:rPr>
              <a:t>        4. Engineering Design</a:t>
            </a:r>
          </a:p>
          <a:p>
            <a:r>
              <a:rPr lang="en-US" sz="2800" dirty="0">
                <a:latin typeface="Arial Rounded MT Bold" pitchFamily="34" charset="0"/>
              </a:rPr>
              <a:t> </a:t>
            </a:r>
            <a:r>
              <a:rPr lang="en-US" sz="2800" dirty="0" smtClean="0">
                <a:latin typeface="Arial Rounded MT Bold" pitchFamily="34" charset="0"/>
              </a:rPr>
              <a:t>        5. Robotics and </a:t>
            </a:r>
            <a:r>
              <a:rPr lang="en-US" sz="2800" dirty="0" err="1" smtClean="0">
                <a:latin typeface="Arial Rounded MT Bold" pitchFamily="34" charset="0"/>
              </a:rPr>
              <a:t>TeleRobotics</a:t>
            </a:r>
            <a:endParaRPr lang="en-US" sz="2800" dirty="0" smtClean="0">
              <a:latin typeface="Arial Rounded MT Bold" pitchFamily="34" charset="0"/>
            </a:endParaRPr>
          </a:p>
          <a:p>
            <a:r>
              <a:rPr lang="en-US" sz="2800" dirty="0">
                <a:latin typeface="Arial Rounded MT Bold" pitchFamily="34" charset="0"/>
              </a:rPr>
              <a:t> </a:t>
            </a:r>
            <a:r>
              <a:rPr lang="en-US" sz="2800" dirty="0" smtClean="0">
                <a:latin typeface="Arial Rounded MT Bold" pitchFamily="34" charset="0"/>
              </a:rPr>
              <a:t>        6. Manufacturing, Maintenance and             </a:t>
            </a:r>
          </a:p>
          <a:p>
            <a:r>
              <a:rPr lang="en-US" sz="2800" dirty="0">
                <a:latin typeface="Arial Rounded MT Bold" pitchFamily="34" charset="0"/>
              </a:rPr>
              <a:t> </a:t>
            </a:r>
            <a:r>
              <a:rPr lang="en-US" sz="2800" dirty="0" smtClean="0">
                <a:latin typeface="Arial Rounded MT Bold" pitchFamily="34" charset="0"/>
              </a:rPr>
              <a:t>            Repair</a:t>
            </a:r>
          </a:p>
          <a:p>
            <a:r>
              <a:rPr lang="en-US" sz="2800" dirty="0">
                <a:latin typeface="Arial Rounded MT Bold" pitchFamily="34" charset="0"/>
              </a:rPr>
              <a:t> </a:t>
            </a:r>
            <a:r>
              <a:rPr lang="en-US" sz="2800" dirty="0" smtClean="0">
                <a:latin typeface="Arial Rounded MT Bold" pitchFamily="34" charset="0"/>
              </a:rPr>
              <a:t>        7. Consumer Design</a:t>
            </a:r>
          </a:p>
          <a:p>
            <a:r>
              <a:rPr lang="en-US" sz="2800" dirty="0">
                <a:latin typeface="Arial Rounded MT Bold" pitchFamily="34" charset="0"/>
              </a:rPr>
              <a:t> </a:t>
            </a:r>
            <a:r>
              <a:rPr lang="en-US" sz="2800" dirty="0" smtClean="0">
                <a:latin typeface="Arial Rounded MT Bold" pitchFamily="34" charset="0"/>
              </a:rPr>
              <a:t>        8. Hazard Detection</a:t>
            </a:r>
          </a:p>
          <a:p>
            <a:r>
              <a:rPr lang="en-US" sz="2800" dirty="0">
                <a:latin typeface="Arial Rounded MT Bold" pitchFamily="34" charset="0"/>
              </a:rPr>
              <a:t> </a:t>
            </a:r>
            <a:r>
              <a:rPr lang="en-US" sz="2800" dirty="0" smtClean="0">
                <a:latin typeface="Arial Rounded MT Bold" pitchFamily="34" charset="0"/>
              </a:rPr>
              <a:t>        9. Annotation &amp; Visualization</a:t>
            </a:r>
          </a:p>
          <a:p>
            <a:r>
              <a:rPr lang="en-US" sz="2800" dirty="0">
                <a:latin typeface="Arial Rounded MT Bold" pitchFamily="34" charset="0"/>
              </a:rPr>
              <a:t> </a:t>
            </a:r>
            <a:r>
              <a:rPr lang="en-US" sz="2800" dirty="0" smtClean="0">
                <a:latin typeface="Arial Rounded MT Bold" pitchFamily="34" charset="0"/>
              </a:rPr>
              <a:t>      10. Robot  Path Planning</a:t>
            </a:r>
          </a:p>
          <a:p>
            <a:r>
              <a:rPr lang="en-US" sz="2800" dirty="0">
                <a:latin typeface="Arial Rounded MT Bold" pitchFamily="34" charset="0"/>
              </a:rPr>
              <a:t> </a:t>
            </a:r>
            <a:r>
              <a:rPr lang="en-US" sz="2800" dirty="0" smtClean="0">
                <a:latin typeface="Arial Rounded MT Bold" pitchFamily="34" charset="0"/>
              </a:rPr>
              <a:t>        </a:t>
            </a:r>
            <a:endParaRPr lang="en-IN" sz="2800" dirty="0" smtClean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371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23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476672"/>
            <a:ext cx="72008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Black" pitchFamily="34" charset="0"/>
              </a:rPr>
              <a:t>ADVANTAGES:</a:t>
            </a:r>
          </a:p>
          <a:p>
            <a:endParaRPr lang="en-US" sz="2800" dirty="0">
              <a:latin typeface="Arial Black" pitchFamily="34" charset="0"/>
            </a:endParaRPr>
          </a:p>
          <a:p>
            <a:r>
              <a:rPr lang="en-US" sz="2800" dirty="0" smtClean="0">
                <a:latin typeface="Arial Black" pitchFamily="34" charset="0"/>
              </a:rPr>
              <a:t>        </a:t>
            </a:r>
            <a:r>
              <a:rPr lang="en-US" sz="2800" dirty="0" smtClean="0">
                <a:latin typeface="Arial Rounded MT Bold" pitchFamily="34" charset="0"/>
              </a:rPr>
              <a:t>Can increase Knowledge and Information.</a:t>
            </a:r>
          </a:p>
          <a:p>
            <a:r>
              <a:rPr lang="en-US" sz="2800" dirty="0">
                <a:latin typeface="Arial Rounded MT Bold" pitchFamily="34" charset="0"/>
              </a:rPr>
              <a:t> </a:t>
            </a:r>
            <a:r>
              <a:rPr lang="en-US" sz="2800" dirty="0" smtClean="0">
                <a:latin typeface="Arial Rounded MT Bold" pitchFamily="34" charset="0"/>
              </a:rPr>
              <a:t>        </a:t>
            </a:r>
          </a:p>
          <a:p>
            <a:r>
              <a:rPr lang="en-US" sz="2800" dirty="0">
                <a:latin typeface="Arial Rounded MT Bold" pitchFamily="34" charset="0"/>
              </a:rPr>
              <a:t> </a:t>
            </a:r>
            <a:r>
              <a:rPr lang="en-US" sz="2800" dirty="0" smtClean="0">
                <a:latin typeface="Arial Rounded MT Bold" pitchFamily="34" charset="0"/>
              </a:rPr>
              <a:t>       People can share experience with each other in real time over long distances.</a:t>
            </a:r>
          </a:p>
          <a:p>
            <a:endParaRPr lang="en-US" sz="2800" dirty="0">
              <a:latin typeface="Arial Rounded MT Bold" pitchFamily="34" charset="0"/>
            </a:endParaRPr>
          </a:p>
          <a:p>
            <a:r>
              <a:rPr lang="en-US" sz="2800" dirty="0" smtClean="0">
                <a:latin typeface="Arial Rounded MT Bold" pitchFamily="34" charset="0"/>
              </a:rPr>
              <a:t>        Games that provide an even more “Real” Experiences.</a:t>
            </a:r>
          </a:p>
          <a:p>
            <a:endParaRPr lang="en-US" sz="2800" dirty="0">
              <a:latin typeface="Arial Rounded MT Bold" pitchFamily="34" charset="0"/>
            </a:endParaRPr>
          </a:p>
          <a:p>
            <a:r>
              <a:rPr lang="en-US" sz="2800" dirty="0" smtClean="0">
                <a:latin typeface="Arial Rounded MT Bold" pitchFamily="34" charset="0"/>
              </a:rPr>
              <a:t>         Things come to life on People’s Mobile Phones.</a:t>
            </a:r>
            <a:endParaRPr lang="en-IN" sz="2800" dirty="0" smtClean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1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8D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620688"/>
            <a:ext cx="813690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Black" pitchFamily="34" charset="0"/>
              </a:rPr>
              <a:t>DIS-ADVANTAGES:</a:t>
            </a:r>
          </a:p>
          <a:p>
            <a:endParaRPr lang="en-US" sz="2800" dirty="0">
              <a:latin typeface="Arial Black" pitchFamily="34" charset="0"/>
            </a:endParaRPr>
          </a:p>
          <a:p>
            <a:r>
              <a:rPr lang="en-US" sz="2800" dirty="0" smtClean="0">
                <a:latin typeface="Arial Black" pitchFamily="34" charset="0"/>
              </a:rPr>
              <a:t>           </a:t>
            </a:r>
            <a:r>
              <a:rPr lang="en-US" sz="2800" dirty="0" smtClean="0">
                <a:latin typeface="Arial Rounded MT Bold" pitchFamily="34" charset="0"/>
              </a:rPr>
              <a:t>1. Spam and </a:t>
            </a:r>
            <a:r>
              <a:rPr lang="en-US" sz="2800" dirty="0" err="1" smtClean="0">
                <a:latin typeface="Arial Rounded MT Bold" pitchFamily="34" charset="0"/>
              </a:rPr>
              <a:t>Securit</a:t>
            </a:r>
            <a:endParaRPr lang="en-US" sz="2800" dirty="0" smtClean="0">
              <a:latin typeface="Arial Rounded MT Bold" pitchFamily="34" charset="0"/>
            </a:endParaRPr>
          </a:p>
          <a:p>
            <a:r>
              <a:rPr lang="en-US" sz="2800" dirty="0">
                <a:latin typeface="Arial Rounded MT Bold" pitchFamily="34" charset="0"/>
              </a:rPr>
              <a:t> </a:t>
            </a:r>
            <a:endParaRPr lang="en-US" sz="2800" dirty="0" smtClean="0">
              <a:latin typeface="Arial Rounded MT Bold" pitchFamily="34" charset="0"/>
            </a:endParaRPr>
          </a:p>
          <a:p>
            <a:r>
              <a:rPr lang="en-US" sz="2800" dirty="0">
                <a:latin typeface="Arial Rounded MT Bold" pitchFamily="34" charset="0"/>
              </a:rPr>
              <a:t> </a:t>
            </a:r>
            <a:r>
              <a:rPr lang="en-US" sz="2800" dirty="0" smtClean="0">
                <a:latin typeface="Arial Rounded MT Bold" pitchFamily="34" charset="0"/>
              </a:rPr>
              <a:t>          2. Social and Real Time </a:t>
            </a:r>
            <a:r>
              <a:rPr lang="en-US" sz="2800" dirty="0" err="1" smtClean="0">
                <a:latin typeface="Arial Rounded MT Bold" pitchFamily="34" charset="0"/>
              </a:rPr>
              <a:t>Vs</a:t>
            </a:r>
            <a:r>
              <a:rPr lang="en-US" sz="2800" dirty="0" smtClean="0">
                <a:latin typeface="Arial Rounded MT Bold" pitchFamily="34" charset="0"/>
              </a:rPr>
              <a:t> Solitary and Cached.</a:t>
            </a:r>
          </a:p>
          <a:p>
            <a:endParaRPr lang="en-US" sz="2800" dirty="0">
              <a:latin typeface="Arial Rounded MT Bold" pitchFamily="34" charset="0"/>
            </a:endParaRPr>
          </a:p>
          <a:p>
            <a:r>
              <a:rPr lang="en-US" sz="2800" dirty="0" smtClean="0">
                <a:latin typeface="Arial Rounded MT Bold" pitchFamily="34" charset="0"/>
              </a:rPr>
              <a:t>           3. UX (User Experience): Using</a:t>
            </a:r>
          </a:p>
          <a:p>
            <a:r>
              <a:rPr lang="en-US" sz="2800" dirty="0" smtClean="0">
                <a:latin typeface="Arial Rounded MT Bold" pitchFamily="34" charset="0"/>
              </a:rPr>
              <a:t>AR can be inappropriate in social situations.</a:t>
            </a:r>
          </a:p>
          <a:p>
            <a:endParaRPr lang="en-US" sz="2800" dirty="0">
              <a:latin typeface="Arial Rounded MT Bold" pitchFamily="34" charset="0"/>
            </a:endParaRPr>
          </a:p>
          <a:p>
            <a:r>
              <a:rPr lang="en-US" sz="2800" dirty="0" smtClean="0">
                <a:latin typeface="Arial Rounded MT Bold" pitchFamily="34" charset="0"/>
              </a:rPr>
              <a:t>           4. Openness: Other people can develop their own layers of content to display.</a:t>
            </a:r>
            <a:endParaRPr lang="en-IN" sz="2800" dirty="0" smtClean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299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62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2687" y="493350"/>
            <a:ext cx="828092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Black" pitchFamily="34" charset="0"/>
              </a:rPr>
              <a:t>CONCLUSION:</a:t>
            </a:r>
          </a:p>
          <a:p>
            <a:endParaRPr lang="en-US" sz="2800" dirty="0">
              <a:latin typeface="Arial Black" pitchFamily="34" charset="0"/>
            </a:endParaRPr>
          </a:p>
          <a:p>
            <a:r>
              <a:rPr lang="en-US" sz="2800" dirty="0" smtClean="0">
                <a:latin typeface="Arial Black" pitchFamily="34" charset="0"/>
              </a:rPr>
              <a:t>            Thus, Augmented Reality (AR) is the Future Technology That Will Revolutionize The World and Allow Companies To Gain a Market Advantage.  </a:t>
            </a:r>
            <a:endParaRPr lang="en-US" sz="2800" dirty="0">
              <a:latin typeface="Arial Black" pitchFamily="34" charset="0"/>
            </a:endParaRPr>
          </a:p>
          <a:p>
            <a:endParaRPr lang="en-US" sz="2800" dirty="0" smtClean="0">
              <a:latin typeface="Arial Black" pitchFamily="34" charset="0"/>
            </a:endParaRPr>
          </a:p>
          <a:p>
            <a:r>
              <a:rPr lang="en-US" sz="2800" dirty="0">
                <a:latin typeface="Arial Black" pitchFamily="34" charset="0"/>
              </a:rPr>
              <a:t> </a:t>
            </a:r>
            <a:r>
              <a:rPr lang="en-US" sz="2800" dirty="0" smtClean="0">
                <a:latin typeface="Arial Black" pitchFamily="34" charset="0"/>
              </a:rPr>
              <a:t>           AR Has Amazing Applications That Can Very Well Allow Us To Live Our Lives More Productively, More Safely and More Informatively.</a:t>
            </a:r>
            <a:endParaRPr lang="en-US" sz="2800" dirty="0" smtClean="0">
              <a:latin typeface="Arial Black" pitchFamily="34" charset="0"/>
            </a:endParaRPr>
          </a:p>
          <a:p>
            <a:endParaRPr lang="en-US" sz="2800" dirty="0">
              <a:latin typeface="Arial Black" pitchFamily="34" charset="0"/>
            </a:endParaRPr>
          </a:p>
          <a:p>
            <a:r>
              <a:rPr lang="en-US" sz="2800" dirty="0" smtClean="0">
                <a:latin typeface="Arial Black" pitchFamily="34" charset="0"/>
              </a:rPr>
              <a:t>            </a:t>
            </a:r>
            <a:endParaRPr lang="en-IN" sz="2800" dirty="0" smtClean="0">
              <a:latin typeface="Arial Black" pitchFamily="34" charset="0"/>
            </a:endParaRPr>
          </a:p>
        </p:txBody>
      </p:sp>
      <p:sp>
        <p:nvSpPr>
          <p:cNvPr id="3" name="Minus 2"/>
          <p:cNvSpPr/>
          <p:nvPr/>
        </p:nvSpPr>
        <p:spPr>
          <a:xfrm>
            <a:off x="683568" y="6381328"/>
            <a:ext cx="7560840" cy="72008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2051720" y="6187216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                   </a:t>
            </a:r>
            <a:r>
              <a:rPr lang="en-US" sz="3200" dirty="0" smtClean="0">
                <a:latin typeface="Arial Black" pitchFamily="34" charset="0"/>
              </a:rPr>
              <a:t>XXX</a:t>
            </a:r>
            <a:endParaRPr lang="en-IN" sz="3200" dirty="0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443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4587" y="2708920"/>
            <a:ext cx="576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Arial Rounded MT Bold" pitchFamily="34" charset="0"/>
              </a:rPr>
              <a:t>THANK YOU</a:t>
            </a:r>
            <a:endParaRPr lang="en-IN" sz="5400" dirty="0" smtClean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82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What Is augmented reality?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2060848"/>
            <a:ext cx="577371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Augmented Reality (AR) is an interactive experience that combines that Real 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orld and Computer 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enerated Content.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History of AR: In 1990, Boeing researcher </a:t>
            </a:r>
            <a:r>
              <a:rPr lang="en-US" b="1" dirty="0" smtClean="0">
                <a:latin typeface="Bahnschrift" pitchFamily="34" charset="0"/>
                <a:ea typeface="Arial Unicode MS" pitchFamily="34" charset="-128"/>
                <a:cs typeface="Arial Unicode MS" pitchFamily="34" charset="-128"/>
              </a:rPr>
              <a:t>Tom </a:t>
            </a:r>
            <a:r>
              <a:rPr lang="en-US" b="1" dirty="0" err="1" smtClean="0">
                <a:latin typeface="Bahnschrift" pitchFamily="34" charset="0"/>
                <a:ea typeface="Arial Unicode MS" pitchFamily="34" charset="-128"/>
                <a:cs typeface="Arial Unicode MS" pitchFamily="34" charset="-128"/>
              </a:rPr>
              <a:t>Caudell</a:t>
            </a:r>
            <a:r>
              <a:rPr lang="en-US" dirty="0" smtClean="0">
                <a:latin typeface="Bahnschrift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coined the term </a:t>
            </a:r>
            <a:r>
              <a:rPr lang="en-US" b="1" dirty="0" smtClean="0">
                <a:latin typeface="Bahnschrift" pitchFamily="34" charset="0"/>
                <a:ea typeface="Arial Unicode MS" pitchFamily="34" charset="-128"/>
                <a:cs typeface="Arial Unicode MS" pitchFamily="34" charset="-128"/>
              </a:rPr>
              <a:t>“Augmented Reality</a:t>
            </a:r>
            <a:r>
              <a:rPr lang="en-US" b="1" dirty="0" smtClean="0">
                <a:latin typeface="Arial Narrow" pitchFamily="34" charset="0"/>
                <a:ea typeface="Arial Unicode MS" pitchFamily="34" charset="-128"/>
                <a:cs typeface="Arial Unicode MS" pitchFamily="34" charset="-128"/>
              </a:rPr>
              <a:t>”.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Two years later, </a:t>
            </a:r>
            <a:r>
              <a:rPr lang="en-US" b="1" dirty="0" smtClean="0">
                <a:latin typeface="Arial Narrow" pitchFamily="34" charset="0"/>
                <a:ea typeface="Arial Unicode MS" pitchFamily="34" charset="-128"/>
                <a:cs typeface="Arial Unicode MS" pitchFamily="34" charset="-128"/>
              </a:rPr>
              <a:t>Louis Rosenberg</a:t>
            </a:r>
            <a:r>
              <a:rPr lang="en-US" dirty="0" smtClean="0">
                <a:latin typeface="Arial Narrow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established the First entirely immersive AR System at the U.S. Air Force Research Laboratory.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Infact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Augmented Reality Technology was invented in 1968, with </a:t>
            </a:r>
            <a:r>
              <a:rPr lang="en-US" b="1" dirty="0" smtClean="0">
                <a:latin typeface="Bahnschrift" pitchFamily="34" charset="0"/>
                <a:ea typeface="Arial Unicode MS" pitchFamily="34" charset="-128"/>
                <a:cs typeface="Arial Unicode MS" pitchFamily="34" charset="-128"/>
              </a:rPr>
              <a:t>Ivan Sutherland’s Development.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However, the term “Augmented Reality” wasn’t coined until 1990 by Being researcher </a:t>
            </a:r>
            <a:r>
              <a:rPr lang="en-US" dirty="0" smtClean="0">
                <a:latin typeface="Bahnschrift" pitchFamily="34" charset="0"/>
                <a:ea typeface="Arial Unicode MS" pitchFamily="34" charset="-128"/>
                <a:cs typeface="Arial Unicode MS" pitchFamily="34" charset="-128"/>
              </a:rPr>
              <a:t>Tom </a:t>
            </a:r>
            <a:r>
              <a:rPr lang="en-US" dirty="0" err="1" smtClean="0">
                <a:latin typeface="Bahnschrift" pitchFamily="34" charset="0"/>
                <a:ea typeface="Arial Unicode MS" pitchFamily="34" charset="-128"/>
                <a:cs typeface="Arial Unicode MS" pitchFamily="34" charset="-128"/>
              </a:rPr>
              <a:t>Caudell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  <a:endParaRPr lang="en-IN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87" y="2492896"/>
            <a:ext cx="2928246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5564" y="241484"/>
            <a:ext cx="712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 Black" pitchFamily="34" charset="0"/>
              </a:rPr>
              <a:t>THE ULTIMATE GOAL OF AR</a:t>
            </a:r>
            <a:endParaRPr lang="en-IN" sz="2800" dirty="0"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4969265"/>
            <a:ext cx="69227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latin typeface="TArial Unicode MS"/>
                <a:ea typeface="Arial Unicode MS" pitchFamily="34" charset="-128"/>
                <a:cs typeface="Arial Unicode MS" pitchFamily="34" charset="-128"/>
              </a:rPr>
              <a:t>To enhance a person’s performance and perception of the world.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latin typeface="TArial Unicode MS"/>
              <a:ea typeface="Arial Unicode MS" pitchFamily="34" charset="-128"/>
              <a:cs typeface="Arial Unicode MS" pitchFamily="34" charset="-128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latin typeface="TArial Unicode MS"/>
                <a:ea typeface="Arial Unicode MS" pitchFamily="34" charset="-128"/>
                <a:cs typeface="Arial Unicode MS" pitchFamily="34" charset="-128"/>
              </a:rPr>
              <a:t>To create a system such that a user cannot tell the difference between the </a:t>
            </a:r>
            <a:r>
              <a:rPr lang="en-US" dirty="0">
                <a:latin typeface="TArial Unicode MS"/>
                <a:ea typeface="Arial Unicode MS" pitchFamily="34" charset="-128"/>
                <a:cs typeface="Arial Unicode MS" pitchFamily="34" charset="-128"/>
              </a:rPr>
              <a:t>R</a:t>
            </a:r>
            <a:r>
              <a:rPr lang="en-US" dirty="0" smtClean="0">
                <a:latin typeface="TArial Unicode MS"/>
                <a:ea typeface="Arial Unicode MS" pitchFamily="34" charset="-128"/>
                <a:cs typeface="Arial Unicode MS" pitchFamily="34" charset="-128"/>
              </a:rPr>
              <a:t>eal World and the Virtual Augmentation of it.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209" y="1196752"/>
            <a:ext cx="4320480" cy="32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10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2E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428621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Arial Black"/>
              </a:rPr>
              <a:t>Difference Between Augmented &amp; Virtual Reality</a:t>
            </a:r>
            <a:endParaRPr lang="en-IN" sz="2400" dirty="0">
              <a:latin typeface="arArial Black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209300"/>
              </p:ext>
            </p:extLst>
          </p:nvPr>
        </p:nvGraphicFramePr>
        <p:xfrm>
          <a:off x="1259632" y="1397000"/>
          <a:ext cx="6696744" cy="469629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348372"/>
                <a:gridCol w="3348372"/>
              </a:tblGrid>
              <a:tr h="8915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AUGMENTED</a:t>
                      </a:r>
                      <a:r>
                        <a:rPr lang="en-US" sz="2000" baseline="0" dirty="0" smtClean="0"/>
                        <a:t> REALITY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VIRTUAL REALITY</a:t>
                      </a:r>
                      <a:endParaRPr lang="en-IN" sz="2000" dirty="0"/>
                    </a:p>
                  </a:txBody>
                  <a:tcPr/>
                </a:tc>
              </a:tr>
              <a:tr h="891501"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180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AR uses a Real-World Setting</a:t>
                      </a:r>
                      <a:endParaRPr lang="en-IN" sz="180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VR is completely virtual</a:t>
                      </a:r>
                      <a:endParaRPr lang="en-IN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/>
                </a:tc>
              </a:tr>
              <a:tr h="9573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AR</a:t>
                      </a:r>
                      <a:r>
                        <a:rPr lang="en-US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users can control their presence in the </a:t>
                      </a:r>
                      <a:r>
                        <a:rPr lang="en-IN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Real World</a:t>
                      </a:r>
                      <a:endParaRPr lang="en-US" baseline="0" dirty="0" smtClean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VR users are controlled</a:t>
                      </a:r>
                      <a:r>
                        <a:rPr lang="en-US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by the System</a:t>
                      </a:r>
                      <a:endParaRPr lang="en-IN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/>
                </a:tc>
              </a:tr>
              <a:tr h="9986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AR can be accessed with a Smartphone</a:t>
                      </a:r>
                      <a:endParaRPr lang="en-IN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However, VR requires a Headset Device</a:t>
                      </a:r>
                      <a:endParaRPr lang="en-IN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/>
                </a:tc>
              </a:tr>
              <a:tr h="9573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AR</a:t>
                      </a:r>
                      <a:r>
                        <a:rPr lang="en-US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enhances both the Virtual and Real World</a:t>
                      </a:r>
                      <a:endParaRPr lang="en-IN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VR only</a:t>
                      </a:r>
                      <a:r>
                        <a:rPr lang="en-US" baseline="0" dirty="0" smtClean="0"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enhances a Fictional Reality</a:t>
                      </a:r>
                      <a:endParaRPr lang="en-IN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43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A1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260648"/>
            <a:ext cx="7056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 Black" pitchFamily="34" charset="0"/>
              </a:rPr>
              <a:t> How Does It Work?</a:t>
            </a:r>
            <a:endParaRPr lang="en-IN" sz="3200" b="1" dirty="0">
              <a:latin typeface="Arial Black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5136" y="1196752"/>
            <a:ext cx="777686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Using a mobile application, a mobile phone’s camera identifies and interprets a marker, often a black and white barcode image.</a:t>
            </a:r>
          </a:p>
          <a:p>
            <a:pPr marL="342900" indent="-342900">
              <a:buFont typeface="Wingdings" pitchFamily="2" charset="2"/>
              <a:buChar char="v"/>
            </a:pPr>
            <a:endParaRPr lang="en-US" sz="2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software analyses the marker and creates a virtual image overlay on the mobile phone’s screen, tied to the position of the camera.</a:t>
            </a:r>
          </a:p>
          <a:p>
            <a:pPr marL="342900" indent="-342900">
              <a:buFont typeface="Wingdings" pitchFamily="2" charset="2"/>
              <a:buChar char="v"/>
            </a:pPr>
            <a:endParaRPr lang="en-US" sz="2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This means the app works with the camera to interpret the angles and distance the mobile phone is away from the marker.</a:t>
            </a:r>
            <a:endParaRPr lang="en-IN" sz="2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170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A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76672"/>
            <a:ext cx="806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 Black" pitchFamily="34" charset="0"/>
              </a:rPr>
              <a:t>IMPLEMENTATION FRAMEWORK</a:t>
            </a:r>
            <a:endParaRPr lang="en-IN" sz="2400" dirty="0" smtClean="0"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268760"/>
            <a:ext cx="878497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dirty="0" smtClean="0">
                <a:latin typeface="Arial Rounded MT Bold" pitchFamily="34" charset="0"/>
              </a:rPr>
              <a:t>HARDWARE</a:t>
            </a:r>
            <a:r>
              <a:rPr lang="en-US" sz="2000" dirty="0" smtClean="0">
                <a:latin typeface="Arial Rounded MT Bold" pitchFamily="34" charset="0"/>
              </a:rPr>
              <a:t>:</a:t>
            </a:r>
          </a:p>
          <a:p>
            <a:endParaRPr lang="en-US" sz="2000" dirty="0">
              <a:latin typeface="Arial Rounded MT Bold" pitchFamily="34" charset="0"/>
            </a:endParaRPr>
          </a:p>
          <a:p>
            <a:r>
              <a:rPr lang="en-US" sz="2000" dirty="0">
                <a:latin typeface="Arial Rounded MT Bold" pitchFamily="34" charset="0"/>
              </a:rPr>
              <a:t> </a:t>
            </a:r>
            <a:r>
              <a:rPr lang="en-US" sz="2000" dirty="0" smtClean="0">
                <a:latin typeface="Arial Rounded MT Bold" pitchFamily="34" charset="0"/>
              </a:rPr>
              <a:t>               </a:t>
            </a:r>
            <a:r>
              <a:rPr lang="en-US" sz="2200" dirty="0" smtClean="0">
                <a:latin typeface="Arial Rounded MT Bold" pitchFamily="34" charset="0"/>
              </a:rPr>
              <a:t>To make the System to be as lightweight and comfortable as possible, Off-The-Shelf Hardware can be used to avoid the expense, effort and time involved in building our own.</a:t>
            </a:r>
          </a:p>
          <a:p>
            <a:endParaRPr lang="en-US" sz="2200" dirty="0">
              <a:latin typeface="Arial Rounded MT Bold" pitchFamily="34" charset="0"/>
            </a:endParaRPr>
          </a:p>
          <a:p>
            <a:endParaRPr lang="en-US" sz="2200" dirty="0" smtClean="0">
              <a:latin typeface="Arial Rounded MT Bold" pitchFamily="34" charset="0"/>
            </a:endParaRPr>
          </a:p>
          <a:p>
            <a:endParaRPr lang="en-US" sz="2200" dirty="0">
              <a:latin typeface="Arial Rounded MT Bold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 smtClean="0">
                <a:latin typeface="Arial Rounded MT Bold" pitchFamily="34" charset="0"/>
              </a:rPr>
              <a:t>SOFTWARE: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2400" dirty="0">
              <a:latin typeface="Arial Black" pitchFamily="34" charset="0"/>
            </a:endParaRPr>
          </a:p>
          <a:p>
            <a:r>
              <a:rPr lang="en-US" sz="2200" dirty="0">
                <a:latin typeface="Arial Rounded MT Bold" pitchFamily="34" charset="0"/>
              </a:rPr>
              <a:t> </a:t>
            </a:r>
            <a:r>
              <a:rPr lang="en-US" sz="2200" dirty="0" smtClean="0">
                <a:latin typeface="Arial Rounded MT Bold" pitchFamily="34" charset="0"/>
              </a:rPr>
              <a:t>            Software Infrastructure Coterie, a prototyping environment that provided Language- Level support for the distributed Virtual Environment.</a:t>
            </a:r>
          </a:p>
        </p:txBody>
      </p:sp>
    </p:spTree>
    <p:extLst>
      <p:ext uri="{BB962C8B-B14F-4D97-AF65-F5344CB8AC3E}">
        <p14:creationId xmlns:p14="http://schemas.microsoft.com/office/powerpoint/2010/main" val="3580192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52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428699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 Black" pitchFamily="34" charset="0"/>
              </a:rPr>
              <a:t>DISPLAY TECHNOLOGIES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772816"/>
            <a:ext cx="80648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latin typeface="Arial Rounded MT Bold" pitchFamily="34" charset="0"/>
              </a:rPr>
              <a:t>Monitor Based Display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>
              <a:latin typeface="Arial Rounded MT Bold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latin typeface="Arial Rounded MT Bold" pitchFamily="34" charset="0"/>
              </a:rPr>
              <a:t>Head Mounted Displays(HMD):</a:t>
            </a:r>
          </a:p>
          <a:p>
            <a:r>
              <a:rPr lang="en-US" sz="2800" dirty="0" smtClean="0">
                <a:latin typeface="Arial Rounded MT Bold" pitchFamily="34" charset="0"/>
              </a:rPr>
              <a:t>     There are Two Types:</a:t>
            </a:r>
          </a:p>
          <a:p>
            <a:endParaRPr lang="en-US" sz="2800" dirty="0" smtClean="0">
              <a:latin typeface="Arial Rounded MT Bold" pitchFamily="34" charset="0"/>
            </a:endParaRPr>
          </a:p>
          <a:p>
            <a:r>
              <a:rPr lang="en-US" sz="2800" dirty="0">
                <a:latin typeface="Arial Rounded MT Bold" pitchFamily="34" charset="0"/>
              </a:rPr>
              <a:t> </a:t>
            </a:r>
            <a:r>
              <a:rPr lang="en-US" sz="2800" dirty="0" smtClean="0">
                <a:latin typeface="Arial Rounded MT Bold" pitchFamily="34" charset="0"/>
              </a:rPr>
              <a:t>                -&gt; Video See-Through   </a:t>
            </a:r>
          </a:p>
          <a:p>
            <a:endParaRPr lang="en-US" sz="2800" dirty="0">
              <a:latin typeface="Arial Rounded MT Bold" pitchFamily="34" charset="0"/>
            </a:endParaRPr>
          </a:p>
          <a:p>
            <a:r>
              <a:rPr lang="en-US" sz="2800" dirty="0" smtClean="0">
                <a:latin typeface="Arial Rounded MT Bold" pitchFamily="34" charset="0"/>
              </a:rPr>
              <a:t>                 -&gt; Optical See-Through</a:t>
            </a:r>
            <a:endParaRPr lang="en-US" sz="280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94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A0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98441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 Black" pitchFamily="34" charset="0"/>
              </a:rPr>
              <a:t>Monitor Based Augmented Reality:</a:t>
            </a:r>
            <a:endParaRPr lang="en-IN" sz="2800" dirty="0" smtClean="0"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15516" y="1196752"/>
            <a:ext cx="8136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Arial Rounded MT Bold" pitchFamily="34" charset="0"/>
              </a:rPr>
              <a:t>Simplest Available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latin typeface="Arial Rounded MT Bold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Arial Rounded MT Bold" pitchFamily="34" charset="0"/>
              </a:rPr>
              <a:t>Little feeling of being immersed in environment.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latin typeface="Arial Rounded MT Bold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953" y="2977270"/>
            <a:ext cx="7056784" cy="347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664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55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76672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59532" y="1268760"/>
            <a:ext cx="813690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Video-See Through HMD</a:t>
            </a:r>
            <a:r>
              <a:rPr lang="en-US" sz="2000" dirty="0" smtClean="0">
                <a:latin typeface="Arial Black" pitchFamily="34" charset="0"/>
              </a:rPr>
              <a:t>:</a:t>
            </a:r>
          </a:p>
          <a:p>
            <a:endParaRPr lang="en-US" sz="2000" dirty="0">
              <a:latin typeface="Arial Black" pitchFamily="34" charset="0"/>
            </a:endParaRPr>
          </a:p>
          <a:p>
            <a:r>
              <a:rPr lang="en-US" sz="2000" dirty="0" smtClean="0">
                <a:latin typeface="Arial Black" pitchFamily="34" charset="0"/>
              </a:rPr>
              <a:t>                 Video-See Through Systems present video feeds from Cameras inside Head-Mounted Devices.  This is the Standard Method that Phones for example use AR with.</a:t>
            </a:r>
          </a:p>
          <a:p>
            <a:endParaRPr lang="en-US" sz="2000" dirty="0">
              <a:latin typeface="Arial Black" pitchFamily="34" charset="0"/>
            </a:endParaRPr>
          </a:p>
          <a:p>
            <a:endParaRPr lang="en-US" sz="2000" dirty="0" smtClean="0">
              <a:latin typeface="Arial Black" pitchFamily="34" charset="0"/>
            </a:endParaRPr>
          </a:p>
          <a:p>
            <a:endParaRPr lang="en-US" sz="2000" dirty="0">
              <a:latin typeface="Arial Black" pitchFamily="34" charset="0"/>
            </a:endParaRPr>
          </a:p>
          <a:p>
            <a:r>
              <a:rPr lang="en-US" sz="2400" dirty="0" smtClean="0">
                <a:latin typeface="Arial Black" pitchFamily="34" charset="0"/>
              </a:rPr>
              <a:t>Optical-See Through HMD:</a:t>
            </a:r>
          </a:p>
          <a:p>
            <a:endParaRPr lang="en-US" sz="2400" dirty="0">
              <a:latin typeface="Arial Black" pitchFamily="34" charset="0"/>
            </a:endParaRPr>
          </a:p>
          <a:p>
            <a:r>
              <a:rPr lang="en-US" sz="2400" dirty="0" smtClean="0">
                <a:latin typeface="Arial Black" pitchFamily="34" charset="0"/>
              </a:rPr>
              <a:t>              </a:t>
            </a:r>
            <a:r>
              <a:rPr lang="en-US" sz="2400" dirty="0" smtClean="0">
                <a:latin typeface="Arial Rounded MT Bold" pitchFamily="34" charset="0"/>
              </a:rPr>
              <a:t>An Optical-See Through System allows user to see the Real World and a Virtual Environment simultaneously by applying a mirror that is partially </a:t>
            </a:r>
            <a:r>
              <a:rPr lang="en-US" sz="2400" dirty="0" err="1" smtClean="0">
                <a:latin typeface="Arial Rounded MT Bold" pitchFamily="34" charset="0"/>
              </a:rPr>
              <a:t>Transmissive</a:t>
            </a:r>
            <a:r>
              <a:rPr lang="en-US" sz="2400" dirty="0" smtClean="0">
                <a:latin typeface="Arial Rounded MT Bold" pitchFamily="34" charset="0"/>
              </a:rPr>
              <a:t> and Partially Reflective.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332656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C000"/>
                </a:solidFill>
                <a:latin typeface="Arial Black" pitchFamily="34" charset="0"/>
              </a:rPr>
              <a:t>Head Mounted Displays (HMD)</a:t>
            </a:r>
            <a:endParaRPr lang="en-IN" sz="3200" dirty="0" smtClean="0">
              <a:solidFill>
                <a:srgbClr val="FFC0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306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217</TotalTime>
  <Words>669</Words>
  <Application>Microsoft Office PowerPoint</Application>
  <PresentationFormat>On-screen Show (4:3)</PresentationFormat>
  <Paragraphs>108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BlackTie</vt:lpstr>
      <vt:lpstr>AUGMENTED REALITY</vt:lpstr>
      <vt:lpstr>What Is augmented reality?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REALITY</dc:title>
  <dc:creator>Intel</dc:creator>
  <cp:lastModifiedBy>Intel</cp:lastModifiedBy>
  <cp:revision>22</cp:revision>
  <dcterms:created xsi:type="dcterms:W3CDTF">2023-11-08T15:04:32Z</dcterms:created>
  <dcterms:modified xsi:type="dcterms:W3CDTF">2023-11-08T18:57:43Z</dcterms:modified>
</cp:coreProperties>
</file>