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64" r:id="rId2"/>
    <p:sldId id="256" r:id="rId3"/>
    <p:sldId id="276" r:id="rId4"/>
    <p:sldId id="267" r:id="rId5"/>
    <p:sldId id="277" r:id="rId6"/>
    <p:sldId id="268" r:id="rId7"/>
    <p:sldId id="273" r:id="rId8"/>
    <p:sldId id="260" r:id="rId9"/>
    <p:sldId id="278" r:id="rId10"/>
    <p:sldId id="271" r:id="rId11"/>
    <p:sldId id="266" r:id="rId12"/>
    <p:sldId id="279"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2189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062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2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415115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13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69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32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85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7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2342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592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2038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5048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53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1267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005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24-04-2023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23354087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5179A1F-AA63-03CC-BB9E-6E169B15EB81}"/>
              </a:ext>
            </a:extLst>
          </p:cNvPr>
          <p:cNvPicPr>
            <a:picLocks noChangeAspect="1"/>
          </p:cNvPicPr>
          <p:nvPr/>
        </p:nvPicPr>
        <p:blipFill>
          <a:blip r:embed="rId2"/>
          <a:stretch>
            <a:fillRect/>
          </a:stretch>
        </p:blipFill>
        <p:spPr>
          <a:xfrm>
            <a:off x="0" y="742757"/>
            <a:ext cx="12192000" cy="5372485"/>
          </a:xfrm>
          <a:prstGeom prst="rect">
            <a:avLst/>
          </a:prstGeom>
        </p:spPr>
      </p:pic>
    </p:spTree>
    <p:extLst>
      <p:ext uri="{BB962C8B-B14F-4D97-AF65-F5344CB8AC3E}">
        <p14:creationId xmlns:p14="http://schemas.microsoft.com/office/powerpoint/2010/main" val="145816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3F7A7-2CB3-A3E8-FEC5-5383425CFB78}"/>
              </a:ext>
            </a:extLst>
          </p:cNvPr>
          <p:cNvSpPr>
            <a:spLocks noGrp="1"/>
          </p:cNvSpPr>
          <p:nvPr>
            <p:ph type="title"/>
          </p:nvPr>
        </p:nvSpPr>
        <p:spPr>
          <a:xfrm>
            <a:off x="714481" y="360537"/>
            <a:ext cx="8596668" cy="1396181"/>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ADVANTAGES </a:t>
            </a:r>
          </a:p>
        </p:txBody>
      </p:sp>
      <p:sp>
        <p:nvSpPr>
          <p:cNvPr id="3" name="Text Placeholder 2">
            <a:extLst>
              <a:ext uri="{FF2B5EF4-FFF2-40B4-BE49-F238E27FC236}">
                <a16:creationId xmlns:a16="http://schemas.microsoft.com/office/drawing/2014/main" xmlns="" id="{86FCF8BF-7A19-DDDC-2057-FA61835C76BB}"/>
              </a:ext>
            </a:extLst>
          </p:cNvPr>
          <p:cNvSpPr>
            <a:spLocks noGrp="1"/>
          </p:cNvSpPr>
          <p:nvPr>
            <p:ph type="body" idx="1"/>
          </p:nvPr>
        </p:nvSpPr>
        <p:spPr>
          <a:xfrm>
            <a:off x="1176958" y="1218835"/>
            <a:ext cx="7829391" cy="5135618"/>
          </a:xfrm>
        </p:spPr>
        <p:txBody>
          <a:bodyPr>
            <a:normAutofit/>
          </a:bodyPr>
          <a:lstStyle/>
          <a:p>
            <a:pPr marL="342900" indent="-342900" algn="l" rtl="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Wiring charging can also reduce the amount of cables and power adapters you need to have custom manufactured for your device or application.</a:t>
            </a:r>
          </a:p>
          <a:p>
            <a:pPr marL="342900" indent="-342900" algn="l" rtl="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Wireless charging can be sized to deliver 5W or 10W of energy to the battery.  It  can be a good solution to charge your battery. </a:t>
            </a:r>
          </a:p>
          <a:p>
            <a:pPr marL="342900" indent="-342900" algn="l" rtl="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 It can also charge you battery at a fast rate depending on the size of the battery pack.</a:t>
            </a:r>
          </a:p>
          <a:p>
            <a:pPr marL="342900" indent="-342900" algn="l" rtl="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 In most applications the distance between the two coils is typically 5mm. It is possible to extend that range to at least 35mm.</a:t>
            </a:r>
          </a:p>
        </p:txBody>
      </p:sp>
    </p:spTree>
    <p:extLst>
      <p:ext uri="{BB962C8B-B14F-4D97-AF65-F5344CB8AC3E}">
        <p14:creationId xmlns:p14="http://schemas.microsoft.com/office/powerpoint/2010/main" val="348479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34F5D-E071-B89D-EDA5-D8FC17BD96DC}"/>
              </a:ext>
            </a:extLst>
          </p:cNvPr>
          <p:cNvSpPr>
            <a:spLocks noGrp="1"/>
          </p:cNvSpPr>
          <p:nvPr>
            <p:ph type="title"/>
          </p:nvPr>
        </p:nvSpPr>
        <p:spPr>
          <a:xfrm>
            <a:off x="1108115" y="830990"/>
            <a:ext cx="8296849" cy="1013012"/>
          </a:xfrm>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A</a:t>
            </a:r>
            <a:r>
              <a:rPr lang="en-IN" sz="4000" b="1" dirty="0" smtClean="0">
                <a:solidFill>
                  <a:schemeClr val="tx1"/>
                </a:solidFill>
                <a:latin typeface="Times New Roman" panose="02020603050405020304" pitchFamily="18" charset="0"/>
                <a:cs typeface="Times New Roman" panose="02020603050405020304" pitchFamily="18" charset="0"/>
              </a:rPr>
              <a:t>PPLICATIONS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2D2D70F-C485-D131-C46B-917C6D61BA88}"/>
              </a:ext>
            </a:extLst>
          </p:cNvPr>
          <p:cNvSpPr>
            <a:spLocks noGrp="1"/>
          </p:cNvSpPr>
          <p:nvPr>
            <p:ph idx="1"/>
          </p:nvPr>
        </p:nvSpPr>
        <p:spPr>
          <a:xfrm>
            <a:off x="1893623" y="1474145"/>
            <a:ext cx="7125858" cy="4275315"/>
          </a:xfrm>
        </p:spPr>
        <p:txBody>
          <a:bodyPr>
            <a:normAutofit/>
          </a:bodyPr>
          <a:lstStyle/>
          <a:p>
            <a:pPr marL="0" indent="0">
              <a:buNone/>
            </a:pPr>
            <a:endParaRPr lang="en-IN" sz="2000" b="1"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Mobile charging – Available on Nokia Lumia (820,920),</a:t>
            </a:r>
          </a:p>
          <a:p>
            <a:pPr marL="0" indent="0">
              <a:buNone/>
            </a:pPr>
            <a:r>
              <a:rPr lang="en-IN" sz="2000" dirty="0">
                <a:latin typeface="Times New Roman" panose="02020603050405020304" pitchFamily="18" charset="0"/>
                <a:cs typeface="Times New Roman" panose="02020603050405020304" pitchFamily="18" charset="0"/>
              </a:rPr>
              <a:t>     LG Nexus 4 and 5,Samsung Galaxy S4, SONY Xperia etc.    </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Laptop charging – Intel and Samsung plan to launch Qi</a:t>
            </a:r>
          </a:p>
          <a:p>
            <a:pPr marL="0" indent="0" algn="just">
              <a:buNone/>
            </a:pPr>
            <a:r>
              <a:rPr lang="en-IN" sz="2000" dirty="0">
                <a:latin typeface="Times New Roman" panose="02020603050405020304" pitchFamily="18" charset="0"/>
                <a:cs typeface="Times New Roman" panose="02020603050405020304" pitchFamily="18" charset="0"/>
              </a:rPr>
              <a:t>     inductive charging for Laptops in 2014.</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Electric  </a:t>
            </a:r>
            <a:r>
              <a:rPr lang="en-IN" sz="2000" dirty="0" err="1">
                <a:latin typeface="Times New Roman" panose="02020603050405020304" pitchFamily="18" charset="0"/>
                <a:cs typeface="Times New Roman" panose="02020603050405020304" pitchFamily="18" charset="0"/>
              </a:rPr>
              <a:t>Vechicles</a:t>
            </a:r>
            <a:endParaRPr lang="en-IN" sz="2000" dirty="0">
              <a:latin typeface="Times New Roman" panose="02020603050405020304" pitchFamily="18" charset="0"/>
              <a:cs typeface="Times New Roman" panose="02020603050405020304" pitchFamily="18" charset="0"/>
            </a:endParaRPr>
          </a:p>
          <a:p>
            <a:pPr marL="0" indent="0">
              <a:buNone/>
            </a:pP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6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193" y="823864"/>
            <a:ext cx="4128053" cy="707886"/>
          </a:xfrm>
          <a:prstGeom prst="rect">
            <a:avLst/>
          </a:prstGeom>
        </p:spPr>
        <p:txBody>
          <a:bodyPr wrap="none">
            <a:spAutoFit/>
          </a:bodyPr>
          <a:lstStyle/>
          <a:p>
            <a:r>
              <a:rPr lang="en-IN" sz="4000" b="1" dirty="0" smtClean="0">
                <a:latin typeface="Times New Roman" panose="02020603050405020304" pitchFamily="18" charset="0"/>
                <a:cs typeface="Times New Roman" panose="02020603050405020304" pitchFamily="18" charset="0"/>
              </a:rPr>
              <a:t>FUTURE SCOPE</a:t>
            </a:r>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2142565" y="1950295"/>
            <a:ext cx="7315200" cy="3323987"/>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worldwide wireless charging market was valued at $6.51 billion in 2018, and is expected to reach $40.24 billion by 2027, growing at a CAGR of 22.2 per cent between 2020 and </a:t>
            </a:r>
            <a:r>
              <a:rPr lang="en-US" sz="2000" dirty="0" smtClean="0">
                <a:latin typeface="Times New Roman" panose="02020603050405020304" pitchFamily="18" charset="0"/>
                <a:cs typeface="Times New Roman" panose="02020603050405020304" pitchFamily="18" charset="0"/>
              </a:rPr>
              <a:t>2027.</a:t>
            </a:r>
          </a:p>
          <a:p>
            <a:pPr marL="342900" indent="-342900">
              <a:lnSpc>
                <a:spcPct val="150000"/>
              </a:lnSpc>
              <a:buClr>
                <a:schemeClr val="accent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For more charging access in public spaces. Soon, wireless charging could be available in your hotel rooms, on flights and throughout lobbies. At home, your entire wall or desktop could become a wireless power source.</a:t>
            </a:r>
          </a:p>
        </p:txBody>
      </p:sp>
    </p:spTree>
    <p:extLst>
      <p:ext uri="{BB962C8B-B14F-4D97-AF65-F5344CB8AC3E}">
        <p14:creationId xmlns:p14="http://schemas.microsoft.com/office/powerpoint/2010/main" val="1306827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6D03A-5CCA-2449-6336-84466E732038}"/>
              </a:ext>
            </a:extLst>
          </p:cNvPr>
          <p:cNvSpPr>
            <a:spLocks noGrp="1"/>
          </p:cNvSpPr>
          <p:nvPr>
            <p:ph type="title"/>
          </p:nvPr>
        </p:nvSpPr>
        <p:spPr>
          <a:xfrm>
            <a:off x="829734" y="755374"/>
            <a:ext cx="8596668" cy="1320800"/>
          </a:xfrm>
        </p:spPr>
        <p:txBody>
          <a:bodyPr>
            <a:normAutofit/>
          </a:bodyPr>
          <a:lstStyle/>
          <a:p>
            <a:r>
              <a:rPr lang="en-IN" sz="4000" b="1" dirty="0" smtClean="0">
                <a:solidFill>
                  <a:schemeClr val="tx1"/>
                </a:solidFill>
                <a:latin typeface="Times New Roman" panose="02020603050405020304" pitchFamily="18" charset="0"/>
                <a:cs typeface="Times New Roman" panose="02020603050405020304" pitchFamily="18" charset="0"/>
              </a:rPr>
              <a:t>CONCLUSION </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3A718A7-E189-B529-9F4F-6B85ED407608}"/>
              </a:ext>
            </a:extLst>
          </p:cNvPr>
          <p:cNvSpPr txBox="1"/>
          <p:nvPr/>
        </p:nvSpPr>
        <p:spPr>
          <a:xfrm>
            <a:off x="1919646" y="2076174"/>
            <a:ext cx="7506756" cy="240065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Wireless power systems are constantly evolving as more</a:t>
            </a:r>
          </a:p>
          <a:p>
            <a:pPr>
              <a:lnSpc>
                <a:spcPct val="150000"/>
              </a:lnSpc>
            </a:pPr>
            <a:r>
              <a:rPr lang="en-US" sz="2000" dirty="0">
                <a:latin typeface="Times New Roman" panose="02020603050405020304" pitchFamily="18" charset="0"/>
                <a:cs typeface="Times New Roman" panose="02020603050405020304" pitchFamily="18" charset="0"/>
              </a:rPr>
              <a:t>And more practical options for conveniently charging </a:t>
            </a:r>
          </a:p>
          <a:p>
            <a:pPr>
              <a:lnSpc>
                <a:spcPct val="150000"/>
              </a:lnSpc>
            </a:pPr>
            <a:r>
              <a:rPr lang="en-US" sz="2000" dirty="0">
                <a:latin typeface="Times New Roman" panose="02020603050405020304" pitchFamily="18" charset="0"/>
                <a:cs typeface="Times New Roman" panose="02020603050405020304" pitchFamily="18" charset="0"/>
              </a:rPr>
              <a:t>Smartphones and other mobile </a:t>
            </a:r>
            <a:r>
              <a:rPr lang="en-US" sz="2000" dirty="0" smtClean="0">
                <a:latin typeface="Times New Roman" panose="02020603050405020304" pitchFamily="18" charset="0"/>
                <a:cs typeface="Times New Roman" panose="02020603050405020304" pitchFamily="18" charset="0"/>
              </a:rPr>
              <a:t>devices.User </a:t>
            </a:r>
            <a:r>
              <a:rPr lang="en-US" sz="2000" dirty="0">
                <a:latin typeface="Times New Roman" panose="02020603050405020304" pitchFamily="18" charset="0"/>
                <a:cs typeface="Times New Roman" panose="02020603050405020304" pitchFamily="18" charset="0"/>
              </a:rPr>
              <a:t>experience,Is the key factor that drives technology development,Paving the way for safer and more convenient devices Accompanying us in everyday life.</a:t>
            </a:r>
          </a:p>
        </p:txBody>
      </p:sp>
    </p:spTree>
    <p:extLst>
      <p:ext uri="{BB962C8B-B14F-4D97-AF65-F5344CB8AC3E}">
        <p14:creationId xmlns:p14="http://schemas.microsoft.com/office/powerpoint/2010/main" val="340417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253342"/>
            <a:ext cx="8198395" cy="5923340"/>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F0A85-7B36-727C-7A14-E38CFB437BE4}"/>
              </a:ext>
            </a:extLst>
          </p:cNvPr>
          <p:cNvSpPr>
            <a:spLocks noGrp="1"/>
          </p:cNvSpPr>
          <p:nvPr>
            <p:ph type="ctrTitle"/>
          </p:nvPr>
        </p:nvSpPr>
        <p:spPr>
          <a:xfrm>
            <a:off x="300804" y="1526622"/>
            <a:ext cx="8731987" cy="2283977"/>
          </a:xfrm>
        </p:spPr>
        <p:txBody>
          <a:bodyPr>
            <a:normAutofit/>
          </a:bodyPr>
          <a:lstStyle/>
          <a:p>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WIRELESS CHARGER</a:t>
            </a:r>
            <a:r>
              <a:rPr lang="en-US" sz="4400" b="1" dirty="0">
                <a:solidFill>
                  <a:srgbClr val="FF0000"/>
                </a:solidFill>
                <a:latin typeface="Times New Roman" panose="02020603050405020304" pitchFamily="18" charset="0"/>
                <a:cs typeface="Times New Roman" panose="02020603050405020304" pitchFamily="18" charset="0"/>
              </a:rPr>
              <a:t/>
            </a:r>
            <a:br>
              <a:rPr lang="en-US" sz="4400" b="1" dirty="0">
                <a:solidFill>
                  <a:srgbClr val="FF0000"/>
                </a:solidFill>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pic>
        <p:nvPicPr>
          <p:cNvPr id="4" name="Picture 6" descr="Text&#10;&#10;Description automatically generated">
            <a:extLst>
              <a:ext uri="{FF2B5EF4-FFF2-40B4-BE49-F238E27FC236}">
                <a16:creationId xmlns:a16="http://schemas.microsoft.com/office/drawing/2014/main" xmlns="" id="{B92B3E9A-6052-7C1E-96DB-CC7288B83D85}"/>
              </a:ext>
            </a:extLst>
          </p:cNvPr>
          <p:cNvPicPr>
            <a:picLocks noChangeAspect="1"/>
          </p:cNvPicPr>
          <p:nvPr/>
        </p:nvPicPr>
        <p:blipFill>
          <a:blip r:embed="rId2"/>
          <a:stretch>
            <a:fillRect/>
          </a:stretch>
        </p:blipFill>
        <p:spPr>
          <a:xfrm>
            <a:off x="840027" y="337930"/>
            <a:ext cx="4272276" cy="1188692"/>
          </a:xfrm>
          <a:prstGeom prst="rect">
            <a:avLst/>
          </a:prstGeom>
        </p:spPr>
      </p:pic>
      <p:pic>
        <p:nvPicPr>
          <p:cNvPr id="5" name="Picture 15">
            <a:extLst>
              <a:ext uri="{FF2B5EF4-FFF2-40B4-BE49-F238E27FC236}">
                <a16:creationId xmlns:a16="http://schemas.microsoft.com/office/drawing/2014/main" xmlns="" id="{FD25C54A-E9BA-4DEE-0537-316275347E7B}"/>
              </a:ext>
            </a:extLst>
          </p:cNvPr>
          <p:cNvPicPr>
            <a:picLocks noChangeAspect="1"/>
          </p:cNvPicPr>
          <p:nvPr/>
        </p:nvPicPr>
        <p:blipFill>
          <a:blip r:embed="rId3"/>
          <a:stretch>
            <a:fillRect/>
          </a:stretch>
        </p:blipFill>
        <p:spPr>
          <a:xfrm>
            <a:off x="7079699" y="390548"/>
            <a:ext cx="2314265" cy="979904"/>
          </a:xfrm>
          <a:prstGeom prst="rect">
            <a:avLst/>
          </a:prstGeom>
        </p:spPr>
      </p:pic>
      <p:sp>
        <p:nvSpPr>
          <p:cNvPr id="7" name="TextBox 6">
            <a:extLst>
              <a:ext uri="{FF2B5EF4-FFF2-40B4-BE49-F238E27FC236}">
                <a16:creationId xmlns:a16="http://schemas.microsoft.com/office/drawing/2014/main" xmlns="" id="{E0D908DD-CA33-C06B-981B-30873D808092}"/>
              </a:ext>
            </a:extLst>
          </p:cNvPr>
          <p:cNvSpPr txBox="1"/>
          <p:nvPr/>
        </p:nvSpPr>
        <p:spPr>
          <a:xfrm>
            <a:off x="1011353" y="3859016"/>
            <a:ext cx="2229971" cy="346249"/>
          </a:xfrm>
          <a:prstGeom prst="rect">
            <a:avLst/>
          </a:prstGeom>
          <a:noFill/>
        </p:spPr>
        <p:txBody>
          <a:bodyPr wrap="square">
            <a:spAutoFit/>
          </a:bodyPr>
          <a:lstStyle/>
          <a:p>
            <a:r>
              <a:rPr lang="en-US" sz="1650" b="1" dirty="0">
                <a:latin typeface="Times New Roman" panose="02020603050405020304" pitchFamily="18" charset="0"/>
                <a:cs typeface="Times New Roman" panose="02020603050405020304" pitchFamily="18" charset="0"/>
              </a:rPr>
              <a:t>TEAM MEMBERS :</a:t>
            </a:r>
            <a:endParaRPr lang="en-IN" sz="16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C03F60F-5316-ACD7-D178-B6DD25D125F9}"/>
              </a:ext>
            </a:extLst>
          </p:cNvPr>
          <p:cNvSpPr txBox="1"/>
          <p:nvPr/>
        </p:nvSpPr>
        <p:spPr>
          <a:xfrm>
            <a:off x="1692670" y="4253682"/>
            <a:ext cx="4272275" cy="1200329"/>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R.SNEHA       (927621BEC202)</a:t>
            </a:r>
          </a:p>
          <a:p>
            <a:pPr marL="0" indent="0">
              <a:buNone/>
            </a:pPr>
            <a:r>
              <a:rPr lang="en-US" dirty="0">
                <a:latin typeface="Times New Roman" panose="02020603050405020304" pitchFamily="18" charset="0"/>
                <a:cs typeface="Times New Roman" panose="02020603050405020304" pitchFamily="18" charset="0"/>
              </a:rPr>
              <a:t>V.SUJITHA     (927621BEC222)</a:t>
            </a:r>
          </a:p>
          <a:p>
            <a:pPr marL="0" indent="0">
              <a:buNone/>
            </a:pPr>
            <a:r>
              <a:rPr lang="en-US" sz="1800" dirty="0">
                <a:latin typeface="Times New Roman" panose="02020603050405020304" pitchFamily="18" charset="0"/>
                <a:cs typeface="Times New Roman" panose="02020603050405020304" pitchFamily="18" charset="0"/>
              </a:rPr>
              <a:t>S.SUNMATHI (927621BEC223)</a:t>
            </a:r>
          </a:p>
          <a:p>
            <a:pPr marL="0" indent="0">
              <a:buNone/>
            </a:pPr>
            <a:r>
              <a:rPr lang="en-US" dirty="0">
                <a:latin typeface="Times New Roman" panose="02020603050405020304" pitchFamily="18" charset="0"/>
                <a:cs typeface="Times New Roman" panose="02020603050405020304" pitchFamily="18" charset="0"/>
              </a:rPr>
              <a:t>M.YAKSHINI  (927621BEC244)</a:t>
            </a: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0E19DC6-6FAA-ECFE-5FA4-43CEA16F2947}"/>
              </a:ext>
            </a:extLst>
          </p:cNvPr>
          <p:cNvSpPr txBox="1"/>
          <p:nvPr/>
        </p:nvSpPr>
        <p:spPr>
          <a:xfrm>
            <a:off x="6716899" y="4205265"/>
            <a:ext cx="285194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pPr algn="just"/>
            <a:r>
              <a:rPr lang="en-US" dirty="0">
                <a:latin typeface="Times New Roman" panose="02020603050405020304" pitchFamily="18" charset="0"/>
                <a:cs typeface="Times New Roman" panose="02020603050405020304" pitchFamily="18" charset="0"/>
              </a:rPr>
              <a:t>Mrs. P.YUVARANI,</a:t>
            </a:r>
          </a:p>
          <a:p>
            <a:pPr algn="just"/>
            <a:r>
              <a:rPr lang="en-US" dirty="0">
                <a:latin typeface="Times New Roman" panose="02020603050405020304" pitchFamily="18" charset="0"/>
                <a:cs typeface="Times New Roman" panose="02020603050405020304" pitchFamily="18" charset="0"/>
              </a:rPr>
              <a:t>ASSISTANT PROFESSER,</a:t>
            </a:r>
          </a:p>
          <a:p>
            <a:pPr algn="just"/>
            <a:r>
              <a:rPr lang="en-US" dirty="0">
                <a:latin typeface="Times New Roman" panose="02020603050405020304" pitchFamily="18" charset="0"/>
                <a:cs typeface="Times New Roman" panose="02020603050405020304" pitchFamily="18" charset="0"/>
              </a:rPr>
              <a:t>ECE DEPARTMENT.</a:t>
            </a:r>
          </a:p>
        </p:txBody>
      </p:sp>
    </p:spTree>
    <p:extLst>
      <p:ext uri="{BB962C8B-B14F-4D97-AF65-F5344CB8AC3E}">
        <p14:creationId xmlns:p14="http://schemas.microsoft.com/office/powerpoint/2010/main" val="40712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10026-25D5-8668-E34B-9ABAF2E8F3A3}"/>
              </a:ext>
            </a:extLst>
          </p:cNvPr>
          <p:cNvSpPr>
            <a:spLocks noGrp="1"/>
          </p:cNvSpPr>
          <p:nvPr>
            <p:ph type="ctrTitle"/>
          </p:nvPr>
        </p:nvSpPr>
        <p:spPr>
          <a:xfrm>
            <a:off x="1271792" y="628724"/>
            <a:ext cx="8369763" cy="1096899"/>
          </a:xfrm>
        </p:spPr>
        <p:txBody>
          <a:bodyPr/>
          <a:lstStyle/>
          <a:p>
            <a:pPr algn="l"/>
            <a:r>
              <a:rPr lang="en-IN" sz="4000" b="1" i="1" dirty="0">
                <a:solidFill>
                  <a:schemeClr val="tx1"/>
                </a:solidFill>
                <a:latin typeface="Times New Roman" panose="02020603050405020304" pitchFamily="18" charset="0"/>
                <a:cs typeface="Times New Roman" panose="02020603050405020304" pitchFamily="18" charset="0"/>
              </a:rPr>
              <a:t>SYNOPSIS</a:t>
            </a:r>
          </a:p>
        </p:txBody>
      </p:sp>
      <p:sp>
        <p:nvSpPr>
          <p:cNvPr id="3" name="Subtitle 2">
            <a:extLst>
              <a:ext uri="{FF2B5EF4-FFF2-40B4-BE49-F238E27FC236}">
                <a16:creationId xmlns:a16="http://schemas.microsoft.com/office/drawing/2014/main" xmlns="" id="{9D42E225-200F-1F11-A16C-7A6E07B35E8D}"/>
              </a:ext>
            </a:extLst>
          </p:cNvPr>
          <p:cNvSpPr>
            <a:spLocks noGrp="1"/>
          </p:cNvSpPr>
          <p:nvPr>
            <p:ph type="subTitle" idx="1"/>
          </p:nvPr>
        </p:nvSpPr>
        <p:spPr>
          <a:xfrm>
            <a:off x="2233208" y="1869059"/>
            <a:ext cx="7766936" cy="4216400"/>
          </a:xfrm>
        </p:spPr>
        <p:txBody>
          <a:bodyPr>
            <a:noAutofit/>
          </a:bodyPr>
          <a:lstStyle/>
          <a:p>
            <a:pPr marL="457200" indent="-457200" algn="l">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Introduction</a:t>
            </a:r>
          </a:p>
          <a:p>
            <a:pPr marL="457200" indent="-457200" algn="l">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Components Required</a:t>
            </a:r>
          </a:p>
          <a:p>
            <a:pPr marL="457200" indent="-457200" algn="l">
              <a:buFont typeface="Wingdings" panose="05000000000000000000" pitchFamily="2" charset="2"/>
              <a:buChar char="§"/>
            </a:pPr>
            <a:r>
              <a:rPr lang="en-IN" sz="2800" dirty="0" smtClean="0">
                <a:solidFill>
                  <a:schemeClr val="tx1"/>
                </a:solidFill>
                <a:latin typeface="Times New Roman" panose="02020603050405020304" pitchFamily="18" charset="0"/>
                <a:cs typeface="Times New Roman" panose="02020603050405020304" pitchFamily="18" charset="0"/>
              </a:rPr>
              <a:t>Block </a:t>
            </a:r>
            <a:r>
              <a:rPr lang="en-IN" sz="2800" dirty="0">
                <a:solidFill>
                  <a:schemeClr val="tx1"/>
                </a:solidFill>
                <a:latin typeface="Times New Roman" panose="02020603050405020304" pitchFamily="18" charset="0"/>
                <a:cs typeface="Times New Roman" panose="02020603050405020304" pitchFamily="18" charset="0"/>
              </a:rPr>
              <a:t>Diagram</a:t>
            </a:r>
          </a:p>
          <a:p>
            <a:pPr marL="457200" indent="-457200" algn="l">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Working Principle</a:t>
            </a:r>
          </a:p>
          <a:p>
            <a:pPr marL="457200" indent="-457200" algn="l">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Advantages</a:t>
            </a:r>
          </a:p>
          <a:p>
            <a:pPr marL="457200" indent="-457200" algn="l">
              <a:buFont typeface="Wingdings" panose="05000000000000000000" pitchFamily="2" charset="2"/>
              <a:buChar char="§"/>
            </a:pPr>
            <a:r>
              <a:rPr lang="en-IN" sz="2800" dirty="0" smtClean="0">
                <a:solidFill>
                  <a:schemeClr val="tx1"/>
                </a:solidFill>
                <a:latin typeface="Times New Roman" panose="02020603050405020304" pitchFamily="18" charset="0"/>
                <a:cs typeface="Times New Roman" panose="02020603050405020304" pitchFamily="18" charset="0"/>
              </a:rPr>
              <a:t>Applications</a:t>
            </a:r>
          </a:p>
          <a:p>
            <a:pPr marL="457200" indent="-457200" algn="l">
              <a:buFont typeface="Wingdings" panose="05000000000000000000" pitchFamily="2" charset="2"/>
              <a:buChar char="§"/>
            </a:pPr>
            <a:r>
              <a:rPr lang="en-IN" sz="2800" dirty="0" smtClean="0">
                <a:solidFill>
                  <a:schemeClr val="tx1"/>
                </a:solidFill>
                <a:latin typeface="Times New Roman" panose="02020603050405020304" pitchFamily="18" charset="0"/>
                <a:cs typeface="Times New Roman" panose="02020603050405020304" pitchFamily="18" charset="0"/>
              </a:rPr>
              <a:t>Future Scope</a:t>
            </a: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IN" sz="28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3673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D5A9E-7CB9-4D09-8AA2-2AA301BA37A9}"/>
              </a:ext>
            </a:extLst>
          </p:cNvPr>
          <p:cNvSpPr>
            <a:spLocks noGrp="1"/>
          </p:cNvSpPr>
          <p:nvPr>
            <p:ph type="title"/>
          </p:nvPr>
        </p:nvSpPr>
        <p:spPr>
          <a:xfrm>
            <a:off x="660186" y="976373"/>
            <a:ext cx="5045040" cy="973394"/>
          </a:xfrm>
        </p:spPr>
        <p:txBody>
          <a:bodyPr>
            <a:normAutofit/>
          </a:bodyPr>
          <a:lstStyle/>
          <a:p>
            <a:r>
              <a:rPr lang="en-US" sz="4000" b="1" dirty="0" smtClean="0">
                <a:solidFill>
                  <a:schemeClr val="tx1"/>
                </a:solidFill>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E685206-5C9C-42E0-9A13-8A809830AB92}"/>
              </a:ext>
            </a:extLst>
          </p:cNvPr>
          <p:cNvSpPr>
            <a:spLocks noGrp="1"/>
          </p:cNvSpPr>
          <p:nvPr>
            <p:ph idx="1"/>
          </p:nvPr>
        </p:nvSpPr>
        <p:spPr>
          <a:xfrm>
            <a:off x="1729325" y="1869595"/>
            <a:ext cx="7253312" cy="4195097"/>
          </a:xfrm>
        </p:spPr>
        <p:txBody>
          <a:bodyPr>
            <a:norm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Smart phones are very popular nowadays. As the usage of these portable electronic devices is increasing, the demand for longer battery life is also increasing.</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These batteries need to be recharged or replaced periodically.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a hassle to charge or change the battery after a while, especially when there is no power outlet around.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Therefore</a:t>
            </a:r>
            <a:r>
              <a:rPr lang="en-US" sz="2000" dirty="0">
                <a:latin typeface="Times New Roman" panose="02020603050405020304" pitchFamily="18" charset="0"/>
                <a:cs typeface="Times New Roman" panose="02020603050405020304" pitchFamily="18" charset="0"/>
              </a:rPr>
              <a:t>, our team is inspired to design a wireless battery charger</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21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682" y="2044877"/>
            <a:ext cx="7566211" cy="2862322"/>
          </a:xfrm>
          <a:prstGeom prst="rect">
            <a:avLst/>
          </a:prstGeom>
        </p:spPr>
        <p:txBody>
          <a:bodyPr wrap="square">
            <a:spAutoFit/>
          </a:bodyPr>
          <a:lstStyle/>
          <a:p>
            <a:pPr marL="342900" indent="-342900" algn="just">
              <a:lnSpc>
                <a:spcPct val="150000"/>
              </a:lnSpc>
              <a:buClr>
                <a:schemeClr val="accent1">
                  <a:lumMod val="60000"/>
                  <a:lumOff val="40000"/>
                </a:schemeClr>
              </a:buClr>
              <a:buSzPct val="98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wireless battery charger is expected to eliminate all the hassles </a:t>
            </a:r>
            <a:r>
              <a:rPr lang="en-US" sz="2000" dirty="0" smtClean="0">
                <a:latin typeface="Times New Roman" panose="02020603050405020304" pitchFamily="18" charset="0"/>
                <a:cs typeface="Times New Roman" panose="02020603050405020304" pitchFamily="18" charset="0"/>
              </a:rPr>
              <a:t>              with </a:t>
            </a:r>
            <a:r>
              <a:rPr lang="en-US" sz="2000" dirty="0">
                <a:latin typeface="Times New Roman" panose="02020603050405020304" pitchFamily="18" charset="0"/>
                <a:cs typeface="Times New Roman" panose="02020603050405020304" pitchFamily="18" charset="0"/>
              </a:rPr>
              <a:t>today's battery technology</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Clr>
                <a:schemeClr val="accent1">
                  <a:lumMod val="60000"/>
                  <a:lumOff val="40000"/>
                </a:schemeClr>
              </a:buClr>
              <a:buSzPct val="980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Wireless power transfer through the use of strongly coupled magnetic resonances works very well for efficient midrange power transfer in dynamic environments compared with other power technologies.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67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37A73C-8F74-4CDF-9C44-D367993F9905}"/>
              </a:ext>
            </a:extLst>
          </p:cNvPr>
          <p:cNvSpPr>
            <a:spLocks noGrp="1"/>
          </p:cNvSpPr>
          <p:nvPr>
            <p:ph type="title"/>
          </p:nvPr>
        </p:nvSpPr>
        <p:spPr>
          <a:xfrm>
            <a:off x="1046445" y="755764"/>
            <a:ext cx="7886563" cy="963561"/>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COMPONENTS REQUIRED </a:t>
            </a:r>
            <a:endParaRPr lang="en-IN" sz="4000" dirty="0"/>
          </a:p>
        </p:txBody>
      </p:sp>
      <p:sp>
        <p:nvSpPr>
          <p:cNvPr id="3" name="Content Placeholder 2">
            <a:extLst>
              <a:ext uri="{FF2B5EF4-FFF2-40B4-BE49-F238E27FC236}">
                <a16:creationId xmlns:a16="http://schemas.microsoft.com/office/drawing/2014/main" xmlns="" id="{5CEE629B-4466-46D1-BAA7-E54BA3123819}"/>
              </a:ext>
            </a:extLst>
          </p:cNvPr>
          <p:cNvSpPr>
            <a:spLocks noGrp="1"/>
          </p:cNvSpPr>
          <p:nvPr>
            <p:ph idx="1"/>
          </p:nvPr>
        </p:nvSpPr>
        <p:spPr>
          <a:xfrm>
            <a:off x="3408841" y="1655057"/>
            <a:ext cx="8596668" cy="3880773"/>
          </a:xfrm>
        </p:spPr>
        <p:txBody>
          <a:bodyPr>
            <a:normAutofit/>
          </a:bodyPr>
          <a:lstStyle/>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Relay</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Timer IC</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Transistor</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Rectifier</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LEDs</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Resistors</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Super capacitors</a:t>
            </a:r>
          </a:p>
          <a:p>
            <a:pPr algn="l" fontAlgn="base">
              <a:buFont typeface="Arial" panose="020B0604020202020204" pitchFamily="34" charset="0"/>
              <a:buChar char="•"/>
            </a:pPr>
            <a:r>
              <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rPr>
              <a:t>Toggle Switch</a:t>
            </a:r>
          </a:p>
          <a:p>
            <a:endParaRPr lang="en-IN" dirty="0"/>
          </a:p>
        </p:txBody>
      </p:sp>
    </p:spTree>
    <p:extLst>
      <p:ext uri="{BB962C8B-B14F-4D97-AF65-F5344CB8AC3E}">
        <p14:creationId xmlns:p14="http://schemas.microsoft.com/office/powerpoint/2010/main" val="174267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E705F-76C2-71B5-DB74-7143CD1CC6C1}"/>
              </a:ext>
            </a:extLst>
          </p:cNvPr>
          <p:cNvSpPr>
            <a:spLocks noGrp="1"/>
          </p:cNvSpPr>
          <p:nvPr>
            <p:ph type="title"/>
          </p:nvPr>
        </p:nvSpPr>
        <p:spPr>
          <a:xfrm>
            <a:off x="2809070" y="658318"/>
            <a:ext cx="8552567" cy="794353"/>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BLOCK DIAGRAM </a:t>
            </a:r>
          </a:p>
        </p:txBody>
      </p:sp>
      <p:pic>
        <p:nvPicPr>
          <p:cNvPr id="6" name="Picture 5">
            <a:extLst>
              <a:ext uri="{FF2B5EF4-FFF2-40B4-BE49-F238E27FC236}">
                <a16:creationId xmlns:a16="http://schemas.microsoft.com/office/drawing/2014/main" xmlns="" id="{35231484-0A45-5F06-F9A1-E36EB54C8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141" y="2157409"/>
            <a:ext cx="7582972" cy="2914241"/>
          </a:xfrm>
          <a:prstGeom prst="rect">
            <a:avLst/>
          </a:prstGeom>
        </p:spPr>
      </p:pic>
    </p:spTree>
    <p:extLst>
      <p:ext uri="{BB962C8B-B14F-4D97-AF65-F5344CB8AC3E}">
        <p14:creationId xmlns:p14="http://schemas.microsoft.com/office/powerpoint/2010/main" val="108339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B71F0C-3A17-9CF0-DFA5-4D4D54785AAB}"/>
              </a:ext>
            </a:extLst>
          </p:cNvPr>
          <p:cNvSpPr>
            <a:spLocks noGrp="1"/>
          </p:cNvSpPr>
          <p:nvPr>
            <p:ph type="title"/>
          </p:nvPr>
        </p:nvSpPr>
        <p:spPr>
          <a:xfrm>
            <a:off x="865204" y="890002"/>
            <a:ext cx="7394950" cy="1028917"/>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WORKING PRINCIPLE </a:t>
            </a:r>
          </a:p>
        </p:txBody>
      </p:sp>
      <p:sp>
        <p:nvSpPr>
          <p:cNvPr id="3" name="Content Placeholder 2">
            <a:extLst>
              <a:ext uri="{FF2B5EF4-FFF2-40B4-BE49-F238E27FC236}">
                <a16:creationId xmlns:a16="http://schemas.microsoft.com/office/drawing/2014/main" xmlns="" id="{EAEA5C43-4EF4-D03F-AA9C-2E31F6075394}"/>
              </a:ext>
            </a:extLst>
          </p:cNvPr>
          <p:cNvSpPr>
            <a:spLocks noGrp="1"/>
          </p:cNvSpPr>
          <p:nvPr>
            <p:ph idx="1"/>
          </p:nvPr>
        </p:nvSpPr>
        <p:spPr>
          <a:xfrm>
            <a:off x="1563585" y="1712730"/>
            <a:ext cx="7687991" cy="3880773"/>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Complete circuit is divided into two parts, one is transmitter section and other is receiver section.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Transmitter </a:t>
            </a:r>
            <a:r>
              <a:rPr lang="en-US" sz="2000" dirty="0">
                <a:latin typeface="Times New Roman" panose="02020603050405020304" pitchFamily="18" charset="0"/>
                <a:cs typeface="Times New Roman" panose="02020603050405020304" pitchFamily="18" charset="0"/>
              </a:rPr>
              <a:t>section consists of microcontroller to generate the frequency of 40  KHz  at which LC tank circuit will oscillate.</a:t>
            </a: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High frequency is used, because low frequency is not capable to deliver that much of power to the tank circuit. </a:t>
            </a:r>
            <a:endParaRPr lang="en-US" sz="20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not sufficient to oscillate tank circuit. So there is a power MOSFET to amplify the microcontroller output</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740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0212" y="1258958"/>
            <a:ext cx="8005482" cy="4662815"/>
          </a:xfrm>
          <a:prstGeom prst="rect">
            <a:avLst/>
          </a:prstGeom>
        </p:spPr>
        <p:txBody>
          <a:bodyPr wrap="square">
            <a:spAutoFit/>
          </a:bodyPr>
          <a:lstStyle/>
          <a:p>
            <a:pPr marL="342900" indent="-342900" algn="just">
              <a:lnSpc>
                <a:spcPct val="150000"/>
              </a:lnSpc>
              <a:buClr>
                <a:schemeClr val="accent1"/>
              </a:buCl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Coil </a:t>
            </a:r>
            <a:r>
              <a:rPr lang="en-US" sz="2000" dirty="0">
                <a:latin typeface="Times New Roman" panose="02020603050405020304" pitchFamily="18" charset="0"/>
                <a:cs typeface="Times New Roman" panose="02020603050405020304" pitchFamily="18" charset="0"/>
              </a:rPr>
              <a:t>output is then regulated by voltage regulator. This supplies the power to super capacitor bank.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Clr>
                <a:schemeClr val="accent1"/>
              </a:buCl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super capacitors are connected in series to increase the voltage at output with parallel connection to increase the storage capacity. </a:t>
            </a:r>
          </a:p>
          <a:p>
            <a:pPr marL="342900" indent="-342900" algn="just">
              <a:lnSpc>
                <a:spcPct val="150000"/>
              </a:lnSpc>
              <a:buClr>
                <a:schemeClr val="accent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Each super capacitor value is 4uf, 5.5v. Bank of super capacitors produces 11V voltage at the output. Super capacitors are used for fast charging in less time </a:t>
            </a:r>
          </a:p>
          <a:p>
            <a:pPr marL="342900" indent="-342900" algn="just">
              <a:lnSpc>
                <a:spcPct val="150000"/>
              </a:lnSpc>
              <a:buClr>
                <a:schemeClr val="accent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Super capacitor produces 11V but mobile required 3.7V, so again voltage regulator is used. Then voltage regulated from 11V to 3.7V at the output. </a:t>
            </a:r>
          </a:p>
          <a:p>
            <a:pPr marL="285750" indent="-285750" algn="just">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4816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717</TotalTime>
  <Words>629</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Trebuchet MS</vt:lpstr>
      <vt:lpstr>Wingdings</vt:lpstr>
      <vt:lpstr>Wingdings 3</vt:lpstr>
      <vt:lpstr>Facet</vt:lpstr>
      <vt:lpstr>PowerPoint Presentation</vt:lpstr>
      <vt:lpstr>WIRELESS CHARGER </vt:lpstr>
      <vt:lpstr>SYNOPSIS</vt:lpstr>
      <vt:lpstr>INTRODUCTION</vt:lpstr>
      <vt:lpstr>PowerPoint Presentation</vt:lpstr>
      <vt:lpstr>COMPONENTS REQUIRED </vt:lpstr>
      <vt:lpstr>BLOCK DIAGRAM </vt:lpstr>
      <vt:lpstr>WORKING PRINCIPLE </vt:lpstr>
      <vt:lpstr>PowerPoint Presentation</vt:lpstr>
      <vt:lpstr>ADVANTAGES </vt:lpstr>
      <vt:lpstr>APPLICATIONS</vt:lpstr>
      <vt:lpstr>PowerPoint Presentation</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PRAGADEESH M</cp:lastModifiedBy>
  <cp:revision>35</cp:revision>
  <dcterms:created xsi:type="dcterms:W3CDTF">2022-08-04T15:12:46Z</dcterms:created>
  <dcterms:modified xsi:type="dcterms:W3CDTF">2023-04-24T15:21:26Z</dcterms:modified>
</cp:coreProperties>
</file>