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" y="5526394"/>
            <a:ext cx="10665965" cy="10089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947" y="1170510"/>
            <a:ext cx="4922987" cy="4633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140" y="743762"/>
            <a:ext cx="944969" cy="2316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8961" y="2850072"/>
            <a:ext cx="2513965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6161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6161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6161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6161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5982" y="1756783"/>
            <a:ext cx="8921434" cy="71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6161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11" y="2356771"/>
            <a:ext cx="5539740" cy="183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566914" y="7166995"/>
            <a:ext cx="1993900" cy="25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131313"/>
                </a:solidFill>
                <a:latin typeface="Arial Black"/>
                <a:cs typeface="Arial Black"/>
              </a:defRPr>
            </a:lvl1pPr>
          </a:lstStyle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jpg"/><Relationship Id="rId8" Type="http://schemas.openxmlformats.org/officeDocument/2006/relationships/image" Target="../media/image2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615">
                <a:latin typeface="Arial Black"/>
                <a:cs typeface="Arial Black"/>
              </a:rPr>
              <a:t>R.SUJITHA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20847" y="3872490"/>
            <a:ext cx="176593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90">
                <a:latin typeface="Arial MT"/>
                <a:cs typeface="Arial MT"/>
              </a:rPr>
              <a:t>Final</a:t>
            </a:r>
            <a:r>
              <a:rPr dirty="0" sz="2650" spc="-85">
                <a:latin typeface="Arial MT"/>
                <a:cs typeface="Arial MT"/>
              </a:rPr>
              <a:t> </a:t>
            </a:r>
            <a:r>
              <a:rPr dirty="0" sz="2650" spc="-70">
                <a:latin typeface="Arial MT"/>
                <a:cs typeface="Arial MT"/>
              </a:rPr>
              <a:t>Project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66914" y="7183604"/>
            <a:ext cx="19939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85">
                <a:solidFill>
                  <a:srgbClr val="131313"/>
                </a:solidFill>
                <a:latin typeface="Arial MT"/>
                <a:cs typeface="Arial MT"/>
              </a:rPr>
              <a:t>Scanned</a:t>
            </a:r>
            <a:r>
              <a:rPr dirty="0" sz="130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C1C1C"/>
                </a:solidFill>
                <a:latin typeface="Arial MT"/>
                <a:cs typeface="Arial MT"/>
              </a:rPr>
              <a:t>with</a:t>
            </a:r>
            <a:r>
              <a:rPr dirty="0" sz="1300" spc="-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300" spc="-165">
                <a:solidFill>
                  <a:srgbClr val="151515"/>
                </a:solidFill>
                <a:latin typeface="Arial MT"/>
                <a:cs typeface="Arial MT"/>
              </a:rPr>
              <a:t>OKEN</a:t>
            </a:r>
            <a:r>
              <a:rPr dirty="0" sz="1300" spc="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A1A1A"/>
                </a:solidFill>
                <a:latin typeface="Arial MT"/>
                <a:cs typeface="Arial MT"/>
              </a:rPr>
              <a:t>Scanner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6148228"/>
            <a:ext cx="1536338" cy="24385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63918"/>
            <a:ext cx="10693400" cy="539532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3902" y="6154325"/>
            <a:ext cx="929728" cy="2316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169" rIns="0" bIns="0" rtlCol="0" vert="horz">
            <a:spAutoFit/>
          </a:bodyPr>
          <a:lstStyle/>
          <a:p>
            <a:pPr marL="6691630">
              <a:lnSpc>
                <a:spcPct val="100000"/>
              </a:lnSpc>
              <a:spcBef>
                <a:spcPts val="100"/>
              </a:spcBef>
            </a:pPr>
            <a:r>
              <a:rPr dirty="0" spc="-459"/>
              <a:t>RESULTS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979615" y="2557698"/>
            <a:ext cx="7235190" cy="162433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 indent="9525">
              <a:lnSpc>
                <a:spcPct val="91600"/>
              </a:lnSpc>
              <a:spcBef>
                <a:spcPts val="325"/>
              </a:spcBef>
            </a:pPr>
            <a:r>
              <a:rPr dirty="0" sz="2250" spc="-315">
                <a:solidFill>
                  <a:srgbClr val="131313"/>
                </a:solidFill>
                <a:latin typeface="Arial Black"/>
                <a:cs typeface="Arial Black"/>
              </a:rPr>
              <a:t>After</a:t>
            </a:r>
            <a:r>
              <a:rPr dirty="0" sz="2250" spc="-11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250" spc="-305">
                <a:latin typeface="Arial Black"/>
                <a:cs typeface="Arial Black"/>
              </a:rPr>
              <a:t>training</a:t>
            </a:r>
            <a:r>
              <a:rPr dirty="0" sz="2250" spc="-145">
                <a:latin typeface="Arial Black"/>
                <a:cs typeface="Arial Black"/>
              </a:rPr>
              <a:t> </a:t>
            </a:r>
            <a:r>
              <a:rPr dirty="0" sz="2250" spc="-310">
                <a:latin typeface="Arial Black"/>
                <a:cs typeface="Arial Black"/>
              </a:rPr>
              <a:t>the</a:t>
            </a:r>
            <a:r>
              <a:rPr dirty="0" sz="2250" spc="-135">
                <a:latin typeface="Arial Black"/>
                <a:cs typeface="Arial Black"/>
              </a:rPr>
              <a:t> </a:t>
            </a:r>
            <a:r>
              <a:rPr dirty="0" sz="2250" spc="-425">
                <a:solidFill>
                  <a:srgbClr val="161616"/>
                </a:solidFill>
                <a:latin typeface="Arial Black"/>
                <a:cs typeface="Arial Black"/>
              </a:rPr>
              <a:t>RNN</a:t>
            </a:r>
            <a:r>
              <a:rPr dirty="0" sz="2250" spc="-5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2250" spc="-345">
                <a:latin typeface="Arial Black"/>
                <a:cs typeface="Arial Black"/>
              </a:rPr>
              <a:t>model</a:t>
            </a:r>
            <a:r>
              <a:rPr dirty="0" sz="2250" spc="-55">
                <a:latin typeface="Arial Black"/>
                <a:cs typeface="Arial Black"/>
              </a:rPr>
              <a:t> </a:t>
            </a:r>
            <a:r>
              <a:rPr dirty="0" sz="2250" spc="-350">
                <a:solidFill>
                  <a:srgbClr val="111111"/>
                </a:solidFill>
                <a:latin typeface="Arial Black"/>
                <a:cs typeface="Arial Black"/>
              </a:rPr>
              <a:t>on</a:t>
            </a:r>
            <a:r>
              <a:rPr dirty="0" sz="2250" spc="-20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250" spc="-310">
                <a:solidFill>
                  <a:srgbClr val="131313"/>
                </a:solidFill>
                <a:latin typeface="Arial Black"/>
                <a:cs typeface="Arial Black"/>
              </a:rPr>
              <a:t>the</a:t>
            </a:r>
            <a:r>
              <a:rPr dirty="0" sz="2250" spc="-14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250" spc="-365">
                <a:solidFill>
                  <a:srgbClr val="181818"/>
                </a:solidFill>
                <a:latin typeface="Arial Black"/>
                <a:cs typeface="Arial Black"/>
              </a:rPr>
              <a:t>IMDB</a:t>
            </a:r>
            <a:r>
              <a:rPr dirty="0" sz="2250" spc="-3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250" spc="-345">
                <a:latin typeface="Arial Black"/>
                <a:cs typeface="Arial Black"/>
              </a:rPr>
              <a:t>dataset,</a:t>
            </a:r>
            <a:r>
              <a:rPr dirty="0" sz="2250" spc="-20">
                <a:latin typeface="Arial Black"/>
                <a:cs typeface="Arial Black"/>
              </a:rPr>
              <a:t> </a:t>
            </a:r>
            <a:r>
              <a:rPr dirty="0" sz="2250" spc="-570">
                <a:solidFill>
                  <a:srgbClr val="0F0F0F"/>
                </a:solidFill>
                <a:latin typeface="Arial Black"/>
                <a:cs typeface="Arial Black"/>
              </a:rPr>
              <a:t>we</a:t>
            </a:r>
            <a:r>
              <a:rPr dirty="0" sz="2250" spc="-40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405">
                <a:latin typeface="Arial Black"/>
                <a:cs typeface="Arial Black"/>
              </a:rPr>
              <a:t>achieved</a:t>
            </a:r>
            <a:r>
              <a:rPr dirty="0" sz="2300" spc="-5">
                <a:latin typeface="Arial Black"/>
                <a:cs typeface="Arial Black"/>
              </a:rPr>
              <a:t> </a:t>
            </a:r>
            <a:r>
              <a:rPr dirty="0" sz="2300" spc="-450">
                <a:solidFill>
                  <a:srgbClr val="0E0E0E"/>
                </a:solidFill>
                <a:latin typeface="Arial Black"/>
                <a:cs typeface="Arial Black"/>
              </a:rPr>
              <a:t>an</a:t>
            </a:r>
            <a:r>
              <a:rPr dirty="0" sz="2300" spc="-21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00" spc="-430">
                <a:solidFill>
                  <a:srgbClr val="0F0F0F"/>
                </a:solidFill>
                <a:latin typeface="Arial Black"/>
                <a:cs typeface="Arial Black"/>
              </a:rPr>
              <a:t>accuracy</a:t>
            </a:r>
            <a:r>
              <a:rPr dirty="0" sz="2300" spc="-2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310">
                <a:latin typeface="Arial Black"/>
                <a:cs typeface="Arial Black"/>
              </a:rPr>
              <a:t>of</a:t>
            </a:r>
            <a:r>
              <a:rPr dirty="0" sz="2300" spc="-105">
                <a:latin typeface="Arial Black"/>
                <a:cs typeface="Arial Black"/>
              </a:rPr>
              <a:t> </a:t>
            </a:r>
            <a:r>
              <a:rPr dirty="0" sz="2300" spc="-470">
                <a:solidFill>
                  <a:srgbClr val="0F0F0F"/>
                </a:solidFill>
                <a:latin typeface="Arial Black"/>
                <a:cs typeface="Arial Black"/>
              </a:rPr>
              <a:t>XX%</a:t>
            </a:r>
            <a:r>
              <a:rPr dirty="0" sz="2300" spc="-14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405">
                <a:solidFill>
                  <a:srgbClr val="0F0F0F"/>
                </a:solidFill>
                <a:latin typeface="Arial Black"/>
                <a:cs typeface="Arial Black"/>
              </a:rPr>
              <a:t>on</a:t>
            </a:r>
            <a:r>
              <a:rPr dirty="0" sz="2300" spc="-21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360">
                <a:latin typeface="Arial Black"/>
                <a:cs typeface="Arial Black"/>
              </a:rPr>
              <a:t>the</a:t>
            </a:r>
            <a:r>
              <a:rPr dirty="0" sz="2300" spc="-200">
                <a:latin typeface="Arial Black"/>
                <a:cs typeface="Arial Black"/>
              </a:rPr>
              <a:t> </a:t>
            </a:r>
            <a:r>
              <a:rPr dirty="0" sz="2300" spc="-345">
                <a:latin typeface="Arial Black"/>
                <a:cs typeface="Arial Black"/>
              </a:rPr>
              <a:t>test</a:t>
            </a:r>
            <a:r>
              <a:rPr dirty="0" sz="2300" spc="-170">
                <a:latin typeface="Arial Black"/>
                <a:cs typeface="Arial Black"/>
              </a:rPr>
              <a:t> </a:t>
            </a:r>
            <a:r>
              <a:rPr dirty="0" sz="2300" spc="-355">
                <a:latin typeface="Arial Black"/>
                <a:cs typeface="Arial Black"/>
              </a:rPr>
              <a:t>set.</a:t>
            </a:r>
            <a:r>
              <a:rPr dirty="0" sz="2300" spc="-150">
                <a:latin typeface="Arial Black"/>
                <a:cs typeface="Arial Black"/>
              </a:rPr>
              <a:t> </a:t>
            </a:r>
            <a:r>
              <a:rPr dirty="0" sz="2300" spc="-415">
                <a:latin typeface="Arial Black"/>
                <a:cs typeface="Arial Black"/>
              </a:rPr>
              <a:t>The</a:t>
            </a:r>
            <a:r>
              <a:rPr dirty="0" sz="2300" spc="-145">
                <a:latin typeface="Arial Black"/>
                <a:cs typeface="Arial Black"/>
              </a:rPr>
              <a:t> </a:t>
            </a:r>
            <a:r>
              <a:rPr dirty="0" sz="2300" spc="-405">
                <a:solidFill>
                  <a:srgbClr val="0C0C0C"/>
                </a:solidFill>
                <a:latin typeface="Arial Black"/>
                <a:cs typeface="Arial Black"/>
              </a:rPr>
              <a:t>model </a:t>
            </a:r>
            <a:r>
              <a:rPr dirty="0" sz="2200" spc="-300">
                <a:latin typeface="Arial Black"/>
                <a:cs typeface="Arial Black"/>
              </a:rPr>
              <a:t>demonstrates</a:t>
            </a:r>
            <a:r>
              <a:rPr dirty="0" sz="2200" spc="90">
                <a:latin typeface="Arial Black"/>
                <a:cs typeface="Arial Black"/>
              </a:rPr>
              <a:t> </a:t>
            </a:r>
            <a:r>
              <a:rPr dirty="0" sz="2200" spc="-275">
                <a:latin typeface="Arial Black"/>
                <a:cs typeface="Arial Black"/>
              </a:rPr>
              <a:t>robust</a:t>
            </a:r>
            <a:r>
              <a:rPr dirty="0" sz="2200" spc="-85">
                <a:latin typeface="Arial Black"/>
                <a:cs typeface="Arial Black"/>
              </a:rPr>
              <a:t> </a:t>
            </a:r>
            <a:r>
              <a:rPr dirty="0" sz="2200" spc="-300">
                <a:latin typeface="Arial Black"/>
                <a:cs typeface="Arial Black"/>
              </a:rPr>
              <a:t>performance</a:t>
            </a:r>
            <a:r>
              <a:rPr dirty="0" sz="2200" spc="165">
                <a:latin typeface="Arial Black"/>
                <a:cs typeface="Arial Black"/>
              </a:rPr>
              <a:t> </a:t>
            </a:r>
            <a:r>
              <a:rPr dirty="0" sz="2200" spc="-335">
                <a:solidFill>
                  <a:srgbClr val="111111"/>
                </a:solidFill>
                <a:latin typeface="Arial Black"/>
                <a:cs typeface="Arial Black"/>
              </a:rPr>
              <a:t>in</a:t>
            </a:r>
            <a:r>
              <a:rPr dirty="0" sz="2200" spc="-11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200" spc="-290">
                <a:latin typeface="Arial Black"/>
                <a:cs typeface="Arial Black"/>
              </a:rPr>
              <a:t>classifying</a:t>
            </a:r>
            <a:r>
              <a:rPr dirty="0" sz="2200" spc="-70">
                <a:latin typeface="Arial Black"/>
                <a:cs typeface="Arial Black"/>
              </a:rPr>
              <a:t> </a:t>
            </a:r>
            <a:r>
              <a:rPr dirty="0" sz="2200" spc="-335">
                <a:latin typeface="Arial Black"/>
                <a:cs typeface="Arial Black"/>
              </a:rPr>
              <a:t>movie </a:t>
            </a:r>
            <a:r>
              <a:rPr dirty="0" sz="2250" spc="-380">
                <a:latin typeface="Arial Black"/>
                <a:cs typeface="Arial Black"/>
              </a:rPr>
              <a:t>reviews</a:t>
            </a:r>
            <a:r>
              <a:rPr dirty="0" sz="2250" spc="-40">
                <a:latin typeface="Arial Black"/>
                <a:cs typeface="Arial Black"/>
              </a:rPr>
              <a:t> </a:t>
            </a:r>
            <a:r>
              <a:rPr dirty="0" sz="2250" spc="-325">
                <a:solidFill>
                  <a:srgbClr val="0F0F0F"/>
                </a:solidFill>
                <a:latin typeface="Arial Black"/>
                <a:cs typeface="Arial Black"/>
              </a:rPr>
              <a:t>into</a:t>
            </a:r>
            <a:r>
              <a:rPr dirty="0" sz="2250" spc="-10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250" spc="-325">
                <a:latin typeface="Arial Black"/>
                <a:cs typeface="Arial Black"/>
              </a:rPr>
              <a:t>positive</a:t>
            </a:r>
            <a:r>
              <a:rPr dirty="0" sz="2250" spc="-25">
                <a:latin typeface="Arial Black"/>
                <a:cs typeface="Arial Black"/>
              </a:rPr>
              <a:t> </a:t>
            </a:r>
            <a:r>
              <a:rPr dirty="0" sz="2250" spc="-340">
                <a:solidFill>
                  <a:srgbClr val="0F0F0F"/>
                </a:solidFill>
                <a:latin typeface="Arial Black"/>
                <a:cs typeface="Arial Black"/>
              </a:rPr>
              <a:t>or</a:t>
            </a:r>
            <a:r>
              <a:rPr dirty="0" sz="2250" spc="-114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250" spc="-340">
                <a:latin typeface="Arial Black"/>
                <a:cs typeface="Arial Black"/>
              </a:rPr>
              <a:t>negative</a:t>
            </a:r>
            <a:r>
              <a:rPr dirty="0" sz="2250" spc="35">
                <a:latin typeface="Arial Black"/>
                <a:cs typeface="Arial Black"/>
              </a:rPr>
              <a:t> </a:t>
            </a:r>
            <a:r>
              <a:rPr dirty="0" sz="2250" spc="-345">
                <a:latin typeface="Arial Black"/>
                <a:cs typeface="Arial Black"/>
              </a:rPr>
              <a:t>sentiments,</a:t>
            </a:r>
            <a:r>
              <a:rPr dirty="0" sz="2250" spc="85">
                <a:latin typeface="Arial Black"/>
                <a:cs typeface="Arial Black"/>
              </a:rPr>
              <a:t> </a:t>
            </a:r>
            <a:r>
              <a:rPr dirty="0" sz="2250" spc="-360">
                <a:latin typeface="Arial Black"/>
                <a:cs typeface="Arial Black"/>
              </a:rPr>
              <a:t>showcasing</a:t>
            </a:r>
            <a:r>
              <a:rPr dirty="0" sz="2250" spc="-90">
                <a:latin typeface="Arial Black"/>
                <a:cs typeface="Arial Black"/>
              </a:rPr>
              <a:t> </a:t>
            </a:r>
            <a:r>
              <a:rPr dirty="0" sz="2250" spc="-355">
                <a:latin typeface="Arial Black"/>
                <a:cs typeface="Arial Black"/>
              </a:rPr>
              <a:t>its </a:t>
            </a:r>
            <a:r>
              <a:rPr dirty="0" sz="2250" spc="-315">
                <a:latin typeface="Arial Black"/>
                <a:cs typeface="Arial Black"/>
              </a:rPr>
              <a:t>effectiveness</a:t>
            </a:r>
            <a:r>
              <a:rPr dirty="0" sz="2250" spc="125">
                <a:latin typeface="Arial Black"/>
                <a:cs typeface="Arial Black"/>
              </a:rPr>
              <a:t> </a:t>
            </a:r>
            <a:r>
              <a:rPr dirty="0" sz="2250" spc="-355">
                <a:solidFill>
                  <a:srgbClr val="181818"/>
                </a:solidFill>
                <a:latin typeface="Arial Black"/>
                <a:cs typeface="Arial Black"/>
              </a:rPr>
              <a:t>in</a:t>
            </a:r>
            <a:r>
              <a:rPr dirty="0" sz="2250" spc="-15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250" spc="-335">
                <a:solidFill>
                  <a:srgbClr val="0F0F0F"/>
                </a:solidFill>
                <a:latin typeface="Arial Black"/>
                <a:cs typeface="Arial Black"/>
              </a:rPr>
              <a:t>sentiment</a:t>
            </a:r>
            <a:r>
              <a:rPr dirty="0" sz="2250" spc="-5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250" spc="-360">
                <a:latin typeface="Arial Black"/>
                <a:cs typeface="Arial Black"/>
              </a:rPr>
              <a:t>analysis</a:t>
            </a:r>
            <a:r>
              <a:rPr dirty="0" sz="2250" spc="-55">
                <a:latin typeface="Arial Black"/>
                <a:cs typeface="Arial Black"/>
              </a:rPr>
              <a:t> </a:t>
            </a:r>
            <a:r>
              <a:rPr dirty="0" sz="2250" spc="-375">
                <a:latin typeface="Arial Black"/>
                <a:cs typeface="Arial Black"/>
              </a:rPr>
              <a:t>tasks.</a:t>
            </a:r>
            <a:endParaRPr sz="22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6196" y="5879986"/>
            <a:ext cx="707203" cy="1706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9244" y="5495913"/>
            <a:ext cx="704154" cy="17679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583" y="1831971"/>
            <a:ext cx="3450663" cy="345056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2292" y="1825875"/>
            <a:ext cx="701106" cy="34688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65" y="6129939"/>
            <a:ext cx="929728" cy="2316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840" rIns="0" bIns="0" rtlCol="0" vert="horz">
            <a:spAutoFit/>
          </a:bodyPr>
          <a:lstStyle/>
          <a:p>
            <a:pPr marL="4053840">
              <a:lnSpc>
                <a:spcPct val="100000"/>
              </a:lnSpc>
              <a:spcBef>
                <a:spcPts val="100"/>
              </a:spcBef>
            </a:pPr>
            <a:r>
              <a:rPr dirty="0" sz="4100" spc="-800">
                <a:latin typeface="Arial Black"/>
                <a:cs typeface="Arial Black"/>
              </a:rPr>
              <a:t>PROJECT</a:t>
            </a:r>
            <a:r>
              <a:rPr dirty="0" sz="4100" spc="-65">
                <a:latin typeface="Arial Black"/>
                <a:cs typeface="Arial Black"/>
              </a:rPr>
              <a:t> </a:t>
            </a:r>
            <a:r>
              <a:rPr dirty="0" sz="4100" spc="-819">
                <a:latin typeface="Arial Black"/>
                <a:cs typeface="Arial Black"/>
              </a:rPr>
              <a:t>TITLE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935435" y="2601135"/>
            <a:ext cx="4083050" cy="15938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3175">
              <a:lnSpc>
                <a:spcPct val="93100"/>
              </a:lnSpc>
              <a:spcBef>
                <a:spcPts val="320"/>
              </a:spcBef>
            </a:pPr>
            <a:r>
              <a:rPr dirty="0" sz="2700" spc="-365">
                <a:latin typeface="Arial Black"/>
                <a:cs typeface="Arial Black"/>
              </a:rPr>
              <a:t>Recurrent</a:t>
            </a:r>
            <a:r>
              <a:rPr dirty="0" sz="2700">
                <a:latin typeface="Arial Black"/>
                <a:cs typeface="Arial Black"/>
              </a:rPr>
              <a:t> </a:t>
            </a:r>
            <a:r>
              <a:rPr dirty="0" sz="2700" spc="-409">
                <a:solidFill>
                  <a:srgbClr val="131313"/>
                </a:solidFill>
                <a:latin typeface="Arial Black"/>
                <a:cs typeface="Arial Black"/>
              </a:rPr>
              <a:t>Neural</a:t>
            </a:r>
            <a:r>
              <a:rPr dirty="0" sz="2700" spc="3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700" spc="-445">
                <a:latin typeface="Arial Black"/>
                <a:cs typeface="Arial Black"/>
              </a:rPr>
              <a:t>Networks </a:t>
            </a:r>
            <a:r>
              <a:rPr dirty="0" sz="2750" spc="-430">
                <a:latin typeface="Arial Black"/>
                <a:cs typeface="Arial Black"/>
              </a:rPr>
              <a:t>(RNNs)</a:t>
            </a:r>
            <a:r>
              <a:rPr dirty="0" sz="2750" spc="-60">
                <a:latin typeface="Arial Black"/>
                <a:cs typeface="Arial Black"/>
              </a:rPr>
              <a:t> </a:t>
            </a:r>
            <a:r>
              <a:rPr dirty="0" sz="2750" spc="-425">
                <a:solidFill>
                  <a:srgbClr val="0F0F0F"/>
                </a:solidFill>
                <a:latin typeface="Arial Black"/>
                <a:cs typeface="Arial Black"/>
              </a:rPr>
              <a:t>model</a:t>
            </a:r>
            <a:r>
              <a:rPr dirty="0" sz="2750" spc="-114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750" spc="-375">
                <a:solidFill>
                  <a:srgbClr val="161616"/>
                </a:solidFill>
                <a:latin typeface="Arial Black"/>
                <a:cs typeface="Arial Black"/>
              </a:rPr>
              <a:t>for</a:t>
            </a:r>
            <a:r>
              <a:rPr dirty="0" sz="2750" spc="685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2650" spc="-330">
                <a:solidFill>
                  <a:srgbClr val="111111"/>
                </a:solidFill>
                <a:latin typeface="Arial Black"/>
                <a:cs typeface="Arial Black"/>
              </a:rPr>
              <a:t>sentiment</a:t>
            </a:r>
            <a:r>
              <a:rPr dirty="0" sz="2650" spc="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650" spc="-365">
                <a:latin typeface="Arial Black"/>
                <a:cs typeface="Arial Black"/>
              </a:rPr>
              <a:t>analysis</a:t>
            </a:r>
            <a:r>
              <a:rPr dirty="0" sz="2650" spc="-10">
                <a:latin typeface="Arial Black"/>
                <a:cs typeface="Arial Black"/>
              </a:rPr>
              <a:t> </a:t>
            </a:r>
            <a:r>
              <a:rPr dirty="0" sz="2650" spc="-355">
                <a:solidFill>
                  <a:srgbClr val="0C0C0C"/>
                </a:solidFill>
                <a:latin typeface="Arial Black"/>
                <a:cs typeface="Arial Black"/>
              </a:rPr>
              <a:t>on</a:t>
            </a:r>
            <a:r>
              <a:rPr dirty="0" sz="2650" spc="-22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650" spc="-330">
                <a:solidFill>
                  <a:srgbClr val="0E0E0E"/>
                </a:solidFill>
                <a:latin typeface="Arial Black"/>
                <a:cs typeface="Arial Black"/>
              </a:rPr>
              <a:t>the </a:t>
            </a:r>
            <a:r>
              <a:rPr dirty="0" sz="2750" spc="-425">
                <a:solidFill>
                  <a:srgbClr val="131313"/>
                </a:solidFill>
                <a:latin typeface="Arial Black"/>
                <a:cs typeface="Arial Black"/>
              </a:rPr>
              <a:t>IMDB</a:t>
            </a:r>
            <a:r>
              <a:rPr dirty="0" sz="2750" spc="-11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750" spc="-420">
                <a:solidFill>
                  <a:srgbClr val="0E0E0E"/>
                </a:solidFill>
                <a:latin typeface="Arial Black"/>
                <a:cs typeface="Arial Black"/>
              </a:rPr>
              <a:t>movie</a:t>
            </a:r>
            <a:r>
              <a:rPr dirty="0" sz="2750" spc="-9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750" spc="-459">
                <a:solidFill>
                  <a:srgbClr val="131313"/>
                </a:solidFill>
                <a:latin typeface="Arial Black"/>
                <a:cs typeface="Arial Black"/>
              </a:rPr>
              <a:t>review</a:t>
            </a:r>
            <a:r>
              <a:rPr dirty="0" sz="2750" spc="-2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750" spc="-425">
                <a:solidFill>
                  <a:srgbClr val="111111"/>
                </a:solidFill>
                <a:latin typeface="Arial Black"/>
                <a:cs typeface="Arial Black"/>
              </a:rPr>
              <a:t>dataset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6178711"/>
            <a:ext cx="10687303" cy="3840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2232" y="1899032"/>
            <a:ext cx="3072676" cy="33408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9244" y="1819777"/>
            <a:ext cx="704154" cy="366394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89244" y="1441800"/>
            <a:ext cx="704154" cy="17679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6196" y="1063823"/>
            <a:ext cx="707203" cy="1706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65" y="752906"/>
            <a:ext cx="929728" cy="2316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045">
                <a:latin typeface="Arial Black"/>
                <a:cs typeface="Arial Black"/>
              </a:rPr>
              <a:t>AGENDA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72127" y="2605199"/>
            <a:ext cx="4280535" cy="289369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5875" marR="5080" indent="-3810">
              <a:lnSpc>
                <a:spcPct val="92600"/>
              </a:lnSpc>
              <a:spcBef>
                <a:spcPts val="320"/>
              </a:spcBef>
            </a:pPr>
            <a:r>
              <a:rPr dirty="0" sz="2500" spc="-320">
                <a:solidFill>
                  <a:srgbClr val="181818"/>
                </a:solidFill>
                <a:latin typeface="Arial Black"/>
                <a:cs typeface="Arial Black"/>
              </a:rPr>
              <a:t>Objective:</a:t>
            </a:r>
            <a:r>
              <a:rPr dirty="0" sz="2500" spc="3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500" spc="-490">
                <a:latin typeface="Arial Black"/>
                <a:cs typeface="Arial Black"/>
              </a:rPr>
              <a:t>To</a:t>
            </a:r>
            <a:r>
              <a:rPr dirty="0" sz="2500" spc="-185">
                <a:latin typeface="Arial Black"/>
                <a:cs typeface="Arial Black"/>
              </a:rPr>
              <a:t> </a:t>
            </a:r>
            <a:r>
              <a:rPr dirty="0" sz="2500" spc="-320">
                <a:latin typeface="Arial Black"/>
                <a:cs typeface="Arial Black"/>
              </a:rPr>
              <a:t>perform </a:t>
            </a:r>
            <a:r>
              <a:rPr dirty="0" sz="2500" spc="-345">
                <a:latin typeface="Arial Black"/>
                <a:cs typeface="Arial Black"/>
              </a:rPr>
              <a:t>sentiment</a:t>
            </a:r>
            <a:r>
              <a:rPr dirty="0" sz="2500" spc="10">
                <a:latin typeface="Arial Black"/>
                <a:cs typeface="Arial Black"/>
              </a:rPr>
              <a:t> </a:t>
            </a:r>
            <a:r>
              <a:rPr dirty="0" sz="2500" spc="-370">
                <a:solidFill>
                  <a:srgbClr val="0F0F0F"/>
                </a:solidFill>
                <a:latin typeface="Arial Black"/>
                <a:cs typeface="Arial Black"/>
              </a:rPr>
              <a:t>analysis</a:t>
            </a:r>
            <a:r>
              <a:rPr dirty="0" sz="2500" spc="-1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500" spc="-355">
                <a:solidFill>
                  <a:srgbClr val="111111"/>
                </a:solidFill>
                <a:latin typeface="Arial Black"/>
                <a:cs typeface="Arial Black"/>
              </a:rPr>
              <a:t>on</a:t>
            </a:r>
            <a:r>
              <a:rPr dirty="0" sz="2500" spc="-16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500" spc="-380">
                <a:solidFill>
                  <a:srgbClr val="131313"/>
                </a:solidFill>
                <a:latin typeface="Arial Black"/>
                <a:cs typeface="Arial Black"/>
              </a:rPr>
              <a:t>movie </a:t>
            </a:r>
            <a:r>
              <a:rPr dirty="0" sz="2500" spc="-390">
                <a:solidFill>
                  <a:srgbClr val="131313"/>
                </a:solidFill>
                <a:latin typeface="Arial Black"/>
                <a:cs typeface="Arial Black"/>
              </a:rPr>
              <a:t>reviews</a:t>
            </a:r>
            <a:r>
              <a:rPr dirty="0" sz="2500" spc="4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500" spc="-330">
                <a:latin typeface="Arial Black"/>
                <a:cs typeface="Arial Black"/>
              </a:rPr>
              <a:t>using</a:t>
            </a:r>
            <a:r>
              <a:rPr dirty="0" sz="2500" spc="-165">
                <a:latin typeface="Arial Black"/>
                <a:cs typeface="Arial Black"/>
              </a:rPr>
              <a:t> </a:t>
            </a:r>
            <a:r>
              <a:rPr dirty="0" sz="2500" spc="-355">
                <a:latin typeface="Arial Black"/>
                <a:cs typeface="Arial Black"/>
              </a:rPr>
              <a:t>Recurrent</a:t>
            </a:r>
            <a:r>
              <a:rPr dirty="0" sz="2500" spc="75">
                <a:latin typeface="Arial Black"/>
                <a:cs typeface="Arial Black"/>
              </a:rPr>
              <a:t> </a:t>
            </a:r>
            <a:r>
              <a:rPr dirty="0" sz="2500" spc="-375">
                <a:solidFill>
                  <a:srgbClr val="0F0F0F"/>
                </a:solidFill>
                <a:latin typeface="Arial Black"/>
                <a:cs typeface="Arial Black"/>
              </a:rPr>
              <a:t>Neural </a:t>
            </a:r>
            <a:r>
              <a:rPr dirty="0" sz="2550" spc="-425">
                <a:latin typeface="Arial Black"/>
                <a:cs typeface="Arial Black"/>
              </a:rPr>
              <a:t>Networks.</a:t>
            </a:r>
            <a:endParaRPr sz="2550">
              <a:latin typeface="Arial Black"/>
              <a:cs typeface="Arial Black"/>
            </a:endParaRPr>
          </a:p>
          <a:p>
            <a:pPr marL="23495">
              <a:lnSpc>
                <a:spcPts val="2695"/>
              </a:lnSpc>
            </a:pPr>
            <a:r>
              <a:rPr dirty="0" sz="2550" spc="-365">
                <a:latin typeface="Arial Black"/>
                <a:cs typeface="Arial Black"/>
              </a:rPr>
              <a:t>Approach:</a:t>
            </a:r>
            <a:r>
              <a:rPr dirty="0" sz="2550" spc="-75">
                <a:latin typeface="Arial Black"/>
                <a:cs typeface="Arial Black"/>
              </a:rPr>
              <a:t> </a:t>
            </a:r>
            <a:r>
              <a:rPr dirty="0" sz="2550" spc="-440">
                <a:solidFill>
                  <a:srgbClr val="0C0C0C"/>
                </a:solidFill>
                <a:latin typeface="Arial Black"/>
                <a:cs typeface="Arial Black"/>
              </a:rPr>
              <a:t>Train</a:t>
            </a:r>
            <a:r>
              <a:rPr dirty="0" sz="2550" spc="-114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550" spc="-465">
                <a:solidFill>
                  <a:srgbClr val="181818"/>
                </a:solidFill>
                <a:latin typeface="Arial Black"/>
                <a:cs typeface="Arial Black"/>
              </a:rPr>
              <a:t>an</a:t>
            </a:r>
            <a:r>
              <a:rPr dirty="0" sz="2550" spc="-14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550" spc="-480">
                <a:solidFill>
                  <a:srgbClr val="111111"/>
                </a:solidFill>
                <a:latin typeface="Arial Black"/>
                <a:cs typeface="Arial Black"/>
              </a:rPr>
              <a:t>RNN</a:t>
            </a:r>
            <a:r>
              <a:rPr dirty="0" sz="2550" spc="-7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550" spc="-405">
                <a:solidFill>
                  <a:srgbClr val="0F0F0F"/>
                </a:solidFill>
                <a:latin typeface="Arial Black"/>
                <a:cs typeface="Arial Black"/>
              </a:rPr>
              <a:t>model</a:t>
            </a:r>
            <a:endParaRPr sz="2550">
              <a:latin typeface="Arial Black"/>
              <a:cs typeface="Arial Black"/>
            </a:endParaRPr>
          </a:p>
          <a:p>
            <a:pPr marL="15875" marR="22860" indent="-635">
              <a:lnSpc>
                <a:spcPct val="92600"/>
              </a:lnSpc>
              <a:spcBef>
                <a:spcPts val="110"/>
              </a:spcBef>
            </a:pPr>
            <a:r>
              <a:rPr dirty="0" sz="2500" spc="-355">
                <a:solidFill>
                  <a:srgbClr val="131313"/>
                </a:solidFill>
                <a:latin typeface="Arial Black"/>
                <a:cs typeface="Arial Black"/>
              </a:rPr>
              <a:t>on</a:t>
            </a:r>
            <a:r>
              <a:rPr dirty="0" sz="2500" spc="-22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500" spc="-315">
                <a:latin typeface="Arial Black"/>
                <a:cs typeface="Arial Black"/>
              </a:rPr>
              <a:t>the</a:t>
            </a:r>
            <a:r>
              <a:rPr dirty="0" sz="2500" spc="-175">
                <a:latin typeface="Arial Black"/>
                <a:cs typeface="Arial Black"/>
              </a:rPr>
              <a:t> </a:t>
            </a:r>
            <a:r>
              <a:rPr dirty="0" sz="2500" spc="-370">
                <a:solidFill>
                  <a:srgbClr val="0F0F0F"/>
                </a:solidFill>
                <a:latin typeface="Arial Black"/>
                <a:cs typeface="Arial Black"/>
              </a:rPr>
              <a:t>IMDB</a:t>
            </a:r>
            <a:r>
              <a:rPr dirty="0" sz="2500" spc="-7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500" spc="-350">
                <a:latin typeface="Arial Black"/>
                <a:cs typeface="Arial Black"/>
              </a:rPr>
              <a:t>dataset</a:t>
            </a:r>
            <a:r>
              <a:rPr dirty="0" sz="2500" spc="-100">
                <a:latin typeface="Arial Black"/>
                <a:cs typeface="Arial Black"/>
              </a:rPr>
              <a:t> </a:t>
            </a:r>
            <a:r>
              <a:rPr dirty="0" sz="2500" spc="-295">
                <a:latin typeface="Arial Black"/>
                <a:cs typeface="Arial Black"/>
              </a:rPr>
              <a:t>to</a:t>
            </a:r>
            <a:r>
              <a:rPr dirty="0" sz="2500" spc="-210">
                <a:latin typeface="Arial Black"/>
                <a:cs typeface="Arial Black"/>
              </a:rPr>
              <a:t> </a:t>
            </a:r>
            <a:r>
              <a:rPr dirty="0" sz="2500" spc="-360">
                <a:solidFill>
                  <a:srgbClr val="0F0F0F"/>
                </a:solidFill>
                <a:latin typeface="Arial Black"/>
                <a:cs typeface="Arial Black"/>
              </a:rPr>
              <a:t>classify </a:t>
            </a:r>
            <a:r>
              <a:rPr dirty="0" sz="2450" spc="-345">
                <a:solidFill>
                  <a:srgbClr val="0E0E0E"/>
                </a:solidFill>
                <a:latin typeface="Arial Black"/>
                <a:cs typeface="Arial Black"/>
              </a:rPr>
              <a:t>movie</a:t>
            </a:r>
            <a:r>
              <a:rPr dirty="0" sz="2450" spc="-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450" spc="-365">
                <a:latin typeface="Arial Black"/>
                <a:cs typeface="Arial Black"/>
              </a:rPr>
              <a:t>reviews</a:t>
            </a:r>
            <a:r>
              <a:rPr dirty="0" sz="2450" spc="-45">
                <a:latin typeface="Arial Black"/>
                <a:cs typeface="Arial Black"/>
              </a:rPr>
              <a:t> </a:t>
            </a:r>
            <a:r>
              <a:rPr dirty="0" sz="2450" spc="-415">
                <a:solidFill>
                  <a:srgbClr val="181818"/>
                </a:solidFill>
                <a:latin typeface="Arial Black"/>
                <a:cs typeface="Arial Black"/>
              </a:rPr>
              <a:t>as</a:t>
            </a:r>
            <a:r>
              <a:rPr dirty="0" sz="2450" spc="-15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450" spc="-310">
                <a:latin typeface="Arial Black"/>
                <a:cs typeface="Arial Black"/>
              </a:rPr>
              <a:t>positive</a:t>
            </a:r>
            <a:r>
              <a:rPr dirty="0" sz="2450" spc="-15">
                <a:latin typeface="Arial Black"/>
                <a:cs typeface="Arial Black"/>
              </a:rPr>
              <a:t> </a:t>
            </a:r>
            <a:r>
              <a:rPr dirty="0" sz="2450" spc="-360">
                <a:latin typeface="Arial Black"/>
                <a:cs typeface="Arial Black"/>
              </a:rPr>
              <a:t>or </a:t>
            </a:r>
            <a:r>
              <a:rPr dirty="0" sz="2600" spc="-430">
                <a:latin typeface="Arial Black"/>
                <a:cs typeface="Arial Black"/>
              </a:rPr>
              <a:t>negative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" y="5477624"/>
            <a:ext cx="10665965" cy="6401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4" y="548676"/>
            <a:ext cx="10665965" cy="10851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888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4100" spc="-490">
                <a:solidFill>
                  <a:srgbClr val="181818"/>
                </a:solidFill>
              </a:rPr>
              <a:t>PROBLEM</a:t>
            </a:r>
            <a:r>
              <a:rPr dirty="0" sz="4100" spc="80">
                <a:solidFill>
                  <a:srgbClr val="181818"/>
                </a:solidFill>
              </a:rPr>
              <a:t> </a:t>
            </a:r>
            <a:r>
              <a:rPr dirty="0" sz="4100" spc="-459">
                <a:solidFill>
                  <a:srgbClr val="181818"/>
                </a:solidFill>
              </a:rPr>
              <a:t>STATEMENT</a:t>
            </a:r>
            <a:endParaRPr sz="41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09270" y="2614852"/>
            <a:ext cx="7767955" cy="14503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3175">
              <a:lnSpc>
                <a:spcPct val="93900"/>
              </a:lnSpc>
              <a:spcBef>
                <a:spcPts val="275"/>
              </a:spcBef>
            </a:pPr>
            <a:r>
              <a:rPr dirty="0" sz="2400" spc="-290">
                <a:latin typeface="Arial Black"/>
                <a:cs typeface="Arial Black"/>
              </a:rPr>
              <a:t>Sentiment</a:t>
            </a:r>
            <a:r>
              <a:rPr dirty="0" sz="2400" spc="25">
                <a:latin typeface="Arial Black"/>
                <a:cs typeface="Arial Black"/>
              </a:rPr>
              <a:t> </a:t>
            </a:r>
            <a:r>
              <a:rPr dirty="0" sz="2400" spc="-310">
                <a:latin typeface="Arial Black"/>
                <a:cs typeface="Arial Black"/>
              </a:rPr>
              <a:t>analysis,</a:t>
            </a:r>
            <a:r>
              <a:rPr dirty="0" sz="2400" spc="-80">
                <a:latin typeface="Arial Black"/>
                <a:cs typeface="Arial Black"/>
              </a:rPr>
              <a:t> </a:t>
            </a:r>
            <a:r>
              <a:rPr dirty="0" sz="2400" spc="-320">
                <a:latin typeface="Arial Black"/>
                <a:cs typeface="Arial Black"/>
              </a:rPr>
              <a:t>also</a:t>
            </a:r>
            <a:r>
              <a:rPr dirty="0" sz="2400" spc="-65">
                <a:latin typeface="Arial Black"/>
                <a:cs typeface="Arial Black"/>
              </a:rPr>
              <a:t> </a:t>
            </a:r>
            <a:r>
              <a:rPr dirty="0" sz="2400" spc="-355">
                <a:solidFill>
                  <a:srgbClr val="0E0E0E"/>
                </a:solidFill>
                <a:latin typeface="Arial Black"/>
                <a:cs typeface="Arial Black"/>
              </a:rPr>
              <a:t>known</a:t>
            </a:r>
            <a:r>
              <a:rPr dirty="0" sz="2400" spc="-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400" spc="-355">
                <a:solidFill>
                  <a:srgbClr val="0F0F0F"/>
                </a:solidFill>
                <a:latin typeface="Arial Black"/>
                <a:cs typeface="Arial Black"/>
              </a:rPr>
              <a:t>as</a:t>
            </a:r>
            <a:r>
              <a:rPr dirty="0" sz="2400" spc="-17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400" spc="-280">
                <a:latin typeface="Arial Black"/>
                <a:cs typeface="Arial Black"/>
              </a:rPr>
              <a:t>opinion</a:t>
            </a:r>
            <a:r>
              <a:rPr dirty="0" sz="2400" spc="-5">
                <a:latin typeface="Arial Black"/>
                <a:cs typeface="Arial Black"/>
              </a:rPr>
              <a:t> </a:t>
            </a:r>
            <a:r>
              <a:rPr dirty="0" sz="2400" spc="-300">
                <a:latin typeface="Arial Black"/>
                <a:cs typeface="Arial Black"/>
              </a:rPr>
              <a:t>mining, </a:t>
            </a:r>
            <a:r>
              <a:rPr dirty="0" sz="2450" spc="-350">
                <a:latin typeface="Arial Black"/>
                <a:cs typeface="Arial Black"/>
              </a:rPr>
              <a:t>involves</a:t>
            </a:r>
            <a:r>
              <a:rPr dirty="0" sz="2450" spc="30">
                <a:latin typeface="Arial Black"/>
                <a:cs typeface="Arial Black"/>
              </a:rPr>
              <a:t> </a:t>
            </a:r>
            <a:r>
              <a:rPr dirty="0" sz="2450" spc="-330">
                <a:latin typeface="Arial Black"/>
                <a:cs typeface="Arial Black"/>
              </a:rPr>
              <a:t>analyzing</a:t>
            </a:r>
            <a:r>
              <a:rPr dirty="0" sz="2450" spc="-114">
                <a:latin typeface="Arial Black"/>
                <a:cs typeface="Arial Black"/>
              </a:rPr>
              <a:t> </a:t>
            </a:r>
            <a:r>
              <a:rPr dirty="0" sz="2450" spc="-310">
                <a:solidFill>
                  <a:srgbClr val="161616"/>
                </a:solidFill>
                <a:latin typeface="Arial Black"/>
                <a:cs typeface="Arial Black"/>
              </a:rPr>
              <a:t>the</a:t>
            </a:r>
            <a:r>
              <a:rPr dirty="0" sz="2450" spc="-185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2450" spc="-335">
                <a:latin typeface="Arial Black"/>
                <a:cs typeface="Arial Black"/>
              </a:rPr>
              <a:t>sentiment</a:t>
            </a:r>
            <a:r>
              <a:rPr dirty="0" sz="2450" spc="25">
                <a:latin typeface="Arial Black"/>
                <a:cs typeface="Arial Black"/>
              </a:rPr>
              <a:t> </a:t>
            </a:r>
            <a:r>
              <a:rPr dirty="0" sz="2450" spc="-360">
                <a:latin typeface="Arial Black"/>
                <a:cs typeface="Arial Black"/>
              </a:rPr>
              <a:t>expressed</a:t>
            </a:r>
            <a:r>
              <a:rPr dirty="0" sz="2450" spc="80">
                <a:latin typeface="Arial Black"/>
                <a:cs typeface="Arial Black"/>
              </a:rPr>
              <a:t> </a:t>
            </a:r>
            <a:r>
              <a:rPr dirty="0" sz="2450" spc="-360">
                <a:solidFill>
                  <a:srgbClr val="0F0F0F"/>
                </a:solidFill>
                <a:latin typeface="Arial Black"/>
                <a:cs typeface="Arial Black"/>
              </a:rPr>
              <a:t>in</a:t>
            </a:r>
            <a:r>
              <a:rPr dirty="0" sz="2450" spc="-17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450" spc="-360">
                <a:latin typeface="Arial Black"/>
                <a:cs typeface="Arial Black"/>
              </a:rPr>
              <a:t>text</a:t>
            </a:r>
            <a:r>
              <a:rPr dirty="0" sz="2450" spc="-110">
                <a:latin typeface="Arial Black"/>
                <a:cs typeface="Arial Black"/>
              </a:rPr>
              <a:t> </a:t>
            </a:r>
            <a:r>
              <a:rPr dirty="0" sz="2450" spc="-365">
                <a:latin typeface="Arial Black"/>
                <a:cs typeface="Arial Black"/>
              </a:rPr>
              <a:t>data.</a:t>
            </a:r>
            <a:r>
              <a:rPr dirty="0" sz="2450" spc="610">
                <a:latin typeface="Arial Black"/>
                <a:cs typeface="Arial Black"/>
              </a:rPr>
              <a:t> </a:t>
            </a:r>
            <a:r>
              <a:rPr dirty="0" sz="2500" spc="-400">
                <a:solidFill>
                  <a:srgbClr val="131313"/>
                </a:solidFill>
                <a:latin typeface="Arial Black"/>
                <a:cs typeface="Arial Black"/>
              </a:rPr>
              <a:t>In</a:t>
            </a:r>
            <a:r>
              <a:rPr dirty="0" sz="2500" spc="-18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500" spc="-340">
                <a:solidFill>
                  <a:srgbClr val="0C0C0C"/>
                </a:solidFill>
                <a:latin typeface="Arial Black"/>
                <a:cs typeface="Arial Black"/>
              </a:rPr>
              <a:t>this</a:t>
            </a:r>
            <a:r>
              <a:rPr dirty="0" sz="2500" spc="-15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500" spc="-345">
                <a:latin typeface="Arial Black"/>
                <a:cs typeface="Arial Black"/>
              </a:rPr>
              <a:t>project,</a:t>
            </a:r>
            <a:r>
              <a:rPr dirty="0" sz="2500" spc="-50">
                <a:latin typeface="Arial Black"/>
                <a:cs typeface="Arial Black"/>
              </a:rPr>
              <a:t> </a:t>
            </a:r>
            <a:r>
              <a:rPr dirty="0" sz="2500" spc="-330">
                <a:latin typeface="Arial Black"/>
                <a:cs typeface="Arial Black"/>
              </a:rPr>
              <a:t>the</a:t>
            </a:r>
            <a:r>
              <a:rPr dirty="0" sz="2500" spc="-150">
                <a:latin typeface="Arial Black"/>
                <a:cs typeface="Arial Black"/>
              </a:rPr>
              <a:t> </a:t>
            </a:r>
            <a:r>
              <a:rPr dirty="0" sz="2500" spc="-350">
                <a:latin typeface="Arial Black"/>
                <a:cs typeface="Arial Black"/>
              </a:rPr>
              <a:t>problem</a:t>
            </a:r>
            <a:r>
              <a:rPr dirty="0" sz="2500" spc="-25">
                <a:latin typeface="Arial Black"/>
                <a:cs typeface="Arial Black"/>
              </a:rPr>
              <a:t> </a:t>
            </a:r>
            <a:r>
              <a:rPr dirty="0" sz="2500" spc="-395">
                <a:solidFill>
                  <a:srgbClr val="151515"/>
                </a:solidFill>
                <a:latin typeface="Arial Black"/>
                <a:cs typeface="Arial Black"/>
              </a:rPr>
              <a:t>is</a:t>
            </a:r>
            <a:r>
              <a:rPr dirty="0" sz="2500" spc="-215">
                <a:solidFill>
                  <a:srgbClr val="151515"/>
                </a:solidFill>
                <a:latin typeface="Arial Black"/>
                <a:cs typeface="Arial Black"/>
              </a:rPr>
              <a:t> </a:t>
            </a:r>
            <a:r>
              <a:rPr dirty="0" sz="2500" spc="-310">
                <a:latin typeface="Arial Black"/>
                <a:cs typeface="Arial Black"/>
              </a:rPr>
              <a:t>to</a:t>
            </a:r>
            <a:r>
              <a:rPr dirty="0" sz="2500" spc="-204">
                <a:latin typeface="Arial Black"/>
                <a:cs typeface="Arial Black"/>
              </a:rPr>
              <a:t> </a:t>
            </a:r>
            <a:r>
              <a:rPr dirty="0" sz="2500" spc="-350">
                <a:latin typeface="Arial Black"/>
                <a:cs typeface="Arial Black"/>
              </a:rPr>
              <a:t>classify</a:t>
            </a:r>
            <a:r>
              <a:rPr dirty="0" sz="2500" spc="-20">
                <a:latin typeface="Arial Black"/>
                <a:cs typeface="Arial Black"/>
              </a:rPr>
              <a:t> </a:t>
            </a:r>
            <a:r>
              <a:rPr dirty="0" sz="2500" spc="-385">
                <a:solidFill>
                  <a:srgbClr val="111111"/>
                </a:solidFill>
                <a:latin typeface="Arial Black"/>
                <a:cs typeface="Arial Black"/>
              </a:rPr>
              <a:t>movie</a:t>
            </a:r>
            <a:r>
              <a:rPr dirty="0" sz="2500" spc="-4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500" spc="-390">
                <a:latin typeface="Arial Black"/>
                <a:cs typeface="Arial Black"/>
              </a:rPr>
              <a:t>reviews</a:t>
            </a:r>
            <a:r>
              <a:rPr dirty="0" sz="2500" spc="-80">
                <a:latin typeface="Arial Black"/>
                <a:cs typeface="Arial Black"/>
              </a:rPr>
              <a:t> </a:t>
            </a:r>
            <a:r>
              <a:rPr dirty="0" sz="2500" spc="-465">
                <a:latin typeface="Arial Black"/>
                <a:cs typeface="Arial Black"/>
              </a:rPr>
              <a:t>as </a:t>
            </a:r>
            <a:r>
              <a:rPr dirty="0" sz="2450" spc="-325">
                <a:solidFill>
                  <a:srgbClr val="0E0E0E"/>
                </a:solidFill>
                <a:latin typeface="Arial Black"/>
                <a:cs typeface="Arial Black"/>
              </a:rPr>
              <a:t>positive</a:t>
            </a:r>
            <a:r>
              <a:rPr dirty="0" sz="2450" spc="2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450" spc="-360">
                <a:solidFill>
                  <a:srgbClr val="0E0E0E"/>
                </a:solidFill>
                <a:latin typeface="Arial Black"/>
                <a:cs typeface="Arial Black"/>
              </a:rPr>
              <a:t>or</a:t>
            </a:r>
            <a:r>
              <a:rPr dirty="0" sz="2450" spc="-7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450" spc="-340">
                <a:latin typeface="Arial Black"/>
                <a:cs typeface="Arial Black"/>
              </a:rPr>
              <a:t>negative</a:t>
            </a:r>
            <a:r>
              <a:rPr dirty="0" sz="2450" spc="-35">
                <a:latin typeface="Arial Black"/>
                <a:cs typeface="Arial Black"/>
              </a:rPr>
              <a:t> </a:t>
            </a:r>
            <a:r>
              <a:rPr dirty="0" sz="2450" spc="-375">
                <a:latin typeface="Arial Black"/>
                <a:cs typeface="Arial Black"/>
              </a:rPr>
              <a:t>based</a:t>
            </a:r>
            <a:r>
              <a:rPr dirty="0" sz="2450" spc="-20">
                <a:latin typeface="Arial Black"/>
                <a:cs typeface="Arial Black"/>
              </a:rPr>
              <a:t> </a:t>
            </a:r>
            <a:r>
              <a:rPr dirty="0" sz="2450" spc="-365">
                <a:solidFill>
                  <a:srgbClr val="151515"/>
                </a:solidFill>
                <a:latin typeface="Arial Black"/>
                <a:cs typeface="Arial Black"/>
              </a:rPr>
              <a:t>on</a:t>
            </a:r>
            <a:r>
              <a:rPr dirty="0" sz="2450" spc="-200">
                <a:solidFill>
                  <a:srgbClr val="151515"/>
                </a:solidFill>
                <a:latin typeface="Arial Black"/>
                <a:cs typeface="Arial Black"/>
              </a:rPr>
              <a:t> </a:t>
            </a:r>
            <a:r>
              <a:rPr dirty="0" sz="2450" spc="-305">
                <a:solidFill>
                  <a:srgbClr val="131313"/>
                </a:solidFill>
                <a:latin typeface="Arial Black"/>
                <a:cs typeface="Arial Black"/>
              </a:rPr>
              <a:t>their</a:t>
            </a:r>
            <a:r>
              <a:rPr dirty="0" sz="2450" spc="-7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450" spc="-345">
                <a:solidFill>
                  <a:srgbClr val="0F0F0F"/>
                </a:solidFill>
                <a:latin typeface="Arial Black"/>
                <a:cs typeface="Arial Black"/>
              </a:rPr>
              <a:t>sentiment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6178711"/>
            <a:ext cx="10687303" cy="3840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492" y="2045345"/>
            <a:ext cx="2280121" cy="20727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9244" y="1710042"/>
            <a:ext cx="704154" cy="24263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89244" y="1447897"/>
            <a:ext cx="704154" cy="1706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86196" y="1069920"/>
            <a:ext cx="707203" cy="1706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65" y="755954"/>
            <a:ext cx="929728" cy="23471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6680" y="3093928"/>
            <a:ext cx="640140" cy="17984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64344" y="1537058"/>
            <a:ext cx="4630420" cy="628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25">
                <a:latin typeface="Arial Black"/>
                <a:cs typeface="Arial Black"/>
              </a:rPr>
              <a:t>PROJECT</a:t>
            </a:r>
            <a:r>
              <a:rPr dirty="0" spc="-75">
                <a:latin typeface="Arial Black"/>
                <a:cs typeface="Arial Black"/>
              </a:rPr>
              <a:t> </a:t>
            </a:r>
            <a:r>
              <a:rPr dirty="0" spc="-635">
                <a:latin typeface="Arial Black"/>
                <a:cs typeface="Arial Black"/>
              </a:rPr>
              <a:t>OVERVIEW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 marR="5080" indent="635">
              <a:lnSpc>
                <a:spcPts val="2330"/>
              </a:lnSpc>
              <a:spcBef>
                <a:spcPts val="434"/>
              </a:spcBef>
            </a:pPr>
            <a:r>
              <a:rPr dirty="0" spc="-395">
                <a:solidFill>
                  <a:srgbClr val="131313"/>
                </a:solidFill>
              </a:rPr>
              <a:t>The</a:t>
            </a:r>
            <a:r>
              <a:rPr dirty="0" spc="-145">
                <a:solidFill>
                  <a:srgbClr val="131313"/>
                </a:solidFill>
              </a:rPr>
              <a:t> </a:t>
            </a:r>
            <a:r>
              <a:rPr dirty="0" spc="-350"/>
              <a:t>project</a:t>
            </a:r>
            <a:r>
              <a:rPr dirty="0" spc="-80"/>
              <a:t> </a:t>
            </a:r>
            <a:r>
              <a:rPr dirty="0" spc="-425"/>
              <a:t>aims</a:t>
            </a:r>
            <a:r>
              <a:rPr dirty="0" spc="-135"/>
              <a:t> </a:t>
            </a:r>
            <a:r>
              <a:rPr dirty="0" spc="-335">
                <a:solidFill>
                  <a:srgbClr val="161616"/>
                </a:solidFill>
              </a:rPr>
              <a:t>to</a:t>
            </a:r>
            <a:r>
              <a:rPr dirty="0" spc="-200">
                <a:solidFill>
                  <a:srgbClr val="161616"/>
                </a:solidFill>
              </a:rPr>
              <a:t> </a:t>
            </a:r>
            <a:r>
              <a:rPr dirty="0" spc="-355"/>
              <a:t>develop</a:t>
            </a:r>
            <a:r>
              <a:rPr dirty="0" spc="-100"/>
              <a:t> </a:t>
            </a:r>
            <a:r>
              <a:rPr dirty="0" spc="-530">
                <a:solidFill>
                  <a:srgbClr val="131313"/>
                </a:solidFill>
              </a:rPr>
              <a:t>a</a:t>
            </a:r>
            <a:r>
              <a:rPr dirty="0" spc="-160">
                <a:solidFill>
                  <a:srgbClr val="131313"/>
                </a:solidFill>
              </a:rPr>
              <a:t> </a:t>
            </a:r>
            <a:r>
              <a:rPr dirty="0" spc="-400"/>
              <a:t>machine</a:t>
            </a:r>
            <a:r>
              <a:rPr dirty="0" spc="-90"/>
              <a:t> </a:t>
            </a:r>
            <a:r>
              <a:rPr dirty="0" spc="-345"/>
              <a:t>learning </a:t>
            </a:r>
            <a:r>
              <a:rPr dirty="0" spc="-385"/>
              <a:t>model</a:t>
            </a:r>
            <a:r>
              <a:rPr dirty="0" spc="-75"/>
              <a:t> </a:t>
            </a:r>
            <a:r>
              <a:rPr dirty="0" spc="-385"/>
              <a:t>capable</a:t>
            </a:r>
            <a:r>
              <a:rPr dirty="0" spc="-65"/>
              <a:t> </a:t>
            </a:r>
            <a:r>
              <a:rPr dirty="0" spc="-305"/>
              <a:t>of</a:t>
            </a:r>
            <a:r>
              <a:rPr dirty="0" spc="-160"/>
              <a:t> </a:t>
            </a:r>
            <a:r>
              <a:rPr dirty="0" spc="-375"/>
              <a:t>automatically</a:t>
            </a:r>
            <a:r>
              <a:rPr dirty="0" spc="180"/>
              <a:t> </a:t>
            </a:r>
            <a:r>
              <a:rPr dirty="0" spc="-350"/>
              <a:t>categorizing </a:t>
            </a:r>
            <a:r>
              <a:rPr dirty="0" spc="-409"/>
              <a:t>movie</a:t>
            </a:r>
            <a:r>
              <a:rPr dirty="0" spc="-50"/>
              <a:t> </a:t>
            </a:r>
            <a:r>
              <a:rPr dirty="0" spc="-409"/>
              <a:t>reviews</a:t>
            </a:r>
            <a:r>
              <a:rPr dirty="0" spc="-35"/>
              <a:t> </a:t>
            </a:r>
            <a:r>
              <a:rPr dirty="0" spc="-340"/>
              <a:t>into</a:t>
            </a:r>
            <a:r>
              <a:rPr dirty="0" spc="-110"/>
              <a:t> </a:t>
            </a:r>
            <a:r>
              <a:rPr dirty="0" spc="-355"/>
              <a:t>positive</a:t>
            </a:r>
            <a:r>
              <a:rPr dirty="0" spc="-30"/>
              <a:t> </a:t>
            </a:r>
            <a:r>
              <a:rPr dirty="0" spc="-360">
                <a:solidFill>
                  <a:srgbClr val="0F0F0F"/>
                </a:solidFill>
              </a:rPr>
              <a:t>or</a:t>
            </a:r>
            <a:r>
              <a:rPr dirty="0" spc="-140">
                <a:solidFill>
                  <a:srgbClr val="0F0F0F"/>
                </a:solidFill>
              </a:rPr>
              <a:t> </a:t>
            </a:r>
            <a:r>
              <a:rPr dirty="0" spc="-370"/>
              <a:t>negative </a:t>
            </a:r>
            <a:r>
              <a:rPr dirty="0" spc="-350"/>
              <a:t>sentiments.</a:t>
            </a:r>
            <a:r>
              <a:rPr dirty="0" spc="-35"/>
              <a:t> </a:t>
            </a:r>
            <a:r>
              <a:rPr dirty="0" spc="-390"/>
              <a:t>This</a:t>
            </a:r>
            <a:r>
              <a:rPr dirty="0" spc="-145"/>
              <a:t> </a:t>
            </a:r>
            <a:r>
              <a:rPr dirty="0" spc="-445">
                <a:solidFill>
                  <a:srgbClr val="111111"/>
                </a:solidFill>
              </a:rPr>
              <a:t>can</a:t>
            </a:r>
            <a:r>
              <a:rPr dirty="0" spc="-120">
                <a:solidFill>
                  <a:srgbClr val="111111"/>
                </a:solidFill>
              </a:rPr>
              <a:t> </a:t>
            </a:r>
            <a:r>
              <a:rPr dirty="0" spc="-385">
                <a:solidFill>
                  <a:srgbClr val="0F0F0F"/>
                </a:solidFill>
              </a:rPr>
              <a:t>be</a:t>
            </a:r>
            <a:r>
              <a:rPr dirty="0" spc="-204">
                <a:solidFill>
                  <a:srgbClr val="0F0F0F"/>
                </a:solidFill>
              </a:rPr>
              <a:t> </a:t>
            </a:r>
            <a:r>
              <a:rPr dirty="0" spc="-330"/>
              <a:t>useful</a:t>
            </a:r>
            <a:r>
              <a:rPr dirty="0" spc="-114"/>
              <a:t> </a:t>
            </a:r>
            <a:r>
              <a:rPr dirty="0" spc="-300">
                <a:solidFill>
                  <a:srgbClr val="0F0F0F"/>
                </a:solidFill>
              </a:rPr>
              <a:t>for</a:t>
            </a:r>
            <a:r>
              <a:rPr dirty="0" spc="-110">
                <a:solidFill>
                  <a:srgbClr val="0F0F0F"/>
                </a:solidFill>
              </a:rPr>
              <a:t> </a:t>
            </a:r>
            <a:r>
              <a:rPr dirty="0" spc="-395"/>
              <a:t>movie</a:t>
            </a:r>
            <a:r>
              <a:rPr dirty="0" spc="-145"/>
              <a:t> </a:t>
            </a:r>
            <a:r>
              <a:rPr dirty="0" spc="-360"/>
              <a:t>studios, </a:t>
            </a:r>
            <a:r>
              <a:rPr dirty="0" spc="-350"/>
              <a:t>critics,</a:t>
            </a:r>
            <a:r>
              <a:rPr dirty="0" spc="-110"/>
              <a:t> </a:t>
            </a:r>
            <a:r>
              <a:rPr dirty="0" spc="-400">
                <a:solidFill>
                  <a:srgbClr val="0C0C0C"/>
                </a:solidFill>
              </a:rPr>
              <a:t>and</a:t>
            </a:r>
            <a:r>
              <a:rPr dirty="0" spc="-140">
                <a:solidFill>
                  <a:srgbClr val="0C0C0C"/>
                </a:solidFill>
              </a:rPr>
              <a:t> </a:t>
            </a:r>
            <a:r>
              <a:rPr dirty="0" spc="-390"/>
              <a:t>consumers</a:t>
            </a:r>
            <a:r>
              <a:rPr dirty="0" spc="-35"/>
              <a:t> </a:t>
            </a:r>
            <a:r>
              <a:rPr dirty="0" spc="-310"/>
              <a:t>to</a:t>
            </a:r>
            <a:r>
              <a:rPr dirty="0" spc="-195"/>
              <a:t> </a:t>
            </a:r>
            <a:r>
              <a:rPr dirty="0" spc="-360"/>
              <a:t>understand</a:t>
            </a:r>
            <a:r>
              <a:rPr dirty="0" spc="15"/>
              <a:t> </a:t>
            </a:r>
            <a:r>
              <a:rPr dirty="0" spc="-390"/>
              <a:t>audience </a:t>
            </a:r>
            <a:r>
              <a:rPr dirty="0" spc="-375"/>
              <a:t>reactions</a:t>
            </a:r>
            <a:r>
              <a:rPr dirty="0" spc="70"/>
              <a:t> </a:t>
            </a:r>
            <a:r>
              <a:rPr dirty="0" spc="-400"/>
              <a:t>and</a:t>
            </a:r>
            <a:r>
              <a:rPr dirty="0" spc="-130"/>
              <a:t> </a:t>
            </a:r>
            <a:r>
              <a:rPr dirty="0" spc="-370"/>
              <a:t>sentiments</a:t>
            </a:r>
            <a:r>
              <a:rPr dirty="0" spc="70"/>
              <a:t> </a:t>
            </a:r>
            <a:r>
              <a:rPr dirty="0" spc="-385"/>
              <a:t>towards</a:t>
            </a:r>
            <a:r>
              <a:rPr dirty="0" spc="-95"/>
              <a:t> </a:t>
            </a:r>
            <a:r>
              <a:rPr dirty="0" spc="-400"/>
              <a:t>movies.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6733550" y="2463458"/>
            <a:ext cx="1554480" cy="594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2610">
              <a:lnSpc>
                <a:spcPts val="2480"/>
              </a:lnSpc>
              <a:spcBef>
                <a:spcPts val="100"/>
              </a:spcBef>
            </a:pPr>
            <a:r>
              <a:rPr dirty="0" baseline="21464" sz="3300">
                <a:solidFill>
                  <a:srgbClr val="707070"/>
                </a:solidFill>
                <a:latin typeface="Arial Black"/>
                <a:cs typeface="Arial Black"/>
              </a:rPr>
              <a:t>“</a:t>
            </a:r>
            <a:r>
              <a:rPr dirty="0" baseline="21464" sz="3300" spc="-772">
                <a:solidFill>
                  <a:srgbClr val="707070"/>
                </a:solidFill>
                <a:latin typeface="Arial Black"/>
                <a:cs typeface="Arial Black"/>
              </a:rPr>
              <a:t> </a:t>
            </a:r>
            <a:r>
              <a:rPr dirty="0" sz="1750" spc="-90">
                <a:solidFill>
                  <a:srgbClr val="2F2F2F"/>
                </a:solidFill>
                <a:latin typeface="Arial Black"/>
                <a:cs typeface="Arial Black"/>
              </a:rPr>
              <a:t>Project</a:t>
            </a:r>
            <a:endParaRPr sz="1750">
              <a:latin typeface="Arial Black"/>
              <a:cs typeface="Arial Black"/>
            </a:endParaRPr>
          </a:p>
          <a:p>
            <a:pPr marL="38100">
              <a:lnSpc>
                <a:spcPts val="2000"/>
              </a:lnSpc>
            </a:pPr>
            <a:r>
              <a:rPr dirty="0" sz="1800" spc="-365">
                <a:solidFill>
                  <a:srgbClr val="2B2B2B"/>
                </a:solidFill>
                <a:latin typeface="Arial Black"/>
                <a:cs typeface="Arial Black"/>
              </a:rPr>
              <a:t>;„,gt</a:t>
            </a:r>
            <a:r>
              <a:rPr dirty="0" sz="1800" spc="-105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0E0E0E"/>
                </a:solidFill>
                <a:latin typeface="Arial Black"/>
                <a:cs typeface="Arial Black"/>
              </a:rPr>
              <a:t>g:</a:t>
            </a:r>
            <a:r>
              <a:rPr dirty="0" sz="1800" spc="-11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33333"/>
                </a:solidFill>
                <a:latin typeface="Arial Black"/>
                <a:cs typeface="Arial Black"/>
              </a:rPr>
              <a:t>Overview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6178711"/>
            <a:ext cx="10687303" cy="3840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9244" y="1825875"/>
            <a:ext cx="704154" cy="3657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9244" y="1447897"/>
            <a:ext cx="704154" cy="1767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86196" y="1069920"/>
            <a:ext cx="707203" cy="17069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08530" y="533435"/>
            <a:ext cx="3085465" cy="9525"/>
          </a:xfrm>
          <a:custGeom>
            <a:avLst/>
            <a:gdLst/>
            <a:ahLst/>
            <a:cxnLst/>
            <a:rect l="l" t="t" r="r" b="b"/>
            <a:pathLst>
              <a:path w="3085465" h="9525">
                <a:moveTo>
                  <a:pt x="0" y="0"/>
                </a:moveTo>
                <a:lnTo>
                  <a:pt x="3084575" y="0"/>
                </a:lnTo>
                <a:lnTo>
                  <a:pt x="3084575" y="9144"/>
                </a:lnTo>
                <a:lnTo>
                  <a:pt x="0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383B3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65" y="759002"/>
            <a:ext cx="929728" cy="2316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5955" y="1642983"/>
            <a:ext cx="5979795" cy="650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0" algn="l"/>
              </a:tabLst>
            </a:pPr>
            <a:r>
              <a:rPr dirty="0" sz="4100" spc="-475"/>
              <a:t>WHO</a:t>
            </a:r>
            <a:r>
              <a:rPr dirty="0" sz="4100" spc="30"/>
              <a:t> </a:t>
            </a:r>
            <a:r>
              <a:rPr dirty="0" sz="4100" spc="-595"/>
              <a:t>ARE</a:t>
            </a:r>
            <a:r>
              <a:rPr dirty="0" sz="4100"/>
              <a:t>	</a:t>
            </a:r>
            <a:r>
              <a:rPr dirty="0" sz="4100" spc="-525"/>
              <a:t>END</a:t>
            </a:r>
            <a:r>
              <a:rPr dirty="0" sz="4100" spc="-229"/>
              <a:t> </a:t>
            </a:r>
            <a:r>
              <a:rPr dirty="0" sz="4100" spc="-565"/>
              <a:t>USERS?</a:t>
            </a:r>
            <a:endParaRPr sz="41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00389" y="2615361"/>
            <a:ext cx="8455025" cy="198373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1905">
              <a:lnSpc>
                <a:spcPts val="2470"/>
              </a:lnSpc>
              <a:spcBef>
                <a:spcPts val="425"/>
              </a:spcBef>
            </a:pPr>
            <a:r>
              <a:rPr dirty="0" sz="2300" spc="-345">
                <a:solidFill>
                  <a:srgbClr val="131313"/>
                </a:solidFill>
                <a:latin typeface="Arial Black"/>
                <a:cs typeface="Arial Black"/>
              </a:rPr>
              <a:t>Movie</a:t>
            </a:r>
            <a:r>
              <a:rPr dirty="0" sz="2300" spc="-114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335">
                <a:solidFill>
                  <a:srgbClr val="111111"/>
                </a:solidFill>
                <a:latin typeface="Arial Black"/>
                <a:cs typeface="Arial Black"/>
              </a:rPr>
              <a:t>Studios:</a:t>
            </a:r>
            <a:r>
              <a:rPr dirty="0" sz="2300" spc="-4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515">
                <a:solidFill>
                  <a:srgbClr val="181818"/>
                </a:solidFill>
                <a:latin typeface="Arial Black"/>
                <a:cs typeface="Arial Black"/>
              </a:rPr>
              <a:t>To</a:t>
            </a:r>
            <a:r>
              <a:rPr dirty="0" sz="2300" spc="-23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300" spc="-405">
                <a:latin typeface="Arial Black"/>
                <a:cs typeface="Arial Black"/>
              </a:rPr>
              <a:t>gauge</a:t>
            </a:r>
            <a:r>
              <a:rPr dirty="0" sz="2300" spc="-95">
                <a:latin typeface="Arial Black"/>
                <a:cs typeface="Arial Black"/>
              </a:rPr>
              <a:t> </a:t>
            </a:r>
            <a:r>
              <a:rPr dirty="0" sz="2300" spc="-395">
                <a:solidFill>
                  <a:srgbClr val="0F0F0F"/>
                </a:solidFill>
                <a:latin typeface="Arial Black"/>
                <a:cs typeface="Arial Black"/>
              </a:rPr>
              <a:t>audience</a:t>
            </a:r>
            <a:r>
              <a:rPr dirty="0" sz="2300" spc="-3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375">
                <a:latin typeface="Arial Black"/>
                <a:cs typeface="Arial Black"/>
              </a:rPr>
              <a:t>reactions</a:t>
            </a:r>
            <a:r>
              <a:rPr dirty="0" sz="2300" spc="-55">
                <a:latin typeface="Arial Black"/>
                <a:cs typeface="Arial Black"/>
              </a:rPr>
              <a:t> </a:t>
            </a:r>
            <a:r>
              <a:rPr dirty="0" sz="2300" spc="-340">
                <a:latin typeface="Arial Black"/>
                <a:cs typeface="Arial Black"/>
              </a:rPr>
              <a:t>to</a:t>
            </a:r>
            <a:r>
              <a:rPr dirty="0" sz="2300" spc="-225">
                <a:latin typeface="Arial Black"/>
                <a:cs typeface="Arial Black"/>
              </a:rPr>
              <a:t> </a:t>
            </a:r>
            <a:r>
              <a:rPr dirty="0" sz="2300" spc="-350">
                <a:latin typeface="Arial Black"/>
                <a:cs typeface="Arial Black"/>
              </a:rPr>
              <a:t>their</a:t>
            </a:r>
            <a:r>
              <a:rPr dirty="0" sz="2300" spc="-25">
                <a:latin typeface="Arial Black"/>
                <a:cs typeface="Arial Black"/>
              </a:rPr>
              <a:t> </a:t>
            </a:r>
            <a:r>
              <a:rPr dirty="0" sz="2300" spc="-380">
                <a:solidFill>
                  <a:srgbClr val="111111"/>
                </a:solidFill>
                <a:latin typeface="Arial Black"/>
                <a:cs typeface="Arial Black"/>
              </a:rPr>
              <a:t>movies</a:t>
            </a:r>
            <a:r>
              <a:rPr dirty="0" sz="2300" spc="-13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420">
                <a:latin typeface="Arial Black"/>
                <a:cs typeface="Arial Black"/>
              </a:rPr>
              <a:t>and</a:t>
            </a:r>
            <a:r>
              <a:rPr dirty="0" sz="2300" spc="-114">
                <a:latin typeface="Arial Black"/>
                <a:cs typeface="Arial Black"/>
              </a:rPr>
              <a:t> </a:t>
            </a:r>
            <a:r>
              <a:rPr dirty="0" sz="2300" spc="-509">
                <a:latin typeface="Arial Black"/>
                <a:cs typeface="Arial Black"/>
              </a:rPr>
              <a:t>make </a:t>
            </a:r>
            <a:r>
              <a:rPr dirty="0" sz="2300" spc="-355">
                <a:latin typeface="Arial Black"/>
                <a:cs typeface="Arial Black"/>
              </a:rPr>
              <a:t>informed</a:t>
            </a:r>
            <a:r>
              <a:rPr dirty="0" sz="2300" spc="15">
                <a:latin typeface="Arial Black"/>
                <a:cs typeface="Arial Black"/>
              </a:rPr>
              <a:t> </a:t>
            </a:r>
            <a:r>
              <a:rPr dirty="0" sz="2300" spc="-365">
                <a:latin typeface="Arial Black"/>
                <a:cs typeface="Arial Black"/>
              </a:rPr>
              <a:t>decisions</a:t>
            </a:r>
            <a:r>
              <a:rPr dirty="0" sz="2300" spc="20">
                <a:latin typeface="Arial Black"/>
                <a:cs typeface="Arial Black"/>
              </a:rPr>
              <a:t> </a:t>
            </a:r>
            <a:r>
              <a:rPr dirty="0" sz="2300" spc="-315">
                <a:latin typeface="Arial Black"/>
                <a:cs typeface="Arial Black"/>
              </a:rPr>
              <a:t>for</a:t>
            </a:r>
            <a:r>
              <a:rPr dirty="0" sz="2300" spc="-120">
                <a:latin typeface="Arial Black"/>
                <a:cs typeface="Arial Black"/>
              </a:rPr>
              <a:t> </a:t>
            </a:r>
            <a:r>
              <a:rPr dirty="0" sz="2300" spc="-320">
                <a:latin typeface="Arial Black"/>
                <a:cs typeface="Arial Black"/>
              </a:rPr>
              <a:t>future</a:t>
            </a:r>
            <a:r>
              <a:rPr dirty="0" sz="2300" spc="-130">
                <a:latin typeface="Arial Black"/>
                <a:cs typeface="Arial Black"/>
              </a:rPr>
              <a:t> </a:t>
            </a:r>
            <a:r>
              <a:rPr dirty="0" sz="2300" spc="-365">
                <a:latin typeface="Arial Black"/>
                <a:cs typeface="Arial Black"/>
              </a:rPr>
              <a:t>productions.</a:t>
            </a:r>
            <a:endParaRPr sz="2300">
              <a:latin typeface="Arial Black"/>
              <a:cs typeface="Arial Black"/>
            </a:endParaRPr>
          </a:p>
          <a:p>
            <a:pPr marL="17145" marR="415290" indent="-3175">
              <a:lnSpc>
                <a:spcPts val="2470"/>
              </a:lnSpc>
            </a:pPr>
            <a:r>
              <a:rPr dirty="0" sz="2300" spc="-345">
                <a:solidFill>
                  <a:srgbClr val="111111"/>
                </a:solidFill>
                <a:latin typeface="Arial Black"/>
                <a:cs typeface="Arial Black"/>
              </a:rPr>
              <a:t>Movie</a:t>
            </a:r>
            <a:r>
              <a:rPr dirty="0" sz="2300" spc="-12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295">
                <a:solidFill>
                  <a:srgbClr val="131313"/>
                </a:solidFill>
                <a:latin typeface="Arial Black"/>
                <a:cs typeface="Arial Black"/>
              </a:rPr>
              <a:t>Critics:</a:t>
            </a:r>
            <a:r>
              <a:rPr dirty="0" sz="2300" spc="-9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515">
                <a:solidFill>
                  <a:srgbClr val="131313"/>
                </a:solidFill>
                <a:latin typeface="Arial Black"/>
                <a:cs typeface="Arial Black"/>
              </a:rPr>
              <a:t>To</a:t>
            </a:r>
            <a:r>
              <a:rPr dirty="0" sz="2300" spc="-21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390">
                <a:solidFill>
                  <a:srgbClr val="0F0F0F"/>
                </a:solidFill>
                <a:latin typeface="Arial Black"/>
                <a:cs typeface="Arial Black"/>
              </a:rPr>
              <a:t>analyze</a:t>
            </a:r>
            <a:r>
              <a:rPr dirty="0" sz="2300" spc="-114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00" spc="-420">
                <a:solidFill>
                  <a:srgbClr val="131313"/>
                </a:solidFill>
                <a:latin typeface="Arial Black"/>
                <a:cs typeface="Arial Black"/>
              </a:rPr>
              <a:t>and</a:t>
            </a:r>
            <a:r>
              <a:rPr dirty="0" sz="2300" spc="-12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400">
                <a:solidFill>
                  <a:srgbClr val="0C0C0C"/>
                </a:solidFill>
                <a:latin typeface="Arial Black"/>
                <a:cs typeface="Arial Black"/>
              </a:rPr>
              <a:t>summarize</a:t>
            </a:r>
            <a:r>
              <a:rPr dirty="0" sz="2300" spc="1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80">
                <a:solidFill>
                  <a:srgbClr val="0C0C0C"/>
                </a:solidFill>
                <a:latin typeface="Arial Black"/>
                <a:cs typeface="Arial Black"/>
              </a:rPr>
              <a:t>public</a:t>
            </a:r>
            <a:r>
              <a:rPr dirty="0" sz="2300" spc="-9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75">
                <a:latin typeface="Arial Black"/>
                <a:cs typeface="Arial Black"/>
              </a:rPr>
              <a:t>sentiment</a:t>
            </a:r>
            <a:r>
              <a:rPr dirty="0" sz="2300" spc="-60">
                <a:latin typeface="Arial Black"/>
                <a:cs typeface="Arial Black"/>
              </a:rPr>
              <a:t> </a:t>
            </a:r>
            <a:r>
              <a:rPr dirty="0" sz="2300" spc="-409">
                <a:solidFill>
                  <a:srgbClr val="0F0F0F"/>
                </a:solidFill>
                <a:latin typeface="Arial Black"/>
                <a:cs typeface="Arial Black"/>
              </a:rPr>
              <a:t>towards </a:t>
            </a:r>
            <a:r>
              <a:rPr dirty="0" sz="2300" spc="-380">
                <a:latin typeface="Arial Black"/>
                <a:cs typeface="Arial Black"/>
              </a:rPr>
              <a:t>movies</a:t>
            </a:r>
            <a:r>
              <a:rPr dirty="0" sz="2300" spc="-130">
                <a:latin typeface="Arial Black"/>
                <a:cs typeface="Arial Black"/>
              </a:rPr>
              <a:t> </a:t>
            </a:r>
            <a:r>
              <a:rPr dirty="0" sz="2300" spc="-375">
                <a:latin typeface="Arial Black"/>
                <a:cs typeface="Arial Black"/>
              </a:rPr>
              <a:t>in</a:t>
            </a:r>
            <a:r>
              <a:rPr dirty="0" sz="2300" spc="-190">
                <a:latin typeface="Arial Black"/>
                <a:cs typeface="Arial Black"/>
              </a:rPr>
              <a:t> </a:t>
            </a:r>
            <a:r>
              <a:rPr dirty="0" sz="2300" spc="-335">
                <a:solidFill>
                  <a:srgbClr val="0E0E0E"/>
                </a:solidFill>
                <a:latin typeface="Arial Black"/>
                <a:cs typeface="Arial Black"/>
              </a:rPr>
              <a:t>their</a:t>
            </a:r>
            <a:r>
              <a:rPr dirty="0" sz="2300" spc="-8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00" spc="-395">
                <a:latin typeface="Arial Black"/>
                <a:cs typeface="Arial Black"/>
              </a:rPr>
              <a:t>reviews.</a:t>
            </a:r>
            <a:endParaRPr sz="2300">
              <a:latin typeface="Arial Black"/>
              <a:cs typeface="Arial Black"/>
            </a:endParaRPr>
          </a:p>
          <a:p>
            <a:pPr marL="86360">
              <a:lnSpc>
                <a:spcPts val="2480"/>
              </a:lnSpc>
            </a:pPr>
            <a:r>
              <a:rPr dirty="0" sz="2350" spc="-300">
                <a:solidFill>
                  <a:srgbClr val="131313"/>
                </a:solidFill>
                <a:latin typeface="Arial Black"/>
                <a:cs typeface="Arial Black"/>
              </a:rPr>
              <a:t>Audience:</a:t>
            </a:r>
            <a:r>
              <a:rPr dirty="0" sz="2350" spc="-9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50" spc="-459">
                <a:latin typeface="Arial Black"/>
                <a:cs typeface="Arial Black"/>
              </a:rPr>
              <a:t>To</a:t>
            </a:r>
            <a:r>
              <a:rPr dirty="0" sz="2350" spc="-200">
                <a:latin typeface="Arial Black"/>
                <a:cs typeface="Arial Black"/>
              </a:rPr>
              <a:t> </a:t>
            </a:r>
            <a:r>
              <a:rPr dirty="0" sz="2350" spc="-385">
                <a:solidFill>
                  <a:srgbClr val="0E0E0E"/>
                </a:solidFill>
                <a:latin typeface="Arial Black"/>
                <a:cs typeface="Arial Black"/>
              </a:rPr>
              <a:t>access</a:t>
            </a:r>
            <a:r>
              <a:rPr dirty="0" sz="2350" spc="-8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50" spc="-330">
                <a:latin typeface="Arial Black"/>
                <a:cs typeface="Arial Black"/>
              </a:rPr>
              <a:t>aggregated</a:t>
            </a:r>
            <a:r>
              <a:rPr dirty="0" sz="2350" spc="105">
                <a:latin typeface="Arial Black"/>
                <a:cs typeface="Arial Black"/>
              </a:rPr>
              <a:t> </a:t>
            </a:r>
            <a:r>
              <a:rPr dirty="0" sz="2350" spc="-320">
                <a:latin typeface="Arial Black"/>
                <a:cs typeface="Arial Black"/>
              </a:rPr>
              <a:t>sentiment</a:t>
            </a:r>
            <a:r>
              <a:rPr dirty="0" sz="2350" spc="-10">
                <a:latin typeface="Arial Black"/>
                <a:cs typeface="Arial Black"/>
              </a:rPr>
              <a:t> </a:t>
            </a:r>
            <a:r>
              <a:rPr dirty="0" sz="2350" spc="-365">
                <a:latin typeface="Arial Black"/>
                <a:cs typeface="Arial Black"/>
              </a:rPr>
              <a:t>analysis</a:t>
            </a:r>
            <a:r>
              <a:rPr dirty="0" sz="2350">
                <a:latin typeface="Arial Black"/>
                <a:cs typeface="Arial Black"/>
              </a:rPr>
              <a:t> </a:t>
            </a:r>
            <a:r>
              <a:rPr dirty="0" sz="2350" spc="-275">
                <a:latin typeface="Arial Black"/>
                <a:cs typeface="Arial Black"/>
              </a:rPr>
              <a:t>for</a:t>
            </a:r>
            <a:r>
              <a:rPr dirty="0" sz="2350" spc="-95">
                <a:latin typeface="Arial Black"/>
                <a:cs typeface="Arial Black"/>
              </a:rPr>
              <a:t> </a:t>
            </a:r>
            <a:r>
              <a:rPr dirty="0" sz="2350" spc="-315">
                <a:latin typeface="Arial Black"/>
                <a:cs typeface="Arial Black"/>
              </a:rPr>
              <a:t>informed</a:t>
            </a:r>
            <a:endParaRPr sz="2350">
              <a:latin typeface="Arial Black"/>
              <a:cs typeface="Arial Black"/>
            </a:endParaRPr>
          </a:p>
          <a:p>
            <a:pPr marL="16510">
              <a:lnSpc>
                <a:spcPts val="2730"/>
              </a:lnSpc>
            </a:pPr>
            <a:r>
              <a:rPr dirty="0" sz="2350" spc="-290">
                <a:latin typeface="Arial Black"/>
                <a:cs typeface="Arial Black"/>
              </a:rPr>
              <a:t>movie-</a:t>
            </a:r>
            <a:r>
              <a:rPr dirty="0" sz="2350" spc="-305">
                <a:latin typeface="Arial Black"/>
                <a:cs typeface="Arial Black"/>
              </a:rPr>
              <a:t>watching</a:t>
            </a:r>
            <a:r>
              <a:rPr dirty="0" sz="2350" spc="-200">
                <a:latin typeface="Arial Black"/>
                <a:cs typeface="Arial Black"/>
              </a:rPr>
              <a:t> </a:t>
            </a:r>
            <a:r>
              <a:rPr dirty="0" sz="2350" spc="-340">
                <a:latin typeface="Arial Black"/>
                <a:cs typeface="Arial Black"/>
              </a:rPr>
              <a:t>decisions.</a:t>
            </a:r>
            <a:endParaRPr sz="2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6184807"/>
            <a:ext cx="10687303" cy="37797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9244" y="1825875"/>
            <a:ext cx="704154" cy="3657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9244" y="1447897"/>
            <a:ext cx="704154" cy="1767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86196" y="1069920"/>
            <a:ext cx="707203" cy="17679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08530" y="536484"/>
            <a:ext cx="3085465" cy="9525"/>
          </a:xfrm>
          <a:custGeom>
            <a:avLst/>
            <a:gdLst/>
            <a:ahLst/>
            <a:cxnLst/>
            <a:rect l="l" t="t" r="r" b="b"/>
            <a:pathLst>
              <a:path w="3085465" h="9525">
                <a:moveTo>
                  <a:pt x="0" y="0"/>
                </a:moveTo>
                <a:lnTo>
                  <a:pt x="3084575" y="0"/>
                </a:lnTo>
                <a:lnTo>
                  <a:pt x="3084575" y="9143"/>
                </a:lnTo>
                <a:lnTo>
                  <a:pt x="0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1C1F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65" y="762050"/>
            <a:ext cx="929728" cy="2316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8640" y="1652381"/>
            <a:ext cx="7164705" cy="1177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ts val="4505"/>
              </a:lnSpc>
              <a:spcBef>
                <a:spcPts val="100"/>
              </a:spcBef>
            </a:pPr>
            <a:r>
              <a:rPr dirty="0" sz="4050" spc="-919">
                <a:latin typeface="Arial Black"/>
                <a:cs typeface="Arial Black"/>
              </a:rPr>
              <a:t>YOUR</a:t>
            </a:r>
            <a:r>
              <a:rPr dirty="0" sz="4050" spc="-125">
                <a:latin typeface="Arial Black"/>
                <a:cs typeface="Arial Black"/>
              </a:rPr>
              <a:t> </a:t>
            </a:r>
            <a:r>
              <a:rPr dirty="0" sz="4050" spc="-770">
                <a:latin typeface="Arial Black"/>
                <a:cs typeface="Arial Black"/>
              </a:rPr>
              <a:t>SOLUTION</a:t>
            </a:r>
            <a:r>
              <a:rPr dirty="0" sz="4050" spc="90">
                <a:latin typeface="Arial Black"/>
                <a:cs typeface="Arial Black"/>
              </a:rPr>
              <a:t> </a:t>
            </a:r>
            <a:r>
              <a:rPr dirty="0" sz="4050" spc="-780">
                <a:latin typeface="Arial Black"/>
                <a:cs typeface="Arial Black"/>
              </a:rPr>
              <a:t>AND</a:t>
            </a:r>
            <a:r>
              <a:rPr dirty="0" sz="4050" spc="-405">
                <a:latin typeface="Arial Black"/>
                <a:cs typeface="Arial Black"/>
              </a:rPr>
              <a:t> </a:t>
            </a:r>
            <a:r>
              <a:rPr dirty="0" sz="4050" spc="-650">
                <a:latin typeface="Arial Black"/>
                <a:cs typeface="Arial Black"/>
              </a:rPr>
              <a:t>ITS</a:t>
            </a:r>
            <a:r>
              <a:rPr dirty="0" sz="4050" spc="-225">
                <a:latin typeface="Arial Black"/>
                <a:cs typeface="Arial Black"/>
              </a:rPr>
              <a:t> </a:t>
            </a:r>
            <a:r>
              <a:rPr dirty="0" sz="4050" spc="-844">
                <a:latin typeface="Arial Black"/>
                <a:cs typeface="Arial Black"/>
              </a:rPr>
              <a:t>VALUE</a:t>
            </a:r>
            <a:endParaRPr sz="4050">
              <a:latin typeface="Arial Black"/>
              <a:cs typeface="Arial Black"/>
            </a:endParaRPr>
          </a:p>
          <a:p>
            <a:pPr marL="12700">
              <a:lnSpc>
                <a:spcPts val="4565"/>
              </a:lnSpc>
            </a:pPr>
            <a:r>
              <a:rPr dirty="0" sz="4100" spc="-430"/>
              <a:t>PROPOSITION</a:t>
            </a:r>
            <a:endParaRPr sz="41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56797" y="2996386"/>
            <a:ext cx="8594090" cy="197612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6350">
              <a:lnSpc>
                <a:spcPct val="90500"/>
              </a:lnSpc>
              <a:spcBef>
                <a:spcPts val="360"/>
              </a:spcBef>
            </a:pPr>
            <a:r>
              <a:rPr dirty="0" sz="2300" spc="-380">
                <a:latin typeface="Arial Black"/>
                <a:cs typeface="Arial Black"/>
              </a:rPr>
              <a:t>Our</a:t>
            </a:r>
            <a:r>
              <a:rPr dirty="0" sz="2300" spc="-125">
                <a:latin typeface="Arial Black"/>
                <a:cs typeface="Arial Black"/>
              </a:rPr>
              <a:t> </a:t>
            </a:r>
            <a:r>
              <a:rPr dirty="0" sz="2300" spc="-335">
                <a:latin typeface="Arial Black"/>
                <a:cs typeface="Arial Black"/>
              </a:rPr>
              <a:t>solution</a:t>
            </a:r>
            <a:r>
              <a:rPr dirty="0" sz="2300" spc="-10">
                <a:latin typeface="Arial Black"/>
                <a:cs typeface="Arial Black"/>
              </a:rPr>
              <a:t> </a:t>
            </a:r>
            <a:r>
              <a:rPr dirty="0" sz="2300" spc="-345">
                <a:latin typeface="Arial Black"/>
                <a:cs typeface="Arial Black"/>
              </a:rPr>
              <a:t>involves</a:t>
            </a:r>
            <a:r>
              <a:rPr dirty="0" sz="2300" spc="-55">
                <a:latin typeface="Arial Black"/>
                <a:cs typeface="Arial Black"/>
              </a:rPr>
              <a:t> </a:t>
            </a:r>
            <a:r>
              <a:rPr dirty="0" sz="2300" spc="-310">
                <a:latin typeface="Arial Black"/>
                <a:cs typeface="Arial Black"/>
              </a:rPr>
              <a:t>training</a:t>
            </a:r>
            <a:r>
              <a:rPr dirty="0" sz="2300" spc="-180">
                <a:latin typeface="Arial Black"/>
                <a:cs typeface="Arial Black"/>
              </a:rPr>
              <a:t> </a:t>
            </a:r>
            <a:r>
              <a:rPr dirty="0" sz="2300" spc="-434">
                <a:latin typeface="Arial Black"/>
                <a:cs typeface="Arial Black"/>
              </a:rPr>
              <a:t>an</a:t>
            </a:r>
            <a:r>
              <a:rPr dirty="0" sz="2300" spc="-165">
                <a:latin typeface="Arial Black"/>
                <a:cs typeface="Arial Black"/>
              </a:rPr>
              <a:t> </a:t>
            </a:r>
            <a:r>
              <a:rPr dirty="0" sz="2300" spc="-395">
                <a:solidFill>
                  <a:srgbClr val="0C0C0C"/>
                </a:solidFill>
                <a:latin typeface="Arial Black"/>
                <a:cs typeface="Arial Black"/>
              </a:rPr>
              <a:t>RNN</a:t>
            </a:r>
            <a:r>
              <a:rPr dirty="0" sz="2300" spc="-9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70">
                <a:solidFill>
                  <a:srgbClr val="0C0C0C"/>
                </a:solidFill>
                <a:latin typeface="Arial Black"/>
                <a:cs typeface="Arial Black"/>
              </a:rPr>
              <a:t>model</a:t>
            </a:r>
            <a:r>
              <a:rPr dirty="0" sz="2300" spc="-10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90">
                <a:solidFill>
                  <a:srgbClr val="111111"/>
                </a:solidFill>
                <a:latin typeface="Arial Black"/>
                <a:cs typeface="Arial Black"/>
              </a:rPr>
              <a:t>on</a:t>
            </a:r>
            <a:r>
              <a:rPr dirty="0" sz="2300" spc="-18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540">
                <a:latin typeface="Arial Black"/>
                <a:cs typeface="Arial Black"/>
              </a:rPr>
              <a:t>a</a:t>
            </a:r>
            <a:r>
              <a:rPr dirty="0" sz="2300" spc="-135">
                <a:latin typeface="Arial Black"/>
                <a:cs typeface="Arial Black"/>
              </a:rPr>
              <a:t> </a:t>
            </a:r>
            <a:r>
              <a:rPr dirty="0" sz="2300" spc="-365">
                <a:latin typeface="Arial Black"/>
                <a:cs typeface="Arial Black"/>
              </a:rPr>
              <a:t>dataset</a:t>
            </a:r>
            <a:r>
              <a:rPr dirty="0" sz="2300" spc="-90">
                <a:latin typeface="Arial Black"/>
                <a:cs typeface="Arial Black"/>
              </a:rPr>
              <a:t> </a:t>
            </a:r>
            <a:r>
              <a:rPr dirty="0" sz="2300" spc="-295">
                <a:solidFill>
                  <a:srgbClr val="111111"/>
                </a:solidFill>
                <a:latin typeface="Arial Black"/>
                <a:cs typeface="Arial Black"/>
              </a:rPr>
              <a:t>of</a:t>
            </a:r>
            <a:r>
              <a:rPr dirty="0" sz="2300" spc="-14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380">
                <a:solidFill>
                  <a:srgbClr val="131313"/>
                </a:solidFill>
                <a:latin typeface="Arial Black"/>
                <a:cs typeface="Arial Black"/>
              </a:rPr>
              <a:t>movie </a:t>
            </a:r>
            <a:r>
              <a:rPr dirty="0" sz="2300" spc="-385">
                <a:latin typeface="Arial Black"/>
                <a:cs typeface="Arial Black"/>
              </a:rPr>
              <a:t>reviews</a:t>
            </a:r>
            <a:r>
              <a:rPr dirty="0" sz="2300" spc="-15">
                <a:latin typeface="Arial Black"/>
                <a:cs typeface="Arial Black"/>
              </a:rPr>
              <a:t> </a:t>
            </a:r>
            <a:r>
              <a:rPr dirty="0" sz="2300" spc="-405">
                <a:solidFill>
                  <a:srgbClr val="111111"/>
                </a:solidFill>
                <a:latin typeface="Arial Black"/>
                <a:cs typeface="Arial Black"/>
              </a:rPr>
              <a:t>with</a:t>
            </a:r>
            <a:r>
              <a:rPr dirty="0" sz="2300" spc="-13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380">
                <a:latin typeface="Arial Black"/>
                <a:cs typeface="Arial Black"/>
              </a:rPr>
              <a:t>associated</a:t>
            </a:r>
            <a:r>
              <a:rPr dirty="0" sz="2300" spc="95">
                <a:latin typeface="Arial Black"/>
                <a:cs typeface="Arial Black"/>
              </a:rPr>
              <a:t> </a:t>
            </a:r>
            <a:r>
              <a:rPr dirty="0" sz="2300" spc="-360">
                <a:latin typeface="Arial Black"/>
                <a:cs typeface="Arial Black"/>
              </a:rPr>
              <a:t>sentiment</a:t>
            </a:r>
            <a:r>
              <a:rPr dirty="0" sz="2300" spc="35">
                <a:latin typeface="Arial Black"/>
                <a:cs typeface="Arial Black"/>
              </a:rPr>
              <a:t> </a:t>
            </a:r>
            <a:r>
              <a:rPr dirty="0" sz="2300" spc="-345">
                <a:latin typeface="Arial Black"/>
                <a:cs typeface="Arial Black"/>
              </a:rPr>
              <a:t>labels.</a:t>
            </a:r>
            <a:r>
              <a:rPr dirty="0" sz="2300" spc="-45">
                <a:latin typeface="Arial Black"/>
                <a:cs typeface="Arial Black"/>
              </a:rPr>
              <a:t> </a:t>
            </a:r>
            <a:r>
              <a:rPr dirty="0" sz="2300" spc="-385">
                <a:solidFill>
                  <a:srgbClr val="131313"/>
                </a:solidFill>
                <a:latin typeface="Arial Black"/>
                <a:cs typeface="Arial Black"/>
              </a:rPr>
              <a:t>The</a:t>
            </a:r>
            <a:r>
              <a:rPr dirty="0" sz="2300" spc="-16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370">
                <a:latin typeface="Arial Black"/>
                <a:cs typeface="Arial Black"/>
              </a:rPr>
              <a:t>model</a:t>
            </a:r>
            <a:r>
              <a:rPr dirty="0" sz="2300" spc="-95">
                <a:latin typeface="Arial Black"/>
                <a:cs typeface="Arial Black"/>
              </a:rPr>
              <a:t> </a:t>
            </a:r>
            <a:r>
              <a:rPr dirty="0" sz="2300" spc="-360">
                <a:latin typeface="Arial Black"/>
                <a:cs typeface="Arial Black"/>
              </a:rPr>
              <a:t>learns</a:t>
            </a:r>
            <a:r>
              <a:rPr dirty="0" sz="2300" spc="-114">
                <a:latin typeface="Arial Black"/>
                <a:cs typeface="Arial Black"/>
              </a:rPr>
              <a:t> </a:t>
            </a:r>
            <a:r>
              <a:rPr dirty="0" sz="2300" spc="-310">
                <a:latin typeface="Arial Black"/>
                <a:cs typeface="Arial Black"/>
              </a:rPr>
              <a:t>to</a:t>
            </a:r>
            <a:r>
              <a:rPr dirty="0" sz="2300" spc="-195">
                <a:latin typeface="Arial Black"/>
                <a:cs typeface="Arial Black"/>
              </a:rPr>
              <a:t> </a:t>
            </a:r>
            <a:r>
              <a:rPr dirty="0" sz="2300" spc="-345">
                <a:latin typeface="Arial Black"/>
                <a:cs typeface="Arial Black"/>
              </a:rPr>
              <a:t>classify </a:t>
            </a:r>
            <a:r>
              <a:rPr dirty="0" sz="2300" spc="-385">
                <a:latin typeface="Arial Black"/>
                <a:cs typeface="Arial Black"/>
              </a:rPr>
              <a:t>reviews</a:t>
            </a:r>
            <a:r>
              <a:rPr dirty="0" sz="2300" spc="-95">
                <a:latin typeface="Arial Black"/>
                <a:cs typeface="Arial Black"/>
              </a:rPr>
              <a:t> </a:t>
            </a:r>
            <a:r>
              <a:rPr dirty="0" sz="2300" spc="-415">
                <a:solidFill>
                  <a:srgbClr val="0C0C0C"/>
                </a:solidFill>
                <a:latin typeface="Arial Black"/>
                <a:cs typeface="Arial Black"/>
              </a:rPr>
              <a:t>as</a:t>
            </a:r>
            <a:r>
              <a:rPr dirty="0" sz="2300" spc="-17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20">
                <a:latin typeface="Arial Black"/>
                <a:cs typeface="Arial Black"/>
              </a:rPr>
              <a:t>positive</a:t>
            </a:r>
            <a:r>
              <a:rPr dirty="0" sz="2300" spc="-75">
                <a:latin typeface="Arial Black"/>
                <a:cs typeface="Arial Black"/>
              </a:rPr>
              <a:t> </a:t>
            </a:r>
            <a:r>
              <a:rPr dirty="0" sz="2300" spc="-350">
                <a:latin typeface="Arial Black"/>
                <a:cs typeface="Arial Black"/>
              </a:rPr>
              <a:t>or</a:t>
            </a:r>
            <a:r>
              <a:rPr dirty="0" sz="2300" spc="-135">
                <a:latin typeface="Arial Black"/>
                <a:cs typeface="Arial Black"/>
              </a:rPr>
              <a:t> </a:t>
            </a:r>
            <a:r>
              <a:rPr dirty="0" sz="2300" spc="-360">
                <a:latin typeface="Arial Black"/>
                <a:cs typeface="Arial Black"/>
              </a:rPr>
              <a:t>negative</a:t>
            </a:r>
            <a:r>
              <a:rPr dirty="0" sz="2300" spc="-10">
                <a:latin typeface="Arial Black"/>
                <a:cs typeface="Arial Black"/>
              </a:rPr>
              <a:t> </a:t>
            </a:r>
            <a:r>
              <a:rPr dirty="0" sz="2300" spc="-385">
                <a:solidFill>
                  <a:srgbClr val="0C0C0C"/>
                </a:solidFill>
                <a:latin typeface="Arial Black"/>
                <a:cs typeface="Arial Black"/>
              </a:rPr>
              <a:t>based</a:t>
            </a:r>
            <a:r>
              <a:rPr dirty="0" sz="2300" spc="-6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90">
                <a:solidFill>
                  <a:srgbClr val="0E0E0E"/>
                </a:solidFill>
                <a:latin typeface="Arial Black"/>
                <a:cs typeface="Arial Black"/>
              </a:rPr>
              <a:t>on</a:t>
            </a:r>
            <a:r>
              <a:rPr dirty="0" sz="2300" spc="-190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00" spc="-335">
                <a:solidFill>
                  <a:srgbClr val="131313"/>
                </a:solidFill>
                <a:latin typeface="Arial Black"/>
                <a:cs typeface="Arial Black"/>
              </a:rPr>
              <a:t>the</a:t>
            </a:r>
            <a:r>
              <a:rPr dirty="0" sz="2300" spc="-21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300" spc="-365">
                <a:latin typeface="Arial Black"/>
                <a:cs typeface="Arial Black"/>
              </a:rPr>
              <a:t>text</a:t>
            </a:r>
            <a:r>
              <a:rPr dirty="0" sz="2300" spc="-160">
                <a:latin typeface="Arial Black"/>
                <a:cs typeface="Arial Black"/>
              </a:rPr>
              <a:t> </a:t>
            </a:r>
            <a:r>
              <a:rPr dirty="0" sz="2300" spc="-355">
                <a:latin typeface="Arial Black"/>
                <a:cs typeface="Arial Black"/>
              </a:rPr>
              <a:t>content.</a:t>
            </a:r>
            <a:r>
              <a:rPr dirty="0" sz="2300" spc="-5">
                <a:latin typeface="Arial Black"/>
                <a:cs typeface="Arial Black"/>
              </a:rPr>
              <a:t> </a:t>
            </a:r>
            <a:r>
              <a:rPr dirty="0" sz="2300" spc="-385">
                <a:latin typeface="Arial Black"/>
                <a:cs typeface="Arial Black"/>
              </a:rPr>
              <a:t>The</a:t>
            </a:r>
            <a:r>
              <a:rPr dirty="0" sz="2300" spc="-125">
                <a:latin typeface="Arial Black"/>
                <a:cs typeface="Arial Black"/>
              </a:rPr>
              <a:t> </a:t>
            </a:r>
            <a:r>
              <a:rPr dirty="0" sz="2300" spc="-395">
                <a:solidFill>
                  <a:srgbClr val="131313"/>
                </a:solidFill>
                <a:latin typeface="Arial Black"/>
                <a:cs typeface="Arial Black"/>
              </a:rPr>
              <a:t>value </a:t>
            </a:r>
            <a:r>
              <a:rPr dirty="0" sz="2300" spc="-330">
                <a:latin typeface="Arial Black"/>
                <a:cs typeface="Arial Black"/>
              </a:rPr>
              <a:t>proposition</a:t>
            </a:r>
            <a:r>
              <a:rPr dirty="0" sz="2300" spc="85">
                <a:latin typeface="Arial Black"/>
                <a:cs typeface="Arial Black"/>
              </a:rPr>
              <a:t> </a:t>
            </a:r>
            <a:r>
              <a:rPr dirty="0" sz="2300" spc="-350">
                <a:solidFill>
                  <a:srgbClr val="111111"/>
                </a:solidFill>
                <a:latin typeface="Arial Black"/>
                <a:cs typeface="Arial Black"/>
              </a:rPr>
              <a:t>lies</a:t>
            </a:r>
            <a:r>
              <a:rPr dirty="0" sz="2300" spc="-12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350">
                <a:latin typeface="Arial Black"/>
                <a:cs typeface="Arial Black"/>
              </a:rPr>
              <a:t>in</a:t>
            </a:r>
            <a:r>
              <a:rPr dirty="0" sz="2300" spc="-170">
                <a:latin typeface="Arial Black"/>
                <a:cs typeface="Arial Black"/>
              </a:rPr>
              <a:t> </a:t>
            </a:r>
            <a:r>
              <a:rPr dirty="0" sz="2300" spc="-315">
                <a:latin typeface="Arial Black"/>
                <a:cs typeface="Arial Black"/>
              </a:rPr>
              <a:t>providing</a:t>
            </a:r>
            <a:r>
              <a:rPr dirty="0" sz="2300" spc="-135">
                <a:latin typeface="Arial Black"/>
                <a:cs typeface="Arial Black"/>
              </a:rPr>
              <a:t> </a:t>
            </a:r>
            <a:r>
              <a:rPr dirty="0" sz="2300" spc="-434">
                <a:solidFill>
                  <a:srgbClr val="0E0E0E"/>
                </a:solidFill>
                <a:latin typeface="Arial Black"/>
                <a:cs typeface="Arial Black"/>
              </a:rPr>
              <a:t>an</a:t>
            </a:r>
            <a:r>
              <a:rPr dirty="0" sz="2300" spc="-18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00" spc="-385">
                <a:latin typeface="Arial Black"/>
                <a:cs typeface="Arial Black"/>
              </a:rPr>
              <a:t>automated</a:t>
            </a:r>
            <a:r>
              <a:rPr dirty="0" sz="2300" spc="100">
                <a:latin typeface="Arial Black"/>
                <a:cs typeface="Arial Black"/>
              </a:rPr>
              <a:t> </a:t>
            </a:r>
            <a:r>
              <a:rPr dirty="0" sz="2300" spc="-390">
                <a:solidFill>
                  <a:srgbClr val="111111"/>
                </a:solidFill>
                <a:latin typeface="Arial Black"/>
                <a:cs typeface="Arial Black"/>
              </a:rPr>
              <a:t>and</a:t>
            </a:r>
            <a:r>
              <a:rPr dirty="0" sz="2300" spc="-15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310">
                <a:latin typeface="Arial Black"/>
                <a:cs typeface="Arial Black"/>
              </a:rPr>
              <a:t>efficient</a:t>
            </a:r>
            <a:r>
              <a:rPr dirty="0" sz="2300" spc="-35">
                <a:latin typeface="Arial Black"/>
                <a:cs typeface="Arial Black"/>
              </a:rPr>
              <a:t> </a:t>
            </a:r>
            <a:r>
              <a:rPr dirty="0" sz="2300" spc="-370">
                <a:latin typeface="Arial Black"/>
                <a:cs typeface="Arial Black"/>
              </a:rPr>
              <a:t>sentiment </a:t>
            </a:r>
            <a:r>
              <a:rPr dirty="0" sz="2300" spc="-355">
                <a:latin typeface="Arial Black"/>
                <a:cs typeface="Arial Black"/>
              </a:rPr>
              <a:t>analysis</a:t>
            </a:r>
            <a:r>
              <a:rPr dirty="0" sz="2300" spc="-105">
                <a:latin typeface="Arial Black"/>
                <a:cs typeface="Arial Black"/>
              </a:rPr>
              <a:t> </a:t>
            </a:r>
            <a:r>
              <a:rPr dirty="0" sz="2300" spc="-305">
                <a:latin typeface="Arial Black"/>
                <a:cs typeface="Arial Black"/>
              </a:rPr>
              <a:t>tool</a:t>
            </a:r>
            <a:r>
              <a:rPr dirty="0" sz="2300" spc="-204">
                <a:latin typeface="Arial Black"/>
                <a:cs typeface="Arial Black"/>
              </a:rPr>
              <a:t> </a:t>
            </a:r>
            <a:r>
              <a:rPr dirty="0" sz="2300" spc="-325">
                <a:latin typeface="Arial Black"/>
                <a:cs typeface="Arial Black"/>
              </a:rPr>
              <a:t>that</a:t>
            </a:r>
            <a:r>
              <a:rPr dirty="0" sz="2300" spc="-195">
                <a:latin typeface="Arial Black"/>
                <a:cs typeface="Arial Black"/>
              </a:rPr>
              <a:t> </a:t>
            </a:r>
            <a:r>
              <a:rPr dirty="0" sz="2300" spc="-434">
                <a:solidFill>
                  <a:srgbClr val="181818"/>
                </a:solidFill>
                <a:latin typeface="Arial Black"/>
                <a:cs typeface="Arial Black"/>
              </a:rPr>
              <a:t>can</a:t>
            </a:r>
            <a:r>
              <a:rPr dirty="0" sz="2300" spc="-14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300" spc="-375">
                <a:latin typeface="Arial Black"/>
                <a:cs typeface="Arial Black"/>
              </a:rPr>
              <a:t>process</a:t>
            </a:r>
            <a:r>
              <a:rPr dirty="0" sz="2300" spc="-30">
                <a:latin typeface="Arial Black"/>
                <a:cs typeface="Arial Black"/>
              </a:rPr>
              <a:t> </a:t>
            </a:r>
            <a:r>
              <a:rPr dirty="0" sz="2300" spc="-350">
                <a:latin typeface="Arial Black"/>
                <a:cs typeface="Arial Black"/>
              </a:rPr>
              <a:t>large</a:t>
            </a:r>
            <a:r>
              <a:rPr dirty="0" sz="2300" spc="-80">
                <a:latin typeface="Arial Black"/>
                <a:cs typeface="Arial Black"/>
              </a:rPr>
              <a:t> </a:t>
            </a:r>
            <a:r>
              <a:rPr dirty="0" sz="2300" spc="-365">
                <a:latin typeface="Arial Black"/>
                <a:cs typeface="Arial Black"/>
              </a:rPr>
              <a:t>volumes</a:t>
            </a:r>
            <a:r>
              <a:rPr dirty="0" sz="2300" spc="-60">
                <a:latin typeface="Arial Black"/>
                <a:cs typeface="Arial Black"/>
              </a:rPr>
              <a:t> </a:t>
            </a:r>
            <a:r>
              <a:rPr dirty="0" sz="2300" spc="-295">
                <a:solidFill>
                  <a:srgbClr val="111111"/>
                </a:solidFill>
                <a:latin typeface="Arial Black"/>
                <a:cs typeface="Arial Black"/>
              </a:rPr>
              <a:t>of</a:t>
            </a:r>
            <a:r>
              <a:rPr dirty="0" sz="2300" spc="-15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300" spc="-400">
                <a:solidFill>
                  <a:srgbClr val="0C0C0C"/>
                </a:solidFill>
                <a:latin typeface="Arial Black"/>
                <a:cs typeface="Arial Black"/>
              </a:rPr>
              <a:t>reviews</a:t>
            </a:r>
            <a:r>
              <a:rPr dirty="0" sz="2300" spc="2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300" spc="-370">
                <a:latin typeface="Arial Black"/>
                <a:cs typeface="Arial Black"/>
              </a:rPr>
              <a:t>quickly</a:t>
            </a:r>
            <a:r>
              <a:rPr dirty="0" sz="2300" spc="-35">
                <a:latin typeface="Arial Black"/>
                <a:cs typeface="Arial Black"/>
              </a:rPr>
              <a:t> </a:t>
            </a:r>
            <a:r>
              <a:rPr dirty="0" sz="2300" spc="-430">
                <a:solidFill>
                  <a:srgbClr val="111111"/>
                </a:solidFill>
                <a:latin typeface="Arial Black"/>
                <a:cs typeface="Arial Black"/>
              </a:rPr>
              <a:t>and </a:t>
            </a:r>
            <a:r>
              <a:rPr dirty="0" sz="2400" spc="-434">
                <a:latin typeface="Arial Black"/>
                <a:cs typeface="Arial Black"/>
              </a:rPr>
              <a:t>accurately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" y="5489817"/>
            <a:ext cx="10665965" cy="6401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4" y="548676"/>
            <a:ext cx="10665965" cy="10943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033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 sz="4100" spc="-875">
                <a:solidFill>
                  <a:srgbClr val="181818"/>
                </a:solidFill>
                <a:latin typeface="Arial Black"/>
                <a:cs typeface="Arial Black"/>
              </a:rPr>
              <a:t>THE</a:t>
            </a:r>
            <a:r>
              <a:rPr dirty="0" sz="4100" spc="-21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4100" spc="-740">
                <a:solidFill>
                  <a:srgbClr val="181818"/>
                </a:solidFill>
                <a:latin typeface="Arial Black"/>
                <a:cs typeface="Arial Black"/>
              </a:rPr>
              <a:t>WOW</a:t>
            </a:r>
            <a:r>
              <a:rPr dirty="0" sz="4100" spc="-36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4100" spc="-805">
                <a:solidFill>
                  <a:srgbClr val="181818"/>
                </a:solidFill>
                <a:latin typeface="Arial Black"/>
                <a:cs typeface="Arial Black"/>
              </a:rPr>
              <a:t>IN</a:t>
            </a:r>
            <a:r>
              <a:rPr dirty="0" sz="4100" spc="-26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4100" spc="-930">
                <a:solidFill>
                  <a:srgbClr val="181818"/>
                </a:solidFill>
                <a:latin typeface="Arial Black"/>
                <a:cs typeface="Arial Black"/>
              </a:rPr>
              <a:t>YOUR</a:t>
            </a:r>
            <a:r>
              <a:rPr dirty="0" sz="4100" spc="-13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4100" spc="-790">
                <a:solidFill>
                  <a:srgbClr val="181818"/>
                </a:solidFill>
                <a:latin typeface="Arial Black"/>
                <a:cs typeface="Arial Black"/>
              </a:rPr>
              <a:t>SOLUTION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pc="-85">
                <a:latin typeface="Arial MT"/>
                <a:cs typeface="Arial MT"/>
              </a:rPr>
              <a:t>Scanned</a:t>
            </a:r>
            <a:r>
              <a:rPr dirty="0" spc="30">
                <a:latin typeface="Arial MT"/>
                <a:cs typeface="Arial MT"/>
              </a:rPr>
              <a:t> </a:t>
            </a:r>
            <a:r>
              <a:rPr dirty="0">
                <a:solidFill>
                  <a:srgbClr val="1C1C1C"/>
                </a:solidFill>
                <a:latin typeface="Arial MT"/>
                <a:cs typeface="Arial MT"/>
              </a:rPr>
              <a:t>with</a:t>
            </a:r>
            <a:r>
              <a:rPr dirty="0" spc="-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pc="-165">
                <a:solidFill>
                  <a:srgbClr val="151515"/>
                </a:solidFill>
                <a:latin typeface="Arial MT"/>
                <a:cs typeface="Arial MT"/>
              </a:rPr>
              <a:t>OKEN</a:t>
            </a:r>
            <a:r>
              <a:rPr dirty="0" spc="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pc="-50">
                <a:solidFill>
                  <a:srgbClr val="1A1A1A"/>
                </a:solidFill>
                <a:latin typeface="Arial MT"/>
                <a:cs typeface="Arial MT"/>
              </a:rPr>
              <a:t>Scanner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05818" y="2608502"/>
            <a:ext cx="7669530" cy="17602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6350">
              <a:lnSpc>
                <a:spcPct val="92600"/>
              </a:lnSpc>
              <a:spcBef>
                <a:spcPts val="315"/>
              </a:spcBef>
            </a:pPr>
            <a:r>
              <a:rPr dirty="0" sz="2450" spc="-114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dirty="0" sz="245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450" spc="-110">
                <a:solidFill>
                  <a:srgbClr val="131313"/>
                </a:solidFill>
                <a:latin typeface="Arial MT"/>
                <a:cs typeface="Arial MT"/>
              </a:rPr>
              <a:t>wow</a:t>
            </a:r>
            <a:r>
              <a:rPr dirty="0" sz="2450" spc="-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450">
                <a:latin typeface="Arial MT"/>
                <a:cs typeface="Arial MT"/>
              </a:rPr>
              <a:t>factor</a:t>
            </a:r>
            <a:r>
              <a:rPr dirty="0" sz="2450" spc="-100">
                <a:latin typeface="Arial MT"/>
                <a:cs typeface="Arial MT"/>
              </a:rPr>
              <a:t> </a:t>
            </a:r>
            <a:r>
              <a:rPr dirty="0" sz="2450">
                <a:latin typeface="Arial MT"/>
                <a:cs typeface="Arial MT"/>
              </a:rPr>
              <a:t>of</a:t>
            </a:r>
            <a:r>
              <a:rPr dirty="0" sz="2450" spc="-60">
                <a:latin typeface="Arial MT"/>
                <a:cs typeface="Arial MT"/>
              </a:rPr>
              <a:t> </a:t>
            </a:r>
            <a:r>
              <a:rPr dirty="0" sz="2450" spc="-70">
                <a:latin typeface="Arial MT"/>
                <a:cs typeface="Arial MT"/>
              </a:rPr>
              <a:t>our</a:t>
            </a:r>
            <a:r>
              <a:rPr dirty="0" sz="2450" spc="-90">
                <a:latin typeface="Arial MT"/>
                <a:cs typeface="Arial MT"/>
              </a:rPr>
              <a:t> </a:t>
            </a:r>
            <a:r>
              <a:rPr dirty="0" sz="2450" spc="-35">
                <a:latin typeface="Arial MT"/>
                <a:cs typeface="Arial MT"/>
              </a:rPr>
              <a:t>solution</a:t>
            </a:r>
            <a:r>
              <a:rPr dirty="0" sz="2450" spc="-30">
                <a:latin typeface="Arial MT"/>
                <a:cs typeface="Arial MT"/>
              </a:rPr>
              <a:t> </a:t>
            </a:r>
            <a:r>
              <a:rPr dirty="0" sz="2450" spc="-80">
                <a:latin typeface="Arial MT"/>
                <a:cs typeface="Arial MT"/>
              </a:rPr>
              <a:t>lies</a:t>
            </a:r>
            <a:r>
              <a:rPr dirty="0" sz="2450" spc="-125">
                <a:latin typeface="Arial MT"/>
                <a:cs typeface="Arial MT"/>
              </a:rPr>
              <a:t> </a:t>
            </a:r>
            <a:r>
              <a:rPr dirty="0" sz="2450" spc="-6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2450" spc="-1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450">
                <a:latin typeface="Arial MT"/>
                <a:cs typeface="Arial MT"/>
              </a:rPr>
              <a:t>its</a:t>
            </a:r>
            <a:r>
              <a:rPr dirty="0" sz="2450" spc="-170">
                <a:latin typeface="Arial MT"/>
                <a:cs typeface="Arial MT"/>
              </a:rPr>
              <a:t> </a:t>
            </a:r>
            <a:r>
              <a:rPr dirty="0" sz="2450" spc="-25">
                <a:solidFill>
                  <a:srgbClr val="131313"/>
                </a:solidFill>
                <a:latin typeface="Arial MT"/>
                <a:cs typeface="Arial MT"/>
              </a:rPr>
              <a:t>ability</a:t>
            </a:r>
            <a:r>
              <a:rPr dirty="0" sz="2450" spc="-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450" spc="-25">
                <a:solidFill>
                  <a:srgbClr val="151515"/>
                </a:solidFill>
                <a:latin typeface="Arial MT"/>
                <a:cs typeface="Arial MT"/>
              </a:rPr>
              <a:t>to </a:t>
            </a:r>
            <a:r>
              <a:rPr dirty="0" sz="2450" spc="-50">
                <a:latin typeface="Arial MT"/>
                <a:cs typeface="Arial MT"/>
              </a:rPr>
              <a:t>understand</a:t>
            </a:r>
            <a:r>
              <a:rPr dirty="0" sz="2450" spc="-120">
                <a:latin typeface="Arial MT"/>
                <a:cs typeface="Arial MT"/>
              </a:rPr>
              <a:t> </a:t>
            </a:r>
            <a:r>
              <a:rPr dirty="0" sz="2450" spc="-10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2450" spc="-11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450" spc="-135">
                <a:latin typeface="Arial MT"/>
                <a:cs typeface="Arial MT"/>
              </a:rPr>
              <a:t>analyze</a:t>
            </a:r>
            <a:r>
              <a:rPr dirty="0" sz="2450" spc="-35">
                <a:latin typeface="Arial MT"/>
                <a:cs typeface="Arial MT"/>
              </a:rPr>
              <a:t> </a:t>
            </a:r>
            <a:r>
              <a:rPr dirty="0" sz="2450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2450" spc="-1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450" spc="-90">
                <a:latin typeface="Arial MT"/>
                <a:cs typeface="Arial MT"/>
              </a:rPr>
              <a:t>nuanced</a:t>
            </a:r>
            <a:r>
              <a:rPr dirty="0" sz="2450" spc="-75">
                <a:latin typeface="Arial MT"/>
                <a:cs typeface="Arial MT"/>
              </a:rPr>
              <a:t> </a:t>
            </a:r>
            <a:r>
              <a:rPr dirty="0" sz="2450" spc="-10">
                <a:latin typeface="Arial MT"/>
                <a:cs typeface="Arial MT"/>
              </a:rPr>
              <a:t>sentiment</a:t>
            </a:r>
            <a:r>
              <a:rPr dirty="0" sz="2450" spc="-15">
                <a:latin typeface="Arial MT"/>
                <a:cs typeface="Arial MT"/>
              </a:rPr>
              <a:t> </a:t>
            </a:r>
            <a:r>
              <a:rPr dirty="0" sz="2450" spc="-50">
                <a:latin typeface="Arial MT"/>
                <a:cs typeface="Arial MT"/>
              </a:rPr>
              <a:t>expressed </a:t>
            </a:r>
            <a:r>
              <a:rPr dirty="0" sz="2450" spc="-370">
                <a:latin typeface="Arial Black"/>
                <a:cs typeface="Arial Black"/>
              </a:rPr>
              <a:t>in</a:t>
            </a:r>
            <a:r>
              <a:rPr dirty="0" sz="2450" spc="-175">
                <a:latin typeface="Arial Black"/>
                <a:cs typeface="Arial Black"/>
              </a:rPr>
              <a:t> </a:t>
            </a:r>
            <a:r>
              <a:rPr dirty="0" sz="2450" spc="-409">
                <a:latin typeface="Arial Black"/>
                <a:cs typeface="Arial Black"/>
              </a:rPr>
              <a:t>movie</a:t>
            </a:r>
            <a:r>
              <a:rPr dirty="0" sz="2450" spc="-55">
                <a:latin typeface="Arial Black"/>
                <a:cs typeface="Arial Black"/>
              </a:rPr>
              <a:t> </a:t>
            </a:r>
            <a:r>
              <a:rPr dirty="0" sz="2450" spc="-400">
                <a:solidFill>
                  <a:srgbClr val="111111"/>
                </a:solidFill>
                <a:latin typeface="Arial Black"/>
                <a:cs typeface="Arial Black"/>
              </a:rPr>
              <a:t>reviews.</a:t>
            </a:r>
            <a:r>
              <a:rPr dirty="0" sz="2450" spc="-5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450" spc="-445">
                <a:solidFill>
                  <a:srgbClr val="111111"/>
                </a:solidFill>
                <a:latin typeface="Arial Black"/>
                <a:cs typeface="Arial Black"/>
              </a:rPr>
              <a:t>By</a:t>
            </a:r>
            <a:r>
              <a:rPr dirty="0" sz="2450" spc="-13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450" spc="-360">
                <a:latin typeface="Arial Black"/>
                <a:cs typeface="Arial Black"/>
              </a:rPr>
              <a:t>leveraging</a:t>
            </a:r>
            <a:r>
              <a:rPr dirty="0" sz="2450" spc="-80">
                <a:latin typeface="Arial Black"/>
                <a:cs typeface="Arial Black"/>
              </a:rPr>
              <a:t> </a:t>
            </a:r>
            <a:r>
              <a:rPr dirty="0" sz="2450" spc="-400">
                <a:latin typeface="Arial Black"/>
                <a:cs typeface="Arial Black"/>
              </a:rPr>
              <a:t>deep</a:t>
            </a:r>
            <a:r>
              <a:rPr dirty="0" sz="2450" spc="-95">
                <a:latin typeface="Arial Black"/>
                <a:cs typeface="Arial Black"/>
              </a:rPr>
              <a:t> </a:t>
            </a:r>
            <a:r>
              <a:rPr dirty="0" sz="2450" spc="-360">
                <a:latin typeface="Arial Black"/>
                <a:cs typeface="Arial Black"/>
              </a:rPr>
              <a:t>learning</a:t>
            </a:r>
            <a:r>
              <a:rPr dirty="0" sz="2450" spc="-100">
                <a:latin typeface="Arial Black"/>
                <a:cs typeface="Arial Black"/>
              </a:rPr>
              <a:t> </a:t>
            </a:r>
            <a:r>
              <a:rPr dirty="0" sz="2450" spc="-385">
                <a:latin typeface="Arial Black"/>
                <a:cs typeface="Arial Black"/>
              </a:rPr>
              <a:t>techniques, </a:t>
            </a:r>
            <a:r>
              <a:rPr dirty="0" sz="2350" spc="-270">
                <a:solidFill>
                  <a:srgbClr val="0F0F0F"/>
                </a:solidFill>
                <a:latin typeface="Arial Black"/>
                <a:cs typeface="Arial Black"/>
              </a:rPr>
              <a:t>the</a:t>
            </a:r>
            <a:r>
              <a:rPr dirty="0" sz="2350" spc="-15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50" spc="-315">
                <a:solidFill>
                  <a:srgbClr val="161616"/>
                </a:solidFill>
                <a:latin typeface="Arial Black"/>
                <a:cs typeface="Arial Black"/>
              </a:rPr>
              <a:t>model</a:t>
            </a:r>
            <a:r>
              <a:rPr dirty="0" sz="2350" spc="-4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2350" spc="-380">
                <a:solidFill>
                  <a:srgbClr val="181818"/>
                </a:solidFill>
                <a:latin typeface="Arial Black"/>
                <a:cs typeface="Arial Black"/>
              </a:rPr>
              <a:t>can</a:t>
            </a:r>
            <a:r>
              <a:rPr dirty="0" sz="2350" spc="-11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350" spc="-325">
                <a:solidFill>
                  <a:srgbClr val="0F0F0F"/>
                </a:solidFill>
                <a:latin typeface="Arial Black"/>
                <a:cs typeface="Arial Black"/>
              </a:rPr>
              <a:t>capture</a:t>
            </a:r>
            <a:r>
              <a:rPr dirty="0" sz="2350" spc="1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50" spc="-300">
                <a:solidFill>
                  <a:srgbClr val="0F0F0F"/>
                </a:solidFill>
                <a:latin typeface="Arial Black"/>
                <a:cs typeface="Arial Black"/>
              </a:rPr>
              <a:t>subtle</a:t>
            </a:r>
            <a:r>
              <a:rPr dirty="0" sz="2350" spc="-3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350" spc="-345">
                <a:solidFill>
                  <a:srgbClr val="0E0E0E"/>
                </a:solidFill>
                <a:latin typeface="Arial Black"/>
                <a:cs typeface="Arial Black"/>
              </a:rPr>
              <a:t>cues</a:t>
            </a:r>
            <a:r>
              <a:rPr dirty="0" sz="2350" spc="-12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350" spc="-335">
                <a:solidFill>
                  <a:srgbClr val="161616"/>
                </a:solidFill>
                <a:latin typeface="Arial Black"/>
                <a:cs typeface="Arial Black"/>
              </a:rPr>
              <a:t>and</a:t>
            </a:r>
            <a:r>
              <a:rPr dirty="0" sz="2350" spc="-11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2350" spc="-330">
                <a:latin typeface="Arial Black"/>
                <a:cs typeface="Arial Black"/>
              </a:rPr>
              <a:t>contextual </a:t>
            </a:r>
            <a:r>
              <a:rPr dirty="0" sz="2400" spc="-310">
                <a:latin typeface="Arial Black"/>
                <a:cs typeface="Arial Black"/>
              </a:rPr>
              <a:t>information</a:t>
            </a:r>
            <a:r>
              <a:rPr dirty="0" sz="2400" spc="15">
                <a:latin typeface="Arial Black"/>
                <a:cs typeface="Arial Black"/>
              </a:rPr>
              <a:t> </a:t>
            </a:r>
            <a:r>
              <a:rPr dirty="0" sz="2400" spc="-285">
                <a:solidFill>
                  <a:srgbClr val="181818"/>
                </a:solidFill>
                <a:latin typeface="Arial Black"/>
                <a:cs typeface="Arial Black"/>
              </a:rPr>
              <a:t>to</a:t>
            </a:r>
            <a:r>
              <a:rPr dirty="0" sz="2400" spc="-185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400" spc="-420">
                <a:solidFill>
                  <a:srgbClr val="0E0E0E"/>
                </a:solidFill>
                <a:latin typeface="Arial Black"/>
                <a:cs typeface="Arial Black"/>
              </a:rPr>
              <a:t>make</a:t>
            </a:r>
            <a:r>
              <a:rPr dirty="0" sz="2400" spc="-114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400" spc="-375">
                <a:latin typeface="Arial Black"/>
                <a:cs typeface="Arial Black"/>
              </a:rPr>
              <a:t>accurate</a:t>
            </a:r>
            <a:r>
              <a:rPr dirty="0" sz="2400" spc="15">
                <a:latin typeface="Arial Black"/>
                <a:cs typeface="Arial Black"/>
              </a:rPr>
              <a:t> </a:t>
            </a:r>
            <a:r>
              <a:rPr dirty="0" sz="2400" spc="-330">
                <a:latin typeface="Arial Black"/>
                <a:cs typeface="Arial Black"/>
              </a:rPr>
              <a:t>sentiment</a:t>
            </a:r>
            <a:r>
              <a:rPr dirty="0" sz="2400" spc="35">
                <a:latin typeface="Arial Black"/>
                <a:cs typeface="Arial Black"/>
              </a:rPr>
              <a:t> </a:t>
            </a:r>
            <a:r>
              <a:rPr dirty="0" sz="2400" spc="-325">
                <a:latin typeface="Arial Black"/>
                <a:cs typeface="Arial Black"/>
              </a:rPr>
              <a:t>predictions.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4" y="5489817"/>
            <a:ext cx="10665965" cy="64012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4" y="563918"/>
            <a:ext cx="5496065" cy="10790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33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 sz="4200" spc="-885">
                <a:solidFill>
                  <a:srgbClr val="181818"/>
                </a:solidFill>
                <a:latin typeface="Arial Black"/>
                <a:cs typeface="Arial Black"/>
              </a:rPr>
              <a:t>MODELLING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dirty="0" spc="-240"/>
              <a:t>Scanned</a:t>
            </a:r>
            <a:r>
              <a:rPr dirty="0" spc="40"/>
              <a:t> </a:t>
            </a:r>
            <a:r>
              <a:rPr dirty="0" spc="-204">
                <a:solidFill>
                  <a:srgbClr val="1C1C1C"/>
                </a:solidFill>
              </a:rPr>
              <a:t>with</a:t>
            </a:r>
            <a:r>
              <a:rPr dirty="0" spc="-30">
                <a:solidFill>
                  <a:srgbClr val="1C1C1C"/>
                </a:solidFill>
              </a:rPr>
              <a:t> </a:t>
            </a:r>
            <a:r>
              <a:rPr dirty="0" spc="-305">
                <a:solidFill>
                  <a:srgbClr val="151515"/>
                </a:solidFill>
              </a:rPr>
              <a:t>OKEN</a:t>
            </a:r>
            <a:r>
              <a:rPr dirty="0" spc="25">
                <a:solidFill>
                  <a:srgbClr val="151515"/>
                </a:solidFill>
              </a:rPr>
              <a:t> </a:t>
            </a:r>
            <a:r>
              <a:rPr dirty="0" spc="-210">
                <a:solidFill>
                  <a:srgbClr val="1A1A1A"/>
                </a:solidFill>
              </a:rPr>
              <a:t>Scanner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06513" y="2606978"/>
            <a:ext cx="7832725" cy="21183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13335">
              <a:lnSpc>
                <a:spcPct val="89800"/>
              </a:lnSpc>
              <a:spcBef>
                <a:spcPts val="360"/>
              </a:spcBef>
            </a:pPr>
            <a:r>
              <a:rPr dirty="0" sz="2150" spc="-400">
                <a:solidFill>
                  <a:srgbClr val="181818"/>
                </a:solidFill>
                <a:latin typeface="Arial Black"/>
                <a:cs typeface="Arial Black"/>
              </a:rPr>
              <a:t>We</a:t>
            </a:r>
            <a:r>
              <a:rPr dirty="0" sz="2150" spc="-21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150" spc="-385">
                <a:latin typeface="Arial Black"/>
                <a:cs typeface="Arial Black"/>
              </a:rPr>
              <a:t>use</a:t>
            </a:r>
            <a:r>
              <a:rPr dirty="0" sz="2150" spc="-175">
                <a:latin typeface="Arial Black"/>
                <a:cs typeface="Arial Black"/>
              </a:rPr>
              <a:t> </a:t>
            </a:r>
            <a:r>
              <a:rPr dirty="0" sz="2150" spc="-520">
                <a:solidFill>
                  <a:srgbClr val="131313"/>
                </a:solidFill>
                <a:latin typeface="Arial Black"/>
                <a:cs typeface="Arial Black"/>
              </a:rPr>
              <a:t>a</a:t>
            </a:r>
            <a:r>
              <a:rPr dirty="0" sz="2150" spc="-14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Recurrent</a:t>
            </a:r>
            <a:r>
              <a:rPr dirty="0" sz="2150" spc="25">
                <a:latin typeface="Arial Black"/>
                <a:cs typeface="Arial Black"/>
              </a:rPr>
              <a:t> </a:t>
            </a:r>
            <a:r>
              <a:rPr dirty="0" sz="2150" spc="-350">
                <a:latin typeface="Arial Black"/>
                <a:cs typeface="Arial Black"/>
              </a:rPr>
              <a:t>Neural</a:t>
            </a:r>
            <a:r>
              <a:rPr dirty="0" sz="2150" spc="-10">
                <a:latin typeface="Arial Black"/>
                <a:cs typeface="Arial Black"/>
              </a:rPr>
              <a:t> </a:t>
            </a:r>
            <a:r>
              <a:rPr dirty="0" sz="2150" spc="-380">
                <a:latin typeface="Arial Black"/>
                <a:cs typeface="Arial Black"/>
              </a:rPr>
              <a:t>Network</a:t>
            </a:r>
            <a:r>
              <a:rPr dirty="0" sz="2150" spc="55">
                <a:latin typeface="Arial Black"/>
                <a:cs typeface="Arial Black"/>
              </a:rPr>
              <a:t> </a:t>
            </a:r>
            <a:r>
              <a:rPr dirty="0" sz="2150" spc="-365">
                <a:latin typeface="Arial Black"/>
                <a:cs typeface="Arial Black"/>
              </a:rPr>
              <a:t>(RNN)</a:t>
            </a:r>
            <a:r>
              <a:rPr dirty="0" sz="2150" spc="-85"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architecture</a:t>
            </a:r>
            <a:r>
              <a:rPr dirty="0" sz="2150" spc="90">
                <a:latin typeface="Arial Black"/>
                <a:cs typeface="Arial Black"/>
              </a:rPr>
              <a:t> </a:t>
            </a:r>
            <a:r>
              <a:rPr dirty="0" sz="2150" spc="-285">
                <a:solidFill>
                  <a:srgbClr val="0C0C0C"/>
                </a:solidFill>
                <a:latin typeface="Arial Black"/>
                <a:cs typeface="Arial Black"/>
              </a:rPr>
              <a:t>for</a:t>
            </a:r>
            <a:r>
              <a:rPr dirty="0" sz="2150" spc="-13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sentiment </a:t>
            </a:r>
            <a:r>
              <a:rPr dirty="0" sz="2150" spc="-350">
                <a:latin typeface="Arial Black"/>
                <a:cs typeface="Arial Black"/>
              </a:rPr>
              <a:t>analysis.</a:t>
            </a:r>
            <a:r>
              <a:rPr dirty="0" sz="2150" spc="10">
                <a:latin typeface="Arial Black"/>
                <a:cs typeface="Arial Black"/>
              </a:rPr>
              <a:t> </a:t>
            </a:r>
            <a:r>
              <a:rPr dirty="0" sz="2150" spc="-390">
                <a:latin typeface="Arial Black"/>
                <a:cs typeface="Arial Black"/>
              </a:rPr>
              <a:t>The</a:t>
            </a:r>
            <a:r>
              <a:rPr dirty="0" sz="2150" spc="-125">
                <a:latin typeface="Arial Black"/>
                <a:cs typeface="Arial Black"/>
              </a:rPr>
              <a:t> </a:t>
            </a:r>
            <a:r>
              <a:rPr dirty="0" sz="2150" spc="-405">
                <a:latin typeface="Arial Black"/>
                <a:cs typeface="Arial Black"/>
              </a:rPr>
              <a:t>RNN</a:t>
            </a:r>
            <a:r>
              <a:rPr dirty="0" sz="2150" spc="-114">
                <a:latin typeface="Arial Black"/>
                <a:cs typeface="Arial Black"/>
              </a:rPr>
              <a:t> </a:t>
            </a:r>
            <a:r>
              <a:rPr dirty="0" sz="2150" spc="-360">
                <a:solidFill>
                  <a:srgbClr val="0F0F0F"/>
                </a:solidFill>
                <a:latin typeface="Arial Black"/>
                <a:cs typeface="Arial Black"/>
              </a:rPr>
              <a:t>model</a:t>
            </a:r>
            <a:r>
              <a:rPr dirty="0" sz="2150" spc="-10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70">
                <a:latin typeface="Arial Black"/>
                <a:cs typeface="Arial Black"/>
              </a:rPr>
              <a:t>processes</a:t>
            </a:r>
            <a:r>
              <a:rPr dirty="0" sz="2150" spc="30"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sequential</a:t>
            </a:r>
            <a:r>
              <a:rPr dirty="0" sz="2150" spc="65">
                <a:latin typeface="Arial Black"/>
                <a:cs typeface="Arial Black"/>
              </a:rPr>
              <a:t> </a:t>
            </a:r>
            <a:r>
              <a:rPr dirty="0" sz="2150" spc="-330">
                <a:latin typeface="Arial Black"/>
                <a:cs typeface="Arial Black"/>
              </a:rPr>
              <a:t>input</a:t>
            </a:r>
            <a:r>
              <a:rPr dirty="0" sz="2150" spc="-80"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data,</a:t>
            </a:r>
            <a:r>
              <a:rPr dirty="0" sz="2150" spc="-150">
                <a:latin typeface="Arial Black"/>
                <a:cs typeface="Arial Black"/>
              </a:rPr>
              <a:t> </a:t>
            </a:r>
            <a:r>
              <a:rPr dirty="0" sz="2150" spc="-400">
                <a:solidFill>
                  <a:srgbClr val="111111"/>
                </a:solidFill>
                <a:latin typeface="Arial Black"/>
                <a:cs typeface="Arial Black"/>
              </a:rPr>
              <a:t>such</a:t>
            </a:r>
            <a:r>
              <a:rPr dirty="0" sz="2150" spc="-14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445">
                <a:solidFill>
                  <a:srgbClr val="0F0F0F"/>
                </a:solidFill>
                <a:latin typeface="Arial Black"/>
                <a:cs typeface="Arial Black"/>
              </a:rPr>
              <a:t>as </a:t>
            </a:r>
            <a:r>
              <a:rPr dirty="0" sz="2150" spc="-330">
                <a:latin typeface="Arial Black"/>
                <a:cs typeface="Arial Black"/>
              </a:rPr>
              <a:t>text,</a:t>
            </a:r>
            <a:r>
              <a:rPr dirty="0" sz="2150" spc="-180">
                <a:latin typeface="Arial Black"/>
                <a:cs typeface="Arial Black"/>
              </a:rPr>
              <a:t> </a:t>
            </a:r>
            <a:r>
              <a:rPr dirty="0" sz="2150" spc="-395">
                <a:solidFill>
                  <a:srgbClr val="0F0F0F"/>
                </a:solidFill>
                <a:latin typeface="Arial Black"/>
                <a:cs typeface="Arial Black"/>
              </a:rPr>
              <a:t>and</a:t>
            </a:r>
            <a:r>
              <a:rPr dirty="0" sz="2150" spc="-14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learns</a:t>
            </a:r>
            <a:r>
              <a:rPr dirty="0" sz="2150" spc="-55">
                <a:latin typeface="Arial Black"/>
                <a:cs typeface="Arial Black"/>
              </a:rPr>
              <a:t> </a:t>
            </a:r>
            <a:r>
              <a:rPr dirty="0" sz="2150" spc="-305">
                <a:latin typeface="Arial Black"/>
                <a:cs typeface="Arial Black"/>
              </a:rPr>
              <a:t>to</a:t>
            </a:r>
            <a:r>
              <a:rPr dirty="0" sz="2150" spc="-170">
                <a:latin typeface="Arial Black"/>
                <a:cs typeface="Arial Black"/>
              </a:rPr>
              <a:t> </a:t>
            </a:r>
            <a:r>
              <a:rPr dirty="0" sz="2150" spc="-370">
                <a:latin typeface="Arial Black"/>
                <a:cs typeface="Arial Black"/>
              </a:rPr>
              <a:t>capture</a:t>
            </a:r>
            <a:r>
              <a:rPr dirty="0" sz="2150" spc="-30"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temporal</a:t>
            </a:r>
            <a:r>
              <a:rPr dirty="0" sz="2150" spc="-15">
                <a:latin typeface="Arial Black"/>
                <a:cs typeface="Arial Black"/>
              </a:rPr>
              <a:t> </a:t>
            </a:r>
            <a:r>
              <a:rPr dirty="0" sz="2150" spc="-360">
                <a:solidFill>
                  <a:srgbClr val="0F0F0F"/>
                </a:solidFill>
                <a:latin typeface="Arial Black"/>
                <a:cs typeface="Arial Black"/>
              </a:rPr>
              <a:t>dependencies</a:t>
            </a:r>
            <a:r>
              <a:rPr dirty="0" sz="2150" spc="114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solidFill>
                  <a:srgbClr val="111111"/>
                </a:solidFill>
                <a:latin typeface="Arial Black"/>
                <a:cs typeface="Arial Black"/>
              </a:rPr>
              <a:t>in</a:t>
            </a:r>
            <a:r>
              <a:rPr dirty="0" sz="2150" spc="-14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335">
                <a:solidFill>
                  <a:srgbClr val="181818"/>
                </a:solidFill>
                <a:latin typeface="Arial Black"/>
                <a:cs typeface="Arial Black"/>
              </a:rPr>
              <a:t>the</a:t>
            </a:r>
            <a:r>
              <a:rPr dirty="0" sz="2150" spc="-16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data.</a:t>
            </a:r>
            <a:r>
              <a:rPr dirty="0" sz="2150" spc="-75">
                <a:latin typeface="Arial Black"/>
                <a:cs typeface="Arial Black"/>
              </a:rPr>
              <a:t> </a:t>
            </a:r>
            <a:r>
              <a:rPr dirty="0" sz="2150" spc="-425">
                <a:latin typeface="Arial Black"/>
                <a:cs typeface="Arial Black"/>
              </a:rPr>
              <a:t>We</a:t>
            </a:r>
            <a:r>
              <a:rPr dirty="0" sz="2150" spc="535">
                <a:latin typeface="Arial Black"/>
                <a:cs typeface="Arial Black"/>
              </a:rPr>
              <a:t> </a:t>
            </a:r>
            <a:r>
              <a:rPr dirty="0" sz="2150" spc="-395">
                <a:solidFill>
                  <a:srgbClr val="0C0C0C"/>
                </a:solidFill>
                <a:latin typeface="Arial Black"/>
                <a:cs typeface="Arial Black"/>
              </a:rPr>
              <a:t>use</a:t>
            </a:r>
            <a:r>
              <a:rPr dirty="0" sz="2150" spc="-13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150" spc="-420">
                <a:solidFill>
                  <a:srgbClr val="111111"/>
                </a:solidFill>
                <a:latin typeface="Arial Black"/>
                <a:cs typeface="Arial Black"/>
              </a:rPr>
              <a:t>an</a:t>
            </a:r>
            <a:r>
              <a:rPr dirty="0" sz="2150" spc="-18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350">
                <a:latin typeface="Arial Black"/>
                <a:cs typeface="Arial Black"/>
              </a:rPr>
              <a:t>embedding</a:t>
            </a:r>
            <a:r>
              <a:rPr dirty="0" sz="2150" spc="-20">
                <a:latin typeface="Arial Black"/>
                <a:cs typeface="Arial Black"/>
              </a:rPr>
              <a:t> </a:t>
            </a:r>
            <a:r>
              <a:rPr dirty="0" sz="2150" spc="-355">
                <a:solidFill>
                  <a:srgbClr val="0E0E0E"/>
                </a:solidFill>
                <a:latin typeface="Arial Black"/>
                <a:cs typeface="Arial Black"/>
              </a:rPr>
              <a:t>layer</a:t>
            </a:r>
            <a:r>
              <a:rPr dirty="0" sz="2150" spc="-8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150" spc="-290">
                <a:latin typeface="Arial Black"/>
                <a:cs typeface="Arial Black"/>
              </a:rPr>
              <a:t>to</a:t>
            </a:r>
            <a:r>
              <a:rPr dirty="0" sz="2150" spc="-190">
                <a:latin typeface="Arial Black"/>
                <a:cs typeface="Arial Black"/>
              </a:rPr>
              <a:t> </a:t>
            </a:r>
            <a:r>
              <a:rPr dirty="0" sz="2150" spc="-340">
                <a:latin typeface="Arial Black"/>
                <a:cs typeface="Arial Black"/>
              </a:rPr>
              <a:t>convert</a:t>
            </a:r>
            <a:r>
              <a:rPr dirty="0" sz="2150" spc="-75">
                <a:latin typeface="Arial Black"/>
                <a:cs typeface="Arial Black"/>
              </a:rPr>
              <a:t> </a:t>
            </a:r>
            <a:r>
              <a:rPr dirty="0" sz="2150" spc="-380">
                <a:solidFill>
                  <a:srgbClr val="0E0E0E"/>
                </a:solidFill>
                <a:latin typeface="Arial Black"/>
                <a:cs typeface="Arial Black"/>
              </a:rPr>
              <a:t>words</a:t>
            </a:r>
            <a:r>
              <a:rPr dirty="0" sz="2150" spc="-15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150" spc="-325">
                <a:solidFill>
                  <a:srgbClr val="131313"/>
                </a:solidFill>
                <a:latin typeface="Arial Black"/>
                <a:cs typeface="Arial Black"/>
              </a:rPr>
              <a:t>into</a:t>
            </a:r>
            <a:r>
              <a:rPr dirty="0" sz="2150" spc="-11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solidFill>
                  <a:srgbClr val="0F0F0F"/>
                </a:solidFill>
                <a:latin typeface="Arial Black"/>
                <a:cs typeface="Arial Black"/>
              </a:rPr>
              <a:t>dense</a:t>
            </a:r>
            <a:r>
              <a:rPr dirty="0" sz="2150" spc="-8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vectors,</a:t>
            </a:r>
            <a:r>
              <a:rPr dirty="0" sz="2150" spc="535"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followed</a:t>
            </a:r>
            <a:r>
              <a:rPr dirty="0" sz="2150" spc="-55">
                <a:latin typeface="Arial Black"/>
                <a:cs typeface="Arial Black"/>
              </a:rPr>
              <a:t> </a:t>
            </a:r>
            <a:r>
              <a:rPr dirty="0" sz="2150" spc="-415">
                <a:latin typeface="Arial Black"/>
                <a:cs typeface="Arial Black"/>
              </a:rPr>
              <a:t>by</a:t>
            </a:r>
            <a:r>
              <a:rPr dirty="0" sz="2150" spc="-135">
                <a:latin typeface="Arial Black"/>
                <a:cs typeface="Arial Black"/>
              </a:rPr>
              <a:t> </a:t>
            </a:r>
            <a:r>
              <a:rPr dirty="0" sz="2150" spc="-365">
                <a:latin typeface="Arial Black"/>
                <a:cs typeface="Arial Black"/>
              </a:rPr>
              <a:t>one</a:t>
            </a:r>
            <a:r>
              <a:rPr dirty="0" sz="2150" spc="-165">
                <a:latin typeface="Arial Black"/>
                <a:cs typeface="Arial Black"/>
              </a:rPr>
              <a:t> </a:t>
            </a:r>
            <a:r>
              <a:rPr dirty="0" sz="2150" spc="-340">
                <a:solidFill>
                  <a:srgbClr val="0F0F0F"/>
                </a:solidFill>
                <a:latin typeface="Arial Black"/>
                <a:cs typeface="Arial Black"/>
              </a:rPr>
              <a:t>or</a:t>
            </a:r>
            <a:r>
              <a:rPr dirty="0" sz="2150" spc="-105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80">
                <a:latin typeface="Arial Black"/>
                <a:cs typeface="Arial Black"/>
              </a:rPr>
              <a:t>more</a:t>
            </a:r>
            <a:r>
              <a:rPr dirty="0" sz="2150" spc="-90">
                <a:latin typeface="Arial Black"/>
                <a:cs typeface="Arial Black"/>
              </a:rPr>
              <a:t> </a:t>
            </a:r>
            <a:r>
              <a:rPr dirty="0" sz="2150" spc="-365">
                <a:solidFill>
                  <a:srgbClr val="0E0E0E"/>
                </a:solidFill>
                <a:latin typeface="Arial Black"/>
                <a:cs typeface="Arial Black"/>
              </a:rPr>
              <a:t>LSTM</a:t>
            </a:r>
            <a:r>
              <a:rPr dirty="0" sz="2150" spc="-105">
                <a:solidFill>
                  <a:srgbClr val="0E0E0E"/>
                </a:solidFill>
                <a:latin typeface="Arial Black"/>
                <a:cs typeface="Arial Black"/>
              </a:rPr>
              <a:t> </a:t>
            </a:r>
            <a:r>
              <a:rPr dirty="0" sz="2150" spc="-355">
                <a:solidFill>
                  <a:srgbClr val="111111"/>
                </a:solidFill>
                <a:latin typeface="Arial Black"/>
                <a:cs typeface="Arial Black"/>
              </a:rPr>
              <a:t>layers</a:t>
            </a:r>
            <a:r>
              <a:rPr dirty="0" sz="2150" spc="-9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290">
                <a:solidFill>
                  <a:srgbClr val="111111"/>
                </a:solidFill>
                <a:latin typeface="Arial Black"/>
                <a:cs typeface="Arial Black"/>
              </a:rPr>
              <a:t>to</a:t>
            </a:r>
            <a:r>
              <a:rPr dirty="0" sz="2150" spc="-20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365">
                <a:latin typeface="Arial Black"/>
                <a:cs typeface="Arial Black"/>
              </a:rPr>
              <a:t>process</a:t>
            </a:r>
            <a:r>
              <a:rPr dirty="0" sz="2150" spc="-60">
                <a:latin typeface="Arial Black"/>
                <a:cs typeface="Arial Black"/>
              </a:rPr>
              <a:t> </a:t>
            </a:r>
            <a:r>
              <a:rPr dirty="0" sz="2150" spc="-335">
                <a:latin typeface="Arial Black"/>
                <a:cs typeface="Arial Black"/>
              </a:rPr>
              <a:t>the</a:t>
            </a:r>
            <a:r>
              <a:rPr dirty="0" sz="2150" spc="-165">
                <a:latin typeface="Arial Black"/>
                <a:cs typeface="Arial Black"/>
              </a:rPr>
              <a:t> </a:t>
            </a:r>
            <a:r>
              <a:rPr dirty="0" sz="2150" spc="-345">
                <a:latin typeface="Arial Black"/>
                <a:cs typeface="Arial Black"/>
              </a:rPr>
              <a:t>sequential</a:t>
            </a:r>
            <a:r>
              <a:rPr dirty="0" sz="2150" spc="55">
                <a:latin typeface="Arial Black"/>
                <a:cs typeface="Arial Black"/>
              </a:rPr>
              <a:t> </a:t>
            </a:r>
            <a:r>
              <a:rPr dirty="0" sz="2150" spc="-370">
                <a:latin typeface="Arial Black"/>
                <a:cs typeface="Arial Black"/>
              </a:rPr>
              <a:t>data. </a:t>
            </a:r>
            <a:r>
              <a:rPr dirty="0" sz="2150" spc="-340">
                <a:latin typeface="Arial Black"/>
                <a:cs typeface="Arial Black"/>
              </a:rPr>
              <a:t>Finally,</a:t>
            </a:r>
            <a:r>
              <a:rPr dirty="0" sz="2150" spc="-65">
                <a:latin typeface="Arial Black"/>
                <a:cs typeface="Arial Black"/>
              </a:rPr>
              <a:t> </a:t>
            </a:r>
            <a:r>
              <a:rPr dirty="0" sz="2150" spc="-550">
                <a:solidFill>
                  <a:srgbClr val="111111"/>
                </a:solidFill>
                <a:latin typeface="Arial Black"/>
                <a:cs typeface="Arial Black"/>
              </a:rPr>
              <a:t>a</a:t>
            </a:r>
            <a:r>
              <a:rPr dirty="0" sz="2150" spc="-150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2150" spc="-360">
                <a:latin typeface="Arial Black"/>
                <a:cs typeface="Arial Black"/>
              </a:rPr>
              <a:t>dense</a:t>
            </a:r>
            <a:r>
              <a:rPr dirty="0" sz="2150" spc="-130">
                <a:latin typeface="Arial Black"/>
                <a:cs typeface="Arial Black"/>
              </a:rPr>
              <a:t> </a:t>
            </a:r>
            <a:r>
              <a:rPr dirty="0" sz="2150" spc="-355">
                <a:latin typeface="Arial Black"/>
                <a:cs typeface="Arial Black"/>
              </a:rPr>
              <a:t>layer</a:t>
            </a:r>
            <a:r>
              <a:rPr dirty="0" sz="2150">
                <a:latin typeface="Arial Black"/>
                <a:cs typeface="Arial Black"/>
              </a:rPr>
              <a:t> </a:t>
            </a:r>
            <a:r>
              <a:rPr dirty="0" sz="2150" spc="-380">
                <a:latin typeface="Arial Black"/>
                <a:cs typeface="Arial Black"/>
              </a:rPr>
              <a:t>with</a:t>
            </a:r>
            <a:r>
              <a:rPr dirty="0" sz="2150" spc="-150">
                <a:latin typeface="Arial Black"/>
                <a:cs typeface="Arial Black"/>
              </a:rPr>
              <a:t> </a:t>
            </a:r>
            <a:r>
              <a:rPr dirty="0" sz="2150" spc="-520">
                <a:latin typeface="Arial Black"/>
                <a:cs typeface="Arial Black"/>
              </a:rPr>
              <a:t>a</a:t>
            </a:r>
            <a:r>
              <a:rPr dirty="0" sz="2150" spc="-155">
                <a:latin typeface="Arial Black"/>
                <a:cs typeface="Arial Black"/>
              </a:rPr>
              <a:t> </a:t>
            </a:r>
            <a:r>
              <a:rPr dirty="0" sz="2150" spc="-350">
                <a:latin typeface="Arial Black"/>
                <a:cs typeface="Arial Black"/>
              </a:rPr>
              <a:t>sigmoid</a:t>
            </a:r>
            <a:r>
              <a:rPr dirty="0" sz="2150" spc="-60">
                <a:latin typeface="Arial Black"/>
                <a:cs typeface="Arial Black"/>
              </a:rPr>
              <a:t> </a:t>
            </a:r>
            <a:r>
              <a:rPr dirty="0" sz="2150" spc="-350">
                <a:latin typeface="Arial Black"/>
                <a:cs typeface="Arial Black"/>
              </a:rPr>
              <a:t>activation</a:t>
            </a:r>
            <a:r>
              <a:rPr dirty="0" sz="2150" spc="70">
                <a:latin typeface="Arial Black"/>
                <a:cs typeface="Arial Black"/>
              </a:rPr>
              <a:t> </a:t>
            </a:r>
            <a:r>
              <a:rPr dirty="0" sz="2150" spc="-320">
                <a:latin typeface="Arial Black"/>
                <a:cs typeface="Arial Black"/>
              </a:rPr>
              <a:t>function</a:t>
            </a:r>
            <a:r>
              <a:rPr dirty="0" sz="2150" spc="-90">
                <a:latin typeface="Arial Black"/>
                <a:cs typeface="Arial Black"/>
              </a:rPr>
              <a:t> </a:t>
            </a:r>
            <a:r>
              <a:rPr dirty="0" sz="2150" spc="-370">
                <a:solidFill>
                  <a:srgbClr val="0C0C0C"/>
                </a:solidFill>
                <a:latin typeface="Arial Black"/>
                <a:cs typeface="Arial Black"/>
              </a:rPr>
              <a:t>is</a:t>
            </a:r>
            <a:r>
              <a:rPr dirty="0" sz="2150" spc="-14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2150" spc="-385">
                <a:solidFill>
                  <a:srgbClr val="0F0F0F"/>
                </a:solidFill>
                <a:latin typeface="Arial Black"/>
                <a:cs typeface="Arial Black"/>
              </a:rPr>
              <a:t>used</a:t>
            </a:r>
            <a:r>
              <a:rPr dirty="0" sz="2150" spc="-50">
                <a:solidFill>
                  <a:srgbClr val="0F0F0F"/>
                </a:solidFill>
                <a:latin typeface="Arial Black"/>
                <a:cs typeface="Arial Black"/>
              </a:rPr>
              <a:t> </a:t>
            </a:r>
            <a:r>
              <a:rPr dirty="0" sz="2150" spc="-310">
                <a:solidFill>
                  <a:srgbClr val="0E0E0E"/>
                </a:solidFill>
                <a:latin typeface="Arial Black"/>
                <a:cs typeface="Arial Black"/>
              </a:rPr>
              <a:t>for </a:t>
            </a:r>
            <a:r>
              <a:rPr dirty="0" sz="2150" spc="-345">
                <a:solidFill>
                  <a:srgbClr val="131313"/>
                </a:solidFill>
                <a:latin typeface="Arial Black"/>
                <a:cs typeface="Arial Black"/>
              </a:rPr>
              <a:t>binary</a:t>
            </a:r>
            <a:r>
              <a:rPr dirty="0" sz="2150" spc="-55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2150" spc="-310">
                <a:latin typeface="Arial Black"/>
                <a:cs typeface="Arial Black"/>
              </a:rPr>
              <a:t>classification.</a:t>
            </a:r>
            <a:endParaRPr sz="2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OKEN Scanner</dc:creator>
  <dc:subject>Sujitha.R</dc:subject>
  <dc:title>Sujitha.R</dc:title>
  <dcterms:created xsi:type="dcterms:W3CDTF">2024-04-05T11:41:38Z</dcterms:created>
  <dcterms:modified xsi:type="dcterms:W3CDTF">2024-04-05T11:41:38Z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2024-04-05T00:00:00Z</vt:filetime>
  </property>
  <property fmtid="{D5CDD505-2E9C-101B-9397-08002B2CF9AE}" pid="3" name="Producer">
    <vt:lpwstr>intsig.com pdf producer</vt:lpwstr>
  </property>
</Properties>
</file>