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6366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8/7/2020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532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8/7/2020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523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8/7/2020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384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8/7/2020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564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8/7/2020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9388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8/7/2020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7192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2205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45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925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780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8/7/2020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75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8/7/2020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131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8/7/2020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033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8/7/2020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5224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8/7/2020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5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8/7/2020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778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B02557A-7053-4340-A874-8AB926A8EDA1}" type="datetimeFigureOut">
              <a:rPr lang="en-US" smtClean="0"/>
              <a:pPr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721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9204">
              <a:srgbClr val="00B050"/>
            </a:gs>
            <a:gs pos="45000">
              <a:srgbClr val="00B050"/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8354" y="830521"/>
            <a:ext cx="8689976" cy="2088000"/>
          </a:xfrm>
        </p:spPr>
        <p:txBody>
          <a:bodyPr/>
          <a:lstStyle/>
          <a:p>
            <a:r>
              <a:rPr lang="en-IN" b="1" cap="none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OBJECT RECOGNITION IN IMAGES</a:t>
            </a:r>
            <a:endParaRPr lang="en-IN" b="1" cap="none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>
                <a:glow rad="101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03966" y="4139899"/>
            <a:ext cx="5829799" cy="2684416"/>
          </a:xfrm>
        </p:spPr>
        <p:txBody>
          <a:bodyPr/>
          <a:lstStyle/>
          <a:p>
            <a:r>
              <a:rPr lang="en-IN" b="1" i="1" dirty="0" smtClean="0"/>
              <a:t>BY</a:t>
            </a:r>
          </a:p>
          <a:p>
            <a:r>
              <a:rPr lang="en-IN" b="1" i="1" dirty="0" smtClean="0">
                <a:ln>
                  <a:solidFill>
                    <a:srgbClr val="FFC000"/>
                  </a:solidFill>
                </a:ln>
                <a:solidFill>
                  <a:srgbClr val="002060"/>
                </a:solidFill>
              </a:rPr>
              <a:t>V.SUJITHA-1517106089</a:t>
            </a:r>
          </a:p>
          <a:p>
            <a:r>
              <a:rPr lang="en-IN" b="1" i="1" smtClean="0">
                <a:ln>
                  <a:solidFill>
                    <a:srgbClr val="FFC000"/>
                  </a:solidFill>
                </a:ln>
                <a:solidFill>
                  <a:srgbClr val="002060"/>
                </a:solidFill>
              </a:rPr>
              <a:t>S.Sindhuja-1517106083</a:t>
            </a:r>
            <a:endParaRPr lang="en-IN" b="1" i="1" dirty="0">
              <a:ln>
                <a:solidFill>
                  <a:srgbClr val="FFC000"/>
                </a:solidFill>
              </a:ln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8354" y="4663440"/>
            <a:ext cx="2573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GUIDE : I.JANANI</a:t>
            </a:r>
            <a:endParaRPr lang="en-I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101737" y="232729"/>
            <a:ext cx="48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 PROJECT - U15IT508R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9578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rgbClr val="00B050"/>
            </a:gs>
            <a:gs pos="100000">
              <a:srgbClr val="00B0F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7865" y="148253"/>
            <a:ext cx="2796076" cy="922900"/>
          </a:xfrm>
        </p:spPr>
        <p:txBody>
          <a:bodyPr>
            <a:noAutofit/>
          </a:bodyPr>
          <a:lstStyle/>
          <a:p>
            <a:r>
              <a:rPr lang="en-IN" sz="44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ABSTRACT:</a:t>
            </a:r>
            <a:endParaRPr lang="en-IN" sz="4400" cap="none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27909" y="1214847"/>
            <a:ext cx="901337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4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Object </a:t>
            </a:r>
            <a:r>
              <a:rPr lang="en-GB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recognition is popular task in computer vision technique for identifying objects in images or videos. In this project, we have implement a method to carry out object recognition </a:t>
            </a:r>
            <a:r>
              <a:rPr lang="en-GB" sz="24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GB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., datasets</a:t>
            </a:r>
            <a:r>
              <a:rPr lang="en-GB" sz="24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will use a convolutional neural network(CNN) based architecture to perform this task. We also validate by experimenting with the different architectures that gives the information of presence/absence of object in an image</a:t>
            </a:r>
            <a:r>
              <a:rPr lang="en-GB" sz="24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humans look at a photograph or watch a video, we can readily spot people, objects, scenes, and visual details. The goal is to teach a computer to do what comes naturally to humans, to gain a level of understanding of what an image contains.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GB" sz="2400" dirty="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80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3000">
              <a:srgbClr val="00B050"/>
            </a:gs>
            <a:gs pos="100000">
              <a:srgbClr val="80D8F8"/>
            </a:gs>
            <a:gs pos="100000">
              <a:srgbClr val="00B0F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62594" y="1319350"/>
            <a:ext cx="923544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algn="just"/>
            <a:r>
              <a:rPr lang="en-GB" sz="28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   The </a:t>
            </a:r>
            <a:r>
              <a:rPr lang="en-GB" sz="2800" dirty="0">
                <a:solidFill>
                  <a:srgbClr val="333333"/>
                </a:solidFill>
                <a:latin typeface="Times New Roman" panose="02020603050405020304" pitchFamily="18" charset="0"/>
              </a:rPr>
              <a:t>appearance of an object can be varied due </a:t>
            </a:r>
            <a:r>
              <a:rPr lang="en-GB" sz="28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to </a:t>
            </a:r>
            <a:r>
              <a:rPr lang="en-GB" sz="2800" dirty="0">
                <a:solidFill>
                  <a:srgbClr val="333333"/>
                </a:solidFill>
                <a:latin typeface="Times New Roman" panose="02020603050405020304" pitchFamily="18" charset="0"/>
              </a:rPr>
              <a:t>photometric effects, changes in shape and viewpoints of the object</a:t>
            </a:r>
            <a:r>
              <a:rPr lang="en-GB" sz="28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. </a:t>
            </a:r>
            <a:r>
              <a:rPr lang="en-GB" sz="2800" dirty="0" smtClean="0">
                <a:solidFill>
                  <a:srgbClr val="1A1A1A"/>
                </a:solidFill>
                <a:latin typeface="Times New Roman" panose="02020603050405020304" pitchFamily="18" charset="0"/>
              </a:rPr>
              <a:t>To </a:t>
            </a:r>
            <a:r>
              <a:rPr lang="en-GB" sz="2800" dirty="0">
                <a:solidFill>
                  <a:srgbClr val="1A1A1A"/>
                </a:solidFill>
                <a:latin typeface="Times New Roman" panose="02020603050405020304" pitchFamily="18" charset="0"/>
              </a:rPr>
              <a:t>perform object recognition using a standard </a:t>
            </a:r>
            <a:r>
              <a:rPr lang="en-GB" sz="2800" dirty="0" smtClean="0">
                <a:solidFill>
                  <a:srgbClr val="1A1A1A"/>
                </a:solidFill>
                <a:latin typeface="Times New Roman" panose="02020603050405020304" pitchFamily="18" charset="0"/>
              </a:rPr>
              <a:t>Deep </a:t>
            </a:r>
            <a:r>
              <a:rPr lang="en-GB" sz="2800" dirty="0" smtClean="0">
                <a:solidFill>
                  <a:srgbClr val="1A1A1A"/>
                </a:solidFill>
                <a:latin typeface="Times New Roman" panose="02020603050405020304" pitchFamily="18" charset="0"/>
              </a:rPr>
              <a:t>Learning </a:t>
            </a:r>
            <a:r>
              <a:rPr lang="en-GB" sz="2800" dirty="0">
                <a:solidFill>
                  <a:srgbClr val="1A1A1A"/>
                </a:solidFill>
                <a:latin typeface="Times New Roman" panose="02020603050405020304" pitchFamily="18" charset="0"/>
              </a:rPr>
              <a:t>approach, start with a collection of images (or video), and select the relevant features in each </a:t>
            </a:r>
            <a:r>
              <a:rPr lang="en-GB" sz="2800" dirty="0" smtClean="0">
                <a:solidFill>
                  <a:srgbClr val="1A1A1A"/>
                </a:solidFill>
                <a:latin typeface="Times New Roman" panose="02020603050405020304" pitchFamily="18" charset="0"/>
              </a:rPr>
              <a:t>image. In Deep Learning model will separate these </a:t>
            </a:r>
            <a:r>
              <a:rPr lang="en-GB" sz="2800" dirty="0">
                <a:solidFill>
                  <a:srgbClr val="1A1A1A"/>
                </a:solidFill>
                <a:latin typeface="Times New Roman" panose="02020603050405020304" pitchFamily="18" charset="0"/>
              </a:rPr>
              <a:t>features into their distinct </a:t>
            </a:r>
            <a:r>
              <a:rPr lang="en-GB" sz="2800" dirty="0" smtClean="0">
                <a:solidFill>
                  <a:srgbClr val="1A1A1A"/>
                </a:solidFill>
                <a:latin typeface="Times New Roman" panose="02020603050405020304" pitchFamily="18" charset="0"/>
              </a:rPr>
              <a:t>categories, classifying </a:t>
            </a:r>
            <a:r>
              <a:rPr lang="en-GB" sz="2800" dirty="0">
                <a:solidFill>
                  <a:srgbClr val="1A1A1A"/>
                </a:solidFill>
                <a:latin typeface="Times New Roman" panose="02020603050405020304" pitchFamily="18" charset="0"/>
              </a:rPr>
              <a:t>new objects. We can use a </a:t>
            </a:r>
            <a:r>
              <a:rPr lang="en-GB" sz="2800" dirty="0" smtClean="0">
                <a:solidFill>
                  <a:srgbClr val="1A1A1A"/>
                </a:solidFill>
                <a:latin typeface="Times New Roman" panose="02020603050405020304" pitchFamily="18" charset="0"/>
              </a:rPr>
              <a:t>variety of </a:t>
            </a:r>
            <a:r>
              <a:rPr lang="en-GB" sz="2800" dirty="0" smtClean="0">
                <a:solidFill>
                  <a:srgbClr val="1A1A1A"/>
                </a:solidFill>
                <a:latin typeface="Times New Roman" panose="02020603050405020304" pitchFamily="18" charset="0"/>
              </a:rPr>
              <a:t>deep</a:t>
            </a:r>
            <a:r>
              <a:rPr lang="en-GB" sz="2800" dirty="0" smtClean="0">
                <a:solidFill>
                  <a:srgbClr val="1A1A1A"/>
                </a:solidFill>
                <a:latin typeface="Times New Roman" panose="02020603050405020304" pitchFamily="18" charset="0"/>
              </a:rPr>
              <a:t> </a:t>
            </a:r>
            <a:r>
              <a:rPr lang="en-GB" sz="2800" dirty="0" smtClean="0">
                <a:solidFill>
                  <a:srgbClr val="1A1A1A"/>
                </a:solidFill>
                <a:latin typeface="Times New Roman" panose="02020603050405020304" pitchFamily="18" charset="0"/>
              </a:rPr>
              <a:t>learning algorithms </a:t>
            </a:r>
            <a:r>
              <a:rPr lang="en-GB" sz="2800" dirty="0">
                <a:solidFill>
                  <a:srgbClr val="1A1A1A"/>
                </a:solidFill>
                <a:latin typeface="Times New Roman" panose="02020603050405020304" pitchFamily="18" charset="0"/>
              </a:rPr>
              <a:t>and feature extraction methods, which offer many combinations to create an accurate object recognition model.</a:t>
            </a:r>
          </a:p>
          <a:p>
            <a:pPr marR="0" algn="just"/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1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rgbClr val="00B050"/>
            </a:gs>
            <a:gs pos="100000">
              <a:srgbClr val="00B0F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92777" y="2127459"/>
            <a:ext cx="1365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Input images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940526" y="1959428"/>
            <a:ext cx="1698171" cy="8360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/>
          <p:cNvSpPr/>
          <p:nvPr/>
        </p:nvSpPr>
        <p:spPr>
          <a:xfrm>
            <a:off x="3193856" y="1841863"/>
            <a:ext cx="2259873" cy="10580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Image pre-processing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9" idx="3"/>
            <a:endCxn id="13" idx="2"/>
          </p:cNvCxnSpPr>
          <p:nvPr/>
        </p:nvCxnSpPr>
        <p:spPr>
          <a:xfrm flipV="1">
            <a:off x="2638697" y="2370909"/>
            <a:ext cx="555159" cy="6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7" idx="4"/>
            <a:endCxn id="31" idx="0"/>
          </p:cNvCxnSpPr>
          <p:nvPr/>
        </p:nvCxnSpPr>
        <p:spPr>
          <a:xfrm flipH="1">
            <a:off x="10247813" y="2821577"/>
            <a:ext cx="26123" cy="1031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002369" y="1833546"/>
            <a:ext cx="2331733" cy="10580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Model Design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065622" y="1918456"/>
            <a:ext cx="2416628" cy="9031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Train and Test</a:t>
            </a:r>
          </a:p>
        </p:txBody>
      </p:sp>
      <p:sp>
        <p:nvSpPr>
          <p:cNvPr id="31" name="Oval 30"/>
          <p:cNvSpPr/>
          <p:nvPr/>
        </p:nvSpPr>
        <p:spPr>
          <a:xfrm>
            <a:off x="9026437" y="3853541"/>
            <a:ext cx="2442752" cy="979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Object recognition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model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5463527" y="3909952"/>
            <a:ext cx="1854926" cy="8538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smtClean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31" idx="2"/>
            <a:endCxn id="32" idx="6"/>
          </p:cNvCxnSpPr>
          <p:nvPr/>
        </p:nvCxnSpPr>
        <p:spPr>
          <a:xfrm flipH="1" flipV="1">
            <a:off x="7318453" y="4336868"/>
            <a:ext cx="1707984" cy="6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6"/>
            <a:endCxn id="26" idx="2"/>
          </p:cNvCxnSpPr>
          <p:nvPr/>
        </p:nvCxnSpPr>
        <p:spPr>
          <a:xfrm flipV="1">
            <a:off x="5453729" y="2362592"/>
            <a:ext cx="548640" cy="83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6"/>
            <a:endCxn id="27" idx="2"/>
          </p:cNvCxnSpPr>
          <p:nvPr/>
        </p:nvCxnSpPr>
        <p:spPr>
          <a:xfrm>
            <a:off x="8334102" y="2362592"/>
            <a:ext cx="731520" cy="7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245429" y="470264"/>
            <a:ext cx="3291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FLOW  DIAGRAM</a:t>
            </a:r>
            <a:endParaRPr 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" name="Oval 1"/>
          <p:cNvSpPr/>
          <p:nvPr/>
        </p:nvSpPr>
        <p:spPr>
          <a:xfrm>
            <a:off x="1750423" y="3840480"/>
            <a:ext cx="1972491" cy="9927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Output image</a:t>
            </a:r>
            <a:endParaRPr lang="en-IN" dirty="0"/>
          </a:p>
        </p:txBody>
      </p:sp>
      <p:cxnSp>
        <p:nvCxnSpPr>
          <p:cNvPr id="4" name="Straight Arrow Connector 3"/>
          <p:cNvCxnSpPr>
            <a:stCxn id="32" idx="2"/>
            <a:endCxn id="2" idx="6"/>
          </p:cNvCxnSpPr>
          <p:nvPr/>
        </p:nvCxnSpPr>
        <p:spPr>
          <a:xfrm flipH="1">
            <a:off x="3722914" y="4336868"/>
            <a:ext cx="17406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677425" y="3969015"/>
            <a:ext cx="1567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Testing sample images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742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3000">
              <a:srgbClr val="00B050"/>
            </a:gs>
            <a:gs pos="64000">
              <a:srgbClr val="00B0F0"/>
            </a:gs>
            <a:gs pos="0">
              <a:srgbClr val="00B050"/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54433" y="836026"/>
            <a:ext cx="2364378" cy="483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Model construction</a:t>
            </a:r>
            <a:endParaRPr 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54433" y="1841860"/>
            <a:ext cx="2364378" cy="548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Deep Learning </a:t>
            </a:r>
            <a:r>
              <a:rPr lang="en-US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algorithms</a:t>
            </a:r>
          </a:p>
        </p:txBody>
      </p:sp>
      <p:sp>
        <p:nvSpPr>
          <p:cNvPr id="6" name="Rectangle 5"/>
          <p:cNvSpPr/>
          <p:nvPr/>
        </p:nvSpPr>
        <p:spPr>
          <a:xfrm>
            <a:off x="4454434" y="2978327"/>
            <a:ext cx="2364377" cy="548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Model  Training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40922" y="65310"/>
            <a:ext cx="2820387" cy="584775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ARCHITECTURE</a:t>
            </a:r>
            <a:endParaRPr lang="en-US" sz="3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67497" y="4010304"/>
            <a:ext cx="2364377" cy="548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Model Testing</a:t>
            </a:r>
            <a:endParaRPr 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67497" y="5159829"/>
            <a:ext cx="2351315" cy="5617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Accuracy</a:t>
            </a:r>
            <a:endParaRPr 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15" name="Straight Arrow Connector 14"/>
          <p:cNvCxnSpPr>
            <a:endCxn id="5" idx="0"/>
          </p:cNvCxnSpPr>
          <p:nvPr/>
        </p:nvCxnSpPr>
        <p:spPr>
          <a:xfrm>
            <a:off x="5630089" y="1319349"/>
            <a:ext cx="6533" cy="522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610497" y="2286000"/>
            <a:ext cx="13063" cy="705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2"/>
            <a:endCxn id="12" idx="0"/>
          </p:cNvCxnSpPr>
          <p:nvPr/>
        </p:nvCxnSpPr>
        <p:spPr>
          <a:xfrm flipH="1">
            <a:off x="5643155" y="4558950"/>
            <a:ext cx="6531" cy="6008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5610497" y="3540036"/>
            <a:ext cx="0" cy="470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23000">
              <a:srgbClr val="00B050"/>
            </a:gs>
            <a:gs pos="48000">
              <a:srgbClr val="00B0F0"/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33750" y="2299063"/>
            <a:ext cx="8412480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en-US" sz="6600" b="1" dirty="0" smtClean="0">
                <a:ln>
                  <a:solidFill>
                    <a:schemeClr val="tx1"/>
                  </a:solidFill>
                </a:ln>
                <a:solidFill>
                  <a:schemeClr val="accent3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   THANK  YOU!!!</a:t>
            </a:r>
            <a:endParaRPr lang="en-US" sz="6600" b="1" dirty="0">
              <a:ln>
                <a:solidFill>
                  <a:schemeClr val="tx1"/>
                </a:solidFill>
              </a:ln>
              <a:solidFill>
                <a:schemeClr val="accent3"/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228</TotalTime>
  <Words>270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Times New Roman</vt:lpstr>
      <vt:lpstr>Tw Cen MT</vt:lpstr>
      <vt:lpstr>Wingdings</vt:lpstr>
      <vt:lpstr>Droplet</vt:lpstr>
      <vt:lpstr>OBJECT RECOGNITION IN IMAGES</vt:lpstr>
      <vt:lpstr>ABSTRACT: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RECOGNITION IN IMAGES</dc:title>
  <dc:creator>pavun raj</dc:creator>
  <cp:lastModifiedBy>pavun raj</cp:lastModifiedBy>
  <cp:revision>26</cp:revision>
  <dcterms:created xsi:type="dcterms:W3CDTF">2020-01-25T22:06:29Z</dcterms:created>
  <dcterms:modified xsi:type="dcterms:W3CDTF">2020-08-07T14:20:44Z</dcterms:modified>
</cp:coreProperties>
</file>