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0" r:id="rId16"/>
    <p:sldId id="312" r:id="rId17"/>
    <p:sldId id="315" r:id="rId18"/>
    <p:sldId id="316" r:id="rId19"/>
    <p:sldId id="317" r:id="rId20"/>
    <p:sldId id="318" r:id="rId21"/>
    <p:sldId id="320" r:id="rId22"/>
    <p:sldId id="322" r:id="rId23"/>
    <p:sldId id="323" r:id="rId24"/>
    <p:sldId id="321" r:id="rId25"/>
    <p:sldId id="324" r:id="rId26"/>
    <p:sldId id="326" r:id="rId27"/>
    <p:sldId id="328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0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k007/TypeScript-Worksho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Sujith .K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(GIT-APGK)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AD4E-0C5E-4774-9BF5-0FF5BC5C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07AC-7E78-46B4-86EA-2B4921B3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Interfaces define properties, methods, and events, which are the    	members of the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Interfaces contain only the declaration of the members.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the responsibility of the deriving class to define the members.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Syntax: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377FF-9274-4119-94D5-4646A192FFA6}"/>
              </a:ext>
            </a:extLst>
          </p:cNvPr>
          <p:cNvSpPr/>
          <p:nvPr/>
        </p:nvSpPr>
        <p:spPr>
          <a:xfrm>
            <a:off x="2617366" y="4694633"/>
            <a:ext cx="453844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interface_name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0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0C6F1-4B06-4FB1-89C1-38BAB5180EEC}"/>
              </a:ext>
            </a:extLst>
          </p:cNvPr>
          <p:cNvSpPr txBox="1"/>
          <p:nvPr/>
        </p:nvSpPr>
        <p:spPr>
          <a:xfrm>
            <a:off x="142612" y="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A56ACF-7606-41E1-8C4C-4879018C8DF3}"/>
              </a:ext>
            </a:extLst>
          </p:cNvPr>
          <p:cNvSpPr/>
          <p:nvPr/>
        </p:nvSpPr>
        <p:spPr>
          <a:xfrm>
            <a:off x="251670" y="584775"/>
            <a:ext cx="6233020" cy="5742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=&gt;string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:"Tom",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:"Hanks",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"Hi there"}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"Customer Object "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  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:"Jim",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:"Blakes",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"Hello!!!"}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"Employee  Object "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970C0-F69C-4592-9A26-5BCE46ED858B}"/>
              </a:ext>
            </a:extLst>
          </p:cNvPr>
          <p:cNvSpPr txBox="1"/>
          <p:nvPr/>
        </p:nvSpPr>
        <p:spPr>
          <a:xfrm>
            <a:off x="8640661" y="1308683"/>
            <a:ext cx="154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AC1219-0E76-4704-86D4-0586B3CD2365}"/>
              </a:ext>
            </a:extLst>
          </p:cNvPr>
          <p:cNvSpPr/>
          <p:nvPr/>
        </p:nvSpPr>
        <p:spPr>
          <a:xfrm>
            <a:off x="7811781" y="1879134"/>
            <a:ext cx="3204594" cy="3565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 object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Tom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Hanks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Hi there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Employee  object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Jim 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Blakes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!!!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01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C4D-6141-4FBC-8B8E-B247604B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8B92-7669-4E75-B831-19CEE3BE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in terms of OOP is a blueprint for creating objects.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encapsulates data for the object.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 gives built in support for this concept called class.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ES5 or earlier didn’t support classes.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 gets this feature from ES6.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Object Oriented Programming in C++ - GeeksforGeeks">
            <a:extLst>
              <a:ext uri="{FF2B5EF4-FFF2-40B4-BE49-F238E27FC236}">
                <a16:creationId xmlns:a16="http://schemas.microsoft.com/office/drawing/2014/main" id="{C2DD4AF8-3F8B-4FE3-9DAC-8ACF801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71" y="3727750"/>
            <a:ext cx="4549629" cy="31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6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2244-9CB5-4A3C-80E2-DDE541A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F685-4B83-45D4-9C02-ECD50D38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instance which contains set of key value pairs.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values can be scalar values or functions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What is Class and Object in Java OOPS? Learn with Example">
            <a:extLst>
              <a:ext uri="{FF2B5EF4-FFF2-40B4-BE49-F238E27FC236}">
                <a16:creationId xmlns:a16="http://schemas.microsoft.com/office/drawing/2014/main" id="{43DDD751-89ED-4440-8FBB-3366E4BE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683" y="3187816"/>
            <a:ext cx="6311317" cy="36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arn JAVA : Class and Object in JAVA [#1 Java Tutorial] - YouTube">
            <a:extLst>
              <a:ext uri="{FF2B5EF4-FFF2-40B4-BE49-F238E27FC236}">
                <a16:creationId xmlns:a16="http://schemas.microsoft.com/office/drawing/2014/main" id="{442F3CD4-84BD-4DCE-8ED1-33744CA5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48" y="1149293"/>
            <a:ext cx="9645993" cy="50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7EFD0C-D081-4AAE-B55D-DDAB4CE03B59}"/>
              </a:ext>
            </a:extLst>
          </p:cNvPr>
          <p:cNvSpPr txBox="1"/>
          <p:nvPr/>
        </p:nvSpPr>
        <p:spPr>
          <a:xfrm>
            <a:off x="285225" y="134224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58149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912DF-A2E2-490E-A88B-23621D5883DB}"/>
              </a:ext>
            </a:extLst>
          </p:cNvPr>
          <p:cNvSpPr txBox="1"/>
          <p:nvPr/>
        </p:nvSpPr>
        <p:spPr>
          <a:xfrm>
            <a:off x="125835" y="134224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code……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BCA6D-48C3-4063-AFF2-13722D0FE7A5}"/>
              </a:ext>
            </a:extLst>
          </p:cNvPr>
          <p:cNvSpPr/>
          <p:nvPr/>
        </p:nvSpPr>
        <p:spPr>
          <a:xfrm>
            <a:off x="0" y="718999"/>
            <a:ext cx="6333688" cy="613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//field 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:number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//constructor 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Seats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?:number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"White",)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Engine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Seats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//function 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:void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"Function displays Name is  :   "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"Function displays Engine is  :   "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console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"Function displays 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is  :   "</a:t>
            </a:r>
            <a:r>
              <a:rPr lang="en-IN" sz="14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B337D-8C69-4303-93C6-67AA87F59D4C}"/>
              </a:ext>
            </a:extLst>
          </p:cNvPr>
          <p:cNvSpPr/>
          <p:nvPr/>
        </p:nvSpPr>
        <p:spPr>
          <a:xfrm>
            <a:off x="6554598" y="718998"/>
            <a:ext cx="5511567" cy="613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//Create an object 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Car1 </a:t>
            </a:r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"BMW","XX213",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D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Car2 </a:t>
            </a:r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"Ferrari","RX2Z7",</a:t>
            </a:r>
            <a:r>
              <a:rPr lang="en-IN" sz="1600" b="0" dirty="0">
                <a:solidFill>
                  <a:srgbClr val="FF00D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//Access the field 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"Reading attribute value Engine as :  "</a:t>
            </a:r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Car1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Engine)  </a:t>
            </a: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//Access the function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Car1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disp()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i="1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// Car2.disp();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"Ferrari </a:t>
            </a:r>
            <a:r>
              <a:rPr lang="en-IN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: "</a:t>
            </a:r>
            <a:r>
              <a:rPr lang="en-IN" sz="1600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Car2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Color)</a:t>
            </a:r>
            <a:r>
              <a:rPr lang="en-IN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3911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0AD9E-3DDA-4A36-A6BF-8C225A1A16E0}"/>
              </a:ext>
            </a:extLst>
          </p:cNvPr>
          <p:cNvSpPr txBox="1"/>
          <p:nvPr/>
        </p:nvSpPr>
        <p:spPr>
          <a:xfrm>
            <a:off x="327170" y="595618"/>
            <a:ext cx="177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8A5C2-2587-4AB2-95A6-4DF8803B384F}"/>
              </a:ext>
            </a:extLst>
          </p:cNvPr>
          <p:cNvSpPr/>
          <p:nvPr/>
        </p:nvSpPr>
        <p:spPr>
          <a:xfrm>
            <a:off x="2155971" y="1484852"/>
            <a:ext cx="5150840" cy="3649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Reading attribute value Engine as :  XX213</a:t>
            </a:r>
          </a:p>
          <a:p>
            <a:r>
              <a:rPr lang="en-US" dirty="0"/>
              <a:t>Function displays Name is  :   BMW</a:t>
            </a:r>
          </a:p>
          <a:p>
            <a:r>
              <a:rPr lang="en-US" dirty="0"/>
              <a:t>Function displays Engine is  :   XX213</a:t>
            </a:r>
          </a:p>
          <a:p>
            <a:r>
              <a:rPr lang="en-US" dirty="0"/>
              <a:t>Function displays Color is  :   Blue</a:t>
            </a:r>
          </a:p>
          <a:p>
            <a:r>
              <a:rPr lang="en-US" dirty="0"/>
              <a:t>Ferrari Color : White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75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470B0-4DDB-4B2F-9F3D-94A0315BE3FC}"/>
              </a:ext>
            </a:extLst>
          </p:cNvPr>
          <p:cNvSpPr txBox="1"/>
          <p:nvPr/>
        </p:nvSpPr>
        <p:spPr>
          <a:xfrm>
            <a:off x="2067096" y="2377250"/>
            <a:ext cx="78646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with Interface………….. </a:t>
            </a:r>
          </a:p>
        </p:txBody>
      </p:sp>
    </p:spTree>
    <p:extLst>
      <p:ext uri="{BB962C8B-B14F-4D97-AF65-F5344CB8AC3E}">
        <p14:creationId xmlns:p14="http://schemas.microsoft.com/office/powerpoint/2010/main" val="178857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E898-C359-4A5E-AC82-1CFDB77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inheritance?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DD4E-338B-4E78-8188-0064A66F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derives from another class.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child class will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 the public and protected properties and methods from the parent class.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it can have its own properties and methods.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is defined by using the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heritance (object-oriented programming) - Wikipedia">
            <a:extLst>
              <a:ext uri="{FF2B5EF4-FFF2-40B4-BE49-F238E27FC236}">
                <a16:creationId xmlns:a16="http://schemas.microsoft.com/office/drawing/2014/main" id="{ED89351E-BEFB-4E97-8D3D-1DDF5DE3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87" y="824218"/>
            <a:ext cx="3933801" cy="49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84948-7432-48D4-92FC-12B29705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3" y="933275"/>
            <a:ext cx="4949504" cy="50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72DF-A953-4F34-9B81-60C202E2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18F6-F547-4870-B591-7A5630E2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word TypeScript means, Specifying and providing more focus on types.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 lets you write JavaScript the way </a:t>
            </a:r>
            <a:r>
              <a:rPr lang="en-IN" sz="24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really want to.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 is a typed superset of JavaScript that compiles to plain JavaScript.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browser. Any host. Any OS. Open Source.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4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76C35-D46E-4BA3-B07D-329261C21ADA}"/>
              </a:ext>
            </a:extLst>
          </p:cNvPr>
          <p:cNvSpPr txBox="1"/>
          <p:nvPr/>
        </p:nvSpPr>
        <p:spPr>
          <a:xfrm>
            <a:off x="2051816" y="2771702"/>
            <a:ext cx="8088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demo for this 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85861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C8E1-FBD0-4D77-8FA1-691D3FDA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and Importing a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04E8-3B22-4C6C-8F68-B2E1A976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code for readable format we should always create different modules of the project.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so, we have to remember the keyword like: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25211-93E8-462A-8D25-C6F5EB910FA5}"/>
              </a:ext>
            </a:extLst>
          </p:cNvPr>
          <p:cNvSpPr/>
          <p:nvPr/>
        </p:nvSpPr>
        <p:spPr>
          <a:xfrm>
            <a:off x="2225615" y="3657600"/>
            <a:ext cx="6055744" cy="1138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 {</a:t>
            </a:r>
            <a:r>
              <a:rPr lang="en-IN" dirty="0" err="1"/>
              <a:t>class_name</a:t>
            </a:r>
            <a:r>
              <a:rPr lang="en-IN" dirty="0"/>
              <a:t>} from ‘[</a:t>
            </a:r>
            <a:r>
              <a:rPr lang="en-IN" dirty="0" err="1"/>
              <a:t>relative_path</a:t>
            </a:r>
            <a:r>
              <a:rPr lang="en-IN" dirty="0"/>
              <a:t>]’;</a:t>
            </a:r>
          </a:p>
          <a:p>
            <a:pPr algn="ctr"/>
            <a:endParaRPr lang="en-IN" sz="9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 {Shape} from './Shape';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65660-046E-47AE-BBBA-91F5FA466E84}"/>
              </a:ext>
            </a:extLst>
          </p:cNvPr>
          <p:cNvSpPr/>
          <p:nvPr/>
        </p:nvSpPr>
        <p:spPr>
          <a:xfrm>
            <a:off x="2225615" y="5014981"/>
            <a:ext cx="6055744" cy="1138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export class {</a:t>
            </a:r>
            <a:r>
              <a:rPr lang="en-IN" dirty="0" err="1"/>
              <a:t>class_name</a:t>
            </a:r>
            <a:r>
              <a:rPr lang="en-IN" dirty="0"/>
              <a:t>}{//the code};</a:t>
            </a:r>
          </a:p>
          <a:p>
            <a:pPr algn="ctr"/>
            <a:endParaRPr lang="en-IN" sz="9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IN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export class </a:t>
            </a:r>
            <a:r>
              <a:rPr lang="en-IN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{}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13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76C35-D46E-4BA3-B07D-329261C21ADA}"/>
              </a:ext>
            </a:extLst>
          </p:cNvPr>
          <p:cNvSpPr txBox="1"/>
          <p:nvPr/>
        </p:nvSpPr>
        <p:spPr>
          <a:xfrm>
            <a:off x="2051816" y="2771702"/>
            <a:ext cx="8088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demo for this 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204330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6FD6-4A81-4AB5-B700-B089CCA5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access specifiers?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8B56-59C4-451D-9449-747A7E7F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74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 can control the visibility of its data members. This is done using access modifiers.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access modifiers in TypeScript: public, private and protected.</a:t>
            </a:r>
          </a:p>
          <a:p>
            <a:pPr algn="just"/>
            <a:r>
              <a:rPr lang="en-US" sz="2200" b="1" i="0" u="sng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all members of a class in TypeScript are public. All the public members can be accessed anywhere without any restrictions.</a:t>
            </a:r>
          </a:p>
          <a:p>
            <a:pPr algn="just"/>
            <a:r>
              <a:rPr lang="en-US" sz="2200" b="1" i="0" u="sng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private access modifier ensures that class members are visible only to that class and are not accessible outside the containing class.</a:t>
            </a:r>
          </a:p>
          <a:p>
            <a:pPr algn="just"/>
            <a:r>
              <a:rPr lang="en-US" sz="2200" b="1" i="0" u="sng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protected access modifier is similar to the private access modifier, except that protected members can be accessed using their deriving classes.</a:t>
            </a:r>
          </a:p>
          <a:p>
            <a:pPr algn="just"/>
            <a:endParaRPr lang="en-US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5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76C35-D46E-4BA3-B07D-329261C21ADA}"/>
              </a:ext>
            </a:extLst>
          </p:cNvPr>
          <p:cNvSpPr txBox="1"/>
          <p:nvPr/>
        </p:nvSpPr>
        <p:spPr>
          <a:xfrm>
            <a:off x="2051816" y="2771702"/>
            <a:ext cx="8088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demo for this 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206251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2030-6C07-4052-B884-31D7E057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work with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162E-6421-4E4C-B4EA-8A9FC50A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Node packages we have Node Package Manager (NPM) which gets pre-installed with NodeJS.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the dependencies we can use the command: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create a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file which we can modify.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5B66A-474F-4C3C-85E4-69D0BEEE52A0}"/>
              </a:ext>
            </a:extLst>
          </p:cNvPr>
          <p:cNvSpPr/>
          <p:nvPr/>
        </p:nvSpPr>
        <p:spPr>
          <a:xfrm>
            <a:off x="2491530" y="3565321"/>
            <a:ext cx="5419288" cy="96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npm</a:t>
            </a:r>
            <a:r>
              <a:rPr lang="en-IN" dirty="0"/>
              <a:t> install [package name] –save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Example: </a:t>
            </a:r>
            <a:r>
              <a:rPr lang="en-IN" dirty="0" err="1"/>
              <a:t>npm</a:t>
            </a:r>
            <a:r>
              <a:rPr lang="en-IN" dirty="0"/>
              <a:t> install lite-server --save</a:t>
            </a:r>
          </a:p>
        </p:txBody>
      </p:sp>
    </p:spTree>
    <p:extLst>
      <p:ext uri="{BB962C8B-B14F-4D97-AF65-F5344CB8AC3E}">
        <p14:creationId xmlns:p14="http://schemas.microsoft.com/office/powerpoint/2010/main" val="119072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8AF83-1487-4816-855F-53D2A737410C}"/>
              </a:ext>
            </a:extLst>
          </p:cNvPr>
          <p:cNvSpPr txBox="1"/>
          <p:nvPr/>
        </p:nvSpPr>
        <p:spPr>
          <a:xfrm>
            <a:off x="4015943" y="1635853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47FE-BEAB-4458-882F-EF9F64FFBADD}"/>
              </a:ext>
            </a:extLst>
          </p:cNvPr>
          <p:cNvSpPr txBox="1"/>
          <p:nvPr/>
        </p:nvSpPr>
        <p:spPr>
          <a:xfrm>
            <a:off x="924904" y="3167390"/>
            <a:ext cx="1034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Source code: </a:t>
            </a:r>
            <a:r>
              <a:rPr lang="en-IN" sz="2800" dirty="0">
                <a:hlinkClick r:id="rId2"/>
              </a:rPr>
              <a:t>https://github.com/Sujithk007/TypeScript-Workshop</a:t>
            </a:r>
            <a:r>
              <a:rPr lang="en-IN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908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22E-30CC-4D90-B76D-360F67F5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2CFF-9ABC-4B00-9DA6-B75BAE36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provides more flexibility and helps to write more error free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 is the difference between JavaScript and TypeScript, that is JavaScript is Function oriented programming language where, TypeScript is more like Object Oriented Programming language which supports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interfaces, generics, annotations,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public/private/protected access and more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 to make the code modular and reduces the code repetition. </a:t>
            </a:r>
          </a:p>
        </p:txBody>
      </p:sp>
    </p:spTree>
    <p:extLst>
      <p:ext uri="{BB962C8B-B14F-4D97-AF65-F5344CB8AC3E}">
        <p14:creationId xmlns:p14="http://schemas.microsoft.com/office/powerpoint/2010/main" val="11787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1647-6AB2-4AFD-AC1B-1F596904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TypeScript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70D74-ACA2-42D1-875C-63101FE6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7" y="3100767"/>
            <a:ext cx="6568580" cy="32497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AC06D2-6C09-45D2-9C01-E06AAB885493}"/>
              </a:ext>
            </a:extLst>
          </p:cNvPr>
          <p:cNvSpPr/>
          <p:nvPr/>
        </p:nvSpPr>
        <p:spPr>
          <a:xfrm>
            <a:off x="1396767" y="2315361"/>
            <a:ext cx="2046914" cy="57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Hello.ts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42D382-6441-4A7A-A46B-1CBA6B2BB229}"/>
              </a:ext>
            </a:extLst>
          </p:cNvPr>
          <p:cNvSpPr/>
          <p:nvPr/>
        </p:nvSpPr>
        <p:spPr>
          <a:xfrm>
            <a:off x="5072543" y="2315359"/>
            <a:ext cx="2046914" cy="57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94E943-3592-42C7-9BB9-06C9DFCE722B}"/>
              </a:ext>
            </a:extLst>
          </p:cNvPr>
          <p:cNvSpPr/>
          <p:nvPr/>
        </p:nvSpPr>
        <p:spPr>
          <a:xfrm>
            <a:off x="8748319" y="2315358"/>
            <a:ext cx="2046914" cy="57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Executed in browser.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1E7AE5-39D4-4C5C-953A-258546C7586C}"/>
              </a:ext>
            </a:extLst>
          </p:cNvPr>
          <p:cNvSpPr/>
          <p:nvPr/>
        </p:nvSpPr>
        <p:spPr>
          <a:xfrm>
            <a:off x="3473042" y="2522463"/>
            <a:ext cx="1570139" cy="16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201C4F-F2E2-4427-B854-32A1365D5173}"/>
              </a:ext>
            </a:extLst>
          </p:cNvPr>
          <p:cNvSpPr/>
          <p:nvPr/>
        </p:nvSpPr>
        <p:spPr>
          <a:xfrm>
            <a:off x="7148819" y="2522463"/>
            <a:ext cx="1570139" cy="16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07451-8824-48A5-BC5C-BFAD7B17B9F1}"/>
              </a:ext>
            </a:extLst>
          </p:cNvPr>
          <p:cNvSpPr txBox="1"/>
          <p:nvPr/>
        </p:nvSpPr>
        <p:spPr>
          <a:xfrm>
            <a:off x="3710526" y="223439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DD745-B9E2-4047-8D07-20D850D3F08C}"/>
              </a:ext>
            </a:extLst>
          </p:cNvPr>
          <p:cNvSpPr txBox="1"/>
          <p:nvPr/>
        </p:nvSpPr>
        <p:spPr>
          <a:xfrm>
            <a:off x="7406085" y="2234397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Executed</a:t>
            </a:r>
          </a:p>
        </p:txBody>
      </p:sp>
    </p:spTree>
    <p:extLst>
      <p:ext uri="{BB962C8B-B14F-4D97-AF65-F5344CB8AC3E}">
        <p14:creationId xmlns:p14="http://schemas.microsoft.com/office/powerpoint/2010/main" val="362384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5BFF-1336-4EA6-A257-34F88A6B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cs typeface="Times New Roman" panose="02020603050405020304" pitchFamily="18" charset="0"/>
              </a:rPr>
              <a:t>How to install </a:t>
            </a:r>
            <a:r>
              <a:rPr lang="en-IN" sz="4400" b="0" i="0" u="none" strike="noStrike" baseline="0" dirty="0">
                <a:cs typeface="Times New Roman" panose="02020603050405020304" pitchFamily="18" charset="0"/>
              </a:rPr>
              <a:t>TypeScript ?</a:t>
            </a:r>
            <a:endParaRPr lang="en-IN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7A44-1E49-4834-9336-10F440C2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Download and install NodeJS: </a:t>
            </a:r>
            <a:r>
              <a:rPr lang="en-IN" dirty="0">
                <a:hlinkClick r:id="rId2"/>
              </a:rPr>
              <a:t>https://nodejs.org/en/download/</a:t>
            </a: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Open terminal and type the command has follows: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A1340-2477-42F5-90C8-894EF87933B0}"/>
              </a:ext>
            </a:extLst>
          </p:cNvPr>
          <p:cNvSpPr/>
          <p:nvPr/>
        </p:nvSpPr>
        <p:spPr>
          <a:xfrm>
            <a:off x="2407640" y="4119491"/>
            <a:ext cx="3120705" cy="916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&gt;&gt;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tsc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--version</a:t>
            </a:r>
          </a:p>
          <a:p>
            <a:r>
              <a:rPr lang="en-IN" dirty="0"/>
              <a:t>&gt;&gt; </a:t>
            </a:r>
            <a:r>
              <a:rPr lang="en-IN" dirty="0" err="1"/>
              <a:t>npm</a:t>
            </a:r>
            <a:r>
              <a:rPr lang="en-IN" dirty="0"/>
              <a:t> install typescript -g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54E3B-FCFB-43C9-8923-A4A6EF64C235}"/>
              </a:ext>
            </a:extLst>
          </p:cNvPr>
          <p:cNvSpPr/>
          <p:nvPr/>
        </p:nvSpPr>
        <p:spPr>
          <a:xfrm>
            <a:off x="2407640" y="2666284"/>
            <a:ext cx="3011647" cy="84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&gt;&gt;  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node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7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1C8C-D099-471D-9D29-192A0092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Setup environment for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87D5-CBFE-4397-8E93-040DD1F6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Open VS Code editor </a:t>
            </a:r>
            <a:r>
              <a:rPr lang="en-IN" dirty="0">
                <a:sym typeface="Wingdings" panose="05000000000000000000" pitchFamily="2" charset="2"/>
              </a:rPr>
              <a:t> Go to Extensions  Search for “</a:t>
            </a:r>
            <a:r>
              <a:rPr lang="en-IN" b="1" i="0" dirty="0">
                <a:solidFill>
                  <a:schemeClr val="tx1"/>
                </a:solidFill>
                <a:effectLst/>
                <a:latin typeface="Segoe WPC"/>
              </a:rPr>
              <a:t>JavaScript and TypeScript Nightly</a:t>
            </a:r>
            <a:r>
              <a:rPr lang="en-IN" dirty="0">
                <a:sym typeface="Wingdings" panose="05000000000000000000" pitchFamily="2" charset="2"/>
              </a:rPr>
              <a:t>” </a:t>
            </a:r>
          </a:p>
          <a:p>
            <a:r>
              <a:rPr lang="en-IN" dirty="0">
                <a:sym typeface="Wingdings" panose="05000000000000000000" pitchFamily="2" charset="2"/>
              </a:rPr>
              <a:t> install that package in the Editor.  </a:t>
            </a:r>
          </a:p>
          <a:p>
            <a:r>
              <a:rPr lang="en-IN" b="1" dirty="0">
                <a:sym typeface="Wingdings" panose="05000000000000000000" pitchFamily="2" charset="2"/>
              </a:rPr>
              <a:t>Now to Compile and Run your file</a:t>
            </a:r>
            <a:r>
              <a:rPr lang="en-IN" dirty="0">
                <a:sym typeface="Wingdings" panose="05000000000000000000" pitchFamily="2" charset="2"/>
              </a:rPr>
              <a:t>: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To reduce the compilation for each change we can type: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29E0E-069D-4B58-A743-E1FF4C087EFD}"/>
              </a:ext>
            </a:extLst>
          </p:cNvPr>
          <p:cNvSpPr/>
          <p:nvPr/>
        </p:nvSpPr>
        <p:spPr>
          <a:xfrm>
            <a:off x="3053592" y="3510473"/>
            <a:ext cx="2650921" cy="956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ym typeface="Wingdings" panose="05000000000000000000" pitchFamily="2" charset="2"/>
              </a:rPr>
              <a:t>&gt;&gt; </a:t>
            </a:r>
            <a:r>
              <a:rPr lang="en-IN" dirty="0" err="1">
                <a:sym typeface="Wingdings" panose="05000000000000000000" pitchFamily="2" charset="2"/>
              </a:rPr>
              <a:t>tsc</a:t>
            </a:r>
            <a:r>
              <a:rPr lang="en-IN" dirty="0">
                <a:sym typeface="Wingdings" panose="05000000000000000000" pitchFamily="2" charset="2"/>
              </a:rPr>
              <a:t> [filename].</a:t>
            </a:r>
            <a:r>
              <a:rPr lang="en-IN" dirty="0" err="1">
                <a:sym typeface="Wingdings" panose="05000000000000000000" pitchFamily="2" charset="2"/>
              </a:rPr>
              <a:t>ts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&gt;&gt; node [filename].js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A2925-9DDA-46ED-98ED-BC3C0CA72BCA}"/>
              </a:ext>
            </a:extLst>
          </p:cNvPr>
          <p:cNvSpPr/>
          <p:nvPr/>
        </p:nvSpPr>
        <p:spPr>
          <a:xfrm>
            <a:off x="3053591" y="5208087"/>
            <a:ext cx="2650921" cy="956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ym typeface="Wingdings" panose="05000000000000000000" pitchFamily="2" charset="2"/>
              </a:rPr>
              <a:t>&gt;&gt; </a:t>
            </a:r>
            <a:r>
              <a:rPr lang="en-IN" dirty="0" err="1">
                <a:sym typeface="Wingdings" panose="05000000000000000000" pitchFamily="2" charset="2"/>
              </a:rPr>
              <a:t>tsc</a:t>
            </a:r>
            <a:r>
              <a:rPr lang="en-IN" dirty="0">
                <a:sym typeface="Wingdings" panose="05000000000000000000" pitchFamily="2" charset="2"/>
              </a:rPr>
              <a:t> --</a:t>
            </a:r>
            <a:r>
              <a:rPr lang="en-IN" dirty="0" err="1">
                <a:sym typeface="Wingdings" panose="05000000000000000000" pitchFamily="2" charset="2"/>
              </a:rPr>
              <a:t>init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&gt;&gt; </a:t>
            </a:r>
            <a:r>
              <a:rPr lang="en-IN" dirty="0" err="1">
                <a:sym typeface="Wingdings" panose="05000000000000000000" pitchFamily="2" charset="2"/>
              </a:rPr>
              <a:t>tsc</a:t>
            </a:r>
            <a:r>
              <a:rPr lang="en-IN" dirty="0">
                <a:sym typeface="Wingdings" panose="05000000000000000000" pitchFamily="2" charset="2"/>
              </a:rPr>
              <a:t> --watch</a:t>
            </a:r>
          </a:p>
          <a:p>
            <a:r>
              <a:rPr lang="en-IN" dirty="0">
                <a:sym typeface="Wingdings" panose="05000000000000000000" pitchFamily="2" charset="2"/>
              </a:rPr>
              <a:t>&gt;&gt; node [filename].js</a:t>
            </a:r>
          </a:p>
        </p:txBody>
      </p:sp>
    </p:spTree>
    <p:extLst>
      <p:ext uri="{BB962C8B-B14F-4D97-AF65-F5344CB8AC3E}">
        <p14:creationId xmlns:p14="http://schemas.microsoft.com/office/powerpoint/2010/main" val="29351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54BA-A9DE-439D-9843-401EAD15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253C-5D2E-481A-8774-73D90191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8709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Primitive: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- Same as 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719A-CDFD-4CE7-A674-45E8180E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Word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93CFF-1964-4EE5-8D92-C008F1683506}"/>
              </a:ext>
            </a:extLst>
          </p:cNvPr>
          <p:cNvSpPr/>
          <p:nvPr/>
        </p:nvSpPr>
        <p:spPr>
          <a:xfrm>
            <a:off x="568189" y="2873337"/>
            <a:ext cx="4934125" cy="1870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"Hello World"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9F631-21CD-4DC7-8100-5C80287802AD}"/>
              </a:ext>
            </a:extLst>
          </p:cNvPr>
          <p:cNvSpPr/>
          <p:nvPr/>
        </p:nvSpPr>
        <p:spPr>
          <a:xfrm>
            <a:off x="6822184" y="2882051"/>
            <a:ext cx="5266888" cy="1870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//Generated by typescript 1.8.10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"Hello World"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29519A-3828-442F-B19F-E3FA5F3C6229}"/>
              </a:ext>
            </a:extLst>
          </p:cNvPr>
          <p:cNvSpPr/>
          <p:nvPr/>
        </p:nvSpPr>
        <p:spPr>
          <a:xfrm>
            <a:off x="5604381" y="3661902"/>
            <a:ext cx="1115736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29A8C-983C-4622-9B4C-73703FC7D794}"/>
              </a:ext>
            </a:extLst>
          </p:cNvPr>
          <p:cNvSpPr txBox="1"/>
          <p:nvPr/>
        </p:nvSpPr>
        <p:spPr>
          <a:xfrm>
            <a:off x="2240396" y="2510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Hello.ts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1140D-0E06-4EC2-9735-B5EDE03331BD}"/>
              </a:ext>
            </a:extLst>
          </p:cNvPr>
          <p:cNvSpPr txBox="1"/>
          <p:nvPr/>
        </p:nvSpPr>
        <p:spPr>
          <a:xfrm>
            <a:off x="8997810" y="248325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Hello.js</a:t>
            </a:r>
          </a:p>
        </p:txBody>
      </p:sp>
    </p:spTree>
    <p:extLst>
      <p:ext uri="{BB962C8B-B14F-4D97-AF65-F5344CB8AC3E}">
        <p14:creationId xmlns:p14="http://schemas.microsoft.com/office/powerpoint/2010/main" val="21262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1381-5C2C-4B6B-8A9C-7A5CA1FF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variables in TypeScript.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24FBE-EA41-47EF-8A08-4B6E469307B9}"/>
              </a:ext>
            </a:extLst>
          </p:cNvPr>
          <p:cNvSpPr/>
          <p:nvPr/>
        </p:nvSpPr>
        <p:spPr>
          <a:xfrm>
            <a:off x="184731" y="2340526"/>
            <a:ext cx="5416492" cy="3556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"John";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score1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:number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score1 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D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score2 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D6"/>
                </a:solidFill>
                <a:effectLst/>
                <a:latin typeface="Consolas" panose="020B0609020204030204" pitchFamily="49" charset="0"/>
              </a:rPr>
              <a:t>42.50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sum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sum 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score1 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score2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IN" b="0" dirty="0" err="1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"first score: "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score1)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"second score: "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score2)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"sum of the scores: "</a:t>
            </a:r>
            <a:r>
              <a:rPr lang="en-IN" b="0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sum)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9361C-7B01-4D1E-B508-4586125B9AFA}"/>
              </a:ext>
            </a:extLst>
          </p:cNvPr>
          <p:cNvSpPr/>
          <p:nvPr/>
        </p:nvSpPr>
        <p:spPr>
          <a:xfrm>
            <a:off x="6402198" y="2340527"/>
            <a:ext cx="5686338" cy="3556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"John";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score1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score1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00D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score2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00D6"/>
                </a:solidFill>
                <a:effectLst/>
                <a:latin typeface="Consolas" panose="020B0609020204030204" pitchFamily="49" charset="0"/>
              </a:rPr>
              <a:t>42.50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sum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sum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score1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score2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name)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"first score: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score1)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"second score: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score2)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"sum of the scores: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sum)</a:t>
            </a:r>
            <a:r>
              <a:rPr lang="en-IN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BDEFE9-B608-4F49-A060-0D2EFAD7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EC7160-5561-4CE6-AFBB-89F7BE5927F0}"/>
              </a:ext>
            </a:extLst>
          </p:cNvPr>
          <p:cNvSpPr/>
          <p:nvPr/>
        </p:nvSpPr>
        <p:spPr>
          <a:xfrm>
            <a:off x="5687123" y="3909266"/>
            <a:ext cx="629174" cy="20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716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{082B847D-B038-4E7D-A76F-88A8700D3E89}tf22712842_win32</Template>
  <TotalTime>558</TotalTime>
  <Words>1448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Bookman Old Style</vt:lpstr>
      <vt:lpstr>Calibri</vt:lpstr>
      <vt:lpstr>Consolas</vt:lpstr>
      <vt:lpstr>Courier New</vt:lpstr>
      <vt:lpstr>Franklin Gothic Book</vt:lpstr>
      <vt:lpstr>Lucida Console</vt:lpstr>
      <vt:lpstr>Segoe WPC</vt:lpstr>
      <vt:lpstr>Times New Roman</vt:lpstr>
      <vt:lpstr>Wingdings</vt:lpstr>
      <vt:lpstr>1_RetrospectVTI</vt:lpstr>
      <vt:lpstr>TypeScript</vt:lpstr>
      <vt:lpstr>What is TypeScript?</vt:lpstr>
      <vt:lpstr>Why use TypeScript?</vt:lpstr>
      <vt:lpstr>How TypeScript work?</vt:lpstr>
      <vt:lpstr>How to install TypeScript ?</vt:lpstr>
      <vt:lpstr>Setup environment for TypeScript?</vt:lpstr>
      <vt:lpstr>Data Types</vt:lpstr>
      <vt:lpstr>Hello Word Program</vt:lpstr>
      <vt:lpstr>Declaring variables in TypeScript.</vt:lpstr>
      <vt:lpstr>What is Interface?</vt:lpstr>
      <vt:lpstr>PowerPoint Presentation</vt:lpstr>
      <vt:lpstr>What is Class?</vt:lpstr>
      <vt:lpstr>What is Object?</vt:lpstr>
      <vt:lpstr>PowerPoint Presentation</vt:lpstr>
      <vt:lpstr>PowerPoint Presentation</vt:lpstr>
      <vt:lpstr>PowerPoint Presentation</vt:lpstr>
      <vt:lpstr>PowerPoint Presentation</vt:lpstr>
      <vt:lpstr>What is inheritance? </vt:lpstr>
      <vt:lpstr>PowerPoint Presentation</vt:lpstr>
      <vt:lpstr>PowerPoint Presentation</vt:lpstr>
      <vt:lpstr>Exporting and Importing a Class.</vt:lpstr>
      <vt:lpstr>PowerPoint Presentation</vt:lpstr>
      <vt:lpstr>What are access specifiers? </vt:lpstr>
      <vt:lpstr>PowerPoint Presentation</vt:lpstr>
      <vt:lpstr>How to work with packages?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Sujith K</dc:creator>
  <cp:lastModifiedBy>Sujith K</cp:lastModifiedBy>
  <cp:revision>37</cp:revision>
  <dcterms:created xsi:type="dcterms:W3CDTF">2020-11-20T15:17:40Z</dcterms:created>
  <dcterms:modified xsi:type="dcterms:W3CDTF">2020-11-24T05:50:03Z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