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300" r:id="rId3"/>
    <p:sldId id="256" r:id="rId5"/>
    <p:sldId id="258" r:id="rId6"/>
    <p:sldId id="257" r:id="rId7"/>
    <p:sldId id="301" r:id="rId8"/>
    <p:sldId id="259" r:id="rId9"/>
    <p:sldId id="260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263" r:id="rId29"/>
    <p:sldId id="320" r:id="rId30"/>
    <p:sldId id="264" r:id="rId31"/>
    <p:sldId id="279" r:id="rId32"/>
  </p:sldIdLst>
  <p:sldSz cx="9144000" cy="5143500"/>
  <p:notesSz cx="6858000" cy="9144000"/>
  <p:embeddedFontLst>
    <p:embeddedFont>
      <p:font typeface="Amatic SC" panose="00000500000000000000"/>
      <p:regular r:id="rId36"/>
    </p:embeddedFont>
    <p:embeddedFont>
      <p:font typeface="Merriweather" panose="00000500000000000000"/>
      <p:regular r:id="rId37"/>
    </p:embeddedFont>
    <p:embeddedFont>
      <p:font typeface="Amatic SC" panose="00000500000000000000" charset="0"/>
      <p:regular r:id="rId38"/>
      <p:bold r:id="rId39"/>
    </p:embeddedFont>
    <p:embeddedFont>
      <p:font typeface="Merriweather" panose="00000500000000000000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3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font" Target="fonts/font8.fntdata"/><Relationship Id="rId42" Type="http://schemas.openxmlformats.org/officeDocument/2006/relationships/font" Target="fonts/font7.fntdata"/><Relationship Id="rId41" Type="http://schemas.openxmlformats.org/officeDocument/2006/relationships/font" Target="fonts/font6.fntdata"/><Relationship Id="rId4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gd2b3a775d7_0_136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1" name="Google Shape;2251;gd2b3a775d7_0_1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solidFill>
          <a:schemeClr val="accen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1" name="Google Shape;211;p2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74" name="Google Shape;1774;p11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86" name="Google Shape;1886;p12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7" name="Google Shape;477;p3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3"/>
          <p:cNvSpPr txBox="1"/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9" name="Google Shape;479;p3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/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2" name="Google Shape;482;p4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69" name="Google Shape;869;p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70" name="Google Shape;870;p5"/>
          <p:cNvSpPr txBox="1"/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71" name="Google Shape;871;p5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7" name="Google Shape;1057;p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58" name="Google Shape;1058;p6"/>
          <p:cNvSpPr txBox="1"/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9" name="Google Shape;1059;p6"/>
          <p:cNvSpPr txBox="1"/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60" name="Google Shape;1060;p6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46" name="Google Shape;1246;p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47" name="Google Shape;1247;p7"/>
          <p:cNvSpPr txBox="1"/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8" name="Google Shape;1248;p7"/>
          <p:cNvSpPr txBox="1"/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9" name="Google Shape;1249;p7"/>
          <p:cNvSpPr txBox="1"/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0" name="Google Shape;1250;p7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36" name="Google Shape;1436;p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37" name="Google Shape;1437;p8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49" name="Google Shape;1549;p9"/>
          <p:cNvSpPr txBox="1"/>
          <p:nvPr>
            <p:ph type="body" idx="1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400"/>
              <a:buFont typeface="Amatic SC" panose="00000500000000000000"/>
              <a:buNone/>
              <a:defRPr sz="2400" b="1"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1pPr>
          </a:lstStyle>
          <a:p/>
        </p:txBody>
      </p:sp>
      <p:sp>
        <p:nvSpPr>
          <p:cNvPr id="1550" name="Google Shape;1550;p9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1pPr>
            <a:lvl2pPr lvl="1">
              <a:buNone/>
              <a:defRPr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2pPr>
            <a:lvl3pPr lvl="2">
              <a:buNone/>
              <a:defRPr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3pPr>
            <a:lvl4pPr lvl="3">
              <a:buNone/>
              <a:defRPr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4pPr>
            <a:lvl5pPr lvl="4">
              <a:buNone/>
              <a:defRPr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5pPr>
            <a:lvl6pPr lvl="5">
              <a:buNone/>
              <a:defRPr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6pPr>
            <a:lvl7pPr lvl="6">
              <a:buNone/>
              <a:defRPr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7pPr>
            <a:lvl8pPr lvl="7">
              <a:buNone/>
              <a:defRPr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8pPr>
            <a:lvl9pPr lvl="8">
              <a:buNone/>
              <a:defRPr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 panose="00000500000000000000"/>
              <a:buChar char="✖"/>
              <a:defRPr sz="24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 panose="00000500000000000000"/>
              <a:buChar char="○"/>
              <a:defRPr sz="24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 panose="00000500000000000000"/>
              <a:buChar char="■"/>
              <a:defRPr sz="24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 panose="00000500000000000000"/>
              <a:buChar char="●"/>
              <a:defRPr sz="24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 panose="00000500000000000000"/>
              <a:buChar char="○"/>
              <a:defRPr sz="24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 panose="00000500000000000000"/>
              <a:buChar char="■"/>
              <a:defRPr sz="24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 panose="00000500000000000000"/>
              <a:buChar char="●"/>
              <a:defRPr sz="24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 panose="00000500000000000000"/>
              <a:buChar char="○"/>
              <a:defRPr sz="24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 panose="00000500000000000000"/>
              <a:buChar char="■"/>
              <a:defRPr sz="24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21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 descr="innomatics-research-labs-logo-squar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843280"/>
            <a:ext cx="7531735" cy="312547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/>
          <p:nvPr>
            <p:ph type="body" idx="1"/>
          </p:nvPr>
        </p:nvSpPr>
        <p:spPr>
          <a:xfrm>
            <a:off x="7186930" y="2393315"/>
            <a:ext cx="1997710" cy="25641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u="sng" dirty="0">
                <a:sym typeface="+mn-ea"/>
              </a:rPr>
              <a:t>Resources</a:t>
            </a:r>
            <a:r>
              <a:rPr lang="en-IN" altLang="en-US" sz="1800" b="1" u="sng" dirty="0">
                <a:sym typeface="+mn-ea"/>
              </a:rPr>
              <a:t>:</a:t>
            </a:r>
            <a:endParaRPr lang="en-US" sz="1800" b="1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tx1"/>
                </a:solidFill>
                <a:sym typeface="+mn-ea"/>
              </a:rPr>
              <a:t>BeautifulSoup</a:t>
            </a:r>
            <a:endParaRPr lang="en-US" sz="1800" b="1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tx1"/>
                </a:solidFill>
                <a:sym typeface="+mn-ea"/>
              </a:rPr>
              <a:t>Numpy</a:t>
            </a:r>
            <a:endParaRPr lang="en-US" sz="1800" b="1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sym typeface="+mn-ea"/>
              </a:rPr>
              <a:t>Regex</a:t>
            </a:r>
            <a:endParaRPr lang="en-US" sz="1800" b="1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sym typeface="+mn-ea"/>
              </a:rPr>
              <a:t>Pandas</a:t>
            </a:r>
            <a:endParaRPr lang="en-US" sz="1800" b="1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tx1"/>
                </a:solidFill>
                <a:sym typeface="+mn-ea"/>
              </a:rPr>
              <a:t>DataFrame</a:t>
            </a:r>
            <a:endParaRPr lang="en-US" sz="1800" b="1" dirty="0" err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922" name="Google Shape;1922;p17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896" name="Google Shape;1896;p14"/>
          <p:cNvSpPr txBox="1"/>
          <p:nvPr>
            <p:ph type="title"/>
          </p:nvPr>
        </p:nvSpPr>
        <p:spPr>
          <a:xfrm>
            <a:off x="1132385" y="515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600" u="sng"/>
              <a:t>Scraped data</a:t>
            </a:r>
            <a:endParaRPr lang="en-IN" altLang="en-GB" sz="3600" u="sng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634365"/>
            <a:ext cx="7007225" cy="4323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</p:pic>
      <p:pic>
        <p:nvPicPr>
          <p:cNvPr id="2" name="Picture 1" descr="innomatics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070" y="195580"/>
            <a:ext cx="1534160" cy="2133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/>
          <p:nvPr>
            <p:ph type="ctrTitle"/>
          </p:nvPr>
        </p:nvSpPr>
        <p:spPr>
          <a:xfrm>
            <a:off x="1557875" y="1851949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b="1">
                <a:solidFill>
                  <a:schemeClr val="tx1"/>
                </a:solidFill>
              </a:rPr>
              <a:t>3</a:t>
            </a:r>
            <a:r>
              <a:rPr lang="en-GB" b="1">
                <a:solidFill>
                  <a:schemeClr val="tx1"/>
                </a:solidFill>
              </a:rPr>
              <a:t>.</a:t>
            </a:r>
            <a:endParaRPr lang="en-GB" b="1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b="1" u="sng">
                <a:solidFill>
                  <a:schemeClr val="tx1"/>
                </a:solidFill>
              </a:rPr>
              <a:t>Data Cleaning</a:t>
            </a:r>
            <a:endParaRPr lang="en-IN" altLang="en-GB" b="1" u="sng">
              <a:solidFill>
                <a:schemeClr val="tx1"/>
              </a:solidFill>
            </a:endParaRPr>
          </a:p>
        </p:txBody>
      </p:sp>
      <p:sp>
        <p:nvSpPr>
          <p:cNvPr id="1916" name="Google Shape;1916;p16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896" name="Google Shape;1896;p14"/>
          <p:cNvSpPr txBox="1"/>
          <p:nvPr>
            <p:ph type="title"/>
          </p:nvPr>
        </p:nvSpPr>
        <p:spPr>
          <a:xfrm>
            <a:off x="1132385" y="515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600" u="sng"/>
              <a:t>Cleaned data</a:t>
            </a:r>
            <a:endParaRPr lang="en-IN" altLang="en-GB" sz="3600" u="sn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843915"/>
            <a:ext cx="8754745" cy="423481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pic>
        <p:nvPicPr>
          <p:cNvPr id="2" name="Picture 1" descr="innomatics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070" y="195580"/>
            <a:ext cx="1534160" cy="2133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/>
          <p:nvPr>
            <p:ph type="ctrTitle"/>
          </p:nvPr>
        </p:nvSpPr>
        <p:spPr>
          <a:xfrm>
            <a:off x="1557875" y="2140239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b="1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b="1">
                <a:solidFill>
                  <a:schemeClr val="tx1"/>
                </a:solidFill>
                <a:sym typeface="+mn-ea"/>
              </a:rPr>
              <a:t>4.</a:t>
            </a:r>
            <a:br>
              <a:rPr lang="en-GB" b="1">
                <a:solidFill>
                  <a:schemeClr val="tx1"/>
                </a:solidFill>
                <a:sym typeface="+mn-ea"/>
              </a:rPr>
            </a:br>
            <a:r>
              <a:rPr lang="en-GB" b="1" u="sng">
                <a:solidFill>
                  <a:schemeClr val="tx1"/>
                </a:solidFill>
                <a:sym typeface="+mn-ea"/>
              </a:rPr>
              <a:t>E</a:t>
            </a:r>
            <a:r>
              <a:rPr lang="en-IN" altLang="en-GB" b="1" u="sng">
                <a:solidFill>
                  <a:schemeClr val="tx1"/>
                </a:solidFill>
                <a:sym typeface="+mn-ea"/>
              </a:rPr>
              <a:t>XPLORATORY DATA</a:t>
            </a:r>
            <a:r>
              <a:rPr lang="en-GB" b="1" u="sng">
                <a:solidFill>
                  <a:schemeClr val="tx1"/>
                </a:solidFill>
                <a:sym typeface="+mn-ea"/>
              </a:rPr>
              <a:t> </a:t>
            </a:r>
            <a:r>
              <a:rPr lang="en-IN" altLang="en-GB" b="1" u="sng">
                <a:solidFill>
                  <a:schemeClr val="tx1"/>
                </a:solidFill>
                <a:sym typeface="+mn-ea"/>
              </a:rPr>
              <a:t>ANALYSIS</a:t>
            </a:r>
            <a:br>
              <a:rPr lang="en-GB" b="1" u="sng">
                <a:solidFill>
                  <a:schemeClr val="tx1"/>
                </a:solidFill>
                <a:sym typeface="+mn-ea"/>
              </a:rPr>
            </a:br>
            <a:r>
              <a:rPr lang="en-GB" b="1" u="sng">
                <a:solidFill>
                  <a:schemeClr val="tx1"/>
                </a:solidFill>
                <a:sym typeface="+mn-ea"/>
              </a:rPr>
              <a:t>[</a:t>
            </a:r>
            <a:r>
              <a:rPr lang="en-IN" altLang="en-GB" b="1" u="sng">
                <a:solidFill>
                  <a:schemeClr val="tx1"/>
                </a:solidFill>
                <a:sym typeface="+mn-ea"/>
              </a:rPr>
              <a:t>EDA]</a:t>
            </a:r>
            <a:endParaRPr lang="en-IN" altLang="en-GB" b="1" u="sng">
              <a:solidFill>
                <a:schemeClr val="tx1"/>
              </a:solidFill>
              <a:sym typeface="+mn-ea"/>
            </a:endParaRPr>
          </a:p>
        </p:txBody>
      </p:sp>
      <p:sp>
        <p:nvSpPr>
          <p:cNvPr id="1916" name="Google Shape;1916;p16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/>
          <p:nvPr>
            <p:ph type="body" idx="1"/>
          </p:nvPr>
        </p:nvSpPr>
        <p:spPr>
          <a:xfrm>
            <a:off x="4769485" y="770890"/>
            <a:ext cx="4222750" cy="42329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US" sz="1800" b="1" u="sng" dirty="0">
                <a:solidFill>
                  <a:schemeClr val="accent1"/>
                </a:solidFill>
                <a:sym typeface="+mn-ea"/>
              </a:rPr>
              <a:t>Insights: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457200" indent="-317500" algn="l">
              <a:buSzPts val="1400"/>
              <a:buFont typeface="Arial" panose="020B0604020202020204"/>
              <a:buChar char="●"/>
            </a:pPr>
            <a:r>
              <a:rPr lang="en-US" sz="1400" b="1" dirty="0">
                <a:solidFill>
                  <a:schemeClr val="tx1"/>
                </a:solidFill>
                <a:sym typeface="+mn-ea"/>
              </a:rPr>
              <a:t>The info() method gives the complete Information of the Dataset .</a:t>
            </a:r>
            <a:endParaRPr lang="en-US" sz="1400" b="1" dirty="0">
              <a:solidFill>
                <a:schemeClr val="tx1"/>
              </a:solidFill>
            </a:endParaRPr>
          </a:p>
          <a:p>
            <a:pPr marL="457200" indent="-317500" algn="l">
              <a:buSzPts val="1400"/>
              <a:buFont typeface="Arial" panose="020B0604020202020204"/>
              <a:buChar char="●"/>
            </a:pPr>
            <a:endParaRPr lang="en-US" sz="1400" b="1" dirty="0">
              <a:solidFill>
                <a:schemeClr val="tx1"/>
              </a:solidFill>
            </a:endParaRPr>
          </a:p>
          <a:p>
            <a:pPr marL="457200" indent="-317500" algn="l">
              <a:buSzPts val="1400"/>
              <a:buFont typeface="Arial" panose="020B0604020202020204"/>
              <a:buChar char="●"/>
            </a:pPr>
            <a:r>
              <a:rPr lang="en-US" sz="1400" b="1" dirty="0">
                <a:solidFill>
                  <a:schemeClr val="tx1"/>
                </a:solidFill>
                <a:sym typeface="+mn-ea"/>
              </a:rPr>
              <a:t>This shows the names and number of columns available in data set</a:t>
            </a:r>
            <a:endParaRPr lang="en-US" sz="1400" b="1" dirty="0">
              <a:solidFill>
                <a:schemeClr val="tx1"/>
              </a:solidFill>
            </a:endParaRPr>
          </a:p>
          <a:p>
            <a:pPr marL="457200" indent="-317500" algn="l">
              <a:buSzPts val="1400"/>
              <a:buFont typeface="Arial" panose="020B0604020202020204"/>
              <a:buChar char="●"/>
            </a:pPr>
            <a:endParaRPr lang="en-US" sz="1400" b="1" dirty="0">
              <a:solidFill>
                <a:schemeClr val="tx1"/>
              </a:solidFill>
            </a:endParaRPr>
          </a:p>
          <a:p>
            <a:pPr marL="457200" indent="-317500" algn="l">
              <a:buSzPts val="1400"/>
              <a:buFont typeface="Arial" panose="020B0604020202020204"/>
              <a:buChar char="●"/>
            </a:pPr>
            <a:r>
              <a:rPr lang="en-US" sz="1400" b="1" dirty="0">
                <a:solidFill>
                  <a:schemeClr val="tx1"/>
                </a:solidFill>
                <a:sym typeface="+mn-ea"/>
              </a:rPr>
              <a:t>It shows the null values information if any</a:t>
            </a:r>
            <a:endParaRPr lang="en-US" sz="1400" b="1" dirty="0">
              <a:solidFill>
                <a:schemeClr val="tx1"/>
              </a:solidFill>
            </a:endParaRPr>
          </a:p>
          <a:p>
            <a:pPr marL="457200" indent="-317500" algn="l">
              <a:buSzPts val="1400"/>
              <a:buFont typeface="Arial" panose="020B0604020202020204"/>
              <a:buChar char="●"/>
            </a:pPr>
            <a:endParaRPr lang="en-US" sz="1400" b="1" dirty="0">
              <a:solidFill>
                <a:schemeClr val="tx1"/>
              </a:solidFill>
            </a:endParaRPr>
          </a:p>
          <a:p>
            <a:pPr marL="457200" indent="-317500" algn="l">
              <a:buSzPts val="1400"/>
              <a:buFont typeface="Arial" panose="020B0604020202020204"/>
              <a:buChar char="●"/>
            </a:pPr>
            <a:r>
              <a:rPr lang="en-US" sz="1400" b="1" dirty="0">
                <a:solidFill>
                  <a:schemeClr val="tx1"/>
                </a:solidFill>
                <a:sym typeface="+mn-ea"/>
              </a:rPr>
              <a:t>And this info shows the which column has which type of data(int, object, float.)</a:t>
            </a:r>
            <a:endParaRPr lang="en-US" sz="1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922" name="Google Shape;1922;p17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896" name="Google Shape;1896;p14"/>
          <p:cNvSpPr txBox="1"/>
          <p:nvPr>
            <p:ph type="title"/>
          </p:nvPr>
        </p:nvSpPr>
        <p:spPr>
          <a:xfrm>
            <a:off x="1132385" y="515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600" u="sng"/>
              <a:t>dataset info</a:t>
            </a:r>
            <a:endParaRPr lang="en-IN" altLang="en-GB" sz="3600" u="sn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016" y="771775"/>
            <a:ext cx="4301469" cy="4231866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pic>
        <p:nvPicPr>
          <p:cNvPr id="2" name="Picture 1" descr="innomatics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070" y="195580"/>
            <a:ext cx="1534160" cy="2133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/>
          <p:nvPr>
            <p:ph type="body" idx="1"/>
          </p:nvPr>
        </p:nvSpPr>
        <p:spPr>
          <a:xfrm>
            <a:off x="5203825" y="635000"/>
            <a:ext cx="3788410" cy="4505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US" sz="1800" b="1" u="sng" dirty="0">
                <a:solidFill>
                  <a:schemeClr val="accent1"/>
                </a:solidFill>
                <a:sym typeface="+mn-ea"/>
              </a:rPr>
              <a:t>Insights:</a:t>
            </a:r>
            <a:endParaRPr lang="en-IN" altLang="en-US" sz="1800" b="1" u="sng" dirty="0">
              <a:solidFill>
                <a:schemeClr val="accent1"/>
              </a:solidFill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accent1"/>
              </a:solidFill>
            </a:endParaRPr>
          </a:p>
          <a:p>
            <a:pPr marL="457200" indent="-317500" algn="l">
              <a:buSzPts val="1400"/>
              <a:buFont typeface="Arial" panose="020B0604020202020204"/>
              <a:buChar char="●"/>
            </a:pPr>
            <a:r>
              <a:rPr lang="en-US" sz="1400" b="1" i="0" dirty="0">
                <a:solidFill>
                  <a:srgbClr val="292929"/>
                </a:solidFill>
                <a:effectLst/>
                <a:latin typeface="Merriweather" panose="00000500000000000000" charset="0"/>
                <a:cs typeface="Merriweather" panose="00000500000000000000" charset="0"/>
                <a:sym typeface="+mn-ea"/>
              </a:rPr>
              <a:t>The describe() function in pandas is very handy in getting various summary statistics.</a:t>
            </a:r>
            <a:endParaRPr lang="en-US" sz="1400" b="1" i="0" dirty="0">
              <a:solidFill>
                <a:srgbClr val="292929"/>
              </a:solidFill>
              <a:effectLst/>
              <a:latin typeface="Merriweather" panose="00000500000000000000" charset="0"/>
              <a:cs typeface="Merriweather" panose="00000500000000000000" charset="0"/>
            </a:endParaRPr>
          </a:p>
          <a:p>
            <a:pPr marL="139700" algn="l">
              <a:buSzPts val="1400"/>
            </a:pPr>
            <a:endParaRPr lang="en-US" sz="1400" b="1" i="0" dirty="0">
              <a:solidFill>
                <a:srgbClr val="292929"/>
              </a:solidFill>
              <a:effectLst/>
              <a:latin typeface="Merriweather" panose="00000500000000000000" charset="0"/>
              <a:cs typeface="Merriweather" panose="00000500000000000000" charset="0"/>
            </a:endParaRPr>
          </a:p>
          <a:p>
            <a:pPr marL="457200" indent="-317500" algn="l">
              <a:buSzPts val="1400"/>
              <a:buFont typeface="Arial" panose="020B0604020202020204"/>
              <a:buChar char="●"/>
            </a:pPr>
            <a:r>
              <a:rPr lang="en-US" sz="1400" b="1" i="0" dirty="0">
                <a:solidFill>
                  <a:srgbClr val="292929"/>
                </a:solidFill>
                <a:effectLst/>
                <a:latin typeface="Merriweather" panose="00000500000000000000" charset="0"/>
                <a:cs typeface="Merriweather" panose="00000500000000000000" charset="0"/>
                <a:sym typeface="+mn-ea"/>
              </a:rPr>
              <a:t>This function returns the count, mean, standard deviation, minimum and maximum values and the quantiles of the data</a:t>
            </a:r>
            <a:r>
              <a:rPr lang="en-US" sz="1400" b="1" i="0" dirty="0">
                <a:solidFill>
                  <a:srgbClr val="292929"/>
                </a:solidFill>
                <a:effectLst/>
                <a:latin typeface="charter"/>
                <a:sym typeface="+mn-ea"/>
              </a:rPr>
              <a:t>.</a:t>
            </a:r>
            <a:endParaRPr lang="en-US" sz="1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922" name="Google Shape;1922;p17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896" name="Google Shape;1896;p14"/>
          <p:cNvSpPr txBox="1"/>
          <p:nvPr>
            <p:ph type="title"/>
          </p:nvPr>
        </p:nvSpPr>
        <p:spPr>
          <a:xfrm>
            <a:off x="1132385" y="515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600" u="sng"/>
              <a:t>dataset Describe</a:t>
            </a:r>
            <a:endParaRPr lang="en-IN" altLang="en-GB" sz="3600" u="sn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661035"/>
            <a:ext cx="4921250" cy="445579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pic>
        <p:nvPicPr>
          <p:cNvPr id="2" name="Picture 1" descr="innomatics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070" y="195580"/>
            <a:ext cx="1534160" cy="2133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/>
          <p:nvPr>
            <p:ph type="body" idx="1"/>
          </p:nvPr>
        </p:nvSpPr>
        <p:spPr>
          <a:xfrm>
            <a:off x="107315" y="3796030"/>
            <a:ext cx="7371715" cy="1285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US" sz="1800" b="1" u="sng" dirty="0">
                <a:solidFill>
                  <a:schemeClr val="accent1"/>
                </a:solidFill>
                <a:sym typeface="+mn-ea"/>
              </a:rPr>
              <a:t>Insights: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457200" indent="-317500" algn="l">
              <a:buSzPts val="1400"/>
              <a:buFont typeface="Arial" panose="020B0604020202020204"/>
              <a:buChar char="●"/>
            </a:pPr>
            <a:r>
              <a:rPr lang="en-US" sz="1400" b="1" i="0" dirty="0">
                <a:solidFill>
                  <a:srgbClr val="292929"/>
                </a:solidFill>
                <a:effectLst/>
                <a:latin typeface="Merriweather" panose="00000500000000000000" charset="0"/>
                <a:cs typeface="Merriweather" panose="00000500000000000000" charset="0"/>
                <a:sym typeface="+mn-ea"/>
              </a:rPr>
              <a:t>In this data set we have </a:t>
            </a:r>
            <a:r>
              <a:rPr lang="en-US" sz="1400" b="1" i="0" dirty="0" err="1">
                <a:solidFill>
                  <a:srgbClr val="292929"/>
                </a:solidFill>
                <a:effectLst/>
                <a:latin typeface="Merriweather" panose="00000500000000000000" charset="0"/>
                <a:cs typeface="Merriweather" panose="00000500000000000000" charset="0"/>
                <a:sym typeface="+mn-ea"/>
              </a:rPr>
              <a:t>realme</a:t>
            </a:r>
            <a:r>
              <a:rPr lang="en-US" sz="1400" b="1" i="0" dirty="0">
                <a:solidFill>
                  <a:srgbClr val="292929"/>
                </a:solidFill>
                <a:effectLst/>
                <a:latin typeface="Merriweather" panose="00000500000000000000" charset="0"/>
                <a:cs typeface="Merriweather" panose="00000500000000000000" charset="0"/>
                <a:sym typeface="+mn-ea"/>
              </a:rPr>
              <a:t> brand with more </a:t>
            </a:r>
            <a:r>
              <a:rPr lang="en-US" sz="1400" b="1" dirty="0" err="1">
                <a:solidFill>
                  <a:srgbClr val="292929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No</a:t>
            </a:r>
            <a:r>
              <a:rPr lang="en-US" sz="1400" b="1" i="0" dirty="0" err="1">
                <a:solidFill>
                  <a:srgbClr val="292929"/>
                </a:solidFill>
                <a:effectLst/>
                <a:latin typeface="Merriweather" panose="00000500000000000000" charset="0"/>
                <a:cs typeface="Merriweather" panose="00000500000000000000" charset="0"/>
                <a:sym typeface="+mn-ea"/>
              </a:rPr>
              <a:t>.of</a:t>
            </a:r>
            <a:r>
              <a:rPr lang="en-US" sz="1400" b="1" i="0" dirty="0">
                <a:solidFill>
                  <a:srgbClr val="292929"/>
                </a:solidFill>
                <a:effectLst/>
                <a:latin typeface="Merriweather" panose="00000500000000000000" charset="0"/>
                <a:cs typeface="Merriweather" panose="00000500000000000000" charset="0"/>
                <a:sym typeface="+mn-ea"/>
              </a:rPr>
              <a:t> mobiles available.</a:t>
            </a:r>
            <a:endParaRPr lang="en-US" sz="1400" b="1" i="0" dirty="0">
              <a:solidFill>
                <a:srgbClr val="292929"/>
              </a:solidFill>
              <a:effectLst/>
              <a:latin typeface="Merriweather" panose="00000500000000000000" charset="0"/>
              <a:cs typeface="Merriweather" panose="00000500000000000000" charset="0"/>
            </a:endParaRPr>
          </a:p>
          <a:p>
            <a:pPr marL="457200" indent="-317500" algn="l">
              <a:buSzPts val="1400"/>
              <a:buFont typeface="Arial" panose="020B0604020202020204"/>
              <a:buChar char="●"/>
            </a:pPr>
            <a:r>
              <a:rPr lang="en-US" sz="1400" b="1" dirty="0">
                <a:solidFill>
                  <a:srgbClr val="292929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And here we can see all mobile brands and </a:t>
            </a:r>
            <a:r>
              <a:rPr lang="en-US" sz="1400" b="1" dirty="0" err="1">
                <a:solidFill>
                  <a:srgbClr val="292929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No.of</a:t>
            </a:r>
            <a:r>
              <a:rPr lang="en-US" sz="1400" b="1" dirty="0">
                <a:solidFill>
                  <a:srgbClr val="292929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 mobiles available</a:t>
            </a:r>
            <a:endParaRPr lang="en-US" sz="14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  <a:sym typeface="+mn-ea"/>
            </a:endParaRPr>
          </a:p>
        </p:txBody>
      </p:sp>
      <p:sp>
        <p:nvSpPr>
          <p:cNvPr id="1922" name="Google Shape;1922;p17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896" name="Google Shape;1896;p14"/>
          <p:cNvSpPr txBox="1"/>
          <p:nvPr>
            <p:ph type="title"/>
          </p:nvPr>
        </p:nvSpPr>
        <p:spPr>
          <a:xfrm>
            <a:off x="323850" y="123825"/>
            <a:ext cx="8336915" cy="582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sym typeface="+mn-ea"/>
              </a:rPr>
              <a:t>Finding the count of each brand available in the Data Frame </a:t>
            </a:r>
            <a:endParaRPr lang="en-IN" altLang="en-GB" sz="3600" u="sng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632460"/>
            <a:ext cx="7384415" cy="316992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727" y="632516"/>
            <a:ext cx="1505559" cy="3640021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pic>
        <p:nvPicPr>
          <p:cNvPr id="4" name="Picture 3" descr="innomatics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115" y="4732020"/>
            <a:ext cx="1534160" cy="2133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/>
          <p:nvPr>
            <p:ph type="body" idx="1"/>
          </p:nvPr>
        </p:nvSpPr>
        <p:spPr>
          <a:xfrm>
            <a:off x="125730" y="3706495"/>
            <a:ext cx="8928100" cy="12458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US" sz="1800" b="1" u="sng" dirty="0">
                <a:solidFill>
                  <a:schemeClr val="accent1"/>
                </a:solidFill>
                <a:sym typeface="+mn-ea"/>
              </a:rPr>
              <a:t>Insights: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457200" indent="-317500" algn="l">
              <a:buSzPts val="1400"/>
              <a:buFont typeface="Arial" panose="020B0604020202020204"/>
              <a:buChar char="●"/>
            </a:pPr>
            <a:r>
              <a:rPr lang="en-US" sz="1400" b="1" dirty="0">
                <a:solidFill>
                  <a:srgbClr val="292929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From here we can know that how many mobiles are available according to the ratings.</a:t>
            </a:r>
            <a:endParaRPr lang="en-US" sz="1400" b="1" dirty="0">
              <a:solidFill>
                <a:srgbClr val="292929"/>
              </a:solidFill>
              <a:latin typeface="Merriweather" panose="00000500000000000000" charset="0"/>
              <a:cs typeface="Merriweather" panose="00000500000000000000" charset="0"/>
            </a:endParaRPr>
          </a:p>
          <a:p>
            <a:pPr marL="457200" indent="-317500" algn="l">
              <a:buSzPts val="1400"/>
              <a:buFont typeface="Arial" panose="020B0604020202020204"/>
              <a:buChar char="●"/>
            </a:pPr>
            <a:r>
              <a:rPr lang="en-US" sz="1400" b="1" i="0" dirty="0">
                <a:solidFill>
                  <a:srgbClr val="292929"/>
                </a:solidFill>
                <a:effectLst/>
                <a:latin typeface="Merriweather" panose="00000500000000000000" charset="0"/>
                <a:cs typeface="Merriweather" panose="00000500000000000000" charset="0"/>
                <a:sym typeface="+mn-ea"/>
              </a:rPr>
              <a:t>Here we can see that most of the mobiles available with above</a:t>
            </a:r>
            <a:r>
              <a:rPr lang="en-US" sz="1400" b="1" i="0" dirty="0">
                <a:solidFill>
                  <a:srgbClr val="292929"/>
                </a:solidFill>
                <a:effectLst/>
                <a:latin typeface="Merriweather" panose="00000500000000000000" charset="0"/>
                <a:cs typeface="Merriweather" panose="00000500000000000000" charset="0"/>
                <a:sym typeface="+mn-ea"/>
              </a:rPr>
              <a:t> 4.0 Ratings.</a:t>
            </a:r>
            <a:endParaRPr lang="en-US" sz="1400" b="1" i="0" dirty="0">
              <a:solidFill>
                <a:srgbClr val="292929"/>
              </a:solidFill>
              <a:effectLst/>
              <a:latin typeface="Merriweather" panose="00000500000000000000" charset="0"/>
              <a:cs typeface="Merriweather" panose="00000500000000000000" charset="0"/>
            </a:endParaRPr>
          </a:p>
          <a:p>
            <a:pPr marL="457200" indent="-317500" algn="l">
              <a:buSzPts val="1400"/>
              <a:buFont typeface="Arial" panose="020B0604020202020204"/>
              <a:buChar char="●"/>
            </a:pPr>
            <a:r>
              <a:rPr lang="en-US" sz="1400" b="1" dirty="0">
                <a:solidFill>
                  <a:srgbClr val="292929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Very few mobiles are available with below </a:t>
            </a:r>
            <a:r>
              <a:rPr lang="en-US" sz="1400" b="1" dirty="0">
                <a:solidFill>
                  <a:srgbClr val="292929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3.0 Ratings.</a:t>
            </a:r>
            <a:endParaRPr lang="en-US" sz="14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  <a:sym typeface="+mn-ea"/>
            </a:endParaRPr>
          </a:p>
        </p:txBody>
      </p:sp>
      <p:sp>
        <p:nvSpPr>
          <p:cNvPr id="1922" name="Google Shape;1922;p17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896" name="Google Shape;1896;p14"/>
          <p:cNvSpPr txBox="1"/>
          <p:nvPr>
            <p:ph type="title"/>
          </p:nvPr>
        </p:nvSpPr>
        <p:spPr>
          <a:xfrm>
            <a:off x="323850" y="123825"/>
            <a:ext cx="8336915" cy="582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u="sng" dirty="0">
                <a:sym typeface="+mn-ea"/>
              </a:rPr>
              <a:t> Find Mobiles rating count</a:t>
            </a:r>
            <a:endParaRPr lang="en-IN" altLang="en-GB" sz="3600" u="sn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" y="677545"/>
            <a:ext cx="7284085" cy="299402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060" y="677545"/>
            <a:ext cx="1588770" cy="299402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pic>
        <p:nvPicPr>
          <p:cNvPr id="2" name="Picture 1" descr="innomatics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070" y="195580"/>
            <a:ext cx="1534160" cy="2133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/>
          <p:nvPr>
            <p:ph type="body" idx="1"/>
          </p:nvPr>
        </p:nvSpPr>
        <p:spPr>
          <a:xfrm>
            <a:off x="6195060" y="2586990"/>
            <a:ext cx="2750185" cy="2370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US" sz="1800" b="1" u="sng" dirty="0">
                <a:solidFill>
                  <a:schemeClr val="accent1"/>
                </a:solidFill>
                <a:sym typeface="+mn-ea"/>
              </a:rPr>
              <a:t>Insights: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sym typeface="+mn-ea"/>
              </a:rPr>
              <a:t>Most of the mobiles available with 4 GB ram </a:t>
            </a:r>
            <a:endParaRPr lang="en-US" sz="1400" b="1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sym typeface="+mn-ea"/>
              </a:rPr>
              <a:t>For Apple mobiles Ram inform was not provided, we have total 88 mobiles with apple brand</a:t>
            </a:r>
            <a:endParaRPr lang="en-US" sz="1400" b="1" dirty="0">
              <a:solidFill>
                <a:schemeClr val="tx1"/>
              </a:solidFill>
            </a:endParaRPr>
          </a:p>
          <a:p>
            <a:pPr marL="457200" indent="-317500" algn="l">
              <a:buSzPts val="1400"/>
              <a:buFont typeface="Arial" panose="020B0604020202020204"/>
              <a:buChar char="●"/>
            </a:pPr>
            <a:endParaRPr lang="en-US" sz="14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  <a:sym typeface="+mn-ea"/>
            </a:endParaRPr>
          </a:p>
        </p:txBody>
      </p:sp>
      <p:sp>
        <p:nvSpPr>
          <p:cNvPr id="1922" name="Google Shape;1922;p17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896" name="Google Shape;1896;p14"/>
          <p:cNvSpPr txBox="1"/>
          <p:nvPr>
            <p:ph type="title"/>
          </p:nvPr>
        </p:nvSpPr>
        <p:spPr>
          <a:xfrm>
            <a:off x="323850" y="123825"/>
            <a:ext cx="8336915" cy="582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 dirty="0">
                <a:sym typeface="+mn-ea"/>
              </a:rPr>
              <a:t>RAM availability count</a:t>
            </a:r>
            <a:endParaRPr lang="en-IN" altLang="en-GB" sz="3600" u="sng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706755"/>
            <a:ext cx="5943600" cy="424307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080" y="699770"/>
            <a:ext cx="2716530" cy="188722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pic>
        <p:nvPicPr>
          <p:cNvPr id="2" name="Picture 1" descr="innomatics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070" y="195580"/>
            <a:ext cx="1534160" cy="2133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/>
          <p:nvPr>
            <p:ph type="body" idx="1"/>
          </p:nvPr>
        </p:nvSpPr>
        <p:spPr>
          <a:xfrm>
            <a:off x="323850" y="3651885"/>
            <a:ext cx="7524115" cy="13296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US" sz="1800" b="1" u="sng" dirty="0">
                <a:solidFill>
                  <a:schemeClr val="accent1"/>
                </a:solidFill>
                <a:sym typeface="+mn-ea"/>
              </a:rPr>
              <a:t>Insights: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sym typeface="+mn-ea"/>
              </a:rPr>
              <a:t>Here we can see that most of the mobiles price range lies between 10,000 to 50,000 with high ratings</a:t>
            </a:r>
            <a:endParaRPr lang="en-US" sz="1400" b="1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sym typeface="+mn-ea"/>
              </a:rPr>
              <a:t>Very few mobiles brands in high price rage with high ratings.</a:t>
            </a:r>
            <a:endParaRPr lang="en-US" sz="14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  <a:sym typeface="+mn-ea"/>
            </a:endParaRPr>
          </a:p>
        </p:txBody>
      </p:sp>
      <p:sp>
        <p:nvSpPr>
          <p:cNvPr id="1922" name="Google Shape;1922;p17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896" name="Google Shape;1896;p14"/>
          <p:cNvSpPr txBox="1"/>
          <p:nvPr>
            <p:ph type="title"/>
          </p:nvPr>
        </p:nvSpPr>
        <p:spPr>
          <a:xfrm>
            <a:off x="323850" y="123825"/>
            <a:ext cx="8336915" cy="582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 dirty="0">
                <a:sym typeface="+mn-ea"/>
              </a:rPr>
              <a:t>PRICE VS RATING</a:t>
            </a:r>
            <a:endParaRPr lang="en-IN" altLang="en-GB" sz="3600" u="sng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20" y="610235"/>
            <a:ext cx="8849360" cy="4371340"/>
          </a:xfrm>
          <a:prstGeom prst="rect">
            <a:avLst/>
          </a:prstGeom>
        </p:spPr>
      </p:pic>
      <p:pic>
        <p:nvPicPr>
          <p:cNvPr id="2" name="Picture 1" descr="innomatics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070" y="195580"/>
            <a:ext cx="1534160" cy="2133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/>
          <p:nvPr>
            <p:ph type="ctrTitle"/>
          </p:nvPr>
        </p:nvSpPr>
        <p:spPr>
          <a:xfrm>
            <a:off x="827405" y="1851660"/>
            <a:ext cx="7730490" cy="11595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b="1" u="sng">
                <a:solidFill>
                  <a:schemeClr val="tx1">
                    <a:lumMod val="75000"/>
                  </a:schemeClr>
                </a:solidFill>
              </a:rPr>
              <a:t>Web scraping with EDA</a:t>
            </a:r>
            <a:br>
              <a:rPr lang="en-IN" altLang="en-GB" b="1" u="sng"/>
            </a:br>
            <a:r>
              <a:rPr lang="en-IN" altLang="en-GB" b="1"/>
              <a:t> Analysis on flipkart mobiles</a:t>
            </a:r>
            <a:endParaRPr lang="en-GB" b="1"/>
          </a:p>
        </p:txBody>
      </p:sp>
      <p:sp>
        <p:nvSpPr>
          <p:cNvPr id="1" name="Text Box 0"/>
          <p:cNvSpPr txBox="1"/>
          <p:nvPr/>
        </p:nvSpPr>
        <p:spPr>
          <a:xfrm>
            <a:off x="4644390" y="3651885"/>
            <a:ext cx="2582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200">
                <a:latin typeface="Amatic SC" panose="00000500000000000000" charset="0"/>
                <a:cs typeface="Amatic SC" panose="00000500000000000000" charset="0"/>
              </a:rPr>
              <a:t>Domain: </a:t>
            </a:r>
            <a:r>
              <a:rPr lang="en-IN" altLang="en-US" sz="3200" b="1">
                <a:solidFill>
                  <a:schemeClr val="bg1"/>
                </a:solidFill>
                <a:latin typeface="Amatic SC" panose="00000500000000000000" charset="0"/>
                <a:cs typeface="Amatic SC" panose="00000500000000000000" charset="0"/>
              </a:rPr>
              <a:t>Electronics</a:t>
            </a:r>
            <a:endParaRPr lang="en-IN" altLang="en-US" sz="3200" b="1">
              <a:solidFill>
                <a:schemeClr val="bg1"/>
              </a:solidFill>
              <a:latin typeface="Amatic SC" panose="00000500000000000000" charset="0"/>
              <a:cs typeface="Amatic SC" panose="00000500000000000000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/>
          <p:nvPr>
            <p:ph type="body" idx="1"/>
          </p:nvPr>
        </p:nvSpPr>
        <p:spPr>
          <a:xfrm>
            <a:off x="6195060" y="695325"/>
            <a:ext cx="2750185" cy="42621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US" sz="1800" b="1" u="sng" dirty="0">
                <a:solidFill>
                  <a:schemeClr val="accent1"/>
                </a:solidFill>
                <a:sym typeface="+mn-ea"/>
              </a:rPr>
              <a:t>Insights:</a:t>
            </a:r>
            <a:endParaRPr lang="en-IN" altLang="en-US" sz="1800" b="1" u="sng" dirty="0">
              <a:solidFill>
                <a:schemeClr val="accent1"/>
              </a:solidFill>
              <a:sym typeface="+mn-ea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accent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sym typeface="+mn-ea"/>
              </a:rPr>
              <a:t>By looking at the pie chart It was clearly showing that </a:t>
            </a:r>
            <a:r>
              <a:rPr lang="en-US" sz="1400" b="1" dirty="0" err="1">
                <a:solidFill>
                  <a:schemeClr val="tx1"/>
                </a:solidFill>
                <a:sym typeface="+mn-ea"/>
              </a:rPr>
              <a:t>realme</a:t>
            </a:r>
            <a:r>
              <a:rPr lang="en-US" sz="1400" b="1" dirty="0">
                <a:solidFill>
                  <a:schemeClr val="tx1"/>
                </a:solidFill>
                <a:sym typeface="+mn-ea"/>
              </a:rPr>
              <a:t> brand mobiles </a:t>
            </a:r>
            <a:r>
              <a:rPr lang="en-US" sz="1400" b="1" dirty="0" err="1">
                <a:solidFill>
                  <a:schemeClr val="tx1"/>
                </a:solidFill>
                <a:sym typeface="+mn-ea"/>
              </a:rPr>
              <a:t>ocupied</a:t>
            </a:r>
            <a:r>
              <a:rPr lang="en-US" sz="14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b="1" dirty="0">
                <a:solidFill>
                  <a:schemeClr val="tx1"/>
                </a:solidFill>
                <a:sym typeface="+mn-ea"/>
              </a:rPr>
              <a:t>16.4% in the </a:t>
            </a:r>
            <a:r>
              <a:rPr lang="en-US" sz="1400" b="1" dirty="0" err="1">
                <a:solidFill>
                  <a:schemeClr val="tx1"/>
                </a:solidFill>
                <a:sym typeface="+mn-ea"/>
              </a:rPr>
              <a:t>flipkart</a:t>
            </a:r>
            <a:r>
              <a:rPr lang="en-US" sz="1400" b="1" dirty="0">
                <a:solidFill>
                  <a:schemeClr val="tx1"/>
                </a:solidFill>
                <a:sym typeface="+mn-ea"/>
              </a:rPr>
              <a:t> mobiles availability</a:t>
            </a:r>
            <a:endParaRPr lang="en-US" sz="1400" b="1" dirty="0">
              <a:solidFill>
                <a:schemeClr val="tx1"/>
              </a:solidFill>
              <a:sym typeface="+mn-ea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sym typeface="+mn-ea"/>
              </a:rPr>
              <a:t>Samsung  was in 2</a:t>
            </a:r>
            <a:r>
              <a:rPr lang="en-US" sz="1400" b="1" baseline="30000" dirty="0">
                <a:solidFill>
                  <a:schemeClr val="tx1"/>
                </a:solidFill>
                <a:sym typeface="+mn-ea"/>
              </a:rPr>
              <a:t>nd</a:t>
            </a:r>
            <a:r>
              <a:rPr lang="en-US" sz="1400" b="1" dirty="0">
                <a:solidFill>
                  <a:schemeClr val="tx1"/>
                </a:solidFill>
                <a:sym typeface="+mn-ea"/>
              </a:rPr>
              <a:t> position with </a:t>
            </a:r>
            <a:r>
              <a:rPr lang="en-US" sz="1400" b="1" dirty="0">
                <a:solidFill>
                  <a:schemeClr val="tx1"/>
                </a:solidFill>
                <a:sym typeface="+mn-ea"/>
              </a:rPr>
              <a:t>11.3% of occupation</a:t>
            </a:r>
            <a:endParaRPr lang="en-US" sz="14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  <a:sym typeface="+mn-ea"/>
            </a:endParaRPr>
          </a:p>
        </p:txBody>
      </p:sp>
      <p:sp>
        <p:nvSpPr>
          <p:cNvPr id="1922" name="Google Shape;1922;p17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896" name="Google Shape;1896;p14"/>
          <p:cNvSpPr txBox="1"/>
          <p:nvPr>
            <p:ph type="title"/>
          </p:nvPr>
        </p:nvSpPr>
        <p:spPr>
          <a:xfrm>
            <a:off x="323850" y="123825"/>
            <a:ext cx="8336915" cy="582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600" u="sng"/>
              <a:t>Distribution of mobiles as per brand</a:t>
            </a:r>
            <a:endParaRPr lang="en-IN" altLang="en-GB" sz="3600" u="sn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706755"/>
            <a:ext cx="6070600" cy="425132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pic>
        <p:nvPicPr>
          <p:cNvPr id="2" name="Picture 1" descr="innomatics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070" y="195580"/>
            <a:ext cx="1534160" cy="2133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/>
          <p:nvPr>
            <p:ph type="body" idx="1"/>
          </p:nvPr>
        </p:nvSpPr>
        <p:spPr>
          <a:xfrm>
            <a:off x="107315" y="3220085"/>
            <a:ext cx="8890635" cy="18815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US" sz="1800" b="1" u="sng" dirty="0">
                <a:solidFill>
                  <a:schemeClr val="accent1"/>
                </a:solidFill>
                <a:sym typeface="+mn-ea"/>
              </a:rPr>
              <a:t>Insights: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0" indent="0" algn="l">
              <a:buNone/>
            </a:pPr>
            <a:r>
              <a:rPr lang="en-US" sz="1400" b="1" dirty="0">
                <a:solidFill>
                  <a:schemeClr val="tx1"/>
                </a:solidFill>
                <a:sym typeface="+mn-ea"/>
              </a:rPr>
              <a:t>Above 50k budget we available brands are:</a:t>
            </a:r>
            <a:endParaRPr lang="en-US" sz="1400" b="1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sym typeface="+mn-ea"/>
              </a:rPr>
              <a:t>Apple                            </a:t>
            </a:r>
            <a:r>
              <a:rPr lang="en-IN" altLang="en-US" sz="1400" b="1" dirty="0">
                <a:solidFill>
                  <a:schemeClr val="tx1"/>
                </a:solidFill>
                <a:sym typeface="+mn-ea"/>
              </a:rPr>
              <a:t>             </a:t>
            </a:r>
            <a:r>
              <a:rPr lang="en-US" sz="1400" b="1" dirty="0">
                <a:solidFill>
                  <a:schemeClr val="tx1"/>
                </a:solidFill>
                <a:sym typeface="+mn-ea"/>
              </a:rPr>
              <a:t>      </a:t>
            </a:r>
            <a:r>
              <a:rPr lang="en-IN" altLang="en-US" sz="14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sym typeface="+mn-ea"/>
              </a:rPr>
              <a:t>Realme</a:t>
            </a:r>
            <a:r>
              <a:rPr lang="en-IN" altLang="en-US" sz="1400" b="1" dirty="0">
                <a:solidFill>
                  <a:schemeClr val="tx1"/>
                </a:solidFill>
                <a:sym typeface="+mn-ea"/>
              </a:rPr>
              <a:t>            </a:t>
            </a:r>
            <a:endParaRPr lang="en-US" sz="1400" b="1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sym typeface="+mn-ea"/>
              </a:rPr>
              <a:t>Vivo</a:t>
            </a:r>
            <a:r>
              <a:rPr lang="en-IN" altLang="en-US" sz="1400" b="1" dirty="0">
                <a:solidFill>
                  <a:schemeClr val="tx1"/>
                </a:solidFill>
                <a:sym typeface="+mn-ea"/>
              </a:rPr>
              <a:t>			</a:t>
            </a:r>
            <a:r>
              <a:rPr lang="en-US" sz="1400" b="1" dirty="0" err="1">
                <a:solidFill>
                  <a:schemeClr val="tx1"/>
                </a:solidFill>
                <a:sym typeface="+mn-ea"/>
              </a:rPr>
              <a:t>Oneplus</a:t>
            </a:r>
            <a:endParaRPr lang="en-US" sz="1400" b="1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sym typeface="+mn-ea"/>
              </a:rPr>
              <a:t>Samsung</a:t>
            </a:r>
            <a:endParaRPr lang="en-US" sz="1400" b="1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sym typeface="+mn-ea"/>
              </a:rPr>
              <a:t>Asus</a:t>
            </a:r>
            <a:endParaRPr lang="en-US" sz="14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  <a:sym typeface="+mn-ea"/>
            </a:endParaRPr>
          </a:p>
        </p:txBody>
      </p:sp>
      <p:sp>
        <p:nvSpPr>
          <p:cNvPr id="1922" name="Google Shape;1922;p17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896" name="Google Shape;1896;p14"/>
          <p:cNvSpPr txBox="1"/>
          <p:nvPr>
            <p:ph type="title"/>
          </p:nvPr>
        </p:nvSpPr>
        <p:spPr>
          <a:xfrm>
            <a:off x="323850" y="123825"/>
            <a:ext cx="8336915" cy="582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600" u="sng"/>
              <a:t>mobiles brands available above 50,000</a:t>
            </a:r>
            <a:endParaRPr lang="en-IN" altLang="en-GB" sz="3600" u="sn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" y="1022350"/>
            <a:ext cx="8917305" cy="217360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pic>
        <p:nvPicPr>
          <p:cNvPr id="2" name="Picture 1" descr="innomatics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070" y="195580"/>
            <a:ext cx="1534160" cy="2133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/>
          <p:nvPr>
            <p:ph type="body" idx="1"/>
          </p:nvPr>
        </p:nvSpPr>
        <p:spPr>
          <a:xfrm>
            <a:off x="389890" y="3436620"/>
            <a:ext cx="8523605" cy="14370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US" sz="1800" b="1" u="sng" dirty="0">
                <a:solidFill>
                  <a:schemeClr val="accent1"/>
                </a:solidFill>
                <a:sym typeface="+mn-ea"/>
              </a:rPr>
              <a:t>Insights:</a:t>
            </a:r>
            <a:endParaRPr lang="en-US" sz="1800" b="1" dirty="0">
              <a:solidFill>
                <a:schemeClr val="accent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Merriweather" panose="00000500000000000000" charset="0"/>
                <a:cs typeface="Merriweather" panose="00000500000000000000" charset="0"/>
                <a:sym typeface="+mn-ea"/>
              </a:rPr>
              <a:t>The price density is around 10000 to 25000</a:t>
            </a:r>
            <a:endParaRPr lang="en-US" sz="1400" b="1" i="0" dirty="0">
              <a:solidFill>
                <a:schemeClr val="tx1"/>
              </a:solidFill>
              <a:effectLst/>
              <a:latin typeface="Merriweather" panose="00000500000000000000" charset="0"/>
              <a:cs typeface="Merriweather" panose="00000500000000000000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Merriweather" panose="00000500000000000000" charset="0"/>
                <a:cs typeface="Merriweather" panose="00000500000000000000" charset="0"/>
                <a:sym typeface="+mn-ea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It was a 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Merriweather" panose="00000500000000000000" charset="0"/>
                <a:cs typeface="Merriweather" panose="00000500000000000000" charset="0"/>
                <a:sym typeface="+mn-ea"/>
              </a:rPr>
              <a:t>Right Skewed or Positive Skewed</a:t>
            </a:r>
            <a:endParaRPr lang="en-US" sz="1400" b="1" i="0" dirty="0">
              <a:solidFill>
                <a:schemeClr val="tx1"/>
              </a:solidFill>
              <a:effectLst/>
              <a:latin typeface="Merriweather" panose="00000500000000000000" charset="0"/>
              <a:cs typeface="Merriweather" panose="00000500000000000000" charset="0"/>
              <a:sym typeface="+mn-ea"/>
            </a:endParaRPr>
          </a:p>
        </p:txBody>
      </p:sp>
      <p:sp>
        <p:nvSpPr>
          <p:cNvPr id="1922" name="Google Shape;1922;p17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896" name="Google Shape;1896;p14"/>
          <p:cNvSpPr txBox="1"/>
          <p:nvPr>
            <p:ph type="title"/>
          </p:nvPr>
        </p:nvSpPr>
        <p:spPr>
          <a:xfrm>
            <a:off x="323850" y="123825"/>
            <a:ext cx="8336915" cy="582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600" u="sng"/>
              <a:t>Distribution of Price for mobiles</a:t>
            </a:r>
            <a:endParaRPr lang="en-IN" altLang="en-GB" sz="3600" u="sn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70" y="627380"/>
            <a:ext cx="8505825" cy="279209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pic>
        <p:nvPicPr>
          <p:cNvPr id="2" name="Picture 1" descr="innomatics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070" y="195580"/>
            <a:ext cx="1534160" cy="2133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896" name="Google Shape;1896;p14"/>
          <p:cNvSpPr txBox="1"/>
          <p:nvPr>
            <p:ph type="title"/>
          </p:nvPr>
        </p:nvSpPr>
        <p:spPr>
          <a:xfrm>
            <a:off x="323850" y="51435"/>
            <a:ext cx="8336915" cy="582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600" u="sng"/>
              <a:t>Pair plot comparison</a:t>
            </a:r>
            <a:endParaRPr lang="en-IN" altLang="en-GB" sz="3600" u="sn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627380"/>
            <a:ext cx="8580120" cy="437832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pic>
        <p:nvPicPr>
          <p:cNvPr id="2" name="Picture 1" descr="innomatics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070" y="195580"/>
            <a:ext cx="1534160" cy="2133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/>
          <p:nvPr>
            <p:ph type="body" idx="1"/>
          </p:nvPr>
        </p:nvSpPr>
        <p:spPr>
          <a:xfrm>
            <a:off x="5928995" y="758825"/>
            <a:ext cx="2901315" cy="41567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US" sz="1800" b="1" u="sng" dirty="0">
                <a:solidFill>
                  <a:schemeClr val="accent1"/>
                </a:solidFill>
                <a:sym typeface="+mn-ea"/>
              </a:rPr>
              <a:t>Insights:</a:t>
            </a:r>
            <a:endParaRPr lang="en-IN" altLang="en-US" sz="1800" b="1" u="sng" dirty="0">
              <a:solidFill>
                <a:schemeClr val="accent1"/>
              </a:solidFill>
              <a:sym typeface="+mn-ea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accent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/>
                </a:solidFill>
                <a:sym typeface="+mn-ea"/>
              </a:rPr>
              <a:t>Postive</a:t>
            </a:r>
            <a:r>
              <a:rPr lang="en-US" sz="1400" b="1" dirty="0">
                <a:solidFill>
                  <a:schemeClr val="tx1"/>
                </a:solidFill>
                <a:sym typeface="+mn-ea"/>
              </a:rPr>
              <a:t> values are strongly corelated which is directly </a:t>
            </a:r>
            <a:r>
              <a:rPr lang="en-US" sz="1400" b="1" dirty="0" err="1">
                <a:solidFill>
                  <a:schemeClr val="tx1"/>
                </a:solidFill>
                <a:sym typeface="+mn-ea"/>
              </a:rPr>
              <a:t>proposianal</a:t>
            </a:r>
            <a:r>
              <a:rPr lang="en-US" sz="1400" b="1" dirty="0">
                <a:solidFill>
                  <a:schemeClr val="tx1"/>
                </a:solidFill>
                <a:sym typeface="+mn-ea"/>
              </a:rPr>
              <a:t> to each other.</a:t>
            </a:r>
            <a:endParaRPr lang="en-US" sz="1400" b="1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/>
                </a:solidFill>
                <a:sym typeface="+mn-ea"/>
              </a:rPr>
              <a:t>Negitive</a:t>
            </a:r>
            <a:r>
              <a:rPr lang="en-US" sz="1400" b="1" dirty="0">
                <a:solidFill>
                  <a:schemeClr val="tx1"/>
                </a:solidFill>
                <a:sym typeface="+mn-ea"/>
              </a:rPr>
              <a:t> values are inversely </a:t>
            </a:r>
            <a:r>
              <a:rPr lang="en-US" sz="1400" b="1" dirty="0" err="1">
                <a:solidFill>
                  <a:schemeClr val="tx1"/>
                </a:solidFill>
                <a:sym typeface="+mn-ea"/>
              </a:rPr>
              <a:t>proposinal</a:t>
            </a:r>
            <a:r>
              <a:rPr lang="en-US" sz="1400" b="1" dirty="0">
                <a:solidFill>
                  <a:schemeClr val="tx1"/>
                </a:solidFill>
                <a:sym typeface="+mn-ea"/>
              </a:rPr>
              <a:t> to each other</a:t>
            </a:r>
            <a:endParaRPr lang="en-US" sz="1400" b="1" i="0" dirty="0">
              <a:solidFill>
                <a:schemeClr val="tx1"/>
              </a:solidFill>
              <a:effectLst/>
              <a:latin typeface="Merriweather" panose="00000500000000000000" charset="0"/>
              <a:cs typeface="Merriweather" panose="00000500000000000000" charset="0"/>
              <a:sym typeface="+mn-ea"/>
            </a:endParaRPr>
          </a:p>
        </p:txBody>
      </p:sp>
      <p:sp>
        <p:nvSpPr>
          <p:cNvPr id="1922" name="Google Shape;1922;p17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896" name="Google Shape;1896;p14"/>
          <p:cNvSpPr txBox="1"/>
          <p:nvPr>
            <p:ph type="title"/>
          </p:nvPr>
        </p:nvSpPr>
        <p:spPr>
          <a:xfrm>
            <a:off x="323850" y="123825"/>
            <a:ext cx="8336915" cy="582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600" u="sng"/>
              <a:t>Heat map</a:t>
            </a:r>
            <a:endParaRPr lang="en-IN" altLang="en-GB" sz="3600" u="sng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758825"/>
            <a:ext cx="5661660" cy="415734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pic>
        <p:nvPicPr>
          <p:cNvPr id="2" name="Picture 1" descr="innomatics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070" y="195580"/>
            <a:ext cx="1534160" cy="2133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/>
          <p:nvPr>
            <p:ph type="body" idx="1"/>
          </p:nvPr>
        </p:nvSpPr>
        <p:spPr>
          <a:xfrm>
            <a:off x="6325870" y="707390"/>
            <a:ext cx="2587625" cy="4166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US" sz="1800" b="1" u="sng" dirty="0">
                <a:solidFill>
                  <a:schemeClr val="accent1"/>
                </a:solidFill>
                <a:sym typeface="+mn-ea"/>
              </a:rPr>
              <a:t>Insights: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Here we can found the min price mobile by using the min().</a:t>
            </a:r>
            <a:endParaRPr lang="en-US" sz="14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Merriweather" panose="00000500000000000000" charset="0"/>
                <a:cs typeface="Merriweather" panose="00000500000000000000" charset="0"/>
                <a:sym typeface="+mn-ea"/>
              </a:rPr>
              <a:t>We have a </a:t>
            </a:r>
            <a:r>
              <a:rPr lang="en-US" sz="1400" b="1" dirty="0" err="1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itel</a:t>
            </a:r>
            <a:r>
              <a:rPr lang="en-US" sz="14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 A23 pro mobile with 3,568 </a:t>
            </a:r>
            <a:r>
              <a:rPr lang="en-US" sz="1400" b="1" dirty="0" err="1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rs</a:t>
            </a:r>
            <a:endParaRPr lang="en-US" sz="1400" b="1" dirty="0" err="1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Here we can found the max price mobile by using the max().</a:t>
            </a:r>
            <a:endParaRPr lang="en-US" sz="14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Merriweather" panose="00000500000000000000" charset="0"/>
                <a:cs typeface="Merriweather" panose="00000500000000000000" charset="0"/>
                <a:sym typeface="+mn-ea"/>
              </a:rPr>
              <a:t>We have a apple </a:t>
            </a:r>
            <a:r>
              <a:rPr lang="en-US" sz="14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iphone</a:t>
            </a:r>
            <a:r>
              <a:rPr lang="en-US" sz="14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 13 pro mobile with 1,79,900 </a:t>
            </a:r>
            <a:r>
              <a:rPr lang="en-US" sz="1400" b="1" dirty="0" err="1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rs</a:t>
            </a:r>
            <a:endParaRPr lang="en-US" sz="1400" b="1" i="0" dirty="0" err="1">
              <a:solidFill>
                <a:schemeClr val="tx1"/>
              </a:solidFill>
              <a:effectLst/>
              <a:latin typeface="Merriweather" panose="00000500000000000000" charset="0"/>
              <a:cs typeface="Merriweather" panose="00000500000000000000" charset="0"/>
              <a:sym typeface="+mn-ea"/>
            </a:endParaRPr>
          </a:p>
        </p:txBody>
      </p:sp>
      <p:sp>
        <p:nvSpPr>
          <p:cNvPr id="1922" name="Google Shape;1922;p17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896" name="Google Shape;1896;p14"/>
          <p:cNvSpPr txBox="1"/>
          <p:nvPr>
            <p:ph type="title"/>
          </p:nvPr>
        </p:nvSpPr>
        <p:spPr>
          <a:xfrm>
            <a:off x="323850" y="123825"/>
            <a:ext cx="8336915" cy="582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600" u="sng"/>
              <a:t>highEST AND LOWEST PRICE MOBILES AVAILABLE </a:t>
            </a:r>
            <a:endParaRPr lang="en-IN" altLang="en-GB" sz="3600" u="sng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90" y="755015"/>
            <a:ext cx="5974080" cy="410591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pic>
        <p:nvPicPr>
          <p:cNvPr id="2" name="Picture 1" descr="innomatics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070" y="195580"/>
            <a:ext cx="1534160" cy="2133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/>
          <p:nvPr>
            <p:ph type="body" idx="1"/>
          </p:nvPr>
        </p:nvSpPr>
        <p:spPr>
          <a:xfrm>
            <a:off x="2771775" y="1059180"/>
            <a:ext cx="6012180" cy="397319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AutoNum type="arabicPeriod"/>
            </a:pPr>
            <a:r>
              <a:rPr lang="en-US" b="1" dirty="0">
                <a:sym typeface="+mn-ea"/>
              </a:rPr>
              <a:t>Finding the html tag from where to scrap the data .</a:t>
            </a:r>
            <a:endParaRPr lang="en-US" b="1" dirty="0">
              <a:sym typeface="+mn-ea"/>
            </a:endParaRPr>
          </a:p>
          <a:p>
            <a:pPr indent="-457200">
              <a:buAutoNum type="arabicPeriod"/>
            </a:pPr>
            <a:endParaRPr lang="en-US" b="1" dirty="0"/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b="1" dirty="0">
                <a:sym typeface="+mn-ea"/>
              </a:rPr>
              <a:t> Scrapping only the text data rather than scrapping small images.</a:t>
            </a:r>
            <a:endParaRPr lang="en-US" b="1" dirty="0">
              <a:sym typeface="+mn-ea"/>
            </a:endParaRP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endParaRPr lang="en-US" b="1" dirty="0">
              <a:sym typeface="+mn-ea"/>
            </a:endParaRPr>
          </a:p>
          <a:p>
            <a:pPr marL="342900" indent="-342900">
              <a:buAutoNum type="arabicPeriod"/>
            </a:pPr>
            <a:r>
              <a:rPr lang="en-US" b="1" dirty="0">
                <a:sym typeface="+mn-ea"/>
              </a:rPr>
              <a:t>To split the data and keep only useful data and remove the remaining data .</a:t>
            </a: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>
                <a:sym typeface="+mn-ea"/>
              </a:rPr>
              <a:t> 2. Finding odd values and replace it with mean or median value</a:t>
            </a:r>
            <a:endParaRPr lang="en-I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b="1"/>
          </a:p>
        </p:txBody>
      </p:sp>
      <p:sp>
        <p:nvSpPr>
          <p:cNvPr id="1944" name="Google Shape;1944;p20"/>
          <p:cNvSpPr txBox="1"/>
          <p:nvPr>
            <p:ph type="title"/>
          </p:nvPr>
        </p:nvSpPr>
        <p:spPr>
          <a:xfrm>
            <a:off x="1132385" y="33918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600" u="sng"/>
              <a:t>CHALLENGES FACED</a:t>
            </a:r>
            <a:endParaRPr lang="en-IN" altLang="en-GB" sz="3600" u="sng"/>
          </a:p>
        </p:txBody>
      </p:sp>
      <p:sp>
        <p:nvSpPr>
          <p:cNvPr id="1946" name="Google Shape;1946;p20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 descr="19339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022985"/>
            <a:ext cx="2428875" cy="3728720"/>
          </a:xfrm>
          <a:prstGeom prst="rect">
            <a:avLst/>
          </a:prstGeom>
        </p:spPr>
      </p:pic>
      <p:pic>
        <p:nvPicPr>
          <p:cNvPr id="3" name="Picture 2" descr="innomatics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070" y="195580"/>
            <a:ext cx="1534160" cy="2133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/>
          <p:nvPr>
            <p:ph type="ctrTitle"/>
          </p:nvPr>
        </p:nvSpPr>
        <p:spPr>
          <a:xfrm>
            <a:off x="1558510" y="149190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>
                <a:solidFill>
                  <a:schemeClr val="tx1"/>
                </a:solidFill>
              </a:rPr>
              <a:t>CONCLUSION</a:t>
            </a:r>
            <a:endParaRPr lang="en-IN" b="1" u="sng">
              <a:solidFill>
                <a:schemeClr val="tx1"/>
              </a:solidFill>
            </a:endParaRPr>
          </a:p>
        </p:txBody>
      </p:sp>
      <p:sp>
        <p:nvSpPr>
          <p:cNvPr id="1916" name="Google Shape;1916;p16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21"/>
          <p:cNvSpPr txBox="1"/>
          <p:nvPr>
            <p:ph type="title"/>
          </p:nvPr>
        </p:nvSpPr>
        <p:spPr>
          <a:xfrm>
            <a:off x="1132385" y="2674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600" u="sng"/>
              <a:t>CONCLUSION</a:t>
            </a:r>
            <a:endParaRPr lang="en-IN" altLang="en-GB" sz="3600" u="sng"/>
          </a:p>
        </p:txBody>
      </p:sp>
      <p:sp>
        <p:nvSpPr>
          <p:cNvPr id="1952" name="Google Shape;1952;p21"/>
          <p:cNvSpPr txBox="1"/>
          <p:nvPr>
            <p:ph type="body" idx="1"/>
          </p:nvPr>
        </p:nvSpPr>
        <p:spPr>
          <a:xfrm>
            <a:off x="904875" y="987425"/>
            <a:ext cx="7667625" cy="3968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 algn="l">
              <a:buFont typeface="+mj-lt"/>
              <a:buAutoNum type="arabicPeriod"/>
            </a:pPr>
            <a:r>
              <a:rPr lang="en-IN" sz="1200" b="1" dirty="0">
                <a:solidFill>
                  <a:schemeClr val="tx1"/>
                </a:solidFill>
                <a:sym typeface="+mn-ea"/>
              </a:rPr>
              <a:t>As per the  analysis “Real me” brand mobiles are most available mobiles in Flipkart</a:t>
            </a:r>
            <a:endParaRPr lang="en-IN" sz="1200" b="1" dirty="0">
              <a:solidFill>
                <a:schemeClr val="tx1"/>
              </a:solidFill>
            </a:endParaRPr>
          </a:p>
          <a:p>
            <a:pPr marL="482600" indent="-342900" algn="l">
              <a:buFont typeface="+mj-lt"/>
              <a:buAutoNum type="arabicPeriod"/>
            </a:pPr>
            <a:endParaRPr lang="en-IN" sz="1200" b="1" dirty="0">
              <a:solidFill>
                <a:schemeClr val="tx1"/>
              </a:solidFill>
            </a:endParaRPr>
          </a:p>
          <a:p>
            <a:pPr marL="482600" indent="-342900" algn="l">
              <a:buFont typeface="+mj-lt"/>
              <a:buAutoNum type="arabicPeriod"/>
            </a:pPr>
            <a:r>
              <a:rPr lang="en-IN" sz="1200" b="1" dirty="0">
                <a:solidFill>
                  <a:schemeClr val="tx1"/>
                </a:solidFill>
                <a:sym typeface="+mn-ea"/>
              </a:rPr>
              <a:t>There are 7 variant of RAM mobiles</a:t>
            </a:r>
            <a:endParaRPr lang="en-IN" sz="1200" b="1" dirty="0">
              <a:solidFill>
                <a:schemeClr val="tx1"/>
              </a:solidFill>
            </a:endParaRPr>
          </a:p>
          <a:p>
            <a:pPr marL="482600" indent="-342900" algn="l">
              <a:buFont typeface="+mj-lt"/>
              <a:buAutoNum type="arabicPeriod"/>
            </a:pPr>
            <a:endParaRPr lang="en-IN" sz="1200" b="1" dirty="0">
              <a:solidFill>
                <a:schemeClr val="tx1"/>
              </a:solidFill>
            </a:endParaRPr>
          </a:p>
          <a:p>
            <a:pPr marL="482600" indent="-342900" algn="l">
              <a:buFont typeface="+mj-lt"/>
              <a:buAutoNum type="arabicPeriod"/>
            </a:pPr>
            <a:r>
              <a:rPr lang="en-IN" sz="1200" b="1" dirty="0">
                <a:solidFill>
                  <a:schemeClr val="tx1"/>
                </a:solidFill>
                <a:sym typeface="+mn-ea"/>
              </a:rPr>
              <a:t>Available(1GB,2GB,3GB,4GB,6GB,8GB,12GB)</a:t>
            </a:r>
            <a:endParaRPr lang="en-IN" sz="1200" b="1" dirty="0">
              <a:solidFill>
                <a:schemeClr val="tx1"/>
              </a:solidFill>
            </a:endParaRPr>
          </a:p>
          <a:p>
            <a:pPr marL="482600" indent="-342900" algn="l">
              <a:buFont typeface="+mj-lt"/>
              <a:buAutoNum type="arabicPeriod"/>
            </a:pPr>
            <a:endParaRPr lang="en-IN" sz="1200" b="1" dirty="0">
              <a:solidFill>
                <a:schemeClr val="tx1"/>
              </a:solidFill>
            </a:endParaRPr>
          </a:p>
          <a:p>
            <a:pPr marL="482600" indent="-342900" algn="l">
              <a:buFont typeface="+mj-lt"/>
              <a:buAutoNum type="arabicPeriod"/>
            </a:pPr>
            <a:r>
              <a:rPr lang="en-IN" sz="1200" b="1" dirty="0">
                <a:solidFill>
                  <a:schemeClr val="tx1"/>
                </a:solidFill>
                <a:sym typeface="+mn-ea"/>
              </a:rPr>
              <a:t>Most of the mobiles available with 4GB Ram variant </a:t>
            </a:r>
            <a:endParaRPr lang="en-IN" sz="1200" b="1" dirty="0">
              <a:solidFill>
                <a:schemeClr val="tx1"/>
              </a:solidFill>
            </a:endParaRPr>
          </a:p>
          <a:p>
            <a:pPr marL="482600" indent="-342900" algn="l">
              <a:buFont typeface="+mj-lt"/>
              <a:buAutoNum type="arabicPeriod"/>
            </a:pPr>
            <a:endParaRPr lang="en-IN" sz="1200" b="1" dirty="0">
              <a:solidFill>
                <a:schemeClr val="tx1"/>
              </a:solidFill>
            </a:endParaRPr>
          </a:p>
          <a:p>
            <a:pPr marL="482600" indent="-342900" algn="l">
              <a:buFont typeface="+mj-lt"/>
              <a:buAutoNum type="arabicPeriod"/>
            </a:pPr>
            <a:r>
              <a:rPr lang="en-IN" sz="1200" b="1" dirty="0">
                <a:solidFill>
                  <a:schemeClr val="tx1"/>
                </a:solidFill>
                <a:sym typeface="+mn-ea"/>
              </a:rPr>
              <a:t>Most of the top rating mobiles available below 50,000 </a:t>
            </a:r>
            <a:r>
              <a:rPr lang="en-IN" sz="1200" b="1" dirty="0" err="1">
                <a:solidFill>
                  <a:schemeClr val="tx1"/>
                </a:solidFill>
                <a:sym typeface="+mn-ea"/>
              </a:rPr>
              <a:t>rs</a:t>
            </a:r>
            <a:r>
              <a:rPr lang="en-IN" sz="1200" b="1" dirty="0">
                <a:solidFill>
                  <a:schemeClr val="tx1"/>
                </a:solidFill>
                <a:sym typeface="+mn-ea"/>
              </a:rPr>
              <a:t> budget.</a:t>
            </a:r>
            <a:endParaRPr lang="en-IN" sz="1200" b="1" dirty="0">
              <a:solidFill>
                <a:schemeClr val="tx1"/>
              </a:solidFill>
            </a:endParaRPr>
          </a:p>
          <a:p>
            <a:pPr marL="482600" indent="-342900" algn="l">
              <a:buFont typeface="+mj-lt"/>
              <a:buAutoNum type="arabicPeriod"/>
            </a:pPr>
            <a:endParaRPr lang="en-IN" sz="1200" b="1" dirty="0">
              <a:solidFill>
                <a:schemeClr val="tx1"/>
              </a:solidFill>
            </a:endParaRPr>
          </a:p>
          <a:p>
            <a:pPr marL="482600" indent="-342900" algn="l">
              <a:buFont typeface="+mj-lt"/>
              <a:buAutoNum type="arabicPeriod"/>
            </a:pPr>
            <a:r>
              <a:rPr lang="en-IN" sz="1200" b="1" dirty="0">
                <a:solidFill>
                  <a:schemeClr val="tx1"/>
                </a:solidFill>
                <a:sym typeface="+mn-ea"/>
              </a:rPr>
              <a:t>Most of the mobile </a:t>
            </a:r>
            <a:r>
              <a:rPr lang="en-IN" sz="1200" b="1" dirty="0" err="1">
                <a:solidFill>
                  <a:schemeClr val="tx1"/>
                </a:solidFill>
                <a:sym typeface="+mn-ea"/>
              </a:rPr>
              <a:t>varients</a:t>
            </a:r>
            <a:r>
              <a:rPr lang="en-IN" sz="1200" b="1" dirty="0">
                <a:solidFill>
                  <a:schemeClr val="tx1"/>
                </a:solidFill>
                <a:sym typeface="+mn-ea"/>
              </a:rPr>
              <a:t> available with 15,000 to 30,000 range budgets.</a:t>
            </a:r>
            <a:endParaRPr lang="en-IN" sz="1200" b="1" dirty="0">
              <a:solidFill>
                <a:schemeClr val="tx1"/>
              </a:solidFill>
            </a:endParaRPr>
          </a:p>
          <a:p>
            <a:pPr marL="482600" indent="-342900" algn="l">
              <a:buFont typeface="+mj-lt"/>
              <a:buAutoNum type="arabicPeriod"/>
            </a:pPr>
            <a:endParaRPr lang="en-IN" sz="1200" b="1" dirty="0">
              <a:solidFill>
                <a:schemeClr val="tx1"/>
              </a:solidFill>
              <a:latin typeface="-apple-system"/>
            </a:endParaRPr>
          </a:p>
          <a:p>
            <a:pPr marL="482600" indent="-342900" algn="l">
              <a:buFont typeface="+mj-lt"/>
              <a:buAutoNum type="arabicPeriod"/>
            </a:pPr>
            <a:r>
              <a:rPr lang="en-IN" sz="12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Apple </a:t>
            </a:r>
            <a:r>
              <a:rPr lang="en-US" sz="1200" b="1" dirty="0" err="1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iphone</a:t>
            </a:r>
            <a:r>
              <a:rPr lang="en-US" sz="12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 13 pro mobile is the highest price smart mobile in </a:t>
            </a:r>
            <a:r>
              <a:rPr lang="en-US" sz="1200" b="1" dirty="0" err="1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flipkart</a:t>
            </a:r>
            <a:r>
              <a:rPr lang="en-US" sz="12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  with 1,79,900 </a:t>
            </a:r>
            <a:r>
              <a:rPr lang="en-US" sz="1200" b="1" dirty="0" err="1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rs</a:t>
            </a:r>
            <a:endParaRPr lang="en-US" sz="12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</a:endParaRPr>
          </a:p>
          <a:p>
            <a:pPr marL="482600" indent="-342900" algn="l">
              <a:buFont typeface="+mj-lt"/>
              <a:buAutoNum type="arabicPeriod"/>
            </a:pPr>
            <a:endParaRPr lang="en-US" sz="12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</a:endParaRPr>
          </a:p>
          <a:p>
            <a:pPr marL="482600" indent="-342900" algn="l">
              <a:buFont typeface="+mj-lt"/>
              <a:buAutoNum type="arabicPeriod"/>
            </a:pPr>
            <a:r>
              <a:rPr lang="en-IN" altLang="en-US" sz="1200" b="1" dirty="0" err="1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I</a:t>
            </a:r>
            <a:r>
              <a:rPr lang="en-US" sz="1200" b="1" dirty="0" err="1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tel</a:t>
            </a:r>
            <a:r>
              <a:rPr lang="en-US" sz="12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 A23 pro mobile is the lowest smart phone available in </a:t>
            </a:r>
            <a:r>
              <a:rPr lang="en-US" sz="1200" b="1" dirty="0" err="1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flipkaet</a:t>
            </a:r>
            <a:r>
              <a:rPr lang="en-US" sz="12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  with 3,568 </a:t>
            </a:r>
            <a:r>
              <a:rPr lang="en-US" sz="1200" b="1" dirty="0" err="1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rs</a:t>
            </a:r>
            <a:endParaRPr lang="en-US" sz="12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</a:endParaRPr>
          </a:p>
          <a:p>
            <a:pPr marL="482600" indent="-342900" algn="l">
              <a:buFont typeface="+mj-lt"/>
              <a:buAutoNum type="arabicPeriod"/>
            </a:pPr>
            <a:endParaRPr lang="en-IN" sz="1200" b="1" dirty="0">
              <a:solidFill>
                <a:schemeClr val="tx1"/>
              </a:solidFill>
            </a:endParaRPr>
          </a:p>
          <a:p>
            <a:pPr marL="482600" indent="-342900" algn="l">
              <a:buFont typeface="+mj-lt"/>
              <a:buAutoNum type="arabicPeriod"/>
            </a:pPr>
            <a:endParaRPr lang="en-IN" sz="1200" b="1" dirty="0">
              <a:solidFill>
                <a:schemeClr val="tx1"/>
              </a:solidFill>
            </a:endParaRPr>
          </a:p>
          <a:p>
            <a:pPr marL="482600" indent="-342900" algn="l">
              <a:buFont typeface="+mj-lt"/>
              <a:buAutoNum type="arabicPeriod"/>
            </a:pP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955" name="Google Shape;1955;p21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Picture 2" descr="innomatics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8070" y="195580"/>
            <a:ext cx="1534160" cy="2133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36"/>
          <p:cNvSpPr txBox="1"/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43" name="Google Shape;2143;p36"/>
          <p:cNvSpPr txBox="1"/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/>
              <a:t>Any questions?</a:t>
            </a:r>
            <a:endParaRPr sz="3600" b="1"/>
          </a:p>
        </p:txBody>
      </p:sp>
      <p:sp>
        <p:nvSpPr>
          <p:cNvPr id="2145" name="Google Shape;2145;p36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Picture 2" descr="thank-you-label-10330820pag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040" y="-307975"/>
            <a:ext cx="9275445" cy="589470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/>
          <p:nvPr>
            <p:ph type="ctrTitle" idx="4294967295"/>
          </p:nvPr>
        </p:nvSpPr>
        <p:spPr>
          <a:xfrm>
            <a:off x="1619365" y="24993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4800"/>
            </a:br>
            <a:br>
              <a:rPr lang="en-GB" sz="4800"/>
            </a:br>
            <a:br>
              <a:rPr lang="en-GB" sz="4800"/>
            </a:br>
            <a:br>
              <a:rPr lang="en-GB" sz="4800"/>
            </a:br>
            <a:r>
              <a:rPr lang="en-GB" sz="4800"/>
              <a:t>Hello!</a:t>
            </a:r>
            <a:endParaRPr sz="4800"/>
          </a:p>
        </p:txBody>
      </p:sp>
      <p:sp>
        <p:nvSpPr>
          <p:cNvPr id="1906" name="Google Shape;1906;p15"/>
          <p:cNvSpPr txBox="1"/>
          <p:nvPr>
            <p:ph type="subTitle" idx="4294967295"/>
          </p:nvPr>
        </p:nvSpPr>
        <p:spPr>
          <a:xfrm>
            <a:off x="1715250" y="1994878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GB" sz="36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GB" sz="36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/>
              <a:t>I am </a:t>
            </a:r>
            <a:r>
              <a:rPr lang="en-IN" altLang="en-GB" sz="3600" b="1">
                <a:solidFill>
                  <a:srgbClr val="FF0000"/>
                </a:solidFill>
              </a:rPr>
              <a:t>Sujith kunda</a:t>
            </a:r>
            <a:endParaRPr lang="en-IN" altLang="en-GB" sz="3600" b="1">
              <a:solidFill>
                <a:srgbClr val="FF0000"/>
              </a:solidFill>
            </a:endParaRPr>
          </a:p>
        </p:txBody>
      </p:sp>
      <p:sp>
        <p:nvSpPr>
          <p:cNvPr id="1907" name="Google Shape;1907;p15"/>
          <p:cNvSpPr txBox="1"/>
          <p:nvPr>
            <p:ph type="body" idx="4294967295"/>
          </p:nvPr>
        </p:nvSpPr>
        <p:spPr>
          <a:xfrm>
            <a:off x="741680" y="3939540"/>
            <a:ext cx="8007350" cy="2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/>
              <a:t>Research analyst in Factset</a:t>
            </a:r>
            <a:endParaRPr lang="en-IN"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/>
              <a:t>MBA(Finance)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09" name="Google Shape;1909;p15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Picture 0" descr="WhatsApp Image 2022-07-30 at 3.40.39 PM (1)"/>
          <p:cNvPicPr>
            <a:picLocks noChangeAspect="1"/>
          </p:cNvPicPr>
          <p:nvPr/>
        </p:nvPicPr>
        <p:blipFill>
          <a:blip r:embed="rId1"/>
          <a:srcRect l="-353" t="3285" r="353" b="1131"/>
          <a:stretch>
            <a:fillRect/>
          </a:stretch>
        </p:blipFill>
        <p:spPr>
          <a:xfrm>
            <a:off x="3347720" y="226060"/>
            <a:ext cx="2325370" cy="2273300"/>
          </a:xfrm>
          <a:prstGeom prst="ellipse">
            <a:avLst/>
          </a:prstGeom>
          <a:solidFill>
            <a:schemeClr val="tx1">
              <a:alpha val="0"/>
            </a:schemeClr>
          </a:solidFill>
          <a:ln w="28575" cmpd="sng">
            <a:solidFill>
              <a:schemeClr val="tx1">
                <a:lumMod val="50000"/>
              </a:schemeClr>
            </a:solidFill>
            <a:prstDash val="solid"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/>
          <p:nvPr>
            <p:ph type="title"/>
          </p:nvPr>
        </p:nvSpPr>
        <p:spPr>
          <a:xfrm>
            <a:off x="467540" y="33918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600" u="sng"/>
              <a:t>Introduction</a:t>
            </a:r>
            <a:endParaRPr lang="en-IN" altLang="en-GB" sz="3600" u="sng"/>
          </a:p>
        </p:txBody>
      </p:sp>
      <p:sp>
        <p:nvSpPr>
          <p:cNvPr id="1897" name="Google Shape;1897;p14"/>
          <p:cNvSpPr txBox="1"/>
          <p:nvPr/>
        </p:nvSpPr>
        <p:spPr>
          <a:xfrm>
            <a:off x="3851910" y="922020"/>
            <a:ext cx="5080635" cy="445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3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From this we</a:t>
            </a:r>
            <a:r>
              <a:rPr lang="en-IN" altLang="en-GB" sz="13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 will</a:t>
            </a:r>
            <a:r>
              <a:rPr lang="en-GB" sz="13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 analyse the various information available in the website regarding the </a:t>
            </a:r>
            <a:r>
              <a:rPr lang="en-IN" altLang="en-GB" sz="13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differnt mobile brands</a:t>
            </a:r>
            <a:r>
              <a:rPr lang="en-GB" sz="13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.</a:t>
            </a:r>
            <a:endParaRPr lang="en-GB" sz="13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sz="13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3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In this project by using Beautiful Soup we first need to</a:t>
            </a:r>
            <a:r>
              <a:rPr lang="en-IN" altLang="en-GB" sz="13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 </a:t>
            </a:r>
            <a:r>
              <a:rPr lang="en-GB" sz="13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scrape the data from the Flipkart website.</a:t>
            </a:r>
            <a:endParaRPr lang="en-GB" sz="13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3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3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We took some problem statements and take the data</a:t>
            </a:r>
            <a:r>
              <a:rPr lang="en-IN" altLang="en-GB" sz="13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 </a:t>
            </a:r>
            <a:r>
              <a:rPr lang="en-GB" sz="13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needed to solve them and should work on them.</a:t>
            </a:r>
            <a:endParaRPr lang="en-GB" sz="13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3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3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After Scraping we convert the data into Data Frame</a:t>
            </a:r>
            <a:r>
              <a:rPr lang="en-IN" altLang="en-GB" sz="13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 </a:t>
            </a:r>
            <a:r>
              <a:rPr lang="en-GB" sz="13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and import it into CSV File.</a:t>
            </a:r>
            <a:endParaRPr lang="en-GB" sz="13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3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3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Then as the it is the raw data we extracted, in order to</a:t>
            </a:r>
            <a:r>
              <a:rPr lang="en-IN" altLang="en-GB" sz="13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 </a:t>
            </a:r>
            <a:r>
              <a:rPr lang="en-GB" sz="13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work on it, we need to clean the data.</a:t>
            </a:r>
            <a:endParaRPr lang="en-GB" sz="13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3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3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After cleaning we need to visualize the data according</a:t>
            </a:r>
            <a:r>
              <a:rPr lang="en-IN" altLang="en-GB" sz="13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 </a:t>
            </a:r>
            <a:r>
              <a:rPr lang="en-GB" sz="13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to our problem statement, using Exploratory Data</a:t>
            </a:r>
            <a:r>
              <a:rPr lang="en-IN" altLang="en-GB" sz="13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 </a:t>
            </a:r>
            <a:r>
              <a:rPr lang="en-GB" sz="13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Analysis(EDA).</a:t>
            </a:r>
            <a:endParaRPr lang="en-GB" sz="13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3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sz="13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sz="13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 b="1">
                <a:solidFill>
                  <a:schemeClr val="tx1"/>
                </a:solidFill>
                <a:latin typeface="Merriweather" panose="00000500000000000000" charset="0"/>
                <a:ea typeface="Merriweather" panose="00000500000000000000"/>
                <a:cs typeface="Merriweather" panose="00000500000000000000" charset="0"/>
                <a:sym typeface="Merriweather" panose="00000500000000000000"/>
              </a:rPr>
              <a:t>.</a:t>
            </a:r>
            <a:endParaRPr sz="1300" b="1">
              <a:solidFill>
                <a:schemeClr val="tx1"/>
              </a:solidFill>
              <a:latin typeface="Merriweather" panose="00000500000000000000" charset="0"/>
              <a:ea typeface="Merriweather" panose="00000500000000000000"/>
              <a:cs typeface="Merriweather" panose="00000500000000000000" charset="0"/>
              <a:sym typeface="Merriweather" panose="000005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 b="1">
              <a:solidFill>
                <a:schemeClr val="tx1"/>
              </a:solidFill>
              <a:latin typeface="Merriweather" panose="00000500000000000000" charset="0"/>
              <a:ea typeface="Merriweather" panose="00000500000000000000"/>
              <a:cs typeface="Merriweather" panose="00000500000000000000" charset="0"/>
              <a:sym typeface="Merriweather" panose="000005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 b="1">
              <a:solidFill>
                <a:schemeClr val="tx1"/>
              </a:solidFill>
              <a:latin typeface="Merriweather" panose="00000500000000000000" charset="0"/>
              <a:ea typeface="Merriweather" panose="00000500000000000000"/>
              <a:cs typeface="Merriweather" panose="00000500000000000000" charset="0"/>
              <a:sym typeface="Merriweather" panose="00000500000000000000"/>
            </a:endParaRPr>
          </a:p>
        </p:txBody>
      </p:sp>
      <p:sp>
        <p:nvSpPr>
          <p:cNvPr id="1898" name="Google Shape;1898;p14"/>
          <p:cNvSpPr txBox="1"/>
          <p:nvPr/>
        </p:nvSpPr>
        <p:spPr>
          <a:xfrm>
            <a:off x="4715825" y="843253"/>
            <a:ext cx="29880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C3E50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sp>
        <p:nvSpPr>
          <p:cNvPr id="1900" name="Google Shape;1900;p14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Picture 3" descr="flipkart-mob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72820" y="1275715"/>
            <a:ext cx="5979795" cy="3272155"/>
          </a:xfrm>
          <a:prstGeom prst="rect">
            <a:avLst/>
          </a:prstGeom>
        </p:spPr>
      </p:pic>
      <p:pic>
        <p:nvPicPr>
          <p:cNvPr id="5" name="Picture 4" descr="innomatics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070" y="195580"/>
            <a:ext cx="1534160" cy="2133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2252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4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4400" u="sng"/>
              <a:t>Project Steps</a:t>
            </a:r>
            <a:endParaRPr lang="en-IN" altLang="en-GB" sz="4400" u="sng"/>
          </a:p>
        </p:txBody>
      </p:sp>
      <p:sp>
        <p:nvSpPr>
          <p:cNvPr id="2254" name="Google Shape;2254;p43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255" name="Google Shape;2255;p43"/>
          <p:cNvSpPr/>
          <p:nvPr/>
        </p:nvSpPr>
        <p:spPr>
          <a:xfrm>
            <a:off x="971500" y="1449675"/>
            <a:ext cx="3473100" cy="1308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400" b="1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Problem Statements</a:t>
            </a:r>
            <a:endParaRPr sz="2400" b="1">
              <a:solidFill>
                <a:schemeClr val="dk1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2400">
              <a:solidFill>
                <a:schemeClr val="dk1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sp>
        <p:nvSpPr>
          <p:cNvPr id="2256" name="Google Shape;2256;p43"/>
          <p:cNvSpPr/>
          <p:nvPr/>
        </p:nvSpPr>
        <p:spPr>
          <a:xfrm>
            <a:off x="4651913" y="1449675"/>
            <a:ext cx="3473100" cy="1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altLang="en-GB" sz="2400" b="1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Data Scraping</a:t>
            </a:r>
            <a:endParaRPr b="1">
              <a:solidFill>
                <a:schemeClr val="dk1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endParaRPr>
              <a:solidFill>
                <a:schemeClr val="dk1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sp>
        <p:nvSpPr>
          <p:cNvPr id="2257" name="Google Shape;2257;p43"/>
          <p:cNvSpPr/>
          <p:nvPr/>
        </p:nvSpPr>
        <p:spPr>
          <a:xfrm>
            <a:off x="1043255" y="2901696"/>
            <a:ext cx="3473100" cy="1308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b="1">
              <a:solidFill>
                <a:schemeClr val="dk1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altLang="en-GB" sz="2400" b="1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Data Cleaning</a:t>
            </a:r>
            <a:endParaRPr lang="en-GB" b="1">
              <a:solidFill>
                <a:schemeClr val="dk1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dk1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sp>
        <p:nvSpPr>
          <p:cNvPr id="2258" name="Google Shape;2258;p43"/>
          <p:cNvSpPr/>
          <p:nvPr/>
        </p:nvSpPr>
        <p:spPr>
          <a:xfrm>
            <a:off x="3995420" y="2901950"/>
            <a:ext cx="4168775" cy="1308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4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EXPLORATORY</a:t>
            </a:r>
            <a:endParaRPr lang="en-GB" sz="2400" b="1" dirty="0">
              <a:solidFill>
                <a:schemeClr val="tx1"/>
              </a:solidFill>
              <a:latin typeface="Merriweather" panose="00000500000000000000" charset="0"/>
              <a:cs typeface="Merriweather" panose="00000500000000000000" charset="0"/>
              <a:sym typeface="+mn-ea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4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DATA</a:t>
            </a:r>
            <a:r>
              <a:rPr lang="en-IN" altLang="en-GB" sz="24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ANALYSIS</a:t>
            </a:r>
            <a:r>
              <a:rPr lang="en-IN" altLang="en-GB" sz="24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         (EDA)        </a:t>
            </a:r>
            <a:r>
              <a:rPr lang="en-GB" sz="2400" b="1" dirty="0">
                <a:solidFill>
                  <a:schemeClr val="tx1"/>
                </a:solidFill>
                <a:latin typeface="Merriweather" panose="00000500000000000000" charset="0"/>
                <a:cs typeface="Merriweather" panose="00000500000000000000" charset="0"/>
                <a:sym typeface="+mn-ea"/>
              </a:rPr>
              <a:t> </a:t>
            </a:r>
            <a:endParaRPr sz="2400" b="1">
              <a:solidFill>
                <a:schemeClr val="dk1"/>
              </a:solidFill>
              <a:latin typeface="Merriweather" panose="00000500000000000000" charset="0"/>
              <a:ea typeface="Merriweather" panose="00000500000000000000"/>
              <a:cs typeface="Merriweather" panose="00000500000000000000" charset="0"/>
              <a:sym typeface="Merriweather" panose="00000500000000000000"/>
            </a:endParaRPr>
          </a:p>
        </p:txBody>
      </p:sp>
      <p:sp>
        <p:nvSpPr>
          <p:cNvPr id="2259" name="Google Shape;2259;p43"/>
          <p:cNvSpPr/>
          <p:nvPr/>
        </p:nvSpPr>
        <p:spPr>
          <a:xfrm>
            <a:off x="3511218" y="1759309"/>
            <a:ext cx="1995900" cy="1995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0" name="Google Shape;2260;p43"/>
          <p:cNvSpPr/>
          <p:nvPr/>
        </p:nvSpPr>
        <p:spPr>
          <a:xfrm rot="5400000">
            <a:off x="3655058" y="1759309"/>
            <a:ext cx="1995900" cy="1995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1" name="Google Shape;2261;p43"/>
          <p:cNvSpPr/>
          <p:nvPr/>
        </p:nvSpPr>
        <p:spPr>
          <a:xfrm rot="10800000">
            <a:off x="3655058" y="1904256"/>
            <a:ext cx="1995900" cy="1995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2" name="Google Shape;2262;p43"/>
          <p:cNvSpPr/>
          <p:nvPr/>
        </p:nvSpPr>
        <p:spPr>
          <a:xfrm rot="-5400000">
            <a:off x="3511218" y="1904256"/>
            <a:ext cx="1995900" cy="1995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3" name="Google Shape;2263;p43"/>
          <p:cNvSpPr/>
          <p:nvPr/>
        </p:nvSpPr>
        <p:spPr>
          <a:xfrm>
            <a:off x="4123112" y="2175625"/>
            <a:ext cx="109135" cy="40338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sz="1800" b="1" i="0">
                <a:ln>
                  <a:noFill/>
                </a:ln>
                <a:solidFill>
                  <a:schemeClr val="lt1"/>
                </a:solidFill>
                <a:latin typeface="Amatic SC" panose="00000500000000000000"/>
              </a:rPr>
              <a:t>1</a:t>
            </a:r>
            <a:endParaRPr lang="en-IN" sz="1800" b="1" i="0">
              <a:ln>
                <a:noFill/>
              </a:ln>
              <a:solidFill>
                <a:schemeClr val="lt1"/>
              </a:solidFill>
              <a:latin typeface="Amatic SC" panose="00000500000000000000"/>
            </a:endParaRPr>
          </a:p>
        </p:txBody>
      </p:sp>
      <p:sp>
        <p:nvSpPr>
          <p:cNvPr id="2264" name="Google Shape;2264;p43"/>
          <p:cNvSpPr/>
          <p:nvPr/>
        </p:nvSpPr>
        <p:spPr>
          <a:xfrm>
            <a:off x="4961733" y="2181999"/>
            <a:ext cx="211131" cy="40338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i="0">
                <a:ln>
                  <a:noFill/>
                </a:ln>
                <a:solidFill>
                  <a:schemeClr val="lt1"/>
                </a:solidFill>
                <a:latin typeface="Amatic SC" panose="00000500000000000000"/>
              </a:rPr>
              <a:t>2</a:t>
            </a:r>
            <a:endParaRPr lang="en-IN" b="1" i="0">
              <a:ln>
                <a:noFill/>
              </a:ln>
              <a:solidFill>
                <a:schemeClr val="lt1"/>
              </a:solidFill>
              <a:latin typeface="Amatic SC" panose="00000500000000000000"/>
            </a:endParaRPr>
          </a:p>
        </p:txBody>
      </p:sp>
      <p:sp>
        <p:nvSpPr>
          <p:cNvPr id="2265" name="Google Shape;2265;p43"/>
          <p:cNvSpPr/>
          <p:nvPr/>
        </p:nvSpPr>
        <p:spPr>
          <a:xfrm>
            <a:off x="4094553" y="3089177"/>
            <a:ext cx="131574" cy="4089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i="0">
                <a:ln>
                  <a:noFill/>
                </a:ln>
                <a:solidFill>
                  <a:schemeClr val="lt1"/>
                </a:solidFill>
                <a:latin typeface="Amatic SC" panose="00000500000000000000"/>
              </a:rPr>
              <a:t>3</a:t>
            </a:r>
            <a:endParaRPr lang="en-IN" b="1" i="0">
              <a:ln>
                <a:noFill/>
              </a:ln>
              <a:solidFill>
                <a:schemeClr val="lt1"/>
              </a:solidFill>
              <a:latin typeface="Amatic SC" panose="00000500000000000000"/>
            </a:endParaRPr>
          </a:p>
        </p:txBody>
      </p:sp>
      <p:sp>
        <p:nvSpPr>
          <p:cNvPr id="2266" name="Google Shape;2266;p43"/>
          <p:cNvSpPr/>
          <p:nvPr/>
        </p:nvSpPr>
        <p:spPr>
          <a:xfrm>
            <a:off x="5056079" y="3095551"/>
            <a:ext cx="110155" cy="389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i="0">
                <a:ln>
                  <a:noFill/>
                </a:ln>
                <a:solidFill>
                  <a:schemeClr val="lt1"/>
                </a:solidFill>
                <a:latin typeface="Amatic SC" panose="00000500000000000000"/>
              </a:rPr>
              <a:t>4</a:t>
            </a:r>
            <a:endParaRPr lang="en-IN" b="1" i="0">
              <a:ln>
                <a:noFill/>
              </a:ln>
              <a:solidFill>
                <a:schemeClr val="lt1"/>
              </a:solidFill>
              <a:latin typeface="Amatic SC" panose="00000500000000000000"/>
            </a:endParaRPr>
          </a:p>
        </p:txBody>
      </p:sp>
      <p:pic>
        <p:nvPicPr>
          <p:cNvPr id="2" name="Picture 1" descr="innomatics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8070" y="195580"/>
            <a:ext cx="1534160" cy="2133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/>
          <p:nvPr>
            <p:ph type="ctrTitle"/>
          </p:nvPr>
        </p:nvSpPr>
        <p:spPr>
          <a:xfrm>
            <a:off x="1557875" y="1851949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tx1"/>
                </a:solidFill>
              </a:rPr>
              <a:t>1</a:t>
            </a:r>
            <a:r>
              <a:rPr lang="en-GB">
                <a:solidFill>
                  <a:schemeClr val="tx1"/>
                </a:solidFill>
              </a:rPr>
              <a:t>.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b="1" u="sng">
                <a:solidFill>
                  <a:schemeClr val="tx1"/>
                </a:solidFill>
              </a:rPr>
              <a:t>PROBLEM STATEMENTS</a:t>
            </a:r>
            <a:endParaRPr lang="en-IN" altLang="en-GB" b="1" u="sng">
              <a:solidFill>
                <a:schemeClr val="tx1"/>
              </a:solidFill>
            </a:endParaRPr>
          </a:p>
        </p:txBody>
      </p:sp>
      <p:sp>
        <p:nvSpPr>
          <p:cNvPr id="1916" name="Google Shape;1916;p16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/>
          <p:nvPr>
            <p:ph type="body" idx="1"/>
          </p:nvPr>
        </p:nvSpPr>
        <p:spPr>
          <a:xfrm>
            <a:off x="2987675" y="915670"/>
            <a:ext cx="9166225" cy="38754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GB" sz="1600" b="1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  <a:sym typeface="+mn-ea"/>
              </a:rPr>
              <a:t>1. Find the count of each brand available in the </a:t>
            </a:r>
            <a:r>
              <a:rPr lang="en-IN" altLang="en-GB" sz="1600" b="1" dirty="0">
                <a:solidFill>
                  <a:schemeClr val="tx1"/>
                </a:solidFill>
                <a:sym typeface="+mn-ea"/>
              </a:rPr>
              <a:t>Flipkart</a:t>
            </a:r>
            <a:endParaRPr lang="en-IN" altLang="en-GB" sz="1600" b="1" dirty="0">
              <a:solidFill>
                <a:schemeClr val="tx1"/>
              </a:solidFill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  <a:sym typeface="+mn-ea"/>
              </a:rPr>
              <a:t>2. Find Mobile rating count</a:t>
            </a:r>
            <a:endParaRPr lang="en-GB" sz="16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  <a:sym typeface="+mn-ea"/>
              </a:rPr>
              <a:t>3. RAM availability count</a:t>
            </a:r>
            <a:endParaRPr lang="en-GB" sz="16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  <a:sym typeface="+mn-ea"/>
              </a:rPr>
              <a:t>4. Price VS Ratings</a:t>
            </a:r>
            <a:endParaRPr lang="en-GB" sz="16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  <a:sym typeface="+mn-ea"/>
              </a:rPr>
              <a:t>5. Distribution of mobiles as per the brand</a:t>
            </a:r>
            <a:endParaRPr lang="en-GB" sz="16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  <a:sym typeface="+mn-ea"/>
              </a:rPr>
              <a:t>6. Mobile brands available above 50,000 budget</a:t>
            </a:r>
            <a:endParaRPr lang="en-GB" sz="16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  <a:sym typeface="+mn-ea"/>
              </a:rPr>
              <a:t>7. What is the costliest and cheapest product sold</a:t>
            </a:r>
            <a:endParaRPr lang="en-GB" sz="1600" b="1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922" name="Google Shape;1922;p17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Picture 0" descr="problem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203960"/>
            <a:ext cx="2432050" cy="3055620"/>
          </a:xfrm>
          <a:prstGeom prst="rect">
            <a:avLst/>
          </a:prstGeom>
        </p:spPr>
      </p:pic>
      <p:sp>
        <p:nvSpPr>
          <p:cNvPr id="1896" name="Google Shape;1896;p14"/>
          <p:cNvSpPr txBox="1"/>
          <p:nvPr>
            <p:ph type="title"/>
          </p:nvPr>
        </p:nvSpPr>
        <p:spPr>
          <a:xfrm>
            <a:off x="1132385" y="19567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600" u="sng"/>
              <a:t>Problem statements</a:t>
            </a:r>
            <a:endParaRPr lang="en-IN" altLang="en-GB" sz="3600" u="sng"/>
          </a:p>
        </p:txBody>
      </p:sp>
      <p:pic>
        <p:nvPicPr>
          <p:cNvPr id="2" name="Picture 1" descr="innomatics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070" y="195580"/>
            <a:ext cx="1534160" cy="2133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/>
          <p:nvPr>
            <p:ph type="ctrTitle"/>
          </p:nvPr>
        </p:nvSpPr>
        <p:spPr>
          <a:xfrm>
            <a:off x="1548350" y="1851949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b="1">
                <a:solidFill>
                  <a:schemeClr val="tx1"/>
                </a:solidFill>
              </a:rPr>
              <a:t>2</a:t>
            </a:r>
            <a:r>
              <a:rPr lang="en-GB">
                <a:solidFill>
                  <a:schemeClr val="tx1"/>
                </a:solidFill>
              </a:rPr>
              <a:t>.</a:t>
            </a:r>
            <a:endParaRPr lang="en-GB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b="1" u="sng">
                <a:solidFill>
                  <a:schemeClr val="tx1"/>
                </a:solidFill>
              </a:rPr>
              <a:t>Data scraping</a:t>
            </a:r>
            <a:endParaRPr lang="en-IN" altLang="en-GB" b="1" u="sng">
              <a:solidFill>
                <a:schemeClr val="tx1"/>
              </a:solidFill>
            </a:endParaRPr>
          </a:p>
        </p:txBody>
      </p:sp>
      <p:sp>
        <p:nvSpPr>
          <p:cNvPr id="1916" name="Google Shape;1916;p16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/>
          <p:nvPr>
            <p:ph type="body" idx="1"/>
          </p:nvPr>
        </p:nvSpPr>
        <p:spPr>
          <a:xfrm>
            <a:off x="2987675" y="1275715"/>
            <a:ext cx="9166225" cy="34632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1922" name="Google Shape;1922;p17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896" name="Google Shape;1896;p14"/>
          <p:cNvSpPr txBox="1"/>
          <p:nvPr>
            <p:ph type="title"/>
          </p:nvPr>
        </p:nvSpPr>
        <p:spPr>
          <a:xfrm>
            <a:off x="1132385" y="515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600" u="sng"/>
              <a:t>Data Extraction</a:t>
            </a:r>
            <a:endParaRPr lang="en-IN" altLang="en-GB" sz="3600" u="sn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634365"/>
            <a:ext cx="8935085" cy="456184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pic>
        <p:nvPicPr>
          <p:cNvPr id="2" name="Picture 1" descr="innomatics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070" y="195580"/>
            <a:ext cx="1534160" cy="2133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4442</Words>
  <Application>WPS Presentation</Application>
  <PresentationFormat/>
  <Paragraphs>278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7" baseType="lpstr">
      <vt:lpstr>Arial</vt:lpstr>
      <vt:lpstr>SimSun</vt:lpstr>
      <vt:lpstr>Wingdings</vt:lpstr>
      <vt:lpstr>Arial</vt:lpstr>
      <vt:lpstr>Amatic SC</vt:lpstr>
      <vt:lpstr>Merriweather</vt:lpstr>
      <vt:lpstr>Microsoft YaHei</vt:lpstr>
      <vt:lpstr>Arial Unicode MS</vt:lpstr>
      <vt:lpstr>Calibri</vt:lpstr>
      <vt:lpstr>Montserrat</vt:lpstr>
      <vt:lpstr>Amatic SC</vt:lpstr>
      <vt:lpstr>Merriweather</vt:lpstr>
      <vt:lpstr>Wingdings</vt:lpstr>
      <vt:lpstr>charter</vt:lpstr>
      <vt:lpstr>Euphorigenic</vt:lpstr>
      <vt:lpstr>Helvetica Neue</vt:lpstr>
      <vt:lpstr>-apple-system</vt:lpstr>
      <vt:lpstr>Nathaniel template</vt:lpstr>
      <vt:lpstr>In two or three columns</vt:lpstr>
      <vt:lpstr>This is your presentation title</vt:lpstr>
      <vt:lpstr>Hello!</vt:lpstr>
      <vt:lpstr>INSTRUCTIONS FOR USE</vt:lpstr>
      <vt:lpstr>SWOT Analysis</vt:lpstr>
      <vt:lpstr>Transition headline</vt:lpstr>
      <vt:lpstr>Introduction</vt:lpstr>
      <vt:lpstr>PROBLEM STATEMENTS</vt:lpstr>
      <vt:lpstr>Problem statements</vt:lpstr>
      <vt:lpstr>Data Extraction</vt:lpstr>
      <vt:lpstr>Data scraping</vt:lpstr>
      <vt:lpstr>Data Extraction</vt:lpstr>
      <vt:lpstr>Data Cleaning</vt:lpstr>
      <vt:lpstr>Scraped data</vt:lpstr>
      <vt:lpstr>dataset info</vt:lpstr>
      <vt:lpstr>dataset Describe</vt:lpstr>
      <vt:lpstr>Finding the count of each brand available in the Data Frame </vt:lpstr>
      <vt:lpstr>Finding the count of each brand available in the Data Frame </vt:lpstr>
      <vt:lpstr> Find Mobiles rating count</vt:lpstr>
      <vt:lpstr>RAM availability count</vt:lpstr>
      <vt:lpstr>PRICE VS RATING</vt:lpstr>
      <vt:lpstr>Distribution of mobiles as per brand</vt:lpstr>
      <vt:lpstr>mobiles brands available above 50,000</vt:lpstr>
      <vt:lpstr>Distribution of Price for mobiles</vt:lpstr>
      <vt:lpstr>Distribution of Price for mobiles</vt:lpstr>
      <vt:lpstr>You can also split your content</vt:lpstr>
      <vt:lpstr>4. EXPLORATORY DATA ANALYSIS [EDA]</vt:lpstr>
      <vt:lpstr>In two or three columns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Sujith</cp:lastModifiedBy>
  <cp:revision>7</cp:revision>
  <dcterms:created xsi:type="dcterms:W3CDTF">2022-08-03T10:24:15Z</dcterms:created>
  <dcterms:modified xsi:type="dcterms:W3CDTF">2022-08-09T08:20:07Z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ECFDD72A36394AD08CE81D89A29D112C</vt:lpwstr>
  </property>
  <property fmtid="{D5CDD505-2E9C-101B-9397-08002B2CF9AE}" pid="3" name="KSOProductBuildVer">
    <vt:lpwstr>1033-11.2.0.11191</vt:lpwstr>
  </property>
</Properties>
</file>