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Energy consumption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ED80-42D1-87C7-55F40E6B9535}"/>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ED80-42D1-87C7-55F40E6B953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Energy consumption</a:t>
            </a:r>
          </a:p>
          <a:p>
            <a:pPr>
              <a:defRPr/>
            </a:pP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5A6-48D2-9F26-5A00D9F71C51}"/>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5A6-48D2-9F26-5A00D9F71C51}"/>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5A6-48D2-9F26-5A00D9F71C51}"/>
            </c:ext>
          </c:extLst>
        </c:ser>
        <c:dLbls>
          <c:showLegendKey val="0"/>
          <c:showVal val="0"/>
          <c:showCatName val="0"/>
          <c:showSerName val="0"/>
          <c:showPercent val="0"/>
          <c:showBubbleSize val="0"/>
        </c:dLbls>
        <c:gapWidth val="150"/>
        <c:shape val="box"/>
        <c:axId val="1003188175"/>
        <c:axId val="1182068415"/>
        <c:axId val="0"/>
      </c:bar3DChart>
      <c:catAx>
        <c:axId val="10031881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2068415"/>
        <c:crosses val="autoZero"/>
        <c:auto val="1"/>
        <c:lblAlgn val="ctr"/>
        <c:lblOffset val="100"/>
        <c:noMultiLvlLbl val="0"/>
      </c:catAx>
      <c:valAx>
        <c:axId val="1182068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3188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2-02T13:11:32.625"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02T15:56:22.836" idx="2">
    <p:pos x="7680" y="1795"/>
    <p:text/>
    <p:extLst>
      <p:ext uri="{C676402C-5697-4E1C-873F-D02D1690AC5C}">
        <p15:threadingInfo xmlns:p15="http://schemas.microsoft.com/office/powerpoint/2012/main" timeZoneBias="-330"/>
      </p:ext>
    </p:extLst>
  </p:cm>
</p:cmLst>
</file>

<file path=ppt/drawings/drawing1.xml><?xml version="1.0" encoding="utf-8"?>
<c:userShapes xmlns:c="http://schemas.openxmlformats.org/drawingml/2006/chart">
  <cdr:relSizeAnchor xmlns:cdr="http://schemas.openxmlformats.org/drawingml/2006/chartDrawing">
    <cdr:from>
      <cdr:x>0.37637</cdr:x>
      <cdr:y>0.29358</cdr:y>
    </cdr:from>
    <cdr:to>
      <cdr:x>0.62363</cdr:x>
      <cdr:y>0.70642</cdr:y>
    </cdr:to>
    <cdr:sp macro="" textlink="">
      <cdr:nvSpPr>
        <cdr:cNvPr id="2" name="TextBox 1">
          <a:extLst xmlns:a="http://schemas.openxmlformats.org/drawingml/2006/main">
            <a:ext uri="{FF2B5EF4-FFF2-40B4-BE49-F238E27FC236}">
              <a16:creationId xmlns:a16="http://schemas.microsoft.com/office/drawing/2014/main" id="{EC6E98DD-3F45-352A-EF7F-39800C38E61F}"/>
            </a:ext>
          </a:extLst>
        </cdr:cNvPr>
        <cdr:cNvSpPr txBox="1"/>
      </cdr:nvSpPr>
      <cdr:spPr>
        <a:xfrm xmlns:a="http://schemas.openxmlformats.org/drawingml/2006/main">
          <a:off x="1391920" y="65024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0.37637</cdr:x>
      <cdr:y>0.29358</cdr:y>
    </cdr:from>
    <cdr:to>
      <cdr:x>0.62363</cdr:x>
      <cdr:y>0.70642</cdr:y>
    </cdr:to>
    <cdr:sp macro="" textlink="">
      <cdr:nvSpPr>
        <cdr:cNvPr id="3" name="TextBox 2">
          <a:extLst xmlns:a="http://schemas.openxmlformats.org/drawingml/2006/main">
            <a:ext uri="{FF2B5EF4-FFF2-40B4-BE49-F238E27FC236}">
              <a16:creationId xmlns:a16="http://schemas.microsoft.com/office/drawing/2014/main" id="{366AE026-6CB4-55EC-6050-5D07EA9E9957}"/>
            </a:ext>
          </a:extLst>
        </cdr:cNvPr>
        <cdr:cNvSpPr txBox="1"/>
      </cdr:nvSpPr>
      <cdr:spPr>
        <a:xfrm xmlns:a="http://schemas.openxmlformats.org/drawingml/2006/main">
          <a:off x="1391920" y="65024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0.37637</cdr:x>
      <cdr:y>0.29358</cdr:y>
    </cdr:from>
    <cdr:to>
      <cdr:x>0.62363</cdr:x>
      <cdr:y>0.70642</cdr:y>
    </cdr:to>
    <cdr:sp macro="" textlink="">
      <cdr:nvSpPr>
        <cdr:cNvPr id="4" name="TextBox 3">
          <a:extLst xmlns:a="http://schemas.openxmlformats.org/drawingml/2006/main">
            <a:ext uri="{FF2B5EF4-FFF2-40B4-BE49-F238E27FC236}">
              <a16:creationId xmlns:a16="http://schemas.microsoft.com/office/drawing/2014/main" id="{B79505AF-A57A-B569-255A-EA65F577F272}"/>
            </a:ext>
          </a:extLst>
        </cdr:cNvPr>
        <cdr:cNvSpPr txBox="1"/>
      </cdr:nvSpPr>
      <cdr:spPr>
        <a:xfrm xmlns:a="http://schemas.openxmlformats.org/drawingml/2006/main">
          <a:off x="1391920" y="65024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0.37637</cdr:x>
      <cdr:y>0.29358</cdr:y>
    </cdr:from>
    <cdr:to>
      <cdr:x>0.62363</cdr:x>
      <cdr:y>0.70642</cdr:y>
    </cdr:to>
    <cdr:sp macro="" textlink="">
      <cdr:nvSpPr>
        <cdr:cNvPr id="5" name="TextBox 4">
          <a:extLst xmlns:a="http://schemas.openxmlformats.org/drawingml/2006/main">
            <a:ext uri="{FF2B5EF4-FFF2-40B4-BE49-F238E27FC236}">
              <a16:creationId xmlns:a16="http://schemas.microsoft.com/office/drawing/2014/main" id="{DAB01CA7-61FA-884B-3F79-DF83FFBFDA45}"/>
            </a:ext>
          </a:extLst>
        </cdr:cNvPr>
        <cdr:cNvSpPr txBox="1"/>
      </cdr:nvSpPr>
      <cdr:spPr>
        <a:xfrm xmlns:a="http://schemas.openxmlformats.org/drawingml/2006/main">
          <a:off x="1391920" y="65024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0.45413</cdr:y>
    </cdr:from>
    <cdr:to>
      <cdr:x>0.71984</cdr:x>
      <cdr:y>0.83028</cdr:y>
    </cdr:to>
    <cdr:sp macro="" textlink="">
      <cdr:nvSpPr>
        <cdr:cNvPr id="6" name="TextBox 5">
          <a:extLst xmlns:a="http://schemas.openxmlformats.org/drawingml/2006/main">
            <a:ext uri="{FF2B5EF4-FFF2-40B4-BE49-F238E27FC236}">
              <a16:creationId xmlns:a16="http://schemas.microsoft.com/office/drawing/2014/main" id="{233D2AA2-D66B-BA3F-7630-33958D22BBEC}"/>
            </a:ext>
          </a:extLst>
        </cdr:cNvPr>
        <cdr:cNvSpPr txBox="1"/>
      </cdr:nvSpPr>
      <cdr:spPr>
        <a:xfrm xmlns:a="http://schemas.openxmlformats.org/drawingml/2006/main">
          <a:off x="0" y="1005840"/>
          <a:ext cx="2662127" cy="8331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0.37637</cdr:x>
      <cdr:y>0.29358</cdr:y>
    </cdr:from>
    <cdr:to>
      <cdr:x>0.62363</cdr:x>
      <cdr:y>0.70642</cdr:y>
    </cdr:to>
    <cdr:sp macro="" textlink="">
      <cdr:nvSpPr>
        <cdr:cNvPr id="7" name="TextBox 6">
          <a:extLst xmlns:a="http://schemas.openxmlformats.org/drawingml/2006/main">
            <a:ext uri="{FF2B5EF4-FFF2-40B4-BE49-F238E27FC236}">
              <a16:creationId xmlns:a16="http://schemas.microsoft.com/office/drawing/2014/main" id="{679B3225-077C-5272-D7E6-EB49A4FCE50C}"/>
            </a:ext>
          </a:extLst>
        </cdr:cNvPr>
        <cdr:cNvSpPr txBox="1"/>
      </cdr:nvSpPr>
      <cdr:spPr>
        <a:xfrm xmlns:a="http://schemas.openxmlformats.org/drawingml/2006/main">
          <a:off x="1391920" y="65024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0.44954</cdr:y>
    </cdr:from>
    <cdr:to>
      <cdr:x>0</cdr:x>
      <cdr:y>0.55275</cdr:y>
    </cdr:to>
    <cdr:cxnSp macro="">
      <cdr:nvCxnSpPr>
        <cdr:cNvPr id="9" name="Straight Arrow Connector 8">
          <a:extLst xmlns:a="http://schemas.openxmlformats.org/drawingml/2006/main">
            <a:ext uri="{FF2B5EF4-FFF2-40B4-BE49-F238E27FC236}">
              <a16:creationId xmlns:a16="http://schemas.microsoft.com/office/drawing/2014/main" id="{281F47BC-4AC8-A34E-4843-6B895B8043A8}"/>
            </a:ext>
          </a:extLst>
        </cdr:cNvPr>
        <cdr:cNvCxnSpPr/>
      </cdr:nvCxnSpPr>
      <cdr:spPr>
        <a:xfrm xmlns:a="http://schemas.openxmlformats.org/drawingml/2006/main">
          <a:off x="0" y="995680"/>
          <a:ext cx="0" cy="22860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0.38806</cdr:x>
      <cdr:y>0.30349</cdr:y>
    </cdr:from>
    <cdr:to>
      <cdr:x>0.61194</cdr:x>
      <cdr:y>0.69651</cdr:y>
    </cdr:to>
    <cdr:sp macro="" textlink="">
      <cdr:nvSpPr>
        <cdr:cNvPr id="12" name="TextBox 11">
          <a:extLst xmlns:a="http://schemas.openxmlformats.org/drawingml/2006/main">
            <a:ext uri="{FF2B5EF4-FFF2-40B4-BE49-F238E27FC236}">
              <a16:creationId xmlns:a16="http://schemas.microsoft.com/office/drawing/2014/main" id="{E7EEEEA4-3B55-4A55-7B60-77F29EC5471F}"/>
            </a:ext>
          </a:extLst>
        </cdr:cNvPr>
        <cdr:cNvSpPr txBox="1"/>
      </cdr:nvSpPr>
      <cdr:spPr>
        <a:xfrm xmlns:a="http://schemas.openxmlformats.org/drawingml/2006/main">
          <a:off x="1584960" y="70612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0.50249</cdr:x>
      <cdr:y>0.34498</cdr:y>
    </cdr:from>
    <cdr:to>
      <cdr:x>0.72637</cdr:x>
      <cdr:y>1</cdr:y>
    </cdr:to>
    <cdr:sp macro="" textlink="">
      <cdr:nvSpPr>
        <cdr:cNvPr id="13" name="TextBox 12">
          <a:extLst xmlns:a="http://schemas.openxmlformats.org/drawingml/2006/main">
            <a:ext uri="{FF2B5EF4-FFF2-40B4-BE49-F238E27FC236}">
              <a16:creationId xmlns:a16="http://schemas.microsoft.com/office/drawing/2014/main" id="{ABE3B84C-B973-8A2B-37F1-D9FAE26D965C}"/>
            </a:ext>
          </a:extLst>
        </cdr:cNvPr>
        <cdr:cNvSpPr txBox="1"/>
      </cdr:nvSpPr>
      <cdr:spPr>
        <a:xfrm xmlns:a="http://schemas.openxmlformats.org/drawingml/2006/main">
          <a:off x="2052320" y="802640"/>
          <a:ext cx="914400" cy="1524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B7B9B-B5A7-4D41-9A8D-579261902788}" type="datetimeFigureOut">
              <a:rPr lang="en-IN" smtClean="0"/>
              <a:t>02-02-2024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898E0-35D7-4F98-B104-2708A36FA28F}" type="slidenum">
              <a:rPr lang="en-IN" smtClean="0"/>
              <a:t>‹#›</a:t>
            </a:fld>
            <a:endParaRPr lang="en-IN"/>
          </a:p>
        </p:txBody>
      </p:sp>
    </p:spTree>
    <p:extLst>
      <p:ext uri="{BB962C8B-B14F-4D97-AF65-F5344CB8AC3E}">
        <p14:creationId xmlns:p14="http://schemas.microsoft.com/office/powerpoint/2010/main" val="123104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11130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84DE2-E239-40FF-9702-4B85CFF9FB5C}"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241883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1674459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1684192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2465558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084DE2-E239-40FF-9702-4B85CFF9FB5C}"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139260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084DE2-E239-40FF-9702-4B85CFF9FB5C}" type="datetimeFigureOut">
              <a:rPr lang="en-IN" smtClean="0"/>
              <a:t>02-02-2024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3583045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1440183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175144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272839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84DE2-E239-40FF-9702-4B85CFF9FB5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402188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084DE2-E239-40FF-9702-4B85CFF9FB5C}"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8528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084DE2-E239-40FF-9702-4B85CFF9FB5C}"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392222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084DE2-E239-40FF-9702-4B85CFF9FB5C}"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256326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84DE2-E239-40FF-9702-4B85CFF9FB5C}"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44703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84DE2-E239-40FF-9702-4B85CFF9FB5C}"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333893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84DE2-E239-40FF-9702-4B85CFF9FB5C}"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EA08A-5731-4F92-9237-CA9297C845FE}" type="slidenum">
              <a:rPr lang="en-IN" smtClean="0"/>
              <a:t>‹#›</a:t>
            </a:fld>
            <a:endParaRPr lang="en-IN"/>
          </a:p>
        </p:txBody>
      </p:sp>
    </p:spTree>
    <p:extLst>
      <p:ext uri="{BB962C8B-B14F-4D97-AF65-F5344CB8AC3E}">
        <p14:creationId xmlns:p14="http://schemas.microsoft.com/office/powerpoint/2010/main" val="417782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4084DE2-E239-40FF-9702-4B85CFF9FB5C}" type="datetimeFigureOut">
              <a:rPr lang="en-IN" smtClean="0"/>
              <a:t>02-02-2024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16EA08A-5731-4F92-9237-CA9297C845FE}" type="slidenum">
              <a:rPr lang="en-IN" smtClean="0"/>
              <a:t>‹#›</a:t>
            </a:fld>
            <a:endParaRPr lang="en-IN"/>
          </a:p>
        </p:txBody>
      </p:sp>
    </p:spTree>
    <p:extLst>
      <p:ext uri="{BB962C8B-B14F-4D97-AF65-F5344CB8AC3E}">
        <p14:creationId xmlns:p14="http://schemas.microsoft.com/office/powerpoint/2010/main" val="28261350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F981-CEFD-0DE3-ABF9-46E78E108998}"/>
              </a:ext>
            </a:extLst>
          </p:cNvPr>
          <p:cNvSpPr>
            <a:spLocks noGrp="1"/>
          </p:cNvSpPr>
          <p:nvPr>
            <p:ph type="ctrTitle"/>
          </p:nvPr>
        </p:nvSpPr>
        <p:spPr>
          <a:xfrm>
            <a:off x="3114675" y="2619375"/>
            <a:ext cx="7637463" cy="2971800"/>
          </a:xfrm>
        </p:spPr>
        <p:txBody>
          <a:bodyPr/>
          <a:lstStyle/>
          <a:p>
            <a:r>
              <a:rPr lang="en-US" b="1" dirty="0">
                <a:latin typeface="Arial Black" panose="020B0A04020102020204" pitchFamily="34" charset="0"/>
              </a:rPr>
              <a:t>ENERGY CONSUMPTION ANALYSIS WITH POWER BI</a:t>
            </a:r>
            <a:br>
              <a:rPr lang="en-US" b="1" dirty="0">
                <a:latin typeface="Arial Black" panose="020B0A04020102020204" pitchFamily="34" charset="0"/>
              </a:rPr>
            </a:br>
            <a:endParaRPr lang="en-IN" b="1" dirty="0">
              <a:latin typeface="Arial Black" panose="020B0A04020102020204" pitchFamily="34" charset="0"/>
            </a:endParaRPr>
          </a:p>
        </p:txBody>
      </p:sp>
      <p:sp>
        <p:nvSpPr>
          <p:cNvPr id="3" name="Subtitle 2">
            <a:extLst>
              <a:ext uri="{FF2B5EF4-FFF2-40B4-BE49-F238E27FC236}">
                <a16:creationId xmlns:a16="http://schemas.microsoft.com/office/drawing/2014/main" id="{3A77D1D1-06C7-71B0-D5E9-2DBED49D4681}"/>
              </a:ext>
            </a:extLst>
          </p:cNvPr>
          <p:cNvSpPr>
            <a:spLocks noGrp="1"/>
          </p:cNvSpPr>
          <p:nvPr>
            <p:ph type="subTitle" idx="1"/>
          </p:nvPr>
        </p:nvSpPr>
        <p:spPr>
          <a:xfrm flipH="1">
            <a:off x="2085975" y="4819650"/>
            <a:ext cx="57150" cy="57150"/>
          </a:xfrm>
        </p:spPr>
        <p:txBody>
          <a:bodyPr>
            <a:normAutofit fontScale="25000" lnSpcReduction="20000"/>
          </a:bodyPr>
          <a:lstStyle/>
          <a:p>
            <a:endParaRPr lang="en-IN" dirty="0"/>
          </a:p>
        </p:txBody>
      </p:sp>
    </p:spTree>
    <p:extLst>
      <p:ext uri="{BB962C8B-B14F-4D97-AF65-F5344CB8AC3E}">
        <p14:creationId xmlns:p14="http://schemas.microsoft.com/office/powerpoint/2010/main" val="203310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E88D-B655-07DA-313D-270C632D0579}"/>
              </a:ext>
            </a:extLst>
          </p:cNvPr>
          <p:cNvSpPr>
            <a:spLocks noGrp="1"/>
          </p:cNvSpPr>
          <p:nvPr>
            <p:ph type="title"/>
          </p:nvPr>
        </p:nvSpPr>
        <p:spPr/>
        <p:txBody>
          <a:bodyPr/>
          <a:lstStyle/>
          <a:p>
            <a:r>
              <a:rPr lang="en-US" dirty="0"/>
              <a:t>PROBLEM STATEMENT</a:t>
            </a:r>
            <a:endParaRPr lang="en-IN" dirty="0"/>
          </a:p>
        </p:txBody>
      </p:sp>
      <p:sp>
        <p:nvSpPr>
          <p:cNvPr id="4" name="TextBox 3">
            <a:extLst>
              <a:ext uri="{FF2B5EF4-FFF2-40B4-BE49-F238E27FC236}">
                <a16:creationId xmlns:a16="http://schemas.microsoft.com/office/drawing/2014/main" id="{9470ACDC-9AF8-DD67-B346-5A2D17BB5AE5}"/>
              </a:ext>
            </a:extLst>
          </p:cNvPr>
          <p:cNvSpPr txBox="1"/>
          <p:nvPr/>
        </p:nvSpPr>
        <p:spPr>
          <a:xfrm>
            <a:off x="428625" y="2999512"/>
            <a:ext cx="11763375" cy="3139321"/>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Rounded MT Bold" panose="020F0704030504030204" pitchFamily="34" charset="0"/>
              </a:rPr>
              <a:t>Project will analyze energy usage and greenhouse gas (GHG) emissions of Ontario's Broader Public Sector (BPS) organizations, leveraging a comprehensive database of reported data. We aim to identify trends, assess conservation effectiveness, and pinpoint areas for improvement, informing data-driven strategies to achieve climate change mitigation goals within the BPS.</a:t>
            </a:r>
          </a:p>
          <a:p>
            <a:pPr rtl="0">
              <a:spcBef>
                <a:spcPts val="0"/>
              </a:spcBef>
              <a:spcAft>
                <a:spcPts val="0"/>
              </a:spcAft>
            </a:pPr>
            <a:r>
              <a:rPr lang="en-US" dirty="0">
                <a:solidFill>
                  <a:srgbClr val="000000"/>
                </a:solidFill>
                <a:latin typeface="Arial Rounded MT Bold" panose="020F0704030504030204" pitchFamily="34" charset="0"/>
              </a:rPr>
              <a:t> </a:t>
            </a:r>
          </a:p>
          <a:p>
            <a:pPr rtl="0">
              <a:spcBef>
                <a:spcPts val="0"/>
              </a:spcBef>
              <a:spcAft>
                <a:spcPts val="0"/>
              </a:spcAft>
            </a:pPr>
            <a:endParaRPr lang="en-US" b="0" dirty="0">
              <a:solidFill>
                <a:srgbClr val="000000"/>
              </a:solidFill>
              <a:effectLst/>
              <a:latin typeface="Arial" panose="020B0604020202020204" pitchFamily="34" charset="0"/>
            </a:endParaRPr>
          </a:p>
          <a:p>
            <a:pPr rtl="0">
              <a:spcBef>
                <a:spcPts val="0"/>
              </a:spcBef>
              <a:spcAft>
                <a:spcPts val="0"/>
              </a:spcAft>
            </a:pPr>
            <a:r>
              <a:rPr lang="en-US" dirty="0">
                <a:solidFill>
                  <a:srgbClr val="000000"/>
                </a:solidFill>
                <a:latin typeface="Arial Black" panose="020B0A04020102020204" pitchFamily="34" charset="0"/>
              </a:rPr>
              <a:t>RESOURCE OF DATA:</a:t>
            </a:r>
          </a:p>
          <a:p>
            <a:pPr rtl="0">
              <a:spcBef>
                <a:spcPts val="0"/>
              </a:spcBef>
              <a:spcAft>
                <a:spcPts val="0"/>
              </a:spcAft>
            </a:pPr>
            <a:r>
              <a:rPr lang="en-US" dirty="0">
                <a:solidFill>
                  <a:srgbClr val="000000"/>
                </a:solidFill>
                <a:latin typeface="Arial Black" panose="020B0A04020102020204" pitchFamily="34" charset="0"/>
              </a:rPr>
              <a:t> </a:t>
            </a:r>
            <a:r>
              <a:rPr lang="en-IN" b="0" i="0" dirty="0">
                <a:solidFill>
                  <a:srgbClr val="000000"/>
                </a:solidFill>
                <a:effectLst/>
                <a:latin typeface="Times New Roman" panose="02020603050405020304" pitchFamily="18" charset="0"/>
              </a:rPr>
              <a:t>https://data.ontario.ca/dataset/energy-use-and-greenhouse-gas-emissions-for-the-broader-public-sector</a:t>
            </a:r>
            <a:endParaRPr lang="en-US" dirty="0">
              <a:solidFill>
                <a:srgbClr val="000000"/>
              </a:solidFill>
              <a:latin typeface="Arial Black" panose="020B0A04020102020204" pitchFamily="34" charset="0"/>
            </a:endParaRPr>
          </a:p>
          <a:p>
            <a:pPr rtl="0">
              <a:spcBef>
                <a:spcPts val="0"/>
              </a:spcBef>
              <a:spcAft>
                <a:spcPts val="0"/>
              </a:spcAft>
            </a:pPr>
            <a:r>
              <a:rPr lang="en-US" b="0" dirty="0">
                <a:solidFill>
                  <a:srgbClr val="000000"/>
                </a:solidFill>
                <a:effectLst/>
                <a:latin typeface="Arial" panose="020B0604020202020204" pitchFamily="34" charset="0"/>
              </a:rPr>
              <a:t>                  </a:t>
            </a:r>
            <a:endParaRPr lang="en-US" b="0" dirty="0">
              <a:effectLst/>
            </a:endParaRPr>
          </a:p>
          <a:p>
            <a:br>
              <a:rPr lang="en-US" b="0" dirty="0">
                <a:effectLst/>
              </a:rPr>
            </a:br>
            <a:endParaRPr lang="en-IN" dirty="0"/>
          </a:p>
        </p:txBody>
      </p:sp>
    </p:spTree>
    <p:extLst>
      <p:ext uri="{BB962C8B-B14F-4D97-AF65-F5344CB8AC3E}">
        <p14:creationId xmlns:p14="http://schemas.microsoft.com/office/powerpoint/2010/main" val="248146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52D1-DE66-8212-73D8-1262FB2EFCA6}"/>
              </a:ext>
            </a:extLst>
          </p:cNvPr>
          <p:cNvSpPr>
            <a:spLocks noGrp="1"/>
          </p:cNvSpPr>
          <p:nvPr>
            <p:ph type="title"/>
          </p:nvPr>
        </p:nvSpPr>
        <p:spPr/>
        <p:txBody>
          <a:bodyPr/>
          <a:lstStyle/>
          <a:p>
            <a:r>
              <a:rPr lang="en-US" dirty="0"/>
              <a:t>TOOLS USED:</a:t>
            </a:r>
            <a:endParaRPr lang="en-IN" dirty="0"/>
          </a:p>
        </p:txBody>
      </p:sp>
      <p:sp>
        <p:nvSpPr>
          <p:cNvPr id="4" name="Text Placeholder 3">
            <a:extLst>
              <a:ext uri="{FF2B5EF4-FFF2-40B4-BE49-F238E27FC236}">
                <a16:creationId xmlns:a16="http://schemas.microsoft.com/office/drawing/2014/main" id="{A87D7E4C-EEE5-4255-4FFA-E12915D56765}"/>
              </a:ext>
            </a:extLst>
          </p:cNvPr>
          <p:cNvSpPr>
            <a:spLocks noGrp="1"/>
          </p:cNvSpPr>
          <p:nvPr>
            <p:ph type="body" sz="half" idx="2"/>
          </p:nvPr>
        </p:nvSpPr>
        <p:spPr/>
        <p:txBody>
          <a:bodyPr/>
          <a:lstStyle/>
          <a:p>
            <a:r>
              <a:rPr lang="en-US" sz="1600" dirty="0">
                <a:solidFill>
                  <a:schemeClr val="tx1"/>
                </a:solidFill>
                <a:latin typeface="Arial Black" panose="020B0A04020102020204" pitchFamily="34" charset="0"/>
              </a:rPr>
              <a:t>EXCEL:</a:t>
            </a:r>
          </a:p>
          <a:p>
            <a:r>
              <a:rPr lang="en-US" dirty="0"/>
              <a:t> </a:t>
            </a:r>
            <a:r>
              <a:rPr lang="en-US" dirty="0">
                <a:solidFill>
                  <a:srgbClr val="00B0F0"/>
                </a:solidFill>
              </a:rPr>
              <a:t>For my understanding of problem statement of the project I use to view the raw data in EXCEL</a:t>
            </a:r>
            <a:r>
              <a:rPr lang="en-US" dirty="0"/>
              <a:t>.</a:t>
            </a:r>
          </a:p>
          <a:p>
            <a:r>
              <a:rPr lang="en-US" dirty="0">
                <a:solidFill>
                  <a:schemeClr val="tx1"/>
                </a:solidFill>
                <a:latin typeface="Arial Black" panose="020B0A04020102020204" pitchFamily="34" charset="0"/>
              </a:rPr>
              <a:t>POWER BI:</a:t>
            </a:r>
          </a:p>
          <a:p>
            <a:r>
              <a:rPr lang="en-US" dirty="0">
                <a:solidFill>
                  <a:srgbClr val="00B0F0"/>
                </a:solidFill>
              </a:rPr>
              <a:t>For users understanding and visualize  the structured data </a:t>
            </a:r>
            <a:endParaRPr lang="en-IN" dirty="0">
              <a:solidFill>
                <a:srgbClr val="00B0F0"/>
              </a:solidFill>
            </a:endParaRPr>
          </a:p>
        </p:txBody>
      </p:sp>
      <p:pic>
        <p:nvPicPr>
          <p:cNvPr id="2050" name="Picture 2" descr="Microsoft Excel vs. Power BI">
            <a:extLst>
              <a:ext uri="{FF2B5EF4-FFF2-40B4-BE49-F238E27FC236}">
                <a16:creationId xmlns:a16="http://schemas.microsoft.com/office/drawing/2014/main" id="{B6438F42-1FB4-A650-6201-E659E2DB02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1675" y="2112069"/>
            <a:ext cx="5189538" cy="324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34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F9BD-28DE-872A-247D-039E9D98CE67}"/>
              </a:ext>
            </a:extLst>
          </p:cNvPr>
          <p:cNvSpPr>
            <a:spLocks noGrp="1"/>
          </p:cNvSpPr>
          <p:nvPr>
            <p:ph type="title"/>
          </p:nvPr>
        </p:nvSpPr>
        <p:spPr/>
        <p:txBody>
          <a:bodyPr/>
          <a:lstStyle/>
          <a:p>
            <a:r>
              <a:rPr lang="en-US" dirty="0"/>
              <a:t>APPROACHES</a:t>
            </a:r>
            <a:endParaRPr lang="en-IN" dirty="0"/>
          </a:p>
        </p:txBody>
      </p:sp>
      <p:graphicFrame>
        <p:nvGraphicFramePr>
          <p:cNvPr id="6" name="Chart 5">
            <a:extLst>
              <a:ext uri="{FF2B5EF4-FFF2-40B4-BE49-F238E27FC236}">
                <a16:creationId xmlns:a16="http://schemas.microsoft.com/office/drawing/2014/main" id="{D76C49DE-9F51-92A0-CB58-6643AF914AE6}"/>
              </a:ext>
            </a:extLst>
          </p:cNvPr>
          <p:cNvGraphicFramePr/>
          <p:nvPr>
            <p:extLst>
              <p:ext uri="{D42A27DB-BD31-4B8C-83A1-F6EECF244321}">
                <p14:modId xmlns:p14="http://schemas.microsoft.com/office/powerpoint/2010/main" val="773606397"/>
              </p:ext>
            </p:extLst>
          </p:nvPr>
        </p:nvGraphicFramePr>
        <p:xfrm>
          <a:off x="8016240" y="4531360"/>
          <a:ext cx="4084320" cy="154432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BCDC367-1F38-DE7F-8F96-2A2AFB022DE3}"/>
              </a:ext>
            </a:extLst>
          </p:cNvPr>
          <p:cNvSpPr txBox="1"/>
          <p:nvPr/>
        </p:nvSpPr>
        <p:spPr>
          <a:xfrm>
            <a:off x="1154954" y="2377440"/>
            <a:ext cx="9675606" cy="1015663"/>
          </a:xfrm>
          <a:prstGeom prst="rect">
            <a:avLst/>
          </a:prstGeom>
          <a:noFill/>
        </p:spPr>
        <p:txBody>
          <a:bodyPr wrap="square" rtlCol="0">
            <a:spAutoFit/>
          </a:bodyPr>
          <a:lstStyle/>
          <a:p>
            <a:r>
              <a:rPr lang="en-US" sz="2000" dirty="0">
                <a:latin typeface="Arial Black" panose="020B0A04020102020204" pitchFamily="34" charset="0"/>
              </a:rPr>
              <a:t>CHARTS</a:t>
            </a:r>
            <a:r>
              <a:rPr lang="en-US" dirty="0"/>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That helps to know the actual values for the particular sectors or sub sectors.it will help to the users to understand the consumption of exact energy</a:t>
            </a:r>
            <a:endParaRPr lang="en-IN" sz="2000" dirty="0">
              <a:latin typeface="Arial" panose="020B0604020202020204" pitchFamily="34" charset="0"/>
              <a:cs typeface="Arial" panose="020B0604020202020204" pitchFamily="34" charset="0"/>
            </a:endParaRPr>
          </a:p>
        </p:txBody>
      </p:sp>
      <p:graphicFrame>
        <p:nvGraphicFramePr>
          <p:cNvPr id="11" name="Chart 10">
            <a:extLst>
              <a:ext uri="{FF2B5EF4-FFF2-40B4-BE49-F238E27FC236}">
                <a16:creationId xmlns:a16="http://schemas.microsoft.com/office/drawing/2014/main" id="{C3069825-4AB5-1288-46AC-28AE0F9AF346}"/>
              </a:ext>
            </a:extLst>
          </p:cNvPr>
          <p:cNvGraphicFramePr/>
          <p:nvPr>
            <p:extLst>
              <p:ext uri="{D42A27DB-BD31-4B8C-83A1-F6EECF244321}">
                <p14:modId xmlns:p14="http://schemas.microsoft.com/office/powerpoint/2010/main" val="1870241326"/>
              </p:ext>
            </p:extLst>
          </p:nvPr>
        </p:nvGraphicFramePr>
        <p:xfrm>
          <a:off x="833120" y="3596640"/>
          <a:ext cx="7183120" cy="299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909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2F7F-501C-D4B6-4FA8-BD3721ABD2E2}"/>
              </a:ext>
            </a:extLst>
          </p:cNvPr>
          <p:cNvSpPr>
            <a:spLocks noGrp="1"/>
          </p:cNvSpPr>
          <p:nvPr>
            <p:ph type="title"/>
          </p:nvPr>
        </p:nvSpPr>
        <p:spPr/>
        <p:txBody>
          <a:bodyPr/>
          <a:lstStyle/>
          <a:p>
            <a:r>
              <a:rPr lang="en-US" dirty="0"/>
              <a:t>EDA INSIGHTS:</a:t>
            </a:r>
            <a:endParaRPr lang="en-IN" dirty="0"/>
          </a:p>
        </p:txBody>
      </p:sp>
      <p:sp>
        <p:nvSpPr>
          <p:cNvPr id="4" name="TextBox 3">
            <a:extLst>
              <a:ext uri="{FF2B5EF4-FFF2-40B4-BE49-F238E27FC236}">
                <a16:creationId xmlns:a16="http://schemas.microsoft.com/office/drawing/2014/main" id="{C9BBFB51-EAD1-8110-B13C-B7BDB9B1367D}"/>
              </a:ext>
            </a:extLst>
          </p:cNvPr>
          <p:cNvSpPr txBox="1"/>
          <p:nvPr/>
        </p:nvSpPr>
        <p:spPr>
          <a:xfrm>
            <a:off x="571500" y="2261235"/>
            <a:ext cx="11620500" cy="3785652"/>
          </a:xfrm>
          <a:prstGeom prst="rect">
            <a:avLst/>
          </a:prstGeom>
          <a:noFill/>
        </p:spPr>
        <p:txBody>
          <a:bodyPr wrap="square" rtlCol="0">
            <a:spAutoFit/>
          </a:bodyPr>
          <a:lstStyle/>
          <a:p>
            <a:r>
              <a:rPr lang="en-US" sz="2000" b="1" i="0" dirty="0">
                <a:effectLst/>
                <a:latin typeface="Arial Black" panose="020B0A04020102020204" pitchFamily="34" charset="0"/>
              </a:rPr>
              <a:t>Data Cleaning</a:t>
            </a:r>
            <a:r>
              <a:rPr lang="en-US" b="1" i="0" dirty="0">
                <a:effectLst/>
                <a:latin typeface="Söhne"/>
              </a:rPr>
              <a:t>:</a:t>
            </a:r>
            <a:endParaRPr lang="en-US" b="1" i="0" dirty="0">
              <a:effectLst/>
              <a:latin typeface="Arial Rounded MT Bold" panose="020F0704030504030204" pitchFamily="34" charset="0"/>
            </a:endParaRPr>
          </a:p>
          <a:p>
            <a:r>
              <a:rPr lang="en-US" b="0" i="0" dirty="0">
                <a:solidFill>
                  <a:srgbClr val="374151"/>
                </a:solidFill>
                <a:effectLst/>
                <a:latin typeface="Arial Rounded MT Bold" panose="020F0704030504030204" pitchFamily="34" charset="0"/>
              </a:rPr>
              <a:t> Perform any necessary data cleaning steps within Power BI, such as handling missing values or removing duplicates.</a:t>
            </a:r>
          </a:p>
          <a:p>
            <a:r>
              <a:rPr lang="en-US" sz="2000" b="1" i="0" dirty="0">
                <a:solidFill>
                  <a:srgbClr val="374151"/>
                </a:solidFill>
                <a:effectLst/>
                <a:latin typeface="Arial Black" panose="020B0A04020102020204" pitchFamily="34" charset="0"/>
              </a:rPr>
              <a:t>Charts:</a:t>
            </a:r>
          </a:p>
          <a:p>
            <a:r>
              <a:rPr lang="en-US" b="0" i="0" dirty="0">
                <a:solidFill>
                  <a:srgbClr val="374151"/>
                </a:solidFill>
                <a:effectLst/>
                <a:latin typeface="Söhne"/>
              </a:rPr>
              <a:t> </a:t>
            </a:r>
            <a:r>
              <a:rPr lang="en-US" b="0" i="0" dirty="0">
                <a:solidFill>
                  <a:srgbClr val="374151"/>
                </a:solidFill>
                <a:effectLst/>
                <a:latin typeface="Arial Rounded MT Bold" panose="020F0704030504030204" pitchFamily="34" charset="0"/>
              </a:rPr>
              <a:t>Create various charts such as bar charts, line charts, scatter plots, and histograms to visualize data distributions and relationships</a:t>
            </a:r>
            <a:r>
              <a:rPr lang="en-US" b="0" i="0" dirty="0">
                <a:solidFill>
                  <a:srgbClr val="374151"/>
                </a:solidFill>
                <a:effectLst/>
                <a:latin typeface="Söhne"/>
              </a:rPr>
              <a:t>.</a:t>
            </a:r>
            <a:endParaRPr lang="en-US" dirty="0">
              <a:solidFill>
                <a:srgbClr val="374151"/>
              </a:solidFill>
              <a:latin typeface="Söhne"/>
            </a:endParaRPr>
          </a:p>
          <a:p>
            <a:r>
              <a:rPr lang="en-US" sz="2000" b="1" i="0" dirty="0">
                <a:solidFill>
                  <a:srgbClr val="374151"/>
                </a:solidFill>
                <a:effectLst/>
                <a:latin typeface="Arial Black" panose="020B0A04020102020204" pitchFamily="34" charset="0"/>
              </a:rPr>
              <a:t>Filters:</a:t>
            </a:r>
          </a:p>
          <a:p>
            <a:r>
              <a:rPr lang="en-US" b="0" i="0" dirty="0">
                <a:solidFill>
                  <a:srgbClr val="374151"/>
                </a:solidFill>
                <a:effectLst/>
                <a:latin typeface="Söhne"/>
              </a:rPr>
              <a:t> </a:t>
            </a:r>
            <a:r>
              <a:rPr lang="en-US" b="0" i="0" dirty="0">
                <a:solidFill>
                  <a:srgbClr val="374151"/>
                </a:solidFill>
                <a:effectLst/>
                <a:latin typeface="Arial Rounded MT Bold" panose="020F0704030504030204" pitchFamily="34" charset="0"/>
              </a:rPr>
              <a:t>Apply filters to focus on specific subsets of data and observe how the visualizations change accordingly.</a:t>
            </a:r>
          </a:p>
          <a:p>
            <a:r>
              <a:rPr lang="en-US" sz="2000" b="1" i="0" dirty="0">
                <a:solidFill>
                  <a:srgbClr val="374151"/>
                </a:solidFill>
                <a:effectLst/>
                <a:latin typeface="Arial Black" panose="020B0A04020102020204" pitchFamily="34" charset="0"/>
              </a:rPr>
              <a:t>Slicers</a:t>
            </a:r>
            <a:r>
              <a:rPr lang="en-US" b="1" i="0" dirty="0">
                <a:solidFill>
                  <a:srgbClr val="374151"/>
                </a:solidFill>
                <a:effectLst/>
                <a:latin typeface="Söhne"/>
              </a:rPr>
              <a:t>:</a:t>
            </a:r>
          </a:p>
          <a:p>
            <a:r>
              <a:rPr lang="en-US" b="0" i="0" dirty="0">
                <a:solidFill>
                  <a:srgbClr val="374151"/>
                </a:solidFill>
                <a:effectLst/>
                <a:latin typeface="Arial Rounded MT Bold" panose="020F0704030504030204" pitchFamily="34" charset="0"/>
              </a:rPr>
              <a:t> Utilize slicers to enable interactive filtering across multiple visuals simultaneously.</a:t>
            </a:r>
          </a:p>
          <a:p>
            <a:br>
              <a:rPr lang="en-US" dirty="0">
                <a:latin typeface="Arial Rounded MT Bold" panose="020F0704030504030204" pitchFamily="34" charset="0"/>
              </a:rPr>
            </a:br>
            <a:endParaRPr lang="en-IN" dirty="0">
              <a:latin typeface="Arial Rounded MT Bold" panose="020F0704030504030204" pitchFamily="34" charset="0"/>
            </a:endParaRPr>
          </a:p>
        </p:txBody>
      </p:sp>
    </p:spTree>
    <p:extLst>
      <p:ext uri="{BB962C8B-B14F-4D97-AF65-F5344CB8AC3E}">
        <p14:creationId xmlns:p14="http://schemas.microsoft.com/office/powerpoint/2010/main" val="135545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BCEB-0CC9-0EF7-67BC-0CFA980936CC}"/>
              </a:ext>
            </a:extLst>
          </p:cNvPr>
          <p:cNvSpPr>
            <a:spLocks noGrp="1"/>
          </p:cNvSpPr>
          <p:nvPr>
            <p:ph type="title"/>
          </p:nvPr>
        </p:nvSpPr>
        <p:spPr/>
        <p:txBody>
          <a:bodyPr/>
          <a:lstStyle/>
          <a:p>
            <a:r>
              <a:rPr lang="en-US" sz="4000" dirty="0">
                <a:latin typeface="Arial Black" panose="020B0A04020102020204" pitchFamily="34" charset="0"/>
              </a:rPr>
              <a:t>CONCLUTION</a:t>
            </a:r>
            <a:r>
              <a:rPr lang="en-US" dirty="0"/>
              <a:t>:</a:t>
            </a:r>
            <a:endParaRPr lang="en-IN" dirty="0"/>
          </a:p>
        </p:txBody>
      </p:sp>
      <p:sp>
        <p:nvSpPr>
          <p:cNvPr id="4" name="TextBox 3">
            <a:extLst>
              <a:ext uri="{FF2B5EF4-FFF2-40B4-BE49-F238E27FC236}">
                <a16:creationId xmlns:a16="http://schemas.microsoft.com/office/drawing/2014/main" id="{CD86FECA-6A64-40EC-48CF-B187063B3046}"/>
              </a:ext>
            </a:extLst>
          </p:cNvPr>
          <p:cNvSpPr txBox="1"/>
          <p:nvPr/>
        </p:nvSpPr>
        <p:spPr>
          <a:xfrm>
            <a:off x="121920" y="2733040"/>
            <a:ext cx="12070080" cy="2246769"/>
          </a:xfrm>
          <a:prstGeom prst="rect">
            <a:avLst/>
          </a:prstGeom>
          <a:solidFill>
            <a:schemeClr val="bg1"/>
          </a:solidFill>
        </p:spPr>
        <p:txBody>
          <a:bodyPr wrap="square" rtlCol="0">
            <a:spAutoFit/>
          </a:bodyPr>
          <a:lstStyle/>
          <a:p>
            <a:r>
              <a:rPr lang="en-US" sz="2000" b="0" i="0" dirty="0">
                <a:solidFill>
                  <a:srgbClr val="374151"/>
                </a:solidFill>
                <a:effectLst/>
                <a:latin typeface="Arial Rounded MT Bold" panose="020F0704030504030204" pitchFamily="34" charset="0"/>
              </a:rPr>
              <a:t>In conclusion, Power BI has proven instrumental in transforming raw energy consumption data into actionable insights. The visually-rich dashboards and interactive features empower decision-makers to formulate strategies that not only optimize energy consumption but also align with sustainability goals. The integration of Power BI into our energy management practices positions us well for data-driven, cost-effective, and environmentally conscious operations in the future.</a:t>
            </a:r>
            <a:br>
              <a:rPr lang="en-US" sz="2000" dirty="0">
                <a:latin typeface="Arial Rounded MT Bold" panose="020F0704030504030204" pitchFamily="34" charset="0"/>
              </a:rPr>
            </a:b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392106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187</TotalTime>
  <Words>316</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 Black</vt:lpstr>
      <vt:lpstr>Arial Rounded MT Bold</vt:lpstr>
      <vt:lpstr>Calibri</vt:lpstr>
      <vt:lpstr>Century Gothic</vt:lpstr>
      <vt:lpstr>Söhne</vt:lpstr>
      <vt:lpstr>Times New Roman</vt:lpstr>
      <vt:lpstr>Wingdings 3</vt:lpstr>
      <vt:lpstr>Ion Boardroom</vt:lpstr>
      <vt:lpstr>ENERGY CONSUMPTION ANALYSIS WITH POWER BI </vt:lpstr>
      <vt:lpstr>PROBLEM STATEMENT</vt:lpstr>
      <vt:lpstr>TOOLS USED:</vt:lpstr>
      <vt:lpstr>APPROACHES</vt:lpstr>
      <vt:lpstr>EDA INSIGHTS:</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 WITH POWER BI </dc:title>
  <dc:creator>LENOVO</dc:creator>
  <cp:lastModifiedBy>LENOVO</cp:lastModifiedBy>
  <cp:revision>1</cp:revision>
  <dcterms:created xsi:type="dcterms:W3CDTF">2024-02-02T07:34:21Z</dcterms:created>
  <dcterms:modified xsi:type="dcterms:W3CDTF">2024-02-02T10:41:28Z</dcterms:modified>
</cp:coreProperties>
</file>