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8" r:id="rId2"/>
    <p:sldId id="329" r:id="rId3"/>
    <p:sldId id="327" r:id="rId4"/>
    <p:sldId id="326" r:id="rId5"/>
    <p:sldId id="260" r:id="rId6"/>
    <p:sldId id="261" r:id="rId7"/>
    <p:sldId id="262" r:id="rId8"/>
    <p:sldId id="263" r:id="rId9"/>
    <p:sldId id="273" r:id="rId10"/>
    <p:sldId id="264" r:id="rId11"/>
    <p:sldId id="265" r:id="rId12"/>
    <p:sldId id="299" r:id="rId13"/>
    <p:sldId id="266" r:id="rId14"/>
    <p:sldId id="268" r:id="rId15"/>
    <p:sldId id="274" r:id="rId16"/>
    <p:sldId id="270" r:id="rId17"/>
    <p:sldId id="297" r:id="rId18"/>
    <p:sldId id="330" r:id="rId19"/>
    <p:sldId id="294" r:id="rId20"/>
    <p:sldId id="296" r:id="rId21"/>
    <p:sldId id="301" r:id="rId22"/>
    <p:sldId id="307" r:id="rId23"/>
    <p:sldId id="29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15:52:45.2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 24575,'10'0'0,"3"-5"0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15:52:48.8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 1 24575,'-5'0'0,"-12"5"0,-2 1-8191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15:59:38.3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24575,'-1'0'-8191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16:07:28.7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6 24575,'-5'0'0,"-2"-5"0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16:21:44.5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 24575,'0'-5'0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5A1BC-AB32-31A1-AC0B-91AE501DD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24A6A9-471B-DFD5-1C31-953058935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04810-7626-3107-5F5D-72B5007D4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E7C34-0ABB-45A7-88FB-3199DFD7C707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DA150-C84B-58F1-5019-9478AA3C3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E4D73-9691-BD96-679F-567AF87D7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4CB4B-1273-4018-9078-A50DF136C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130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7E2FB-0AA3-4130-2DCB-A220CC23F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9B6668-66FF-838D-B899-FD7162D13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99DBA-EBEB-0D76-46F3-C04F12F4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E7C34-0ABB-45A7-88FB-3199DFD7C707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32C7B-965C-C05B-9FF5-B6DA7DCF6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7C0B4-0387-E8C9-DC33-DDFB1C6D2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4CB4B-1273-4018-9078-A50DF136C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283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9EA142-AB99-F05B-6335-E25561519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074436-59DA-AD0E-71B0-7982E65C9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2629D-EE4B-FDA8-81AA-4D3D81D00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E7C34-0ABB-45A7-88FB-3199DFD7C707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5F6D9-052C-D930-3F77-9FA946201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71399-63D3-D61B-8505-2263A4F08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4CB4B-1273-4018-9078-A50DF136C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219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4FEDA-D0EA-B3CE-64EA-35962630C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0E1AE-DE3B-BD51-9D51-A763F3FF4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E73BB-A7B7-7855-2FE4-3A48AB6DB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E7C34-0ABB-45A7-88FB-3199DFD7C707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A2773-C205-F59A-2416-DF34E060E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F01FE-334F-B5F8-97B3-13771FD5F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4CB4B-1273-4018-9078-A50DF136C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139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50CAD-5248-C3C1-E75E-3554D43E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18FE4-179D-AF28-E7A8-72885E260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19D23-BF3A-8A63-CCA4-2C7AD018F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E7C34-0ABB-45A7-88FB-3199DFD7C707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84ECA-AD54-57D1-7BCF-486E2F350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010B0-EB63-DA6D-676C-353C383F5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4CB4B-1273-4018-9078-A50DF136C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243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71A6-4AD5-8F51-A725-CE8F46B41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3B0B4-67AA-28F3-AEC5-6559E0EC6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840573-F79F-5CD1-3C2E-CF65C2D3B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F52D1-FAC9-33B0-B47C-F6DA32784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E7C34-0ABB-45A7-88FB-3199DFD7C707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2297A-25DB-538D-7BDA-BFFFBA98B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A3C1B-AD5F-BD17-73EA-E6F41D71A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4CB4B-1273-4018-9078-A50DF136C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948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D506F-0CD0-012D-EC0F-0C8B329E6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5351F-E093-639D-B7C4-05CE55317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F6753-8616-E816-7BB7-C56426925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3CD0CD-793B-5E53-AAE6-1B6B06C8D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DE22F8-A107-8AFB-0DD2-C61700DDF8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BA665F-78A3-D10D-838F-6189017D2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E7C34-0ABB-45A7-88FB-3199DFD7C707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2EE54E-7458-64B9-2084-92E46344E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FD85D2-A50F-21DC-CC2B-B31682C30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4CB4B-1273-4018-9078-A50DF136C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529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DCC85-C04C-9622-DBAE-C59947645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70ED41-D7D4-F029-0C64-1BDDF5F7C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E7C34-0ABB-45A7-88FB-3199DFD7C707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D432FD-4EF1-6017-8604-6164E0102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B5DEF-6B57-B524-BD9C-9CB874945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4CB4B-1273-4018-9078-A50DF136C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303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C3FF30-E596-8DBA-E89C-7DC68C9CC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E7C34-0ABB-45A7-88FB-3199DFD7C707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DF4631-C1DB-B87E-3F13-22395CE0C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51DA6-09C4-C4D0-427F-0D3585A4F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4CB4B-1273-4018-9078-A50DF136C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664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F91E5-4FA3-A3FE-950C-B32338C0B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127B9-BFDD-A39D-8CDD-AF70688E5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3FAEE-D366-3668-DA23-59E5384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57C6B-35C3-795E-E9D1-B021C0CDB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E7C34-0ABB-45A7-88FB-3199DFD7C707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4541D-5775-195D-A54E-DCEDE4CC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C87B1-F27E-2CA3-33B7-7FEBD90C5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4CB4B-1273-4018-9078-A50DF136C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21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BAA57-6ED0-E4D3-7A0B-8E2291E85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28308A-A742-A51A-48F1-C8B131256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2D881F-6C9A-E42A-9511-6EFABAB69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8EAEC-9453-F634-8C42-19A3CA673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E7C34-0ABB-45A7-88FB-3199DFD7C707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16D72-B9D1-67AE-CD3D-A135C58B0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ED9A79-9E8D-DF3A-A23E-F51B699C3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4CB4B-1273-4018-9078-A50DF136C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865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EF7485-7783-CE4A-5D74-077BE4689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742D4-E4C7-DCB1-267E-021202D53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B1A9F-D094-A598-B010-4DD34A772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E7C34-0ABB-45A7-88FB-3199DFD7C707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4B6DC-79A2-A290-E790-91F1E85D0E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230C3-6A20-6304-B674-C555BF6BD9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4CB4B-1273-4018-9078-A50DF136C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21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23" Type="http://schemas.openxmlformats.org/officeDocument/2006/relationships/image" Target="../media/image9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2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2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customXml" Target="../ink/ink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FA839-7C2F-682D-A189-38D438F33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D16D042-942E-BC55-A639-552EF04BE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77" y="1475516"/>
            <a:ext cx="10742446" cy="32120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90D363-1330-7512-A01C-A3D96B13865F}"/>
              </a:ext>
            </a:extLst>
          </p:cNvPr>
          <p:cNvSpPr txBox="1"/>
          <p:nvPr/>
        </p:nvSpPr>
        <p:spPr>
          <a:xfrm>
            <a:off x="724777" y="457200"/>
            <a:ext cx="5998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FF0000"/>
                </a:solidFill>
              </a:rPr>
              <a:t>STRUCTURE - SAT</a:t>
            </a:r>
          </a:p>
        </p:txBody>
      </p:sp>
    </p:spTree>
    <p:extLst>
      <p:ext uri="{BB962C8B-B14F-4D97-AF65-F5344CB8AC3E}">
        <p14:creationId xmlns:p14="http://schemas.microsoft.com/office/powerpoint/2010/main" val="1400782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80E6B-A74D-BF05-FAD1-4587C882D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4D1472-199B-AE47-E681-332AA9A77363}"/>
              </a:ext>
            </a:extLst>
          </p:cNvPr>
          <p:cNvSpPr txBox="1"/>
          <p:nvPr/>
        </p:nvSpPr>
        <p:spPr>
          <a:xfrm>
            <a:off x="462455" y="1042620"/>
            <a:ext cx="1126709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g (x) = - x </a:t>
            </a:r>
            <a:r>
              <a:rPr lang="en-US" sz="3200" baseline="30000" dirty="0"/>
              <a:t>2</a:t>
            </a:r>
            <a:r>
              <a:rPr lang="en-US" sz="3200" dirty="0"/>
              <a:t> + 50, where both x and g(x) are natural numbers.</a:t>
            </a:r>
          </a:p>
          <a:p>
            <a:endParaRPr lang="en-US" sz="3200" dirty="0"/>
          </a:p>
          <a:p>
            <a:r>
              <a:rPr lang="en-US" sz="3200" dirty="0"/>
              <a:t>How many values of x exist 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6469E7-E773-E627-1AEF-9F52285C0498}"/>
              </a:ext>
            </a:extLst>
          </p:cNvPr>
          <p:cNvSpPr txBox="1"/>
          <p:nvPr/>
        </p:nvSpPr>
        <p:spPr>
          <a:xfrm>
            <a:off x="394855" y="270164"/>
            <a:ext cx="4104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FF0000"/>
                </a:solidFill>
              </a:rPr>
              <a:t>ADVANCED MATHS</a:t>
            </a:r>
          </a:p>
        </p:txBody>
      </p:sp>
    </p:spTree>
    <p:extLst>
      <p:ext uri="{BB962C8B-B14F-4D97-AF65-F5344CB8AC3E}">
        <p14:creationId xmlns:p14="http://schemas.microsoft.com/office/powerpoint/2010/main" val="3056623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3F2C0-5FED-EC96-517B-E20B9943A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0B9A5D-D266-15C6-E495-206C677BF591}"/>
              </a:ext>
            </a:extLst>
          </p:cNvPr>
          <p:cNvSpPr txBox="1"/>
          <p:nvPr/>
        </p:nvSpPr>
        <p:spPr>
          <a:xfrm>
            <a:off x="231228" y="700227"/>
            <a:ext cx="1172954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The function g(x) is defined by g(x) = a</a:t>
            </a:r>
            <a:r>
              <a:rPr lang="en-US" sz="3200" baseline="30000" dirty="0"/>
              <a:t>x</a:t>
            </a:r>
            <a:r>
              <a:rPr lang="en-US" sz="3200" dirty="0"/>
              <a:t> + b, where a and b are positive constants. The graph of y = g(x) in the </a:t>
            </a:r>
            <a:r>
              <a:rPr lang="en-US" sz="3200" dirty="0" err="1"/>
              <a:t>xy</a:t>
            </a:r>
            <a:r>
              <a:rPr lang="en-US" sz="3200" dirty="0"/>
              <a:t>-plane passes through the points (0, 11) and (-1, 61/6). Find the value of ab.</a:t>
            </a:r>
          </a:p>
          <a:p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F55D79-B090-6F8D-CDA6-1715FA0028C0}"/>
              </a:ext>
            </a:extLst>
          </p:cNvPr>
          <p:cNvSpPr txBox="1"/>
          <p:nvPr/>
        </p:nvSpPr>
        <p:spPr>
          <a:xfrm>
            <a:off x="394855" y="270164"/>
            <a:ext cx="4104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ADVANCED MATHS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4407F52-889E-26DA-1C1B-FF2F3B057852}"/>
                  </a:ext>
                </a:extLst>
              </p14:cNvPr>
              <p14:cNvContentPartPr/>
              <p14:nvPr/>
            </p14:nvContentPartPr>
            <p14:xfrm>
              <a:off x="-1288816" y="1256989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4407F52-889E-26DA-1C1B-FF2F3B05785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-1306816" y="1239349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639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8B488-3FC4-3E0B-EFE0-0B7787B8C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93C9AA7-298C-318D-1156-FE004D3448CC}"/>
              </a:ext>
            </a:extLst>
          </p:cNvPr>
          <p:cNvSpPr txBox="1"/>
          <p:nvPr/>
        </p:nvSpPr>
        <p:spPr>
          <a:xfrm>
            <a:off x="514530" y="1260975"/>
            <a:ext cx="1089922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x</a:t>
            </a:r>
            <a:r>
              <a:rPr lang="en-US" sz="2800" b="1" baseline="30000" dirty="0"/>
              <a:t>2</a:t>
            </a:r>
            <a:r>
              <a:rPr lang="en-US" sz="2800" b="1" dirty="0"/>
              <a:t> − 34x + c= 0 </a:t>
            </a:r>
          </a:p>
          <a:p>
            <a:pPr algn="just"/>
            <a:r>
              <a:rPr lang="en-US" sz="2800" dirty="0"/>
              <a:t>In the given equation, c is a constant. The equation has no real solutions if c&gt;n. What is the least possible value of n?</a:t>
            </a:r>
            <a:endParaRPr lang="en-IN" sz="2800" baseline="30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95456A-061E-D7D5-FBC3-FA6776A3473A}"/>
              </a:ext>
            </a:extLst>
          </p:cNvPr>
          <p:cNvSpPr txBox="1"/>
          <p:nvPr/>
        </p:nvSpPr>
        <p:spPr>
          <a:xfrm>
            <a:off x="394855" y="270164"/>
            <a:ext cx="4104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ADVANCED MATHS</a:t>
            </a:r>
          </a:p>
        </p:txBody>
      </p:sp>
    </p:spTree>
    <p:extLst>
      <p:ext uri="{BB962C8B-B14F-4D97-AF65-F5344CB8AC3E}">
        <p14:creationId xmlns:p14="http://schemas.microsoft.com/office/powerpoint/2010/main" val="3988812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3AA040-7821-8409-FF7D-BE635AEBB9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8E1F97-5FB8-5B67-A8D2-6ACC1A8789F6}"/>
              </a:ext>
            </a:extLst>
          </p:cNvPr>
          <p:cNvSpPr txBox="1"/>
          <p:nvPr/>
        </p:nvSpPr>
        <p:spPr>
          <a:xfrm>
            <a:off x="236482" y="815342"/>
            <a:ext cx="1171903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(x − 1)</a:t>
            </a:r>
            <a:r>
              <a:rPr lang="en-US" sz="2800" baseline="30000" dirty="0"/>
              <a:t>6</a:t>
            </a:r>
            <a:r>
              <a:rPr lang="en-US" sz="2800" dirty="0"/>
              <a:t> = -123456789</a:t>
            </a:r>
          </a:p>
          <a:p>
            <a:r>
              <a:rPr lang="en-US" sz="2800" dirty="0"/>
              <a:t>How many distinct real solutions does the given equation have? </a:t>
            </a:r>
          </a:p>
          <a:p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3F4F11-760F-2292-5194-6B8D0B646862}"/>
              </a:ext>
            </a:extLst>
          </p:cNvPr>
          <p:cNvSpPr txBox="1"/>
          <p:nvPr/>
        </p:nvSpPr>
        <p:spPr>
          <a:xfrm>
            <a:off x="394855" y="270164"/>
            <a:ext cx="4104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ADVANCED MATHS</a:t>
            </a:r>
          </a:p>
        </p:txBody>
      </p:sp>
    </p:spTree>
    <p:extLst>
      <p:ext uri="{BB962C8B-B14F-4D97-AF65-F5344CB8AC3E}">
        <p14:creationId xmlns:p14="http://schemas.microsoft.com/office/powerpoint/2010/main" val="2468040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944750-7C7F-EA94-028E-D4D5369B1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221322-A4DF-59CF-214A-9D4D53F61D69}"/>
              </a:ext>
            </a:extLst>
          </p:cNvPr>
          <p:cNvSpPr txBox="1"/>
          <p:nvPr/>
        </p:nvSpPr>
        <p:spPr>
          <a:xfrm>
            <a:off x="189185" y="1116513"/>
            <a:ext cx="1181362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For the function f, f (0) = 960, and for each increase in x by 1.5, the value of f (x) decreases by 37.5%. What is the value of f (3)?</a:t>
            </a:r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732B9B-B150-CA5B-E118-83D3148161ED}"/>
              </a:ext>
            </a:extLst>
          </p:cNvPr>
          <p:cNvSpPr txBox="1"/>
          <p:nvPr/>
        </p:nvSpPr>
        <p:spPr>
          <a:xfrm>
            <a:off x="394855" y="270164"/>
            <a:ext cx="4104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ADVANCED MATHS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9C96ECD-C1CE-B451-6196-917E4588B21D}"/>
                  </a:ext>
                </a:extLst>
              </p14:cNvPr>
              <p14:cNvContentPartPr/>
              <p14:nvPr/>
            </p14:nvContentPartPr>
            <p14:xfrm>
              <a:off x="-1874536" y="766669"/>
              <a:ext cx="4320" cy="2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9C96ECD-C1CE-B451-6196-917E4588B2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892536" y="749029"/>
                <a:ext cx="39960" cy="3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0258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6F3DC-83B2-7F50-BCAF-469F6B88A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7C8D72-7863-0401-0A6D-E54A283E0E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7294"/>
          <a:stretch/>
        </p:blipFill>
        <p:spPr>
          <a:xfrm>
            <a:off x="704768" y="194811"/>
            <a:ext cx="8761350" cy="646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904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2B5050-965E-BD0E-5834-272B289BC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719EDF-12FF-2793-4970-7C3148BE5B17}"/>
              </a:ext>
            </a:extLst>
          </p:cNvPr>
          <p:cNvSpPr txBox="1"/>
          <p:nvPr/>
        </p:nvSpPr>
        <p:spPr>
          <a:xfrm>
            <a:off x="381000" y="901394"/>
            <a:ext cx="1045779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In a group, 40% of the items are red, while the remaining are blue in color. Of all the blue items in the group, only 30% have stripes. What percentage of the items in the group are blue but do not have stripes? 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161D51-A032-2A03-DDAA-D4D26C5CC9B9}"/>
              </a:ext>
            </a:extLst>
          </p:cNvPr>
          <p:cNvSpPr txBox="1"/>
          <p:nvPr/>
        </p:nvSpPr>
        <p:spPr>
          <a:xfrm>
            <a:off x="394855" y="270164"/>
            <a:ext cx="4104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PROBLEM SOLVING AND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000580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F54E5B-698C-79B1-904F-8763E9E852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3E3380F-BD38-844C-654C-79EB2E01AA8F}"/>
              </a:ext>
            </a:extLst>
          </p:cNvPr>
          <p:cNvSpPr txBox="1"/>
          <p:nvPr/>
        </p:nvSpPr>
        <p:spPr>
          <a:xfrm>
            <a:off x="431403" y="1271366"/>
            <a:ext cx="1089922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The population of a town increased by 10% from 2022 to 2023. However, it decreased by 10% from 2023 to 2024. If the 2024 population is k times the 2022 population, what is the value of k ? </a:t>
            </a:r>
          </a:p>
          <a:p>
            <a:pPr algn="just"/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173B37-A1DC-3DC0-E3D8-5B2F1ECFD64F}"/>
              </a:ext>
            </a:extLst>
          </p:cNvPr>
          <p:cNvSpPr txBox="1"/>
          <p:nvPr/>
        </p:nvSpPr>
        <p:spPr>
          <a:xfrm>
            <a:off x="394855" y="270164"/>
            <a:ext cx="4104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PROBLEM SOLVING AND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740323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4D6E81-1049-A0D0-A07B-E1683FADE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FCBB40-AE30-5B20-3232-96C0C8BDEB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0758" r="24793"/>
          <a:stretch/>
        </p:blipFill>
        <p:spPr>
          <a:xfrm>
            <a:off x="1149460" y="2179103"/>
            <a:ext cx="8773022" cy="31276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7080B6-37BA-EFA2-589B-2A01DC161AF8}"/>
              </a:ext>
            </a:extLst>
          </p:cNvPr>
          <p:cNvSpPr txBox="1"/>
          <p:nvPr/>
        </p:nvSpPr>
        <p:spPr>
          <a:xfrm>
            <a:off x="1714500" y="270164"/>
            <a:ext cx="7252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C00000"/>
                </a:solidFill>
              </a:rPr>
              <a:t>SAT –GEOMETRY &amp; TRIGONOMETRY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F069830-BDE5-4376-9B2C-F6CD685BB7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333690"/>
              </p:ext>
            </p:extLst>
          </p:nvPr>
        </p:nvGraphicFramePr>
        <p:xfrm>
          <a:off x="1307224" y="1917171"/>
          <a:ext cx="8467396" cy="261932"/>
        </p:xfrm>
        <a:graphic>
          <a:graphicData uri="http://schemas.openxmlformats.org/drawingml/2006/table">
            <a:tbl>
              <a:tblPr/>
              <a:tblGrid>
                <a:gridCol w="959483">
                  <a:extLst>
                    <a:ext uri="{9D8B030D-6E8A-4147-A177-3AD203B41FA5}">
                      <a16:colId xmlns:a16="http://schemas.microsoft.com/office/drawing/2014/main" val="759472679"/>
                    </a:ext>
                  </a:extLst>
                </a:gridCol>
                <a:gridCol w="3328354">
                  <a:extLst>
                    <a:ext uri="{9D8B030D-6E8A-4147-A177-3AD203B41FA5}">
                      <a16:colId xmlns:a16="http://schemas.microsoft.com/office/drawing/2014/main" val="3329988581"/>
                    </a:ext>
                  </a:extLst>
                </a:gridCol>
                <a:gridCol w="4179559">
                  <a:extLst>
                    <a:ext uri="{9D8B030D-6E8A-4147-A177-3AD203B41FA5}">
                      <a16:colId xmlns:a16="http://schemas.microsoft.com/office/drawing/2014/main" val="3897761419"/>
                    </a:ext>
                  </a:extLst>
                </a:gridCol>
              </a:tblGrid>
              <a:tr h="251973">
                <a:tc>
                  <a:txBody>
                    <a:bodyPr/>
                    <a:lstStyle/>
                    <a:p>
                      <a:pPr rtl="0" fontAlgn="ctr"/>
                      <a:r>
                        <a:rPr lang="en-IN" sz="1600" b="1" dirty="0">
                          <a:effectLst/>
                          <a:latin typeface="Roboto" panose="02000000000000000000" pitchFamily="2" charset="0"/>
                        </a:rPr>
                        <a:t>Domain</a:t>
                      </a:r>
                    </a:p>
                  </a:txBody>
                  <a:tcPr marL="13570" marR="13570" marT="9046" marB="904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N" sz="1600" b="1" dirty="0">
                          <a:effectLst/>
                          <a:latin typeface="Roboto" panose="02000000000000000000" pitchFamily="2" charset="0"/>
                        </a:rPr>
                        <a:t>                                Description</a:t>
                      </a:r>
                    </a:p>
                  </a:txBody>
                  <a:tcPr marL="13570" marR="13570" marT="9046" marB="904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N" sz="1600" b="1" dirty="0">
                          <a:effectLst/>
                          <a:latin typeface="Roboto" panose="02000000000000000000" pitchFamily="2" charset="0"/>
                        </a:rPr>
                        <a:t>                           Specific Skills Tested</a:t>
                      </a:r>
                    </a:p>
                  </a:txBody>
                  <a:tcPr marL="13570" marR="13570" marT="9046" marB="904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943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6979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F74AC-C42E-15D7-DBD3-3BC92E59A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5412F0-4761-93F1-081C-D2EAC2216427}"/>
              </a:ext>
            </a:extLst>
          </p:cNvPr>
          <p:cNvSpPr txBox="1"/>
          <p:nvPr/>
        </p:nvSpPr>
        <p:spPr>
          <a:xfrm>
            <a:off x="737157" y="2162098"/>
            <a:ext cx="928063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A certain town has an area of 4.36 square miles. What is the area, </a:t>
            </a:r>
            <a:r>
              <a:rPr lang="en-US" sz="2800" u="sng" dirty="0"/>
              <a:t>in square yards</a:t>
            </a:r>
            <a:r>
              <a:rPr lang="en-US" sz="2800" dirty="0"/>
              <a:t>, of this town? (1 mile = 1,760 yards) </a:t>
            </a:r>
          </a:p>
          <a:p>
            <a:endParaRPr lang="en-US" sz="2800" dirty="0"/>
          </a:p>
          <a:p>
            <a:r>
              <a:rPr lang="en-US" sz="2800" dirty="0"/>
              <a:t>A) 13,505,34   B) 7,674  C) 710,459  D) 13,505,536</a:t>
            </a:r>
            <a:endParaRPr lang="en-IN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E5BE98B-6E62-1EE6-5C09-ABF977FBD350}"/>
                  </a:ext>
                </a:extLst>
              </p14:cNvPr>
              <p14:cNvContentPartPr/>
              <p14:nvPr/>
            </p14:nvContentPartPr>
            <p14:xfrm>
              <a:off x="-1444336" y="289309"/>
              <a:ext cx="360" cy="2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E5BE98B-6E62-1EE6-5C09-ABF977FBD3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462336" y="271309"/>
                <a:ext cx="36000" cy="378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997A141-009F-1A4F-112D-ECEBEE0F0BAB}"/>
              </a:ext>
            </a:extLst>
          </p:cNvPr>
          <p:cNvSpPr txBox="1"/>
          <p:nvPr/>
        </p:nvSpPr>
        <p:spPr>
          <a:xfrm>
            <a:off x="561109" y="789709"/>
            <a:ext cx="6192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C00000"/>
                </a:solidFill>
              </a:rPr>
              <a:t>GEOMETRY &amp; TRIGONOMETRY</a:t>
            </a:r>
          </a:p>
        </p:txBody>
      </p:sp>
    </p:spTree>
    <p:extLst>
      <p:ext uri="{BB962C8B-B14F-4D97-AF65-F5344CB8AC3E}">
        <p14:creationId xmlns:p14="http://schemas.microsoft.com/office/powerpoint/2010/main" val="3343869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57ECF-F252-C259-D2E5-68BA08A6D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4B0886-1F7F-6EA8-36E0-D94580327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703" y="1666629"/>
            <a:ext cx="9916909" cy="35247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46884D-520D-A680-1FD4-56B10E7D5BEB}"/>
              </a:ext>
            </a:extLst>
          </p:cNvPr>
          <p:cNvSpPr txBox="1"/>
          <p:nvPr/>
        </p:nvSpPr>
        <p:spPr>
          <a:xfrm>
            <a:off x="916789" y="768927"/>
            <a:ext cx="548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MATHS STRUCTURE -SAT</a:t>
            </a:r>
          </a:p>
        </p:txBody>
      </p:sp>
    </p:spTree>
    <p:extLst>
      <p:ext uri="{BB962C8B-B14F-4D97-AF65-F5344CB8AC3E}">
        <p14:creationId xmlns:p14="http://schemas.microsoft.com/office/powerpoint/2010/main" val="4041793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488388-4689-842C-5E5B-A4DF00E58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AECA6B2-5350-C25A-BA2E-306F2BF93A99}"/>
              </a:ext>
            </a:extLst>
          </p:cNvPr>
          <p:cNvSpPr txBox="1"/>
          <p:nvPr/>
        </p:nvSpPr>
        <p:spPr>
          <a:xfrm>
            <a:off x="389839" y="2559838"/>
            <a:ext cx="1089922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A cube has an edge length of 68 inches. A solid sphere with a radius of 34 inches is inside the cube, such that the sphere touches the center of each face of the cube.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To the nearest cubic inch, what is the volume of the space in the cube not taken up by the sphere? </a:t>
            </a:r>
          </a:p>
          <a:p>
            <a:endParaRPr lang="en-US" sz="2400" dirty="0"/>
          </a:p>
          <a:p>
            <a:r>
              <a:rPr lang="en-US" sz="2400" dirty="0"/>
              <a:t>A) 149,796    B) 264,500    C) 290,955     D) 310,800</a:t>
            </a:r>
            <a:endParaRPr lang="en-IN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96873B-E61A-3B07-896D-49A907EE16F8}"/>
              </a:ext>
            </a:extLst>
          </p:cNvPr>
          <p:cNvSpPr txBox="1"/>
          <p:nvPr/>
        </p:nvSpPr>
        <p:spPr>
          <a:xfrm>
            <a:off x="561109" y="789709"/>
            <a:ext cx="6192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C00000"/>
                </a:solidFill>
              </a:rPr>
              <a:t>GEOMETRY &amp; TRIGONOMETRY</a:t>
            </a:r>
          </a:p>
        </p:txBody>
      </p:sp>
    </p:spTree>
    <p:extLst>
      <p:ext uri="{BB962C8B-B14F-4D97-AF65-F5344CB8AC3E}">
        <p14:creationId xmlns:p14="http://schemas.microsoft.com/office/powerpoint/2010/main" val="3094366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65B97-3526-EA5A-4586-170777563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9D0AA0E-37AE-9056-B042-C0E5421EB916}"/>
                  </a:ext>
                </a:extLst>
              </p:cNvPr>
              <p:cNvSpPr txBox="1"/>
              <p:nvPr/>
            </p:nvSpPr>
            <p:spPr>
              <a:xfrm>
                <a:off x="407992" y="2504997"/>
                <a:ext cx="11193517" cy="18480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The perimeter of an equilateral triangle is 624 centimeters. The height of this triangle is k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</m:oMath>
                </a14:m>
                <a:r>
                  <a:rPr lang="en-US" sz="2800" dirty="0"/>
                  <a:t>3 centimeters, where k is a constant. 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What is the value of k? </a:t>
                </a:r>
                <a:endParaRPr lang="en-IN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9D0AA0E-37AE-9056-B042-C0E5421EB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2" y="2504997"/>
                <a:ext cx="11193517" cy="1848006"/>
              </a:xfrm>
              <a:prstGeom prst="rect">
                <a:avLst/>
              </a:prstGeom>
              <a:blipFill>
                <a:blip r:embed="rId2"/>
                <a:stretch>
                  <a:fillRect l="-1144" t="-3300" b="-85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B63453F-6C55-138E-BB05-4504B6DDF76F}"/>
              </a:ext>
            </a:extLst>
          </p:cNvPr>
          <p:cNvSpPr txBox="1"/>
          <p:nvPr/>
        </p:nvSpPr>
        <p:spPr>
          <a:xfrm>
            <a:off x="561109" y="789709"/>
            <a:ext cx="6192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C00000"/>
                </a:solidFill>
              </a:rPr>
              <a:t>GEOMETRY &amp; TRIGONOMETRY</a:t>
            </a:r>
          </a:p>
        </p:txBody>
      </p:sp>
    </p:spTree>
    <p:extLst>
      <p:ext uri="{BB962C8B-B14F-4D97-AF65-F5344CB8AC3E}">
        <p14:creationId xmlns:p14="http://schemas.microsoft.com/office/powerpoint/2010/main" val="2772742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A94002-55C5-AAB5-7BD9-E156E78F3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F1FAC6-CFA6-0F12-ACFD-341A3E42001A}"/>
              </a:ext>
            </a:extLst>
          </p:cNvPr>
          <p:cNvSpPr txBox="1"/>
          <p:nvPr/>
        </p:nvSpPr>
        <p:spPr>
          <a:xfrm>
            <a:off x="567915" y="1794509"/>
            <a:ext cx="1136168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3200" b="0" i="0" dirty="0">
                <a:effectLst/>
                <a:latin typeface="Inter"/>
              </a:rPr>
              <a:t>Two right-angled triangles ABC and PQR are similar, right-angled at B and Q, angle A and angle C of triangle ABC correspond to angle R and angle P of triangle PQR respectively. If angle P measures 27°, then what is the measure of angle C?</a:t>
            </a:r>
          </a:p>
          <a:p>
            <a:pPr algn="l" fontAlgn="base"/>
            <a:endParaRPr lang="en-US" sz="3200" dirty="0">
              <a:solidFill>
                <a:srgbClr val="525252"/>
              </a:solidFill>
              <a:latin typeface="Inter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453D3F-792D-56E7-3FBD-0663D621B259}"/>
              </a:ext>
            </a:extLst>
          </p:cNvPr>
          <p:cNvSpPr txBox="1"/>
          <p:nvPr/>
        </p:nvSpPr>
        <p:spPr>
          <a:xfrm>
            <a:off x="561109" y="789709"/>
            <a:ext cx="6192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C00000"/>
                </a:solidFill>
              </a:rPr>
              <a:t>GEOMETRY &amp; TRIGONOMETRY</a:t>
            </a:r>
          </a:p>
        </p:txBody>
      </p:sp>
    </p:spTree>
    <p:extLst>
      <p:ext uri="{BB962C8B-B14F-4D97-AF65-F5344CB8AC3E}">
        <p14:creationId xmlns:p14="http://schemas.microsoft.com/office/powerpoint/2010/main" val="599883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9662E3-A6DD-151C-CB90-D308584F28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46294D-AC3D-B6C9-E5C2-ADD22C4F48D1}"/>
              </a:ext>
            </a:extLst>
          </p:cNvPr>
          <p:cNvSpPr txBox="1"/>
          <p:nvPr/>
        </p:nvSpPr>
        <p:spPr>
          <a:xfrm>
            <a:off x="336690" y="1663576"/>
            <a:ext cx="1093075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A circle in the </a:t>
            </a:r>
            <a:r>
              <a:rPr lang="en-US" sz="2800" dirty="0" err="1"/>
              <a:t>xy</a:t>
            </a:r>
            <a:r>
              <a:rPr lang="en-US" sz="2800" dirty="0"/>
              <a:t>-plane has a diameter with endpoints (2,4) and (2,14) . An equation of this circle is (x -2)</a:t>
            </a:r>
            <a:r>
              <a:rPr lang="en-US" sz="2800" baseline="30000" dirty="0"/>
              <a:t>2</a:t>
            </a:r>
            <a:r>
              <a:rPr lang="en-US" sz="2800" dirty="0"/>
              <a:t> + (y-2)</a:t>
            </a:r>
            <a:r>
              <a:rPr lang="en-US" sz="2800" baseline="30000" dirty="0"/>
              <a:t>2</a:t>
            </a:r>
            <a:r>
              <a:rPr lang="en-US" sz="2800" dirty="0"/>
              <a:t> = r</a:t>
            </a:r>
            <a:r>
              <a:rPr lang="en-US" sz="2800" baseline="30000" dirty="0"/>
              <a:t>2</a:t>
            </a:r>
            <a:r>
              <a:rPr lang="en-US" sz="2800" dirty="0"/>
              <a:t>, where r is a positive constant. What is the value of r ? </a:t>
            </a:r>
            <a:endParaRPr lang="en-IN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4E112A-1724-826B-02C6-093CB8B51B59}"/>
              </a:ext>
            </a:extLst>
          </p:cNvPr>
          <p:cNvSpPr txBox="1"/>
          <p:nvPr/>
        </p:nvSpPr>
        <p:spPr>
          <a:xfrm>
            <a:off x="561109" y="789709"/>
            <a:ext cx="6192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C00000"/>
                </a:solidFill>
              </a:rPr>
              <a:t>GEOMETRY &amp; TRIGONOMETRY</a:t>
            </a:r>
          </a:p>
        </p:txBody>
      </p:sp>
    </p:spTree>
    <p:extLst>
      <p:ext uri="{BB962C8B-B14F-4D97-AF65-F5344CB8AC3E}">
        <p14:creationId xmlns:p14="http://schemas.microsoft.com/office/powerpoint/2010/main" val="1147256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20071-94DE-2524-FF15-35BC8480AE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29A46C7-91A8-5DCA-FC41-C4D4C8A4F4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280610"/>
              </p:ext>
            </p:extLst>
          </p:nvPr>
        </p:nvGraphicFramePr>
        <p:xfrm>
          <a:off x="488731" y="79826"/>
          <a:ext cx="11481596" cy="6734326"/>
        </p:xfrm>
        <a:graphic>
          <a:graphicData uri="http://schemas.openxmlformats.org/drawingml/2006/table">
            <a:tbl>
              <a:tblPr/>
              <a:tblGrid>
                <a:gridCol w="2088214">
                  <a:extLst>
                    <a:ext uri="{9D8B030D-6E8A-4147-A177-3AD203B41FA5}">
                      <a16:colId xmlns:a16="http://schemas.microsoft.com/office/drawing/2014/main" val="1442689742"/>
                    </a:ext>
                  </a:extLst>
                </a:gridCol>
                <a:gridCol w="4831773">
                  <a:extLst>
                    <a:ext uri="{9D8B030D-6E8A-4147-A177-3AD203B41FA5}">
                      <a16:colId xmlns:a16="http://schemas.microsoft.com/office/drawing/2014/main" val="2188458134"/>
                    </a:ext>
                  </a:extLst>
                </a:gridCol>
                <a:gridCol w="4561609">
                  <a:extLst>
                    <a:ext uri="{9D8B030D-6E8A-4147-A177-3AD203B41FA5}">
                      <a16:colId xmlns:a16="http://schemas.microsoft.com/office/drawing/2014/main" val="1445751258"/>
                    </a:ext>
                  </a:extLst>
                </a:gridCol>
              </a:tblGrid>
              <a:tr h="251973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IN" sz="1600" b="1" dirty="0">
                          <a:effectLst/>
                        </a:rPr>
                        <a:t>SAT STRUCTURE (MATHS)</a:t>
                      </a:r>
                    </a:p>
                  </a:txBody>
                  <a:tcPr marL="13570" marR="13570" marT="9046" marB="904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494080"/>
                  </a:ext>
                </a:extLst>
              </a:tr>
              <a:tr h="251973">
                <a:tc>
                  <a:txBody>
                    <a:bodyPr/>
                    <a:lstStyle/>
                    <a:p>
                      <a:pPr rtl="0" fontAlgn="ctr"/>
                      <a:r>
                        <a:rPr lang="en-IN" sz="1600" b="1" dirty="0">
                          <a:effectLst/>
                          <a:latin typeface="Roboto" panose="02000000000000000000" pitchFamily="2" charset="0"/>
                        </a:rPr>
                        <a:t>Domain</a:t>
                      </a:r>
                    </a:p>
                  </a:txBody>
                  <a:tcPr marL="13570" marR="13570" marT="9046" marB="904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N" sz="1600" b="1" dirty="0">
                          <a:effectLst/>
                          <a:latin typeface="Roboto" panose="02000000000000000000" pitchFamily="2" charset="0"/>
                        </a:rPr>
                        <a:t>Description</a:t>
                      </a:r>
                    </a:p>
                  </a:txBody>
                  <a:tcPr marL="13570" marR="13570" marT="9046" marB="904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N" sz="1600" b="1" dirty="0">
                          <a:effectLst/>
                          <a:latin typeface="Roboto" panose="02000000000000000000" pitchFamily="2" charset="0"/>
                        </a:rPr>
                        <a:t>Specific Skills Tested</a:t>
                      </a:r>
                    </a:p>
                  </a:txBody>
                  <a:tcPr marL="13570" marR="13570" marT="9046" marB="904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55346"/>
                  </a:ext>
                </a:extLst>
              </a:tr>
              <a:tr h="1190247">
                <a:tc>
                  <a:txBody>
                    <a:bodyPr/>
                    <a:lstStyle/>
                    <a:p>
                      <a:pPr rtl="0" fontAlgn="ctr"/>
                      <a:r>
                        <a:rPr lang="en-IN" sz="1600" b="1">
                          <a:solidFill>
                            <a:srgbClr val="1E1E1E"/>
                          </a:solidFill>
                          <a:effectLst/>
                          <a:latin typeface="Roboto" panose="02000000000000000000" pitchFamily="2" charset="0"/>
                        </a:rPr>
                        <a:t>Algebra</a:t>
                      </a:r>
                    </a:p>
                  </a:txBody>
                  <a:tcPr marL="13570" marR="13570" marT="9046" marB="904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 b="0">
                          <a:solidFill>
                            <a:srgbClr val="1E1E1E"/>
                          </a:solidFill>
                          <a:effectLst/>
                          <a:latin typeface="Roboto" panose="02000000000000000000" pitchFamily="2" charset="0"/>
                        </a:rPr>
                        <a:t>Measures the ability to analyze, fluently solve, and create linear equations and inequalities as well as analyze and fluently solve equations and systems of equations using multiple techniques.</a:t>
                      </a:r>
                    </a:p>
                  </a:txBody>
                  <a:tcPr marL="13570" marR="13570" marT="9046" marB="904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 b="0" dirty="0">
                          <a:solidFill>
                            <a:srgbClr val="1E1E1E"/>
                          </a:solidFill>
                          <a:effectLst/>
                          <a:latin typeface="Roboto" panose="02000000000000000000" pitchFamily="2" charset="0"/>
                        </a:rPr>
                        <a:t>Linear equations in one variable</a:t>
                      </a:r>
                      <a:br>
                        <a:rPr lang="en-US" sz="1600" b="0" dirty="0">
                          <a:solidFill>
                            <a:srgbClr val="1E1E1E"/>
                          </a:solidFill>
                          <a:effectLst/>
                          <a:latin typeface="Roboto" panose="02000000000000000000" pitchFamily="2" charset="0"/>
                        </a:rPr>
                      </a:br>
                      <a:r>
                        <a:rPr lang="en-US" sz="1600" b="0" dirty="0">
                          <a:solidFill>
                            <a:srgbClr val="1E1E1E"/>
                          </a:solidFill>
                          <a:effectLst/>
                          <a:latin typeface="Roboto" panose="02000000000000000000" pitchFamily="2" charset="0"/>
                        </a:rPr>
                        <a:t>Linear functions</a:t>
                      </a:r>
                      <a:br>
                        <a:rPr lang="en-US" sz="1600" b="0" dirty="0">
                          <a:solidFill>
                            <a:srgbClr val="1E1E1E"/>
                          </a:solidFill>
                          <a:effectLst/>
                          <a:latin typeface="Roboto" panose="02000000000000000000" pitchFamily="2" charset="0"/>
                        </a:rPr>
                      </a:br>
                      <a:r>
                        <a:rPr lang="en-US" sz="1600" b="0" dirty="0">
                          <a:solidFill>
                            <a:srgbClr val="1E1E1E"/>
                          </a:solidFill>
                          <a:effectLst/>
                          <a:latin typeface="Roboto" panose="02000000000000000000" pitchFamily="2" charset="0"/>
                        </a:rPr>
                        <a:t>Linear equations in two variables</a:t>
                      </a:r>
                      <a:br>
                        <a:rPr lang="en-US" sz="1600" b="0" dirty="0">
                          <a:solidFill>
                            <a:srgbClr val="1E1E1E"/>
                          </a:solidFill>
                          <a:effectLst/>
                          <a:latin typeface="Roboto" panose="02000000000000000000" pitchFamily="2" charset="0"/>
                        </a:rPr>
                      </a:br>
                      <a:r>
                        <a:rPr lang="en-US" sz="1600" b="0" dirty="0">
                          <a:solidFill>
                            <a:srgbClr val="1E1E1E"/>
                          </a:solidFill>
                          <a:effectLst/>
                          <a:latin typeface="Roboto" panose="02000000000000000000" pitchFamily="2" charset="0"/>
                        </a:rPr>
                        <a:t>Systems of two linear equations in two variables</a:t>
                      </a:r>
                      <a:br>
                        <a:rPr lang="en-US" sz="1600" b="0" dirty="0">
                          <a:solidFill>
                            <a:srgbClr val="1E1E1E"/>
                          </a:solidFill>
                          <a:effectLst/>
                          <a:latin typeface="Roboto" panose="02000000000000000000" pitchFamily="2" charset="0"/>
                        </a:rPr>
                      </a:br>
                      <a:r>
                        <a:rPr lang="en-US" sz="1600" b="0" dirty="0">
                          <a:solidFill>
                            <a:srgbClr val="1E1E1E"/>
                          </a:solidFill>
                          <a:effectLst/>
                          <a:latin typeface="Roboto" panose="02000000000000000000" pitchFamily="2" charset="0"/>
                        </a:rPr>
                        <a:t>Linear inequalities in one or two variables</a:t>
                      </a:r>
                    </a:p>
                  </a:txBody>
                  <a:tcPr marL="13570" marR="13570" marT="9046" marB="904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321285"/>
                  </a:ext>
                </a:extLst>
              </a:tr>
              <a:tr h="1190247">
                <a:tc>
                  <a:txBody>
                    <a:bodyPr/>
                    <a:lstStyle/>
                    <a:p>
                      <a:pPr rtl="0" fontAlgn="ctr"/>
                      <a:r>
                        <a:rPr lang="en-IN" sz="1600" b="1">
                          <a:solidFill>
                            <a:srgbClr val="1E1E1E"/>
                          </a:solidFill>
                          <a:effectLst/>
                          <a:latin typeface="Roboto" panose="02000000000000000000" pitchFamily="2" charset="0"/>
                        </a:rPr>
                        <a:t>Advanced Math</a:t>
                      </a:r>
                    </a:p>
                  </a:txBody>
                  <a:tcPr marL="13570" marR="13570" marT="9046" marB="904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 b="0" dirty="0">
                          <a:solidFill>
                            <a:srgbClr val="1E1E1E"/>
                          </a:solidFill>
                          <a:effectLst/>
                          <a:latin typeface="Roboto" panose="02000000000000000000" pitchFamily="2" charset="0"/>
                        </a:rPr>
                        <a:t>Measures skills and knowledge central for progression to more advanced math courses, including demonstrating an understanding of absolute value, quadratic, exponential, polynomial, rational, radical, and other nonlinear equations.</a:t>
                      </a:r>
                    </a:p>
                  </a:txBody>
                  <a:tcPr marL="13570" marR="13570" marT="9046" marB="904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 b="0" dirty="0">
                          <a:solidFill>
                            <a:srgbClr val="1E1E1E"/>
                          </a:solidFill>
                          <a:effectLst/>
                          <a:latin typeface="Roboto" panose="02000000000000000000" pitchFamily="2" charset="0"/>
                        </a:rPr>
                        <a:t>Nonlinear functions</a:t>
                      </a:r>
                      <a:br>
                        <a:rPr lang="en-US" sz="1600" b="0" dirty="0">
                          <a:solidFill>
                            <a:srgbClr val="1E1E1E"/>
                          </a:solidFill>
                          <a:effectLst/>
                          <a:latin typeface="Roboto" panose="02000000000000000000" pitchFamily="2" charset="0"/>
                        </a:rPr>
                      </a:br>
                      <a:r>
                        <a:rPr lang="en-US" sz="1600" b="0" dirty="0">
                          <a:solidFill>
                            <a:srgbClr val="1E1E1E"/>
                          </a:solidFill>
                          <a:effectLst/>
                          <a:latin typeface="Roboto" panose="02000000000000000000" pitchFamily="2" charset="0"/>
                        </a:rPr>
                        <a:t>Nonlinear equations in one variable</a:t>
                      </a:r>
                      <a:br>
                        <a:rPr lang="en-US" sz="1600" b="0" dirty="0">
                          <a:solidFill>
                            <a:srgbClr val="1E1E1E"/>
                          </a:solidFill>
                          <a:effectLst/>
                          <a:latin typeface="Roboto" panose="02000000000000000000" pitchFamily="2" charset="0"/>
                        </a:rPr>
                      </a:br>
                      <a:r>
                        <a:rPr lang="en-US" sz="1600" b="0" dirty="0">
                          <a:solidFill>
                            <a:srgbClr val="1E1E1E"/>
                          </a:solidFill>
                          <a:effectLst/>
                          <a:latin typeface="Roboto" panose="02000000000000000000" pitchFamily="2" charset="0"/>
                        </a:rPr>
                        <a:t>Systems of equations in two variables</a:t>
                      </a:r>
                      <a:br>
                        <a:rPr lang="en-US" sz="1600" b="0" dirty="0">
                          <a:solidFill>
                            <a:srgbClr val="1E1E1E"/>
                          </a:solidFill>
                          <a:effectLst/>
                          <a:latin typeface="Roboto" panose="02000000000000000000" pitchFamily="2" charset="0"/>
                        </a:rPr>
                      </a:br>
                      <a:r>
                        <a:rPr lang="en-US" sz="1600" b="0" dirty="0">
                          <a:solidFill>
                            <a:srgbClr val="1E1E1E"/>
                          </a:solidFill>
                          <a:effectLst/>
                          <a:latin typeface="Roboto" panose="02000000000000000000" pitchFamily="2" charset="0"/>
                        </a:rPr>
                        <a:t>Equivalent expressions</a:t>
                      </a:r>
                    </a:p>
                  </a:txBody>
                  <a:tcPr marL="13570" marR="13570" marT="9046" marB="904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471712"/>
                  </a:ext>
                </a:extLst>
              </a:tr>
              <a:tr h="2363089">
                <a:tc>
                  <a:txBody>
                    <a:bodyPr/>
                    <a:lstStyle/>
                    <a:p>
                      <a:pPr rtl="0" fontAlgn="ctr"/>
                      <a:r>
                        <a:rPr lang="en-IN" sz="1600" b="1" dirty="0">
                          <a:solidFill>
                            <a:srgbClr val="1E1E1E"/>
                          </a:solidFill>
                          <a:effectLst/>
                          <a:latin typeface="Roboto" panose="02000000000000000000" pitchFamily="2" charset="0"/>
                        </a:rPr>
                        <a:t>Problem-Solving and Data Analysis</a:t>
                      </a:r>
                    </a:p>
                  </a:txBody>
                  <a:tcPr marL="13570" marR="13570" marT="9046" marB="904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 b="0" dirty="0">
                          <a:solidFill>
                            <a:srgbClr val="1E1E1E"/>
                          </a:solidFill>
                          <a:effectLst/>
                          <a:latin typeface="Roboto" panose="02000000000000000000" pitchFamily="2" charset="0"/>
                        </a:rPr>
                        <a:t>Measures the ability to apply quantitative reasoning about ratios, rates, and proportional relationships; understand and apply unit rate; and analyze and interpret one- and two-variable data.</a:t>
                      </a:r>
                    </a:p>
                  </a:txBody>
                  <a:tcPr marL="13570" marR="13570" marT="9046" marB="904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 b="0">
                          <a:solidFill>
                            <a:srgbClr val="1E1E1E"/>
                          </a:solidFill>
                          <a:effectLst/>
                          <a:latin typeface="Roboto" panose="02000000000000000000" pitchFamily="2" charset="0"/>
                        </a:rPr>
                        <a:t>Ratios, rates, proportional relationships, and units</a:t>
                      </a:r>
                      <a:br>
                        <a:rPr lang="en-US" sz="1600" b="0">
                          <a:solidFill>
                            <a:srgbClr val="1E1E1E"/>
                          </a:solidFill>
                          <a:effectLst/>
                          <a:latin typeface="Roboto" panose="02000000000000000000" pitchFamily="2" charset="0"/>
                        </a:rPr>
                      </a:br>
                      <a:r>
                        <a:rPr lang="en-US" sz="1600" b="0">
                          <a:solidFill>
                            <a:srgbClr val="1E1E1E"/>
                          </a:solidFill>
                          <a:effectLst/>
                          <a:latin typeface="Roboto" panose="02000000000000000000" pitchFamily="2" charset="0"/>
                        </a:rPr>
                        <a:t>Percentages</a:t>
                      </a:r>
                      <a:br>
                        <a:rPr lang="en-US" sz="1600" b="0">
                          <a:solidFill>
                            <a:srgbClr val="1E1E1E"/>
                          </a:solidFill>
                          <a:effectLst/>
                          <a:latin typeface="Roboto" panose="02000000000000000000" pitchFamily="2" charset="0"/>
                        </a:rPr>
                      </a:br>
                      <a:r>
                        <a:rPr lang="en-US" sz="1600" b="0">
                          <a:solidFill>
                            <a:srgbClr val="1E1E1E"/>
                          </a:solidFill>
                          <a:effectLst/>
                          <a:latin typeface="Roboto" panose="02000000000000000000" pitchFamily="2" charset="0"/>
                        </a:rPr>
                        <a:t>One-variable data: Distributions and measures of center and spread</a:t>
                      </a:r>
                      <a:br>
                        <a:rPr lang="en-US" sz="1600" b="0">
                          <a:solidFill>
                            <a:srgbClr val="1E1E1E"/>
                          </a:solidFill>
                          <a:effectLst/>
                          <a:latin typeface="Roboto" panose="02000000000000000000" pitchFamily="2" charset="0"/>
                        </a:rPr>
                      </a:br>
                      <a:r>
                        <a:rPr lang="en-US" sz="1600" b="0">
                          <a:solidFill>
                            <a:srgbClr val="1E1E1E"/>
                          </a:solidFill>
                          <a:effectLst/>
                          <a:latin typeface="Roboto" panose="02000000000000000000" pitchFamily="2" charset="0"/>
                        </a:rPr>
                        <a:t>Two-variable data: Models and scatterplots</a:t>
                      </a:r>
                      <a:br>
                        <a:rPr lang="en-US" sz="1600" b="0">
                          <a:solidFill>
                            <a:srgbClr val="1E1E1E"/>
                          </a:solidFill>
                          <a:effectLst/>
                          <a:latin typeface="Roboto" panose="02000000000000000000" pitchFamily="2" charset="0"/>
                        </a:rPr>
                      </a:br>
                      <a:r>
                        <a:rPr lang="en-US" sz="1600" b="0">
                          <a:solidFill>
                            <a:srgbClr val="1E1E1E"/>
                          </a:solidFill>
                          <a:effectLst/>
                          <a:latin typeface="Roboto" panose="02000000000000000000" pitchFamily="2" charset="0"/>
                        </a:rPr>
                        <a:t>Probability and conditional probability</a:t>
                      </a:r>
                      <a:br>
                        <a:rPr lang="en-US" sz="1600" b="0">
                          <a:solidFill>
                            <a:srgbClr val="1E1E1E"/>
                          </a:solidFill>
                          <a:effectLst/>
                          <a:latin typeface="Roboto" panose="02000000000000000000" pitchFamily="2" charset="0"/>
                        </a:rPr>
                      </a:br>
                      <a:r>
                        <a:rPr lang="en-US" sz="1600" b="0">
                          <a:solidFill>
                            <a:srgbClr val="1E1E1E"/>
                          </a:solidFill>
                          <a:effectLst/>
                          <a:latin typeface="Roboto" panose="02000000000000000000" pitchFamily="2" charset="0"/>
                        </a:rPr>
                        <a:t>Inference from sample statistics and margin of error</a:t>
                      </a:r>
                      <a:br>
                        <a:rPr lang="en-US" sz="1600" b="0">
                          <a:solidFill>
                            <a:srgbClr val="1E1E1E"/>
                          </a:solidFill>
                          <a:effectLst/>
                          <a:latin typeface="Roboto" panose="02000000000000000000" pitchFamily="2" charset="0"/>
                        </a:rPr>
                      </a:br>
                      <a:r>
                        <a:rPr lang="en-US" sz="1600" b="0">
                          <a:solidFill>
                            <a:srgbClr val="1E1E1E"/>
                          </a:solidFill>
                          <a:effectLst/>
                          <a:latin typeface="Roboto" panose="02000000000000000000" pitchFamily="2" charset="0"/>
                        </a:rPr>
                        <a:t>Evaluating statistical claims: Observational studies and experiments</a:t>
                      </a:r>
                    </a:p>
                  </a:txBody>
                  <a:tcPr marL="13570" marR="13570" marT="9046" marB="904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19005"/>
                  </a:ext>
                </a:extLst>
              </a:tr>
              <a:tr h="955678">
                <a:tc>
                  <a:txBody>
                    <a:bodyPr/>
                    <a:lstStyle/>
                    <a:p>
                      <a:pPr rtl="0" fontAlgn="ctr"/>
                      <a:r>
                        <a:rPr lang="en-IN" sz="1600" b="1" dirty="0">
                          <a:solidFill>
                            <a:srgbClr val="1E1E1E"/>
                          </a:solidFill>
                          <a:effectLst/>
                          <a:latin typeface="Roboto" panose="02000000000000000000" pitchFamily="2" charset="0"/>
                        </a:rPr>
                        <a:t>Geometry and Trigonometry</a:t>
                      </a:r>
                    </a:p>
                  </a:txBody>
                  <a:tcPr marL="13570" marR="13570" marT="9046" marB="904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 b="0" dirty="0">
                          <a:solidFill>
                            <a:srgbClr val="1E1E1E"/>
                          </a:solidFill>
                          <a:effectLst/>
                          <a:latin typeface="Roboto" panose="02000000000000000000" pitchFamily="2" charset="0"/>
                        </a:rPr>
                        <a:t>Measures the ability to solve problems that focus on area and volume formulas; lines, angles, and triangles; right triangles and trigonometry; and circles.</a:t>
                      </a:r>
                    </a:p>
                  </a:txBody>
                  <a:tcPr marL="13570" marR="13570" marT="9046" marB="904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 b="0">
                          <a:solidFill>
                            <a:srgbClr val="1E1E1E"/>
                          </a:solidFill>
                          <a:effectLst/>
                          <a:latin typeface="Roboto" panose="02000000000000000000" pitchFamily="2" charset="0"/>
                        </a:rPr>
                        <a:t>Area and volume</a:t>
                      </a:r>
                      <a:br>
                        <a:rPr lang="en-US" sz="1600" b="0">
                          <a:solidFill>
                            <a:srgbClr val="1E1E1E"/>
                          </a:solidFill>
                          <a:effectLst/>
                          <a:latin typeface="Roboto" panose="02000000000000000000" pitchFamily="2" charset="0"/>
                        </a:rPr>
                      </a:br>
                      <a:r>
                        <a:rPr lang="en-US" sz="1600" b="0">
                          <a:solidFill>
                            <a:srgbClr val="1E1E1E"/>
                          </a:solidFill>
                          <a:effectLst/>
                          <a:latin typeface="Roboto" panose="02000000000000000000" pitchFamily="2" charset="0"/>
                        </a:rPr>
                        <a:t>Lines, angles, and triangles</a:t>
                      </a:r>
                      <a:br>
                        <a:rPr lang="en-US" sz="1600" b="0">
                          <a:solidFill>
                            <a:srgbClr val="1E1E1E"/>
                          </a:solidFill>
                          <a:effectLst/>
                          <a:latin typeface="Roboto" panose="02000000000000000000" pitchFamily="2" charset="0"/>
                        </a:rPr>
                      </a:br>
                      <a:r>
                        <a:rPr lang="en-US" sz="1600" b="0">
                          <a:solidFill>
                            <a:srgbClr val="1E1E1E"/>
                          </a:solidFill>
                          <a:effectLst/>
                          <a:latin typeface="Roboto" panose="02000000000000000000" pitchFamily="2" charset="0"/>
                        </a:rPr>
                        <a:t>Right triangles and trigonometry</a:t>
                      </a:r>
                      <a:br>
                        <a:rPr lang="en-US" sz="1600" b="0">
                          <a:solidFill>
                            <a:srgbClr val="1E1E1E"/>
                          </a:solidFill>
                          <a:effectLst/>
                          <a:latin typeface="Roboto" panose="02000000000000000000" pitchFamily="2" charset="0"/>
                        </a:rPr>
                      </a:br>
                      <a:r>
                        <a:rPr lang="en-US" sz="1600" b="0">
                          <a:solidFill>
                            <a:srgbClr val="1E1E1E"/>
                          </a:solidFill>
                          <a:effectLst/>
                          <a:latin typeface="Roboto" panose="02000000000000000000" pitchFamily="2" charset="0"/>
                        </a:rPr>
                        <a:t>Circles</a:t>
                      </a:r>
                    </a:p>
                  </a:txBody>
                  <a:tcPr marL="13570" marR="13570" marT="9046" marB="904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435676"/>
                  </a:ext>
                </a:extLst>
              </a:tr>
              <a:tr h="285934">
                <a:tc>
                  <a:txBody>
                    <a:bodyPr/>
                    <a:lstStyle/>
                    <a:p>
                      <a:pPr rtl="0" fontAlgn="ctr"/>
                      <a:endParaRPr lang="en-IN" sz="1600" b="1" dirty="0">
                        <a:effectLst/>
                      </a:endParaRPr>
                    </a:p>
                  </a:txBody>
                  <a:tcPr marL="13570" marR="13570" marT="9046" marB="904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600" dirty="0">
                        <a:effectLst/>
                      </a:endParaRPr>
                    </a:p>
                  </a:txBody>
                  <a:tcPr marL="13570" marR="13570" marT="9046" marB="904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600" dirty="0">
                        <a:effectLst/>
                      </a:endParaRPr>
                    </a:p>
                  </a:txBody>
                  <a:tcPr marL="13570" marR="13570" marT="9046" marB="9046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9151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069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42102-9E8B-8013-1040-082010A1C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1CF601-E8E5-53F1-7D29-F4F3041CF8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607"/>
          <a:stretch/>
        </p:blipFill>
        <p:spPr>
          <a:xfrm>
            <a:off x="2215486" y="384464"/>
            <a:ext cx="7054637" cy="647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849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487B6-4265-BBEE-A9AF-B6EAD8100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6B36BA-D426-CCB9-04AF-4CEC112BD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78" y="1148300"/>
            <a:ext cx="10218555" cy="4561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1FA894-8B7C-2AC8-0232-65F33167D0C2}"/>
              </a:ext>
            </a:extLst>
          </p:cNvPr>
          <p:cNvSpPr txBox="1"/>
          <p:nvPr/>
        </p:nvSpPr>
        <p:spPr>
          <a:xfrm>
            <a:off x="436418" y="207818"/>
            <a:ext cx="4062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FF0000"/>
                </a:solidFill>
              </a:rPr>
              <a:t>ALGEBRA</a:t>
            </a:r>
          </a:p>
        </p:txBody>
      </p:sp>
    </p:spTree>
    <p:extLst>
      <p:ext uri="{BB962C8B-B14F-4D97-AF65-F5344CB8AC3E}">
        <p14:creationId xmlns:p14="http://schemas.microsoft.com/office/powerpoint/2010/main" val="2767565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5A3E85-A627-B8B6-3C26-6F887C142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E15BBA-9C75-F21C-5BFD-A9CE6F8BF02A}"/>
              </a:ext>
            </a:extLst>
          </p:cNvPr>
          <p:cNvSpPr txBox="1"/>
          <p:nvPr/>
        </p:nvSpPr>
        <p:spPr>
          <a:xfrm>
            <a:off x="398916" y="2196092"/>
            <a:ext cx="1109892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y &lt; −4x + 4 </a:t>
            </a:r>
          </a:p>
          <a:p>
            <a:endParaRPr lang="en-US" sz="3200" dirty="0"/>
          </a:p>
          <a:p>
            <a:r>
              <a:rPr lang="en-US" sz="3200" dirty="0"/>
              <a:t>Which point (x, y) is a solution to the given inequality in the </a:t>
            </a:r>
            <a:r>
              <a:rPr lang="en-US" sz="3200" dirty="0" err="1"/>
              <a:t>xy</a:t>
            </a:r>
            <a:r>
              <a:rPr lang="en-US" sz="3200" dirty="0"/>
              <a:t>-plane? </a:t>
            </a:r>
          </a:p>
          <a:p>
            <a:endParaRPr lang="en-US" sz="3200" dirty="0"/>
          </a:p>
          <a:p>
            <a:r>
              <a:rPr lang="en-US" sz="3200" dirty="0"/>
              <a:t>A) (2, −1)     B) (2, 1)      C) (0, 5)      D) (−4, 0)</a:t>
            </a:r>
            <a:endParaRPr lang="en-IN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7F6667-BE97-8E0A-FA6A-69C50262A2E4}"/>
              </a:ext>
            </a:extLst>
          </p:cNvPr>
          <p:cNvSpPr txBox="1"/>
          <p:nvPr/>
        </p:nvSpPr>
        <p:spPr>
          <a:xfrm>
            <a:off x="436418" y="207818"/>
            <a:ext cx="4062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FF0000"/>
                </a:solidFill>
              </a:rPr>
              <a:t>ALGEBRA</a:t>
            </a:r>
          </a:p>
        </p:txBody>
      </p:sp>
    </p:spTree>
    <p:extLst>
      <p:ext uri="{BB962C8B-B14F-4D97-AF65-F5344CB8AC3E}">
        <p14:creationId xmlns:p14="http://schemas.microsoft.com/office/powerpoint/2010/main" val="4201789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E65367-4419-ECB6-2828-136EAE32FC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DD3892-C6BA-E9F7-C2AF-304B76307080}"/>
              </a:ext>
            </a:extLst>
          </p:cNvPr>
          <p:cNvSpPr txBox="1"/>
          <p:nvPr/>
        </p:nvSpPr>
        <p:spPr>
          <a:xfrm>
            <a:off x="473561" y="1551086"/>
            <a:ext cx="11477298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Figure A and figure B are both regular polygons. The sum of the perimeter of figure A and the perimeter of figure B is 69 inches. The equation 3x + 6y = 69 represents this situation, where x is the number of sides of figure A and y is the number of sides of figure B. </a:t>
            </a:r>
          </a:p>
          <a:p>
            <a:endParaRPr lang="en-US" sz="2400" dirty="0"/>
          </a:p>
          <a:p>
            <a:r>
              <a:rPr lang="en-US" sz="2400" i="1" dirty="0"/>
              <a:t>Which statement is the best interpretation of 6 in this context? </a:t>
            </a:r>
          </a:p>
          <a:p>
            <a:endParaRPr lang="en-US" sz="2400" dirty="0"/>
          </a:p>
          <a:p>
            <a:pPr marL="342900" indent="-342900">
              <a:buAutoNum type="alphaUcParenR"/>
            </a:pPr>
            <a:r>
              <a:rPr lang="en-US" sz="2400" dirty="0"/>
              <a:t>Each side of figure B has a length of 6 inches. </a:t>
            </a:r>
          </a:p>
          <a:p>
            <a:pPr marL="342900" indent="-342900">
              <a:buAutoNum type="alphaUcParenR"/>
            </a:pPr>
            <a:endParaRPr lang="en-US" sz="2400" dirty="0"/>
          </a:p>
          <a:p>
            <a:pPr marL="342900" indent="-342900">
              <a:buAutoNum type="alphaUcParenR"/>
            </a:pPr>
            <a:r>
              <a:rPr lang="en-US" sz="2400" dirty="0"/>
              <a:t>The number of sides of figure B is 6. </a:t>
            </a:r>
          </a:p>
          <a:p>
            <a:pPr marL="342900" indent="-342900">
              <a:buAutoNum type="alphaUcParenR"/>
            </a:pPr>
            <a:endParaRPr lang="en-US" sz="2400" dirty="0"/>
          </a:p>
          <a:p>
            <a:pPr marL="342900" indent="-342900">
              <a:buAutoNum type="alphaUcParenR"/>
            </a:pPr>
            <a:r>
              <a:rPr lang="en-US" sz="2400" dirty="0"/>
              <a:t>Each side of figure A has a length of 6 inches. </a:t>
            </a:r>
          </a:p>
          <a:p>
            <a:pPr marL="342900" indent="-342900">
              <a:buAutoNum type="alphaUcParenR"/>
            </a:pPr>
            <a:endParaRPr lang="en-US" sz="2400" dirty="0"/>
          </a:p>
          <a:p>
            <a:pPr marL="342900" indent="-342900">
              <a:buAutoNum type="alphaUcParenR"/>
            </a:pPr>
            <a:r>
              <a:rPr lang="en-US" sz="2400" dirty="0"/>
              <a:t>The number of sides of figure A is 6</a:t>
            </a:r>
            <a:endParaRPr lang="en-IN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258E02-07AD-F486-97F6-34EB6F7EF928}"/>
              </a:ext>
            </a:extLst>
          </p:cNvPr>
          <p:cNvSpPr txBox="1"/>
          <p:nvPr/>
        </p:nvSpPr>
        <p:spPr>
          <a:xfrm>
            <a:off x="436418" y="207818"/>
            <a:ext cx="4062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FF0000"/>
                </a:solidFill>
              </a:rPr>
              <a:t>ALGEBRA</a:t>
            </a:r>
          </a:p>
        </p:txBody>
      </p:sp>
    </p:spTree>
    <p:extLst>
      <p:ext uri="{BB962C8B-B14F-4D97-AF65-F5344CB8AC3E}">
        <p14:creationId xmlns:p14="http://schemas.microsoft.com/office/powerpoint/2010/main" val="1832652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6D877-7464-E59A-8A36-F3735ADC6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93D2CDF-9C50-B751-B042-8E9C9ECF656A}"/>
              </a:ext>
            </a:extLst>
          </p:cNvPr>
          <p:cNvSpPr txBox="1"/>
          <p:nvPr/>
        </p:nvSpPr>
        <p:spPr>
          <a:xfrm>
            <a:off x="436418" y="1341356"/>
            <a:ext cx="1098331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Store A sells raspberries for $7.50 per pint and blackberries for $13.00 per pint. Store B sells raspberries for $8.50 per pint and blackberries for $12.00 per pint. </a:t>
            </a:r>
          </a:p>
          <a:p>
            <a:endParaRPr lang="en-US" sz="2400" dirty="0"/>
          </a:p>
          <a:p>
            <a:r>
              <a:rPr lang="en-US" sz="2400" dirty="0"/>
              <a:t>A certain purchase of raspberries and blackberries would cost $325.00 at store B or $335.00 at store A. </a:t>
            </a:r>
          </a:p>
          <a:p>
            <a:endParaRPr lang="en-US" sz="2400" dirty="0"/>
          </a:p>
          <a:p>
            <a:r>
              <a:rPr lang="en-US" sz="2400" b="1" i="1" dirty="0"/>
              <a:t>A total of how many pints of blackberries and raspberries are in this purchase? </a:t>
            </a:r>
            <a:endParaRPr lang="en-IN" sz="2400" b="1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E5EF697-49E3-43D6-10A5-60A06D24424B}"/>
                  </a:ext>
                </a:extLst>
              </p14:cNvPr>
              <p14:cNvContentPartPr/>
              <p14:nvPr/>
            </p14:nvContentPartPr>
            <p14:xfrm>
              <a:off x="-1652056" y="1245109"/>
              <a:ext cx="8640" cy="2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E5EF697-49E3-43D6-10A5-60A06D2442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670056" y="1227109"/>
                <a:ext cx="4428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0010C8E-99FA-5C7E-E123-078655F9FFC5}"/>
                  </a:ext>
                </a:extLst>
              </p14:cNvPr>
              <p14:cNvContentPartPr/>
              <p14:nvPr/>
            </p14:nvContentPartPr>
            <p14:xfrm>
              <a:off x="-1916296" y="779269"/>
              <a:ext cx="15120" cy="4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0010C8E-99FA-5C7E-E123-078655F9FFC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933936" y="761629"/>
                <a:ext cx="50760" cy="3996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5F39E46-4948-820E-C4AE-7FDF97F1CF24}"/>
              </a:ext>
            </a:extLst>
          </p:cNvPr>
          <p:cNvSpPr txBox="1"/>
          <p:nvPr/>
        </p:nvSpPr>
        <p:spPr>
          <a:xfrm>
            <a:off x="436418" y="207818"/>
            <a:ext cx="4062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FF0000"/>
                </a:solidFill>
              </a:rPr>
              <a:t>ALGEBRA</a:t>
            </a:r>
          </a:p>
        </p:txBody>
      </p:sp>
    </p:spTree>
    <p:extLst>
      <p:ext uri="{BB962C8B-B14F-4D97-AF65-F5344CB8AC3E}">
        <p14:creationId xmlns:p14="http://schemas.microsoft.com/office/powerpoint/2010/main" val="2165262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8935C1-EF1F-F8A2-B93C-A26751DC2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CA62AC-A655-16E9-ADB5-AB604DCBD2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9499"/>
          <a:stretch/>
        </p:blipFill>
        <p:spPr>
          <a:xfrm>
            <a:off x="1097731" y="115688"/>
            <a:ext cx="7121478" cy="662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376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1090</Words>
  <Application>Microsoft Office PowerPoint</Application>
  <PresentationFormat>Widescreen</PresentationFormat>
  <Paragraphs>83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Inter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Rajesh Saraf</dc:creator>
  <cp:lastModifiedBy>Rajesh Saraf</cp:lastModifiedBy>
  <cp:revision>317</cp:revision>
  <dcterms:created xsi:type="dcterms:W3CDTF">2024-11-28T04:37:12Z</dcterms:created>
  <dcterms:modified xsi:type="dcterms:W3CDTF">2025-01-16T07:21:50Z</dcterms:modified>
</cp:coreProperties>
</file>