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imes New Roman" charset="1" panose="020305020704050203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grpSp>
        <p:nvGrpSpPr>
          <p:cNvPr name="Group 20" id="20"/>
          <p:cNvGrpSpPr/>
          <p:nvPr/>
        </p:nvGrpSpPr>
        <p:grpSpPr>
          <a:xfrm rot="0">
            <a:off x="0" y="-11793"/>
            <a:ext cx="1295400" cy="8547100"/>
            <a:chOff x="0" y="0"/>
            <a:chExt cx="1727200" cy="11396134"/>
          </a:xfrm>
        </p:grpSpPr>
        <p:sp>
          <p:nvSpPr>
            <p:cNvPr name="Freeform 21" id="21"/>
            <p:cNvSpPr/>
            <p:nvPr/>
          </p:nvSpPr>
          <p:spPr>
            <a:xfrm flipH="false" flipV="false" rot="0">
              <a:off x="0" y="0"/>
              <a:ext cx="1727200" cy="11396091"/>
            </a:xfrm>
            <a:custGeom>
              <a:avLst/>
              <a:gdLst/>
              <a:ahLst/>
              <a:cxnLst/>
              <a:rect r="r" b="b" t="t" l="l"/>
              <a:pathLst>
                <a:path h="11396091" w="1727200">
                  <a:moveTo>
                    <a:pt x="0" y="16891"/>
                  </a:moveTo>
                  <a:lnTo>
                    <a:pt x="1727200" y="0"/>
                  </a:lnTo>
                  <a:lnTo>
                    <a:pt x="1727200" y="33909"/>
                  </a:lnTo>
                  <a:lnTo>
                    <a:pt x="0" y="11396091"/>
                  </a:lnTo>
                  <a:lnTo>
                    <a:pt x="0" y="16891"/>
                  </a:lnTo>
                  <a:close/>
                </a:path>
              </a:pathLst>
            </a:custGeom>
            <a:solidFill>
              <a:srgbClr val="5FCBEF">
                <a:alpha val="69804"/>
              </a:srgbClr>
            </a:solidFill>
          </p:spPr>
        </p:sp>
      </p:grpSp>
      <p:sp>
        <p:nvSpPr>
          <p:cNvPr name="AutoShape 22" id="2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23" id="2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24" id="24"/>
          <p:cNvGrpSpPr/>
          <p:nvPr/>
        </p:nvGrpSpPr>
        <p:grpSpPr>
          <a:xfrm rot="0">
            <a:off x="13772214" y="-12700"/>
            <a:ext cx="4511024" cy="10299701"/>
            <a:chOff x="0" y="0"/>
            <a:chExt cx="6014698" cy="13732934"/>
          </a:xfrm>
        </p:grpSpPr>
        <p:sp>
          <p:nvSpPr>
            <p:cNvPr name="Freeform 25" id="2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26" id="26"/>
          <p:cNvGrpSpPr/>
          <p:nvPr/>
        </p:nvGrpSpPr>
        <p:grpSpPr>
          <a:xfrm rot="0">
            <a:off x="14405163" y="-12700"/>
            <a:ext cx="3882837" cy="10299701"/>
            <a:chOff x="0" y="0"/>
            <a:chExt cx="5177116" cy="13732934"/>
          </a:xfrm>
        </p:grpSpPr>
        <p:sp>
          <p:nvSpPr>
            <p:cNvPr name="Freeform 27" id="2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28" id="28"/>
          <p:cNvGrpSpPr/>
          <p:nvPr/>
        </p:nvGrpSpPr>
        <p:grpSpPr>
          <a:xfrm rot="0">
            <a:off x="13398499" y="4572000"/>
            <a:ext cx="4889501" cy="5715000"/>
            <a:chOff x="0" y="0"/>
            <a:chExt cx="6519334" cy="7620000"/>
          </a:xfrm>
        </p:grpSpPr>
        <p:sp>
          <p:nvSpPr>
            <p:cNvPr name="Freeform 29" id="2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30" id="30"/>
          <p:cNvGrpSpPr/>
          <p:nvPr/>
        </p:nvGrpSpPr>
        <p:grpSpPr>
          <a:xfrm rot="0">
            <a:off x="14001750" y="-12700"/>
            <a:ext cx="4281489" cy="10299701"/>
            <a:chOff x="0" y="0"/>
            <a:chExt cx="5708652" cy="13732934"/>
          </a:xfrm>
        </p:grpSpPr>
        <p:sp>
          <p:nvSpPr>
            <p:cNvPr name="Freeform 31" id="3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32" id="32"/>
          <p:cNvGrpSpPr/>
          <p:nvPr/>
        </p:nvGrpSpPr>
        <p:grpSpPr>
          <a:xfrm rot="0">
            <a:off x="16348095" y="-12700"/>
            <a:ext cx="1935141" cy="10299701"/>
            <a:chOff x="0" y="0"/>
            <a:chExt cx="2580188" cy="13732934"/>
          </a:xfrm>
        </p:grpSpPr>
        <p:sp>
          <p:nvSpPr>
            <p:cNvPr name="Freeform 33" id="3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34" id="34"/>
          <p:cNvGrpSpPr/>
          <p:nvPr/>
        </p:nvGrpSpPr>
        <p:grpSpPr>
          <a:xfrm rot="0">
            <a:off x="16408499" y="-12700"/>
            <a:ext cx="1874737" cy="10299701"/>
            <a:chOff x="0" y="0"/>
            <a:chExt cx="2499650" cy="13732934"/>
          </a:xfrm>
        </p:grpSpPr>
        <p:sp>
          <p:nvSpPr>
            <p:cNvPr name="Freeform 35" id="3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36" id="36"/>
          <p:cNvGrpSpPr/>
          <p:nvPr/>
        </p:nvGrpSpPr>
        <p:grpSpPr>
          <a:xfrm rot="0">
            <a:off x="15557499" y="5384800"/>
            <a:ext cx="2725738" cy="4902200"/>
            <a:chOff x="0" y="0"/>
            <a:chExt cx="3634318" cy="6536266"/>
          </a:xfrm>
        </p:grpSpPr>
        <p:sp>
          <p:nvSpPr>
            <p:cNvPr name="Freeform 37" id="3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sp>
        <p:nvSpPr>
          <p:cNvPr name="TextBox 38" id="38"/>
          <p:cNvSpPr txBox="true"/>
          <p:nvPr/>
        </p:nvSpPr>
        <p:spPr>
          <a:xfrm rot="0">
            <a:off x="1855084" y="764789"/>
            <a:ext cx="11467524" cy="2482788"/>
          </a:xfrm>
          <a:prstGeom prst="rect">
            <a:avLst/>
          </a:prstGeom>
        </p:spPr>
        <p:txBody>
          <a:bodyPr anchor="t" rtlCol="false" tIns="0" lIns="0" bIns="0" rIns="0">
            <a:spAutoFit/>
          </a:bodyPr>
          <a:lstStyle/>
          <a:p>
            <a:pPr algn="l">
              <a:lnSpc>
                <a:spcPts val="6480"/>
              </a:lnSpc>
            </a:pPr>
            <a:r>
              <a:rPr lang="en-US" sz="5400">
                <a:solidFill>
                  <a:srgbClr val="000000"/>
                </a:solidFill>
                <a:latin typeface="Times New Roman Bold"/>
                <a:ea typeface="Times New Roman Bold"/>
                <a:cs typeface="Times New Roman Bold"/>
                <a:sym typeface="Times New Roman Bold"/>
              </a:rPr>
              <a:t>Employee Performance Analysis Using Excel</a:t>
            </a:r>
          </a:p>
        </p:txBody>
      </p:sp>
      <p:sp>
        <p:nvSpPr>
          <p:cNvPr name="TextBox 39" id="39"/>
          <p:cNvSpPr txBox="true"/>
          <p:nvPr/>
        </p:nvSpPr>
        <p:spPr>
          <a:xfrm rot="0">
            <a:off x="3502298" y="4868091"/>
            <a:ext cx="11247119" cy="3333750"/>
          </a:xfrm>
          <a:prstGeom prst="rect">
            <a:avLst/>
          </a:prstGeom>
        </p:spPr>
        <p:txBody>
          <a:bodyPr anchor="t" rtlCol="false" tIns="0" lIns="0" bIns="0" rIns="0">
            <a:spAutoFit/>
          </a:bodyPr>
          <a:lstStyle/>
          <a:p>
            <a:pPr algn="l">
              <a:lnSpc>
                <a:spcPts val="4320"/>
              </a:lnSpc>
            </a:pPr>
            <a:r>
              <a:rPr lang="en-US" sz="3600">
                <a:solidFill>
                  <a:srgbClr val="000000"/>
                </a:solidFill>
                <a:latin typeface="Times New Roman"/>
                <a:ea typeface="Times New Roman"/>
                <a:cs typeface="Times New Roman"/>
                <a:sym typeface="Times New Roman"/>
              </a:rPr>
              <a:t>PRESENTED BY: SUJI.V</a:t>
            </a:r>
          </a:p>
          <a:p>
            <a:pPr algn="l">
              <a:lnSpc>
                <a:spcPts val="4320"/>
              </a:lnSpc>
            </a:pPr>
            <a:r>
              <a:rPr lang="en-US" sz="3600">
                <a:solidFill>
                  <a:srgbClr val="000000"/>
                </a:solidFill>
                <a:latin typeface="Times New Roman"/>
                <a:ea typeface="Times New Roman"/>
                <a:cs typeface="Times New Roman"/>
                <a:sym typeface="Times New Roman"/>
              </a:rPr>
              <a:t>REGISTERNO:312214806</a:t>
            </a:r>
          </a:p>
          <a:p>
            <a:pPr algn="l">
              <a:lnSpc>
                <a:spcPts val="4320"/>
              </a:lnSpc>
            </a:pPr>
            <a:r>
              <a:rPr lang="en-US" sz="3600">
                <a:solidFill>
                  <a:srgbClr val="000000"/>
                </a:solidFill>
                <a:latin typeface="Times New Roman"/>
                <a:ea typeface="Times New Roman"/>
                <a:cs typeface="Times New Roman"/>
                <a:sym typeface="Times New Roman"/>
              </a:rPr>
              <a:t>USERNAME:asunm1475312214806</a:t>
            </a:r>
          </a:p>
          <a:p>
            <a:pPr algn="l">
              <a:lnSpc>
                <a:spcPts val="4320"/>
              </a:lnSpc>
            </a:pPr>
            <a:r>
              <a:rPr lang="en-US" sz="3600">
                <a:solidFill>
                  <a:srgbClr val="000000"/>
                </a:solidFill>
                <a:latin typeface="Times New Roman"/>
                <a:ea typeface="Times New Roman"/>
                <a:cs typeface="Times New Roman"/>
                <a:sym typeface="Times New Roman"/>
              </a:rPr>
              <a:t>DEPARTMENT:COMMERCE</a:t>
            </a:r>
          </a:p>
          <a:p>
            <a:pPr algn="l">
              <a:lnSpc>
                <a:spcPts val="4320"/>
              </a:lnSpc>
            </a:pPr>
            <a:r>
              <a:rPr lang="en-US" sz="3600">
                <a:solidFill>
                  <a:srgbClr val="000000"/>
                </a:solidFill>
                <a:latin typeface="Times New Roman"/>
                <a:ea typeface="Times New Roman"/>
                <a:cs typeface="Times New Roman"/>
                <a:sym typeface="Times New Roman"/>
              </a:rPr>
              <a:t>COLLEGE: SRI KANYAKA PARAMESWARI ARTS&amp; SCIENCE COLLEGE FOR WOMENS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Freeform 20" id="20"/>
          <p:cNvSpPr/>
          <p:nvPr/>
        </p:nvSpPr>
        <p:spPr>
          <a:xfrm flipH="false" flipV="false" rot="0">
            <a:off x="3929210" y="2792968"/>
            <a:ext cx="8372179" cy="5183666"/>
          </a:xfrm>
          <a:custGeom>
            <a:avLst/>
            <a:gdLst/>
            <a:ahLst/>
            <a:cxnLst/>
            <a:rect r="r" b="b" t="t" l="l"/>
            <a:pathLst>
              <a:path h="5183666" w="8372179">
                <a:moveTo>
                  <a:pt x="0" y="0"/>
                </a:moveTo>
                <a:lnTo>
                  <a:pt x="8372179" y="0"/>
                </a:lnTo>
                <a:lnTo>
                  <a:pt x="8372179" y="5183665"/>
                </a:lnTo>
                <a:lnTo>
                  <a:pt x="0" y="5183665"/>
                </a:lnTo>
                <a:lnTo>
                  <a:pt x="0" y="0"/>
                </a:lnTo>
                <a:close/>
              </a:path>
            </a:pathLst>
          </a:custGeom>
          <a:blipFill>
            <a:blip r:embed="rId2"/>
            <a:stretch>
              <a:fillRect l="0" t="0" r="0" b="0"/>
            </a:stretch>
          </a:blipFill>
        </p:spPr>
      </p:sp>
      <p:sp>
        <p:nvSpPr>
          <p:cNvPr name="TextBox 21" id="21"/>
          <p:cNvSpPr txBox="true"/>
          <p:nvPr/>
        </p:nvSpPr>
        <p:spPr>
          <a:xfrm rot="0">
            <a:off x="966082" y="848233"/>
            <a:ext cx="10233330" cy="88097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RESULTS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85962" y="606451"/>
            <a:ext cx="8305137" cy="88097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ea typeface="Times New Roman"/>
                <a:cs typeface="Times New Roman"/>
                <a:sym typeface="Times New Roman"/>
              </a:rPr>
              <a:t>CONCLUSION</a:t>
            </a:r>
          </a:p>
        </p:txBody>
      </p:sp>
      <p:sp>
        <p:nvSpPr>
          <p:cNvPr name="TextBox 21" id="21"/>
          <p:cNvSpPr txBox="true"/>
          <p:nvPr/>
        </p:nvSpPr>
        <p:spPr>
          <a:xfrm rot="0">
            <a:off x="2037259" y="2243699"/>
            <a:ext cx="11605442" cy="4730383"/>
          </a:xfrm>
          <a:prstGeom prst="rect">
            <a:avLst/>
          </a:prstGeom>
        </p:spPr>
        <p:txBody>
          <a:bodyPr anchor="t" rtlCol="false" tIns="0" lIns="0" bIns="0" rIns="0">
            <a:spAutoFit/>
          </a:bodyPr>
          <a:lstStyle/>
          <a:p>
            <a:pPr algn="l">
              <a:lnSpc>
                <a:spcPts val="3600"/>
              </a:lnSpc>
            </a:pPr>
            <a:r>
              <a:rPr lang="en-US" sz="3000">
                <a:solidFill>
                  <a:srgbClr val="000000"/>
                </a:solidFill>
                <a:latin typeface="Times New Roman"/>
                <a:ea typeface="Times New Roman"/>
                <a:cs typeface="Times New Roman"/>
                <a:sym typeface="Times New Roman"/>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1291077" y="1973418"/>
            <a:ext cx="8066598" cy="982831"/>
          </a:xfrm>
          <a:prstGeom prst="rect">
            <a:avLst/>
          </a:prstGeom>
        </p:spPr>
        <p:txBody>
          <a:bodyPr anchor="t" rtlCol="false" tIns="0" lIns="0" bIns="0" rIns="0">
            <a:spAutoFit/>
          </a:bodyPr>
          <a:lstStyle/>
          <a:p>
            <a:pPr algn="l">
              <a:lnSpc>
                <a:spcPts val="6480"/>
              </a:lnSpc>
            </a:pPr>
            <a:r>
              <a:rPr lang="en-US" sz="5400">
                <a:solidFill>
                  <a:srgbClr val="000000"/>
                </a:solidFill>
                <a:latin typeface="Times New Roman"/>
                <a:ea typeface="Times New Roman"/>
                <a:cs typeface="Times New Roman"/>
                <a:sym typeface="Times New Roman"/>
              </a:rPr>
              <a:t>REFERENCE</a:t>
            </a:r>
          </a:p>
        </p:txBody>
      </p:sp>
      <p:sp>
        <p:nvSpPr>
          <p:cNvPr name="TextBox 21" id="21"/>
          <p:cNvSpPr txBox="true"/>
          <p:nvPr/>
        </p:nvSpPr>
        <p:spPr>
          <a:xfrm rot="0">
            <a:off x="2053078" y="3935775"/>
            <a:ext cx="13848552" cy="2893248"/>
          </a:xfrm>
          <a:prstGeom prst="rect">
            <a:avLst/>
          </a:prstGeom>
        </p:spPr>
        <p:txBody>
          <a:bodyPr anchor="t" rtlCol="false" tIns="0" lIns="0" bIns="0" rIns="0">
            <a:spAutoFit/>
          </a:bodyPr>
          <a:lstStyle/>
          <a:p>
            <a:pPr algn="l">
              <a:lnSpc>
                <a:spcPts val="4320"/>
              </a:lnSpc>
            </a:pPr>
            <a:r>
              <a:rPr lang="en-US" sz="3600">
                <a:solidFill>
                  <a:srgbClr val="000000"/>
                </a:solidFill>
                <a:latin typeface="Times New Roman"/>
                <a:ea typeface="Times New Roman"/>
                <a:cs typeface="Times New Roman"/>
                <a:sym typeface="Times New Roman"/>
              </a:rPr>
              <a:t>N Tamilnadu P </a:t>
            </a:r>
          </a:p>
          <a:p>
            <a:pPr algn="l">
              <a:lnSpc>
                <a:spcPts val="4320"/>
              </a:lnSpc>
            </a:pPr>
            <a:r>
              <a:rPr lang="en-US" sz="3600">
                <a:solidFill>
                  <a:srgbClr val="000000"/>
                </a:solidFill>
                <a:latin typeface="Times New Roman"/>
                <a:ea typeface="Times New Roman"/>
                <a:cs typeface="Times New Roman"/>
                <a:sym typeface="Times New Roman"/>
              </a:rPr>
              <a:t>Assistant Professor</a:t>
            </a:r>
          </a:p>
          <a:p>
            <a:pPr algn="l">
              <a:lnSpc>
                <a:spcPts val="4320"/>
              </a:lnSpc>
            </a:pPr>
            <a:r>
              <a:rPr lang="en-US" sz="3600">
                <a:solidFill>
                  <a:srgbClr val="000000"/>
                </a:solidFill>
                <a:latin typeface="Times New Roman"/>
                <a:ea typeface="Times New Roman"/>
                <a:cs typeface="Times New Roman"/>
                <a:sym typeface="Times New Roman"/>
              </a:rPr>
              <a:t>SRI KANYAKA PARAMESWARI ARTS &amp; SCIENCE COLLEGE FOR WOMENS</a:t>
            </a:r>
          </a:p>
          <a:p>
            <a:pPr algn="l">
              <a:lnSpc>
                <a:spcPts val="4320"/>
              </a:lnSpc>
            </a:pPr>
            <a:r>
              <a:rPr lang="en-US" sz="3600">
                <a:solidFill>
                  <a:srgbClr val="000000"/>
                </a:solidFill>
                <a:latin typeface="Times New Roman"/>
                <a:ea typeface="Times New Roman"/>
                <a:cs typeface="Times New Roman"/>
                <a:sym typeface="Times New Roman"/>
              </a:rPr>
              <a:t> CHENNAI, TAMILNADU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69510" y="985796"/>
            <a:ext cx="12712122" cy="1386439"/>
          </a:xfrm>
          <a:prstGeom prst="rect">
            <a:avLst/>
          </a:prstGeom>
        </p:spPr>
        <p:txBody>
          <a:bodyPr anchor="t" rtlCol="false" tIns="0" lIns="0" bIns="0" rIns="0">
            <a:spAutoFit/>
          </a:bodyPr>
          <a:lstStyle/>
          <a:p>
            <a:pPr algn="l">
              <a:lnSpc>
                <a:spcPts val="7920"/>
              </a:lnSpc>
            </a:pPr>
            <a:r>
              <a:rPr lang="en-US" sz="6600">
                <a:solidFill>
                  <a:srgbClr val="000000"/>
                </a:solidFill>
                <a:latin typeface="Times New Roman Bold"/>
                <a:ea typeface="Times New Roman Bold"/>
                <a:cs typeface="Times New Roman Bold"/>
                <a:sym typeface="Times New Roman Bold"/>
              </a:rPr>
              <a:t>PROJECT TITLE</a:t>
            </a:r>
          </a:p>
        </p:txBody>
      </p:sp>
      <p:grpSp>
        <p:nvGrpSpPr>
          <p:cNvPr name="Group 21" id="21"/>
          <p:cNvGrpSpPr/>
          <p:nvPr/>
        </p:nvGrpSpPr>
        <p:grpSpPr>
          <a:xfrm rot="0">
            <a:off x="1039260" y="3921608"/>
            <a:ext cx="1829068" cy="1829068"/>
            <a:chOff x="0" y="0"/>
            <a:chExt cx="2438758" cy="2438758"/>
          </a:xfrm>
        </p:grpSpPr>
        <p:sp>
          <p:nvSpPr>
            <p:cNvPr name="Freeform 22" id="22"/>
            <p:cNvSpPr/>
            <p:nvPr/>
          </p:nvSpPr>
          <p:spPr>
            <a:xfrm flipH="false" flipV="false" rot="0">
              <a:off x="19050" y="19050"/>
              <a:ext cx="1200277" cy="2400681"/>
            </a:xfrm>
            <a:custGeom>
              <a:avLst/>
              <a:gdLst/>
              <a:ahLst/>
              <a:cxnLst/>
              <a:rect r="r" b="b" t="t" l="l"/>
              <a:pathLst>
                <a:path h="2400681" w="1200277">
                  <a:moveTo>
                    <a:pt x="1200277" y="2400681"/>
                  </a:moveTo>
                  <a:cubicBezTo>
                    <a:pt x="537337" y="2400681"/>
                    <a:pt x="0" y="1863217"/>
                    <a:pt x="0" y="1200404"/>
                  </a:cubicBezTo>
                  <a:cubicBezTo>
                    <a:pt x="0" y="537591"/>
                    <a:pt x="537464" y="0"/>
                    <a:pt x="1200277" y="0"/>
                  </a:cubicBezTo>
                  <a:lnTo>
                    <a:pt x="1200277" y="1200277"/>
                  </a:lnTo>
                  <a:close/>
                </a:path>
              </a:pathLst>
            </a:custGeom>
            <a:solidFill>
              <a:srgbClr val="5FCBEF"/>
            </a:solidFill>
          </p:spPr>
        </p:sp>
        <p:sp>
          <p:nvSpPr>
            <p:cNvPr name="Freeform 23" id="23"/>
            <p:cNvSpPr/>
            <p:nvPr/>
          </p:nvSpPr>
          <p:spPr>
            <a:xfrm flipH="false" flipV="false" rot="0">
              <a:off x="0" y="0"/>
              <a:ext cx="1238377" cy="2438781"/>
            </a:xfrm>
            <a:custGeom>
              <a:avLst/>
              <a:gdLst/>
              <a:ahLst/>
              <a:cxnLst/>
              <a:rect r="r" b="b" t="t" l="l"/>
              <a:pathLst>
                <a:path h="2438781" w="1238377">
                  <a:moveTo>
                    <a:pt x="1219327" y="2438781"/>
                  </a:moveTo>
                  <a:cubicBezTo>
                    <a:pt x="545973" y="2438781"/>
                    <a:pt x="0" y="1892808"/>
                    <a:pt x="0" y="1219327"/>
                  </a:cubicBezTo>
                  <a:cubicBezTo>
                    <a:pt x="0" y="545846"/>
                    <a:pt x="545973" y="0"/>
                    <a:pt x="1219327" y="0"/>
                  </a:cubicBezTo>
                  <a:cubicBezTo>
                    <a:pt x="1229868" y="0"/>
                    <a:pt x="1238377" y="8509"/>
                    <a:pt x="1238377" y="19050"/>
                  </a:cubicBezTo>
                  <a:lnTo>
                    <a:pt x="1238377" y="1219327"/>
                  </a:lnTo>
                  <a:lnTo>
                    <a:pt x="1238377" y="2419604"/>
                  </a:lnTo>
                  <a:cubicBezTo>
                    <a:pt x="1238377" y="2430145"/>
                    <a:pt x="1229868" y="2438654"/>
                    <a:pt x="1219327" y="2438654"/>
                  </a:cubicBezTo>
                  <a:moveTo>
                    <a:pt x="1219327" y="2400554"/>
                  </a:moveTo>
                  <a:lnTo>
                    <a:pt x="1219327" y="2419604"/>
                  </a:lnTo>
                  <a:lnTo>
                    <a:pt x="1200277" y="2419604"/>
                  </a:lnTo>
                  <a:lnTo>
                    <a:pt x="1200277" y="1219327"/>
                  </a:lnTo>
                  <a:lnTo>
                    <a:pt x="1219327" y="1219327"/>
                  </a:lnTo>
                  <a:lnTo>
                    <a:pt x="1200277" y="1219327"/>
                  </a:lnTo>
                  <a:lnTo>
                    <a:pt x="1200277" y="19050"/>
                  </a:lnTo>
                  <a:lnTo>
                    <a:pt x="1219327" y="19050"/>
                  </a:lnTo>
                  <a:lnTo>
                    <a:pt x="1219327" y="38100"/>
                  </a:lnTo>
                  <a:cubicBezTo>
                    <a:pt x="566928" y="38100"/>
                    <a:pt x="38100" y="566928"/>
                    <a:pt x="38100" y="1219327"/>
                  </a:cubicBezTo>
                  <a:lnTo>
                    <a:pt x="19050" y="1219327"/>
                  </a:lnTo>
                  <a:lnTo>
                    <a:pt x="38100" y="1219327"/>
                  </a:lnTo>
                  <a:cubicBezTo>
                    <a:pt x="38100" y="1871726"/>
                    <a:pt x="566928" y="2400554"/>
                    <a:pt x="1219327" y="2400554"/>
                  </a:cubicBezTo>
                  <a:close/>
                </a:path>
              </a:pathLst>
            </a:custGeom>
            <a:solidFill>
              <a:srgbClr val="FFFFFF"/>
            </a:solidFill>
          </p:spPr>
        </p:sp>
      </p:grpSp>
      <p:grpSp>
        <p:nvGrpSpPr>
          <p:cNvPr name="Group 24" id="24"/>
          <p:cNvGrpSpPr/>
          <p:nvPr/>
        </p:nvGrpSpPr>
        <p:grpSpPr>
          <a:xfrm rot="0">
            <a:off x="1939506" y="3921608"/>
            <a:ext cx="10180641" cy="1829068"/>
            <a:chOff x="0" y="0"/>
            <a:chExt cx="13574188" cy="2438758"/>
          </a:xfrm>
        </p:grpSpPr>
        <p:sp>
          <p:nvSpPr>
            <p:cNvPr name="Freeform 25" id="25"/>
            <p:cNvSpPr/>
            <p:nvPr/>
          </p:nvSpPr>
          <p:spPr>
            <a:xfrm flipH="false" flipV="false" rot="0">
              <a:off x="19050" y="19050"/>
              <a:ext cx="13536040" cy="2400681"/>
            </a:xfrm>
            <a:custGeom>
              <a:avLst/>
              <a:gdLst/>
              <a:ahLst/>
              <a:cxnLst/>
              <a:rect r="r" b="b" t="t" l="l"/>
              <a:pathLst>
                <a:path h="2400681" w="13536040">
                  <a:moveTo>
                    <a:pt x="0" y="0"/>
                  </a:moveTo>
                  <a:lnTo>
                    <a:pt x="13536040" y="0"/>
                  </a:lnTo>
                  <a:lnTo>
                    <a:pt x="13536040" y="2400681"/>
                  </a:lnTo>
                  <a:lnTo>
                    <a:pt x="0" y="2400681"/>
                  </a:lnTo>
                  <a:close/>
                </a:path>
              </a:pathLst>
            </a:custGeom>
            <a:solidFill>
              <a:srgbClr val="FFFFFF">
                <a:alpha val="89804"/>
              </a:srgbClr>
            </a:solidFill>
          </p:spPr>
        </p:sp>
        <p:sp>
          <p:nvSpPr>
            <p:cNvPr name="Freeform 26" id="26"/>
            <p:cNvSpPr/>
            <p:nvPr/>
          </p:nvSpPr>
          <p:spPr>
            <a:xfrm flipH="false" flipV="false" rot="0">
              <a:off x="0" y="0"/>
              <a:ext cx="13574140" cy="2438781"/>
            </a:xfrm>
            <a:custGeom>
              <a:avLst/>
              <a:gdLst/>
              <a:ahLst/>
              <a:cxnLst/>
              <a:rect r="r" b="b" t="t" l="l"/>
              <a:pathLst>
                <a:path h="2438781" w="13574140">
                  <a:moveTo>
                    <a:pt x="19050" y="0"/>
                  </a:moveTo>
                  <a:lnTo>
                    <a:pt x="13555090" y="0"/>
                  </a:lnTo>
                  <a:cubicBezTo>
                    <a:pt x="13565631" y="0"/>
                    <a:pt x="13574140" y="8509"/>
                    <a:pt x="13574140" y="19050"/>
                  </a:cubicBezTo>
                  <a:lnTo>
                    <a:pt x="13574140" y="2419731"/>
                  </a:lnTo>
                  <a:cubicBezTo>
                    <a:pt x="13574140" y="2430272"/>
                    <a:pt x="13565631" y="2438781"/>
                    <a:pt x="13555090" y="2438781"/>
                  </a:cubicBezTo>
                  <a:lnTo>
                    <a:pt x="19050" y="2438781"/>
                  </a:lnTo>
                  <a:cubicBezTo>
                    <a:pt x="8509" y="2438781"/>
                    <a:pt x="0" y="2430272"/>
                    <a:pt x="0" y="2419731"/>
                  </a:cubicBezTo>
                  <a:lnTo>
                    <a:pt x="0" y="19050"/>
                  </a:lnTo>
                  <a:cubicBezTo>
                    <a:pt x="0" y="8509"/>
                    <a:pt x="8509" y="0"/>
                    <a:pt x="19050" y="0"/>
                  </a:cubicBezTo>
                  <a:moveTo>
                    <a:pt x="19050" y="38100"/>
                  </a:moveTo>
                  <a:lnTo>
                    <a:pt x="19050" y="19050"/>
                  </a:lnTo>
                  <a:lnTo>
                    <a:pt x="38100" y="19050"/>
                  </a:lnTo>
                  <a:lnTo>
                    <a:pt x="38100" y="2419731"/>
                  </a:lnTo>
                  <a:lnTo>
                    <a:pt x="19050" y="2419731"/>
                  </a:lnTo>
                  <a:lnTo>
                    <a:pt x="19050" y="2400681"/>
                  </a:lnTo>
                  <a:lnTo>
                    <a:pt x="13555090" y="2400681"/>
                  </a:lnTo>
                  <a:lnTo>
                    <a:pt x="13555090" y="2419731"/>
                  </a:lnTo>
                  <a:lnTo>
                    <a:pt x="13536040" y="2419731"/>
                  </a:lnTo>
                  <a:lnTo>
                    <a:pt x="13536040" y="19050"/>
                  </a:lnTo>
                  <a:lnTo>
                    <a:pt x="13555090" y="19050"/>
                  </a:lnTo>
                  <a:lnTo>
                    <a:pt x="13555090" y="38100"/>
                  </a:lnTo>
                  <a:lnTo>
                    <a:pt x="19050" y="38100"/>
                  </a:lnTo>
                  <a:close/>
                </a:path>
              </a:pathLst>
            </a:custGeom>
            <a:solidFill>
              <a:srgbClr val="5FCBEF"/>
            </a:solidFill>
          </p:spPr>
        </p:sp>
      </p:grpSp>
      <p:sp>
        <p:nvSpPr>
          <p:cNvPr name="TextBox 27" id="27"/>
          <p:cNvSpPr txBox="true"/>
          <p:nvPr/>
        </p:nvSpPr>
        <p:spPr>
          <a:xfrm rot="0">
            <a:off x="2076666" y="4011142"/>
            <a:ext cx="9906321" cy="1602373"/>
          </a:xfrm>
          <a:prstGeom prst="rect">
            <a:avLst/>
          </a:prstGeom>
        </p:spPr>
        <p:txBody>
          <a:bodyPr anchor="t" rtlCol="false" tIns="0" lIns="0" bIns="0" rIns="0">
            <a:spAutoFit/>
          </a:bodyPr>
          <a:lstStyle/>
          <a:p>
            <a:pPr algn="ctr">
              <a:lnSpc>
                <a:spcPts val="5832"/>
              </a:lnSpc>
            </a:pPr>
            <a:r>
              <a:rPr lang="en-US" sz="5400">
                <a:solidFill>
                  <a:srgbClr val="000000"/>
                </a:solidFill>
                <a:latin typeface="Times New Roman"/>
                <a:ea typeface="Times New Roman"/>
                <a:cs typeface="Times New Roman"/>
                <a:sym typeface="Times New Roman"/>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829148" y="1143165"/>
            <a:ext cx="12712122" cy="93386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AGENDA</a:t>
            </a:r>
          </a:p>
        </p:txBody>
      </p:sp>
      <p:sp>
        <p:nvSpPr>
          <p:cNvPr name="TextBox 21" id="21"/>
          <p:cNvSpPr txBox="true"/>
          <p:nvPr/>
        </p:nvSpPr>
        <p:spPr>
          <a:xfrm rot="0">
            <a:off x="2949972" y="3011609"/>
            <a:ext cx="8143899" cy="4780416"/>
          </a:xfrm>
          <a:prstGeom prst="rect">
            <a:avLst/>
          </a:prstGeom>
        </p:spPr>
        <p:txBody>
          <a:bodyPr anchor="t" rtlCol="false" tIns="0" lIns="0" bIns="0" rIns="0">
            <a:spAutoFit/>
          </a:bodyPr>
          <a:lstStyle/>
          <a:p>
            <a:pPr algn="l">
              <a:lnSpc>
                <a:spcPts val="3600"/>
              </a:lnSpc>
            </a:pPr>
            <a:r>
              <a:rPr lang="en-US" sz="3000">
                <a:solidFill>
                  <a:srgbClr val="000000"/>
                </a:solidFill>
                <a:latin typeface="Times New Roman"/>
                <a:ea typeface="Times New Roman"/>
                <a:cs typeface="Times New Roman"/>
                <a:sym typeface="Times New Roman"/>
              </a:rPr>
              <a:t>1.Problem Statement</a:t>
            </a:r>
          </a:p>
          <a:p>
            <a:pPr algn="l">
              <a:lnSpc>
                <a:spcPts val="3600"/>
              </a:lnSpc>
            </a:pPr>
            <a:r>
              <a:rPr lang="en-US" sz="3000">
                <a:solidFill>
                  <a:srgbClr val="000000"/>
                </a:solidFill>
                <a:latin typeface="Times New Roman"/>
                <a:ea typeface="Times New Roman"/>
                <a:cs typeface="Times New Roman"/>
                <a:sym typeface="Times New Roman"/>
              </a:rPr>
              <a:t>2. Project Overview</a:t>
            </a:r>
          </a:p>
          <a:p>
            <a:pPr algn="l">
              <a:lnSpc>
                <a:spcPts val="3600"/>
              </a:lnSpc>
            </a:pPr>
            <a:r>
              <a:rPr lang="en-US" sz="3000">
                <a:solidFill>
                  <a:srgbClr val="000000"/>
                </a:solidFill>
                <a:latin typeface="Times New Roman"/>
                <a:ea typeface="Times New Roman"/>
                <a:cs typeface="Times New Roman"/>
                <a:sym typeface="Times New Roman"/>
              </a:rPr>
              <a:t>3.End Users</a:t>
            </a:r>
          </a:p>
          <a:p>
            <a:pPr algn="l">
              <a:lnSpc>
                <a:spcPts val="3600"/>
              </a:lnSpc>
            </a:pPr>
            <a:r>
              <a:rPr lang="en-US" sz="3000">
                <a:solidFill>
                  <a:srgbClr val="000000"/>
                </a:solidFill>
                <a:latin typeface="Times New Roman"/>
                <a:ea typeface="Times New Roman"/>
                <a:cs typeface="Times New Roman"/>
                <a:sym typeface="Times New Roman"/>
              </a:rPr>
              <a:t>4.Our Solution and Proposition</a:t>
            </a:r>
          </a:p>
          <a:p>
            <a:pPr algn="l">
              <a:lnSpc>
                <a:spcPts val="3600"/>
              </a:lnSpc>
            </a:pPr>
            <a:r>
              <a:rPr lang="en-US" sz="3000">
                <a:solidFill>
                  <a:srgbClr val="000000"/>
                </a:solidFill>
                <a:latin typeface="Times New Roman"/>
                <a:ea typeface="Times New Roman"/>
                <a:cs typeface="Times New Roman"/>
                <a:sym typeface="Times New Roman"/>
              </a:rPr>
              <a:t>5. Dataset Description</a:t>
            </a:r>
          </a:p>
          <a:p>
            <a:pPr algn="l">
              <a:lnSpc>
                <a:spcPts val="3600"/>
              </a:lnSpc>
            </a:pPr>
            <a:r>
              <a:rPr lang="en-US" sz="3000">
                <a:solidFill>
                  <a:srgbClr val="000000"/>
                </a:solidFill>
                <a:latin typeface="Times New Roman"/>
                <a:ea typeface="Times New Roman"/>
                <a:cs typeface="Times New Roman"/>
                <a:sym typeface="Times New Roman"/>
              </a:rPr>
              <a:t>6. Modelling Approach</a:t>
            </a:r>
          </a:p>
          <a:p>
            <a:pPr algn="l">
              <a:lnSpc>
                <a:spcPts val="3600"/>
              </a:lnSpc>
            </a:pPr>
            <a:r>
              <a:rPr lang="en-US" sz="3000">
                <a:solidFill>
                  <a:srgbClr val="000000"/>
                </a:solidFill>
                <a:latin typeface="Times New Roman"/>
                <a:ea typeface="Times New Roman"/>
                <a:cs typeface="Times New Roman"/>
                <a:sym typeface="Times New Roman"/>
              </a:rPr>
              <a:t>7. Results and Discussion</a:t>
            </a:r>
          </a:p>
          <a:p>
            <a:pPr algn="l">
              <a:lnSpc>
                <a:spcPts val="3600"/>
              </a:lnSpc>
            </a:pPr>
            <a:r>
              <a:rPr lang="en-US" sz="3000">
                <a:solidFill>
                  <a:srgbClr val="000000"/>
                </a:solidFill>
                <a:latin typeface="Times New Roman"/>
                <a:ea typeface="Times New Roman"/>
                <a:cs typeface="Times New Roman"/>
                <a:sym typeface="Times New Roman"/>
              </a:rPr>
              <a:t>8.Conclusion</a:t>
            </a:r>
          </a:p>
        </p:txBody>
      </p:sp>
      <p:sp>
        <p:nvSpPr>
          <p:cNvPr name="AutoShape 22" id="22"/>
          <p:cNvSpPr/>
          <p:nvPr/>
        </p:nvSpPr>
        <p:spPr>
          <a:xfrm rot="-18410">
            <a:off x="2664463" y="2935203"/>
            <a:ext cx="7114863" cy="0"/>
          </a:xfrm>
          <a:prstGeom prst="line">
            <a:avLst/>
          </a:prstGeom>
          <a:ln cap="rnd" w="19050">
            <a:solidFill>
              <a:srgbClr val="5FCBEF"/>
            </a:solidFill>
            <a:prstDash val="solid"/>
            <a:headEnd type="none" len="sm" w="sm"/>
            <a:tailEnd type="none" len="sm" w="sm"/>
          </a:ln>
        </p:spPr>
      </p:sp>
      <p:sp>
        <p:nvSpPr>
          <p:cNvPr name="AutoShape 23" id="23"/>
          <p:cNvSpPr/>
          <p:nvPr/>
        </p:nvSpPr>
        <p:spPr>
          <a:xfrm rot="-18410">
            <a:off x="2664463" y="8650203"/>
            <a:ext cx="7114863" cy="0"/>
          </a:xfrm>
          <a:prstGeom prst="line">
            <a:avLst/>
          </a:prstGeom>
          <a:ln cap="rnd" w="19050">
            <a:solidFill>
              <a:srgbClr val="5FCBEF"/>
            </a:solidFill>
            <a:prstDash val="solid"/>
            <a:headEnd type="none" len="sm" w="sm"/>
            <a:tailEnd type="none" len="sm" w="sm"/>
          </a:ln>
        </p:spPr>
      </p:sp>
      <p:sp>
        <p:nvSpPr>
          <p:cNvPr name="AutoShape 24" id="24"/>
          <p:cNvSpPr/>
          <p:nvPr/>
        </p:nvSpPr>
        <p:spPr>
          <a:xfrm rot="5377233">
            <a:off x="-193049" y="5792702"/>
            <a:ext cx="5753226" cy="0"/>
          </a:xfrm>
          <a:prstGeom prst="line">
            <a:avLst/>
          </a:prstGeom>
          <a:ln cap="rnd" w="19050">
            <a:solidFill>
              <a:srgbClr val="5FCBEF"/>
            </a:solidFill>
            <a:prstDash val="solid"/>
            <a:headEnd type="none" len="sm" w="sm"/>
            <a:tailEnd type="none" len="sm" w="sm"/>
          </a:ln>
        </p:spPr>
      </p:sp>
      <p:sp>
        <p:nvSpPr>
          <p:cNvPr name="AutoShape 25" id="25"/>
          <p:cNvSpPr/>
          <p:nvPr/>
        </p:nvSpPr>
        <p:spPr>
          <a:xfrm rot="5377233">
            <a:off x="6883612" y="5792702"/>
            <a:ext cx="5753226" cy="0"/>
          </a:xfrm>
          <a:prstGeom prst="line">
            <a:avLst/>
          </a:prstGeom>
          <a:ln cap="rnd" w="19050">
            <a:solidFill>
              <a:srgbClr val="5FCBE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49634" y="865098"/>
            <a:ext cx="12712122" cy="1294410"/>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PROBLEM STATEMENT</a:t>
            </a:r>
          </a:p>
        </p:txBody>
      </p:sp>
      <p:sp>
        <p:nvSpPr>
          <p:cNvPr name="TextBox 21" id="21"/>
          <p:cNvSpPr txBox="true"/>
          <p:nvPr/>
        </p:nvSpPr>
        <p:spPr>
          <a:xfrm rot="0">
            <a:off x="1633586" y="2908664"/>
            <a:ext cx="12712122" cy="5036675"/>
          </a:xfrm>
          <a:prstGeom prst="rect">
            <a:avLst/>
          </a:prstGeom>
        </p:spPr>
        <p:txBody>
          <a:bodyPr anchor="t" rtlCol="false" tIns="0" lIns="0" bIns="0" rIns="0">
            <a:spAutoFit/>
          </a:bodyPr>
          <a:lstStyle/>
          <a:p>
            <a:pPr algn="just">
              <a:lnSpc>
                <a:spcPts val="4320"/>
              </a:lnSpc>
            </a:pPr>
            <a:r>
              <a:rPr lang="en-US" sz="3600">
                <a:solidFill>
                  <a:srgbClr val="000000"/>
                </a:solidFill>
                <a:latin typeface="Times New Roman"/>
                <a:ea typeface="Times New Roman"/>
                <a:cs typeface="Times New Roman"/>
                <a:sym typeface="Times New Roman"/>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94381" y="630973"/>
            <a:ext cx="10531503" cy="88097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PROJECT OVERVIEW</a:t>
            </a:r>
          </a:p>
        </p:txBody>
      </p:sp>
      <p:sp>
        <p:nvSpPr>
          <p:cNvPr name="TextBox 21" id="21"/>
          <p:cNvSpPr txBox="true"/>
          <p:nvPr/>
        </p:nvSpPr>
        <p:spPr>
          <a:xfrm rot="0">
            <a:off x="2126655" y="1879494"/>
            <a:ext cx="11334620" cy="7325231"/>
          </a:xfrm>
          <a:prstGeom prst="rect">
            <a:avLst/>
          </a:prstGeom>
        </p:spPr>
        <p:txBody>
          <a:bodyPr anchor="t" rtlCol="false" tIns="0" lIns="0" bIns="0" rIns="0">
            <a:spAutoFit/>
          </a:bodyPr>
          <a:lstStyle/>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Analyze employee performance metrics to identify strengths, areas for improvement, and overall trends.</a:t>
            </a:r>
          </a:p>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Implement PivotTables to summarize and categorize performance data.</a:t>
            </a:r>
          </a:p>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 Compare individual employee performance against benchmarks or targets.   </a:t>
            </a:r>
          </a:p>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Analyze seasonal or project-specific performance variations. . </a:t>
            </a:r>
          </a:p>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Design dashboards for easy visualization of performance metrics.</a:t>
            </a:r>
          </a:p>
          <a:p>
            <a:pPr algn="just" marL="651510" indent="-325755" lvl="1">
              <a:lnSpc>
                <a:spcPts val="4320"/>
              </a:lnSpc>
              <a:buFont typeface="Arial"/>
              <a:buChar char="•"/>
            </a:pPr>
            <a:r>
              <a:rPr lang="en-US" sz="3600">
                <a:solidFill>
                  <a:srgbClr val="000000"/>
                </a:solidFill>
                <a:latin typeface="Times New Roman"/>
                <a:ea typeface="Times New Roman"/>
                <a:cs typeface="Times New Roman"/>
                <a:sym typeface="Times New Roman"/>
              </a:rPr>
              <a:t>Share analysis results with management for decision-making. </a:t>
            </a:r>
          </a:p>
          <a:p>
            <a:pPr algn="just"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864799" y="1136066"/>
            <a:ext cx="13115678" cy="880973"/>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WHO ARE THE END USERS?</a:t>
            </a:r>
          </a:p>
        </p:txBody>
      </p:sp>
      <p:sp>
        <p:nvSpPr>
          <p:cNvPr name="TextBox 21" id="21"/>
          <p:cNvSpPr txBox="true"/>
          <p:nvPr/>
        </p:nvSpPr>
        <p:spPr>
          <a:xfrm rot="0">
            <a:off x="3352618" y="1788126"/>
            <a:ext cx="9255942" cy="10649218"/>
          </a:xfrm>
          <a:prstGeom prst="rect">
            <a:avLst/>
          </a:prstGeom>
        </p:spPr>
        <p:txBody>
          <a:bodyPr anchor="t" rtlCol="false" tIns="0" lIns="0" bIns="0" rIns="0">
            <a:spAutoFit/>
          </a:bodyPr>
          <a:lstStyle/>
          <a:p>
            <a:pPr algn="l">
              <a:lnSpc>
                <a:spcPts val="4320"/>
              </a:lnSpc>
            </a:pP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Human Resources Team</a:t>
            </a:r>
          </a:p>
          <a:p>
            <a:pPr algn="l" marL="651510" indent="-325755" lvl="1">
              <a:lnSpc>
                <a:spcPts val="4320"/>
              </a:lnSpc>
            </a:pP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Managers</a:t>
            </a:r>
          </a:p>
          <a:p>
            <a:pPr algn="l" marL="651510" indent="-325755" lvl="1">
              <a:lnSpc>
                <a:spcPts val="4320"/>
              </a:lnSpc>
            </a:pP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Executives</a:t>
            </a:r>
          </a:p>
          <a:p>
            <a:pPr algn="l" marL="651510" indent="-325755" lvl="1">
              <a:lnSpc>
                <a:spcPts val="4320"/>
              </a:lnSpc>
            </a:pP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Training and Development Teams</a:t>
            </a:r>
          </a:p>
          <a:p>
            <a:pPr algn="l" marL="651510" indent="-325755" lvl="1">
              <a:lnSpc>
                <a:spcPts val="4320"/>
              </a:lnSpc>
            </a:pPr>
          </a:p>
          <a:p>
            <a:pPr algn="l" marL="651510" indent="-325755" lvl="1">
              <a:lnSpc>
                <a:spcPts val="4320"/>
              </a:lnSpc>
              <a:buAutoNum type="arabicPeriod" startAt="1"/>
            </a:pPr>
            <a:r>
              <a:rPr lang="en-US" sz="3600">
                <a:solidFill>
                  <a:srgbClr val="000000"/>
                </a:solidFill>
                <a:latin typeface="Times New Roman"/>
                <a:ea typeface="Times New Roman"/>
                <a:cs typeface="Times New Roman"/>
                <a:sym typeface="Times New Roman"/>
              </a:rPr>
              <a:t>Compensation and Benefits Teams </a:t>
            </a:r>
          </a:p>
          <a:p>
            <a:pPr algn="l" marL="651510" indent="-325755" lvl="1">
              <a:lnSpc>
                <a:spcPts val="4320"/>
              </a:lnSpc>
            </a:pPr>
            <a:r>
              <a:rPr lang="en-US" sz="3600">
                <a:solidFill>
                  <a:srgbClr val="000000"/>
                </a:solidFill>
                <a:latin typeface="Times New Roman"/>
                <a:ea typeface="Times New Roman"/>
                <a:cs typeface="Times New Roman"/>
                <a:sym typeface="Times New Roman"/>
              </a:rPr>
              <a:t>                                                                                                                         6.    Performance Review Committees</a:t>
            </a: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429370" y="397317"/>
            <a:ext cx="13374095" cy="779115"/>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Bold"/>
                <a:ea typeface="Times New Roman Bold"/>
                <a:cs typeface="Times New Roman Bold"/>
                <a:sym typeface="Times New Roman Bold"/>
              </a:rPr>
              <a:t>OUR SOLUTION AND ITS VALUE PROPOSITION</a:t>
            </a:r>
          </a:p>
        </p:txBody>
      </p:sp>
      <p:sp>
        <p:nvSpPr>
          <p:cNvPr name="TextBox 21" id="21"/>
          <p:cNvSpPr txBox="true"/>
          <p:nvPr/>
        </p:nvSpPr>
        <p:spPr>
          <a:xfrm rot="0">
            <a:off x="1864784" y="1725735"/>
            <a:ext cx="10907060" cy="7500372"/>
          </a:xfrm>
          <a:prstGeom prst="rect">
            <a:avLst/>
          </a:prstGeom>
        </p:spPr>
        <p:txBody>
          <a:bodyPr anchor="t" rtlCol="false" tIns="0" lIns="0" bIns="0" rIns="0">
            <a:spAutoFit/>
          </a:bodyPr>
          <a:lstStyle/>
          <a:p>
            <a:pPr algn="just"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     Flexibility to adapt the analysis to different roles, departments, or performance criteria, ensuring relevance and accuracy in evaluations</a:t>
            </a:r>
          </a:p>
          <a:p>
            <a:pPr algn="just" marL="542925" indent="-271462" lvl="1">
              <a:lnSpc>
                <a:spcPts val="3600"/>
              </a:lnSpc>
            </a:pPr>
          </a:p>
          <a:p>
            <a:pPr algn="just"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    Solution Data-driven analysis that support performance reviews, promotions, compensation decisions, and targeted training.</a:t>
            </a:r>
          </a:p>
          <a:p>
            <a:pPr algn="just" marL="542925" indent="-271462" lvl="1">
              <a:lnSpc>
                <a:spcPts val="3600"/>
              </a:lnSpc>
            </a:pPr>
          </a:p>
          <a:p>
            <a:pPr algn="just"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   Solutions The ability to analyze both current and historical performance data, with periodic updates to keep information.</a:t>
            </a:r>
          </a:p>
          <a:p>
            <a:pPr algn="just" marL="542925" indent="-271462" lvl="1">
              <a:lnSpc>
                <a:spcPts val="3600"/>
              </a:lnSpc>
            </a:pPr>
            <a:r>
              <a:rPr lang="en-US" sz="3000">
                <a:solidFill>
                  <a:srgbClr val="000000"/>
                </a:solidFill>
                <a:latin typeface="Times New Roman"/>
                <a:ea typeface="Times New Roman"/>
                <a:cs typeface="Times New Roman"/>
                <a:sym typeface="Times New Roman"/>
              </a:rPr>
              <a:t> </a:t>
            </a:r>
          </a:p>
          <a:p>
            <a:pPr algn="just"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  Value Proposition Saves time and reduces the risk of human error, ensuring consistent and reliable reporting across the organization.</a:t>
            </a:r>
          </a:p>
          <a:p>
            <a:pPr algn="just" marL="542925" indent="-271462" lvl="1">
              <a:lnSpc>
                <a:spcPts val="3600"/>
              </a:lnSpc>
            </a:pPr>
            <a:r>
              <a:rPr lang="en-US" sz="3000">
                <a:solidFill>
                  <a:srgbClr val="000000"/>
                </a:solidFill>
                <a:latin typeface="Times New Roman"/>
                <a:ea typeface="Times New Roman"/>
                <a:cs typeface="Times New Roman"/>
                <a:sym typeface="Times New Roman"/>
              </a:rPr>
              <a:t>  </a:t>
            </a:r>
          </a:p>
          <a:p>
            <a:pPr algn="just"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  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18078" y="891531"/>
            <a:ext cx="11823591" cy="88097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DATASET DESCRIPTION</a:t>
            </a:r>
          </a:p>
        </p:txBody>
      </p:sp>
      <p:sp>
        <p:nvSpPr>
          <p:cNvPr name="TextBox 21" id="21"/>
          <p:cNvSpPr txBox="true"/>
          <p:nvPr/>
        </p:nvSpPr>
        <p:spPr>
          <a:xfrm rot="0">
            <a:off x="1610706" y="2384314"/>
            <a:ext cx="11366391" cy="5653713"/>
          </a:xfrm>
          <a:prstGeom prst="rect">
            <a:avLst/>
          </a:prstGeom>
        </p:spPr>
        <p:txBody>
          <a:bodyPr anchor="t" rtlCol="false" tIns="0" lIns="0" bIns="0" rIns="0">
            <a:spAutoFit/>
          </a:bodyPr>
          <a:lstStyle/>
          <a:p>
            <a:pPr algn="just">
              <a:lnSpc>
                <a:spcPts val="3600"/>
              </a:lnSpc>
            </a:pPr>
            <a:r>
              <a:rPr lang="en-US" sz="3000">
                <a:solidFill>
                  <a:srgbClr val="000000"/>
                </a:solidFill>
                <a:latin typeface="Times New Roman"/>
                <a:ea typeface="Times New Roman"/>
                <a:cs typeface="Times New Roman"/>
                <a:sym typeface="Times New Roman"/>
              </a:rPr>
              <a:t>EMPLOYEE ID: Unique identifier for each employee in the    organization.</a:t>
            </a:r>
          </a:p>
          <a:p>
            <a:pPr algn="just">
              <a:lnSpc>
                <a:spcPts val="3600"/>
              </a:lnSpc>
            </a:pPr>
          </a:p>
          <a:p>
            <a:pPr algn="just">
              <a:lnSpc>
                <a:spcPts val="3600"/>
              </a:lnSpc>
            </a:pPr>
            <a:r>
              <a:rPr lang="en-US" sz="3000">
                <a:solidFill>
                  <a:srgbClr val="000000"/>
                </a:solidFill>
                <a:latin typeface="Times New Roman"/>
                <a:ea typeface="Times New Roman"/>
                <a:cs typeface="Times New Roman"/>
                <a:sym typeface="Times New Roman"/>
              </a:rPr>
              <a:t>FIRST NAME: The first name of the employee.</a:t>
            </a:r>
          </a:p>
          <a:p>
            <a:pPr algn="just">
              <a:lnSpc>
                <a:spcPts val="3600"/>
              </a:lnSpc>
            </a:pPr>
          </a:p>
          <a:p>
            <a:pPr algn="just">
              <a:lnSpc>
                <a:spcPts val="3600"/>
              </a:lnSpc>
            </a:pPr>
            <a:r>
              <a:rPr lang="en-US" sz="3000">
                <a:solidFill>
                  <a:srgbClr val="000000"/>
                </a:solidFill>
                <a:latin typeface="Times New Roman"/>
                <a:ea typeface="Times New Roman"/>
                <a:cs typeface="Times New Roman"/>
                <a:sym typeface="Times New Roman"/>
              </a:rPr>
              <a:t>PAY ZONE: The pay zone or salary band to which the employee's compensation falls.</a:t>
            </a:r>
          </a:p>
          <a:p>
            <a:pPr algn="just">
              <a:lnSpc>
                <a:spcPts val="3600"/>
              </a:lnSpc>
            </a:pPr>
          </a:p>
          <a:p>
            <a:pPr algn="just">
              <a:lnSpc>
                <a:spcPts val="3600"/>
              </a:lnSpc>
            </a:pPr>
            <a:r>
              <a:rPr lang="en-US" sz="3000">
                <a:solidFill>
                  <a:srgbClr val="000000"/>
                </a:solidFill>
                <a:latin typeface="Times New Roman"/>
                <a:ea typeface="Times New Roman"/>
                <a:cs typeface="Times New Roman"/>
                <a:sym typeface="Times New Roman"/>
              </a:rPr>
              <a:t>DEPARTMENT TYPE: The broader category or type of department the employee's work is associated with.</a:t>
            </a:r>
          </a:p>
          <a:p>
            <a:pPr algn="just">
              <a:lnSpc>
                <a:spcPts val="3600"/>
              </a:lnSpc>
            </a:pPr>
          </a:p>
          <a:p>
            <a:pPr algn="just">
              <a:lnSpc>
                <a:spcPts val="3600"/>
              </a:lnSpc>
            </a:pPr>
            <a:r>
              <a:rPr lang="en-US" sz="3000">
                <a:solidFill>
                  <a:srgbClr val="000000"/>
                </a:solidFill>
                <a:latin typeface="Times New Roman"/>
                <a:ea typeface="Times New Roman"/>
                <a:cs typeface="Times New Roman"/>
                <a:sym typeface="Times New Roman"/>
              </a:rPr>
              <a:t>CURRENT EMPLOYEE RATING: 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06447" y="430790"/>
            <a:ext cx="9597225" cy="88097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Bold"/>
                <a:ea typeface="Times New Roman Bold"/>
                <a:cs typeface="Times New Roman Bold"/>
                <a:sym typeface="Times New Roman Bold"/>
              </a:rPr>
              <a:t>MODELLING</a:t>
            </a:r>
          </a:p>
        </p:txBody>
      </p:sp>
      <p:sp>
        <p:nvSpPr>
          <p:cNvPr name="TextBox 21" id="21"/>
          <p:cNvSpPr txBox="true"/>
          <p:nvPr/>
        </p:nvSpPr>
        <p:spPr>
          <a:xfrm rot="0">
            <a:off x="2046333" y="1719783"/>
            <a:ext cx="11124652" cy="6771232"/>
          </a:xfrm>
          <a:prstGeom prst="rect">
            <a:avLst/>
          </a:prstGeom>
        </p:spPr>
        <p:txBody>
          <a:bodyPr anchor="t" rtlCol="false" tIns="0" lIns="0" bIns="0" rIns="0">
            <a:spAutoFit/>
          </a:bodyPr>
          <a:lstStyle/>
          <a:p>
            <a:pPr algn="just">
              <a:lnSpc>
                <a:spcPts val="4320"/>
              </a:lnSpc>
            </a:pPr>
            <a:r>
              <a:rPr lang="en-US" sz="3600">
                <a:solidFill>
                  <a:srgbClr val="000000"/>
                </a:solidFill>
                <a:latin typeface="Times New Roman"/>
                <a:ea typeface="Times New Roman"/>
                <a:cs typeface="Times New Roman"/>
                <a:sym typeface="Times New Roman"/>
              </a:rPr>
              <a:t>DATA SET: Kaggle, Employee dataset </a:t>
            </a:r>
          </a:p>
          <a:p>
            <a:pPr algn="just">
              <a:lnSpc>
                <a:spcPts val="4320"/>
              </a:lnSpc>
            </a:pPr>
          </a:p>
          <a:p>
            <a:pPr algn="just">
              <a:lnSpc>
                <a:spcPts val="4320"/>
              </a:lnSpc>
            </a:pPr>
            <a:r>
              <a:rPr lang="en-US" sz="3600">
                <a:solidFill>
                  <a:srgbClr val="000000"/>
                </a:solidFill>
                <a:latin typeface="Times New Roman"/>
                <a:ea typeface="Times New Roman"/>
                <a:cs typeface="Times New Roman"/>
                <a:sym typeface="Times New Roman"/>
              </a:rPr>
              <a:t>FEATURE SELECTION: Slicer, Conditional Formatting, Designing</a:t>
            </a:r>
          </a:p>
          <a:p>
            <a:pPr algn="just">
              <a:lnSpc>
                <a:spcPts val="4320"/>
              </a:lnSpc>
            </a:pPr>
            <a:r>
              <a:rPr lang="en-US" sz="3600">
                <a:solidFill>
                  <a:srgbClr val="000000"/>
                </a:solidFill>
                <a:latin typeface="Times New Roman"/>
                <a:ea typeface="Times New Roman"/>
                <a:cs typeface="Times New Roman"/>
                <a:sym typeface="Times New Roman"/>
              </a:rPr>
              <a:t> </a:t>
            </a:r>
          </a:p>
          <a:p>
            <a:pPr algn="just">
              <a:lnSpc>
                <a:spcPts val="4320"/>
              </a:lnSpc>
            </a:pPr>
            <a:r>
              <a:rPr lang="en-US" sz="3600">
                <a:solidFill>
                  <a:srgbClr val="000000"/>
                </a:solidFill>
                <a:latin typeface="Times New Roman"/>
                <a:ea typeface="Times New Roman"/>
                <a:cs typeface="Times New Roman"/>
                <a:sym typeface="Times New Roman"/>
              </a:rPr>
              <a:t>DATA CLEANING Missing values, Irrelevant data, Correct Errors, Remove Unnecessary Columns and Rows </a:t>
            </a:r>
          </a:p>
          <a:p>
            <a:pPr algn="just">
              <a:lnSpc>
                <a:spcPts val="4320"/>
              </a:lnSpc>
            </a:pPr>
          </a:p>
          <a:p>
            <a:pPr algn="just">
              <a:lnSpc>
                <a:spcPts val="4320"/>
              </a:lnSpc>
            </a:pPr>
            <a:r>
              <a:rPr lang="en-US" sz="3600">
                <a:solidFill>
                  <a:srgbClr val="000000"/>
                </a:solidFill>
                <a:latin typeface="Times New Roman"/>
                <a:ea typeface="Times New Roman"/>
                <a:cs typeface="Times New Roman"/>
                <a:sym typeface="Times New Roman"/>
              </a:rPr>
              <a:t>PIVOT TABLE: Employee ID, First Name, Performance Score.</a:t>
            </a:r>
          </a:p>
          <a:p>
            <a:pPr algn="just">
              <a:lnSpc>
                <a:spcPts val="4320"/>
              </a:lnSpc>
            </a:pPr>
          </a:p>
          <a:p>
            <a:pPr algn="just">
              <a:lnSpc>
                <a:spcPts val="4320"/>
              </a:lnSpc>
            </a:pPr>
            <a:r>
              <a:rPr lang="en-US" sz="3600">
                <a:solidFill>
                  <a:srgbClr val="000000"/>
                </a:solidFill>
                <a:latin typeface="Times New Roman"/>
                <a:ea typeface="Times New Roman"/>
                <a:cs typeface="Times New Roman"/>
                <a:sym typeface="Times New Roman"/>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DAGPCE_R3es</dc:identifier>
  <dcterms:modified xsi:type="dcterms:W3CDTF">2011-08-01T06:04:30Z</dcterms:modified>
  <cp:revision>1</cp:revision>
  <dc:title>DOC-20240827-WA0005..pptx</dc:title>
</cp:coreProperties>
</file>