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encemag.org/news/2019/10/echolocation-blind-people-reveals-brain-s-adaptive-powers" TargetMode="External"/><Relationship Id="rId3" Type="http://schemas.openxmlformats.org/officeDocument/2006/relationships/hyperlink" Target="https://stock.adobe.com/in/images/a-man-with-a-futuristic-look-with-glasses-augmented-reality-in-holography/145565083?prev_url=detail" TargetMode="External"/><Relationship Id="rId4" Type="http://schemas.openxmlformats.org/officeDocument/2006/relationships/hyperlink" Target="https://stock.adobe.com/in/search?k=futuristic+glasse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79334" y="373490"/>
            <a:ext cx="11833332" cy="6111020"/>
          </a:xfrm>
          <a:prstGeom prst="rect">
            <a:avLst/>
          </a:prstGeom>
        </p:spPr>
        <p:txBody>
          <a:bodyPr/>
          <a:lstStyle/>
          <a:p>
            <a:pPr>
              <a:defRPr b="1" sz="3400">
                <a:latin typeface="Times New Roman"/>
                <a:ea typeface="Times New Roman"/>
                <a:cs typeface="Times New Roman"/>
                <a:sym typeface="Times New Roman"/>
              </a:defRPr>
            </a:pPr>
            <a:r>
              <a:t>Blind’s Eye : IoT based real-time surrounding identification </a:t>
            </a:r>
          </a:p>
          <a:p>
            <a:pPr>
              <a:defRPr b="1" sz="1600">
                <a:latin typeface="Times New Roman"/>
                <a:ea typeface="Times New Roman"/>
                <a:cs typeface="Times New Roman"/>
                <a:sym typeface="Times New Roman"/>
              </a:defRPr>
            </a:pPr>
            <a:r>
              <a:rPr sz="3400"/>
              <a:t>and object detection</a:t>
            </a:r>
            <a:br>
              <a:rPr sz="3200" u="sng"/>
            </a:br>
            <a:endParaRPr sz="3200" u="sng"/>
          </a:p>
          <a:p>
            <a:pPr>
              <a:defRPr b="1" sz="1600">
                <a:latin typeface="Times New Roman"/>
                <a:ea typeface="Times New Roman"/>
                <a:cs typeface="Times New Roman"/>
                <a:sym typeface="Times New Roman"/>
              </a:defRPr>
            </a:pPr>
            <a:br>
              <a:rPr sz="3200" u="sng"/>
            </a:br>
            <a:r>
              <a:rPr baseline="25000" sz="2000"/>
              <a:t>HIMANSHU SHEKHAR</a:t>
            </a:r>
            <a:br>
              <a:rPr sz="2000"/>
            </a:br>
            <a:r>
              <a:rPr sz="2000"/>
              <a:t>ENROLMENT NO. : 12017002002067</a:t>
            </a:r>
            <a:br>
              <a:rPr sz="2000"/>
            </a:br>
            <a:br>
              <a:rPr sz="2000"/>
            </a:br>
            <a:r>
              <a:rPr baseline="25000" sz="2000"/>
              <a:t>SUJOY SEAL</a:t>
            </a:r>
            <a:br>
              <a:rPr sz="2000"/>
            </a:br>
            <a:r>
              <a:rPr sz="2000"/>
              <a:t>ENROLMENT NO. : 12017002002010</a:t>
            </a:r>
            <a:br>
              <a:rPr sz="2000"/>
            </a:br>
            <a:br/>
          </a:p>
          <a:p>
            <a:pPr>
              <a:defRPr b="1" sz="1600">
                <a:latin typeface="Times New Roman"/>
                <a:ea typeface="Times New Roman"/>
                <a:cs typeface="Times New Roman"/>
                <a:sym typeface="Times New Roman"/>
              </a:defRPr>
            </a:pPr>
            <a:br/>
            <a:r>
              <a:rPr b="0" baseline="31250"/>
              <a:t>Under the supervision of</a:t>
            </a:r>
            <a:br>
              <a:rPr b="0"/>
            </a:br>
            <a:r>
              <a:t>PROF. TUFAN SAHA</a:t>
            </a:r>
            <a:br/>
            <a:br/>
            <a:br/>
            <a:br/>
            <a:r>
              <a:rPr sz="1700"/>
              <a:t>Department of Computer Science and Engineering</a:t>
            </a:r>
            <a:br>
              <a:rPr sz="1700"/>
            </a:br>
            <a:r>
              <a:rPr sz="1700"/>
              <a:t>Institute of Engineering and Management</a:t>
            </a:r>
            <a:b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REFERENCES"/>
          <p:cNvSpPr txBox="1"/>
          <p:nvPr>
            <p:ph type="title"/>
          </p:nvPr>
        </p:nvSpPr>
        <p:spPr>
          <a:prstGeom prst="rect">
            <a:avLst/>
          </a:prstGeom>
        </p:spPr>
        <p:txBody>
          <a:bodyPr/>
          <a:lstStyle/>
          <a:p>
            <a:pPr/>
            <a:r>
              <a:t>REFERENCES</a:t>
            </a:r>
          </a:p>
        </p:txBody>
      </p:sp>
      <p:sp>
        <p:nvSpPr>
          <p:cNvPr id="131" name="Servick K. Echolocation in blind people reveals the brain’s adaptive powers. Science Mag. (Oct. 1, 2019). https://www.sciencemag.org/news/2019/10/echolocation-blind-people-reveals-brain-s-adaptive-powers. [Last accessed on: Jun. 5, 2021]…"/>
          <p:cNvSpPr txBox="1"/>
          <p:nvPr>
            <p:ph type="body" idx="1"/>
          </p:nvPr>
        </p:nvSpPr>
        <p:spPr>
          <a:prstGeom prst="rect">
            <a:avLst/>
          </a:prstGeom>
        </p:spPr>
        <p:txBody>
          <a:bodyPr/>
          <a:lstStyle/>
          <a:p>
            <a:pPr marL="508000" indent="-508000">
              <a:buFontTx/>
              <a:buAutoNum type="arabicParenBoth" startAt="1"/>
              <a:defRPr sz="2000">
                <a:latin typeface="Times New Roman"/>
                <a:ea typeface="Times New Roman"/>
                <a:cs typeface="Times New Roman"/>
                <a:sym typeface="Times New Roman"/>
              </a:defRPr>
            </a:pPr>
            <a:r>
              <a:t>Servick K. </a:t>
            </a:r>
            <a:r>
              <a:rPr>
                <a:solidFill>
                  <a:srgbClr val="666666"/>
                </a:solidFill>
              </a:rPr>
              <a:t>Echolocation in blind people reveals the brain’s adaptive powers. </a:t>
            </a:r>
            <a:r>
              <a:t>Science Mag. (</a:t>
            </a:r>
            <a:r>
              <a:rPr>
                <a:solidFill>
                  <a:srgbClr val="666666"/>
                </a:solidFill>
              </a:rPr>
              <a:t>Oct. 1, 2019).</a:t>
            </a:r>
            <a:r>
              <a:t> </a:t>
            </a:r>
            <a:r>
              <a:rPr u="sng">
                <a:solidFill>
                  <a:srgbClr val="0563C1"/>
                </a:solidFill>
                <a:uFill>
                  <a:solidFill>
                    <a:srgbClr val="0563C1"/>
                  </a:solidFill>
                </a:uFill>
                <a:hlinkClick r:id="rId2" invalidUrl="" action="" tgtFrame="" tooltip="" history="1" highlightClick="0" endSnd="0"/>
              </a:rPr>
              <a:t>https://www.sciencemag.org/news/2019/10/echolocation-blind-people-reveals-brain-s-adaptive-powers</a:t>
            </a:r>
            <a:r>
              <a:t>. [Last accessed on: Jun. 5, 2021]</a:t>
            </a:r>
          </a:p>
          <a:p>
            <a:pPr marL="508000" indent="-508000">
              <a:buFontTx/>
              <a:buAutoNum type="arabicParenBoth" startAt="1"/>
              <a:defRPr sz="2000">
                <a:latin typeface="Times New Roman"/>
                <a:ea typeface="Times New Roman"/>
                <a:cs typeface="Times New Roman"/>
                <a:sym typeface="Times New Roman"/>
              </a:defRPr>
            </a:pPr>
            <a:r>
              <a:t>Pascolini D, Mariotti SPM. Global estimates of visual impairment: 2010. British Journal Ophthalmology Online First published December 1, 2011 as 10.1136/bjophthalmol-2011-300539.</a:t>
            </a:r>
          </a:p>
          <a:p>
            <a:pPr marL="508000" indent="-508000">
              <a:buFontTx/>
              <a:buAutoNum type="arabicParenBoth" startAt="1"/>
              <a:defRPr sz="2000">
                <a:latin typeface="Times New Roman"/>
                <a:ea typeface="Times New Roman"/>
                <a:cs typeface="Times New Roman"/>
                <a:sym typeface="Times New Roman"/>
              </a:defRPr>
            </a:pPr>
            <a:r>
              <a:t>HQUALITY. A man with a futuristic look with glasses augmented reality in holography. Adobe Stock. (n.d.). FILE #:</a:t>
            </a:r>
            <a:r>
              <a:rPr b="1"/>
              <a:t> </a:t>
            </a:r>
            <a:r>
              <a:t> </a:t>
            </a:r>
            <a:r>
              <a:rPr u="sng">
                <a:solidFill>
                  <a:srgbClr val="0563C1"/>
                </a:solidFill>
                <a:uFill>
                  <a:solidFill>
                    <a:srgbClr val="0563C1"/>
                  </a:solidFill>
                </a:uFill>
                <a:hlinkClick r:id="rId3" invalidUrl="" action="" tgtFrame="" tooltip="" history="1" highlightClick="0" endSnd="0"/>
              </a:rPr>
              <a:t>145565083</a:t>
            </a:r>
            <a:r>
              <a:t>. </a:t>
            </a:r>
            <a:r>
              <a:rPr u="sng">
                <a:solidFill>
                  <a:srgbClr val="0563C1"/>
                </a:solidFill>
                <a:uFill>
                  <a:solidFill>
                    <a:srgbClr val="0563C1"/>
                  </a:solidFill>
                </a:uFill>
                <a:hlinkClick r:id="rId4" invalidUrl="" action="" tgtFrame="" tooltip="" history="1" highlightClick="0" endSnd="0"/>
              </a:rPr>
              <a:t>https://stock.adobe.com/in/search?k=futuristic+glasses</a:t>
            </a:r>
            <a:r>
              <a:t>. [Last accessed on: Jun. 5, 2021]</a:t>
            </a:r>
          </a:p>
          <a:p>
            <a:pPr marL="508000" indent="-508000">
              <a:buFontTx/>
              <a:buAutoNum type="arabicParenBoth" startAt="1"/>
              <a:defRPr sz="2000">
                <a:latin typeface="Times New Roman"/>
                <a:ea typeface="Times New Roman"/>
                <a:cs typeface="Times New Roman"/>
                <a:sym typeface="Times New Roman"/>
              </a:defRPr>
            </a:pPr>
            <a:r>
              <a:t>LeCun Y. Convolutional neural network from lenet to DPN development. ProgrammerSought. (n.d.). https://www.programmersought.com/article/14632343240/. [Last accessed on: Jun. 5, 2021]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1130547" y="2415691"/>
            <a:ext cx="9930906" cy="2026619"/>
          </a:xfrm>
          <a:prstGeom prst="rect">
            <a:avLst/>
          </a:prstGeom>
        </p:spPr>
        <p:txBody>
          <a:bodyPr/>
          <a:lstStyle>
            <a:lvl1pPr>
              <a:defRPr b="1" spc="1800" sz="9000">
                <a:latin typeface="Charter Roman"/>
                <a:ea typeface="Charter Roman"/>
                <a:cs typeface="Charter Roman"/>
                <a:sym typeface="Charter Roman"/>
              </a:defRPr>
            </a:lvl1p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PROBLEM"/>
          <p:cNvSpPr txBox="1"/>
          <p:nvPr>
            <p:ph type="title"/>
          </p:nvPr>
        </p:nvSpPr>
        <p:spPr>
          <a:prstGeom prst="rect">
            <a:avLst/>
          </a:prstGeom>
        </p:spPr>
        <p:txBody>
          <a:bodyPr/>
          <a:lstStyle/>
          <a:p>
            <a:pPr/>
            <a:r>
              <a:t>PROBLEM</a:t>
            </a:r>
          </a:p>
        </p:txBody>
      </p:sp>
      <p:pic>
        <p:nvPicPr>
          <p:cNvPr id="97" name="blind_1280p.jpg" descr="blind_1280p.jpg"/>
          <p:cNvPicPr>
            <a:picLocks noChangeAspect="1"/>
          </p:cNvPicPr>
          <p:nvPr/>
        </p:nvPicPr>
        <p:blipFill>
          <a:blip r:embed="rId2">
            <a:extLst/>
          </a:blip>
          <a:srcRect l="12908" t="0" r="16681" b="0"/>
          <a:stretch>
            <a:fillRect/>
          </a:stretch>
        </p:blipFill>
        <p:spPr>
          <a:xfrm>
            <a:off x="424654" y="1686538"/>
            <a:ext cx="5607593" cy="4479896"/>
          </a:xfrm>
          <a:prstGeom prst="rect">
            <a:avLst/>
          </a:prstGeom>
          <a:ln w="12700">
            <a:miter lim="400000"/>
          </a:ln>
        </p:spPr>
      </p:pic>
      <p:sp>
        <p:nvSpPr>
          <p:cNvPr id="98" name="Fig. 1. A visually impaired person crossing street (1)"/>
          <p:cNvSpPr txBox="1"/>
          <p:nvPr/>
        </p:nvSpPr>
        <p:spPr>
          <a:xfrm>
            <a:off x="417280" y="6246893"/>
            <a:ext cx="4815220"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Times New Roman"/>
                <a:ea typeface="Times New Roman"/>
                <a:cs typeface="Times New Roman"/>
                <a:sym typeface="Times New Roman"/>
              </a:defRPr>
            </a:pPr>
            <a:r>
              <a:t>Fig. 1. A visually impaired person crossing street </a:t>
            </a:r>
            <a:r>
              <a:rPr baseline="31999"/>
              <a:t>(1)</a:t>
            </a:r>
          </a:p>
        </p:txBody>
      </p:sp>
      <p:sp>
        <p:nvSpPr>
          <p:cNvPr id="99" name="There are 285 million people in the world who are visually impaired of whom 39 million are blind (2). These people can not do most useful jobs in human life like walking, crossing roads, roaming around their own house, etc. without the help of someone el"/>
          <p:cNvSpPr txBox="1"/>
          <p:nvPr/>
        </p:nvSpPr>
        <p:spPr>
          <a:xfrm>
            <a:off x="6248822" y="1687656"/>
            <a:ext cx="5497133" cy="4393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3000">
                <a:latin typeface="Times New Roman"/>
                <a:ea typeface="Times New Roman"/>
                <a:cs typeface="Times New Roman"/>
                <a:sym typeface="Times New Roman"/>
              </a:defRPr>
            </a:pPr>
            <a:r>
              <a:t>There are 285 million people in the world who are visually impaired of whom 39 million are blind </a:t>
            </a:r>
            <a:r>
              <a:rPr baseline="31999"/>
              <a:t>(2)</a:t>
            </a:r>
            <a:r>
              <a:t>. These people can not do most useful jobs in human life like walking, crossing roads, roaming around their own house, etc. without the help of someone else, which they can do if they get some necessary information.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INTRODUCTION"/>
          <p:cNvSpPr txBox="1"/>
          <p:nvPr>
            <p:ph type="title"/>
          </p:nvPr>
        </p:nvSpPr>
        <p:spPr>
          <a:prstGeom prst="rect">
            <a:avLst/>
          </a:prstGeom>
        </p:spPr>
        <p:txBody>
          <a:bodyPr/>
          <a:lstStyle/>
          <a:p>
            <a:pPr/>
            <a:r>
              <a:t>INTRODUCTION</a:t>
            </a:r>
          </a:p>
        </p:txBody>
      </p:sp>
      <p:sp>
        <p:nvSpPr>
          <p:cNvPr id="102" name="If we provide necessary information in real time to the user then he can take immediate necessary steps in that circumstances like normal human beings, for example, if the user is crossing a road and he gets the information that a car is approaching to h"/>
          <p:cNvSpPr txBox="1"/>
          <p:nvPr>
            <p:ph type="body" sz="half" idx="1"/>
          </p:nvPr>
        </p:nvSpPr>
        <p:spPr>
          <a:xfrm>
            <a:off x="838199" y="1825625"/>
            <a:ext cx="5910762" cy="4351338"/>
          </a:xfrm>
          <a:prstGeom prst="rect">
            <a:avLst/>
          </a:prstGeom>
        </p:spPr>
        <p:txBody>
          <a:bodyPr/>
          <a:lstStyle>
            <a:lvl1pPr marL="0" indent="0" algn="just">
              <a:buSzTx/>
              <a:buFontTx/>
              <a:buNone/>
              <a:defRPr sz="3000">
                <a:latin typeface="Times New Roman"/>
                <a:ea typeface="Times New Roman"/>
                <a:cs typeface="Times New Roman"/>
                <a:sym typeface="Times New Roman"/>
              </a:defRPr>
            </a:lvl1pPr>
          </a:lstStyle>
          <a:p>
            <a:pPr/>
            <a:r>
              <a:t>If we provide necessary information in real time to the user then he can take immediate necessary steps in that circumstances like normal human beings, for example, if the user is crossing a road and he gets the information that a car is approaching to him with 40 miles per hour, he can either move left or right to save himself.</a:t>
            </a:r>
          </a:p>
        </p:txBody>
      </p:sp>
      <p:pic>
        <p:nvPicPr>
          <p:cNvPr id="103" name="360_F_145565083_Tb6AyXmlJENlEyDzJj8iJ1o5gZ0c5K1P.jpg" descr="360_F_145565083_Tb6AyXmlJENlEyDzJj8iJ1o5gZ0c5K1P.jpg"/>
          <p:cNvPicPr>
            <a:picLocks noChangeAspect="1"/>
          </p:cNvPicPr>
          <p:nvPr/>
        </p:nvPicPr>
        <p:blipFill>
          <a:blip r:embed="rId2">
            <a:extLst/>
          </a:blip>
          <a:srcRect l="44222" t="0" r="0" b="0"/>
          <a:stretch>
            <a:fillRect/>
          </a:stretch>
        </p:blipFill>
        <p:spPr>
          <a:xfrm>
            <a:off x="7067302" y="1430659"/>
            <a:ext cx="4838180" cy="4572001"/>
          </a:xfrm>
          <a:prstGeom prst="rect">
            <a:avLst/>
          </a:prstGeom>
          <a:ln w="12700">
            <a:miter lim="400000"/>
          </a:ln>
        </p:spPr>
      </p:pic>
      <p:sp>
        <p:nvSpPr>
          <p:cNvPr id="104" name="Fig. 2. A man with a futuristic look with glasses…"/>
          <p:cNvSpPr txBox="1"/>
          <p:nvPr/>
        </p:nvSpPr>
        <p:spPr>
          <a:xfrm>
            <a:off x="7218314" y="6157860"/>
            <a:ext cx="4536280" cy="6151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Times New Roman"/>
                <a:ea typeface="Times New Roman"/>
                <a:cs typeface="Times New Roman"/>
                <a:sym typeface="Times New Roman"/>
              </a:defRPr>
            </a:pPr>
            <a:r>
              <a:t>Fig. 2. A man with a futuristic look with glasses </a:t>
            </a:r>
          </a:p>
          <a:p>
            <a:pPr lvl="1">
              <a:defRPr>
                <a:latin typeface="Times New Roman"/>
                <a:ea typeface="Times New Roman"/>
                <a:cs typeface="Times New Roman"/>
                <a:sym typeface="Times New Roman"/>
              </a:defRPr>
            </a:pPr>
            <a:r>
              <a:t>   augmented reality in holography. </a:t>
            </a:r>
            <a:r>
              <a:rPr baseline="31999"/>
              <a:t>(3)</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prstGeom prst="rect">
            <a:avLst/>
          </a:prstGeom>
        </p:spPr>
        <p:txBody>
          <a:bodyPr/>
          <a:lstStyle/>
          <a:p>
            <a:pPr/>
            <a:r>
              <a:t>PROCESS</a:t>
            </a:r>
          </a:p>
        </p:txBody>
      </p:sp>
      <p:pic>
        <p:nvPicPr>
          <p:cNvPr id="107" name="image2.png" descr="image2.png"/>
          <p:cNvPicPr>
            <a:picLocks noChangeAspect="1"/>
          </p:cNvPicPr>
          <p:nvPr/>
        </p:nvPicPr>
        <p:blipFill>
          <a:blip r:embed="rId2">
            <a:extLst/>
          </a:blip>
          <a:stretch>
            <a:fillRect/>
          </a:stretch>
        </p:blipFill>
        <p:spPr>
          <a:xfrm>
            <a:off x="836603" y="1916272"/>
            <a:ext cx="10518794" cy="2135264"/>
          </a:xfrm>
          <a:prstGeom prst="rect">
            <a:avLst/>
          </a:prstGeom>
          <a:ln w="12700">
            <a:miter lim="400000"/>
          </a:ln>
        </p:spPr>
      </p:pic>
      <p:sp>
        <p:nvSpPr>
          <p:cNvPr id="108" name="Fig. 3. A block diagram showing the process for providing surrounding information to the user."/>
          <p:cNvSpPr txBox="1"/>
          <p:nvPr/>
        </p:nvSpPr>
        <p:spPr>
          <a:xfrm>
            <a:off x="1697906" y="4556519"/>
            <a:ext cx="8796188"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pPr/>
            <a:r>
              <a:t>Fig. 3. A block diagram showing the process for providing surrounding information to the user.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prstGeom prst="rect">
            <a:avLst/>
          </a:prstGeom>
        </p:spPr>
        <p:txBody>
          <a:bodyPr/>
          <a:lstStyle/>
          <a:p>
            <a:pPr/>
            <a:r>
              <a:t>ARCHITECTURE </a:t>
            </a:r>
          </a:p>
        </p:txBody>
      </p:sp>
      <p:grpSp>
        <p:nvGrpSpPr>
          <p:cNvPr id="114" name="Group"/>
          <p:cNvGrpSpPr/>
          <p:nvPr/>
        </p:nvGrpSpPr>
        <p:grpSpPr>
          <a:xfrm>
            <a:off x="-1" y="1504171"/>
            <a:ext cx="12192001" cy="4179020"/>
            <a:chOff x="0" y="0"/>
            <a:chExt cx="12192000" cy="4179018"/>
          </a:xfrm>
        </p:grpSpPr>
        <p:pic>
          <p:nvPicPr>
            <p:cNvPr id="111" name="e88cee28b7e5368b1c67dc15c075ac77.png.jpeg" descr="e88cee28b7e5368b1c67dc15c075ac77.png.jpeg"/>
            <p:cNvPicPr>
              <a:picLocks noChangeAspect="1"/>
            </p:cNvPicPr>
            <p:nvPr/>
          </p:nvPicPr>
          <p:blipFill>
            <a:blip r:embed="rId2">
              <a:extLst/>
            </a:blip>
            <a:stretch>
              <a:fillRect/>
            </a:stretch>
          </p:blipFill>
          <p:spPr>
            <a:xfrm>
              <a:off x="0" y="0"/>
              <a:ext cx="12192000" cy="4179019"/>
            </a:xfrm>
            <a:prstGeom prst="rect">
              <a:avLst/>
            </a:prstGeom>
            <a:ln w="12700" cap="flat">
              <a:noFill/>
              <a:miter lim="400000"/>
            </a:ln>
            <a:effectLst/>
          </p:spPr>
        </p:pic>
        <p:sp>
          <p:nvSpPr>
            <p:cNvPr id="112" name="4."/>
            <p:cNvSpPr txBox="1"/>
            <p:nvPr/>
          </p:nvSpPr>
          <p:spPr>
            <a:xfrm>
              <a:off x="439308" y="3683203"/>
              <a:ext cx="242253" cy="29951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50">
                  <a:solidFill>
                    <a:srgbClr val="535353"/>
                  </a:solidFill>
                  <a:latin typeface="Times New Roman"/>
                  <a:ea typeface="Times New Roman"/>
                  <a:cs typeface="Times New Roman"/>
                  <a:sym typeface="Times New Roman"/>
                </a:defRPr>
              </a:lvl1pPr>
            </a:lstStyle>
            <a:p>
              <a:pPr/>
              <a:r>
                <a:t>4.</a:t>
              </a:r>
            </a:p>
          </p:txBody>
        </p:sp>
        <p:sp>
          <p:nvSpPr>
            <p:cNvPr id="113" name="(4)"/>
            <p:cNvSpPr txBox="1"/>
            <p:nvPr/>
          </p:nvSpPr>
          <p:spPr>
            <a:xfrm>
              <a:off x="4379249" y="3875842"/>
              <a:ext cx="267033" cy="237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solidFill>
                    <a:srgbClr val="4D4D4D"/>
                  </a:solidFill>
                  <a:latin typeface="Times New Roman"/>
                  <a:ea typeface="Times New Roman"/>
                  <a:cs typeface="Times New Roman"/>
                  <a:sym typeface="Times New Roman"/>
                </a:defRPr>
              </a:lvl1pPr>
            </a:lstStyle>
            <a:p>
              <a:pPr/>
              <a:r>
                <a:t>(4)</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prstGeom prst="rect">
            <a:avLst/>
          </a:prstGeom>
        </p:spPr>
        <p:txBody>
          <a:bodyPr/>
          <a:lstStyle/>
          <a:p>
            <a:pPr/>
            <a:r>
              <a:t>CODE</a:t>
            </a:r>
          </a:p>
        </p:txBody>
      </p:sp>
      <p:sp>
        <p:nvSpPr>
          <p:cNvPr id="117" name="Content Placeholder 2"/>
          <p:cNvSpPr txBox="1"/>
          <p:nvPr>
            <p:ph type="body" idx="1"/>
          </p:nvPr>
        </p:nvSpPr>
        <p:spPr>
          <a:xfrm>
            <a:off x="838200" y="1513134"/>
            <a:ext cx="10515600" cy="4351338"/>
          </a:xfrm>
          <a:prstGeom prst="rect">
            <a:avLst/>
          </a:prstGeom>
        </p:spPr>
        <p:txBody>
          <a:bodyPr/>
          <a:lstStyle/>
          <a:p>
            <a:pPr marL="0" indent="0">
              <a:lnSpc>
                <a:spcPct val="81000"/>
              </a:lnSpc>
              <a:spcBef>
                <a:spcPts val="0"/>
              </a:spcBef>
              <a:buSzTx/>
              <a:buNone/>
              <a:defRPr sz="2200"/>
            </a:pPr>
            <a:br/>
            <a:r>
              <a:rPr b="1">
                <a:solidFill>
                  <a:srgbClr val="333333"/>
                </a:solidFill>
                <a:latin typeface="Courier New"/>
                <a:ea typeface="Courier New"/>
                <a:cs typeface="Courier New"/>
                <a:sym typeface="Courier New"/>
              </a:rPr>
              <a:t>#Extracting features to detect objects</a:t>
            </a:r>
            <a:endParaRPr b="1">
              <a:solidFill>
                <a:srgbClr val="333333"/>
              </a:solidFill>
              <a:latin typeface="Courier New"/>
              <a:ea typeface="Courier New"/>
              <a:cs typeface="Courier New"/>
              <a:sym typeface="Courier New"/>
            </a:endParaRP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blob=cv2.dnn.blobFromImage(img,0.00392,(416,416),(0,0,0),True,crop=False)</a:t>
            </a: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                                                   #Inverting blue with red</a:t>
            </a: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                                                   #bgr-&gt;rgb</a:t>
            </a:r>
            <a:br/>
            <a:br/>
            <a:r>
              <a:t>#We need to pass the img_blob to the algorithm</a:t>
            </a: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net.setInput(blob)</a:t>
            </a: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outs=net.forward(output_layers)</a:t>
            </a: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p>
          <a:p>
            <a:pPr marL="0" indent="0">
              <a:lnSpc>
                <a:spcPct val="81000"/>
              </a:lnSpc>
              <a:spcBef>
                <a:spcPts val="0"/>
              </a:spcBef>
              <a:buSzTx/>
              <a:buFontTx/>
              <a:buNone/>
              <a:defRPr b="1" sz="2200">
                <a:solidFill>
                  <a:srgbClr val="333333"/>
                </a:solidFill>
                <a:latin typeface="Courier New"/>
                <a:ea typeface="Courier New"/>
                <a:cs typeface="Courier New"/>
                <a:sym typeface="Courier New"/>
              </a:defRPr>
            </a:pPr>
            <a:r>
              <a:t>#print(outs)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ECURITY"/>
          <p:cNvSpPr txBox="1"/>
          <p:nvPr>
            <p:ph type="title"/>
          </p:nvPr>
        </p:nvSpPr>
        <p:spPr>
          <a:prstGeom prst="rect">
            <a:avLst/>
          </a:prstGeom>
        </p:spPr>
        <p:txBody>
          <a:bodyPr/>
          <a:lstStyle/>
          <a:p>
            <a:pPr/>
            <a:r>
              <a:t>SECURITY</a:t>
            </a:r>
          </a:p>
        </p:txBody>
      </p:sp>
      <p:pic>
        <p:nvPicPr>
          <p:cNvPr id="120" name="image1.png" descr="image1.png"/>
          <p:cNvPicPr>
            <a:picLocks noChangeAspect="1"/>
          </p:cNvPicPr>
          <p:nvPr/>
        </p:nvPicPr>
        <p:blipFill>
          <a:blip r:embed="rId2">
            <a:extLst/>
          </a:blip>
          <a:stretch>
            <a:fillRect/>
          </a:stretch>
        </p:blipFill>
        <p:spPr>
          <a:xfrm>
            <a:off x="1243793" y="2670507"/>
            <a:ext cx="9704414" cy="775062"/>
          </a:xfrm>
          <a:prstGeom prst="rect">
            <a:avLst/>
          </a:prstGeom>
          <a:ln w="12700">
            <a:miter lim="400000"/>
          </a:ln>
        </p:spPr>
      </p:pic>
      <p:sp>
        <p:nvSpPr>
          <p:cNvPr id="121" name="Fig. 5. A block diagram depicting security aspect imbedded in the device"/>
          <p:cNvSpPr txBox="1"/>
          <p:nvPr/>
        </p:nvSpPr>
        <p:spPr>
          <a:xfrm>
            <a:off x="2714216" y="3839063"/>
            <a:ext cx="6763568"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pPr/>
            <a:r>
              <a:t>Fig. 5. A block diagram depicting security aspect imbedded in the device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300753"/>
            <a:ext cx="10515600" cy="1508064"/>
          </a:xfrm>
          <a:prstGeom prst="rect">
            <a:avLst/>
          </a:prstGeom>
        </p:spPr>
        <p:txBody>
          <a:bodyPr/>
          <a:lstStyle/>
          <a:p>
            <a:pPr/>
            <a:r>
              <a:t>OUTPUT</a:t>
            </a:r>
          </a:p>
        </p:txBody>
      </p:sp>
      <p:pic>
        <p:nvPicPr>
          <p:cNvPr id="124" name="Picture 6" descr="Picture 6"/>
          <p:cNvPicPr>
            <a:picLocks noChangeAspect="1"/>
          </p:cNvPicPr>
          <p:nvPr/>
        </p:nvPicPr>
        <p:blipFill>
          <a:blip r:embed="rId2">
            <a:extLst/>
          </a:blip>
          <a:stretch>
            <a:fillRect/>
          </a:stretch>
        </p:blipFill>
        <p:spPr>
          <a:xfrm>
            <a:off x="3024874" y="1549433"/>
            <a:ext cx="6142252" cy="4435225"/>
          </a:xfrm>
          <a:prstGeom prst="rect">
            <a:avLst/>
          </a:prstGeom>
          <a:ln w="12700">
            <a:miter lim="400000"/>
          </a:ln>
        </p:spPr>
      </p:pic>
      <p:sp>
        <p:nvSpPr>
          <p:cNvPr id="125" name="Fig. 6. Intermediary output of the model"/>
          <p:cNvSpPr txBox="1"/>
          <p:nvPr/>
        </p:nvSpPr>
        <p:spPr>
          <a:xfrm>
            <a:off x="4202795" y="6150035"/>
            <a:ext cx="3786410"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pPr/>
            <a:r>
              <a:t>Fig. 6. Intermediary output of the model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prstGeom prst="rect">
            <a:avLst/>
          </a:prstGeom>
        </p:spPr>
        <p:txBody>
          <a:bodyPr/>
          <a:lstStyle/>
          <a:p>
            <a:pPr/>
            <a:r>
              <a:t>STATUS</a:t>
            </a:r>
          </a:p>
        </p:txBody>
      </p:sp>
      <p:sp>
        <p:nvSpPr>
          <p:cNvPr id="128" name="Content Placeholder 2"/>
          <p:cNvSpPr txBox="1"/>
          <p:nvPr>
            <p:ph type="body" idx="1"/>
          </p:nvPr>
        </p:nvSpPr>
        <p:spPr>
          <a:prstGeom prst="rect">
            <a:avLst/>
          </a:prstGeom>
        </p:spPr>
        <p:txBody>
          <a:bodyPr/>
          <a:lstStyle/>
          <a:p>
            <a:pPr marL="440055" indent="-440055" defTabSz="905255">
              <a:spcBef>
                <a:spcPts val="0"/>
              </a:spcBef>
              <a:buFontTx/>
              <a:buAutoNum type="arabicPeriod" startAt="1"/>
              <a:defRPr sz="2970">
                <a:latin typeface="Times New Roman"/>
                <a:ea typeface="Times New Roman"/>
                <a:cs typeface="Times New Roman"/>
                <a:sym typeface="Times New Roman"/>
              </a:defRPr>
            </a:pPr>
            <a:r>
              <a:t>Need to implement hardware for making system portable.</a:t>
            </a:r>
          </a:p>
          <a:p>
            <a:pPr lvl="2" marL="0" indent="452627" defTabSz="905255">
              <a:spcBef>
                <a:spcPts val="0"/>
              </a:spcBef>
              <a:buSzTx/>
              <a:buFontTx/>
              <a:buNone/>
              <a:defRPr sz="2970">
                <a:latin typeface="Times New Roman"/>
                <a:ea typeface="Times New Roman"/>
                <a:cs typeface="Times New Roman"/>
                <a:sym typeface="Times New Roman"/>
              </a:defRPr>
            </a:pPr>
            <a:r>
              <a:t>Plan of Action : Raspberry Pi 3 with Raspbian or Noobs.</a:t>
            </a:r>
          </a:p>
          <a:p>
            <a:pPr marL="440055" indent="-440055" defTabSz="905255">
              <a:spcBef>
                <a:spcPts val="0"/>
              </a:spcBef>
              <a:buFontTx/>
              <a:buAutoNum type="arabicPeriod" startAt="1"/>
              <a:defRPr sz="2970">
                <a:latin typeface="Times New Roman"/>
                <a:ea typeface="Times New Roman"/>
                <a:cs typeface="Times New Roman"/>
                <a:sym typeface="Times New Roman"/>
              </a:defRPr>
            </a:pPr>
          </a:p>
          <a:p>
            <a:pPr marL="440055" indent="-440055" defTabSz="905255">
              <a:spcBef>
                <a:spcPts val="0"/>
              </a:spcBef>
              <a:buFontTx/>
              <a:buAutoNum type="arabicPeriod" startAt="3"/>
              <a:defRPr sz="2970">
                <a:latin typeface="Times New Roman"/>
                <a:ea typeface="Times New Roman"/>
                <a:cs typeface="Times New Roman"/>
                <a:sym typeface="Times New Roman"/>
              </a:defRPr>
            </a:pPr>
          </a:p>
          <a:p>
            <a:pPr marL="440055" indent="-440055" defTabSz="905255">
              <a:spcBef>
                <a:spcPts val="0"/>
              </a:spcBef>
              <a:buFontTx/>
              <a:buAutoNum type="arabicPeriod" startAt="2"/>
              <a:defRPr sz="2970">
                <a:latin typeface="Times New Roman"/>
                <a:ea typeface="Times New Roman"/>
                <a:cs typeface="Times New Roman"/>
                <a:sym typeface="Times New Roman"/>
              </a:defRPr>
            </a:pPr>
            <a:r>
              <a:t>Need to implement for a varied dataset            </a:t>
            </a:r>
          </a:p>
          <a:p>
            <a:pPr lvl="2" marL="0" indent="452627" defTabSz="905255">
              <a:spcBef>
                <a:spcPts val="0"/>
              </a:spcBef>
              <a:buSzTx/>
              <a:buFontTx/>
              <a:buNone/>
              <a:defRPr sz="2970">
                <a:latin typeface="Times New Roman"/>
                <a:ea typeface="Times New Roman"/>
                <a:cs typeface="Times New Roman"/>
                <a:sym typeface="Times New Roman"/>
              </a:defRPr>
            </a:pPr>
            <a:r>
              <a:t>Plan of Action : Gather More dataset.      </a:t>
            </a:r>
          </a:p>
          <a:p>
            <a:pPr marL="440055" indent="-440055" defTabSz="905255">
              <a:spcBef>
                <a:spcPts val="0"/>
              </a:spcBef>
              <a:buFontTx/>
              <a:buAutoNum type="arabicPeriod" startAt="2"/>
              <a:defRPr sz="2970">
                <a:latin typeface="Times New Roman"/>
                <a:ea typeface="Times New Roman"/>
                <a:cs typeface="Times New Roman"/>
                <a:sym typeface="Times New Roman"/>
              </a:defRPr>
            </a:pPr>
          </a:p>
          <a:p>
            <a:pPr marL="440055" indent="-440055" defTabSz="905255">
              <a:spcBef>
                <a:spcPts val="0"/>
              </a:spcBef>
              <a:buFontTx/>
              <a:buAutoNum type="arabicPeriod" startAt="3"/>
              <a:defRPr sz="2970">
                <a:latin typeface="Times New Roman"/>
                <a:ea typeface="Times New Roman"/>
                <a:cs typeface="Times New Roman"/>
                <a:sym typeface="Times New Roman"/>
              </a:defRPr>
            </a:pPr>
          </a:p>
          <a:p>
            <a:pPr marL="440055" indent="-440055" defTabSz="905255">
              <a:spcBef>
                <a:spcPts val="0"/>
              </a:spcBef>
              <a:buFontTx/>
              <a:buAutoNum type="arabicPeriod" startAt="3"/>
              <a:defRPr sz="2970">
                <a:latin typeface="Times New Roman"/>
                <a:ea typeface="Times New Roman"/>
                <a:cs typeface="Times New Roman"/>
                <a:sym typeface="Times New Roman"/>
              </a:defRPr>
            </a:pPr>
            <a:r>
              <a:t>Use of CNN with more neurons instead of Open CV</a:t>
            </a:r>
          </a:p>
          <a:p>
            <a:pPr lvl="2" marL="0" indent="452627" defTabSz="905255">
              <a:spcBef>
                <a:spcPts val="0"/>
              </a:spcBef>
              <a:buSzTx/>
              <a:buFontTx/>
              <a:buNone/>
              <a:defRPr sz="2970">
                <a:latin typeface="Times New Roman"/>
                <a:ea typeface="Times New Roman"/>
                <a:cs typeface="Times New Roman"/>
                <a:sym typeface="Times New Roman"/>
              </a:defRPr>
            </a:pPr>
            <a:r>
              <a:t>Plan of Action : Modify existing Algorithm </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