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84533-2BEF-4A70-99AF-2512998CE3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2FE601-C57F-4F19-A338-9B364D850FF0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new String(“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”)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F5F1A693-FD89-4694-83EE-BD1729F3002F}" type="par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366BB6C7-753D-415F-BEFC-5114245CDB40}" type="sib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962DEE23-196B-4F78-955E-8F84E6B85AC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ex) String </a:t>
          </a:r>
          <a:r>
            <a:rPr lang="en-US" altLang="ko-KR" sz="1800" dirty="0" err="1" smtClean="0">
              <a:solidFill>
                <a:schemeClr val="bg1"/>
              </a:solidFill>
            </a:rPr>
            <a:t>str</a:t>
          </a:r>
          <a:r>
            <a:rPr lang="en-US" altLang="ko-KR" sz="1800" dirty="0" smtClean="0">
              <a:solidFill>
                <a:schemeClr val="bg1"/>
              </a:solidFill>
            </a:rPr>
            <a:t> = new String(“</a:t>
          </a:r>
          <a:r>
            <a:rPr lang="ko-KR" altLang="en-US" sz="1800" dirty="0" smtClean="0">
              <a:solidFill>
                <a:schemeClr val="bg1"/>
              </a:solidFill>
            </a:rPr>
            <a:t>안녕</a:t>
          </a:r>
          <a:r>
            <a:rPr lang="en-US" altLang="ko-KR" sz="1800" dirty="0" smtClean="0">
              <a:solidFill>
                <a:schemeClr val="bg1"/>
              </a:solidFill>
            </a:rPr>
            <a:t>”);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11A1A7AC-46D2-45B9-AB24-9DCDAC24C44E}" type="par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9C8715E7-A683-4386-B576-B516E85E4838}" type="sib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365C0CEB-FA79-4B88-8EAD-CA17161E5EA4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B7113DCE-48F7-42F3-A210-83397697D098}" type="par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B0EE12B8-CEE6-40C4-A6AD-0EED28D90742}" type="sib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10B22A02-E5FE-478F-9BAA-5F149F09BEA9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</a:rPr>
            <a:t>String </a:t>
          </a:r>
          <a:r>
            <a:rPr lang="en-US" altLang="ko-KR" sz="2000" dirty="0" err="1" smtClean="0">
              <a:solidFill>
                <a:schemeClr val="bg1"/>
              </a:solidFill>
            </a:rPr>
            <a:t>str</a:t>
          </a:r>
          <a:r>
            <a:rPr lang="en-US" altLang="ko-KR" sz="2000" dirty="0" smtClean="0">
              <a:solidFill>
                <a:schemeClr val="bg1"/>
              </a:solidFill>
            </a:rPr>
            <a:t> = “</a:t>
          </a:r>
          <a:r>
            <a:rPr lang="ko-KR" altLang="en-US" sz="2000" dirty="0" smtClean="0">
              <a:solidFill>
                <a:schemeClr val="bg1"/>
              </a:solidFill>
            </a:rPr>
            <a:t>안녕</a:t>
          </a:r>
          <a:r>
            <a:rPr lang="en-US" altLang="ko-KR" sz="2000" dirty="0" smtClean="0">
              <a:solidFill>
                <a:schemeClr val="bg1"/>
              </a:solidFill>
            </a:rPr>
            <a:t>”;</a:t>
          </a:r>
          <a:endParaRPr lang="ko-KR" altLang="en-US" sz="2000" dirty="0">
            <a:solidFill>
              <a:schemeClr val="bg1"/>
            </a:solidFill>
          </a:endParaRPr>
        </a:p>
      </dgm:t>
    </dgm:pt>
    <dgm:pt modelId="{738E5FC9-7CFB-491C-99FC-5BCAEB2D99C6}" type="par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A9391C29-E373-4ED9-8CF7-FE09CB2597D1}" type="sib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F76DC673-AAB9-44AB-856B-99B6A4FAA8EE}" type="pres">
      <dgm:prSet presAssocID="{5CB84533-2BEF-4A70-99AF-2512998CE3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E61EE9-56F6-40E8-8A6E-C777AAE7A77F}" type="pres">
      <dgm:prSet presAssocID="{882FE601-C57F-4F19-A338-9B364D850F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770A9F-ACEA-4776-90FD-24F91B3E956F}" type="pres">
      <dgm:prSet presAssocID="{882FE601-C57F-4F19-A338-9B364D850FF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3A832-BF78-4E71-BFBB-82FD265F7156}" type="pres">
      <dgm:prSet presAssocID="{365C0CEB-FA79-4B88-8EAD-CA17161E5E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1A1E80-2834-4144-A700-C2A9004756E8}" type="pres">
      <dgm:prSet presAssocID="{365C0CEB-FA79-4B88-8EAD-CA17161E5EA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915F12-1A65-4B1C-972C-4AB0C1989360}" srcId="{5CB84533-2BEF-4A70-99AF-2512998CE3B6}" destId="{365C0CEB-FA79-4B88-8EAD-CA17161E5EA4}" srcOrd="1" destOrd="0" parTransId="{B7113DCE-48F7-42F3-A210-83397697D098}" sibTransId="{B0EE12B8-CEE6-40C4-A6AD-0EED28D90742}"/>
    <dgm:cxn modelId="{036E8577-F6B9-4E71-B295-A5C4BBCD0E5F}" type="presOf" srcId="{10B22A02-E5FE-478F-9BAA-5F149F09BEA9}" destId="{481A1E80-2834-4144-A700-C2A9004756E8}" srcOrd="0" destOrd="0" presId="urn:microsoft.com/office/officeart/2005/8/layout/vList2"/>
    <dgm:cxn modelId="{A8699C4E-6C46-4DE0-85D7-ED79E93F3999}" srcId="{5CB84533-2BEF-4A70-99AF-2512998CE3B6}" destId="{882FE601-C57F-4F19-A338-9B364D850FF0}" srcOrd="0" destOrd="0" parTransId="{F5F1A693-FD89-4694-83EE-BD1729F3002F}" sibTransId="{366BB6C7-753D-415F-BEFC-5114245CDB40}"/>
    <dgm:cxn modelId="{5165917C-3847-4541-B376-69B1CE65E4E0}" type="presOf" srcId="{962DEE23-196B-4F78-955E-8F84E6B85AC1}" destId="{FD770A9F-ACEA-4776-90FD-24F91B3E956F}" srcOrd="0" destOrd="0" presId="urn:microsoft.com/office/officeart/2005/8/layout/vList2"/>
    <dgm:cxn modelId="{17F86E0F-601D-4D6A-B8C4-857E3B27890B}" type="presOf" srcId="{882FE601-C57F-4F19-A338-9B364D850FF0}" destId="{75E61EE9-56F6-40E8-8A6E-C777AAE7A77F}" srcOrd="0" destOrd="0" presId="urn:microsoft.com/office/officeart/2005/8/layout/vList2"/>
    <dgm:cxn modelId="{1463B902-49C3-4760-9EFD-97543BEADBDA}" type="presOf" srcId="{365C0CEB-FA79-4B88-8EAD-CA17161E5EA4}" destId="{B923A832-BF78-4E71-BFBB-82FD265F7156}" srcOrd="0" destOrd="0" presId="urn:microsoft.com/office/officeart/2005/8/layout/vList2"/>
    <dgm:cxn modelId="{76B85EA1-567B-465B-B3F1-129D304675BE}" srcId="{882FE601-C57F-4F19-A338-9B364D850FF0}" destId="{962DEE23-196B-4F78-955E-8F84E6B85AC1}" srcOrd="0" destOrd="0" parTransId="{11A1A7AC-46D2-45B9-AB24-9DCDAC24C44E}" sibTransId="{9C8715E7-A683-4386-B576-B516E85E4838}"/>
    <dgm:cxn modelId="{892CB3C8-EE76-4C06-B5E4-B0D545E6B7DF}" srcId="{365C0CEB-FA79-4B88-8EAD-CA17161E5EA4}" destId="{10B22A02-E5FE-478F-9BAA-5F149F09BEA9}" srcOrd="0" destOrd="0" parTransId="{738E5FC9-7CFB-491C-99FC-5BCAEB2D99C6}" sibTransId="{A9391C29-E373-4ED9-8CF7-FE09CB2597D1}"/>
    <dgm:cxn modelId="{9A030D02-73CB-494C-B9C0-36D16871B506}" type="presOf" srcId="{5CB84533-2BEF-4A70-99AF-2512998CE3B6}" destId="{F76DC673-AAB9-44AB-856B-99B6A4FAA8EE}" srcOrd="0" destOrd="0" presId="urn:microsoft.com/office/officeart/2005/8/layout/vList2"/>
    <dgm:cxn modelId="{6A73D8AF-5368-4728-9CD3-94653AF57862}" type="presParOf" srcId="{F76DC673-AAB9-44AB-856B-99B6A4FAA8EE}" destId="{75E61EE9-56F6-40E8-8A6E-C777AAE7A77F}" srcOrd="0" destOrd="0" presId="urn:microsoft.com/office/officeart/2005/8/layout/vList2"/>
    <dgm:cxn modelId="{18D1F60C-8A74-44C0-8F0D-9A595DF4608B}" type="presParOf" srcId="{F76DC673-AAB9-44AB-856B-99B6A4FAA8EE}" destId="{FD770A9F-ACEA-4776-90FD-24F91B3E956F}" srcOrd="1" destOrd="0" presId="urn:microsoft.com/office/officeart/2005/8/layout/vList2"/>
    <dgm:cxn modelId="{071CC83C-A21C-4274-AD39-A309CE6E5565}" type="presParOf" srcId="{F76DC673-AAB9-44AB-856B-99B6A4FAA8EE}" destId="{B923A832-BF78-4E71-BFBB-82FD265F7156}" srcOrd="2" destOrd="0" presId="urn:microsoft.com/office/officeart/2005/8/layout/vList2"/>
    <dgm:cxn modelId="{7F7837C7-2CFC-40E6-8F51-385381BA4335}" type="presParOf" srcId="{F76DC673-AAB9-44AB-856B-99B6A4FAA8EE}" destId="{481A1E80-2834-4144-A700-C2A9004756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61EE9-56F6-40E8-8A6E-C777AAE7A77F}">
      <dsp:nvSpPr>
        <dsp:cNvPr id="0" name=""/>
        <dsp:cNvSpPr/>
      </dsp:nvSpPr>
      <dsp:spPr>
        <a:xfrm>
          <a:off x="0" y="778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”)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45252"/>
        <a:ext cx="4788617" cy="692586"/>
      </dsp:txXfrm>
    </dsp:sp>
    <dsp:sp modelId="{FD770A9F-ACEA-4776-90FD-24F91B3E956F}">
      <dsp:nvSpPr>
        <dsp:cNvPr id="0" name=""/>
        <dsp:cNvSpPr/>
      </dsp:nvSpPr>
      <dsp:spPr>
        <a:xfrm>
          <a:off x="0" y="77530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 smtClean="0">
              <a:solidFill>
                <a:schemeClr val="bg1"/>
              </a:solidFill>
            </a:rPr>
            <a:t>ex) String </a:t>
          </a:r>
          <a:r>
            <a:rPr lang="en-US" altLang="ko-KR" sz="1800" kern="1200" dirty="0" err="1" smtClean="0">
              <a:solidFill>
                <a:schemeClr val="bg1"/>
              </a:solidFill>
            </a:rPr>
            <a:t>str</a:t>
          </a:r>
          <a:r>
            <a:rPr lang="en-US" altLang="ko-KR" sz="1800" kern="1200" dirty="0" smtClean="0">
              <a:solidFill>
                <a:schemeClr val="bg1"/>
              </a:solidFill>
            </a:rPr>
            <a:t> 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안녕</a:t>
          </a:r>
          <a:r>
            <a:rPr lang="en-US" altLang="ko-KR" sz="1800" kern="1200" dirty="0" smtClean="0">
              <a:solidFill>
                <a:schemeClr val="bg1"/>
              </a:solidFill>
            </a:rPr>
            <a:t>”);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0" y="775305"/>
        <a:ext cx="4863551" cy="678960"/>
      </dsp:txXfrm>
    </dsp:sp>
    <dsp:sp modelId="{B923A832-BF78-4E71-BFBB-82FD265F7156}">
      <dsp:nvSpPr>
        <dsp:cNvPr id="0" name=""/>
        <dsp:cNvSpPr/>
      </dsp:nvSpPr>
      <dsp:spPr>
        <a:xfrm>
          <a:off x="0" y="145426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1491732"/>
        <a:ext cx="4788617" cy="692586"/>
      </dsp:txXfrm>
    </dsp:sp>
    <dsp:sp modelId="{481A1E80-2834-4144-A700-C2A9004756E8}">
      <dsp:nvSpPr>
        <dsp:cNvPr id="0" name=""/>
        <dsp:cNvSpPr/>
      </dsp:nvSpPr>
      <dsp:spPr>
        <a:xfrm>
          <a:off x="0" y="222178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</a:rPr>
            <a:t>String </a:t>
          </a:r>
          <a:r>
            <a:rPr lang="en-US" altLang="ko-KR" sz="2000" kern="1200" dirty="0" err="1" smtClean="0">
              <a:solidFill>
                <a:schemeClr val="bg1"/>
              </a:solidFill>
            </a:rPr>
            <a:t>str</a:t>
          </a:r>
          <a:r>
            <a:rPr lang="en-US" altLang="ko-KR" sz="2000" kern="1200" dirty="0" smtClean="0">
              <a:solidFill>
                <a:schemeClr val="bg1"/>
              </a:solidFill>
            </a:rPr>
            <a:t> = “</a:t>
          </a:r>
          <a:r>
            <a:rPr lang="ko-KR" altLang="en-US" sz="2000" kern="1200" dirty="0" smtClean="0">
              <a:solidFill>
                <a:schemeClr val="bg1"/>
              </a:solidFill>
            </a:rPr>
            <a:t>안녕</a:t>
          </a:r>
          <a:r>
            <a:rPr lang="en-US" altLang="ko-KR" sz="2000" kern="1200" dirty="0" smtClean="0">
              <a:solidFill>
                <a:schemeClr val="bg1"/>
              </a:solidFill>
            </a:rPr>
            <a:t>”;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0" y="2221785"/>
        <a:ext cx="4863551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타입인지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 ]{1, 2, 3};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3288"/>
              </p:ext>
            </p:extLst>
          </p:nvPr>
        </p:nvGraphicFramePr>
        <p:xfrm>
          <a:off x="2261062" y="4069693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a[0][1]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8219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5006645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4069693"/>
            <a:ext cx="0" cy="1873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261062" y="3998422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25" y="6086434"/>
            <a:ext cx="50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선언할 때도 배열을 대괄호</a:t>
            </a:r>
            <a:r>
              <a:rPr lang="en-US" altLang="ko-KR" sz="1200" dirty="0" smtClean="0">
                <a:solidFill>
                  <a:schemeClr val="bg1"/>
                </a:solidFill>
              </a:rPr>
              <a:t>([])</a:t>
            </a:r>
            <a:r>
              <a:rPr lang="ko-KR" altLang="en-US" sz="1200" dirty="0" smtClean="0">
                <a:solidFill>
                  <a:schemeClr val="bg1"/>
                </a:solidFill>
              </a:rPr>
              <a:t>로 표시한다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다만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배열과 다른 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차원이라는 것을 나타내기 위해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대괄호로 표시한다는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311" y="220991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3" y="2326256"/>
            <a:ext cx="3930941" cy="399333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3963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 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정방 행렬 배열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0275"/>
              </p:ext>
            </p:extLst>
          </p:nvPr>
        </p:nvGraphicFramePr>
        <p:xfrm>
          <a:off x="83125" y="2091266"/>
          <a:ext cx="11928768" cy="405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2">
                  <a:extLst>
                    <a:ext uri="{9D8B030D-6E8A-4147-A177-3AD203B41FA5}">
                      <a16:colId xmlns:a16="http://schemas.microsoft.com/office/drawing/2014/main" val="2650694999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431442607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3656934866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1358633935"/>
                    </a:ext>
                  </a:extLst>
                </a:gridCol>
              </a:tblGrid>
              <a:tr h="434473">
                <a:tc gridSpan="4"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차원 정방행렬 배열의 </a:t>
                      </a: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가지 객체 생성 방법</a:t>
                      </a:r>
                    </a:p>
                  </a:txBody>
                  <a:tcPr marL="107130" marR="107130" marT="53565" marB="535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24228"/>
                  </a:ext>
                </a:extLst>
              </a:tr>
              <a:tr h="483468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객체의 행 성분부터 생성하고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열 성분 생성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함께 대입할 값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extLst>
                  <a:ext uri="{0D108BD9-81ED-4DB2-BD59-A6C34878D82A}">
                    <a16:rowId xmlns:a16="http://schemas.microsoft.com/office/drawing/2014/main" val="1297731438"/>
                  </a:ext>
                </a:extLst>
              </a:tr>
              <a:tr h="964277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열의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[0][0]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[0][1]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{{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175332894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 new int [2][3];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a = new int 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int[][] a = new int[2][];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int[]{1,2,3};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int[]{4,5,6};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 a = new int[][] {{1,2,3}, {4,5,6}};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={{1,2,3}, {4,5,6}}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289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" y="1552834"/>
            <a:ext cx="5128332" cy="4673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0" y="2159058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비정방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8686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비정방</a:t>
            </a:r>
            <a:r>
              <a:rPr lang="ko-KR" altLang="en-US" sz="1200" dirty="0" smtClean="0">
                <a:solidFill>
                  <a:schemeClr val="bg1"/>
                </a:solidFill>
              </a:rPr>
              <a:t> 행렬은 </a:t>
            </a:r>
            <a:r>
              <a:rPr lang="ko-KR" altLang="en-US" sz="1200" dirty="0">
                <a:solidFill>
                  <a:schemeClr val="bg1"/>
                </a:solidFill>
              </a:rPr>
              <a:t>각</a:t>
            </a:r>
            <a:r>
              <a:rPr lang="ko-KR" altLang="en-US" sz="1200" dirty="0" smtClean="0">
                <a:solidFill>
                  <a:schemeClr val="bg1"/>
                </a:solidFill>
              </a:rPr>
              <a:t> 행마다 열의 길이가 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배열의 구조를 보면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각 행 별로 들쑥날쑥한 것을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하지만 기본적인 개념은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정방 행렬과 완벽하게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79758"/>
              </p:ext>
            </p:extLst>
          </p:nvPr>
        </p:nvGraphicFramePr>
        <p:xfrm>
          <a:off x="2144683" y="3373289"/>
          <a:ext cx="3125586" cy="14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812" y="393818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436621" y="4122851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61556" y="3373289"/>
            <a:ext cx="0" cy="1499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4683" y="3302018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7046"/>
              </p:ext>
            </p:extLst>
          </p:nvPr>
        </p:nvGraphicFramePr>
        <p:xfrm>
          <a:off x="5478086" y="2054241"/>
          <a:ext cx="4881557" cy="469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557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31095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행렬의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 객체의 행 성분부터 생성하고 열 성분 생성하기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1986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= new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][]; //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열의 길이는 표시하지 않음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[][] a = new int[2][];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 = new int[2];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a[0][0] = 1; a[0][1] = 2;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int[1] = new int[3];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a[1][0] = 3; a[1][1] = 4; a[1][5]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 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[][]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a = new int[][]{{1,2},{3,4,5}};</a:t>
                      </a:r>
                      <a:endParaRPr lang="ko-KR" alt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510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int[][] a = {{1,2},{3,4,5}}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85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31" y="31864"/>
            <a:ext cx="5483220" cy="6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배열의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20" y="2205555"/>
            <a:ext cx="43724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배열은 가로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세로 방향으로 데이터가 분포되어 있어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인덱스를 사용한다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배열의 모든 데이터를 출력하기 위해서는 기본적으로 이중 </a:t>
            </a:r>
            <a:r>
              <a:rPr lang="en-US" altLang="ko-KR" sz="1400" dirty="0" smtClean="0">
                <a:solidFill>
                  <a:schemeClr val="bg1"/>
                </a:solidFill>
              </a:rPr>
              <a:t>for </a:t>
            </a:r>
            <a:r>
              <a:rPr lang="ko-KR" altLang="en-US" sz="1400" dirty="0" smtClean="0">
                <a:solidFill>
                  <a:schemeClr val="bg1"/>
                </a:solidFill>
              </a:rPr>
              <a:t>문을 사용해야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바깥쪽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행의 개수를 나타내는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a.length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안쪽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각 행방 열의 개수를 나타내는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a[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</a:rPr>
              <a:t>].length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를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4177383"/>
            <a:ext cx="4825691" cy="2100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5" y="2205555"/>
            <a:ext cx="4370073" cy="4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7448" y="3200400"/>
            <a:ext cx="5552901" cy="32087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문자열을 저장하는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42364"/>
              </p:ext>
            </p:extLst>
          </p:nvPr>
        </p:nvGraphicFramePr>
        <p:xfrm>
          <a:off x="630449" y="3716713"/>
          <a:ext cx="4863551" cy="290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221" y="327256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 String </a:t>
            </a:r>
            <a:r>
              <a:rPr lang="ko-KR" altLang="en-US" dirty="0" smtClean="0">
                <a:solidFill>
                  <a:schemeClr val="bg1"/>
                </a:solidFill>
              </a:rPr>
              <a:t>클래스의 객체 생성 방법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1" y="2479254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문자열은 반드시 큰따옴표</a:t>
            </a:r>
            <a:endParaRPr lang="en-US" altLang="ko-KR" dirty="0" smtClean="0"/>
          </a:p>
          <a:p>
            <a:r>
              <a:rPr lang="en-US" altLang="ko-KR" dirty="0" smtClean="0"/>
              <a:t>( String a = 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안에</a:t>
            </a:r>
            <a:r>
              <a:rPr lang="en-US" altLang="ko-KR" dirty="0"/>
              <a:t> </a:t>
            </a:r>
            <a:r>
              <a:rPr lang="ko-KR" altLang="en-US" dirty="0" smtClean="0"/>
              <a:t>표기해야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3350" y="3200400"/>
            <a:ext cx="4199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1</a:t>
            </a:r>
            <a:r>
              <a:rPr lang="en-US" altLang="ko-KR" sz="1400" dirty="0"/>
              <a:t>)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객체 </a:t>
            </a:r>
            <a:r>
              <a:rPr lang="ko-KR" altLang="en-US" sz="1400" b="1" dirty="0">
                <a:solidFill>
                  <a:schemeClr val="bg1"/>
                </a:solidFill>
              </a:rPr>
              <a:t>안의 값을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변경하면 새로운 </a:t>
            </a:r>
            <a:r>
              <a:rPr lang="ko-KR" altLang="en-US" sz="1400" b="1" dirty="0">
                <a:solidFill>
                  <a:schemeClr val="bg1"/>
                </a:solidFill>
              </a:rPr>
              <a:t>객체를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생성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::String </a:t>
            </a:r>
            <a:r>
              <a:rPr lang="ko-KR" altLang="en-US" sz="1400" dirty="0">
                <a:solidFill>
                  <a:schemeClr val="bg1"/>
                </a:solidFill>
              </a:rPr>
              <a:t>객체는 내부에 포함된 문자열을 </a:t>
            </a:r>
            <a:r>
              <a:rPr lang="ko-KR" altLang="en-US" sz="1400" dirty="0" smtClean="0">
                <a:solidFill>
                  <a:schemeClr val="bg1"/>
                </a:solidFill>
              </a:rPr>
              <a:t>변경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할 </a:t>
            </a:r>
            <a:r>
              <a:rPr lang="ko-KR" altLang="en-US" sz="1400" dirty="0">
                <a:solidFill>
                  <a:schemeClr val="bg1"/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en-US" sz="1400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2</a:t>
            </a:r>
            <a:r>
              <a:rPr lang="en-US" altLang="ko-KR" sz="1400" dirty="0"/>
              <a:t>)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리터럴을 </a:t>
            </a:r>
            <a:r>
              <a:rPr lang="ko-KR" altLang="en-US" sz="1400" b="1" dirty="0">
                <a:solidFill>
                  <a:schemeClr val="bg1"/>
                </a:solidFill>
              </a:rPr>
              <a:t>바로 입력한 데이터는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문자열이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같을 </a:t>
            </a:r>
            <a:r>
              <a:rPr lang="ko-KR" altLang="en-US" sz="1400" b="1" dirty="0">
                <a:solidFill>
                  <a:schemeClr val="bg1"/>
                </a:solidFill>
              </a:rPr>
              <a:t>때 하나의 객체를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공유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</a:rPr>
              <a:t>      ::</a:t>
            </a:r>
            <a:r>
              <a:rPr lang="en-US" altLang="ko-KR" sz="1400" dirty="0" smtClean="0">
                <a:solidFill>
                  <a:srgbClr val="800000"/>
                </a:solidFill>
              </a:rPr>
              <a:t>new </a:t>
            </a:r>
            <a:r>
              <a:rPr lang="ko-KR" altLang="en-US" sz="1400" dirty="0" smtClean="0">
                <a:solidFill>
                  <a:srgbClr val="800000"/>
                </a:solidFill>
              </a:rPr>
              <a:t>로 생성할 때</a:t>
            </a:r>
            <a:r>
              <a:rPr lang="ko-KR" altLang="en-US" sz="1400" dirty="0" smtClean="0">
                <a:solidFill>
                  <a:schemeClr val="bg1"/>
                </a:solidFill>
              </a:rPr>
              <a:t>는 동일한 객체가 힙 메모리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에 있든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rgbClr val="800000"/>
                </a:solidFill>
              </a:rPr>
              <a:t>없든 무조건 새롭게 객체를 생성</a:t>
            </a:r>
            <a:r>
              <a:rPr lang="ko-KR" altLang="en-US" sz="1400" dirty="0" smtClean="0">
                <a:solidFill>
                  <a:schemeClr val="bg1"/>
                </a:solidFill>
              </a:rPr>
              <a:t>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rgbClr val="800000"/>
                </a:solidFill>
              </a:rPr>
              <a:t>문자열 리터럴로 생성할 때</a:t>
            </a:r>
            <a:r>
              <a:rPr lang="ko-KR" altLang="en-US" sz="1400" dirty="0" smtClean="0">
                <a:solidFill>
                  <a:schemeClr val="bg1"/>
                </a:solidFill>
              </a:rPr>
              <a:t>는 힙 메모리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에 리터럴로 생성된 동일 문자열을 포함 하고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있는 </a:t>
            </a:r>
            <a:r>
              <a:rPr lang="ko-KR" altLang="en-US" sz="1400" dirty="0" smtClean="0">
                <a:solidFill>
                  <a:srgbClr val="800000"/>
                </a:solidFill>
              </a:rPr>
              <a:t>객체가 있으면 그 객체를 공유</a:t>
            </a:r>
            <a:r>
              <a:rPr lang="ko-KR" altLang="en-US" sz="1400" dirty="0" smtClean="0">
                <a:solidFill>
                  <a:schemeClr val="bg1"/>
                </a:solidFill>
              </a:rPr>
              <a:t>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문자열을 저장하는 </a:t>
            </a: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0130" y="2213668"/>
            <a:ext cx="3690851" cy="340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0131" y="2230190"/>
            <a:ext cx="36908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</a:rPr>
              <a:t>String 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객체의</a:t>
            </a:r>
            <a:r>
              <a:rPr lang="en-US" altLang="ko-KR" sz="1400" dirty="0" smtClean="0">
                <a:solidFill>
                  <a:schemeClr val="bg1"/>
                </a:solidFill>
              </a:rPr>
              <a:t> [ </a:t>
            </a:r>
            <a:r>
              <a:rPr lang="en-US" altLang="ko-KR" sz="1400" dirty="0">
                <a:solidFill>
                  <a:schemeClr val="bg1"/>
                </a:solidFill>
              </a:rPr>
              <a:t>+ ] </a:t>
            </a:r>
            <a:r>
              <a:rPr lang="ko-KR" altLang="en-US" sz="1400" dirty="0" smtClean="0">
                <a:solidFill>
                  <a:schemeClr val="bg1"/>
                </a:solidFill>
              </a:rPr>
              <a:t>연산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17" y="2637514"/>
            <a:ext cx="3343275" cy="1962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01" y="2637514"/>
            <a:ext cx="4152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2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String  </a:t>
            </a:r>
            <a:r>
              <a:rPr lang="ko-KR" altLang="en-US" dirty="0" smtClean="0"/>
              <a:t>메서드의 주요 메서드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08631"/>
              </p:ext>
            </p:extLst>
          </p:nvPr>
        </p:nvGraphicFramePr>
        <p:xfrm>
          <a:off x="83127" y="2104041"/>
          <a:ext cx="12003578" cy="464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77">
                  <a:extLst>
                    <a:ext uri="{9D8B030D-6E8A-4147-A177-3AD203B41FA5}">
                      <a16:colId xmlns:a16="http://schemas.microsoft.com/office/drawing/2014/main" val="3257668646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1452196513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3928564443"/>
                    </a:ext>
                  </a:extLst>
                </a:gridCol>
                <a:gridCol w="6168043">
                  <a:extLst>
                    <a:ext uri="{9D8B030D-6E8A-4147-A177-3AD203B41FA5}">
                      <a16:colId xmlns:a16="http://schemas.microsoft.com/office/drawing/2014/main" val="4183250700"/>
                    </a:ext>
                  </a:extLst>
                </a:gridCol>
              </a:tblGrid>
              <a:tr h="415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71544"/>
                  </a:ext>
                </a:extLst>
              </a:tr>
              <a:tr h="415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문자열의 길이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length()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문자열의 길이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81106"/>
                  </a:ext>
                </a:extLst>
              </a:tr>
              <a:tr h="41554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문자열의 검색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charAt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(int index)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인덱스 위치에서의 문자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239083"/>
                  </a:ext>
                </a:extLst>
              </a:tr>
              <a:tr h="7175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indexOf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문자열에 포함 된 문자 또는 문자열의 위치를 앞에서부터 검색했을 때 일치하는 인덱스 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6057"/>
                  </a:ext>
                </a:extLst>
              </a:tr>
              <a:tr h="7175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lastIndex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문자열에 포함 된 문자 또는 문자열의 위치를 뒤에서부터 검색했을 때 일치하는 인덱스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4229"/>
                  </a:ext>
                </a:extLst>
              </a:tr>
              <a:tr h="41554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문자열 변환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및 검색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String.valueOf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기본자료형의 값을 문자열로 변환하기 위한 정적 메서드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499093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concat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문자열 연결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(String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객체의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연산과 동일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64164"/>
                  </a:ext>
                </a:extLst>
              </a:tr>
              <a:tr h="7175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문자열 배열 변환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byte[]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getBytes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문자열을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Byte[]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변환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변환할 때 문자 셋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(charset)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지정 가능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0567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char[]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toCharArray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문자열을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chat[]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변환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13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4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String  </a:t>
            </a:r>
            <a:r>
              <a:rPr lang="ko-KR" altLang="en-US" dirty="0" smtClean="0"/>
              <a:t>메서드의 주요 메서드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446751"/>
              </p:ext>
            </p:extLst>
          </p:nvPr>
        </p:nvGraphicFramePr>
        <p:xfrm>
          <a:off x="74814" y="2029227"/>
          <a:ext cx="12003578" cy="476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77">
                  <a:extLst>
                    <a:ext uri="{9D8B030D-6E8A-4147-A177-3AD203B41FA5}">
                      <a16:colId xmlns:a16="http://schemas.microsoft.com/office/drawing/2014/main" val="3257668646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1452196513"/>
                    </a:ext>
                  </a:extLst>
                </a:gridCol>
                <a:gridCol w="3266902">
                  <a:extLst>
                    <a:ext uri="{9D8B030D-6E8A-4147-A177-3AD203B41FA5}">
                      <a16:colId xmlns:a16="http://schemas.microsoft.com/office/drawing/2014/main" val="3928564443"/>
                    </a:ext>
                  </a:extLst>
                </a:gridCol>
                <a:gridCol w="5128952">
                  <a:extLst>
                    <a:ext uri="{9D8B030D-6E8A-4147-A177-3AD203B41FA5}">
                      <a16:colId xmlns:a16="http://schemas.microsoft.com/office/drawing/2014/main" val="4183250700"/>
                    </a:ext>
                  </a:extLst>
                </a:gridCol>
              </a:tblGrid>
              <a:tr h="415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71544"/>
                  </a:ext>
                </a:extLst>
              </a:tr>
              <a:tr h="415549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문자열의 수정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toLowerCase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영문 문자를 모두 소문자로 변환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81106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toUppercase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영문 문자를 모두 대문자로 변환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239083"/>
                  </a:ext>
                </a:extLst>
              </a:tr>
              <a:tr h="7175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replace(char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oldChar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char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newChar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bg1"/>
                          </a:solidFill>
                        </a:rPr>
                        <a:t>oldChar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문자열을 </a:t>
                      </a:r>
                      <a:r>
                        <a:rPr lang="en-US" altLang="ko-KR" sz="1100" baseline="0" dirty="0" err="1" smtClean="0">
                          <a:solidFill>
                            <a:schemeClr val="bg1"/>
                          </a:solidFill>
                        </a:rPr>
                        <a:t>newChar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문자열로 대체한 문자열 생성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6057"/>
                  </a:ext>
                </a:extLst>
              </a:tr>
              <a:tr h="7175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1)substring(int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biginIndex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2)substring(int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biginIndex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                 int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endingIndex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bg1"/>
                          </a:solidFill>
                        </a:rPr>
                        <a:t>beginIndex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부터 끝까지의 문자열 생성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err="1" smtClean="0">
                          <a:solidFill>
                            <a:schemeClr val="bg1"/>
                          </a:solidFill>
                        </a:rPr>
                        <a:t>beginIndex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100" dirty="0" err="1" smtClean="0">
                          <a:solidFill>
                            <a:schemeClr val="bg1"/>
                          </a:solidFill>
                        </a:rPr>
                        <a:t>endIndex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의 문자열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4229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split(String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regex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split(String regex, int limit)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regex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를 기준으로 문자열을 분할한 문자열 배열을 생성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(regex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구분 기호는 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‘|’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기호로 여러 개 사용가능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100" baseline="0" dirty="0" err="1" smtClean="0">
                          <a:solidFill>
                            <a:schemeClr val="bg1"/>
                          </a:solidFill>
                        </a:rPr>
                        <a:t>litmit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는 분할의 </a:t>
                      </a:r>
                      <a:r>
                        <a:rPr lang="ko-KR" altLang="en-US" sz="1100" baseline="0" dirty="0" err="1" smtClean="0">
                          <a:solidFill>
                            <a:schemeClr val="bg1"/>
                          </a:solidFill>
                        </a:rPr>
                        <a:t>최대개수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499093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trim()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문자열의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앞뒤 공백 제거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64164"/>
                  </a:ext>
                </a:extLst>
              </a:tr>
              <a:tr h="7175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문자열 내용 비교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boolean()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equals()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문자열의 실제 내용 비교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20567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boolean()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equalsIgnoreCase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anotherString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대소문자 구분없이 문자열의 실제 내용 비교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13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4318</TotalTime>
  <Words>3124</Words>
  <Application>Microsoft Office PowerPoint</Application>
  <PresentationFormat>와이드스크린</PresentationFormat>
  <Paragraphs>563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  <vt:lpstr>2차원 정방 행렬 배열</vt:lpstr>
      <vt:lpstr>PowerPoint 프레젠테이션</vt:lpstr>
      <vt:lpstr>2차원 비정방 행렬</vt:lpstr>
      <vt:lpstr>PowerPoint 프레젠테이션</vt:lpstr>
      <vt:lpstr>2차원 배열의 출력</vt:lpstr>
      <vt:lpstr>문자열을 저장하는 String</vt:lpstr>
      <vt:lpstr>문자열을 저장하는 String</vt:lpstr>
      <vt:lpstr>String  메서드의 주요 메서드(1)</vt:lpstr>
      <vt:lpstr>String  메서드의 주요 메서드(2)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176</cp:revision>
  <dcterms:created xsi:type="dcterms:W3CDTF">2024-04-08T00:46:53Z</dcterms:created>
  <dcterms:modified xsi:type="dcterms:W3CDTF">2024-04-29T11:34:41Z</dcterms:modified>
</cp:coreProperties>
</file>