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4660"/>
  </p:normalViewPr>
  <p:slideViewPr>
    <p:cSldViewPr snapToGrid="0">
      <p:cViewPr varScale="1">
        <p:scale>
          <a:sx n="82" d="100"/>
          <a:sy n="82" d="100"/>
        </p:scale>
        <p:origin x="9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B7688F-F2F5-4409-9C24-FB1D2E88553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59C70B5-2BEA-428C-BD8D-DBDE0F8A03CA}" type="slidenum">
              <a:rPr lang="en-US" smtClean="0"/>
              <a:t>‹#›</a:t>
            </a:fld>
            <a:endParaRPr lang="en-US"/>
          </a:p>
        </p:txBody>
      </p:sp>
    </p:spTree>
    <p:extLst>
      <p:ext uri="{BB962C8B-B14F-4D97-AF65-F5344CB8AC3E}">
        <p14:creationId xmlns:p14="http://schemas.microsoft.com/office/powerpoint/2010/main" val="398028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7688F-F2F5-4409-9C24-FB1D2E88553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352478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7688F-F2F5-4409-9C24-FB1D2E88553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138426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7688F-F2F5-4409-9C24-FB1D2E88553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186174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5EB7688F-F2F5-4409-9C24-FB1D2E885533}" type="datetimeFigureOut">
              <a:rPr lang="en-US" smtClean="0"/>
              <a:t>8/2/2023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59C70B5-2BEA-428C-BD8D-DBDE0F8A03CA}" type="slidenum">
              <a:rPr lang="en-US" smtClean="0"/>
              <a:t>‹#›</a:t>
            </a:fld>
            <a:endParaRPr lang="en-US"/>
          </a:p>
        </p:txBody>
      </p:sp>
    </p:spTree>
    <p:extLst>
      <p:ext uri="{BB962C8B-B14F-4D97-AF65-F5344CB8AC3E}">
        <p14:creationId xmlns:p14="http://schemas.microsoft.com/office/powerpoint/2010/main" val="93803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7688F-F2F5-4409-9C24-FB1D2E885533}"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419544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7688F-F2F5-4409-9C24-FB1D2E885533}" type="datetimeFigureOut">
              <a:rPr lang="en-US" smtClean="0"/>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542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7688F-F2F5-4409-9C24-FB1D2E885533}"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2024832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7688F-F2F5-4409-9C24-FB1D2E885533}" type="datetimeFigureOut">
              <a:rPr lang="en-US" smtClean="0"/>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155993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B7688F-F2F5-4409-9C24-FB1D2E885533}"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310650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B7688F-F2F5-4409-9C24-FB1D2E885533}" type="datetimeFigureOut">
              <a:rPr lang="en-US" smtClean="0"/>
              <a:t>8/2/2023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1525249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EB7688F-F2F5-4409-9C24-FB1D2E885533}" type="datetimeFigureOut">
              <a:rPr lang="en-US" smtClean="0"/>
              <a:t>8/2/2023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59C70B5-2BEA-428C-BD8D-DBDE0F8A03CA}" type="slidenum">
              <a:rPr lang="en-US" smtClean="0"/>
              <a:t>‹#›</a:t>
            </a:fld>
            <a:endParaRPr lang="en-US"/>
          </a:p>
        </p:txBody>
      </p:sp>
    </p:spTree>
    <p:extLst>
      <p:ext uri="{BB962C8B-B14F-4D97-AF65-F5344CB8AC3E}">
        <p14:creationId xmlns:p14="http://schemas.microsoft.com/office/powerpoint/2010/main" val="2854196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d.wikipedia.org/wiki/Paradigma_pemrograman" TargetMode="External"/><Relationship Id="rId7" Type="http://schemas.openxmlformats.org/officeDocument/2006/relationships/hyperlink" Target="https://id.wikipedia.org/w/index.php?title=Teknik_peranti_lunak&amp;action=edit&amp;redlink=1" TargetMode="External"/><Relationship Id="rId2" Type="http://schemas.openxmlformats.org/officeDocument/2006/relationships/hyperlink" Target="https://id.wikipedia.org/wiki/Bahasa_Inggris" TargetMode="External"/><Relationship Id="rId1" Type="http://schemas.openxmlformats.org/officeDocument/2006/relationships/slideLayout" Target="../slideLayouts/slideLayout2.xml"/><Relationship Id="rId6" Type="http://schemas.openxmlformats.org/officeDocument/2006/relationships/hyperlink" Target="https://id.wikipedia.org/wiki/Pesan" TargetMode="External"/><Relationship Id="rId5" Type="http://schemas.openxmlformats.org/officeDocument/2006/relationships/hyperlink" Target="https://id.wikipedia.org/wiki/Pemrograman_terstruktur" TargetMode="External"/><Relationship Id="rId4" Type="http://schemas.openxmlformats.org/officeDocument/2006/relationships/hyperlink" Target="https://id.wikipedia.org/wiki/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5920" y="169561"/>
            <a:ext cx="7891272" cy="1069848"/>
          </a:xfrm>
        </p:spPr>
        <p:txBody>
          <a:bodyPr/>
          <a:lstStyle/>
          <a:p>
            <a:r>
              <a:rPr lang="en-US" dirty="0"/>
              <a:t>ZIA ADITIA </a:t>
            </a:r>
          </a:p>
          <a:p>
            <a:r>
              <a:rPr lang="en-US" dirty="0"/>
              <a:t>XI RPL 2  </a:t>
            </a:r>
          </a:p>
        </p:txBody>
      </p:sp>
      <p:sp>
        <p:nvSpPr>
          <p:cNvPr id="6" name="TextBox 5"/>
          <p:cNvSpPr txBox="1"/>
          <p:nvPr/>
        </p:nvSpPr>
        <p:spPr>
          <a:xfrm>
            <a:off x="3287484" y="292055"/>
            <a:ext cx="6413864"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 </a:t>
            </a:r>
          </a:p>
        </p:txBody>
      </p:sp>
      <p:sp>
        <p:nvSpPr>
          <p:cNvPr id="7" name="Title 6">
            <a:extLst>
              <a:ext uri="{FF2B5EF4-FFF2-40B4-BE49-F238E27FC236}">
                <a16:creationId xmlns:a16="http://schemas.microsoft.com/office/drawing/2014/main" id="{D1081FF1-4183-E13C-2ED1-10A6BE86D28A}"/>
              </a:ext>
            </a:extLst>
          </p:cNvPr>
          <p:cNvSpPr>
            <a:spLocks noGrp="1"/>
          </p:cNvSpPr>
          <p:nvPr>
            <p:ph type="ctrTitle"/>
          </p:nvPr>
        </p:nvSpPr>
        <p:spPr>
          <a:xfrm>
            <a:off x="830424" y="1239409"/>
            <a:ext cx="10300996" cy="3080664"/>
          </a:xfrm>
        </p:spPr>
        <p:style>
          <a:lnRef idx="2">
            <a:schemeClr val="accent5">
              <a:shade val="15000"/>
            </a:schemeClr>
          </a:lnRef>
          <a:fillRef idx="1">
            <a:schemeClr val="accent5"/>
          </a:fillRef>
          <a:effectRef idx="0">
            <a:schemeClr val="accent5"/>
          </a:effectRef>
          <a:fontRef idx="minor">
            <a:schemeClr val="lt1"/>
          </a:fontRef>
        </p:style>
        <p:txBody>
          <a:bodyPr/>
          <a:lstStyle/>
          <a:p>
            <a:r>
              <a:rPr lang="en-US" dirty="0"/>
              <a:t>           </a:t>
            </a:r>
            <a:r>
              <a:rPr lang="en-US" dirty="0" err="1"/>
              <a:t>pbo</a:t>
            </a:r>
            <a:endParaRPr lang="en-ID" dirty="0"/>
          </a:p>
        </p:txBody>
      </p:sp>
    </p:spTree>
    <p:extLst>
      <p:ext uri="{BB962C8B-B14F-4D97-AF65-F5344CB8AC3E}">
        <p14:creationId xmlns:p14="http://schemas.microsoft.com/office/powerpoint/2010/main" val="18870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912" y="144998"/>
            <a:ext cx="10058400" cy="1100327"/>
          </a:xfrm>
        </p:spPr>
        <p:txBody>
          <a:bodyPr/>
          <a:lstStyle/>
          <a:p>
            <a:r>
              <a:rPr lang="en-US" b="1" dirty="0">
                <a:latin typeface="Times New Roman" panose="02020603050405020304" pitchFamily="18" charset="0"/>
                <a:cs typeface="Times New Roman" panose="02020603050405020304" pitchFamily="18" charset="0"/>
              </a:rPr>
              <a:t>Pengertian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pbo</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659300" y="1403604"/>
            <a:ext cx="10058400" cy="4050792"/>
          </a:xfrm>
        </p:spPr>
        <p:txBody>
          <a:bodyPr>
            <a:normAutofit/>
          </a:bodyPr>
          <a:lstStyle/>
          <a:p>
            <a:pPr algn="l"/>
            <a:r>
              <a:rPr lang="en-ID" sz="2000" b="1" i="0" dirty="0" err="1">
                <a:solidFill>
                  <a:srgbClr val="202122"/>
                </a:solidFill>
                <a:effectLst/>
                <a:latin typeface="Arial" panose="020B0604020202020204" pitchFamily="34" charset="0"/>
              </a:rPr>
              <a:t>Pemrograman</a:t>
            </a:r>
            <a:r>
              <a:rPr lang="en-ID" sz="2000" b="1" i="0" dirty="0">
                <a:solidFill>
                  <a:srgbClr val="202122"/>
                </a:solidFill>
                <a:effectLst/>
                <a:latin typeface="Arial" panose="020B0604020202020204" pitchFamily="34" charset="0"/>
              </a:rPr>
              <a:t> </a:t>
            </a:r>
            <a:r>
              <a:rPr lang="en-ID" sz="2000" b="1" i="0" dirty="0" err="1">
                <a:solidFill>
                  <a:srgbClr val="202122"/>
                </a:solidFill>
                <a:effectLst/>
                <a:latin typeface="Arial" panose="020B0604020202020204" pitchFamily="34" charset="0"/>
              </a:rPr>
              <a:t>berorientasi</a:t>
            </a:r>
            <a:r>
              <a:rPr lang="en-ID" sz="2000" b="1" i="0" dirty="0">
                <a:solidFill>
                  <a:srgbClr val="202122"/>
                </a:solidFill>
                <a:effectLst/>
                <a:latin typeface="Arial" panose="020B0604020202020204" pitchFamily="34" charset="0"/>
              </a:rPr>
              <a:t> </a:t>
            </a:r>
            <a:r>
              <a:rPr lang="en-ID" sz="2000" b="1" i="0" dirty="0" err="1">
                <a:solidFill>
                  <a:srgbClr val="202122"/>
                </a:solidFill>
                <a:effectLst/>
                <a:latin typeface="Arial" panose="020B0604020202020204" pitchFamily="34" charset="0"/>
              </a:rPr>
              <a:t>objek</a:t>
            </a:r>
            <a:r>
              <a:rPr lang="en-ID" sz="2000" b="0" i="0" dirty="0">
                <a:solidFill>
                  <a:srgbClr val="202122"/>
                </a:solidFill>
                <a:effectLst/>
                <a:latin typeface="Arial" panose="020B0604020202020204" pitchFamily="34" charset="0"/>
              </a:rPr>
              <a:t> (</a:t>
            </a:r>
            <a:r>
              <a:rPr lang="en-ID" sz="2000" b="0" i="0" u="none" strike="noStrike" dirty="0" err="1">
                <a:solidFill>
                  <a:srgbClr val="3366CC"/>
                </a:solidFill>
                <a:effectLst/>
                <a:latin typeface="Arial" panose="020B0604020202020204" pitchFamily="34" charset="0"/>
                <a:hlinkClick r:id="rId2" tooltip="Bahasa Inggris"/>
              </a:rPr>
              <a:t>Inggris</a:t>
            </a:r>
            <a:r>
              <a:rPr lang="en-ID" sz="2000" b="0" i="0" dirty="0">
                <a:solidFill>
                  <a:srgbClr val="202122"/>
                </a:solidFill>
                <a:effectLst/>
                <a:latin typeface="Arial" panose="020B0604020202020204" pitchFamily="34" charset="0"/>
              </a:rPr>
              <a:t>: </a:t>
            </a:r>
            <a:r>
              <a:rPr lang="en-ID" sz="2000" b="1" i="1" dirty="0">
                <a:solidFill>
                  <a:srgbClr val="202122"/>
                </a:solidFill>
                <a:effectLst/>
                <a:latin typeface="Arial" panose="020B0604020202020204" pitchFamily="34" charset="0"/>
              </a:rPr>
              <a:t>object-oriented programming</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disingkat</a:t>
            </a:r>
            <a:r>
              <a:rPr lang="en-ID" sz="2000" b="0" i="0" dirty="0">
                <a:solidFill>
                  <a:srgbClr val="202122"/>
                </a:solidFill>
                <a:effectLst/>
                <a:latin typeface="Arial" panose="020B0604020202020204" pitchFamily="34" charset="0"/>
              </a:rPr>
              <a:t> </a:t>
            </a:r>
            <a:r>
              <a:rPr lang="en-ID" sz="2000" b="1" i="0" dirty="0">
                <a:solidFill>
                  <a:srgbClr val="202122"/>
                </a:solidFill>
                <a:effectLst/>
                <a:latin typeface="Arial" panose="020B0604020202020204" pitchFamily="34" charset="0"/>
              </a:rPr>
              <a:t>OOP</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merupakan</a:t>
            </a:r>
            <a:r>
              <a:rPr lang="en-ID" sz="2000" b="0" i="0" dirty="0">
                <a:solidFill>
                  <a:srgbClr val="202122"/>
                </a:solidFill>
                <a:effectLst/>
                <a:latin typeface="Arial" panose="020B0604020202020204" pitchFamily="34" charset="0"/>
              </a:rPr>
              <a:t> </a:t>
            </a:r>
            <a:r>
              <a:rPr lang="en-ID" sz="2000" b="0" i="0" u="none" strike="noStrike" dirty="0" err="1">
                <a:solidFill>
                  <a:srgbClr val="3366CC"/>
                </a:solidFill>
                <a:effectLst/>
                <a:latin typeface="Arial" panose="020B0604020202020204" pitchFamily="34" charset="0"/>
                <a:hlinkClick r:id="rId3" tooltip="Paradigma pemrograman"/>
              </a:rPr>
              <a:t>paradigma</a:t>
            </a:r>
            <a:r>
              <a:rPr lang="en-ID" sz="2000" b="0" i="0" u="none" strike="noStrike" dirty="0">
                <a:solidFill>
                  <a:srgbClr val="3366CC"/>
                </a:solidFill>
                <a:effectLst/>
                <a:latin typeface="Arial" panose="020B0604020202020204" pitchFamily="34" charset="0"/>
                <a:hlinkClick r:id="rId3" tooltip="Paradigma pemrograman"/>
              </a:rPr>
              <a:t> </a:t>
            </a:r>
            <a:r>
              <a:rPr lang="en-ID" sz="2000" b="0" i="0" u="none" strike="noStrike" dirty="0" err="1">
                <a:solidFill>
                  <a:srgbClr val="3366CC"/>
                </a:solidFill>
                <a:effectLst/>
                <a:latin typeface="Arial" panose="020B0604020202020204" pitchFamily="34" charset="0"/>
                <a:hlinkClick r:id="rId3" tooltip="Paradigma pemrograman"/>
              </a:rPr>
              <a:t>pemrograman</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berdasarkan</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konsep</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objek</a:t>
            </a:r>
            <a:r>
              <a:rPr lang="en-ID" sz="2000" b="0" i="0" dirty="0">
                <a:solidFill>
                  <a:srgbClr val="202122"/>
                </a:solidFill>
                <a:effectLst/>
                <a:latin typeface="Arial" panose="020B0604020202020204" pitchFamily="34" charset="0"/>
              </a:rPr>
              <a:t>", yang </a:t>
            </a:r>
            <a:r>
              <a:rPr lang="en-ID" sz="2000" b="0" i="0" dirty="0" err="1">
                <a:solidFill>
                  <a:srgbClr val="202122"/>
                </a:solidFill>
                <a:effectLst/>
                <a:latin typeface="Arial" panose="020B0604020202020204" pitchFamily="34" charset="0"/>
              </a:rPr>
              <a:t>dapat</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berisi</a:t>
            </a:r>
            <a:r>
              <a:rPr lang="en-ID" sz="2000" b="0" i="0" dirty="0">
                <a:solidFill>
                  <a:srgbClr val="202122"/>
                </a:solidFill>
                <a:effectLst/>
                <a:latin typeface="Arial" panose="020B0604020202020204" pitchFamily="34" charset="0"/>
              </a:rPr>
              <a:t> </a:t>
            </a:r>
            <a:r>
              <a:rPr lang="en-ID" sz="2000" b="0" i="0" u="none" strike="noStrike" dirty="0">
                <a:solidFill>
                  <a:srgbClr val="3366CC"/>
                </a:solidFill>
                <a:effectLst/>
                <a:latin typeface="Arial" panose="020B0604020202020204" pitchFamily="34" charset="0"/>
                <a:hlinkClick r:id="rId4" tooltip="Data"/>
              </a:rPr>
              <a:t>data</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dalam</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bentuk</a:t>
            </a:r>
            <a:r>
              <a:rPr lang="en-ID" sz="2000" b="0" i="0" dirty="0">
                <a:solidFill>
                  <a:srgbClr val="202122"/>
                </a:solidFill>
                <a:effectLst/>
                <a:latin typeface="Arial" panose="020B0604020202020204" pitchFamily="34" charset="0"/>
              </a:rPr>
              <a:t> </a:t>
            </a:r>
            <a:r>
              <a:rPr lang="en-ID" sz="2000" b="0" i="1" dirty="0">
                <a:solidFill>
                  <a:srgbClr val="202122"/>
                </a:solidFill>
                <a:effectLst/>
                <a:latin typeface="Arial" panose="020B0604020202020204" pitchFamily="34" charset="0"/>
              </a:rPr>
              <a:t>field</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atau</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dikenal</a:t>
            </a:r>
            <a:r>
              <a:rPr lang="en-ID" sz="2000" b="0" i="0" dirty="0">
                <a:solidFill>
                  <a:srgbClr val="202122"/>
                </a:solidFill>
                <a:effectLst/>
                <a:latin typeface="Arial" panose="020B0604020202020204" pitchFamily="34" charset="0"/>
              </a:rPr>
              <a:t> juga </a:t>
            </a:r>
            <a:r>
              <a:rPr lang="en-ID" sz="2000" b="0" i="0" dirty="0" err="1">
                <a:solidFill>
                  <a:srgbClr val="202122"/>
                </a:solidFill>
                <a:effectLst/>
                <a:latin typeface="Arial" panose="020B0604020202020204" pitchFamily="34" charset="0"/>
              </a:rPr>
              <a:t>sebagai</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atribut</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serta</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kode</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dalam</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bentuk</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fungsi</a:t>
            </a:r>
            <a:r>
              <a:rPr lang="en-ID" sz="2000" b="0" i="0" dirty="0">
                <a:solidFill>
                  <a:srgbClr val="202122"/>
                </a:solidFill>
                <a:effectLst/>
                <a:latin typeface="Arial" panose="020B0604020202020204" pitchFamily="34" charset="0"/>
              </a:rPr>
              <a:t>/</a:t>
            </a:r>
            <a:r>
              <a:rPr lang="en-ID" sz="2000" b="0" i="0" dirty="0" err="1">
                <a:solidFill>
                  <a:srgbClr val="202122"/>
                </a:solidFill>
                <a:effectLst/>
                <a:latin typeface="Arial" panose="020B0604020202020204" pitchFamily="34" charset="0"/>
              </a:rPr>
              <a:t>prosedur</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atau</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dikenal</a:t>
            </a:r>
            <a:r>
              <a:rPr lang="en-ID" sz="2000" b="0" i="0" dirty="0">
                <a:solidFill>
                  <a:srgbClr val="202122"/>
                </a:solidFill>
                <a:effectLst/>
                <a:latin typeface="Arial" panose="020B0604020202020204" pitchFamily="34" charset="0"/>
              </a:rPr>
              <a:t> juga </a:t>
            </a:r>
            <a:r>
              <a:rPr lang="en-ID" sz="2000" b="0" i="0" dirty="0" err="1">
                <a:solidFill>
                  <a:srgbClr val="202122"/>
                </a:solidFill>
                <a:effectLst/>
                <a:latin typeface="Arial" panose="020B0604020202020204" pitchFamily="34" charset="0"/>
              </a:rPr>
              <a:t>sebagai</a:t>
            </a:r>
            <a:r>
              <a:rPr lang="en-ID" sz="2000" b="0" i="0" dirty="0">
                <a:solidFill>
                  <a:srgbClr val="202122"/>
                </a:solidFill>
                <a:effectLst/>
                <a:latin typeface="Arial" panose="020B0604020202020204" pitchFamily="34" charset="0"/>
              </a:rPr>
              <a:t> </a:t>
            </a:r>
            <a:r>
              <a:rPr lang="en-ID" sz="2000" b="0" i="1" dirty="0">
                <a:solidFill>
                  <a:srgbClr val="202122"/>
                </a:solidFill>
                <a:effectLst/>
                <a:latin typeface="Arial" panose="020B0604020202020204" pitchFamily="34" charset="0"/>
              </a:rPr>
              <a:t>method</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Semua</a:t>
            </a:r>
            <a:r>
              <a:rPr lang="en-ID" sz="2000" b="0" i="0" dirty="0">
                <a:solidFill>
                  <a:srgbClr val="202122"/>
                </a:solidFill>
                <a:effectLst/>
                <a:latin typeface="Arial" panose="020B0604020202020204" pitchFamily="34" charset="0"/>
              </a:rPr>
              <a:t> data dan </a:t>
            </a:r>
            <a:r>
              <a:rPr lang="en-ID" sz="2000" b="0" i="0" dirty="0" err="1">
                <a:solidFill>
                  <a:srgbClr val="202122"/>
                </a:solidFill>
                <a:effectLst/>
                <a:latin typeface="Arial" panose="020B0604020202020204" pitchFamily="34" charset="0"/>
              </a:rPr>
              <a:t>fungsi</a:t>
            </a:r>
            <a:r>
              <a:rPr lang="en-ID" sz="2000" b="0" i="0" dirty="0">
                <a:solidFill>
                  <a:srgbClr val="202122"/>
                </a:solidFill>
                <a:effectLst/>
                <a:latin typeface="Arial" panose="020B0604020202020204" pitchFamily="34" charset="0"/>
              </a:rPr>
              <a:t> di </a:t>
            </a:r>
            <a:r>
              <a:rPr lang="en-ID" sz="2000" b="0" i="0" dirty="0" err="1">
                <a:solidFill>
                  <a:srgbClr val="202122"/>
                </a:solidFill>
                <a:effectLst/>
                <a:latin typeface="Arial" panose="020B0604020202020204" pitchFamily="34" charset="0"/>
              </a:rPr>
              <a:t>dalam</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paradigma</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ini</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dibungkus</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dalam</a:t>
            </a:r>
            <a:r>
              <a:rPr lang="en-ID" sz="2000" b="0" i="0" dirty="0">
                <a:solidFill>
                  <a:srgbClr val="202122"/>
                </a:solidFill>
                <a:effectLst/>
                <a:latin typeface="Arial" panose="020B0604020202020204" pitchFamily="34" charset="0"/>
              </a:rPr>
              <a:t> </a:t>
            </a:r>
            <a:r>
              <a:rPr lang="en-ID" sz="2000" b="0" i="1" dirty="0" err="1">
                <a:solidFill>
                  <a:srgbClr val="202122"/>
                </a:solidFill>
                <a:effectLst/>
                <a:latin typeface="Arial" panose="020B0604020202020204" pitchFamily="34" charset="0"/>
              </a:rPr>
              <a:t>kelas-kelas</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atau</a:t>
            </a:r>
            <a:r>
              <a:rPr lang="en-ID" sz="2000" b="0" i="0" dirty="0">
                <a:solidFill>
                  <a:srgbClr val="202122"/>
                </a:solidFill>
                <a:effectLst/>
                <a:latin typeface="Arial" panose="020B0604020202020204" pitchFamily="34" charset="0"/>
              </a:rPr>
              <a:t> </a:t>
            </a:r>
            <a:r>
              <a:rPr lang="en-ID" sz="2000" b="0" i="1" dirty="0" err="1">
                <a:solidFill>
                  <a:srgbClr val="202122"/>
                </a:solidFill>
                <a:effectLst/>
                <a:latin typeface="Arial" panose="020B0604020202020204" pitchFamily="34" charset="0"/>
              </a:rPr>
              <a:t>objek-objek</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Bandingkan</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dengan</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logika</a:t>
            </a:r>
            <a:r>
              <a:rPr lang="en-ID" sz="2000" b="0" i="0" dirty="0">
                <a:solidFill>
                  <a:srgbClr val="202122"/>
                </a:solidFill>
                <a:effectLst/>
                <a:latin typeface="Arial" panose="020B0604020202020204" pitchFamily="34" charset="0"/>
              </a:rPr>
              <a:t> </a:t>
            </a:r>
            <a:r>
              <a:rPr lang="en-ID" sz="2000" b="0" i="0" u="none" strike="noStrike" dirty="0" err="1">
                <a:solidFill>
                  <a:srgbClr val="3366CC"/>
                </a:solidFill>
                <a:effectLst/>
                <a:latin typeface="Arial" panose="020B0604020202020204" pitchFamily="34" charset="0"/>
                <a:hlinkClick r:id="rId5" tooltip="Pemrograman terstruktur"/>
              </a:rPr>
              <a:t>pemrograman</a:t>
            </a:r>
            <a:r>
              <a:rPr lang="en-ID" sz="2000" b="0" i="0" u="none" strike="noStrike" dirty="0">
                <a:solidFill>
                  <a:srgbClr val="3366CC"/>
                </a:solidFill>
                <a:effectLst/>
                <a:latin typeface="Arial" panose="020B0604020202020204" pitchFamily="34" charset="0"/>
                <a:hlinkClick r:id="rId5" tooltip="Pemrograman terstruktur"/>
              </a:rPr>
              <a:t> </a:t>
            </a:r>
            <a:r>
              <a:rPr lang="en-ID" sz="2000" b="0" i="0" u="none" strike="noStrike" dirty="0" err="1">
                <a:solidFill>
                  <a:srgbClr val="3366CC"/>
                </a:solidFill>
                <a:effectLst/>
                <a:latin typeface="Arial" panose="020B0604020202020204" pitchFamily="34" charset="0"/>
                <a:hlinkClick r:id="rId5" tooltip="Pemrograman terstruktur"/>
              </a:rPr>
              <a:t>terstruktur</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Setiap</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objek</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dapat</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menerima</a:t>
            </a:r>
            <a:r>
              <a:rPr lang="en-ID" sz="2000" b="0" i="0" dirty="0">
                <a:solidFill>
                  <a:srgbClr val="202122"/>
                </a:solidFill>
                <a:effectLst/>
                <a:latin typeface="Arial" panose="020B0604020202020204" pitchFamily="34" charset="0"/>
              </a:rPr>
              <a:t> </a:t>
            </a:r>
            <a:r>
              <a:rPr lang="en-ID" sz="2000" b="0" i="0" u="none" strike="noStrike" dirty="0" err="1">
                <a:solidFill>
                  <a:srgbClr val="3366CC"/>
                </a:solidFill>
                <a:effectLst/>
                <a:latin typeface="Arial" panose="020B0604020202020204" pitchFamily="34" charset="0"/>
                <a:hlinkClick r:id="rId6" tooltip="Pesan"/>
              </a:rPr>
              <a:t>pesan</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memproses</a:t>
            </a:r>
            <a:r>
              <a:rPr lang="en-ID" sz="2000" b="0" i="0" dirty="0">
                <a:solidFill>
                  <a:srgbClr val="202122"/>
                </a:solidFill>
                <a:effectLst/>
                <a:latin typeface="Arial" panose="020B0604020202020204" pitchFamily="34" charset="0"/>
              </a:rPr>
              <a:t> data, dan </a:t>
            </a:r>
            <a:r>
              <a:rPr lang="en-ID" sz="2000" b="0" i="0" dirty="0" err="1">
                <a:solidFill>
                  <a:srgbClr val="202122"/>
                </a:solidFill>
                <a:effectLst/>
                <a:latin typeface="Arial" panose="020B0604020202020204" pitchFamily="34" charset="0"/>
              </a:rPr>
              <a:t>mengirim</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pesan</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ke</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objek</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lainnya</a:t>
            </a:r>
            <a:r>
              <a:rPr lang="en-ID" sz="2000" b="0" i="0" dirty="0">
                <a:solidFill>
                  <a:srgbClr val="202122"/>
                </a:solidFill>
                <a:effectLst/>
                <a:latin typeface="Arial" panose="020B0604020202020204" pitchFamily="34" charset="0"/>
              </a:rPr>
              <a:t>,</a:t>
            </a:r>
          </a:p>
          <a:p>
            <a:pPr algn="l"/>
            <a:r>
              <a:rPr lang="en-ID" sz="2000" b="0" i="0" dirty="0">
                <a:solidFill>
                  <a:srgbClr val="202122"/>
                </a:solidFill>
                <a:effectLst/>
                <a:latin typeface="Arial" panose="020B0604020202020204" pitchFamily="34" charset="0"/>
              </a:rPr>
              <a:t>Model data </a:t>
            </a:r>
            <a:r>
              <a:rPr lang="en-ID" sz="2000" b="0" i="0" dirty="0" err="1">
                <a:solidFill>
                  <a:srgbClr val="202122"/>
                </a:solidFill>
                <a:effectLst/>
                <a:latin typeface="Arial" panose="020B0604020202020204" pitchFamily="34" charset="0"/>
              </a:rPr>
              <a:t>berorientasi</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objek</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dikatakan</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dapat</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memberi</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fleksibilitas</a:t>
            </a:r>
            <a:r>
              <a:rPr lang="en-ID" sz="2000" b="0" i="0" dirty="0">
                <a:solidFill>
                  <a:srgbClr val="202122"/>
                </a:solidFill>
                <a:effectLst/>
                <a:latin typeface="Arial" panose="020B0604020202020204" pitchFamily="34" charset="0"/>
              </a:rPr>
              <a:t> yang </a:t>
            </a:r>
            <a:r>
              <a:rPr lang="en-ID" sz="2000" b="0" i="0" dirty="0" err="1">
                <a:solidFill>
                  <a:srgbClr val="202122"/>
                </a:solidFill>
                <a:effectLst/>
                <a:latin typeface="Arial" panose="020B0604020202020204" pitchFamily="34" charset="0"/>
              </a:rPr>
              <a:t>lebih</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kemudahan</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mengubah</a:t>
            </a:r>
            <a:r>
              <a:rPr lang="en-ID" sz="2000" b="0" i="0" dirty="0">
                <a:solidFill>
                  <a:srgbClr val="202122"/>
                </a:solidFill>
                <a:effectLst/>
                <a:latin typeface="Arial" panose="020B0604020202020204" pitchFamily="34" charset="0"/>
              </a:rPr>
              <a:t> program, dan </a:t>
            </a:r>
            <a:r>
              <a:rPr lang="en-ID" sz="2000" b="0" i="0" dirty="0" err="1">
                <a:solidFill>
                  <a:srgbClr val="202122"/>
                </a:solidFill>
                <a:effectLst/>
                <a:latin typeface="Arial" panose="020B0604020202020204" pitchFamily="34" charset="0"/>
              </a:rPr>
              <a:t>digunakan</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luas</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dalam</a:t>
            </a:r>
            <a:r>
              <a:rPr lang="en-ID" sz="2000" b="0" i="0" dirty="0">
                <a:solidFill>
                  <a:srgbClr val="202122"/>
                </a:solidFill>
                <a:effectLst/>
                <a:latin typeface="Arial" panose="020B0604020202020204" pitchFamily="34" charset="0"/>
              </a:rPr>
              <a:t> </a:t>
            </a:r>
            <a:r>
              <a:rPr lang="en-ID" sz="2000" b="0" i="0" u="none" strike="noStrike" dirty="0" err="1">
                <a:solidFill>
                  <a:srgbClr val="DD3333"/>
                </a:solidFill>
                <a:effectLst/>
                <a:latin typeface="Arial" panose="020B0604020202020204" pitchFamily="34" charset="0"/>
                <a:hlinkClick r:id="rId7" tooltip="Teknik peranti lunak (halaman belum tersedia)"/>
              </a:rPr>
              <a:t>teknik</a:t>
            </a:r>
            <a:r>
              <a:rPr lang="en-ID" sz="2000" b="0" i="0" u="none" strike="noStrike" dirty="0">
                <a:solidFill>
                  <a:srgbClr val="DD3333"/>
                </a:solidFill>
                <a:effectLst/>
                <a:latin typeface="Arial" panose="020B0604020202020204" pitchFamily="34" charset="0"/>
                <a:hlinkClick r:id="rId7" tooltip="Teknik peranti lunak (halaman belum tersedia)"/>
              </a:rPr>
              <a:t> </a:t>
            </a:r>
            <a:r>
              <a:rPr lang="en-ID" sz="2000" b="0" i="0" u="none" strike="noStrike" dirty="0" err="1">
                <a:solidFill>
                  <a:srgbClr val="DD3333"/>
                </a:solidFill>
                <a:effectLst/>
                <a:latin typeface="Arial" panose="020B0604020202020204" pitchFamily="34" charset="0"/>
                <a:hlinkClick r:id="rId7" tooltip="Teknik peranti lunak (halaman belum tersedia)"/>
              </a:rPr>
              <a:t>peranti</a:t>
            </a:r>
            <a:r>
              <a:rPr lang="en-ID" sz="2000" b="0" i="0" u="none" strike="noStrike" dirty="0">
                <a:solidFill>
                  <a:srgbClr val="DD3333"/>
                </a:solidFill>
                <a:effectLst/>
                <a:latin typeface="Arial" panose="020B0604020202020204" pitchFamily="34" charset="0"/>
                <a:hlinkClick r:id="rId7" tooltip="Teknik peranti lunak (halaman belum tersedia)"/>
              </a:rPr>
              <a:t> </a:t>
            </a:r>
            <a:r>
              <a:rPr lang="en-ID" sz="2000" b="0" i="0" u="none" strike="noStrike" dirty="0" err="1">
                <a:solidFill>
                  <a:srgbClr val="DD3333"/>
                </a:solidFill>
                <a:effectLst/>
                <a:latin typeface="Arial" panose="020B0604020202020204" pitchFamily="34" charset="0"/>
                <a:hlinkClick r:id="rId7" tooltip="Teknik peranti lunak (halaman belum tersedia)"/>
              </a:rPr>
              <a:t>lunak</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skala</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besar</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Lebih</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jauh</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lagi</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pendukung</a:t>
            </a:r>
            <a:r>
              <a:rPr lang="en-ID" sz="2000" b="0" i="0" dirty="0">
                <a:solidFill>
                  <a:srgbClr val="202122"/>
                </a:solidFill>
                <a:effectLst/>
                <a:latin typeface="Arial" panose="020B0604020202020204" pitchFamily="34" charset="0"/>
              </a:rPr>
              <a:t> OOP </a:t>
            </a:r>
            <a:r>
              <a:rPr lang="en-ID" sz="2000" b="0" i="0" dirty="0" err="1">
                <a:solidFill>
                  <a:srgbClr val="202122"/>
                </a:solidFill>
                <a:effectLst/>
                <a:latin typeface="Arial" panose="020B0604020202020204" pitchFamily="34" charset="0"/>
              </a:rPr>
              <a:t>mengklaim</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bahwa</a:t>
            </a:r>
            <a:r>
              <a:rPr lang="en-ID" sz="2000" b="0" i="0" dirty="0">
                <a:solidFill>
                  <a:srgbClr val="202122"/>
                </a:solidFill>
                <a:effectLst/>
                <a:latin typeface="Arial" panose="020B0604020202020204" pitchFamily="34" charset="0"/>
              </a:rPr>
              <a:t> OOP </a:t>
            </a:r>
            <a:r>
              <a:rPr lang="en-ID" sz="2000" b="0" i="0" dirty="0" err="1">
                <a:solidFill>
                  <a:srgbClr val="202122"/>
                </a:solidFill>
                <a:effectLst/>
                <a:latin typeface="Arial" panose="020B0604020202020204" pitchFamily="34" charset="0"/>
              </a:rPr>
              <a:t>lebih</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mudah</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dipelajari</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bagi</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pemula</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dibanding</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dengan</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pendekatan</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sebelumnya</a:t>
            </a:r>
            <a:r>
              <a:rPr lang="en-ID" sz="2000" b="0" i="0" dirty="0">
                <a:solidFill>
                  <a:srgbClr val="202122"/>
                </a:solidFill>
                <a:effectLst/>
                <a:latin typeface="Arial" panose="020B0604020202020204" pitchFamily="34" charset="0"/>
              </a:rPr>
              <a:t>, dan </a:t>
            </a:r>
            <a:r>
              <a:rPr lang="en-ID" sz="2000" b="0" i="0" dirty="0" err="1">
                <a:solidFill>
                  <a:srgbClr val="202122"/>
                </a:solidFill>
                <a:effectLst/>
                <a:latin typeface="Arial" panose="020B0604020202020204" pitchFamily="34" charset="0"/>
              </a:rPr>
              <a:t>pendekatan</a:t>
            </a:r>
            <a:r>
              <a:rPr lang="en-ID" sz="2000" b="0" i="0" dirty="0">
                <a:solidFill>
                  <a:srgbClr val="202122"/>
                </a:solidFill>
                <a:effectLst/>
                <a:latin typeface="Arial" panose="020B0604020202020204" pitchFamily="34" charset="0"/>
              </a:rPr>
              <a:t> OOP </a:t>
            </a:r>
            <a:r>
              <a:rPr lang="en-ID" sz="2000" b="0" i="0" dirty="0" err="1">
                <a:solidFill>
                  <a:srgbClr val="202122"/>
                </a:solidFill>
                <a:effectLst/>
                <a:latin typeface="Arial" panose="020B0604020202020204" pitchFamily="34" charset="0"/>
              </a:rPr>
              <a:t>lebih</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mudah</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dikembangkan</a:t>
            </a:r>
            <a:r>
              <a:rPr lang="en-ID" sz="2000" b="0" i="0" dirty="0">
                <a:solidFill>
                  <a:srgbClr val="202122"/>
                </a:solidFill>
                <a:effectLst/>
                <a:latin typeface="Arial" panose="020B0604020202020204" pitchFamily="34" charset="0"/>
              </a:rPr>
              <a:t> dan </a:t>
            </a:r>
            <a:r>
              <a:rPr lang="en-ID" sz="2000" b="0" i="0" dirty="0" err="1">
                <a:solidFill>
                  <a:srgbClr val="202122"/>
                </a:solidFill>
                <a:effectLst/>
                <a:latin typeface="Arial" panose="020B0604020202020204" pitchFamily="34" charset="0"/>
              </a:rPr>
              <a:t>dirawat</a:t>
            </a:r>
            <a:r>
              <a:rPr lang="en-ID" sz="2000" b="0" i="0" dirty="0">
                <a:solidFill>
                  <a:srgbClr val="202122"/>
                </a:solidFill>
                <a:effectLst/>
                <a:latin typeface="Arial" panose="020B0604020202020204" pitchFamily="34" charset="0"/>
              </a:rPr>
              <a:t>.</a:t>
            </a:r>
          </a:p>
          <a:p>
            <a:pPr marL="0" indent="0">
              <a:buNone/>
            </a:pPr>
            <a:endParaRPr lang="en-US" sz="2400" i="1" dirty="0"/>
          </a:p>
        </p:txBody>
      </p:sp>
    </p:spTree>
    <p:extLst>
      <p:ext uri="{BB962C8B-B14F-4D97-AF65-F5344CB8AC3E}">
        <p14:creationId xmlns:p14="http://schemas.microsoft.com/office/powerpoint/2010/main" val="338644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619" y="179833"/>
            <a:ext cx="10058400" cy="1091619"/>
          </a:xfrm>
        </p:spPr>
        <p:style>
          <a:lnRef idx="3">
            <a:schemeClr val="lt1"/>
          </a:lnRef>
          <a:fillRef idx="1">
            <a:schemeClr val="accent1"/>
          </a:fillRef>
          <a:effectRef idx="1">
            <a:schemeClr val="accent1"/>
          </a:effectRef>
          <a:fontRef idx="minor">
            <a:schemeClr val="lt1"/>
          </a:fontRef>
        </p:style>
        <p:txBody>
          <a:bodyPr/>
          <a:lstStyle/>
          <a:p>
            <a:r>
              <a:rPr lang="en-US" b="1" dirty="0">
                <a:latin typeface="Times New Roman" panose="02020603050405020304" pitchFamily="18" charset="0"/>
                <a:cs typeface="Times New Roman" panose="02020603050405020304" pitchFamily="18" charset="0"/>
              </a:rPr>
              <a:t>Fitur-fitur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pbo</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608292" y="1572767"/>
            <a:ext cx="10058400" cy="3792335"/>
          </a:xfrm>
        </p:spPr>
        <p:style>
          <a:lnRef idx="1">
            <a:schemeClr val="accent1"/>
          </a:lnRef>
          <a:fillRef idx="2">
            <a:schemeClr val="accent1"/>
          </a:fillRef>
          <a:effectRef idx="1">
            <a:schemeClr val="accent1"/>
          </a:effectRef>
          <a:fontRef idx="minor">
            <a:schemeClr val="dk1"/>
          </a:fontRef>
        </p:style>
        <p:txBody>
          <a:bodyPr/>
          <a:lstStyle/>
          <a:p>
            <a:r>
              <a:rPr lang="en-US" dirty="0"/>
              <a:t>: </a:t>
            </a:r>
            <a:r>
              <a:rPr lang="en-ID" sz="1600" dirty="0" err="1">
                <a:solidFill>
                  <a:srgbClr val="222222"/>
                </a:solidFill>
                <a:latin typeface="Lato" panose="020F0502020204030204" pitchFamily="34" charset="0"/>
              </a:rPr>
              <a:t>Enkapsulasi</a:t>
            </a:r>
            <a:r>
              <a:rPr lang="en-ID" sz="1600" dirty="0">
                <a:solidFill>
                  <a:srgbClr val="222222"/>
                </a:solidFill>
                <a:latin typeface="Lato" panose="020F0502020204030204" pitchFamily="34" charset="0"/>
              </a:rPr>
              <a:t> </a:t>
            </a:r>
            <a:r>
              <a:rPr lang="en-US" sz="1600" dirty="0" err="1"/>
              <a:t>Untuk</a:t>
            </a:r>
            <a:r>
              <a:rPr lang="en-US" sz="1600" dirty="0"/>
              <a:t> menyembunyikan implementasi dari suatu kelas. Terdapat dua hal mengenai enkapsulasi.</a:t>
            </a:r>
          </a:p>
          <a:p>
            <a:pPr marL="0" indent="0">
              <a:buNone/>
            </a:pPr>
            <a:r>
              <a:rPr lang="en-US" sz="1600" dirty="0"/>
              <a:t>1. information hiding, yakni penyembunyian detail dari atribut dan method pada suatu kelas;</a:t>
            </a:r>
          </a:p>
          <a:p>
            <a:pPr marL="0" indent="0">
              <a:buNone/>
            </a:pPr>
            <a:r>
              <a:rPr lang="en-US" sz="1600" dirty="0"/>
              <a:t>2. interface, untuk pengkaksesan data: suatu method untuk mengambil, memberikan, atau mengubah suatu nilai. </a:t>
            </a:r>
          </a:p>
          <a:p>
            <a:pPr>
              <a:buFont typeface="Arial" panose="020B0604020202020204" pitchFamily="34" charset="0"/>
              <a:buChar char="•"/>
            </a:pPr>
            <a:r>
              <a:rPr lang="en-US" sz="1600" dirty="0" err="1"/>
              <a:t>abstraksi</a:t>
            </a:r>
            <a:r>
              <a:rPr lang="en-US" sz="1600" dirty="0"/>
              <a:t>: </a:t>
            </a:r>
            <a:r>
              <a:rPr lang="en-US" sz="1600" dirty="0" err="1"/>
              <a:t>Sebuah</a:t>
            </a:r>
            <a:r>
              <a:rPr lang="en-US" sz="1600" dirty="0"/>
              <a:t> konsep dimana kita dapat mengatur sebuah kompleksitas dalam sebuah struktur code kita. Kompleksitas ini dapat kita atur sehingga kita dapat menghandle detail yang tidak diperlukan dan menampilkan data relevan dengan apa yang dibutuhkan.</a:t>
            </a:r>
          </a:p>
          <a:p>
            <a:pPr>
              <a:buFont typeface="Arial" panose="020B0604020202020204" pitchFamily="34" charset="0"/>
              <a:buChar char="•"/>
            </a:pPr>
            <a:r>
              <a:rPr lang="en-US" sz="1600" dirty="0" err="1"/>
              <a:t>pewarisan</a:t>
            </a:r>
            <a:r>
              <a:rPr lang="en-US" sz="1600" dirty="0"/>
              <a:t>: Adalah konsep pemrograman dimana sebuah class dapat 'menurunkan' property dan method yang dimilikinya kepada class lain. Konsep inheritance digunakan untuk memanfaatkan fitur 'code reuse' untuk menghindari duplikasi kode program.</a:t>
            </a:r>
          </a:p>
          <a:p>
            <a:pPr>
              <a:buFont typeface="Arial" panose="020B0604020202020204" pitchFamily="34" charset="0"/>
              <a:buChar char="•"/>
            </a:pPr>
            <a:r>
              <a:rPr lang="en-US" sz="1600" dirty="0" err="1"/>
              <a:t>polimorfisme</a:t>
            </a:r>
            <a:r>
              <a:rPr lang="en-US" sz="1600" dirty="0"/>
              <a:t>: Kemampuan suatu method untuk bekerja dengan lebih dari satu tipe argumen.</a:t>
            </a:r>
          </a:p>
        </p:txBody>
      </p:sp>
    </p:spTree>
    <p:extLst>
      <p:ext uri="{BB962C8B-B14F-4D97-AF65-F5344CB8AC3E}">
        <p14:creationId xmlns:p14="http://schemas.microsoft.com/office/powerpoint/2010/main" val="355934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620" y="223375"/>
            <a:ext cx="10521882" cy="993648"/>
          </a:xfrm>
        </p:spPr>
        <p:style>
          <a:lnRef idx="2">
            <a:schemeClr val="dk1"/>
          </a:lnRef>
          <a:fillRef idx="1">
            <a:schemeClr val="lt1"/>
          </a:fillRef>
          <a:effectRef idx="0">
            <a:schemeClr val="dk1"/>
          </a:effectRef>
          <a:fontRef idx="minor">
            <a:schemeClr val="dk1"/>
          </a:fontRef>
        </p:style>
        <p:txBody>
          <a:bodyPr>
            <a:normAutofit/>
          </a:bodyPr>
          <a:lstStyle/>
          <a:p>
            <a:r>
              <a:rPr lang="en-US" sz="3200" dirty="0"/>
              <a:t>KONSEP DASAR PEMOGRAMAN BERORENTASI OBJEK</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8652" y="1426962"/>
            <a:ext cx="10979082" cy="5104467"/>
          </a:xfrm>
        </p:spPr>
        <p:style>
          <a:lnRef idx="2">
            <a:schemeClr val="accent3">
              <a:shade val="15000"/>
            </a:schemeClr>
          </a:lnRef>
          <a:fillRef idx="1">
            <a:schemeClr val="accent3"/>
          </a:fillRef>
          <a:effectRef idx="0">
            <a:schemeClr val="accent3"/>
          </a:effectRef>
          <a:fontRef idx="minor">
            <a:schemeClr val="lt1"/>
          </a:fontRef>
        </p:style>
        <p:txBody>
          <a:bodyPr>
            <a:noAutofit/>
          </a:bodyPr>
          <a:lstStyle/>
          <a:p>
            <a:pPr marL="0" indent="0" algn="just" fontAlgn="base">
              <a:buNone/>
            </a:pPr>
            <a:r>
              <a:rPr lang="en-ID" sz="1800" dirty="0">
                <a:solidFill>
                  <a:srgbClr val="222222"/>
                </a:solidFill>
                <a:latin typeface="Merriweather" panose="00000500000000000000" pitchFamily="2" charset="0"/>
              </a:rPr>
              <a:t>-</a:t>
            </a:r>
            <a:r>
              <a:rPr lang="en-ID" sz="1800" b="0" i="0" dirty="0" err="1">
                <a:solidFill>
                  <a:srgbClr val="111111"/>
                </a:solidFill>
                <a:effectLst/>
                <a:latin typeface="Fira Sans" panose="020F0502020204030204" pitchFamily="34" charset="0"/>
              </a:rPr>
              <a:t>Enkapsulasi</a:t>
            </a:r>
            <a:r>
              <a:rPr lang="en-ID" sz="1800" b="0" i="0" dirty="0">
                <a:solidFill>
                  <a:srgbClr val="111111"/>
                </a:solidFill>
                <a:effectLst/>
                <a:latin typeface="Fira Sans" panose="020F0502020204030204" pitchFamily="34" charset="0"/>
              </a:rPr>
              <a:t> </a:t>
            </a:r>
            <a:r>
              <a:rPr lang="en-ID" sz="1800" b="0" i="0" dirty="0" err="1">
                <a:solidFill>
                  <a:srgbClr val="222222"/>
                </a:solidFill>
                <a:effectLst/>
                <a:latin typeface="Merriweather" panose="00000500000000000000" pitchFamily="2" charset="0"/>
              </a:rPr>
              <a:t>Ini</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adalah</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suatu</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bentuk</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dimana</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pengguna</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dari</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sebuah</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objek</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tidak</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dapat</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mengganti</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atau</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mengubah</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memodifikasi</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suatu</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keadaan</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dari</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sebuah</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objek</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dengan</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cara</a:t>
            </a:r>
            <a:r>
              <a:rPr lang="en-ID" sz="1800" b="0" i="0" dirty="0">
                <a:solidFill>
                  <a:srgbClr val="222222"/>
                </a:solidFill>
                <a:effectLst/>
                <a:latin typeface="Merriweather" panose="00000500000000000000" pitchFamily="2" charset="0"/>
              </a:rPr>
              <a:t> yang </a:t>
            </a:r>
            <a:r>
              <a:rPr lang="en-ID" sz="1800" b="0" i="0" dirty="0" err="1">
                <a:solidFill>
                  <a:srgbClr val="222222"/>
                </a:solidFill>
                <a:effectLst/>
                <a:latin typeface="Merriweather" panose="00000500000000000000" pitchFamily="2" charset="0"/>
              </a:rPr>
              <a:t>tidak</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layak</a:t>
            </a:r>
            <a:r>
              <a:rPr lang="en-ID" sz="1800" b="0" i="0" dirty="0">
                <a:solidFill>
                  <a:srgbClr val="222222"/>
                </a:solidFill>
                <a:effectLst/>
                <a:latin typeface="Merriweather" panose="00000500000000000000" pitchFamily="2" charset="0"/>
              </a:rPr>
              <a:t>, oleh </a:t>
            </a:r>
            <a:r>
              <a:rPr lang="en-ID" sz="1800" b="0" i="0" dirty="0" err="1">
                <a:solidFill>
                  <a:srgbClr val="222222"/>
                </a:solidFill>
                <a:effectLst/>
                <a:latin typeface="Merriweather" panose="00000500000000000000" pitchFamily="2" charset="0"/>
              </a:rPr>
              <a:t>karena</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itu</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keadaan</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ini</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hanya</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dapat</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dimodifikasi</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sesuai</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dengan</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ketentuan</a:t>
            </a:r>
            <a:r>
              <a:rPr lang="en-ID" sz="1800" b="0" i="0" dirty="0">
                <a:solidFill>
                  <a:srgbClr val="222222"/>
                </a:solidFill>
                <a:effectLst/>
                <a:latin typeface="Merriweather" panose="00000500000000000000" pitchFamily="2" charset="0"/>
              </a:rPr>
              <a:t> yang </a:t>
            </a:r>
            <a:r>
              <a:rPr lang="en-ID" sz="1800" b="0" i="0" dirty="0" err="1">
                <a:solidFill>
                  <a:srgbClr val="222222"/>
                </a:solidFill>
                <a:effectLst/>
                <a:latin typeface="Merriweather" panose="00000500000000000000" pitchFamily="2" charset="0"/>
              </a:rPr>
              <a:t>terdapat</a:t>
            </a:r>
            <a:r>
              <a:rPr lang="en-ID" sz="1800" b="0" i="0" dirty="0">
                <a:solidFill>
                  <a:srgbClr val="222222"/>
                </a:solidFill>
                <a:effectLst/>
                <a:latin typeface="Merriweather" panose="00000500000000000000" pitchFamily="2" charset="0"/>
              </a:rPr>
              <a:t> di </a:t>
            </a:r>
            <a:r>
              <a:rPr lang="en-ID" sz="1800" b="0" i="0" dirty="0" err="1">
                <a:solidFill>
                  <a:srgbClr val="222222"/>
                </a:solidFill>
                <a:effectLst/>
                <a:latin typeface="Merriweather" panose="00000500000000000000" pitchFamily="2" charset="0"/>
              </a:rPr>
              <a:t>dalam</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objek</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tersebut</a:t>
            </a:r>
            <a:endParaRPr lang="en-ID" sz="1800" b="0" i="0" dirty="0">
              <a:solidFill>
                <a:srgbClr val="111111"/>
              </a:solidFill>
              <a:effectLst/>
              <a:latin typeface="Fira Sans" panose="020F0502020204030204" pitchFamily="34" charset="0"/>
            </a:endParaRPr>
          </a:p>
          <a:p>
            <a:pPr marL="0" indent="0" algn="just" fontAlgn="base">
              <a:buNone/>
            </a:pPr>
            <a:endParaRPr lang="en-ID" sz="1800" b="0" i="0" dirty="0">
              <a:solidFill>
                <a:srgbClr val="000000"/>
              </a:solidFill>
              <a:effectLst/>
              <a:latin typeface="Roboto" panose="02000000000000000000" pitchFamily="2" charset="0"/>
            </a:endParaRPr>
          </a:p>
          <a:p>
            <a:pPr marL="0" indent="0">
              <a:buNone/>
            </a:pPr>
            <a:r>
              <a:rPr lang="en-US" sz="1800" dirty="0"/>
              <a:t> </a:t>
            </a:r>
            <a:r>
              <a:rPr lang="en-ID" sz="1800" dirty="0">
                <a:solidFill>
                  <a:srgbClr val="222222"/>
                </a:solidFill>
                <a:latin typeface="Merriweather" panose="020F0502020204030204" pitchFamily="2" charset="0"/>
              </a:rPr>
              <a:t>-</a:t>
            </a:r>
            <a:r>
              <a:rPr lang="en-ID" sz="1800" b="0" i="0" dirty="0" err="1">
                <a:solidFill>
                  <a:srgbClr val="222222"/>
                </a:solidFill>
                <a:effectLst/>
                <a:latin typeface="Merriweather" panose="00000500000000000000" pitchFamily="2" charset="0"/>
              </a:rPr>
              <a:t>metode</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merupakan</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suatu</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operasi</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berupa</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fungsi-fungsi</a:t>
            </a:r>
            <a:r>
              <a:rPr lang="en-ID" sz="1800" b="0" i="0" dirty="0">
                <a:solidFill>
                  <a:srgbClr val="222222"/>
                </a:solidFill>
                <a:effectLst/>
                <a:latin typeface="Merriweather" panose="00000500000000000000" pitchFamily="2" charset="0"/>
              </a:rPr>
              <a:t> yang </a:t>
            </a:r>
            <a:r>
              <a:rPr lang="en-ID" sz="1800" b="0" i="0" dirty="0" err="1">
                <a:solidFill>
                  <a:srgbClr val="222222"/>
                </a:solidFill>
                <a:effectLst/>
                <a:latin typeface="Merriweather" panose="00000500000000000000" pitchFamily="2" charset="0"/>
              </a:rPr>
              <a:t>dapat</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dikerjakan</a:t>
            </a:r>
            <a:r>
              <a:rPr lang="en-ID" sz="1800" b="0" i="0" dirty="0">
                <a:solidFill>
                  <a:srgbClr val="222222"/>
                </a:solidFill>
                <a:effectLst/>
                <a:latin typeface="Merriweather" panose="00000500000000000000" pitchFamily="2" charset="0"/>
              </a:rPr>
              <a:t> oleh </a:t>
            </a:r>
            <a:r>
              <a:rPr lang="en-ID" sz="1800" b="0" i="0" dirty="0" err="1">
                <a:solidFill>
                  <a:srgbClr val="222222"/>
                </a:solidFill>
                <a:effectLst/>
                <a:latin typeface="Merriweather" panose="00000500000000000000" pitchFamily="2" charset="0"/>
              </a:rPr>
              <a:t>suatu</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objek</a:t>
            </a:r>
            <a:r>
              <a:rPr lang="en-ID" sz="1800" b="0" i="0" dirty="0">
                <a:solidFill>
                  <a:srgbClr val="222222"/>
                </a:solidFill>
                <a:effectLst/>
                <a:latin typeface="Merriweather" panose="00000500000000000000" pitchFamily="2" charset="0"/>
              </a:rPr>
              <a:t>. Method </a:t>
            </a:r>
            <a:r>
              <a:rPr lang="en-ID" sz="1800" b="0" i="0" dirty="0" err="1">
                <a:solidFill>
                  <a:srgbClr val="222222"/>
                </a:solidFill>
                <a:effectLst/>
                <a:latin typeface="Merriweather" panose="00000500000000000000" pitchFamily="2" charset="0"/>
              </a:rPr>
              <a:t>didefinisikan</a:t>
            </a:r>
            <a:r>
              <a:rPr lang="en-ID" sz="1800" b="0" i="0" dirty="0">
                <a:solidFill>
                  <a:srgbClr val="222222"/>
                </a:solidFill>
                <a:effectLst/>
                <a:latin typeface="Merriweather" panose="00000500000000000000" pitchFamily="2" charset="0"/>
              </a:rPr>
              <a:t> pada class, </a:t>
            </a:r>
            <a:r>
              <a:rPr lang="en-ID" sz="1800" b="0" i="0" dirty="0" err="1">
                <a:solidFill>
                  <a:srgbClr val="222222"/>
                </a:solidFill>
                <a:effectLst/>
                <a:latin typeface="Merriweather" panose="00000500000000000000" pitchFamily="2" charset="0"/>
              </a:rPr>
              <a:t>namun</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dipanggil</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melalui</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objek</a:t>
            </a:r>
            <a:r>
              <a:rPr lang="en-ID" sz="1800" b="0" i="0" dirty="0">
                <a:solidFill>
                  <a:srgbClr val="222222"/>
                </a:solidFill>
                <a:effectLst/>
                <a:latin typeface="Merriweather" panose="00000500000000000000" pitchFamily="2" charset="0"/>
              </a:rPr>
              <a:t>. </a:t>
            </a:r>
          </a:p>
          <a:p>
            <a:pPr marL="0" indent="0">
              <a:buNone/>
            </a:pPr>
            <a:endParaRPr lang="en-ID" sz="1800" b="0" i="0" dirty="0">
              <a:solidFill>
                <a:srgbClr val="222222"/>
              </a:solidFill>
              <a:effectLst/>
              <a:latin typeface="Merriweather" panose="020F0502020204030204" pitchFamily="2" charset="0"/>
            </a:endParaRPr>
          </a:p>
          <a:p>
            <a:pPr marL="0" indent="0">
              <a:buNone/>
            </a:pPr>
            <a:r>
              <a:rPr lang="en-ID" sz="1800" dirty="0">
                <a:solidFill>
                  <a:srgbClr val="222222"/>
                </a:solidFill>
                <a:latin typeface="Merriweather" panose="020F0502020204030204" pitchFamily="2" charset="0"/>
              </a:rPr>
              <a:t>-</a:t>
            </a:r>
            <a:r>
              <a:rPr lang="en-ID" sz="1800" b="0" i="0" dirty="0" err="1">
                <a:solidFill>
                  <a:srgbClr val="222222"/>
                </a:solidFill>
                <a:effectLst/>
                <a:latin typeface="Merriweather" panose="00000500000000000000" pitchFamily="2" charset="0"/>
              </a:rPr>
              <a:t>Abstraksi</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merupakan</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kemampuan</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dari</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sebuah</a:t>
            </a:r>
            <a:r>
              <a:rPr lang="en-ID" sz="1800" b="0" i="0" dirty="0">
                <a:solidFill>
                  <a:srgbClr val="222222"/>
                </a:solidFill>
                <a:effectLst/>
                <a:latin typeface="Merriweather" panose="00000500000000000000" pitchFamily="2" charset="0"/>
              </a:rPr>
              <a:t> program </a:t>
            </a:r>
            <a:r>
              <a:rPr lang="en-ID" sz="1800" b="0" i="0" dirty="0" err="1">
                <a:solidFill>
                  <a:srgbClr val="222222"/>
                </a:solidFill>
                <a:effectLst/>
                <a:latin typeface="Merriweather" panose="00000500000000000000" pitchFamily="2" charset="0"/>
              </a:rPr>
              <a:t>untuk</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melewati</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aspek</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informasi</a:t>
            </a:r>
            <a:r>
              <a:rPr lang="en-ID" sz="1800" b="0" i="0" dirty="0">
                <a:solidFill>
                  <a:srgbClr val="222222"/>
                </a:solidFill>
                <a:effectLst/>
                <a:latin typeface="Merriweather" panose="00000500000000000000" pitchFamily="2" charset="0"/>
              </a:rPr>
              <a:t> yang </a:t>
            </a:r>
            <a:r>
              <a:rPr lang="en-ID" sz="1800" b="0" i="0" dirty="0" err="1">
                <a:solidFill>
                  <a:srgbClr val="222222"/>
                </a:solidFill>
                <a:effectLst/>
                <a:latin typeface="Merriweather" panose="00000500000000000000" pitchFamily="2" charset="0"/>
              </a:rPr>
              <a:t>diproses</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olehnya</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atau</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bisa</a:t>
            </a:r>
            <a:r>
              <a:rPr lang="en-ID" sz="1800" b="0" i="0" dirty="0">
                <a:solidFill>
                  <a:srgbClr val="222222"/>
                </a:solidFill>
                <a:effectLst/>
                <a:latin typeface="Merriweather" panose="00000500000000000000" pitchFamily="2" charset="0"/>
              </a:rPr>
              <a:t> juga </a:t>
            </a:r>
            <a:r>
              <a:rPr lang="en-ID" sz="1800" b="0" i="0" dirty="0" err="1">
                <a:solidFill>
                  <a:srgbClr val="222222"/>
                </a:solidFill>
                <a:effectLst/>
                <a:latin typeface="Merriweather" panose="00000500000000000000" pitchFamily="2" charset="0"/>
              </a:rPr>
              <a:t>disebut</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sebagai</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kemampuan</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untuk</a:t>
            </a:r>
            <a:r>
              <a:rPr lang="en-ID" sz="1800" b="0" i="0" dirty="0">
                <a:solidFill>
                  <a:srgbClr val="222222"/>
                </a:solidFill>
                <a:effectLst/>
                <a:latin typeface="Merriweather" panose="00000500000000000000" pitchFamily="2" charset="0"/>
              </a:rPr>
              <a:t> </a:t>
            </a:r>
            <a:r>
              <a:rPr lang="en-ID" sz="1800" b="0" i="0" dirty="0" err="1">
                <a:solidFill>
                  <a:srgbClr val="222222"/>
                </a:solidFill>
                <a:effectLst/>
                <a:latin typeface="Merriweather" panose="00000500000000000000" pitchFamily="2" charset="0"/>
              </a:rPr>
              <a:t>memfokuskan</a:t>
            </a:r>
            <a:r>
              <a:rPr lang="en-ID" sz="1800" b="0" i="0" dirty="0">
                <a:solidFill>
                  <a:srgbClr val="222222"/>
                </a:solidFill>
                <a:effectLst/>
                <a:latin typeface="Merriweather" panose="00000500000000000000" pitchFamily="2" charset="0"/>
              </a:rPr>
              <a:t> pada </a:t>
            </a:r>
            <a:r>
              <a:rPr lang="en-ID" sz="1800" b="0" i="0" dirty="0" err="1">
                <a:solidFill>
                  <a:srgbClr val="222222"/>
                </a:solidFill>
                <a:effectLst/>
                <a:latin typeface="Merriweather" panose="00000500000000000000" pitchFamily="2" charset="0"/>
              </a:rPr>
              <a:t>intinya</a:t>
            </a:r>
            <a:r>
              <a:rPr lang="en-ID" sz="1800" b="0" i="0" dirty="0">
                <a:solidFill>
                  <a:srgbClr val="222222"/>
                </a:solidFill>
                <a:effectLst/>
                <a:latin typeface="Merriweather" panose="00000500000000000000" pitchFamily="2" charset="0"/>
              </a:rPr>
              <a:t>. </a:t>
            </a:r>
          </a:p>
          <a:p>
            <a:pPr marL="0" indent="0">
              <a:buNone/>
            </a:pPr>
            <a:endParaRPr lang="en-US" sz="1800" dirty="0"/>
          </a:p>
          <a:p>
            <a:pPr marL="0" indent="0">
              <a:buNone/>
            </a:pPr>
            <a:r>
              <a:rPr lang="en-US" sz="1800" dirty="0"/>
              <a:t>-</a:t>
            </a:r>
            <a:r>
              <a:rPr lang="en-ID" sz="1800" b="0" i="0" dirty="0">
                <a:solidFill>
                  <a:srgbClr val="222222"/>
                </a:solidFill>
                <a:effectLst/>
                <a:latin typeface="Merriweather" panose="020F0502020204030204" pitchFamily="2" charset="0"/>
              </a:rPr>
              <a:t>class </a:t>
            </a:r>
            <a:r>
              <a:rPr lang="en-ID" sz="1800" b="0" i="0" dirty="0" err="1">
                <a:solidFill>
                  <a:srgbClr val="222222"/>
                </a:solidFill>
                <a:effectLst/>
                <a:latin typeface="Merriweather" panose="020F0502020204030204" pitchFamily="2" charset="0"/>
              </a:rPr>
              <a:t>adalah</a:t>
            </a:r>
            <a:r>
              <a:rPr lang="en-ID" sz="1800" b="0" i="0" dirty="0">
                <a:solidFill>
                  <a:srgbClr val="222222"/>
                </a:solidFill>
                <a:effectLst/>
                <a:latin typeface="Merriweather" panose="020F0502020204030204" pitchFamily="2" charset="0"/>
              </a:rPr>
              <a:t> </a:t>
            </a:r>
            <a:r>
              <a:rPr lang="en-ID" sz="1800" b="0" i="0" dirty="0" err="1">
                <a:solidFill>
                  <a:srgbClr val="222222"/>
                </a:solidFill>
                <a:effectLst/>
                <a:latin typeface="Merriweather" panose="020F0502020204030204" pitchFamily="2" charset="0"/>
              </a:rPr>
              <a:t>rancangan</a:t>
            </a:r>
            <a:r>
              <a:rPr lang="en-ID" sz="1800" b="0" i="0" dirty="0">
                <a:solidFill>
                  <a:srgbClr val="222222"/>
                </a:solidFill>
                <a:effectLst/>
                <a:latin typeface="Merriweather" panose="020F0502020204030204" pitchFamily="2" charset="0"/>
              </a:rPr>
              <a:t> </a:t>
            </a:r>
            <a:r>
              <a:rPr lang="en-ID" sz="1800" b="0" i="0" dirty="0" err="1">
                <a:solidFill>
                  <a:srgbClr val="222222"/>
                </a:solidFill>
                <a:effectLst/>
                <a:latin typeface="Merriweather" panose="020F0502020204030204" pitchFamily="2" charset="0"/>
              </a:rPr>
              <a:t>atau</a:t>
            </a:r>
            <a:r>
              <a:rPr lang="en-ID" sz="1800" b="0" i="0" dirty="0">
                <a:solidFill>
                  <a:srgbClr val="222222"/>
                </a:solidFill>
                <a:effectLst/>
                <a:latin typeface="Merriweather" panose="020F0502020204030204" pitchFamily="2" charset="0"/>
              </a:rPr>
              <a:t> prototype </a:t>
            </a:r>
            <a:r>
              <a:rPr lang="en-ID" sz="1800" b="0" i="0" dirty="0" err="1">
                <a:solidFill>
                  <a:srgbClr val="222222"/>
                </a:solidFill>
                <a:effectLst/>
                <a:latin typeface="Merriweather" panose="020F0502020204030204" pitchFamily="2" charset="0"/>
              </a:rPr>
              <a:t>dari</a:t>
            </a:r>
            <a:r>
              <a:rPr lang="en-ID" sz="1800" b="0" i="0" dirty="0">
                <a:solidFill>
                  <a:srgbClr val="222222"/>
                </a:solidFill>
                <a:effectLst/>
                <a:latin typeface="Merriweather" panose="020F0502020204030204" pitchFamily="2" charset="0"/>
              </a:rPr>
              <a:t> </a:t>
            </a:r>
            <a:r>
              <a:rPr lang="en-ID" sz="1800" b="0" i="0" dirty="0" err="1">
                <a:solidFill>
                  <a:srgbClr val="222222"/>
                </a:solidFill>
                <a:effectLst/>
                <a:latin typeface="Merriweather" panose="020F0502020204030204" pitchFamily="2" charset="0"/>
              </a:rPr>
              <a:t>sebuah</a:t>
            </a:r>
            <a:r>
              <a:rPr lang="en-ID" sz="1800" b="0" i="0" dirty="0">
                <a:solidFill>
                  <a:srgbClr val="222222"/>
                </a:solidFill>
                <a:effectLst/>
                <a:latin typeface="Merriweather" panose="020F0502020204030204" pitchFamily="2" charset="0"/>
              </a:rPr>
              <a:t> </a:t>
            </a:r>
            <a:r>
              <a:rPr lang="en-ID" sz="1800" b="0" i="0" dirty="0" err="1">
                <a:solidFill>
                  <a:srgbClr val="222222"/>
                </a:solidFill>
                <a:effectLst/>
                <a:latin typeface="Merriweather" panose="020F0502020204030204" pitchFamily="2" charset="0"/>
              </a:rPr>
              <a:t>objek</a:t>
            </a:r>
            <a:r>
              <a:rPr lang="en-ID" sz="1800" b="0" i="0" dirty="0">
                <a:solidFill>
                  <a:srgbClr val="222222"/>
                </a:solidFill>
                <a:effectLst/>
                <a:latin typeface="Merriweather" panose="020F0502020204030204" pitchFamily="2" charset="0"/>
              </a:rPr>
              <a:t> </a:t>
            </a:r>
            <a:r>
              <a:rPr lang="en-ID" sz="1800" b="0" i="0" dirty="0" err="1">
                <a:solidFill>
                  <a:srgbClr val="222222"/>
                </a:solidFill>
                <a:effectLst/>
                <a:latin typeface="Merriweather" panose="020F0502020204030204" pitchFamily="2" charset="0"/>
              </a:rPr>
              <a:t>dalam</a:t>
            </a:r>
            <a:r>
              <a:rPr lang="en-ID" sz="1800" b="0" i="0" dirty="0">
                <a:solidFill>
                  <a:srgbClr val="222222"/>
                </a:solidFill>
                <a:effectLst/>
                <a:latin typeface="Merriweather" panose="020F0502020204030204" pitchFamily="2" charset="0"/>
              </a:rPr>
              <a:t> </a:t>
            </a:r>
            <a:r>
              <a:rPr lang="en-ID" sz="1800" b="0" i="0" dirty="0" err="1">
                <a:solidFill>
                  <a:srgbClr val="222222"/>
                </a:solidFill>
                <a:effectLst/>
                <a:latin typeface="Merriweather" panose="020F0502020204030204" pitchFamily="2" charset="0"/>
              </a:rPr>
              <a:t>pemrograman</a:t>
            </a:r>
            <a:r>
              <a:rPr lang="en-ID" sz="1800" b="0" i="0" dirty="0">
                <a:solidFill>
                  <a:srgbClr val="222222"/>
                </a:solidFill>
                <a:effectLst/>
                <a:latin typeface="Merriweather" panose="020F0502020204030204" pitchFamily="2" charset="0"/>
              </a:rPr>
              <a:t> </a:t>
            </a:r>
            <a:r>
              <a:rPr lang="en-ID" sz="1800" b="0" i="0" dirty="0" err="1">
                <a:solidFill>
                  <a:srgbClr val="222222"/>
                </a:solidFill>
                <a:effectLst/>
                <a:latin typeface="Merriweather" panose="020F0502020204030204" pitchFamily="2" charset="0"/>
              </a:rPr>
              <a:t>berorientasi</a:t>
            </a:r>
            <a:r>
              <a:rPr lang="en-ID" sz="1800" b="0" i="0" dirty="0">
                <a:solidFill>
                  <a:srgbClr val="222222"/>
                </a:solidFill>
                <a:effectLst/>
                <a:latin typeface="Merriweather" panose="020F0502020204030204" pitchFamily="2" charset="0"/>
              </a:rPr>
              <a:t> </a:t>
            </a:r>
            <a:r>
              <a:rPr lang="en-ID" sz="1800" b="0" i="0" dirty="0" err="1">
                <a:solidFill>
                  <a:srgbClr val="222222"/>
                </a:solidFill>
                <a:effectLst/>
                <a:latin typeface="Merriweather" panose="020F0502020204030204" pitchFamily="2" charset="0"/>
              </a:rPr>
              <a:t>objek</a:t>
            </a:r>
            <a:r>
              <a:rPr lang="en-ID" sz="1800" b="0" i="0" dirty="0">
                <a:solidFill>
                  <a:srgbClr val="222222"/>
                </a:solidFill>
                <a:effectLst/>
                <a:latin typeface="Merriweather" panose="020F0502020204030204" pitchFamily="2" charset="0"/>
              </a:rPr>
              <a:t>.</a:t>
            </a:r>
          </a:p>
          <a:p>
            <a:pPr marL="0" indent="0">
              <a:buNone/>
            </a:pPr>
            <a:endParaRPr lang="en-US" sz="1800" dirty="0"/>
          </a:p>
          <a:p>
            <a:pPr marL="0" indent="0">
              <a:buNone/>
            </a:pPr>
            <a:endParaRPr lang="en-US" sz="1600" dirty="0"/>
          </a:p>
        </p:txBody>
      </p:sp>
    </p:spTree>
    <p:extLst>
      <p:ext uri="{BB962C8B-B14F-4D97-AF65-F5344CB8AC3E}">
        <p14:creationId xmlns:p14="http://schemas.microsoft.com/office/powerpoint/2010/main" val="116963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037" y="214666"/>
            <a:ext cx="10406742" cy="1026305"/>
          </a:xfrm>
        </p:spPr>
        <p:style>
          <a:lnRef idx="2">
            <a:schemeClr val="accent2"/>
          </a:lnRef>
          <a:fillRef idx="1">
            <a:schemeClr val="lt1"/>
          </a:fillRef>
          <a:effectRef idx="0">
            <a:schemeClr val="accent2"/>
          </a:effectRef>
          <a:fontRef idx="minor">
            <a:schemeClr val="dk1"/>
          </a:fontRef>
        </p:style>
        <p:txBody>
          <a:bodyPr>
            <a:normAutofit/>
          </a:bodyPr>
          <a:lstStyle/>
          <a:p>
            <a:r>
              <a:rPr lang="en-ID" sz="3200" b="0" i="0" dirty="0" err="1">
                <a:solidFill>
                  <a:schemeClr val="accent2">
                    <a:lumMod val="50000"/>
                  </a:schemeClr>
                </a:solidFill>
                <a:effectLst/>
                <a:latin typeface="Fira Sans" panose="020B0503050000020004" pitchFamily="34" charset="0"/>
              </a:rPr>
              <a:t>kelebihan</a:t>
            </a:r>
            <a:r>
              <a:rPr lang="en-ID" sz="3200" b="0" i="0" dirty="0">
                <a:solidFill>
                  <a:schemeClr val="accent2">
                    <a:lumMod val="50000"/>
                  </a:schemeClr>
                </a:solidFill>
                <a:effectLst/>
                <a:latin typeface="Fira Sans" panose="020B0503050000020004" pitchFamily="34" charset="0"/>
              </a:rPr>
              <a:t> </a:t>
            </a:r>
            <a:r>
              <a:rPr lang="en-ID" sz="3200" b="0" i="0" dirty="0" err="1">
                <a:solidFill>
                  <a:schemeClr val="accent2">
                    <a:lumMod val="50000"/>
                  </a:schemeClr>
                </a:solidFill>
                <a:effectLst/>
                <a:latin typeface="Fira Sans" panose="020B0503050000020004" pitchFamily="34" charset="0"/>
              </a:rPr>
              <a:t>dari</a:t>
            </a:r>
            <a:r>
              <a:rPr lang="en-ID" sz="3200" b="0" i="0" dirty="0">
                <a:solidFill>
                  <a:schemeClr val="accent2">
                    <a:lumMod val="50000"/>
                  </a:schemeClr>
                </a:solidFill>
                <a:effectLst/>
                <a:latin typeface="Fira Sans" panose="020B0503050000020004" pitchFamily="34" charset="0"/>
              </a:rPr>
              <a:t> </a:t>
            </a:r>
            <a:r>
              <a:rPr lang="en-ID" sz="3200" b="0" i="0" dirty="0" err="1">
                <a:solidFill>
                  <a:schemeClr val="accent2">
                    <a:lumMod val="50000"/>
                  </a:schemeClr>
                </a:solidFill>
                <a:effectLst/>
                <a:latin typeface="Fira Sans" panose="020B0503050000020004" pitchFamily="34" charset="0"/>
              </a:rPr>
              <a:t>pemrograman</a:t>
            </a:r>
            <a:r>
              <a:rPr lang="en-ID" sz="3200" b="0" i="0" dirty="0">
                <a:solidFill>
                  <a:schemeClr val="accent2">
                    <a:lumMod val="50000"/>
                  </a:schemeClr>
                </a:solidFill>
                <a:effectLst/>
                <a:latin typeface="Fira Sans" panose="020B0503050000020004" pitchFamily="34" charset="0"/>
              </a:rPr>
              <a:t> </a:t>
            </a:r>
            <a:r>
              <a:rPr lang="en-ID" sz="3200" b="0" i="0" dirty="0" err="1">
                <a:solidFill>
                  <a:schemeClr val="accent2">
                    <a:lumMod val="50000"/>
                  </a:schemeClr>
                </a:solidFill>
                <a:effectLst/>
                <a:latin typeface="Fira Sans" panose="020B0503050000020004" pitchFamily="34" charset="0"/>
              </a:rPr>
              <a:t>berorientasi</a:t>
            </a:r>
            <a:r>
              <a:rPr lang="en-ID" sz="3200" b="0" i="0" dirty="0">
                <a:solidFill>
                  <a:schemeClr val="accent2">
                    <a:lumMod val="50000"/>
                  </a:schemeClr>
                </a:solidFill>
                <a:effectLst/>
                <a:latin typeface="Fira Sans" panose="020B0503050000020004" pitchFamily="34" charset="0"/>
              </a:rPr>
              <a:t> </a:t>
            </a:r>
            <a:r>
              <a:rPr lang="en-ID" sz="3200" b="0" i="0" dirty="0" err="1">
                <a:solidFill>
                  <a:schemeClr val="accent2">
                    <a:lumMod val="50000"/>
                  </a:schemeClr>
                </a:solidFill>
                <a:effectLst/>
                <a:latin typeface="Fira Sans" panose="020B0503050000020004" pitchFamily="34" charset="0"/>
              </a:rPr>
              <a:t>objek</a:t>
            </a:r>
            <a:endParaRPr lang="en-US" sz="3200"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841" y="1707501"/>
            <a:ext cx="12027159" cy="5477069"/>
          </a:xfrm>
        </p:spPr>
        <p:style>
          <a:lnRef idx="3">
            <a:schemeClr val="lt1"/>
          </a:lnRef>
          <a:fillRef idx="1">
            <a:schemeClr val="accent3"/>
          </a:fillRef>
          <a:effectRef idx="1">
            <a:schemeClr val="accent3"/>
          </a:effectRef>
          <a:fontRef idx="minor">
            <a:schemeClr val="lt1"/>
          </a:fontRef>
        </p:style>
        <p:txBody>
          <a:bodyPr/>
          <a:lstStyle/>
          <a:p>
            <a:pPr marL="457200" indent="-457200">
              <a:buAutoNum type="arabicPeriod"/>
            </a:pPr>
            <a:r>
              <a:rPr lang="en-ID" sz="3200" b="0" i="0" dirty="0">
                <a:solidFill>
                  <a:srgbClr val="111111"/>
                </a:solidFill>
                <a:effectLst/>
                <a:latin typeface="Fira Sans" panose="020B0503050000020004" pitchFamily="34" charset="0"/>
              </a:rPr>
              <a:t>Proses </a:t>
            </a:r>
            <a:r>
              <a:rPr lang="en-ID" sz="3200" b="0" i="0" dirty="0" err="1">
                <a:solidFill>
                  <a:srgbClr val="111111"/>
                </a:solidFill>
                <a:effectLst/>
                <a:latin typeface="Fira Sans" panose="020B0503050000020004" pitchFamily="34" charset="0"/>
              </a:rPr>
              <a:t>pengembangan</a:t>
            </a:r>
            <a:r>
              <a:rPr lang="en-ID" sz="3200" b="0" i="0" dirty="0">
                <a:solidFill>
                  <a:srgbClr val="111111"/>
                </a:solidFill>
                <a:effectLst/>
                <a:latin typeface="Fira Sans" panose="020B0503050000020004" pitchFamily="34" charset="0"/>
              </a:rPr>
              <a:t> </a:t>
            </a:r>
            <a:r>
              <a:rPr lang="en-ID" sz="3200" b="0" i="0" dirty="0" err="1">
                <a:solidFill>
                  <a:srgbClr val="111111"/>
                </a:solidFill>
                <a:effectLst/>
                <a:latin typeface="Fira Sans" panose="020B0503050000020004" pitchFamily="34" charset="0"/>
              </a:rPr>
              <a:t>aplikasi</a:t>
            </a:r>
            <a:r>
              <a:rPr lang="en-ID" sz="3200" b="0" i="0" dirty="0">
                <a:solidFill>
                  <a:srgbClr val="111111"/>
                </a:solidFill>
                <a:effectLst/>
                <a:latin typeface="Fira Sans" panose="020B0503050000020004" pitchFamily="34" charset="0"/>
              </a:rPr>
              <a:t> yang </a:t>
            </a:r>
            <a:r>
              <a:rPr lang="en-ID" sz="3200" b="0" i="0" dirty="0" err="1">
                <a:solidFill>
                  <a:srgbClr val="111111"/>
                </a:solidFill>
                <a:effectLst/>
                <a:latin typeface="Fira Sans" panose="020B0503050000020004" pitchFamily="34" charset="0"/>
              </a:rPr>
              <a:t>lebih</a:t>
            </a:r>
            <a:r>
              <a:rPr lang="en-ID" sz="3200" b="0" i="0" dirty="0">
                <a:solidFill>
                  <a:srgbClr val="111111"/>
                </a:solidFill>
                <a:effectLst/>
                <a:latin typeface="Fira Sans" panose="020B0503050000020004" pitchFamily="34" charset="0"/>
              </a:rPr>
              <a:t> </a:t>
            </a:r>
            <a:r>
              <a:rPr lang="en-ID" sz="3200" b="0" i="0" dirty="0" err="1">
                <a:solidFill>
                  <a:srgbClr val="111111"/>
                </a:solidFill>
                <a:effectLst/>
                <a:latin typeface="Fira Sans" panose="020B0503050000020004" pitchFamily="34" charset="0"/>
              </a:rPr>
              <a:t>cepat</a:t>
            </a:r>
            <a:endParaRPr lang="en-ID" sz="3200" b="0" i="0" dirty="0">
              <a:solidFill>
                <a:srgbClr val="111111"/>
              </a:solidFill>
              <a:effectLst/>
              <a:latin typeface="Fira Sans" panose="020B0503050000020004" pitchFamily="34" charset="0"/>
            </a:endParaRPr>
          </a:p>
          <a:p>
            <a:pPr marL="457200" indent="-457200">
              <a:buFont typeface="Calibri" panose="020F0502020204030204" pitchFamily="34" charset="0"/>
              <a:buAutoNum type="arabicPeriod"/>
            </a:pPr>
            <a:r>
              <a:rPr lang="en-ID" sz="3200" b="0" i="0" dirty="0">
                <a:solidFill>
                  <a:srgbClr val="111111"/>
                </a:solidFill>
                <a:effectLst/>
                <a:latin typeface="Fira Sans" panose="020B0503050000020004" pitchFamily="34" charset="0"/>
              </a:rPr>
              <a:t>Software yang </a:t>
            </a:r>
            <a:r>
              <a:rPr lang="en-ID" sz="3200" b="0" i="0" dirty="0" err="1">
                <a:solidFill>
                  <a:srgbClr val="111111"/>
                </a:solidFill>
                <a:effectLst/>
                <a:latin typeface="Fira Sans" panose="020B0503050000020004" pitchFamily="34" charset="0"/>
              </a:rPr>
              <a:t>dihasilkan</a:t>
            </a:r>
            <a:r>
              <a:rPr lang="en-ID" sz="3200" b="0" i="0" dirty="0">
                <a:solidFill>
                  <a:srgbClr val="111111"/>
                </a:solidFill>
                <a:effectLst/>
                <a:latin typeface="Fira Sans" panose="020B0503050000020004" pitchFamily="34" charset="0"/>
              </a:rPr>
              <a:t> </a:t>
            </a:r>
            <a:r>
              <a:rPr lang="en-ID" sz="3200" b="0" i="0" dirty="0" err="1">
                <a:solidFill>
                  <a:srgbClr val="111111"/>
                </a:solidFill>
                <a:effectLst/>
                <a:latin typeface="Fira Sans" panose="020B0503050000020004" pitchFamily="34" charset="0"/>
              </a:rPr>
              <a:t>berkualitas</a:t>
            </a:r>
            <a:r>
              <a:rPr lang="en-ID" sz="3200" b="0" i="0" dirty="0">
                <a:solidFill>
                  <a:srgbClr val="111111"/>
                </a:solidFill>
                <a:effectLst/>
                <a:latin typeface="Fira Sans" panose="020B0503050000020004" pitchFamily="34" charset="0"/>
              </a:rPr>
              <a:t> </a:t>
            </a:r>
            <a:r>
              <a:rPr lang="en-ID" sz="3200" b="0" i="0" dirty="0" err="1">
                <a:solidFill>
                  <a:srgbClr val="111111"/>
                </a:solidFill>
                <a:effectLst/>
                <a:latin typeface="Fira Sans" panose="020B0503050000020004" pitchFamily="34" charset="0"/>
              </a:rPr>
              <a:t>tinggi</a:t>
            </a:r>
            <a:endParaRPr lang="en-ID" sz="3200" b="0" i="0" dirty="0">
              <a:solidFill>
                <a:srgbClr val="111111"/>
              </a:solidFill>
              <a:effectLst/>
              <a:latin typeface="Fira Sans" panose="020B0503050000020004" pitchFamily="34" charset="0"/>
            </a:endParaRPr>
          </a:p>
          <a:p>
            <a:pPr marL="457200" indent="-457200">
              <a:buFont typeface="Calibri" panose="020F0502020204030204" pitchFamily="34" charset="0"/>
              <a:buAutoNum type="arabicPeriod"/>
            </a:pPr>
            <a:r>
              <a:rPr lang="en-ID" sz="3200" b="0" i="0" dirty="0" err="1">
                <a:solidFill>
                  <a:srgbClr val="111111"/>
                </a:solidFill>
                <a:effectLst/>
                <a:latin typeface="Fira Sans" panose="020B0503050000020004" pitchFamily="34" charset="0"/>
              </a:rPr>
              <a:t>Meningkatkan</a:t>
            </a:r>
            <a:r>
              <a:rPr lang="en-ID" sz="3200" b="0" i="0" dirty="0">
                <a:solidFill>
                  <a:srgbClr val="111111"/>
                </a:solidFill>
                <a:effectLst/>
                <a:latin typeface="Fira Sans" panose="020B0503050000020004" pitchFamily="34" charset="0"/>
              </a:rPr>
              <a:t> </a:t>
            </a:r>
            <a:r>
              <a:rPr lang="en-ID" sz="3200" b="0" i="0" dirty="0" err="1">
                <a:solidFill>
                  <a:srgbClr val="111111"/>
                </a:solidFill>
                <a:effectLst/>
                <a:latin typeface="Fira Sans" panose="020B0503050000020004" pitchFamily="34" charset="0"/>
              </a:rPr>
              <a:t>produktivitas</a:t>
            </a:r>
            <a:r>
              <a:rPr lang="en-ID" sz="3200" b="0" i="0" dirty="0">
                <a:solidFill>
                  <a:srgbClr val="111111"/>
                </a:solidFill>
                <a:effectLst/>
                <a:latin typeface="Fira Sans" panose="020B0503050000020004" pitchFamily="34" charset="0"/>
              </a:rPr>
              <a:t> </a:t>
            </a:r>
            <a:r>
              <a:rPr lang="en-ID" sz="3200" b="0" i="0" dirty="0" err="1">
                <a:solidFill>
                  <a:srgbClr val="111111"/>
                </a:solidFill>
                <a:effectLst/>
                <a:latin typeface="Fira Sans" panose="020B0503050000020004" pitchFamily="34" charset="0"/>
              </a:rPr>
              <a:t>pengembangan</a:t>
            </a:r>
            <a:r>
              <a:rPr lang="en-ID" sz="3200" b="0" i="0" dirty="0">
                <a:solidFill>
                  <a:srgbClr val="111111"/>
                </a:solidFill>
                <a:effectLst/>
                <a:latin typeface="Fira Sans" panose="020B0503050000020004" pitchFamily="34" charset="0"/>
              </a:rPr>
              <a:t> program </a:t>
            </a:r>
            <a:r>
              <a:rPr lang="en-ID" sz="3200" b="0" i="0" dirty="0" err="1">
                <a:solidFill>
                  <a:srgbClr val="111111"/>
                </a:solidFill>
                <a:effectLst/>
                <a:latin typeface="Fira Sans" panose="020B0503050000020004" pitchFamily="34" charset="0"/>
              </a:rPr>
              <a:t>seperti</a:t>
            </a:r>
            <a:r>
              <a:rPr lang="en-ID" sz="3200" dirty="0">
                <a:solidFill>
                  <a:srgbClr val="111111"/>
                </a:solidFill>
                <a:latin typeface="Fira Sans" panose="020B0503050000020004" pitchFamily="34" charset="0"/>
              </a:rPr>
              <a:t> </a:t>
            </a:r>
            <a:r>
              <a:rPr lang="en-ID" sz="3200" dirty="0" err="1">
                <a:solidFill>
                  <a:srgbClr val="111111"/>
                </a:solidFill>
                <a:latin typeface="Fira Sans" panose="020B0503050000020004" pitchFamily="34" charset="0"/>
              </a:rPr>
              <a:t>modularitas,fleksibilitas,perluasan,dapat</a:t>
            </a:r>
            <a:r>
              <a:rPr lang="en-ID" sz="3200" dirty="0">
                <a:solidFill>
                  <a:srgbClr val="111111"/>
                </a:solidFill>
                <a:latin typeface="Fira Sans" panose="020B0503050000020004" pitchFamily="34" charset="0"/>
              </a:rPr>
              <a:t> </a:t>
            </a:r>
            <a:r>
              <a:rPr lang="en-ID" sz="3200" dirty="0" err="1">
                <a:solidFill>
                  <a:srgbClr val="111111"/>
                </a:solidFill>
                <a:latin typeface="Fira Sans" panose="020B0503050000020004" pitchFamily="34" charset="0"/>
              </a:rPr>
              <a:t>perluasan,bisa</a:t>
            </a:r>
            <a:r>
              <a:rPr lang="en-ID" sz="3200" dirty="0">
                <a:solidFill>
                  <a:srgbClr val="111111"/>
                </a:solidFill>
                <a:latin typeface="Fira Sans" panose="020B0503050000020004" pitchFamily="34" charset="0"/>
              </a:rPr>
              <a:t> di </a:t>
            </a:r>
            <a:r>
              <a:rPr lang="en-ID" sz="3200" dirty="0" err="1">
                <a:solidFill>
                  <a:srgbClr val="111111"/>
                </a:solidFill>
                <a:latin typeface="Fira Sans" panose="020B0503050000020004" pitchFamily="34" charset="0"/>
              </a:rPr>
              <a:t>gunakan</a:t>
            </a:r>
            <a:r>
              <a:rPr lang="en-ID" sz="3200" dirty="0">
                <a:solidFill>
                  <a:srgbClr val="111111"/>
                </a:solidFill>
                <a:latin typeface="Fira Sans" panose="020B0503050000020004" pitchFamily="34" charset="0"/>
              </a:rPr>
              <a:t> Kembali</a:t>
            </a:r>
          </a:p>
          <a:p>
            <a:pPr marL="457200" indent="-457200">
              <a:buFont typeface="Calibri" panose="020F0502020204030204" pitchFamily="34" charset="0"/>
              <a:buAutoNum type="arabicPeriod"/>
            </a:pPr>
            <a:r>
              <a:rPr lang="en-ID" sz="3200" b="0" i="0" dirty="0" err="1">
                <a:solidFill>
                  <a:srgbClr val="111111"/>
                </a:solidFill>
                <a:effectLst/>
                <a:latin typeface="Fira Sans" panose="020B0503050000020004" pitchFamily="34" charset="0"/>
              </a:rPr>
              <a:t>Pemeliharaan</a:t>
            </a:r>
            <a:r>
              <a:rPr lang="en-ID" sz="3200" b="0" i="0" dirty="0">
                <a:solidFill>
                  <a:srgbClr val="111111"/>
                </a:solidFill>
                <a:effectLst/>
                <a:latin typeface="Fira Sans" panose="020B0503050000020004" pitchFamily="34" charset="0"/>
              </a:rPr>
              <a:t> </a:t>
            </a:r>
            <a:r>
              <a:rPr lang="en-ID" sz="3200" b="0" i="0" dirty="0" err="1">
                <a:solidFill>
                  <a:srgbClr val="111111"/>
                </a:solidFill>
                <a:effectLst/>
                <a:latin typeface="Fira Sans" panose="020B0503050000020004" pitchFamily="34" charset="0"/>
              </a:rPr>
              <a:t>lebih</a:t>
            </a:r>
            <a:r>
              <a:rPr lang="en-ID" sz="3200" b="0" i="0" dirty="0">
                <a:solidFill>
                  <a:srgbClr val="111111"/>
                </a:solidFill>
                <a:effectLst/>
                <a:latin typeface="Fira Sans" panose="020B0503050000020004" pitchFamily="34" charset="0"/>
              </a:rPr>
              <a:t> </a:t>
            </a:r>
            <a:r>
              <a:rPr lang="en-ID" sz="3200" b="0" i="0" dirty="0" err="1">
                <a:solidFill>
                  <a:srgbClr val="111111"/>
                </a:solidFill>
                <a:effectLst/>
                <a:latin typeface="Fira Sans" panose="020B0503050000020004" pitchFamily="34" charset="0"/>
              </a:rPr>
              <a:t>mudah</a:t>
            </a:r>
            <a:endParaRPr lang="en-ID" sz="3200" b="0" i="0" dirty="0">
              <a:solidFill>
                <a:srgbClr val="111111"/>
              </a:solidFill>
              <a:effectLst/>
              <a:latin typeface="Fira Sans" panose="020B0503050000020004" pitchFamily="34" charset="0"/>
            </a:endParaRPr>
          </a:p>
          <a:p>
            <a:pPr marL="457200" indent="-457200">
              <a:buFont typeface="Calibri" panose="020F0502020204030204" pitchFamily="34" charset="0"/>
              <a:buAutoNum type="arabicPeriod"/>
            </a:pPr>
            <a:r>
              <a:rPr lang="en-ID" sz="3200" b="0" i="0" dirty="0" err="1">
                <a:solidFill>
                  <a:srgbClr val="111111"/>
                </a:solidFill>
                <a:effectLst/>
                <a:latin typeface="Fira Sans" panose="020B0503050000020004" pitchFamily="34" charset="0"/>
              </a:rPr>
              <a:t>Hemat</a:t>
            </a:r>
            <a:r>
              <a:rPr lang="en-ID" sz="3200" b="0" i="0" dirty="0">
                <a:solidFill>
                  <a:srgbClr val="111111"/>
                </a:solidFill>
                <a:effectLst/>
                <a:latin typeface="Fira Sans" panose="020B0503050000020004" pitchFamily="34" charset="0"/>
              </a:rPr>
              <a:t> </a:t>
            </a:r>
            <a:r>
              <a:rPr lang="en-ID" sz="3200" b="0" i="0" dirty="0" err="1">
                <a:solidFill>
                  <a:srgbClr val="111111"/>
                </a:solidFill>
                <a:effectLst/>
                <a:latin typeface="Fira Sans" panose="020B0503050000020004" pitchFamily="34" charset="0"/>
              </a:rPr>
              <a:t>biaya</a:t>
            </a:r>
            <a:r>
              <a:rPr lang="en-ID" sz="3200" b="0" i="0" dirty="0">
                <a:solidFill>
                  <a:srgbClr val="111111"/>
                </a:solidFill>
                <a:effectLst/>
                <a:latin typeface="Fira Sans" panose="020B0503050000020004" pitchFamily="34" charset="0"/>
              </a:rPr>
              <a:t> </a:t>
            </a:r>
            <a:r>
              <a:rPr lang="en-ID" sz="3200" b="0" i="0" dirty="0" err="1">
                <a:solidFill>
                  <a:srgbClr val="111111"/>
                </a:solidFill>
                <a:effectLst/>
                <a:latin typeface="Fira Sans" panose="020B0503050000020004" pitchFamily="34" charset="0"/>
              </a:rPr>
              <a:t>pengembangan</a:t>
            </a:r>
            <a:r>
              <a:rPr lang="en-ID" sz="3200" b="0" i="0" dirty="0">
                <a:solidFill>
                  <a:srgbClr val="111111"/>
                </a:solidFill>
                <a:effectLst/>
                <a:latin typeface="Fira Sans" panose="020B0503050000020004" pitchFamily="34" charset="0"/>
              </a:rPr>
              <a:t> program </a:t>
            </a:r>
            <a:r>
              <a:rPr lang="en-ID" sz="3200" b="0" i="0" dirty="0" err="1">
                <a:solidFill>
                  <a:srgbClr val="111111"/>
                </a:solidFill>
                <a:effectLst/>
                <a:latin typeface="Fira Sans" panose="020B0503050000020004" pitchFamily="34" charset="0"/>
              </a:rPr>
              <a:t>aplikasi</a:t>
            </a:r>
            <a:endParaRPr lang="en-ID" sz="3200" b="0" i="0" dirty="0">
              <a:solidFill>
                <a:srgbClr val="111111"/>
              </a:solidFill>
              <a:effectLst/>
              <a:latin typeface="Fira Sans" panose="020B0503050000020004" pitchFamily="34" charset="0"/>
            </a:endParaRPr>
          </a:p>
          <a:p>
            <a:pPr marL="0" indent="0">
              <a:buNone/>
            </a:pPr>
            <a:endParaRPr lang="en-ID" sz="2000" b="0" i="0" dirty="0">
              <a:solidFill>
                <a:srgbClr val="111111"/>
              </a:solidFill>
              <a:effectLst/>
              <a:latin typeface="Fira Sans" panose="020B0503050000020004" pitchFamily="34" charset="0"/>
            </a:endParaRPr>
          </a:p>
        </p:txBody>
      </p:sp>
    </p:spTree>
    <p:extLst>
      <p:ext uri="{BB962C8B-B14F-4D97-AF65-F5344CB8AC3E}">
        <p14:creationId xmlns:p14="http://schemas.microsoft.com/office/powerpoint/2010/main" val="4287697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125</TotalTime>
  <Words>447</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Arial</vt:lpstr>
      <vt:lpstr>Calibri</vt:lpstr>
      <vt:lpstr>Fira Sans</vt:lpstr>
      <vt:lpstr>Lato</vt:lpstr>
      <vt:lpstr>Merriweather</vt:lpstr>
      <vt:lpstr>Roboto</vt:lpstr>
      <vt:lpstr>Rockwell</vt:lpstr>
      <vt:lpstr>Rockwell Condensed</vt:lpstr>
      <vt:lpstr>Times New Roman</vt:lpstr>
      <vt:lpstr>Wingdings</vt:lpstr>
      <vt:lpstr>Wood Type</vt:lpstr>
      <vt:lpstr>           pbo</vt:lpstr>
      <vt:lpstr>Pengertian pbo: </vt:lpstr>
      <vt:lpstr>Fitur-fitur pbo: </vt:lpstr>
      <vt:lpstr>KONSEP DASAR PEMOGRAMAN BERORENTASI OBJEK</vt:lpstr>
      <vt:lpstr>kelebihan dari pemrograman berorientasi objek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PBO  Pemrograman berorientasi objek</dc:title>
  <dc:creator>REDMIBOOK</dc:creator>
  <cp:lastModifiedBy>asus user</cp:lastModifiedBy>
  <cp:revision>14</cp:revision>
  <dcterms:created xsi:type="dcterms:W3CDTF">2023-08-01T06:19:11Z</dcterms:created>
  <dcterms:modified xsi:type="dcterms:W3CDTF">2023-08-02T11:24:30Z</dcterms:modified>
</cp:coreProperties>
</file>