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VlHqEdMhg3tQt65TEsEjbDA3Z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AF917F-F168-46EB-A31F-DDC2A3DBBD6C}">
  <a:tblStyle styleId="{5CAF917F-F168-46EB-A31F-DDC2A3DBBD6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0ea48ab5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50ea48ab5b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0ea48ab5b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0ea48ab5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0ea48ab5b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0ea48ab5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0ea48ab5b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0ea48ab5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showMasterSp="0">
  <p:cSld name="Cov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6"/>
          <p:cNvPicPr preferRelativeResize="0"/>
          <p:nvPr/>
        </p:nvPicPr>
        <p:blipFill rotWithShape="1">
          <a:blip r:embed="rId2">
            <a:alphaModFix/>
          </a:blip>
          <a:srcRect b="-14" l="0" r="0" t="0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6"/>
          <p:cNvSpPr/>
          <p:nvPr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dk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>
            <p:ph idx="2" type="pic"/>
          </p:nvPr>
        </p:nvSpPr>
        <p:spPr>
          <a:xfrm>
            <a:off x="-11284" y="1"/>
            <a:ext cx="7815636" cy="667702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15" name="Google Shape;15;p6"/>
          <p:cNvSpPr/>
          <p:nvPr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6"/>
          <p:cNvSpPr/>
          <p:nvPr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anchorCtr="0" anchor="b" bIns="0" lIns="91425" spcFirstLastPara="1" rIns="36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6"/>
          <p:cNvSpPr txBox="1"/>
          <p:nvPr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7200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8" name="Google Shape;18;p6"/>
          <p:cNvSpPr txBox="1"/>
          <p:nvPr>
            <p:ph type="ctrTitle"/>
          </p:nvPr>
        </p:nvSpPr>
        <p:spPr>
          <a:xfrm>
            <a:off x="8073392" y="1962149"/>
            <a:ext cx="3759807" cy="15478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lay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8073391" y="3602038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6"/>
          <p:cNvSpPr/>
          <p:nvPr/>
        </p:nvSpPr>
        <p:spPr>
          <a:xfrm>
            <a:off x="8776606" y="3981146"/>
            <a:ext cx="3413965" cy="2695876"/>
          </a:xfrm>
          <a:custGeom>
            <a:rect b="b" l="l" r="r" t="t"/>
            <a:pathLst>
              <a:path extrusionOk="0" h="3250050" w="4115752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cap="flat" cmpd="sng" w="9525">
            <a:solidFill>
              <a:schemeClr val="lt1"/>
            </a:solidFill>
            <a:prstDash val="dash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/>
          <p:nvPr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rgbClr val="D8D8D8"/>
              </a:gs>
              <a:gs pos="68000">
                <a:srgbClr val="262626"/>
              </a:gs>
              <a:gs pos="100000">
                <a:schemeClr val="accen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Layout 1">
  <p:cSld name="Text Layout 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360000" y="1620000"/>
            <a:ext cx="6992936" cy="4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7"/>
          <p:cNvSpPr/>
          <p:nvPr>
            <p:ph idx="3" type="pic"/>
          </p:nvPr>
        </p:nvSpPr>
        <p:spPr>
          <a:xfrm>
            <a:off x="7804150" y="1"/>
            <a:ext cx="4387850" cy="66794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type="ctrTitle"/>
          </p:nvPr>
        </p:nvSpPr>
        <p:spPr>
          <a:xfrm>
            <a:off x="8073401" y="1962150"/>
            <a:ext cx="4195500" cy="15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Play"/>
              <a:buNone/>
            </a:pPr>
            <a:r>
              <a:rPr lang="en-US"/>
              <a:t>Hawk Financial </a:t>
            </a:r>
            <a:endParaRPr/>
          </a:p>
          <a:p>
            <a:pPr indent="0" lvl="0" marL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0000"/>
              <a:buFont typeface="Play"/>
              <a:buNone/>
            </a:pPr>
            <a:r>
              <a:rPr lang="en-US" sz="3000"/>
              <a:t>Take Home Assignment</a:t>
            </a:r>
            <a:endParaRPr/>
          </a:p>
        </p:txBody>
      </p:sp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8073391" y="3602038"/>
            <a:ext cx="3756943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/>
              <a:t>- Sukanksha Totade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cap="rnd" cmpd="sng" w="635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space radar outline" id="105" name="Google Shape;105;p1"/>
          <p:cNvSpPr/>
          <p:nvPr/>
        </p:nvSpPr>
        <p:spPr>
          <a:xfrm rot="-4868500">
            <a:off x="10654807" y="4433342"/>
            <a:ext cx="238125" cy="238125"/>
          </a:xfrm>
          <a:custGeom>
            <a:rect b="b" l="l" r="r" t="t"/>
            <a:pathLst>
              <a:path extrusionOk="0" h="238125" w="238125">
                <a:moveTo>
                  <a:pt x="145256" y="159538"/>
                </a:moveTo>
                <a:cubicBezTo>
                  <a:pt x="147885" y="159538"/>
                  <a:pt x="150019" y="157404"/>
                  <a:pt x="150019" y="154775"/>
                </a:cubicBezTo>
                <a:lnTo>
                  <a:pt x="150019" y="145250"/>
                </a:lnTo>
                <a:cubicBezTo>
                  <a:pt x="150019" y="142621"/>
                  <a:pt x="147885" y="140488"/>
                  <a:pt x="145256" y="140488"/>
                </a:cubicBezTo>
                <a:cubicBezTo>
                  <a:pt x="142627" y="140488"/>
                  <a:pt x="140494" y="142621"/>
                  <a:pt x="140494" y="145250"/>
                </a:cubicBezTo>
                <a:lnTo>
                  <a:pt x="140494" y="154775"/>
                </a:lnTo>
                <a:cubicBezTo>
                  <a:pt x="140494" y="157404"/>
                  <a:pt x="142627" y="159538"/>
                  <a:pt x="145256" y="159538"/>
                </a:cubicBezTo>
                <a:close/>
                <a:moveTo>
                  <a:pt x="234353" y="122828"/>
                </a:moveTo>
                <a:lnTo>
                  <a:pt x="196253" y="84728"/>
                </a:lnTo>
                <a:cubicBezTo>
                  <a:pt x="195358" y="83842"/>
                  <a:pt x="194148" y="83338"/>
                  <a:pt x="192881" y="83338"/>
                </a:cubicBezTo>
                <a:lnTo>
                  <a:pt x="97631" y="83338"/>
                </a:lnTo>
                <a:cubicBezTo>
                  <a:pt x="95707" y="83338"/>
                  <a:pt x="93964" y="84500"/>
                  <a:pt x="93231" y="86281"/>
                </a:cubicBezTo>
                <a:cubicBezTo>
                  <a:pt x="92488" y="88062"/>
                  <a:pt x="92897" y="90110"/>
                  <a:pt x="94259" y="91472"/>
                </a:cubicBezTo>
                <a:lnTo>
                  <a:pt x="114700" y="111913"/>
                </a:lnTo>
                <a:lnTo>
                  <a:pt x="73819" y="111913"/>
                </a:lnTo>
                <a:lnTo>
                  <a:pt x="73819" y="45238"/>
                </a:lnTo>
                <a:lnTo>
                  <a:pt x="88106" y="45238"/>
                </a:lnTo>
                <a:cubicBezTo>
                  <a:pt x="90735" y="45238"/>
                  <a:pt x="92869" y="43104"/>
                  <a:pt x="92869" y="40475"/>
                </a:cubicBezTo>
                <a:lnTo>
                  <a:pt x="92869" y="21425"/>
                </a:lnTo>
                <a:cubicBezTo>
                  <a:pt x="92869" y="19101"/>
                  <a:pt x="91183" y="17110"/>
                  <a:pt x="88887" y="16729"/>
                </a:cubicBezTo>
                <a:lnTo>
                  <a:pt x="31737" y="7204"/>
                </a:lnTo>
                <a:cubicBezTo>
                  <a:pt x="30375" y="6985"/>
                  <a:pt x="28946" y="7366"/>
                  <a:pt x="27880" y="8271"/>
                </a:cubicBezTo>
                <a:cubicBezTo>
                  <a:pt x="26803" y="9166"/>
                  <a:pt x="26194" y="10500"/>
                  <a:pt x="26194" y="11900"/>
                </a:cubicBezTo>
                <a:lnTo>
                  <a:pt x="26194" y="40475"/>
                </a:lnTo>
                <a:cubicBezTo>
                  <a:pt x="26194" y="43104"/>
                  <a:pt x="28327" y="45238"/>
                  <a:pt x="30956" y="45238"/>
                </a:cubicBezTo>
                <a:lnTo>
                  <a:pt x="64294" y="45238"/>
                </a:lnTo>
                <a:lnTo>
                  <a:pt x="64294" y="111913"/>
                </a:lnTo>
                <a:lnTo>
                  <a:pt x="40481" y="111913"/>
                </a:lnTo>
                <a:cubicBezTo>
                  <a:pt x="32604" y="111913"/>
                  <a:pt x="26194" y="118323"/>
                  <a:pt x="26194" y="126200"/>
                </a:cubicBezTo>
                <a:lnTo>
                  <a:pt x="26194" y="164300"/>
                </a:lnTo>
                <a:cubicBezTo>
                  <a:pt x="26194" y="172177"/>
                  <a:pt x="32604" y="178588"/>
                  <a:pt x="40481" y="178588"/>
                </a:cubicBezTo>
                <a:lnTo>
                  <a:pt x="76610" y="178588"/>
                </a:lnTo>
                <a:lnTo>
                  <a:pt x="52769" y="202429"/>
                </a:lnTo>
                <a:cubicBezTo>
                  <a:pt x="49082" y="194018"/>
                  <a:pt x="40700" y="188113"/>
                  <a:pt x="30956" y="188113"/>
                </a:cubicBezTo>
                <a:cubicBezTo>
                  <a:pt x="17831" y="188113"/>
                  <a:pt x="7144" y="198800"/>
                  <a:pt x="7144" y="211925"/>
                </a:cubicBezTo>
                <a:cubicBezTo>
                  <a:pt x="7144" y="225050"/>
                  <a:pt x="17831" y="235738"/>
                  <a:pt x="30956" y="235738"/>
                </a:cubicBezTo>
                <a:cubicBezTo>
                  <a:pt x="43329" y="235738"/>
                  <a:pt x="53416" y="226203"/>
                  <a:pt x="54550" y="214116"/>
                </a:cubicBezTo>
                <a:lnTo>
                  <a:pt x="90078" y="178588"/>
                </a:lnTo>
                <a:lnTo>
                  <a:pt x="111919" y="178588"/>
                </a:lnTo>
                <a:lnTo>
                  <a:pt x="111919" y="188598"/>
                </a:lnTo>
                <a:cubicBezTo>
                  <a:pt x="101060" y="190808"/>
                  <a:pt x="92869" y="200428"/>
                  <a:pt x="92869" y="211925"/>
                </a:cubicBezTo>
                <a:cubicBezTo>
                  <a:pt x="92869" y="225050"/>
                  <a:pt x="103556" y="235738"/>
                  <a:pt x="116681" y="235738"/>
                </a:cubicBezTo>
                <a:cubicBezTo>
                  <a:pt x="129807" y="235738"/>
                  <a:pt x="140494" y="225050"/>
                  <a:pt x="140494" y="211925"/>
                </a:cubicBezTo>
                <a:cubicBezTo>
                  <a:pt x="140494" y="200428"/>
                  <a:pt x="132293" y="190808"/>
                  <a:pt x="121444" y="188598"/>
                </a:cubicBezTo>
                <a:lnTo>
                  <a:pt x="121444" y="178588"/>
                </a:lnTo>
                <a:lnTo>
                  <a:pt x="143275" y="178588"/>
                </a:lnTo>
                <a:lnTo>
                  <a:pt x="178813" y="214125"/>
                </a:lnTo>
                <a:cubicBezTo>
                  <a:pt x="179946" y="226203"/>
                  <a:pt x="190033" y="235738"/>
                  <a:pt x="202406" y="235738"/>
                </a:cubicBezTo>
                <a:cubicBezTo>
                  <a:pt x="215532" y="235738"/>
                  <a:pt x="226219" y="225050"/>
                  <a:pt x="226219" y="211925"/>
                </a:cubicBezTo>
                <a:cubicBezTo>
                  <a:pt x="226219" y="198800"/>
                  <a:pt x="215532" y="188113"/>
                  <a:pt x="202406" y="188113"/>
                </a:cubicBezTo>
                <a:cubicBezTo>
                  <a:pt x="192653" y="188113"/>
                  <a:pt x="184271" y="194028"/>
                  <a:pt x="180594" y="202438"/>
                </a:cubicBezTo>
                <a:lnTo>
                  <a:pt x="156743" y="178588"/>
                </a:lnTo>
                <a:lnTo>
                  <a:pt x="192881" y="178588"/>
                </a:lnTo>
                <a:cubicBezTo>
                  <a:pt x="200758" y="178588"/>
                  <a:pt x="207169" y="172177"/>
                  <a:pt x="207169" y="164300"/>
                </a:cubicBezTo>
                <a:lnTo>
                  <a:pt x="207169" y="130963"/>
                </a:lnTo>
                <a:lnTo>
                  <a:pt x="230981" y="130963"/>
                </a:lnTo>
                <a:cubicBezTo>
                  <a:pt x="232905" y="130963"/>
                  <a:pt x="234648" y="129800"/>
                  <a:pt x="235382" y="128019"/>
                </a:cubicBezTo>
                <a:cubicBezTo>
                  <a:pt x="236125" y="126238"/>
                  <a:pt x="235715" y="124190"/>
                  <a:pt x="234353" y="122828"/>
                </a:cubicBezTo>
                <a:close/>
                <a:moveTo>
                  <a:pt x="45244" y="211935"/>
                </a:moveTo>
                <a:cubicBezTo>
                  <a:pt x="45234" y="219802"/>
                  <a:pt x="38824" y="226213"/>
                  <a:pt x="30956" y="226213"/>
                </a:cubicBezTo>
                <a:cubicBezTo>
                  <a:pt x="23079" y="226213"/>
                  <a:pt x="16669" y="219802"/>
                  <a:pt x="16669" y="211925"/>
                </a:cubicBezTo>
                <a:cubicBezTo>
                  <a:pt x="16669" y="204048"/>
                  <a:pt x="23079" y="197638"/>
                  <a:pt x="30956" y="197638"/>
                </a:cubicBezTo>
                <a:cubicBezTo>
                  <a:pt x="38833" y="197638"/>
                  <a:pt x="45244" y="204048"/>
                  <a:pt x="45244" y="211925"/>
                </a:cubicBezTo>
                <a:cubicBezTo>
                  <a:pt x="45244" y="211925"/>
                  <a:pt x="45244" y="211925"/>
                  <a:pt x="45244" y="211935"/>
                </a:cubicBezTo>
                <a:close/>
                <a:moveTo>
                  <a:pt x="202406" y="197638"/>
                </a:moveTo>
                <a:cubicBezTo>
                  <a:pt x="210283" y="197638"/>
                  <a:pt x="216694" y="204048"/>
                  <a:pt x="216694" y="211925"/>
                </a:cubicBezTo>
                <a:cubicBezTo>
                  <a:pt x="216694" y="219802"/>
                  <a:pt x="210283" y="226213"/>
                  <a:pt x="202406" y="226213"/>
                </a:cubicBezTo>
                <a:cubicBezTo>
                  <a:pt x="194529" y="226213"/>
                  <a:pt x="188119" y="219802"/>
                  <a:pt x="188119" y="211925"/>
                </a:cubicBezTo>
                <a:cubicBezTo>
                  <a:pt x="188119" y="204048"/>
                  <a:pt x="194529" y="197638"/>
                  <a:pt x="202406" y="197638"/>
                </a:cubicBezTo>
                <a:close/>
                <a:moveTo>
                  <a:pt x="109128" y="92863"/>
                </a:moveTo>
                <a:lnTo>
                  <a:pt x="143275" y="92863"/>
                </a:lnTo>
                <a:lnTo>
                  <a:pt x="171850" y="121438"/>
                </a:lnTo>
                <a:lnTo>
                  <a:pt x="137703" y="121438"/>
                </a:lnTo>
                <a:lnTo>
                  <a:pt x="109128" y="92863"/>
                </a:lnTo>
                <a:close/>
                <a:moveTo>
                  <a:pt x="35719" y="35713"/>
                </a:moveTo>
                <a:lnTo>
                  <a:pt x="35719" y="17520"/>
                </a:lnTo>
                <a:lnTo>
                  <a:pt x="83344" y="25454"/>
                </a:lnTo>
                <a:lnTo>
                  <a:pt x="83344" y="35713"/>
                </a:lnTo>
                <a:lnTo>
                  <a:pt x="35719" y="35713"/>
                </a:lnTo>
                <a:close/>
                <a:moveTo>
                  <a:pt x="130969" y="211925"/>
                </a:moveTo>
                <a:cubicBezTo>
                  <a:pt x="130969" y="219802"/>
                  <a:pt x="124558" y="226213"/>
                  <a:pt x="116681" y="226213"/>
                </a:cubicBezTo>
                <a:cubicBezTo>
                  <a:pt x="108804" y="226213"/>
                  <a:pt x="102394" y="219802"/>
                  <a:pt x="102394" y="211925"/>
                </a:cubicBezTo>
                <a:cubicBezTo>
                  <a:pt x="102394" y="204048"/>
                  <a:pt x="108804" y="197638"/>
                  <a:pt x="116681" y="197638"/>
                </a:cubicBezTo>
                <a:cubicBezTo>
                  <a:pt x="124558" y="197638"/>
                  <a:pt x="130969" y="204048"/>
                  <a:pt x="130969" y="211925"/>
                </a:cubicBezTo>
                <a:close/>
                <a:moveTo>
                  <a:pt x="197644" y="164300"/>
                </a:moveTo>
                <a:cubicBezTo>
                  <a:pt x="197644" y="166929"/>
                  <a:pt x="195510" y="169063"/>
                  <a:pt x="192881" y="169063"/>
                </a:cubicBezTo>
                <a:lnTo>
                  <a:pt x="40481" y="169063"/>
                </a:lnTo>
                <a:cubicBezTo>
                  <a:pt x="37852" y="169063"/>
                  <a:pt x="35719" y="166929"/>
                  <a:pt x="35719" y="164300"/>
                </a:cubicBezTo>
                <a:lnTo>
                  <a:pt x="35719" y="126200"/>
                </a:lnTo>
                <a:cubicBezTo>
                  <a:pt x="35719" y="123571"/>
                  <a:pt x="37852" y="121438"/>
                  <a:pt x="40481" y="121438"/>
                </a:cubicBezTo>
                <a:lnTo>
                  <a:pt x="124225" y="121438"/>
                </a:lnTo>
                <a:lnTo>
                  <a:pt x="132359" y="129572"/>
                </a:lnTo>
                <a:cubicBezTo>
                  <a:pt x="133255" y="130458"/>
                  <a:pt x="134464" y="130963"/>
                  <a:pt x="135731" y="130963"/>
                </a:cubicBezTo>
                <a:lnTo>
                  <a:pt x="197644" y="130963"/>
                </a:lnTo>
                <a:lnTo>
                  <a:pt x="197644" y="164300"/>
                </a:lnTo>
                <a:close/>
                <a:moveTo>
                  <a:pt x="185318" y="121438"/>
                </a:moveTo>
                <a:lnTo>
                  <a:pt x="156743" y="92863"/>
                </a:lnTo>
                <a:lnTo>
                  <a:pt x="190910" y="92863"/>
                </a:lnTo>
                <a:lnTo>
                  <a:pt x="219485" y="121438"/>
                </a:lnTo>
                <a:lnTo>
                  <a:pt x="185318" y="121438"/>
                </a:lnTo>
                <a:close/>
                <a:moveTo>
                  <a:pt x="164306" y="159538"/>
                </a:moveTo>
                <a:cubicBezTo>
                  <a:pt x="166935" y="159538"/>
                  <a:pt x="169069" y="157404"/>
                  <a:pt x="169069" y="154775"/>
                </a:cubicBezTo>
                <a:lnTo>
                  <a:pt x="169069" y="145250"/>
                </a:lnTo>
                <a:cubicBezTo>
                  <a:pt x="169069" y="142621"/>
                  <a:pt x="166935" y="140488"/>
                  <a:pt x="164306" y="140488"/>
                </a:cubicBezTo>
                <a:cubicBezTo>
                  <a:pt x="161677" y="140488"/>
                  <a:pt x="159544" y="142621"/>
                  <a:pt x="159544" y="145250"/>
                </a:cubicBezTo>
                <a:lnTo>
                  <a:pt x="159544" y="154775"/>
                </a:lnTo>
                <a:cubicBezTo>
                  <a:pt x="159544" y="157404"/>
                  <a:pt x="161677" y="159538"/>
                  <a:pt x="164306" y="159538"/>
                </a:cubicBezTo>
                <a:close/>
                <a:moveTo>
                  <a:pt x="78581" y="130963"/>
                </a:moveTo>
                <a:lnTo>
                  <a:pt x="50006" y="130963"/>
                </a:lnTo>
                <a:cubicBezTo>
                  <a:pt x="47377" y="130963"/>
                  <a:pt x="45244" y="133096"/>
                  <a:pt x="45244" y="135725"/>
                </a:cubicBezTo>
                <a:lnTo>
                  <a:pt x="45244" y="154775"/>
                </a:lnTo>
                <a:cubicBezTo>
                  <a:pt x="45244" y="157404"/>
                  <a:pt x="47377" y="159538"/>
                  <a:pt x="50006" y="159538"/>
                </a:cubicBezTo>
                <a:lnTo>
                  <a:pt x="78581" y="159538"/>
                </a:lnTo>
                <a:cubicBezTo>
                  <a:pt x="81210" y="159538"/>
                  <a:pt x="83344" y="157404"/>
                  <a:pt x="83344" y="154775"/>
                </a:cubicBezTo>
                <a:lnTo>
                  <a:pt x="83344" y="135725"/>
                </a:lnTo>
                <a:cubicBezTo>
                  <a:pt x="83344" y="133096"/>
                  <a:pt x="81210" y="130963"/>
                  <a:pt x="78581" y="130963"/>
                </a:cubicBezTo>
                <a:close/>
                <a:moveTo>
                  <a:pt x="73819" y="150013"/>
                </a:moveTo>
                <a:lnTo>
                  <a:pt x="54769" y="150013"/>
                </a:lnTo>
                <a:lnTo>
                  <a:pt x="54769" y="140488"/>
                </a:lnTo>
                <a:lnTo>
                  <a:pt x="73819" y="140488"/>
                </a:lnTo>
                <a:lnTo>
                  <a:pt x="73819" y="150013"/>
                </a:lnTo>
                <a:close/>
                <a:moveTo>
                  <a:pt x="183356" y="159538"/>
                </a:moveTo>
                <a:cubicBezTo>
                  <a:pt x="185985" y="159538"/>
                  <a:pt x="188119" y="157404"/>
                  <a:pt x="188119" y="154775"/>
                </a:cubicBezTo>
                <a:lnTo>
                  <a:pt x="188119" y="145250"/>
                </a:lnTo>
                <a:cubicBezTo>
                  <a:pt x="188119" y="142621"/>
                  <a:pt x="185985" y="140488"/>
                  <a:pt x="183356" y="140488"/>
                </a:cubicBezTo>
                <a:cubicBezTo>
                  <a:pt x="180727" y="140488"/>
                  <a:pt x="178594" y="142621"/>
                  <a:pt x="178594" y="145250"/>
                </a:cubicBezTo>
                <a:lnTo>
                  <a:pt x="178594" y="154775"/>
                </a:lnTo>
                <a:cubicBezTo>
                  <a:pt x="178594" y="157404"/>
                  <a:pt x="180727" y="159538"/>
                  <a:pt x="183356" y="15953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0984" r="10984" t="0"/>
          <a:stretch/>
        </p:blipFill>
        <p:spPr>
          <a:xfrm>
            <a:off x="476745" y="479833"/>
            <a:ext cx="6702918" cy="57264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Objective</a:t>
            </a:r>
            <a:endParaRPr/>
          </a:p>
        </p:txBody>
      </p:sp>
      <p:sp>
        <p:nvSpPr>
          <p:cNvPr id="112" name="Google Shape;112;p2"/>
          <p:cNvSpPr txBox="1"/>
          <p:nvPr>
            <p:ph idx="2" type="body"/>
          </p:nvPr>
        </p:nvSpPr>
        <p:spPr>
          <a:xfrm>
            <a:off x="360000" y="1620000"/>
            <a:ext cx="6992936" cy="2360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Identify businesses which behavior can be considered abnormal.</a:t>
            </a:r>
            <a:endParaRPr/>
          </a:p>
          <a:p>
            <a:pPr indent="-342900" lvl="0" marL="342900" marR="0" rtl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Identify anomalous transactions within the businesses.</a:t>
            </a:r>
            <a:endParaRPr/>
          </a:p>
          <a:p>
            <a:pPr indent="-342900" lvl="0" marL="342900" marR="0" rtl="0" algn="l">
              <a:lnSpc>
                <a:spcPct val="11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Provide a way of obtaining explanations for the identified anomalous transactions and businesses in a human understandable way.</a:t>
            </a:r>
            <a:endParaRPr/>
          </a:p>
        </p:txBody>
      </p:sp>
      <p:cxnSp>
        <p:nvCxnSpPr>
          <p:cNvPr id="113" name="Google Shape;113;p2"/>
          <p:cNvCxnSpPr/>
          <p:nvPr/>
        </p:nvCxnSpPr>
        <p:spPr>
          <a:xfrm>
            <a:off x="7804352" y="1204506"/>
            <a:ext cx="0" cy="4093388"/>
          </a:xfrm>
          <a:prstGeom prst="straightConnector1">
            <a:avLst/>
          </a:prstGeom>
          <a:noFill/>
          <a:ln cap="rnd" cmpd="sng" w="635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4" name="Google Shape;114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360363" y="1080000"/>
            <a:ext cx="6992937" cy="360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6666"/>
              <a:buFont typeface="Arial"/>
              <a:buNone/>
            </a:pPr>
            <a:r>
              <a:rPr b="1" lang="en-US" sz="3000"/>
              <a:t>To identify potential fraudulent or money laundering suspicious cases in the dataset. </a:t>
            </a:r>
            <a:endParaRPr b="1" sz="3000"/>
          </a:p>
        </p:txBody>
      </p:sp>
      <p:sp>
        <p:nvSpPr>
          <p:cNvPr id="116" name="Google Shape;116;p2"/>
          <p:cNvSpPr/>
          <p:nvPr>
            <p:ph idx="3" type="pic"/>
          </p:nvPr>
        </p:nvSpPr>
        <p:spPr>
          <a:xfrm>
            <a:off x="7804150" y="1"/>
            <a:ext cx="4387850" cy="667948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741" y="1772440"/>
            <a:ext cx="3849459" cy="2623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0067" y="4076648"/>
            <a:ext cx="4952797" cy="24576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"/>
          <p:cNvCxnSpPr/>
          <p:nvPr/>
        </p:nvCxnSpPr>
        <p:spPr>
          <a:xfrm>
            <a:off x="4041059" y="4597339"/>
            <a:ext cx="2391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" name="Google Shape;120;p2"/>
          <p:cNvSpPr txBox="1"/>
          <p:nvPr/>
        </p:nvSpPr>
        <p:spPr>
          <a:xfrm>
            <a:off x="4308454" y="4541473"/>
            <a:ext cx="835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Anomaly</a:t>
            </a:r>
            <a:endParaRPr/>
          </a:p>
        </p:txBody>
      </p:sp>
      <p:cxnSp>
        <p:nvCxnSpPr>
          <p:cNvPr id="121" name="Google Shape;121;p2"/>
          <p:cNvCxnSpPr/>
          <p:nvPr/>
        </p:nvCxnSpPr>
        <p:spPr>
          <a:xfrm flipH="1" rot="10800000">
            <a:off x="2174559" y="4818364"/>
            <a:ext cx="2133900" cy="9096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/>
          <p:nvPr>
            <p:ph type="title"/>
          </p:nvPr>
        </p:nvSpPr>
        <p:spPr>
          <a:xfrm>
            <a:off x="235974" y="360000"/>
            <a:ext cx="11621080" cy="918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Identify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businesses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which behavior can be considered abnormal.</a:t>
            </a:r>
            <a:endParaRPr sz="3000"/>
          </a:p>
        </p:txBody>
      </p:sp>
      <p:sp>
        <p:nvSpPr>
          <p:cNvPr id="127" name="Google Shape;127;p3"/>
          <p:cNvSpPr txBox="1"/>
          <p:nvPr>
            <p:ph idx="2" type="body"/>
          </p:nvPr>
        </p:nvSpPr>
        <p:spPr>
          <a:xfrm>
            <a:off x="360000" y="1278199"/>
            <a:ext cx="11496900" cy="51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733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US" sz="1100"/>
              <a:t>From a total of </a:t>
            </a:r>
            <a:r>
              <a:rPr b="1" lang="en-US" sz="1100"/>
              <a:t>823 businesses (holding_party_id)</a:t>
            </a:r>
            <a:r>
              <a:rPr lang="en-US" sz="1100"/>
              <a:t>, approximately </a:t>
            </a:r>
            <a:r>
              <a:rPr b="1" lang="en-US" sz="1100"/>
              <a:t>15 businesses (~2%)</a:t>
            </a:r>
            <a:r>
              <a:rPr lang="en-US" sz="1100"/>
              <a:t> exhibit </a:t>
            </a:r>
            <a:r>
              <a:rPr b="1" lang="en-US" sz="1100"/>
              <a:t>anomalous behavior</a:t>
            </a:r>
            <a:r>
              <a:rPr lang="en-US" sz="1100"/>
              <a:t> based on our analysis.</a:t>
            </a:r>
            <a:endParaRPr sz="1100"/>
          </a:p>
          <a:p>
            <a:pPr indent="-2273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US" sz="1100"/>
              <a:t>For each anomalous business, I have identified the </a:t>
            </a:r>
            <a:r>
              <a:rPr b="1" lang="en-US" sz="1100"/>
              <a:t>top 3 behavioral factors</a:t>
            </a:r>
            <a:r>
              <a:rPr lang="en-US" sz="1100"/>
              <a:t> contributing to their classification as anomalous.</a:t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22733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lang="en-US" sz="1100"/>
              <a:t>For example, </a:t>
            </a:r>
            <a:r>
              <a:rPr b="1" lang="en-US" sz="1100"/>
              <a:t>Business ID 365</a:t>
            </a:r>
            <a:r>
              <a:rPr lang="en-US" sz="1100"/>
              <a:t> demonstrates anomalous behavior due to:</a:t>
            </a:r>
            <a:endParaRPr sz="1100"/>
          </a:p>
          <a:p>
            <a:pPr indent="-18415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/>
              <a:t>High total amount compared to other business</a:t>
            </a:r>
            <a:endParaRPr sz="1100"/>
          </a:p>
          <a:p>
            <a:pPr indent="-184150" lvl="1" marL="685800" rtl="0" algn="l">
              <a:spcBef>
                <a:spcPts val="1000"/>
              </a:spcBef>
              <a:spcAft>
                <a:spcPts val="0"/>
              </a:spcAft>
              <a:buSzPts val="1100"/>
              <a:buChar char="➢"/>
            </a:pPr>
            <a:r>
              <a:rPr lang="en-US" sz="1100"/>
              <a:t>Number of transactions is much higher than typical businesses.</a:t>
            </a:r>
            <a:endParaRPr sz="1100"/>
          </a:p>
          <a:p>
            <a:pPr indent="-18415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➢"/>
            </a:pPr>
            <a:r>
              <a:rPr lang="en-US" sz="1100"/>
              <a:t>High </a:t>
            </a:r>
            <a:r>
              <a:rPr lang="en-US" sz="1100"/>
              <a:t>Number of unique  customers .</a:t>
            </a:r>
            <a:endParaRPr sz="11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1100"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100"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1100"/>
          </a:p>
        </p:txBody>
      </p:sp>
      <p:graphicFrame>
        <p:nvGraphicFramePr>
          <p:cNvPr id="128" name="Google Shape;128;p3"/>
          <p:cNvGraphicFramePr/>
          <p:nvPr/>
        </p:nvGraphicFramePr>
        <p:xfrm>
          <a:off x="545048" y="198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{5CAF917F-F168-46EB-A31F-DDC2A3DBBD6C}</a:tableStyleId>
              </a:tblPr>
              <a:tblGrid>
                <a:gridCol w="1105025"/>
                <a:gridCol w="1635450"/>
                <a:gridCol w="1635450"/>
                <a:gridCol w="1635450"/>
              </a:tblGrid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holding_party_id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Top Reason 1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Top Reason 2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rgbClr val="FFFFFF"/>
                          </a:solidFill>
                        </a:rPr>
                        <a:t>Top Reason 3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C4587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353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avg_counter_party_country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168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315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avg_tx_type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314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avg_tx_type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236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avg_counter_party_country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197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std_amount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avg_amount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361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66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373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723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160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transaction_count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unique_customers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total_amount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sp>
        <p:nvSpPr>
          <p:cNvPr id="129" name="Google Shape;129;p3"/>
          <p:cNvSpPr/>
          <p:nvPr/>
        </p:nvSpPr>
        <p:spPr>
          <a:xfrm>
            <a:off x="5733250" y="5211650"/>
            <a:ext cx="6123900" cy="13002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Isolation Forest was used to flag businesses with unusual transaction patterns as anomalies.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Each business gets an anomaly score; lower scores mean higher suspicion.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SHAP values are used to identify the top 3 behavioral features causing each business's anomaly.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SHAP analysis reveals the most common features driving anomalies across all businesses.</a:t>
            </a:r>
            <a:endParaRPr sz="1100"/>
          </a:p>
        </p:txBody>
      </p:sp>
      <p:pic>
        <p:nvPicPr>
          <p:cNvPr id="130" name="Google Shape;13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5464" y="1847313"/>
            <a:ext cx="3693985" cy="33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/>
          <p:nvPr>
            <p:ph type="title"/>
          </p:nvPr>
        </p:nvSpPr>
        <p:spPr>
          <a:xfrm>
            <a:off x="360000" y="360000"/>
            <a:ext cx="11444904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Identify anomalous transactions within the businesses.</a:t>
            </a:r>
            <a:endParaRPr sz="3000"/>
          </a:p>
        </p:txBody>
      </p:sp>
      <p:sp>
        <p:nvSpPr>
          <p:cNvPr id="136" name="Google Shape;136;p4"/>
          <p:cNvSpPr txBox="1"/>
          <p:nvPr>
            <p:ph idx="2" type="body"/>
          </p:nvPr>
        </p:nvSpPr>
        <p:spPr>
          <a:xfrm>
            <a:off x="360000" y="1300300"/>
            <a:ext cx="11545500" cy="48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-US" sz="1500"/>
              <a:t>Across </a:t>
            </a:r>
            <a:r>
              <a:rPr b="1" lang="en-US" sz="1500"/>
              <a:t>15 businesses</a:t>
            </a:r>
            <a:r>
              <a:rPr lang="en-US" sz="1500"/>
              <a:t>, we observe </a:t>
            </a:r>
            <a:r>
              <a:rPr b="1" lang="en-US" sz="1500"/>
              <a:t>very large total transaction volumes</a:t>
            </a:r>
            <a:r>
              <a:rPr lang="en-US" sz="1500"/>
              <a:t> — for example, Business 365 processed over </a:t>
            </a:r>
            <a:r>
              <a:rPr b="1" lang="en-US" sz="1500"/>
              <a:t>144,843 transactions</a:t>
            </a:r>
            <a:r>
              <a:rPr lang="en-US" sz="1500"/>
              <a:t>, with </a:t>
            </a:r>
            <a:r>
              <a:rPr b="1" lang="en-US" sz="1500"/>
              <a:t>0.66%</a:t>
            </a:r>
            <a:r>
              <a:rPr lang="en-US" sz="1500"/>
              <a:t> flagged as anomalous.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-US" sz="1500"/>
              <a:t>Although the </a:t>
            </a:r>
            <a:r>
              <a:rPr b="1" lang="en-US" sz="1500"/>
              <a:t>percentage of anomalous transactions</a:t>
            </a:r>
            <a:r>
              <a:rPr lang="en-US" sz="1500"/>
              <a:t> is often </a:t>
            </a:r>
            <a:r>
              <a:rPr b="1" lang="en-US" sz="1500"/>
              <a:t>below 1%</a:t>
            </a:r>
            <a:r>
              <a:rPr lang="en-US" sz="1500"/>
              <a:t>, the </a:t>
            </a:r>
            <a:r>
              <a:rPr b="1" lang="en-US" sz="1500"/>
              <a:t>absolute number</a:t>
            </a:r>
            <a:r>
              <a:rPr lang="en-US" sz="1500"/>
              <a:t> of suspicious activities is significant (e.g., Business 364 had </a:t>
            </a:r>
            <a:r>
              <a:rPr b="1" lang="en-US" sz="1500"/>
              <a:t>949 anomalous transactions</a:t>
            </a:r>
            <a:r>
              <a:rPr lang="en-US" sz="1500"/>
              <a:t>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-US" sz="1500"/>
              <a:t> Smaller businesses, like Business 87, show </a:t>
            </a:r>
            <a:r>
              <a:rPr b="1" lang="en-US" sz="1500"/>
              <a:t>higher anomaly rates</a:t>
            </a:r>
            <a:r>
              <a:rPr lang="en-US" sz="1500"/>
              <a:t> (e.g., </a:t>
            </a:r>
            <a:r>
              <a:rPr b="1" lang="en-US" sz="1500"/>
              <a:t>16.67% anomalous</a:t>
            </a:r>
            <a:r>
              <a:rPr lang="en-US" sz="1500"/>
              <a:t>), suggesting proportionally more risky behavior despite low volume.</a:t>
            </a:r>
            <a:endParaRPr/>
          </a:p>
        </p:txBody>
      </p:sp>
      <p:graphicFrame>
        <p:nvGraphicFramePr>
          <p:cNvPr id="137" name="Google Shape;137;p4"/>
          <p:cNvGraphicFramePr/>
          <p:nvPr/>
        </p:nvGraphicFramePr>
        <p:xfrm>
          <a:off x="572756" y="32067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{5CAF917F-F168-46EB-A31F-DDC2A3DBBD6C}</a:tableStyleId>
              </a:tblPr>
              <a:tblGrid>
                <a:gridCol w="1351275"/>
                <a:gridCol w="1351275"/>
                <a:gridCol w="2567400"/>
                <a:gridCol w="1974925"/>
              </a:tblGrid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holding_party_id</a:t>
                      </a:r>
                      <a:endParaRPr b="1" sz="11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Transactions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Anomalous Transactions Detected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3D6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Anomalous Transaction 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53D64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365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144,843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7BB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963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0.66%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364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109,967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CCA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949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7E7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0.86%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FD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353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38,052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EEE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9DF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0.63%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34,159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F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327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D3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0.96%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D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165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19,492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F6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6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0.97%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D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164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18,866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7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185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6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0.98%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C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373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10,832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68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0.63%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160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7,364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7FC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72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6F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0.98%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C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361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6,257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D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8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0.94%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D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315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5,109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D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49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9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0.96%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D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314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4,933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AFD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44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FA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0.89%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DFD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168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4,245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FE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F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0.78%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EFE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236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3.33%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BE9E8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197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7.69%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6C2"/>
                    </a:solidFill>
                  </a:tcPr>
                </a:tc>
              </a:tr>
              <a:tr h="16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87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16.67%</a:t>
                      </a:r>
                      <a:endParaRPr/>
                    </a:p>
                  </a:txBody>
                  <a:tcPr marT="15250" marB="15250" marR="22850" marL="22850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7C73"/>
                    </a:solidFill>
                  </a:tcPr>
                </a:tc>
              </a:tr>
            </a:tbl>
          </a:graphicData>
        </a:graphic>
      </p:graphicFrame>
      <p:sp>
        <p:nvSpPr>
          <p:cNvPr id="138" name="Google Shape;138;p4"/>
          <p:cNvSpPr/>
          <p:nvPr/>
        </p:nvSpPr>
        <p:spPr>
          <a:xfrm>
            <a:off x="8441600" y="3008500"/>
            <a:ext cx="3363300" cy="31701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B7B7B7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Isolation Forest detects suspicious transactions for each anomalous business individually.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Each transaction receives an anomaly score; lower scores indicate more suspicious activity.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Top unusual features (amount, time, type, etc.) are extracted using SHAP values for easy understanding.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/>
              <a:t>Anomalous transactions are sorted by score (most anomalous first) and saved for reviewer prioritization.</a:t>
            </a:r>
            <a:endParaRPr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0ea48ab5b_0_23"/>
          <p:cNvSpPr txBox="1"/>
          <p:nvPr>
            <p:ph type="title"/>
          </p:nvPr>
        </p:nvSpPr>
        <p:spPr>
          <a:xfrm>
            <a:off x="360000" y="360000"/>
            <a:ext cx="11445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Encoding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anomalous transactions human understandable explanations</a:t>
            </a:r>
            <a:endParaRPr sz="3000"/>
          </a:p>
        </p:txBody>
      </p:sp>
      <p:sp>
        <p:nvSpPr>
          <p:cNvPr id="144" name="Google Shape;144;g350ea48ab5b_0_23"/>
          <p:cNvSpPr txBox="1"/>
          <p:nvPr>
            <p:ph idx="2" type="body"/>
          </p:nvPr>
        </p:nvSpPr>
        <p:spPr>
          <a:xfrm>
            <a:off x="309750" y="1420625"/>
            <a:ext cx="11545500" cy="47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Char char="❖"/>
            </a:pPr>
            <a:r>
              <a:rPr lang="en-US" sz="1500"/>
              <a:t>After finding </a:t>
            </a:r>
            <a:r>
              <a:rPr lang="en-US" sz="1500"/>
              <a:t>anomalous</a:t>
            </a:r>
            <a:r>
              <a:rPr lang="en-US" sz="1500"/>
              <a:t> </a:t>
            </a:r>
            <a:r>
              <a:rPr lang="en-US" sz="1500"/>
              <a:t>transactions within businesses, the top 3 features with the highest absolute SHAP impact are selected as the key anomaly drivers.</a:t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Then we convert these top technical features into simple language — e.g., “very high amount ($12,000)” or “transaction at unusual hour (2:00 AM).”</a:t>
            </a:r>
            <a:endParaRPr sz="15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Each anomalous transaction has also given anomalous score so that the human reviewers can prioritize the most anomalous transactions. Then this is is saved along with its human-readable explanation and anomaly score, making auditing and review much easier. </a:t>
            </a:r>
            <a:r>
              <a:rPr i="1" lang="en-US" sz="1500"/>
              <a:t>A report is created using HTML to see the top reasons for transaction within business followed by transactions list.</a:t>
            </a:r>
            <a:endParaRPr i="1" sz="1500"/>
          </a:p>
        </p:txBody>
      </p:sp>
      <p:sp>
        <p:nvSpPr>
          <p:cNvPr id="145" name="Google Shape;145;g350ea48ab5b_0_23"/>
          <p:cNvSpPr txBox="1"/>
          <p:nvPr/>
        </p:nvSpPr>
        <p:spPr>
          <a:xfrm>
            <a:off x="497725" y="3184825"/>
            <a:ext cx="564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Normal Transactions:</a:t>
            </a:r>
            <a:endParaRPr i="1" sz="1500">
              <a:solidFill>
                <a:schemeClr val="dk1"/>
              </a:solidFill>
            </a:endParaRPr>
          </a:p>
        </p:txBody>
      </p:sp>
      <p:sp>
        <p:nvSpPr>
          <p:cNvPr id="146" name="Google Shape;146;g350ea48ab5b_0_23"/>
          <p:cNvSpPr txBox="1"/>
          <p:nvPr/>
        </p:nvSpPr>
        <p:spPr>
          <a:xfrm>
            <a:off x="553900" y="4905275"/>
            <a:ext cx="5647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500">
                <a:solidFill>
                  <a:schemeClr val="dk1"/>
                </a:solidFill>
              </a:rPr>
              <a:t>Anomalous</a:t>
            </a:r>
            <a:r>
              <a:rPr i="1" lang="en-US" sz="1500">
                <a:solidFill>
                  <a:schemeClr val="dk1"/>
                </a:solidFill>
              </a:rPr>
              <a:t> Transaction with </a:t>
            </a:r>
            <a:r>
              <a:rPr i="1" lang="en-US" sz="1500">
                <a:solidFill>
                  <a:schemeClr val="dk1"/>
                </a:solidFill>
              </a:rPr>
              <a:t>explanation</a:t>
            </a:r>
            <a:r>
              <a:rPr i="1" lang="en-US" sz="1500">
                <a:solidFill>
                  <a:schemeClr val="dk1"/>
                </a:solidFill>
              </a:rPr>
              <a:t>:</a:t>
            </a:r>
            <a:endParaRPr i="1" sz="1500">
              <a:solidFill>
                <a:schemeClr val="dk1"/>
              </a:solidFill>
            </a:endParaRPr>
          </a:p>
        </p:txBody>
      </p:sp>
      <p:pic>
        <p:nvPicPr>
          <p:cNvPr id="147" name="Google Shape;147;g350ea48ab5b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00" y="3557258"/>
            <a:ext cx="5162100" cy="120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50ea48ab5b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900" y="5272817"/>
            <a:ext cx="5162102" cy="1461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50ea48ab5b_0_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16000" y="3320300"/>
            <a:ext cx="6437625" cy="3218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0ea48ab5b_0_35"/>
          <p:cNvSpPr txBox="1"/>
          <p:nvPr>
            <p:ph type="title"/>
          </p:nvPr>
        </p:nvSpPr>
        <p:spPr>
          <a:xfrm>
            <a:off x="360000" y="360000"/>
            <a:ext cx="11175000" cy="5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What other things you would do if you had more time and need to dig deeper </a:t>
            </a:r>
            <a:endParaRPr sz="3000"/>
          </a:p>
        </p:txBody>
      </p:sp>
      <p:sp>
        <p:nvSpPr>
          <p:cNvPr id="155" name="Google Shape;155;g350ea48ab5b_0_35"/>
          <p:cNvSpPr txBox="1"/>
          <p:nvPr>
            <p:ph idx="2" type="body"/>
          </p:nvPr>
        </p:nvSpPr>
        <p:spPr>
          <a:xfrm>
            <a:off x="360000" y="1216400"/>
            <a:ext cx="11017500" cy="490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SzPts val="1500"/>
              <a:buChar char="❖"/>
            </a:pPr>
            <a:r>
              <a:rPr b="1" lang="en-US" sz="1400"/>
              <a:t>Tuning </a:t>
            </a:r>
            <a:r>
              <a:rPr lang="en-US" sz="1400"/>
              <a:t>Isolation Forest with  the number of trees, number of features to subsample for improved anomaly detection performance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-US" sz="1400"/>
              <a:t>Explore more models</a:t>
            </a:r>
            <a:r>
              <a:rPr lang="en-US" sz="1400"/>
              <a:t> using One-Class SVM, Local Outlier Factor (LOF) or deep learning based Autoencoders to achieve good results</a:t>
            </a:r>
            <a:r>
              <a:rPr lang="en-US" sz="1400"/>
              <a:t>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400"/>
              <a:t>I would also </a:t>
            </a:r>
            <a:r>
              <a:rPr b="1" lang="en-US" sz="1400"/>
              <a:t>analyze trends over time</a:t>
            </a:r>
            <a:r>
              <a:rPr lang="en-US" sz="1400"/>
              <a:t> using </a:t>
            </a:r>
            <a:r>
              <a:rPr b="1" lang="en-US" sz="1400"/>
              <a:t>moving averages, decomposition, and change point detection</a:t>
            </a:r>
            <a:r>
              <a:rPr lang="en-US" sz="1400"/>
              <a:t> to spot recurring fraud cycles that simple models might miss.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400"/>
              <a:t>If an anomaly was caused due to more than one feature (e.g., high amount and unusual hour together), then can </a:t>
            </a:r>
            <a:r>
              <a:rPr b="1" lang="en-US" sz="1400"/>
              <a:t>use SHAP interaction values.</a:t>
            </a:r>
            <a:endParaRPr b="1"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-US" sz="1400"/>
              <a:t>Group wise anomaly detection:</a:t>
            </a:r>
            <a:r>
              <a:rPr lang="en-US" sz="1400"/>
              <a:t> Cluster business into different groups on the basis of risk profile (Low-risk profile / High-risk profile) and apply a different set of anomaly rules per group before anomaly detection.</a:t>
            </a:r>
            <a:endParaRPr sz="14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b="1" lang="en-US" sz="1400"/>
              <a:t>For AML</a:t>
            </a:r>
            <a:r>
              <a:rPr lang="en-US" sz="1400"/>
              <a:t> - Will create </a:t>
            </a:r>
            <a:r>
              <a:rPr b="1" i="1" lang="en-US" sz="1400" u="sng"/>
              <a:t>transaction graphs and apply Graph Neural Networks to uncover hidden fraud rings and cyclic transaction</a:t>
            </a:r>
            <a:r>
              <a:rPr lang="en-US" sz="1400"/>
              <a:t> behavior</a:t>
            </a:r>
            <a:r>
              <a:rPr lang="en-US" sz="1700"/>
              <a:t>. </a:t>
            </a:r>
            <a:r>
              <a:rPr lang="en-US" sz="1400"/>
              <a:t>Since we found some cyclic patterns, below shows when both holding and counter party ids were same but  we can also find for n-way Cyclic Patterns (A-&gt;B and B-&gt;A), etc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/>
          </a:p>
        </p:txBody>
      </p:sp>
      <p:pic>
        <p:nvPicPr>
          <p:cNvPr id="156" name="Google Shape;156;g350ea48ab5b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347" y="4385225"/>
            <a:ext cx="4692075" cy="19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0ea48ab5b_0_48"/>
          <p:cNvSpPr txBox="1"/>
          <p:nvPr>
            <p:ph type="title"/>
          </p:nvPr>
        </p:nvSpPr>
        <p:spPr>
          <a:xfrm>
            <a:off x="360000" y="360000"/>
            <a:ext cx="11321700" cy="5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Analysis of additional reference text of the transaction(if given)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50ea48ab5b_0_48"/>
          <p:cNvSpPr txBox="1"/>
          <p:nvPr>
            <p:ph idx="2" type="body"/>
          </p:nvPr>
        </p:nvSpPr>
        <p:spPr>
          <a:xfrm>
            <a:off x="360000" y="1620000"/>
            <a:ext cx="10786800" cy="45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We can p</a:t>
            </a:r>
            <a:r>
              <a:rPr lang="en-US" sz="1500"/>
              <a:t>repare the text by eliminating special characters, lowering case form, removal of stopwords (such as the, and), formatting standardization.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we can then perform keyword spotting (e.g., for words like "refund," "cash," "gift," "loan," "investment," etc.) and regular-expression based search for suspicious patterns (e.g., n-number of refunds, cash deposits, etc.)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Then we can convert reference texts into numeric embeddings (TF-IDF or Sentence transformers works), then cluster similar transactions and search for texts that are not matching the usual behavior outlier.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Using models such as Isolation Forest or Autoencoders to run directly on text embeddings to find textual anomalies (i.e., extremely strange citations)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❖"/>
            </a:pPr>
            <a:r>
              <a:rPr lang="en-US" sz="1500"/>
              <a:t>Provide human-readable highlights for flagged suspicious texts – e.g, "Anomaly detected: rare context referring to 'cryptocurrency investment'"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ea48ab5b_0_74"/>
          <p:cNvSpPr txBox="1"/>
          <p:nvPr>
            <p:ph type="title"/>
          </p:nvPr>
        </p:nvSpPr>
        <p:spPr>
          <a:xfrm>
            <a:off x="360000" y="360000"/>
            <a:ext cx="6993300" cy="54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Bonus  </a:t>
            </a:r>
            <a:endParaRPr b="1"/>
          </a:p>
        </p:txBody>
      </p:sp>
      <p:sp>
        <p:nvSpPr>
          <p:cNvPr id="168" name="Google Shape;168;g350ea48ab5b_0_74"/>
          <p:cNvSpPr txBox="1"/>
          <p:nvPr>
            <p:ph idx="2" type="body"/>
          </p:nvPr>
        </p:nvSpPr>
        <p:spPr>
          <a:xfrm>
            <a:off x="391800" y="1604525"/>
            <a:ext cx="11408400" cy="4500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An HTML Report has been created in </a:t>
            </a:r>
            <a:r>
              <a:rPr lang="en-US"/>
              <a:t>html_reports</a:t>
            </a:r>
            <a:r>
              <a:rPr lang="en-US"/>
              <a:t> Folder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-US"/>
              <a:t>After </a:t>
            </a:r>
            <a:r>
              <a:rPr lang="en-US"/>
              <a:t>opening</a:t>
            </a:r>
            <a:r>
              <a:rPr lang="en-US"/>
              <a:t> index.html file you can navigate to the </a:t>
            </a:r>
            <a:r>
              <a:rPr lang="en-US"/>
              <a:t>anomalous</a:t>
            </a:r>
            <a:r>
              <a:rPr lang="en-US"/>
              <a:t> business and transaction details.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2025-04-28T17:34:30Z</dcterms:created>
  <dc:creator>Sukanksha Totade</dc:creator>
</cp:coreProperties>
</file>