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74" r:id="rId9"/>
    <p:sldId id="275" r:id="rId10"/>
    <p:sldId id="273" r:id="rId11"/>
  </p:sldIdLst>
  <p:sldSz cx="18288000" cy="10287000"/>
  <p:notesSz cx="6858000" cy="9144000"/>
  <p:embeddedFontLst>
    <p:embeddedFont>
      <p:font typeface="Arial Black" panose="020B0A04020102020204" pitchFamily="34" charset="0"/>
      <p:bold r:id="rId13"/>
    </p:embeddedFont>
    <p:embeddedFont>
      <p:font typeface="Calibri" panose="020F0502020204030204" pitchFamily="34" charset="0"/>
      <p:regular r:id="rId14"/>
      <p:bold r:id="rId15"/>
      <p:italic r:id="rId16"/>
      <p:boldItalic r:id="rId17"/>
    </p:embeddedFont>
    <p:embeddedFont>
      <p:font typeface="Consolas" panose="020B0609020204030204" pitchFamily="49" charset="0"/>
      <p:regular r:id="rId18"/>
      <p:bold r:id="rId19"/>
      <p:italic r:id="rId20"/>
      <p:boldItalic r:id="rId21"/>
    </p:embeddedFont>
    <p:embeddedFont>
      <p:font typeface="DM Sans" panose="020B0604020202020204" charset="0"/>
      <p:regular r:id="rId22"/>
    </p:embeddedFont>
    <p:embeddedFont>
      <p:font typeface="DM Sans Bold" panose="020B0604020202020204" charset="0"/>
      <p:regular r:id="rId23"/>
    </p:embeddedFont>
    <p:embeddedFont>
      <p:font typeface="IBM Plex Sans Bold" panose="020B0604020202020204" charset="0"/>
      <p:regular r:id="rId24"/>
    </p:embeddedFont>
    <p:embeddedFont>
      <p:font typeface="Kollektif Bold" panose="020B0604020202020204" charset="0"/>
      <p:regular r:id="rId25"/>
    </p:embeddedFont>
    <p:embeddedFont>
      <p:font typeface="Leelawadee UI" panose="020B0502040204020203" pitchFamily="34" charset="-34"/>
      <p:regular r:id="rId26"/>
      <p:bold r:id="rId27"/>
    </p:embeddedFont>
    <p:embeddedFont>
      <p:font typeface="Montserrat Bold" panose="00000800000000000000"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CBA"/>
    <a:srgbClr val="F9E1D9"/>
    <a:srgbClr val="FE6D73"/>
    <a:srgbClr val="EFEFE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9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541E2-521C-478D-832C-1F1A6100BF79}"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D2082-15AB-46F1-95D1-B8D68ED4A6CC}" type="slidenum">
              <a:rPr lang="en-IN" smtClean="0"/>
              <a:t>‹#›</a:t>
            </a:fld>
            <a:endParaRPr lang="en-IN"/>
          </a:p>
        </p:txBody>
      </p:sp>
    </p:spTree>
    <p:extLst>
      <p:ext uri="{BB962C8B-B14F-4D97-AF65-F5344CB8AC3E}">
        <p14:creationId xmlns:p14="http://schemas.microsoft.com/office/powerpoint/2010/main" val="1255748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DD2082-15AB-46F1-95D1-B8D68ED4A6CC}" type="slidenum">
              <a:rPr lang="en-IN" smtClean="0"/>
              <a:t>5</a:t>
            </a:fld>
            <a:endParaRPr lang="en-IN"/>
          </a:p>
        </p:txBody>
      </p:sp>
    </p:spTree>
    <p:extLst>
      <p:ext uri="{BB962C8B-B14F-4D97-AF65-F5344CB8AC3E}">
        <p14:creationId xmlns:p14="http://schemas.microsoft.com/office/powerpoint/2010/main" val="62336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hdphoto" Target="../media/hdphoto2.wdp"/><Relationship Id="rId3" Type="http://schemas.openxmlformats.org/officeDocument/2006/relationships/image" Target="../media/image4.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2.svg"/><Relationship Id="rId10"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8.sv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2.svg"/><Relationship Id="rId10" Type="http://schemas.openxmlformats.org/officeDocument/2006/relationships/image" Target="../media/image13.png"/><Relationship Id="rId4" Type="http://schemas.openxmlformats.org/officeDocument/2006/relationships/image" Target="../media/image1.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8.svg"/><Relationship Id="rId4" Type="http://schemas.openxmlformats.org/officeDocument/2006/relationships/image" Target="../media/image4.sv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05744728-2EED-4CB4-A6F7-628CA967EDEA}"/>
              </a:ext>
            </a:extLst>
          </p:cNvPr>
          <p:cNvGrpSpPr/>
          <p:nvPr/>
        </p:nvGrpSpPr>
        <p:grpSpPr>
          <a:xfrm>
            <a:off x="13312767" y="9050870"/>
            <a:ext cx="8282988" cy="6346408"/>
            <a:chOff x="11386843" y="7201845"/>
            <a:chExt cx="8282988" cy="6346408"/>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grpSp>
      <p:sp>
        <p:nvSpPr>
          <p:cNvPr id="8" name="TextBox 8"/>
          <p:cNvSpPr txBox="1"/>
          <p:nvPr/>
        </p:nvSpPr>
        <p:spPr>
          <a:xfrm>
            <a:off x="2459452" y="2933700"/>
            <a:ext cx="13727257" cy="1015663"/>
          </a:xfrm>
          <a:prstGeom prst="rect">
            <a:avLst/>
          </a:prstGeom>
        </p:spPr>
        <p:txBody>
          <a:bodyPr wrap="square" lIns="0" tIns="0" rIns="0" bIns="0" rtlCol="0" anchor="t">
            <a:spAutoFit/>
          </a:bodyPr>
          <a:lstStyle/>
          <a:p>
            <a:r>
              <a:rPr lang="en-US" sz="6600" dirty="0">
                <a:solidFill>
                  <a:srgbClr val="227C9D"/>
                </a:solidFill>
                <a:latin typeface="Kollektif Bold"/>
                <a:ea typeface="Kollektif Bold"/>
                <a:cs typeface="Kollektif Bold"/>
                <a:sym typeface="Kollektif Bold"/>
              </a:rPr>
              <a:t>PS-17 Business Contract Validation</a:t>
            </a:r>
          </a:p>
        </p:txBody>
      </p:sp>
      <p:sp>
        <p:nvSpPr>
          <p:cNvPr id="9" name="TextBox 9"/>
          <p:cNvSpPr txBox="1"/>
          <p:nvPr/>
        </p:nvSpPr>
        <p:spPr>
          <a:xfrm>
            <a:off x="2459452" y="4039600"/>
            <a:ext cx="13617066" cy="1055674"/>
          </a:xfrm>
          <a:prstGeom prst="rect">
            <a:avLst/>
          </a:prstGeom>
        </p:spPr>
        <p:txBody>
          <a:bodyPr wrap="square" lIns="0" tIns="0" rIns="0" bIns="0" rtlCol="0" anchor="t">
            <a:spAutoFit/>
          </a:bodyPr>
          <a:lstStyle/>
          <a:p>
            <a:pPr>
              <a:lnSpc>
                <a:spcPts val="4070"/>
              </a:lnSpc>
            </a:pPr>
            <a:r>
              <a:rPr lang="en-US" sz="3600" b="1" dirty="0">
                <a:solidFill>
                  <a:srgbClr val="545454"/>
                </a:solidFill>
                <a:latin typeface="DM Sans"/>
                <a:ea typeface="DM Sans"/>
                <a:cs typeface="DM Sans"/>
                <a:sym typeface="DM Sans"/>
              </a:rPr>
              <a:t>To classify content within the Contract Clauses &amp; to determine deviations from Template &amp; highlight them</a:t>
            </a:r>
          </a:p>
        </p:txBody>
      </p:sp>
      <p:grpSp>
        <p:nvGrpSpPr>
          <p:cNvPr id="45" name="Group 44">
            <a:extLst>
              <a:ext uri="{FF2B5EF4-FFF2-40B4-BE49-F238E27FC236}">
                <a16:creationId xmlns:a16="http://schemas.microsoft.com/office/drawing/2014/main" id="{A7BCA7F6-30AE-4F0A-B6BB-6EB7DEFEF151}"/>
              </a:ext>
            </a:extLst>
          </p:cNvPr>
          <p:cNvGrpSpPr/>
          <p:nvPr/>
        </p:nvGrpSpPr>
        <p:grpSpPr>
          <a:xfrm>
            <a:off x="-3482324" y="7277100"/>
            <a:ext cx="5489368" cy="4392386"/>
            <a:chOff x="0" y="6358355"/>
            <a:chExt cx="5489368" cy="4392386"/>
          </a:xfrm>
        </p:grpSpPr>
        <p:sp>
          <p:nvSpPr>
            <p:cNvPr id="17" name="Freeform 17"/>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4" name="Group 43">
              <a:extLst>
                <a:ext uri="{FF2B5EF4-FFF2-40B4-BE49-F238E27FC236}">
                  <a16:creationId xmlns:a16="http://schemas.microsoft.com/office/drawing/2014/main" id="{2C206F31-706A-4013-BE1F-F8C4EBDFB9D0}"/>
                </a:ext>
              </a:extLst>
            </p:cNvPr>
            <p:cNvGrpSpPr/>
            <p:nvPr/>
          </p:nvGrpSpPr>
          <p:grpSpPr>
            <a:xfrm>
              <a:off x="0" y="6358355"/>
              <a:ext cx="5489368" cy="4392386"/>
              <a:chOff x="0" y="6358355"/>
              <a:chExt cx="5489368" cy="4392386"/>
            </a:xfrm>
          </p:grpSpPr>
          <p:sp>
            <p:nvSpPr>
              <p:cNvPr id="10" name="Freeform 10"/>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Freeform 20"/>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1" name="Freeform 21"/>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grpSp>
        <p:nvGrpSpPr>
          <p:cNvPr id="48" name="Group 47">
            <a:extLst>
              <a:ext uri="{FF2B5EF4-FFF2-40B4-BE49-F238E27FC236}">
                <a16:creationId xmlns:a16="http://schemas.microsoft.com/office/drawing/2014/main" id="{4C82158A-CDA8-4E11-BE52-EF4CD91702C0}"/>
              </a:ext>
            </a:extLst>
          </p:cNvPr>
          <p:cNvGrpSpPr/>
          <p:nvPr/>
        </p:nvGrpSpPr>
        <p:grpSpPr>
          <a:xfrm>
            <a:off x="15209811" y="-4456604"/>
            <a:ext cx="4335235" cy="5453240"/>
            <a:chOff x="14506170" y="194737"/>
            <a:chExt cx="4335235" cy="5453240"/>
          </a:xfrm>
        </p:grpSpPr>
        <p:sp>
          <p:nvSpPr>
            <p:cNvPr id="22" name="Freeform 22"/>
            <p:cNvSpPr/>
            <p:nvPr/>
          </p:nvSpPr>
          <p:spPr>
            <a:xfrm rot="-5400000">
              <a:off x="15589979" y="19473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Freeform 23"/>
            <p:cNvSpPr/>
            <p:nvPr/>
          </p:nvSpPr>
          <p:spPr>
            <a:xfrm rot="-5400000">
              <a:off x="16673788" y="194737"/>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4"/>
            <p:cNvSpPr/>
            <p:nvPr/>
          </p:nvSpPr>
          <p:spPr>
            <a:xfrm flipH="1" flipV="1">
              <a:off x="17757596" y="194737"/>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5" name="Freeform 25"/>
            <p:cNvSpPr/>
            <p:nvPr/>
          </p:nvSpPr>
          <p:spPr>
            <a:xfrm rot="-5400000">
              <a:off x="14506170" y="127854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rot="-5400000">
              <a:off x="15589979" y="127854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Freeform 27"/>
            <p:cNvSpPr/>
            <p:nvPr/>
          </p:nvSpPr>
          <p:spPr>
            <a:xfrm>
              <a:off x="16673788" y="229830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Freeform 28"/>
            <p:cNvSpPr/>
            <p:nvPr/>
          </p:nvSpPr>
          <p:spPr>
            <a:xfrm rot="5400000">
              <a:off x="17757596" y="127854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9" name="Freeform 29"/>
            <p:cNvSpPr/>
            <p:nvPr/>
          </p:nvSpPr>
          <p:spPr>
            <a:xfrm rot="5400000" flipH="1" flipV="1">
              <a:off x="17757596" y="22983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0" name="Freeform 30"/>
            <p:cNvSpPr/>
            <p:nvPr/>
          </p:nvSpPr>
          <p:spPr>
            <a:xfrm flipH="1" flipV="1">
              <a:off x="15589979" y="456416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1" name="Freeform 31"/>
            <p:cNvSpPr/>
            <p:nvPr/>
          </p:nvSpPr>
          <p:spPr>
            <a:xfrm rot="5400000" flipH="1" flipV="1">
              <a:off x="16673788" y="4564168"/>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43" name="Group 42">
            <a:extLst>
              <a:ext uri="{FF2B5EF4-FFF2-40B4-BE49-F238E27FC236}">
                <a16:creationId xmlns:a16="http://schemas.microsoft.com/office/drawing/2014/main" id="{9017341C-3019-4284-813E-AC72838BC7D6}"/>
              </a:ext>
            </a:extLst>
          </p:cNvPr>
          <p:cNvGrpSpPr/>
          <p:nvPr/>
        </p:nvGrpSpPr>
        <p:grpSpPr>
          <a:xfrm>
            <a:off x="-4267200" y="-6077829"/>
            <a:ext cx="6737736" cy="8671109"/>
            <a:chOff x="-2623881" y="-5018472"/>
            <a:chExt cx="6737736" cy="8671109"/>
          </a:xfrm>
        </p:grpSpPr>
        <p:grpSp>
          <p:nvGrpSpPr>
            <p:cNvPr id="32" name="Group 32"/>
            <p:cNvGrpSpPr/>
            <p:nvPr/>
          </p:nvGrpSpPr>
          <p:grpSpPr>
            <a:xfrm rot="2700000">
              <a:off x="-1376391" y="-3093321"/>
              <a:ext cx="7415398" cy="3565095"/>
              <a:chOff x="0" y="0"/>
              <a:chExt cx="660400" cy="317500"/>
            </a:xfrm>
          </p:grpSpPr>
          <p:sp>
            <p:nvSpPr>
              <p:cNvPr id="33" name="Freeform 3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4" name="TextBox 3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5" name="AutoShape 3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6" name="AutoShape 3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7" name="AutoShape 3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8" name="AutoShape 3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9" name="AutoShape 3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40" name="AutoShape 4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41" name="AutoShape 4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42" name="AutoShape 42"/>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grpSp>
        <p:nvGrpSpPr>
          <p:cNvPr id="51" name="Group 50">
            <a:extLst>
              <a:ext uri="{FF2B5EF4-FFF2-40B4-BE49-F238E27FC236}">
                <a16:creationId xmlns:a16="http://schemas.microsoft.com/office/drawing/2014/main" id="{7F74AC92-9136-4A05-BFDD-3673ABC21901}"/>
              </a:ext>
            </a:extLst>
          </p:cNvPr>
          <p:cNvGrpSpPr/>
          <p:nvPr/>
        </p:nvGrpSpPr>
        <p:grpSpPr>
          <a:xfrm>
            <a:off x="1956112" y="-931156"/>
            <a:ext cx="14733935" cy="7205666"/>
            <a:chOff x="3524864" y="-766777"/>
            <a:chExt cx="12066427" cy="7205666"/>
          </a:xfrm>
        </p:grpSpPr>
        <p:pic>
          <p:nvPicPr>
            <p:cNvPr id="1026" name="Picture 2" descr="Intel Logo - PNG and Vector - Logo Download">
              <a:extLst>
                <a:ext uri="{FF2B5EF4-FFF2-40B4-BE49-F238E27FC236}">
                  <a16:creationId xmlns:a16="http://schemas.microsoft.com/office/drawing/2014/main" id="{1AF7810C-A960-4226-8DCE-566AF4EE977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24864" y="-766777"/>
              <a:ext cx="5545259" cy="5545259"/>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636EE50D-F4BF-41F8-8A1D-8B23C12A53CE}"/>
                </a:ext>
              </a:extLst>
            </p:cNvPr>
            <p:cNvSpPr txBox="1"/>
            <p:nvPr/>
          </p:nvSpPr>
          <p:spPr>
            <a:xfrm>
              <a:off x="8452290" y="498801"/>
              <a:ext cx="7139001" cy="5940088"/>
            </a:xfrm>
            <a:prstGeom prst="rect">
              <a:avLst/>
            </a:prstGeom>
            <a:noFill/>
          </p:spPr>
          <p:txBody>
            <a:bodyPr wrap="square" rtlCol="0">
              <a:spAutoFit/>
            </a:bodyPr>
            <a:lstStyle/>
            <a:p>
              <a:r>
                <a:rPr lang="en-US" sz="19000" b="1" dirty="0">
                  <a:latin typeface="IBM Plex Sans Bold" panose="020B0604020202020204" charset="0"/>
                </a:rPr>
                <a:t>Unnati</a:t>
              </a:r>
              <a:endParaRPr lang="en-IN" sz="19000" b="1" dirty="0">
                <a:latin typeface="IBM Plex Sans Bold" panose="020B0604020202020204" charset="0"/>
              </a:endParaRPr>
            </a:p>
          </p:txBody>
        </p:sp>
      </p:grpSp>
      <p:sp>
        <p:nvSpPr>
          <p:cNvPr id="52" name="TextBox 51">
            <a:extLst>
              <a:ext uri="{FF2B5EF4-FFF2-40B4-BE49-F238E27FC236}">
                <a16:creationId xmlns:a16="http://schemas.microsoft.com/office/drawing/2014/main" id="{3D93AEF9-1E56-46A3-A443-281E62F904CE}"/>
              </a:ext>
            </a:extLst>
          </p:cNvPr>
          <p:cNvSpPr txBox="1"/>
          <p:nvPr/>
        </p:nvSpPr>
        <p:spPr>
          <a:xfrm>
            <a:off x="1630642" y="6925610"/>
            <a:ext cx="15384876" cy="2554545"/>
          </a:xfrm>
          <a:prstGeom prst="rect">
            <a:avLst/>
          </a:prstGeom>
          <a:noFill/>
        </p:spPr>
        <p:txBody>
          <a:bodyPr wrap="square" rtlCol="0">
            <a:spAutoFit/>
          </a:bodyPr>
          <a:lstStyle/>
          <a:p>
            <a:r>
              <a:rPr lang="en-US" sz="4000" b="1" dirty="0">
                <a:latin typeface="Leelawadee UI" panose="020B0502040204020203" pitchFamily="34" charset="-34"/>
                <a:cs typeface="Leelawadee UI" panose="020B0502040204020203" pitchFamily="34" charset="-34"/>
              </a:rPr>
              <a:t>Mentor: 		</a:t>
            </a:r>
            <a:r>
              <a:rPr lang="en-US" sz="4000" b="1" dirty="0">
                <a:solidFill>
                  <a:schemeClr val="tx1">
                    <a:lumMod val="65000"/>
                    <a:lumOff val="35000"/>
                  </a:schemeClr>
                </a:solidFill>
                <a:latin typeface="Leelawadee UI" panose="020B0502040204020203" pitchFamily="34" charset="-34"/>
                <a:cs typeface="Leelawadee UI" panose="020B0502040204020203" pitchFamily="34" charset="-34"/>
              </a:rPr>
              <a:t>Dr. Shivnath Ghosh</a:t>
            </a:r>
          </a:p>
          <a:p>
            <a:r>
              <a:rPr lang="en-US" sz="4000" b="1" dirty="0">
                <a:latin typeface="Leelawadee UI" panose="020B0502040204020203" pitchFamily="34" charset="-34"/>
                <a:cs typeface="Leelawadee UI" panose="020B0502040204020203" pitchFamily="34" charset="-34"/>
              </a:rPr>
              <a:t>Team Lead </a:t>
            </a:r>
            <a:r>
              <a:rPr lang="en-US" sz="4000" dirty="0">
                <a:latin typeface="Leelawadee UI" panose="020B0502040204020203" pitchFamily="34" charset="-34"/>
                <a:cs typeface="Leelawadee UI" panose="020B0502040204020203" pitchFamily="34" charset="-34"/>
              </a:rPr>
              <a:t>: 	</a:t>
            </a:r>
            <a:r>
              <a:rPr lang="en-US" sz="4000" b="1" dirty="0">
                <a:solidFill>
                  <a:schemeClr val="tx1">
                    <a:lumMod val="65000"/>
                    <a:lumOff val="35000"/>
                  </a:schemeClr>
                </a:solidFill>
                <a:latin typeface="Leelawadee UI" panose="020B0502040204020203" pitchFamily="34" charset="-34"/>
                <a:cs typeface="Leelawadee UI" panose="020B0502040204020203" pitchFamily="34" charset="-34"/>
              </a:rPr>
              <a:t>Sukanta Oraw</a:t>
            </a:r>
          </a:p>
          <a:p>
            <a:r>
              <a:rPr lang="en-US" sz="4000" b="1" dirty="0">
                <a:latin typeface="Leelawadee UI" panose="020B0502040204020203" pitchFamily="34" charset="-34"/>
                <a:cs typeface="Leelawadee UI" panose="020B0502040204020203" pitchFamily="34" charset="-34"/>
              </a:rPr>
              <a:t>Members</a:t>
            </a:r>
            <a:r>
              <a:rPr lang="en-US" sz="4000" dirty="0">
                <a:latin typeface="Leelawadee UI" panose="020B0502040204020203" pitchFamily="34" charset="-34"/>
                <a:cs typeface="Leelawadee UI" panose="020B0502040204020203" pitchFamily="34" charset="-34"/>
              </a:rPr>
              <a:t> : 		</a:t>
            </a:r>
            <a:r>
              <a:rPr lang="en-US" sz="4000" b="1" dirty="0">
                <a:solidFill>
                  <a:schemeClr val="tx1">
                    <a:lumMod val="65000"/>
                    <a:lumOff val="35000"/>
                  </a:schemeClr>
                </a:solidFill>
                <a:latin typeface="Leelawadee UI" panose="020B0502040204020203" pitchFamily="34" charset="-34"/>
                <a:cs typeface="Leelawadee UI" panose="020B0502040204020203" pitchFamily="34" charset="-34"/>
              </a:rPr>
              <a:t>Subhayan Mukhopadhyay, Arnab Bhattacharya, 				Shahid Aktar Mandal, Joy Biswas</a:t>
            </a:r>
            <a:endParaRPr lang="en-IN" sz="4000" b="1" dirty="0">
              <a:solidFill>
                <a:schemeClr val="tx1">
                  <a:lumMod val="65000"/>
                  <a:lumOff val="35000"/>
                </a:schemeClr>
              </a:solidFill>
              <a:latin typeface="Leelawadee UI" panose="020B0502040204020203" pitchFamily="34" charset="-34"/>
              <a:cs typeface="Leelawadee UI" panose="020B0502040204020203" pitchFamily="34" charset="-34"/>
            </a:endParaRPr>
          </a:p>
        </p:txBody>
      </p:sp>
      <p:sp>
        <p:nvSpPr>
          <p:cNvPr id="47" name="TextBox 46">
            <a:extLst>
              <a:ext uri="{FF2B5EF4-FFF2-40B4-BE49-F238E27FC236}">
                <a16:creationId xmlns:a16="http://schemas.microsoft.com/office/drawing/2014/main" id="{1CA7FF69-DAC4-479F-A133-39EEC61ADC8D}"/>
              </a:ext>
            </a:extLst>
          </p:cNvPr>
          <p:cNvSpPr txBox="1"/>
          <p:nvPr/>
        </p:nvSpPr>
        <p:spPr>
          <a:xfrm>
            <a:off x="2230532" y="5295900"/>
            <a:ext cx="13826936" cy="1200329"/>
          </a:xfrm>
          <a:prstGeom prst="rect">
            <a:avLst/>
          </a:prstGeom>
          <a:noFill/>
        </p:spPr>
        <p:txBody>
          <a:bodyPr wrap="square" rtlCol="0">
            <a:spAutoFit/>
          </a:bodyPr>
          <a:lstStyle/>
          <a:p>
            <a:pPr algn="ctr"/>
            <a:r>
              <a:rPr lang="en-US" sz="7200" b="1" u="sng" dirty="0">
                <a:solidFill>
                  <a:srgbClr val="0070C0"/>
                </a:solidFill>
                <a:latin typeface="Arial Black" panose="020B0A04020102020204" pitchFamily="34" charset="0"/>
              </a:rPr>
              <a:t>Brainware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4391226"/>
            <a:ext cx="10620170" cy="1590179"/>
          </a:xfrm>
          <a:prstGeom prst="rect">
            <a:avLst/>
          </a:prstGeom>
        </p:spPr>
        <p:txBody>
          <a:bodyPr wrap="square" lIns="0" tIns="0" rIns="0" bIns="0" rtlCol="0" anchor="t">
            <a:spAutoFit/>
          </a:bodyPr>
          <a:lstStyle/>
          <a:p>
            <a:pPr algn="ctr">
              <a:lnSpc>
                <a:spcPts val="12399"/>
              </a:lnSpc>
            </a:pPr>
            <a:r>
              <a:rPr lang="en-US" sz="12399" dirty="0">
                <a:solidFill>
                  <a:srgbClr val="227C9D"/>
                </a:solidFill>
                <a:latin typeface="Kollektif Bold"/>
                <a:ea typeface="Kollektif Bold"/>
                <a:cs typeface="Kollektif Bold"/>
                <a:sym typeface="Kollektif Bold"/>
              </a:rPr>
              <a:t>THANK YOU</a:t>
            </a:r>
          </a:p>
        </p:txBody>
      </p:sp>
      <p:sp>
        <p:nvSpPr>
          <p:cNvPr id="4" name="Freeform 4"/>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Freeform 19"/>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0"/>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1" name="Group 21"/>
          <p:cNvGrpSpPr/>
          <p:nvPr/>
        </p:nvGrpSpPr>
        <p:grpSpPr>
          <a:xfrm>
            <a:off x="13123603" y="5475036"/>
            <a:ext cx="8847511" cy="8855676"/>
            <a:chOff x="0" y="0"/>
            <a:chExt cx="11796681" cy="11807568"/>
          </a:xfrm>
        </p:grpSpPr>
        <p:grpSp>
          <p:nvGrpSpPr>
            <p:cNvPr id="22" name="Group 22"/>
            <p:cNvGrpSpPr/>
            <p:nvPr/>
          </p:nvGrpSpPr>
          <p:grpSpPr>
            <a:xfrm rot="2700000">
              <a:off x="1676828" y="2799524"/>
              <a:ext cx="9887197" cy="4753460"/>
              <a:chOff x="0" y="0"/>
              <a:chExt cx="660400" cy="317500"/>
            </a:xfrm>
          </p:grpSpPr>
          <p:sp>
            <p:nvSpPr>
              <p:cNvPr id="23" name="Freeform 2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4" name="TextBox 2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5" name="AutoShape 25"/>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6" name="AutoShape 26"/>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7" name="AutoShape 27"/>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8" name="AutoShape 28"/>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9" name="AutoShape 29"/>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30" name="AutoShape 30"/>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31" name="AutoShape 31"/>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32" name="AutoShape 32"/>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33" name="AutoShape 33"/>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grpSp>
        <p:nvGrpSpPr>
          <p:cNvPr id="34" name="Group 34"/>
          <p:cNvGrpSpPr/>
          <p:nvPr/>
        </p:nvGrpSpPr>
        <p:grpSpPr>
          <a:xfrm>
            <a:off x="-2634012" y="-5192964"/>
            <a:ext cx="8847511" cy="8855676"/>
            <a:chOff x="0" y="0"/>
            <a:chExt cx="11796681" cy="11807568"/>
          </a:xfrm>
        </p:grpSpPr>
        <p:grpSp>
          <p:nvGrpSpPr>
            <p:cNvPr id="35" name="Group 35"/>
            <p:cNvGrpSpPr/>
            <p:nvPr/>
          </p:nvGrpSpPr>
          <p:grpSpPr>
            <a:xfrm rot="2700000">
              <a:off x="1676828" y="2799524"/>
              <a:ext cx="9887197" cy="4753460"/>
              <a:chOff x="0" y="0"/>
              <a:chExt cx="660400" cy="317500"/>
            </a:xfrm>
          </p:grpSpPr>
          <p:sp>
            <p:nvSpPr>
              <p:cNvPr id="36" name="Freeform 3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7" name="TextBox 3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8" name="AutoShape 38"/>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39" name="AutoShape 39"/>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40" name="AutoShape 40"/>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41" name="AutoShape 41"/>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42" name="AutoShape 42"/>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43" name="AutoShape 43"/>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44" name="AutoShape 44"/>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45" name="AutoShape 45"/>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46" name="AutoShape 46"/>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EC722B3-63BA-44AE-B364-E3A705152AE1}"/>
              </a:ext>
            </a:extLst>
          </p:cNvPr>
          <p:cNvGrpSpPr/>
          <p:nvPr/>
        </p:nvGrpSpPr>
        <p:grpSpPr>
          <a:xfrm>
            <a:off x="-5334000" y="-7001853"/>
            <a:ext cx="6737736" cy="8671109"/>
            <a:chOff x="-2623881" y="-5018472"/>
            <a:chExt cx="6737736" cy="8671109"/>
          </a:xfrm>
        </p:grpSpPr>
        <p:grpSp>
          <p:nvGrpSpPr>
            <p:cNvPr id="23" name="Group 32">
              <a:extLst>
                <a:ext uri="{FF2B5EF4-FFF2-40B4-BE49-F238E27FC236}">
                  <a16:creationId xmlns:a16="http://schemas.microsoft.com/office/drawing/2014/main" id="{00D6C91A-A78F-45F8-9A4E-034B502C339E}"/>
                </a:ext>
              </a:extLst>
            </p:cNvPr>
            <p:cNvGrpSpPr/>
            <p:nvPr/>
          </p:nvGrpSpPr>
          <p:grpSpPr>
            <a:xfrm rot="2700000">
              <a:off x="-1376391" y="-3093321"/>
              <a:ext cx="7415398" cy="3565095"/>
              <a:chOff x="0" y="0"/>
              <a:chExt cx="660400" cy="317500"/>
            </a:xfrm>
          </p:grpSpPr>
          <p:sp>
            <p:nvSpPr>
              <p:cNvPr id="32" name="Freeform 33">
                <a:extLst>
                  <a:ext uri="{FF2B5EF4-FFF2-40B4-BE49-F238E27FC236}">
                    <a16:creationId xmlns:a16="http://schemas.microsoft.com/office/drawing/2014/main" id="{F3A1A1CE-36E4-4FA7-A2D0-77946E67CD48}"/>
                  </a:ext>
                </a:extLst>
              </p:cNvPr>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3" name="TextBox 34">
                <a:extLst>
                  <a:ext uri="{FF2B5EF4-FFF2-40B4-BE49-F238E27FC236}">
                    <a16:creationId xmlns:a16="http://schemas.microsoft.com/office/drawing/2014/main" id="{B530FEE4-E6E6-41CC-9FF2-0696FBA8ADE0}"/>
                  </a:ext>
                </a:extLst>
              </p:cNvPr>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4" name="AutoShape 35">
              <a:extLst>
                <a:ext uri="{FF2B5EF4-FFF2-40B4-BE49-F238E27FC236}">
                  <a16:creationId xmlns:a16="http://schemas.microsoft.com/office/drawing/2014/main" id="{4F23E7E2-ED0F-4D83-A85E-209F3A15B693}"/>
                </a:ext>
              </a:extLst>
            </p:cNvPr>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25" name="AutoShape 36">
              <a:extLst>
                <a:ext uri="{FF2B5EF4-FFF2-40B4-BE49-F238E27FC236}">
                  <a16:creationId xmlns:a16="http://schemas.microsoft.com/office/drawing/2014/main" id="{857E1040-84C0-4E81-82AC-A31DC6AD8747}"/>
                </a:ext>
              </a:extLst>
            </p:cNvPr>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26" name="AutoShape 37">
              <a:extLst>
                <a:ext uri="{FF2B5EF4-FFF2-40B4-BE49-F238E27FC236}">
                  <a16:creationId xmlns:a16="http://schemas.microsoft.com/office/drawing/2014/main" id="{ADEF3CDB-6AB6-47CE-9492-5D7D68C98495}"/>
                </a:ext>
              </a:extLst>
            </p:cNvPr>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27" name="AutoShape 38">
              <a:extLst>
                <a:ext uri="{FF2B5EF4-FFF2-40B4-BE49-F238E27FC236}">
                  <a16:creationId xmlns:a16="http://schemas.microsoft.com/office/drawing/2014/main" id="{5BFC97BB-41DB-4382-97DA-D65D87C3BBE8}"/>
                </a:ext>
              </a:extLst>
            </p:cNvPr>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28" name="AutoShape 39">
              <a:extLst>
                <a:ext uri="{FF2B5EF4-FFF2-40B4-BE49-F238E27FC236}">
                  <a16:creationId xmlns:a16="http://schemas.microsoft.com/office/drawing/2014/main" id="{AE0D769B-EE1D-45C8-B7AF-59A5637C24EC}"/>
                </a:ext>
              </a:extLst>
            </p:cNvPr>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29" name="AutoShape 40">
              <a:extLst>
                <a:ext uri="{FF2B5EF4-FFF2-40B4-BE49-F238E27FC236}">
                  <a16:creationId xmlns:a16="http://schemas.microsoft.com/office/drawing/2014/main" id="{06C94B40-8A11-4811-B9BA-AC95E40EFC6D}"/>
                </a:ext>
              </a:extLst>
            </p:cNvPr>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0" name="AutoShape 41">
              <a:extLst>
                <a:ext uri="{FF2B5EF4-FFF2-40B4-BE49-F238E27FC236}">
                  <a16:creationId xmlns:a16="http://schemas.microsoft.com/office/drawing/2014/main" id="{4467AF61-9959-4690-8646-D4D8A4EE1C06}"/>
                </a:ext>
              </a:extLst>
            </p:cNvPr>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1" name="AutoShape 42">
              <a:extLst>
                <a:ext uri="{FF2B5EF4-FFF2-40B4-BE49-F238E27FC236}">
                  <a16:creationId xmlns:a16="http://schemas.microsoft.com/office/drawing/2014/main" id="{4F9D07AB-0B78-4A19-BD7B-B22687CAD672}"/>
                </a:ext>
              </a:extLst>
            </p:cNvPr>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grpSp>
        <p:nvGrpSpPr>
          <p:cNvPr id="44" name="Group 43">
            <a:extLst>
              <a:ext uri="{FF2B5EF4-FFF2-40B4-BE49-F238E27FC236}">
                <a16:creationId xmlns:a16="http://schemas.microsoft.com/office/drawing/2014/main" id="{1B13DBB0-8871-4C7D-9626-CCCDE9B61EF0}"/>
              </a:ext>
            </a:extLst>
          </p:cNvPr>
          <p:cNvGrpSpPr/>
          <p:nvPr/>
        </p:nvGrpSpPr>
        <p:grpSpPr>
          <a:xfrm>
            <a:off x="924214" y="568987"/>
            <a:ext cx="12044053" cy="1240764"/>
            <a:chOff x="924214" y="568987"/>
            <a:chExt cx="12044053" cy="1240764"/>
          </a:xfrm>
        </p:grpSpPr>
        <p:sp>
          <p:nvSpPr>
            <p:cNvPr id="13" name="TextBox 13"/>
            <p:cNvSpPr txBox="1"/>
            <p:nvPr/>
          </p:nvSpPr>
          <p:spPr>
            <a:xfrm>
              <a:off x="924214" y="568987"/>
              <a:ext cx="12044053" cy="1231106"/>
            </a:xfrm>
            <a:prstGeom prst="rect">
              <a:avLst/>
            </a:prstGeom>
          </p:spPr>
          <p:txBody>
            <a:bodyPr lIns="0" tIns="0" rIns="0" bIns="0" rtlCol="0" anchor="t">
              <a:spAutoFit/>
            </a:bodyPr>
            <a:lstStyle/>
            <a:p>
              <a:pPr>
                <a:lnSpc>
                  <a:spcPts val="9600"/>
                </a:lnSpc>
              </a:pPr>
              <a:r>
                <a:rPr lang="en-US" sz="8000" dirty="0">
                  <a:solidFill>
                    <a:srgbClr val="FE6D73"/>
                  </a:solidFill>
                  <a:latin typeface="Kollektif Bold"/>
                  <a:ea typeface="Kollektif Bold"/>
                  <a:cs typeface="Kollektif Bold"/>
                  <a:sym typeface="Kollektif Bold"/>
                </a:rPr>
                <a:t>Problem Statement</a:t>
              </a:r>
            </a:p>
          </p:txBody>
        </p:sp>
        <p:sp>
          <p:nvSpPr>
            <p:cNvPr id="34" name="AutoShape 30">
              <a:extLst>
                <a:ext uri="{FF2B5EF4-FFF2-40B4-BE49-F238E27FC236}">
                  <a16:creationId xmlns:a16="http://schemas.microsoft.com/office/drawing/2014/main" id="{F07FBC40-6CEE-4101-A548-CA6DE77E4388}"/>
                </a:ext>
              </a:extLst>
            </p:cNvPr>
            <p:cNvSpPr/>
            <p:nvPr/>
          </p:nvSpPr>
          <p:spPr>
            <a:xfrm flipV="1">
              <a:off x="936246" y="1800092"/>
              <a:ext cx="9198354" cy="9659"/>
            </a:xfrm>
            <a:prstGeom prst="line">
              <a:avLst/>
            </a:prstGeom>
            <a:ln>
              <a:headEnd type="none" w="sm" len="sm"/>
              <a:tailEnd type="none" w="sm" len="sm"/>
            </a:ln>
            <a:effectLst/>
          </p:spPr>
          <p:style>
            <a:lnRef idx="2">
              <a:schemeClr val="accent1"/>
            </a:lnRef>
            <a:fillRef idx="0">
              <a:schemeClr val="accent1"/>
            </a:fillRef>
            <a:effectRef idx="1">
              <a:schemeClr val="accent1"/>
            </a:effectRef>
            <a:fontRef idx="minor">
              <a:schemeClr val="tx1"/>
            </a:fontRef>
          </p:style>
        </p:sp>
      </p:grpSp>
      <p:sp>
        <p:nvSpPr>
          <p:cNvPr id="35" name="TextBox 34">
            <a:extLst>
              <a:ext uri="{FF2B5EF4-FFF2-40B4-BE49-F238E27FC236}">
                <a16:creationId xmlns:a16="http://schemas.microsoft.com/office/drawing/2014/main" id="{3D040344-7001-4761-9037-CF66CBF43AAD}"/>
              </a:ext>
            </a:extLst>
          </p:cNvPr>
          <p:cNvSpPr txBox="1"/>
          <p:nvPr/>
        </p:nvSpPr>
        <p:spPr>
          <a:xfrm>
            <a:off x="892130" y="2008420"/>
            <a:ext cx="14782800" cy="1200329"/>
          </a:xfrm>
          <a:prstGeom prst="rect">
            <a:avLst/>
          </a:prstGeom>
          <a:noFill/>
        </p:spPr>
        <p:txBody>
          <a:bodyPr wrap="square" rtlCol="0">
            <a:spAutoFit/>
          </a:bodyPr>
          <a:lstStyle/>
          <a:p>
            <a:r>
              <a:rPr lang="en-US" sz="3600" b="1" dirty="0">
                <a:solidFill>
                  <a:schemeClr val="tx1">
                    <a:lumMod val="75000"/>
                    <a:lumOff val="25000"/>
                  </a:schemeClr>
                </a:solidFill>
                <a:latin typeface="Leelawadee UI" panose="020B0502040204020203" pitchFamily="34" charset="-34"/>
                <a:cs typeface="Leelawadee UI" panose="020B0502040204020203" pitchFamily="34" charset="-34"/>
              </a:rPr>
              <a:t>Objective: </a:t>
            </a:r>
            <a:r>
              <a:rPr lang="en-US" sz="3600" dirty="0">
                <a:solidFill>
                  <a:schemeClr val="tx1">
                    <a:lumMod val="75000"/>
                    <a:lumOff val="25000"/>
                  </a:schemeClr>
                </a:solidFill>
                <a:latin typeface="Leelawadee UI" panose="020B0502040204020203" pitchFamily="34" charset="-34"/>
                <a:cs typeface="Leelawadee UI" panose="020B0502040204020203" pitchFamily="34" charset="-34"/>
              </a:rPr>
              <a:t>To classify content within contract clauses and identify deviations from templates.</a:t>
            </a:r>
            <a:endParaRPr lang="en-IN" sz="3600" dirty="0">
              <a:solidFill>
                <a:schemeClr val="tx1">
                  <a:lumMod val="75000"/>
                  <a:lumOff val="25000"/>
                </a:schemeClr>
              </a:solidFill>
              <a:latin typeface="Leelawadee UI" panose="020B0502040204020203" pitchFamily="34" charset="-34"/>
              <a:cs typeface="Leelawadee UI" panose="020B0502040204020203" pitchFamily="34" charset="-34"/>
            </a:endParaRPr>
          </a:p>
        </p:txBody>
      </p:sp>
      <p:sp>
        <p:nvSpPr>
          <p:cNvPr id="36" name="TextBox 35">
            <a:extLst>
              <a:ext uri="{FF2B5EF4-FFF2-40B4-BE49-F238E27FC236}">
                <a16:creationId xmlns:a16="http://schemas.microsoft.com/office/drawing/2014/main" id="{2F9E6FEC-E8F0-46CD-870F-04D7083AD263}"/>
              </a:ext>
            </a:extLst>
          </p:cNvPr>
          <p:cNvSpPr txBox="1"/>
          <p:nvPr/>
        </p:nvSpPr>
        <p:spPr>
          <a:xfrm>
            <a:off x="1219200" y="3445518"/>
            <a:ext cx="17371807" cy="6186309"/>
          </a:xfrm>
          <a:prstGeom prst="rect">
            <a:avLst/>
          </a:prstGeom>
          <a:noFill/>
        </p:spPr>
        <p:txBody>
          <a:bodyPr wrap="square" rtlCol="0">
            <a:spAutoFit/>
          </a:bodyPr>
          <a:lstStyle/>
          <a:p>
            <a:pPr marL="514350" indent="-514350">
              <a:buAutoNum type="arabicPeriod"/>
            </a:pPr>
            <a:r>
              <a:rPr lang="en-US" sz="2800" b="1" dirty="0">
                <a:solidFill>
                  <a:srgbClr val="0070C0"/>
                </a:solidFill>
                <a:latin typeface="Leelawadee UI" panose="020B0502040204020203" pitchFamily="34" charset="-34"/>
                <a:cs typeface="Leelawadee UI" panose="020B0502040204020203" pitchFamily="34" charset="-34"/>
              </a:rPr>
              <a:t>Content Classification:</a:t>
            </a:r>
          </a:p>
          <a:p>
            <a:pPr marL="514350" indent="-514350">
              <a:buAutoNum type="arabicPeriod"/>
            </a:pPr>
            <a:endParaRPr lang="en-US" sz="800" b="1" dirty="0">
              <a:solidFill>
                <a:srgbClr val="0070C0"/>
              </a:solidFill>
              <a:latin typeface="Leelawadee UI" panose="020B0502040204020203" pitchFamily="34" charset="-34"/>
              <a:cs typeface="Leelawadee UI" panose="020B0502040204020203" pitchFamily="34" charset="-34"/>
            </a:endParaRPr>
          </a:p>
          <a:p>
            <a:r>
              <a:rPr lang="en-US" sz="2800" dirty="0">
                <a:latin typeface="Leelawadee UI" panose="020B0502040204020203" pitchFamily="34" charset="-34"/>
                <a:cs typeface="Leelawadee UI" panose="020B0502040204020203" pitchFamily="34" charset="-34"/>
              </a:rPr>
              <a:t>	</a:t>
            </a:r>
            <a:r>
              <a:rPr lang="en-US" sz="2800" dirty="0">
                <a:solidFill>
                  <a:schemeClr val="tx1">
                    <a:lumMod val="75000"/>
                    <a:lumOff val="25000"/>
                  </a:schemeClr>
                </a:solidFill>
                <a:latin typeface="Leelawadee UI" panose="020B0502040204020203" pitchFamily="34" charset="-34"/>
                <a:cs typeface="Leelawadee UI" panose="020B0502040204020203" pitchFamily="34" charset="-34"/>
              </a:rPr>
              <a:t>Categorize the information within each contract clause into predefined groups (e.g., parties, 	obligations, terms, conditions, termination).</a:t>
            </a:r>
          </a:p>
          <a:p>
            <a:endParaRPr lang="en-US" sz="1400" dirty="0">
              <a:latin typeface="Leelawadee UI" panose="020B0502040204020203" pitchFamily="34" charset="-34"/>
              <a:cs typeface="Leelawadee UI" panose="020B0502040204020203" pitchFamily="34" charset="-34"/>
            </a:endParaRPr>
          </a:p>
          <a:p>
            <a:r>
              <a:rPr lang="en-US" sz="2800" b="1" dirty="0">
                <a:solidFill>
                  <a:srgbClr val="0070C0"/>
                </a:solidFill>
                <a:latin typeface="Leelawadee UI" panose="020B0502040204020203" pitchFamily="34" charset="-34"/>
                <a:cs typeface="Leelawadee UI" panose="020B0502040204020203" pitchFamily="34" charset="-34"/>
              </a:rPr>
              <a:t>2. Template Identification:</a:t>
            </a:r>
          </a:p>
          <a:p>
            <a:endParaRPr lang="en-US" sz="800" b="1" dirty="0">
              <a:solidFill>
                <a:srgbClr val="0070C0"/>
              </a:solidFill>
              <a:latin typeface="Leelawadee UI" panose="020B0502040204020203" pitchFamily="34" charset="-34"/>
              <a:cs typeface="Leelawadee UI" panose="020B0502040204020203" pitchFamily="34" charset="-34"/>
            </a:endParaRPr>
          </a:p>
          <a:p>
            <a:r>
              <a:rPr lang="en-US" sz="2800" dirty="0">
                <a:latin typeface="Leelawadee UI" panose="020B0502040204020203" pitchFamily="34" charset="-34"/>
                <a:cs typeface="Leelawadee UI" panose="020B0502040204020203" pitchFamily="34" charset="-34"/>
              </a:rPr>
              <a:t>	</a:t>
            </a:r>
            <a:r>
              <a:rPr lang="en-US" sz="2800" dirty="0">
                <a:solidFill>
                  <a:schemeClr val="tx1">
                    <a:lumMod val="75000"/>
                    <a:lumOff val="25000"/>
                  </a:schemeClr>
                </a:solidFill>
                <a:latin typeface="Leelawadee UI" panose="020B0502040204020203" pitchFamily="34" charset="-34"/>
                <a:cs typeface="Leelawadee UI" panose="020B0502040204020203" pitchFamily="34" charset="-34"/>
              </a:rPr>
              <a:t>Analyze the contract structure and clause order to match it with existing templates.</a:t>
            </a:r>
          </a:p>
          <a:p>
            <a:endParaRPr lang="en-US" sz="1400" dirty="0">
              <a:solidFill>
                <a:schemeClr val="tx1">
                  <a:lumMod val="75000"/>
                  <a:lumOff val="25000"/>
                </a:schemeClr>
              </a:solidFill>
              <a:latin typeface="Leelawadee UI" panose="020B0502040204020203" pitchFamily="34" charset="-34"/>
              <a:cs typeface="Leelawadee UI" panose="020B0502040204020203" pitchFamily="34" charset="-34"/>
            </a:endParaRPr>
          </a:p>
          <a:p>
            <a:r>
              <a:rPr lang="en-US" sz="2800" b="1" dirty="0">
                <a:solidFill>
                  <a:srgbClr val="0070C0"/>
                </a:solidFill>
                <a:latin typeface="Leelawadee UI" panose="020B0502040204020203" pitchFamily="34" charset="-34"/>
                <a:cs typeface="Leelawadee UI" panose="020B0502040204020203" pitchFamily="34" charset="-34"/>
              </a:rPr>
              <a:t>3. Deviation Detection:</a:t>
            </a:r>
          </a:p>
          <a:p>
            <a:endParaRPr lang="en-US" sz="800" b="1" dirty="0">
              <a:solidFill>
                <a:srgbClr val="0070C0"/>
              </a:solidFill>
              <a:latin typeface="Leelawadee UI" panose="020B0502040204020203" pitchFamily="34" charset="-34"/>
              <a:cs typeface="Leelawadee UI" panose="020B0502040204020203" pitchFamily="34" charset="-34"/>
            </a:endParaRPr>
          </a:p>
          <a:p>
            <a:r>
              <a:rPr lang="en-US" sz="2800" dirty="0">
                <a:latin typeface="Leelawadee UI" panose="020B0502040204020203" pitchFamily="34" charset="-34"/>
                <a:cs typeface="Leelawadee UI" panose="020B0502040204020203" pitchFamily="34" charset="-34"/>
              </a:rPr>
              <a:t>	</a:t>
            </a:r>
            <a:r>
              <a:rPr lang="en-US" sz="2800" dirty="0">
                <a:solidFill>
                  <a:schemeClr val="tx1">
                    <a:lumMod val="75000"/>
                    <a:lumOff val="25000"/>
                  </a:schemeClr>
                </a:solidFill>
                <a:latin typeface="Leelawadee UI" panose="020B0502040204020203" pitchFamily="34" charset="-34"/>
                <a:cs typeface="Leelawadee UI" panose="020B0502040204020203" pitchFamily="34" charset="-34"/>
              </a:rPr>
              <a:t>Compare the contract content with the identified template.</a:t>
            </a:r>
          </a:p>
          <a:p>
            <a:r>
              <a:rPr lang="en-US" sz="2800" dirty="0">
                <a:solidFill>
                  <a:schemeClr val="tx1">
                    <a:lumMod val="75000"/>
                    <a:lumOff val="25000"/>
                  </a:schemeClr>
                </a:solidFill>
                <a:latin typeface="Leelawadee UI" panose="020B0502040204020203" pitchFamily="34" charset="-34"/>
                <a:cs typeface="Leelawadee UI" panose="020B0502040204020203" pitchFamily="34" charset="-34"/>
              </a:rPr>
              <a:t>	Highlight any modifications, or additional clauses that deviate from the standard template.</a:t>
            </a:r>
          </a:p>
          <a:p>
            <a:endParaRPr lang="en-US" sz="1400" dirty="0">
              <a:solidFill>
                <a:schemeClr val="tx1">
                  <a:lumMod val="75000"/>
                  <a:lumOff val="25000"/>
                </a:schemeClr>
              </a:solidFill>
              <a:latin typeface="Leelawadee UI" panose="020B0502040204020203" pitchFamily="34" charset="-34"/>
              <a:cs typeface="Leelawadee UI" panose="020B0502040204020203" pitchFamily="34" charset="-34"/>
            </a:endParaRPr>
          </a:p>
          <a:p>
            <a:r>
              <a:rPr lang="en-US" sz="2800" b="1" dirty="0">
                <a:solidFill>
                  <a:srgbClr val="0070C0"/>
                </a:solidFill>
                <a:latin typeface="Leelawadee UI" panose="020B0502040204020203" pitchFamily="34" charset="-34"/>
                <a:cs typeface="Leelawadee UI" panose="020B0502040204020203" pitchFamily="34" charset="-34"/>
              </a:rPr>
              <a:t>4. Deviation Analysis:</a:t>
            </a:r>
          </a:p>
          <a:p>
            <a:endParaRPr lang="en-US" sz="800" b="1" dirty="0">
              <a:solidFill>
                <a:srgbClr val="0070C0"/>
              </a:solidFill>
              <a:latin typeface="Leelawadee UI" panose="020B0502040204020203" pitchFamily="34" charset="-34"/>
              <a:cs typeface="Leelawadee UI" panose="020B0502040204020203" pitchFamily="34" charset="-34"/>
            </a:endParaRPr>
          </a:p>
          <a:p>
            <a:r>
              <a:rPr lang="en-US" sz="2800" dirty="0">
                <a:latin typeface="Leelawadee UI" panose="020B0502040204020203" pitchFamily="34" charset="-34"/>
                <a:cs typeface="Leelawadee UI" panose="020B0502040204020203" pitchFamily="34" charset="-34"/>
              </a:rPr>
              <a:t>	</a:t>
            </a:r>
            <a:r>
              <a:rPr lang="en-US" sz="2800" dirty="0">
                <a:solidFill>
                  <a:schemeClr val="tx1">
                    <a:lumMod val="75000"/>
                    <a:lumOff val="25000"/>
                  </a:schemeClr>
                </a:solidFill>
                <a:latin typeface="Leelawadee UI" panose="020B0502040204020203" pitchFamily="34" charset="-34"/>
                <a:cs typeface="Leelawadee UI" panose="020B0502040204020203" pitchFamily="34" charset="-34"/>
              </a:rPr>
              <a:t>Evaluate the significance of identified deviations.</a:t>
            </a:r>
          </a:p>
          <a:p>
            <a:r>
              <a:rPr lang="en-US" sz="2800" dirty="0">
                <a:solidFill>
                  <a:schemeClr val="tx1">
                    <a:lumMod val="75000"/>
                    <a:lumOff val="25000"/>
                  </a:schemeClr>
                </a:solidFill>
                <a:latin typeface="Leelawadee UI" panose="020B0502040204020203" pitchFamily="34" charset="-34"/>
                <a:cs typeface="Leelawadee UI" panose="020B0502040204020203" pitchFamily="34" charset="-34"/>
              </a:rPr>
              <a:t>	Determine if deviations impact contract terms, obligations, or legal implications.</a:t>
            </a:r>
          </a:p>
        </p:txBody>
      </p:sp>
      <p:grpSp>
        <p:nvGrpSpPr>
          <p:cNvPr id="37" name="Group 36">
            <a:extLst>
              <a:ext uri="{FF2B5EF4-FFF2-40B4-BE49-F238E27FC236}">
                <a16:creationId xmlns:a16="http://schemas.microsoft.com/office/drawing/2014/main" id="{8D4AEC76-73EE-4065-A059-AB097172582D}"/>
              </a:ext>
            </a:extLst>
          </p:cNvPr>
          <p:cNvGrpSpPr/>
          <p:nvPr/>
        </p:nvGrpSpPr>
        <p:grpSpPr>
          <a:xfrm rot="16839086">
            <a:off x="14677722" y="9370146"/>
            <a:ext cx="8282988" cy="6346408"/>
            <a:chOff x="11386843" y="7201845"/>
            <a:chExt cx="8282988" cy="6346408"/>
          </a:xfrm>
        </p:grpSpPr>
        <p:grpSp>
          <p:nvGrpSpPr>
            <p:cNvPr id="38" name="Group 2">
              <a:extLst>
                <a:ext uri="{FF2B5EF4-FFF2-40B4-BE49-F238E27FC236}">
                  <a16:creationId xmlns:a16="http://schemas.microsoft.com/office/drawing/2014/main" id="{7D243088-93FD-4BA9-8616-2BF28381FB61}"/>
                </a:ext>
              </a:extLst>
            </p:cNvPr>
            <p:cNvGrpSpPr/>
            <p:nvPr/>
          </p:nvGrpSpPr>
          <p:grpSpPr>
            <a:xfrm rot="-2700000">
              <a:off x="11386843" y="7201845"/>
              <a:ext cx="7415398" cy="3565095"/>
              <a:chOff x="0" y="0"/>
              <a:chExt cx="660400" cy="317500"/>
            </a:xfrm>
          </p:grpSpPr>
          <p:sp>
            <p:nvSpPr>
              <p:cNvPr id="42" name="Freeform 3">
                <a:extLst>
                  <a:ext uri="{FF2B5EF4-FFF2-40B4-BE49-F238E27FC236}">
                    <a16:creationId xmlns:a16="http://schemas.microsoft.com/office/drawing/2014/main" id="{2225C277-3E6E-46E6-82DB-C99486D9A731}"/>
                  </a:ext>
                </a:extLst>
              </p:cNvPr>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3" name="TextBox 4">
                <a:extLst>
                  <a:ext uri="{FF2B5EF4-FFF2-40B4-BE49-F238E27FC236}">
                    <a16:creationId xmlns:a16="http://schemas.microsoft.com/office/drawing/2014/main" id="{E8999D84-B20D-4B9B-9830-D6F74FCADC40}"/>
                  </a:ext>
                </a:extLst>
              </p:cNvPr>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9" name="AutoShape 5">
              <a:extLst>
                <a:ext uri="{FF2B5EF4-FFF2-40B4-BE49-F238E27FC236}">
                  <a16:creationId xmlns:a16="http://schemas.microsoft.com/office/drawing/2014/main" id="{0ED549CE-5C16-4961-8EA0-509AD5EC5FCC}"/>
                </a:ext>
              </a:extLst>
            </p:cNvPr>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40" name="AutoShape 6">
              <a:extLst>
                <a:ext uri="{FF2B5EF4-FFF2-40B4-BE49-F238E27FC236}">
                  <a16:creationId xmlns:a16="http://schemas.microsoft.com/office/drawing/2014/main" id="{3343FA1B-08D0-48D9-84FB-3D31CBD75E58}"/>
                </a:ext>
              </a:extLst>
            </p:cNvPr>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41" name="AutoShape 7">
              <a:extLst>
                <a:ext uri="{FF2B5EF4-FFF2-40B4-BE49-F238E27FC236}">
                  <a16:creationId xmlns:a16="http://schemas.microsoft.com/office/drawing/2014/main" id="{FD278947-ABEB-4ECC-A6B5-A1D407732129}"/>
                </a:ext>
              </a:extLst>
            </p:cNvPr>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E7E499C8-96B2-4EB7-933E-8DF4BC2A203B}"/>
              </a:ext>
            </a:extLst>
          </p:cNvPr>
          <p:cNvGrpSpPr/>
          <p:nvPr/>
        </p:nvGrpSpPr>
        <p:grpSpPr>
          <a:xfrm>
            <a:off x="14980619" y="5460225"/>
            <a:ext cx="6616917" cy="8589466"/>
            <a:chOff x="13254553" y="5649528"/>
            <a:chExt cx="6616917" cy="8589466"/>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sp>
        <p:nvSpPr>
          <p:cNvPr id="11" name="TextBox 11"/>
          <p:cNvSpPr txBox="1"/>
          <p:nvPr/>
        </p:nvSpPr>
        <p:spPr>
          <a:xfrm>
            <a:off x="1012242" y="1638300"/>
            <a:ext cx="14126265" cy="865622"/>
          </a:xfrm>
          <a:prstGeom prst="rect">
            <a:avLst/>
          </a:prstGeom>
        </p:spPr>
        <p:txBody>
          <a:bodyPr wrap="square" lIns="0" tIns="0" rIns="0" bIns="0" rtlCol="0" anchor="t">
            <a:spAutoFit/>
          </a:bodyPr>
          <a:lstStyle/>
          <a:p>
            <a:pPr>
              <a:lnSpc>
                <a:spcPts val="3360"/>
              </a:lnSpc>
            </a:pPr>
            <a:r>
              <a:rPr lang="en-US" sz="2800" dirty="0">
                <a:solidFill>
                  <a:schemeClr val="tx1">
                    <a:lumMod val="75000"/>
                    <a:lumOff val="25000"/>
                  </a:schemeClr>
                </a:solidFill>
                <a:latin typeface="Leelawadee UI" panose="020B0502040204020203" pitchFamily="34" charset="-34"/>
                <a:ea typeface="DM Sans"/>
                <a:cs typeface="Leelawadee UI" panose="020B0502040204020203" pitchFamily="34" charset="-34"/>
                <a:sym typeface="DM Sans"/>
              </a:rPr>
              <a:t>Utilize machine learning techniques to automate the classification and comparison of contract clauses.</a:t>
            </a:r>
          </a:p>
        </p:txBody>
      </p:sp>
      <p:grpSp>
        <p:nvGrpSpPr>
          <p:cNvPr id="40" name="Group 39">
            <a:extLst>
              <a:ext uri="{FF2B5EF4-FFF2-40B4-BE49-F238E27FC236}">
                <a16:creationId xmlns:a16="http://schemas.microsoft.com/office/drawing/2014/main" id="{898EF5F4-8949-44F2-99A1-B95841881D64}"/>
              </a:ext>
            </a:extLst>
          </p:cNvPr>
          <p:cNvGrpSpPr/>
          <p:nvPr/>
        </p:nvGrpSpPr>
        <p:grpSpPr>
          <a:xfrm>
            <a:off x="-5593195" y="-6793306"/>
            <a:ext cx="6737736" cy="8671109"/>
            <a:chOff x="-2623881" y="-5018472"/>
            <a:chExt cx="6737736" cy="8671109"/>
          </a:xfrm>
        </p:grpSpPr>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grpSp>
        <p:nvGrpSpPr>
          <p:cNvPr id="41" name="Group 40">
            <a:extLst>
              <a:ext uri="{FF2B5EF4-FFF2-40B4-BE49-F238E27FC236}">
                <a16:creationId xmlns:a16="http://schemas.microsoft.com/office/drawing/2014/main" id="{62C07ABE-0BE1-4810-A29D-F6F7E53411F9}"/>
              </a:ext>
            </a:extLst>
          </p:cNvPr>
          <p:cNvGrpSpPr/>
          <p:nvPr/>
        </p:nvGrpSpPr>
        <p:grpSpPr>
          <a:xfrm>
            <a:off x="17277052" y="-15268"/>
            <a:ext cx="5517295" cy="3251427"/>
            <a:chOff x="16400921" y="49711"/>
            <a:chExt cx="5517295" cy="3251427"/>
          </a:xfrm>
        </p:grpSpPr>
        <p:sp>
          <p:nvSpPr>
            <p:cNvPr id="23" name="Freeform 23"/>
            <p:cNvSpPr/>
            <p:nvPr/>
          </p:nvSpPr>
          <p:spPr>
            <a:xfrm>
              <a:off x="20834407" y="4971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4"/>
            <p:cNvSpPr/>
            <p:nvPr/>
          </p:nvSpPr>
          <p:spPr>
            <a:xfrm>
              <a:off x="20834407" y="113352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5" name="Freeform 25"/>
            <p:cNvSpPr/>
            <p:nvPr/>
          </p:nvSpPr>
          <p:spPr>
            <a:xfrm rot="5400000" flipH="1" flipV="1">
              <a:off x="20834407" y="221732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a:off x="19750598" y="4971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Freeform 27"/>
            <p:cNvSpPr/>
            <p:nvPr/>
          </p:nvSpPr>
          <p:spPr>
            <a:xfrm rot="5400000">
              <a:off x="18666789" y="113352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Freeform 28"/>
            <p:cNvSpPr/>
            <p:nvPr/>
          </p:nvSpPr>
          <p:spPr>
            <a:xfrm rot="-10800000">
              <a:off x="19750598" y="221732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9" name="Freeform 29"/>
            <p:cNvSpPr/>
            <p:nvPr/>
          </p:nvSpPr>
          <p:spPr>
            <a:xfrm rot="-10800000" flipH="1" flipV="1">
              <a:off x="18666789" y="221732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0" name="Freeform 30"/>
            <p:cNvSpPr/>
            <p:nvPr/>
          </p:nvSpPr>
          <p:spPr>
            <a:xfrm rot="5400000" flipH="1" flipV="1">
              <a:off x="16400921" y="49711"/>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1" name="Freeform 31"/>
            <p:cNvSpPr/>
            <p:nvPr/>
          </p:nvSpPr>
          <p:spPr>
            <a:xfrm rot="-10800000" flipH="1" flipV="1">
              <a:off x="16400921" y="113352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42" name="Group 41">
            <a:extLst>
              <a:ext uri="{FF2B5EF4-FFF2-40B4-BE49-F238E27FC236}">
                <a16:creationId xmlns:a16="http://schemas.microsoft.com/office/drawing/2014/main" id="{27F7A996-B31A-4E86-B817-8506F01016DD}"/>
              </a:ext>
            </a:extLst>
          </p:cNvPr>
          <p:cNvGrpSpPr/>
          <p:nvPr/>
        </p:nvGrpSpPr>
        <p:grpSpPr>
          <a:xfrm>
            <a:off x="-3318785" y="8047728"/>
            <a:ext cx="5489368" cy="3308577"/>
            <a:chOff x="0" y="7044155"/>
            <a:chExt cx="5489368" cy="3308577"/>
          </a:xfrm>
        </p:grpSpPr>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43" name="Group 42">
            <a:extLst>
              <a:ext uri="{FF2B5EF4-FFF2-40B4-BE49-F238E27FC236}">
                <a16:creationId xmlns:a16="http://schemas.microsoft.com/office/drawing/2014/main" id="{5D57CA43-D769-44EA-A57D-44C4C85EF8FC}"/>
              </a:ext>
            </a:extLst>
          </p:cNvPr>
          <p:cNvGrpSpPr/>
          <p:nvPr/>
        </p:nvGrpSpPr>
        <p:grpSpPr>
          <a:xfrm>
            <a:off x="924214" y="114300"/>
            <a:ext cx="14214293" cy="1240763"/>
            <a:chOff x="924214" y="568987"/>
            <a:chExt cx="12044053" cy="1240763"/>
          </a:xfrm>
        </p:grpSpPr>
        <p:sp>
          <p:nvSpPr>
            <p:cNvPr id="44" name="TextBox 13">
              <a:extLst>
                <a:ext uri="{FF2B5EF4-FFF2-40B4-BE49-F238E27FC236}">
                  <a16:creationId xmlns:a16="http://schemas.microsoft.com/office/drawing/2014/main" id="{03073AC4-F809-4122-9A50-66AFD509E50F}"/>
                </a:ext>
              </a:extLst>
            </p:cNvPr>
            <p:cNvSpPr txBox="1"/>
            <p:nvPr/>
          </p:nvSpPr>
          <p:spPr>
            <a:xfrm>
              <a:off x="924214" y="568987"/>
              <a:ext cx="12044053" cy="1231106"/>
            </a:xfrm>
            <a:prstGeom prst="rect">
              <a:avLst/>
            </a:prstGeom>
          </p:spPr>
          <p:txBody>
            <a:bodyPr lIns="0" tIns="0" rIns="0" bIns="0" rtlCol="0" anchor="t">
              <a:spAutoFit/>
            </a:bodyPr>
            <a:lstStyle/>
            <a:p>
              <a:pPr>
                <a:lnSpc>
                  <a:spcPts val="9600"/>
                </a:lnSpc>
              </a:pPr>
              <a:r>
                <a:rPr lang="en-US" sz="8000" dirty="0">
                  <a:solidFill>
                    <a:srgbClr val="FE6D73"/>
                  </a:solidFill>
                  <a:latin typeface="Kollektif Bold"/>
                  <a:ea typeface="Kollektif Bold"/>
                  <a:cs typeface="Kollektif Bold"/>
                  <a:sym typeface="Kollektif Bold"/>
                </a:rPr>
                <a:t>Unique Idea Brief (solution)</a:t>
              </a:r>
            </a:p>
          </p:txBody>
        </p:sp>
        <p:sp>
          <p:nvSpPr>
            <p:cNvPr id="45" name="AutoShape 30">
              <a:extLst>
                <a:ext uri="{FF2B5EF4-FFF2-40B4-BE49-F238E27FC236}">
                  <a16:creationId xmlns:a16="http://schemas.microsoft.com/office/drawing/2014/main" id="{FE0A29E5-B6B7-4846-8FEE-667236689ABD}"/>
                </a:ext>
              </a:extLst>
            </p:cNvPr>
            <p:cNvSpPr/>
            <p:nvPr/>
          </p:nvSpPr>
          <p:spPr>
            <a:xfrm flipV="1">
              <a:off x="936246" y="1802894"/>
              <a:ext cx="10817097" cy="6856"/>
            </a:xfrm>
            <a:prstGeom prst="line">
              <a:avLst/>
            </a:prstGeom>
            <a:ln>
              <a:headEnd type="none" w="sm" len="sm"/>
              <a:tailEnd type="none" w="sm" len="sm"/>
            </a:ln>
            <a:effectLst/>
          </p:spPr>
          <p:style>
            <a:lnRef idx="2">
              <a:schemeClr val="accent1"/>
            </a:lnRef>
            <a:fillRef idx="0">
              <a:schemeClr val="accent1"/>
            </a:fillRef>
            <a:effectRef idx="1">
              <a:schemeClr val="accent1"/>
            </a:effectRef>
            <a:fontRef idx="minor">
              <a:schemeClr val="tx1"/>
            </a:fontRef>
          </p:style>
          <p:txBody>
            <a:bodyPr/>
            <a:lstStyle/>
            <a:p>
              <a:endParaRPr lang="en-IN" dirty="0"/>
            </a:p>
          </p:txBody>
        </p:sp>
      </p:grpSp>
      <p:sp>
        <p:nvSpPr>
          <p:cNvPr id="47" name="TextBox 11">
            <a:extLst>
              <a:ext uri="{FF2B5EF4-FFF2-40B4-BE49-F238E27FC236}">
                <a16:creationId xmlns:a16="http://schemas.microsoft.com/office/drawing/2014/main" id="{BF027485-6E1F-4BC1-A0FE-A78467B8647C}"/>
              </a:ext>
            </a:extLst>
          </p:cNvPr>
          <p:cNvSpPr txBox="1"/>
          <p:nvPr/>
        </p:nvSpPr>
        <p:spPr>
          <a:xfrm>
            <a:off x="1029998" y="2669867"/>
            <a:ext cx="14126265" cy="865622"/>
          </a:xfrm>
          <a:prstGeom prst="rect">
            <a:avLst/>
          </a:prstGeom>
        </p:spPr>
        <p:txBody>
          <a:bodyPr wrap="square" lIns="0" tIns="0" rIns="0" bIns="0" rtlCol="0" anchor="t">
            <a:spAutoFit/>
          </a:bodyPr>
          <a:lstStyle/>
          <a:p>
            <a:pPr marL="457200" indent="-457200">
              <a:lnSpc>
                <a:spcPts val="3360"/>
              </a:lnSpc>
              <a:buFont typeface="Arial" panose="020B0604020202020204" pitchFamily="34" charset="0"/>
              <a:buChar char="•"/>
            </a:pPr>
            <a:r>
              <a:rPr lang="en-US" sz="2800" dirty="0">
                <a:solidFill>
                  <a:schemeClr val="tx1">
                    <a:lumMod val="75000"/>
                    <a:lumOff val="25000"/>
                  </a:schemeClr>
                </a:solidFill>
                <a:latin typeface="Leelawadee UI" panose="020B0502040204020203" pitchFamily="34" charset="-34"/>
                <a:ea typeface="DM Sans"/>
                <a:cs typeface="Leelawadee UI" panose="020B0502040204020203" pitchFamily="34" charset="-34"/>
                <a:sym typeface="DM Sans"/>
              </a:rPr>
              <a:t>Train model to classify clause types (e.g., Termination, Liability, etc.) using ensemble machine learning with 380+ clause types </a:t>
            </a:r>
            <a:r>
              <a:rPr lang="en-US" sz="2800">
                <a:solidFill>
                  <a:schemeClr val="tx1">
                    <a:lumMod val="75000"/>
                    <a:lumOff val="25000"/>
                  </a:schemeClr>
                </a:solidFill>
                <a:latin typeface="Leelawadee UI" panose="020B0502040204020203" pitchFamily="34" charset="-34"/>
                <a:ea typeface="DM Sans"/>
                <a:cs typeface="Leelawadee UI" panose="020B0502040204020203" pitchFamily="34" charset="-34"/>
                <a:sym typeface="DM Sans"/>
              </a:rPr>
              <a:t>and 150,000+ clauses.</a:t>
            </a:r>
            <a:endParaRPr lang="en-US" sz="2800" dirty="0">
              <a:solidFill>
                <a:schemeClr val="tx1">
                  <a:lumMod val="75000"/>
                  <a:lumOff val="25000"/>
                </a:schemeClr>
              </a:solidFill>
              <a:latin typeface="Leelawadee UI" panose="020B0502040204020203" pitchFamily="34" charset="-34"/>
              <a:ea typeface="DM Sans"/>
              <a:cs typeface="Leelawadee UI" panose="020B0502040204020203" pitchFamily="34" charset="-34"/>
              <a:sym typeface="DM Sans"/>
            </a:endParaRPr>
          </a:p>
        </p:txBody>
      </p:sp>
      <p:pic>
        <p:nvPicPr>
          <p:cNvPr id="49" name="Picture 48">
            <a:extLst>
              <a:ext uri="{FF2B5EF4-FFF2-40B4-BE49-F238E27FC236}">
                <a16:creationId xmlns:a16="http://schemas.microsoft.com/office/drawing/2014/main" id="{AA8794EC-7A2A-4378-96FA-1A40010503B3}"/>
              </a:ext>
            </a:extLst>
          </p:cNvPr>
          <p:cNvPicPr>
            <a:picLocks noChangeAspect="1"/>
          </p:cNvPicPr>
          <p:nvPr/>
        </p:nvPicPr>
        <p:blipFill rotWithShape="1">
          <a:blip r:embed="rId10">
            <a:extLst>
              <a:ext uri="{BEBA8EAE-BF5A-486C-A8C5-ECC9F3942E4B}">
                <a14:imgProps xmlns:a14="http://schemas.microsoft.com/office/drawing/2010/main">
                  <a14:imgLayer r:embed="rId11">
                    <a14:imgEffect>
                      <a14:sharpenSoften amount="50000"/>
                    </a14:imgEffect>
                    <a14:imgEffect>
                      <a14:brightnessContrast bright="-20000" contrast="40000"/>
                    </a14:imgEffect>
                  </a14:imgLayer>
                </a14:imgProps>
              </a:ext>
            </a:extLst>
          </a:blip>
          <a:srcRect t="1120" b="1"/>
          <a:stretch/>
        </p:blipFill>
        <p:spPr>
          <a:xfrm>
            <a:off x="1447800" y="3678223"/>
            <a:ext cx="7696200" cy="1373447"/>
          </a:xfrm>
          <a:prstGeom prst="rect">
            <a:avLst/>
          </a:prstGeom>
          <a:ln>
            <a:solidFill>
              <a:schemeClr val="tx1">
                <a:lumMod val="50000"/>
                <a:lumOff val="50000"/>
              </a:schemeClr>
            </a:solidFill>
          </a:ln>
        </p:spPr>
      </p:pic>
      <p:sp>
        <p:nvSpPr>
          <p:cNvPr id="50" name="TextBox 11">
            <a:extLst>
              <a:ext uri="{FF2B5EF4-FFF2-40B4-BE49-F238E27FC236}">
                <a16:creationId xmlns:a16="http://schemas.microsoft.com/office/drawing/2014/main" id="{B0C64D7D-6FA0-48C2-A731-D1B67687F7D5}"/>
              </a:ext>
            </a:extLst>
          </p:cNvPr>
          <p:cNvSpPr txBox="1"/>
          <p:nvPr/>
        </p:nvSpPr>
        <p:spPr>
          <a:xfrm>
            <a:off x="1013955" y="5301085"/>
            <a:ext cx="15826245" cy="417037"/>
          </a:xfrm>
          <a:prstGeom prst="rect">
            <a:avLst/>
          </a:prstGeom>
        </p:spPr>
        <p:txBody>
          <a:bodyPr wrap="square" lIns="0" tIns="0" rIns="0" bIns="0" rtlCol="0" anchor="t">
            <a:spAutoFit/>
          </a:bodyPr>
          <a:lstStyle/>
          <a:p>
            <a:pPr marL="457200" indent="-457200">
              <a:lnSpc>
                <a:spcPts val="3360"/>
              </a:lnSpc>
              <a:buFont typeface="Arial" panose="020B0604020202020204" pitchFamily="34" charset="0"/>
              <a:buChar char="•"/>
            </a:pPr>
            <a:r>
              <a:rPr lang="en-US" sz="2800" dirty="0">
                <a:solidFill>
                  <a:schemeClr val="tx1">
                    <a:lumMod val="75000"/>
                    <a:lumOff val="25000"/>
                  </a:schemeClr>
                </a:solidFill>
                <a:latin typeface="Leelawadee UI" panose="020B0502040204020203" pitchFamily="34" charset="-34"/>
                <a:ea typeface="DM Sans"/>
                <a:cs typeface="Leelawadee UI" panose="020B0502040204020203" pitchFamily="34" charset="-34"/>
                <a:sym typeface="DM Sans"/>
              </a:rPr>
              <a:t>With an accuracy of approximate </a:t>
            </a:r>
            <a:r>
              <a:rPr lang="en-US" sz="2800" b="1" dirty="0">
                <a:solidFill>
                  <a:schemeClr val="accent6">
                    <a:lumMod val="75000"/>
                  </a:schemeClr>
                </a:solidFill>
                <a:latin typeface="Leelawadee UI" panose="020B0502040204020203" pitchFamily="34" charset="-34"/>
                <a:ea typeface="DM Sans"/>
                <a:cs typeface="Leelawadee UI" panose="020B0502040204020203" pitchFamily="34" charset="-34"/>
                <a:sym typeface="DM Sans"/>
              </a:rPr>
              <a:t>80%</a:t>
            </a:r>
            <a:r>
              <a:rPr lang="en-US" sz="2800" dirty="0">
                <a:solidFill>
                  <a:schemeClr val="tx1">
                    <a:lumMod val="75000"/>
                    <a:lumOff val="25000"/>
                  </a:schemeClr>
                </a:solidFill>
                <a:latin typeface="Leelawadee UI" panose="020B0502040204020203" pitchFamily="34" charset="-34"/>
                <a:ea typeface="DM Sans"/>
                <a:cs typeface="Leelawadee UI" panose="020B0502040204020203" pitchFamily="34" charset="-34"/>
                <a:sym typeface="DM Sans"/>
              </a:rPr>
              <a:t>, using the </a:t>
            </a:r>
            <a:r>
              <a:rPr lang="en-IN" sz="2800" b="0" dirty="0" err="1">
                <a:solidFill>
                  <a:srgbClr val="008000"/>
                </a:solidFill>
                <a:effectLst/>
                <a:latin typeface="Consolas" panose="020B0609020204030204" pitchFamily="49" charset="0"/>
              </a:rPr>
              <a:t>bahushruth</a:t>
            </a:r>
            <a:r>
              <a:rPr lang="en-IN" sz="2800" b="0" dirty="0">
                <a:solidFill>
                  <a:srgbClr val="008000"/>
                </a:solidFill>
                <a:effectLst/>
                <a:latin typeface="Consolas" panose="020B0609020204030204" pitchFamily="49" charset="0"/>
              </a:rPr>
              <a:t>/</a:t>
            </a:r>
            <a:r>
              <a:rPr lang="en-IN" sz="2800" b="0" dirty="0" err="1">
                <a:solidFill>
                  <a:srgbClr val="008000"/>
                </a:solidFill>
                <a:effectLst/>
                <a:latin typeface="Consolas" panose="020B0609020204030204" pitchFamily="49" charset="0"/>
              </a:rPr>
              <a:t>legalclausedataset</a:t>
            </a:r>
            <a:r>
              <a:rPr lang="en-US" sz="2800" b="0" dirty="0">
                <a:solidFill>
                  <a:schemeClr val="tx1">
                    <a:lumMod val="75000"/>
                    <a:lumOff val="25000"/>
                  </a:schemeClr>
                </a:solidFill>
                <a:effectLst/>
                <a:latin typeface="Leelawadee UI" panose="020B0502040204020203" pitchFamily="34" charset="-34"/>
                <a:cs typeface="Leelawadee UI" panose="020B0502040204020203" pitchFamily="34" charset="-34"/>
                <a:sym typeface="DM Sans"/>
              </a:rPr>
              <a:t> from </a:t>
            </a:r>
            <a:r>
              <a:rPr lang="en-US" sz="2800" b="0" dirty="0" err="1">
                <a:solidFill>
                  <a:schemeClr val="tx1">
                    <a:lumMod val="75000"/>
                    <a:lumOff val="25000"/>
                  </a:schemeClr>
                </a:solidFill>
                <a:effectLst/>
                <a:latin typeface="Leelawadee UI" panose="020B0502040204020203" pitchFamily="34" charset="-34"/>
                <a:cs typeface="Leelawadee UI" panose="020B0502040204020203" pitchFamily="34" charset="-34"/>
                <a:sym typeface="DM Sans"/>
              </a:rPr>
              <a:t>kaggle</a:t>
            </a:r>
            <a:endParaRPr lang="en-IN" sz="2800" b="0" dirty="0">
              <a:solidFill>
                <a:srgbClr val="000000"/>
              </a:solidFill>
              <a:effectLst/>
              <a:latin typeface="Consolas" panose="020B0609020204030204" pitchFamily="49" charset="0"/>
            </a:endParaRPr>
          </a:p>
        </p:txBody>
      </p:sp>
      <p:pic>
        <p:nvPicPr>
          <p:cNvPr id="52" name="Picture 51">
            <a:extLst>
              <a:ext uri="{FF2B5EF4-FFF2-40B4-BE49-F238E27FC236}">
                <a16:creationId xmlns:a16="http://schemas.microsoft.com/office/drawing/2014/main" id="{E4D31915-CF3F-454A-BFD0-A305C0ADC74C}"/>
              </a:ext>
            </a:extLst>
          </p:cNvPr>
          <p:cNvPicPr>
            <a:picLocks noChangeAspect="1"/>
          </p:cNvPicPr>
          <p:nvPr/>
        </p:nvPicPr>
        <p:blipFill>
          <a:blip r:embed="rId12">
            <a:extLst>
              <a:ext uri="{BEBA8EAE-BF5A-486C-A8C5-ECC9F3942E4B}">
                <a14:imgProps xmlns:a14="http://schemas.microsoft.com/office/drawing/2010/main">
                  <a14:imgLayer r:embed="rId13">
                    <a14:imgEffect>
                      <a14:brightnessContrast bright="-20000" contrast="40000"/>
                    </a14:imgEffect>
                  </a14:imgLayer>
                </a14:imgProps>
              </a:ext>
            </a:extLst>
          </a:blip>
          <a:stretch>
            <a:fillRect/>
          </a:stretch>
        </p:blipFill>
        <p:spPr>
          <a:xfrm>
            <a:off x="1447800" y="5829915"/>
            <a:ext cx="3766215" cy="473142"/>
          </a:xfrm>
          <a:prstGeom prst="rect">
            <a:avLst/>
          </a:prstGeom>
          <a:ln>
            <a:solidFill>
              <a:schemeClr val="tx1">
                <a:lumMod val="50000"/>
                <a:lumOff val="50000"/>
              </a:schemeClr>
            </a:solidFill>
          </a:ln>
        </p:spPr>
      </p:pic>
      <p:sp>
        <p:nvSpPr>
          <p:cNvPr id="53" name="TextBox 11">
            <a:extLst>
              <a:ext uri="{FF2B5EF4-FFF2-40B4-BE49-F238E27FC236}">
                <a16:creationId xmlns:a16="http://schemas.microsoft.com/office/drawing/2014/main" id="{3620D6E0-C691-40CC-93D2-AE679AD8FE4A}"/>
              </a:ext>
            </a:extLst>
          </p:cNvPr>
          <p:cNvSpPr txBox="1"/>
          <p:nvPr/>
        </p:nvSpPr>
        <p:spPr>
          <a:xfrm>
            <a:off x="1029998" y="6471220"/>
            <a:ext cx="14126265" cy="844334"/>
          </a:xfrm>
          <a:prstGeom prst="rect">
            <a:avLst/>
          </a:prstGeom>
        </p:spPr>
        <p:txBody>
          <a:bodyPr wrap="square" lIns="0" tIns="0" rIns="0" bIns="0" rtlCol="0" anchor="t">
            <a:spAutoFit/>
          </a:bodyPr>
          <a:lstStyle/>
          <a:p>
            <a:pPr marL="457200" indent="-457200">
              <a:lnSpc>
                <a:spcPts val="3360"/>
              </a:lnSpc>
              <a:buFont typeface="Arial" panose="020B0604020202020204" pitchFamily="34" charset="0"/>
              <a:buChar char="•"/>
            </a:pPr>
            <a:r>
              <a:rPr lang="en-US" sz="2800" dirty="0">
                <a:solidFill>
                  <a:schemeClr val="tx1">
                    <a:lumMod val="75000"/>
                    <a:lumOff val="25000"/>
                  </a:schemeClr>
                </a:solidFill>
                <a:latin typeface="Leelawadee UI" panose="020B0502040204020203" pitchFamily="34" charset="-34"/>
                <a:ea typeface="DM Sans"/>
                <a:cs typeface="Leelawadee UI" panose="020B0502040204020203" pitchFamily="34" charset="-34"/>
                <a:sym typeface="DM Sans"/>
              </a:rPr>
              <a:t>Used cosine similarity to compare clauses between different contracts to identify similarities and deviations and python libraries to highlight the changes.</a:t>
            </a:r>
          </a:p>
        </p:txBody>
      </p:sp>
      <p:pic>
        <p:nvPicPr>
          <p:cNvPr id="55" name="Picture 54">
            <a:extLst>
              <a:ext uri="{FF2B5EF4-FFF2-40B4-BE49-F238E27FC236}">
                <a16:creationId xmlns:a16="http://schemas.microsoft.com/office/drawing/2014/main" id="{7254B004-7951-4CF0-BB14-1E5A0B7E0EF9}"/>
              </a:ext>
            </a:extLst>
          </p:cNvPr>
          <p:cNvPicPr>
            <a:picLocks noChangeAspect="1"/>
          </p:cNvPicPr>
          <p:nvPr/>
        </p:nvPicPr>
        <p:blipFill rotWithShape="1">
          <a:blip r:embed="rId14">
            <a:extLst>
              <a:ext uri="{28A0092B-C50C-407E-A947-70E740481C1C}">
                <a14:useLocalDpi xmlns:a14="http://schemas.microsoft.com/office/drawing/2010/main" val="0"/>
              </a:ext>
            </a:extLst>
          </a:blip>
          <a:srcRect l="20000" t="68450" r="22317" b="12652"/>
          <a:stretch/>
        </p:blipFill>
        <p:spPr>
          <a:xfrm>
            <a:off x="1394006" y="7483717"/>
            <a:ext cx="14923766" cy="25542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E00A51D7-46D7-4B04-A614-84DEFB56BF06}"/>
              </a:ext>
            </a:extLst>
          </p:cNvPr>
          <p:cNvGrpSpPr/>
          <p:nvPr/>
        </p:nvGrpSpPr>
        <p:grpSpPr>
          <a:xfrm>
            <a:off x="-19050" y="9221297"/>
            <a:ext cx="4405559" cy="2224768"/>
            <a:chOff x="0" y="8243164"/>
            <a:chExt cx="4405559" cy="2224768"/>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29" name="Group 28">
            <a:extLst>
              <a:ext uri="{FF2B5EF4-FFF2-40B4-BE49-F238E27FC236}">
                <a16:creationId xmlns:a16="http://schemas.microsoft.com/office/drawing/2014/main" id="{54BEB059-962F-41A0-9008-9016BA731774}"/>
              </a:ext>
            </a:extLst>
          </p:cNvPr>
          <p:cNvGrpSpPr/>
          <p:nvPr/>
        </p:nvGrpSpPr>
        <p:grpSpPr>
          <a:xfrm>
            <a:off x="17221200" y="-2171700"/>
            <a:ext cx="5517295" cy="3251427"/>
            <a:chOff x="12770705" y="7053680"/>
            <a:chExt cx="5517295" cy="3251427"/>
          </a:xfrm>
        </p:grpSpPr>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30" name="Group 29">
            <a:extLst>
              <a:ext uri="{FF2B5EF4-FFF2-40B4-BE49-F238E27FC236}">
                <a16:creationId xmlns:a16="http://schemas.microsoft.com/office/drawing/2014/main" id="{10687CD9-F79F-4491-A5BD-4D8085245F93}"/>
              </a:ext>
            </a:extLst>
          </p:cNvPr>
          <p:cNvGrpSpPr/>
          <p:nvPr/>
        </p:nvGrpSpPr>
        <p:grpSpPr>
          <a:xfrm>
            <a:off x="533400" y="271253"/>
            <a:ext cx="14214293" cy="1240763"/>
            <a:chOff x="924214" y="568987"/>
            <a:chExt cx="12044053" cy="1240763"/>
          </a:xfrm>
        </p:grpSpPr>
        <p:sp>
          <p:nvSpPr>
            <p:cNvPr id="31" name="TextBox 13">
              <a:extLst>
                <a:ext uri="{FF2B5EF4-FFF2-40B4-BE49-F238E27FC236}">
                  <a16:creationId xmlns:a16="http://schemas.microsoft.com/office/drawing/2014/main" id="{D9AB73F5-7F9A-40B1-8768-40780DB83F9B}"/>
                </a:ext>
              </a:extLst>
            </p:cNvPr>
            <p:cNvSpPr txBox="1"/>
            <p:nvPr/>
          </p:nvSpPr>
          <p:spPr>
            <a:xfrm>
              <a:off x="924214" y="568987"/>
              <a:ext cx="12044053" cy="1231106"/>
            </a:xfrm>
            <a:prstGeom prst="rect">
              <a:avLst/>
            </a:prstGeom>
          </p:spPr>
          <p:txBody>
            <a:bodyPr lIns="0" tIns="0" rIns="0" bIns="0" rtlCol="0" anchor="t">
              <a:spAutoFit/>
            </a:bodyPr>
            <a:lstStyle/>
            <a:p>
              <a:pPr>
                <a:lnSpc>
                  <a:spcPts val="9600"/>
                </a:lnSpc>
              </a:pPr>
              <a:r>
                <a:rPr lang="en-US" sz="8000" dirty="0">
                  <a:solidFill>
                    <a:srgbClr val="FE6D73"/>
                  </a:solidFill>
                  <a:latin typeface="Kollektif Bold"/>
                  <a:ea typeface="Kollektif Bold"/>
                  <a:cs typeface="Kollektif Bold"/>
                  <a:sym typeface="Kollektif Bold"/>
                </a:rPr>
                <a:t>Features Offered</a:t>
              </a:r>
            </a:p>
          </p:txBody>
        </p:sp>
        <p:sp>
          <p:nvSpPr>
            <p:cNvPr id="32" name="AutoShape 30">
              <a:extLst>
                <a:ext uri="{FF2B5EF4-FFF2-40B4-BE49-F238E27FC236}">
                  <a16:creationId xmlns:a16="http://schemas.microsoft.com/office/drawing/2014/main" id="{C0C472E5-6851-4263-920F-130C0B74C63B}"/>
                </a:ext>
              </a:extLst>
            </p:cNvPr>
            <p:cNvSpPr/>
            <p:nvPr/>
          </p:nvSpPr>
          <p:spPr>
            <a:xfrm flipV="1">
              <a:off x="936246" y="1800093"/>
              <a:ext cx="6952756" cy="9657"/>
            </a:xfrm>
            <a:prstGeom prst="line">
              <a:avLst/>
            </a:prstGeom>
            <a:ln>
              <a:headEnd type="none" w="sm" len="sm"/>
              <a:tailEnd type="none" w="sm" len="sm"/>
            </a:ln>
            <a:effectLst/>
          </p:spPr>
          <p:style>
            <a:lnRef idx="2">
              <a:schemeClr val="accent1"/>
            </a:lnRef>
            <a:fillRef idx="0">
              <a:schemeClr val="accent1"/>
            </a:fillRef>
            <a:effectRef idx="1">
              <a:schemeClr val="accent1"/>
            </a:effectRef>
            <a:fontRef idx="minor">
              <a:schemeClr val="tx1"/>
            </a:fontRef>
          </p:style>
          <p:txBody>
            <a:bodyPr/>
            <a:lstStyle/>
            <a:p>
              <a:endParaRPr lang="en-IN" dirty="0"/>
            </a:p>
          </p:txBody>
        </p:sp>
      </p:grpSp>
      <p:sp>
        <p:nvSpPr>
          <p:cNvPr id="33" name="TextBox 32">
            <a:extLst>
              <a:ext uri="{FF2B5EF4-FFF2-40B4-BE49-F238E27FC236}">
                <a16:creationId xmlns:a16="http://schemas.microsoft.com/office/drawing/2014/main" id="{A2FAECC0-3E92-4800-96FF-86990A19095E}"/>
              </a:ext>
            </a:extLst>
          </p:cNvPr>
          <p:cNvSpPr txBox="1"/>
          <p:nvPr/>
        </p:nvSpPr>
        <p:spPr>
          <a:xfrm>
            <a:off x="785012" y="1880742"/>
            <a:ext cx="16436188" cy="3243708"/>
          </a:xfrm>
          <a:prstGeom prst="rect">
            <a:avLst/>
          </a:prstGeom>
          <a:noFill/>
        </p:spPr>
        <p:txBody>
          <a:bodyPr wrap="square" rtlCol="0">
            <a:spAutoFit/>
          </a:bodyPr>
          <a:lstStyle/>
          <a:p>
            <a:pPr>
              <a:lnSpc>
                <a:spcPct val="150000"/>
              </a:lnSpc>
            </a:pPr>
            <a:r>
              <a:rPr lang="en-US" sz="2800" b="1" dirty="0">
                <a:solidFill>
                  <a:schemeClr val="accent6">
                    <a:lumMod val="75000"/>
                  </a:schemeClr>
                </a:solidFill>
                <a:latin typeface="Leelawadee UI" panose="020B0502040204020203" pitchFamily="34" charset="-34"/>
                <a:cs typeface="Leelawadee UI" panose="020B0502040204020203" pitchFamily="34" charset="-34"/>
              </a:rPr>
              <a:t>Clause Classification: </a:t>
            </a:r>
            <a:r>
              <a:rPr lang="en-US" sz="2800" dirty="0">
                <a:latin typeface="Leelawadee UI" panose="020B0502040204020203" pitchFamily="34" charset="-34"/>
                <a:cs typeface="Leelawadee UI" panose="020B0502040204020203" pitchFamily="34" charset="-34"/>
              </a:rPr>
              <a:t>Classification of contract clauses based on content analysis using trained model.</a:t>
            </a:r>
          </a:p>
          <a:p>
            <a:pPr>
              <a:lnSpc>
                <a:spcPct val="150000"/>
              </a:lnSpc>
            </a:pPr>
            <a:r>
              <a:rPr lang="en-US" sz="2800" b="1" dirty="0">
                <a:solidFill>
                  <a:schemeClr val="accent6">
                    <a:lumMod val="75000"/>
                  </a:schemeClr>
                </a:solidFill>
                <a:latin typeface="Leelawadee UI" panose="020B0502040204020203" pitchFamily="34" charset="-34"/>
                <a:cs typeface="Leelawadee UI" panose="020B0502040204020203" pitchFamily="34" charset="-34"/>
              </a:rPr>
              <a:t>Clause Comparison: </a:t>
            </a:r>
            <a:r>
              <a:rPr lang="en-US" sz="2800" dirty="0">
                <a:latin typeface="Leelawadee UI" panose="020B0502040204020203" pitchFamily="34" charset="-34"/>
                <a:cs typeface="Leelawadee UI" panose="020B0502040204020203" pitchFamily="34" charset="-34"/>
              </a:rPr>
              <a:t>Comparison of clauses to highlight similarities and differences.</a:t>
            </a:r>
          </a:p>
          <a:p>
            <a:pPr>
              <a:lnSpc>
                <a:spcPct val="150000"/>
              </a:lnSpc>
            </a:pPr>
            <a:r>
              <a:rPr lang="en-US" sz="2800" b="1" dirty="0">
                <a:solidFill>
                  <a:schemeClr val="accent6">
                    <a:lumMod val="75000"/>
                  </a:schemeClr>
                </a:solidFill>
                <a:latin typeface="Leelawadee UI" panose="020B0502040204020203" pitchFamily="34" charset="-34"/>
                <a:cs typeface="Leelawadee UI" panose="020B0502040204020203" pitchFamily="34" charset="-34"/>
              </a:rPr>
              <a:t>PDF Integration: </a:t>
            </a:r>
            <a:r>
              <a:rPr lang="en-US" sz="2800" dirty="0">
                <a:latin typeface="Leelawadee UI" panose="020B0502040204020203" pitchFamily="34" charset="-34"/>
                <a:cs typeface="Leelawadee UI" panose="020B0502040204020203" pitchFamily="34" charset="-34"/>
              </a:rPr>
              <a:t>Integration with PDF extraction for seamless document handling.</a:t>
            </a:r>
          </a:p>
          <a:p>
            <a:pPr>
              <a:lnSpc>
                <a:spcPct val="150000"/>
              </a:lnSpc>
            </a:pPr>
            <a:r>
              <a:rPr lang="en-US" sz="2800" b="1" dirty="0">
                <a:solidFill>
                  <a:schemeClr val="accent6">
                    <a:lumMod val="75000"/>
                  </a:schemeClr>
                </a:solidFill>
                <a:latin typeface="Leelawadee UI" panose="020B0502040204020203" pitchFamily="34" charset="-34"/>
                <a:cs typeface="Leelawadee UI" panose="020B0502040204020203" pitchFamily="34" charset="-34"/>
              </a:rPr>
              <a:t>Results Visualization: </a:t>
            </a:r>
            <a:r>
              <a:rPr lang="en-US" sz="2800" dirty="0">
                <a:latin typeface="Leelawadee UI" panose="020B0502040204020203" pitchFamily="34" charset="-34"/>
                <a:cs typeface="Leelawadee UI" panose="020B0502040204020203" pitchFamily="34" charset="-34"/>
              </a:rPr>
              <a:t>Visualization of results with detailed annotations and similarity scores.</a:t>
            </a:r>
          </a:p>
          <a:p>
            <a:pPr>
              <a:lnSpc>
                <a:spcPct val="150000"/>
              </a:lnSpc>
            </a:pPr>
            <a:r>
              <a:rPr lang="en-US" sz="2800" b="1" dirty="0">
                <a:solidFill>
                  <a:schemeClr val="accent6">
                    <a:lumMod val="75000"/>
                  </a:schemeClr>
                </a:solidFill>
                <a:latin typeface="Leelawadee UI" panose="020B0502040204020203" pitchFamily="34" charset="-34"/>
                <a:cs typeface="Leelawadee UI" panose="020B0502040204020203" pitchFamily="34" charset="-34"/>
              </a:rPr>
              <a:t>Summarize the Deviations: </a:t>
            </a:r>
            <a:r>
              <a:rPr lang="en-US" sz="2800" dirty="0">
                <a:latin typeface="Leelawadee UI" panose="020B0502040204020203" pitchFamily="34" charset="-34"/>
                <a:cs typeface="Leelawadee UI" panose="020B0502040204020203" pitchFamily="34" charset="-34"/>
              </a:rPr>
              <a:t>Summarize the deviations in the contract clauses using APIs of any LLM.</a:t>
            </a:r>
            <a:endParaRPr lang="en-IN" sz="2800" dirty="0">
              <a:latin typeface="Leelawadee UI" panose="020B0502040204020203" pitchFamily="34" charset="-34"/>
              <a:cs typeface="Leelawadee UI" panose="020B0502040204020203" pitchFamily="34" charset="-34"/>
            </a:endParaRPr>
          </a:p>
        </p:txBody>
      </p:sp>
      <p:grpSp>
        <p:nvGrpSpPr>
          <p:cNvPr id="35" name="Group 34">
            <a:extLst>
              <a:ext uri="{FF2B5EF4-FFF2-40B4-BE49-F238E27FC236}">
                <a16:creationId xmlns:a16="http://schemas.microsoft.com/office/drawing/2014/main" id="{A31D1AC7-24DE-41DD-948E-87A38A7ECBA7}"/>
              </a:ext>
            </a:extLst>
          </p:cNvPr>
          <p:cNvGrpSpPr/>
          <p:nvPr/>
        </p:nvGrpSpPr>
        <p:grpSpPr>
          <a:xfrm rot="16839086">
            <a:off x="14228229" y="7541346"/>
            <a:ext cx="8282988" cy="6346408"/>
            <a:chOff x="11386843" y="7201845"/>
            <a:chExt cx="8282988" cy="6346408"/>
          </a:xfrm>
        </p:grpSpPr>
        <p:grpSp>
          <p:nvGrpSpPr>
            <p:cNvPr id="36" name="Group 2">
              <a:extLst>
                <a:ext uri="{FF2B5EF4-FFF2-40B4-BE49-F238E27FC236}">
                  <a16:creationId xmlns:a16="http://schemas.microsoft.com/office/drawing/2014/main" id="{A09FC481-3F2B-418D-AAF5-8AC622EB95B3}"/>
                </a:ext>
              </a:extLst>
            </p:cNvPr>
            <p:cNvGrpSpPr/>
            <p:nvPr/>
          </p:nvGrpSpPr>
          <p:grpSpPr>
            <a:xfrm rot="-2700000">
              <a:off x="11386843" y="7201845"/>
              <a:ext cx="7415398" cy="3565095"/>
              <a:chOff x="0" y="0"/>
              <a:chExt cx="660400" cy="317500"/>
            </a:xfrm>
          </p:grpSpPr>
          <p:sp>
            <p:nvSpPr>
              <p:cNvPr id="40" name="Freeform 3">
                <a:extLst>
                  <a:ext uri="{FF2B5EF4-FFF2-40B4-BE49-F238E27FC236}">
                    <a16:creationId xmlns:a16="http://schemas.microsoft.com/office/drawing/2014/main" id="{B9A6F12B-0D34-4ED5-98A5-6A8D0A92C647}"/>
                  </a:ext>
                </a:extLst>
              </p:cNvPr>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1" name="TextBox 4">
                <a:extLst>
                  <a:ext uri="{FF2B5EF4-FFF2-40B4-BE49-F238E27FC236}">
                    <a16:creationId xmlns:a16="http://schemas.microsoft.com/office/drawing/2014/main" id="{780072FB-ED71-40DE-9057-3FB652EF9CF6}"/>
                  </a:ext>
                </a:extLst>
              </p:cNvPr>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7" name="AutoShape 5">
              <a:extLst>
                <a:ext uri="{FF2B5EF4-FFF2-40B4-BE49-F238E27FC236}">
                  <a16:creationId xmlns:a16="http://schemas.microsoft.com/office/drawing/2014/main" id="{2EDEBE1C-5E9F-4AE0-BEDC-0E9CA0C9603E}"/>
                </a:ext>
              </a:extLst>
            </p:cNvPr>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38" name="AutoShape 6">
              <a:extLst>
                <a:ext uri="{FF2B5EF4-FFF2-40B4-BE49-F238E27FC236}">
                  <a16:creationId xmlns:a16="http://schemas.microsoft.com/office/drawing/2014/main" id="{2DCD6B70-5CEA-4050-B5A5-D7462EB0DC99}"/>
                </a:ext>
              </a:extLst>
            </p:cNvPr>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39" name="AutoShape 7">
              <a:extLst>
                <a:ext uri="{FF2B5EF4-FFF2-40B4-BE49-F238E27FC236}">
                  <a16:creationId xmlns:a16="http://schemas.microsoft.com/office/drawing/2014/main" id="{7A0537C6-AD45-4337-ABC3-EB6D8F64C0EE}"/>
                </a:ext>
              </a:extLst>
            </p:cNvPr>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grpSp>
      <p:pic>
        <p:nvPicPr>
          <p:cNvPr id="43" name="Picture 42">
            <a:extLst>
              <a:ext uri="{FF2B5EF4-FFF2-40B4-BE49-F238E27FC236}">
                <a16:creationId xmlns:a16="http://schemas.microsoft.com/office/drawing/2014/main" id="{CD1C911E-DBFE-435C-9FBC-8BA9EA9BA71C}"/>
              </a:ext>
            </a:extLst>
          </p:cNvPr>
          <p:cNvPicPr>
            <a:picLocks noChangeAspect="1"/>
          </p:cNvPicPr>
          <p:nvPr/>
        </p:nvPicPr>
        <p:blipFill rotWithShape="1">
          <a:blip r:embed="rId10">
            <a:extLst>
              <a:ext uri="{28A0092B-C50C-407E-A947-70E740481C1C}">
                <a14:useLocalDpi xmlns:a14="http://schemas.microsoft.com/office/drawing/2010/main" val="0"/>
              </a:ext>
            </a:extLst>
          </a:blip>
          <a:srcRect l="18819" t="11375" r="21015" b="43852"/>
          <a:stretch/>
        </p:blipFill>
        <p:spPr>
          <a:xfrm>
            <a:off x="547601" y="5531278"/>
            <a:ext cx="8139200" cy="3747410"/>
          </a:xfrm>
          <a:prstGeom prst="roundRect">
            <a:avLst>
              <a:gd name="adj" fmla="val 3510"/>
            </a:avLst>
          </a:prstGeom>
          <a:solidFill>
            <a:srgbClr val="FFFFFF">
              <a:shade val="85000"/>
            </a:srgbClr>
          </a:solidFill>
          <a:ln>
            <a:noFill/>
          </a:ln>
          <a:effectLst/>
        </p:spPr>
      </p:pic>
      <p:pic>
        <p:nvPicPr>
          <p:cNvPr id="44" name="Picture 43">
            <a:extLst>
              <a:ext uri="{FF2B5EF4-FFF2-40B4-BE49-F238E27FC236}">
                <a16:creationId xmlns:a16="http://schemas.microsoft.com/office/drawing/2014/main" id="{B3971A8C-5681-4AF2-9E62-6C4DC0C605EC}"/>
              </a:ext>
            </a:extLst>
          </p:cNvPr>
          <p:cNvPicPr>
            <a:picLocks noChangeAspect="1"/>
          </p:cNvPicPr>
          <p:nvPr/>
        </p:nvPicPr>
        <p:blipFill rotWithShape="1">
          <a:blip r:embed="rId11">
            <a:extLst>
              <a:ext uri="{28A0092B-C50C-407E-A947-70E740481C1C}">
                <a14:useLocalDpi xmlns:a14="http://schemas.microsoft.com/office/drawing/2010/main" val="0"/>
              </a:ext>
            </a:extLst>
          </a:blip>
          <a:srcRect l="18333" t="11474" r="20833" b="42550"/>
          <a:stretch/>
        </p:blipFill>
        <p:spPr>
          <a:xfrm>
            <a:off x="9015499" y="5531278"/>
            <a:ext cx="8724900" cy="3747410"/>
          </a:xfrm>
          <a:prstGeom prst="roundRect">
            <a:avLst>
              <a:gd name="adj" fmla="val 3510"/>
            </a:avLst>
          </a:prstGeom>
          <a:solidFill>
            <a:srgbClr val="FFFFFF">
              <a:shade val="85000"/>
            </a:srgbClr>
          </a:solidFill>
          <a:ln>
            <a:noFill/>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2CD6F3A8-F2E5-4ECF-A34E-A428CD9D5361}"/>
              </a:ext>
            </a:extLst>
          </p:cNvPr>
          <p:cNvGrpSpPr/>
          <p:nvPr/>
        </p:nvGrpSpPr>
        <p:grpSpPr>
          <a:xfrm>
            <a:off x="533400" y="271253"/>
            <a:ext cx="14214293" cy="1240761"/>
            <a:chOff x="924214" y="568987"/>
            <a:chExt cx="12044053" cy="1240761"/>
          </a:xfrm>
        </p:grpSpPr>
        <p:sp>
          <p:nvSpPr>
            <p:cNvPr id="64" name="TextBox 13">
              <a:extLst>
                <a:ext uri="{FF2B5EF4-FFF2-40B4-BE49-F238E27FC236}">
                  <a16:creationId xmlns:a16="http://schemas.microsoft.com/office/drawing/2014/main" id="{9B0D98A0-2827-4A24-92B7-254C66BD4C2A}"/>
                </a:ext>
              </a:extLst>
            </p:cNvPr>
            <p:cNvSpPr txBox="1"/>
            <p:nvPr/>
          </p:nvSpPr>
          <p:spPr>
            <a:xfrm>
              <a:off x="924214" y="568987"/>
              <a:ext cx="12044053" cy="1231106"/>
            </a:xfrm>
            <a:prstGeom prst="rect">
              <a:avLst/>
            </a:prstGeom>
          </p:spPr>
          <p:txBody>
            <a:bodyPr lIns="0" tIns="0" rIns="0" bIns="0" rtlCol="0" anchor="t">
              <a:spAutoFit/>
            </a:bodyPr>
            <a:lstStyle/>
            <a:p>
              <a:pPr>
                <a:lnSpc>
                  <a:spcPts val="9600"/>
                </a:lnSpc>
              </a:pPr>
              <a:r>
                <a:rPr lang="en-US" sz="8000" dirty="0">
                  <a:solidFill>
                    <a:srgbClr val="FE6D73"/>
                  </a:solidFill>
                  <a:latin typeface="Kollektif Bold"/>
                  <a:ea typeface="Kollektif Bold"/>
                  <a:cs typeface="Kollektif Bold"/>
                  <a:sym typeface="Kollektif Bold"/>
                </a:rPr>
                <a:t>Process flow</a:t>
              </a:r>
            </a:p>
          </p:txBody>
        </p:sp>
        <p:sp>
          <p:nvSpPr>
            <p:cNvPr id="65" name="AutoShape 30">
              <a:extLst>
                <a:ext uri="{FF2B5EF4-FFF2-40B4-BE49-F238E27FC236}">
                  <a16:creationId xmlns:a16="http://schemas.microsoft.com/office/drawing/2014/main" id="{D9800DA5-ED0C-4183-82C3-194D613CE73E}"/>
                </a:ext>
              </a:extLst>
            </p:cNvPr>
            <p:cNvSpPr/>
            <p:nvPr/>
          </p:nvSpPr>
          <p:spPr>
            <a:xfrm flipV="1">
              <a:off x="936246" y="1800092"/>
              <a:ext cx="5088664" cy="9656"/>
            </a:xfrm>
            <a:prstGeom prst="line">
              <a:avLst/>
            </a:prstGeom>
            <a:ln>
              <a:headEnd type="none" w="sm" len="sm"/>
              <a:tailEnd type="none" w="sm" len="sm"/>
            </a:ln>
            <a:effectLst/>
          </p:spPr>
          <p:style>
            <a:lnRef idx="2">
              <a:schemeClr val="accent1"/>
            </a:lnRef>
            <a:fillRef idx="0">
              <a:schemeClr val="accent1"/>
            </a:fillRef>
            <a:effectRef idx="1">
              <a:schemeClr val="accent1"/>
            </a:effectRef>
            <a:fontRef idx="minor">
              <a:schemeClr val="tx1"/>
            </a:fontRef>
          </p:style>
          <p:txBody>
            <a:bodyPr/>
            <a:lstStyle/>
            <a:p>
              <a:endParaRPr lang="en-IN" dirty="0"/>
            </a:p>
          </p:txBody>
        </p:sp>
      </p:grpSp>
      <p:sp>
        <p:nvSpPr>
          <p:cNvPr id="67" name="TextBox 66">
            <a:extLst>
              <a:ext uri="{FF2B5EF4-FFF2-40B4-BE49-F238E27FC236}">
                <a16:creationId xmlns:a16="http://schemas.microsoft.com/office/drawing/2014/main" id="{E73DFD18-8685-4343-8569-8CC4C13A4054}"/>
              </a:ext>
            </a:extLst>
          </p:cNvPr>
          <p:cNvSpPr txBox="1"/>
          <p:nvPr/>
        </p:nvSpPr>
        <p:spPr>
          <a:xfrm>
            <a:off x="547600" y="1899792"/>
            <a:ext cx="14749550" cy="3243708"/>
          </a:xfrm>
          <a:prstGeom prst="rect">
            <a:avLst/>
          </a:prstGeom>
          <a:noFill/>
        </p:spPr>
        <p:txBody>
          <a:bodyPr wrap="square">
            <a:spAutoFit/>
          </a:bodyPr>
          <a:lstStyle/>
          <a:p>
            <a:pPr>
              <a:lnSpc>
                <a:spcPct val="150000"/>
              </a:lnSpc>
            </a:pPr>
            <a:r>
              <a:rPr lang="en-IN" sz="2800" b="1" dirty="0">
                <a:latin typeface="Leelawadee UI" panose="020B0502040204020203" pitchFamily="34" charset="-34"/>
                <a:cs typeface="Leelawadee UI" panose="020B0502040204020203" pitchFamily="34" charset="-34"/>
              </a:rPr>
              <a:t>Step 1: </a:t>
            </a:r>
            <a:r>
              <a:rPr lang="en-IN" sz="2800" dirty="0">
                <a:solidFill>
                  <a:schemeClr val="accent1">
                    <a:lumMod val="75000"/>
                  </a:schemeClr>
                </a:solidFill>
                <a:latin typeface="Leelawadee UI" panose="020B0502040204020203" pitchFamily="34" charset="-34"/>
                <a:cs typeface="Leelawadee UI" panose="020B0502040204020203" pitchFamily="34" charset="-34"/>
              </a:rPr>
              <a:t>PDF Upload: </a:t>
            </a:r>
            <a:r>
              <a:rPr lang="en-IN" sz="2800" dirty="0">
                <a:latin typeface="Leelawadee UI" panose="020B0502040204020203" pitchFamily="34" charset="-34"/>
                <a:cs typeface="Leelawadee UI" panose="020B0502040204020203" pitchFamily="34" charset="-34"/>
              </a:rPr>
              <a:t>Users upload two PDF contracts for comparison.</a:t>
            </a:r>
          </a:p>
          <a:p>
            <a:pPr>
              <a:lnSpc>
                <a:spcPct val="150000"/>
              </a:lnSpc>
            </a:pPr>
            <a:r>
              <a:rPr lang="en-US" sz="2800" b="1" dirty="0">
                <a:latin typeface="Leelawadee UI" panose="020B0502040204020203" pitchFamily="34" charset="-34"/>
                <a:cs typeface="Leelawadee UI" panose="020B0502040204020203" pitchFamily="34" charset="-34"/>
              </a:rPr>
              <a:t>Step 2: </a:t>
            </a:r>
            <a:r>
              <a:rPr lang="en-US" sz="2800" dirty="0">
                <a:solidFill>
                  <a:schemeClr val="accent1">
                    <a:lumMod val="75000"/>
                  </a:schemeClr>
                </a:solidFill>
                <a:latin typeface="Leelawadee UI" panose="020B0502040204020203" pitchFamily="34" charset="-34"/>
                <a:cs typeface="Leelawadee UI" panose="020B0502040204020203" pitchFamily="34" charset="-34"/>
              </a:rPr>
              <a:t>Text Extraction: </a:t>
            </a:r>
            <a:r>
              <a:rPr lang="en-US" sz="2800" dirty="0">
                <a:latin typeface="Leelawadee UI" panose="020B0502040204020203" pitchFamily="34" charset="-34"/>
                <a:cs typeface="Leelawadee UI" panose="020B0502040204020203" pitchFamily="34" charset="-34"/>
              </a:rPr>
              <a:t>Extract text content from uploaded PDFs.</a:t>
            </a:r>
          </a:p>
          <a:p>
            <a:pPr>
              <a:lnSpc>
                <a:spcPct val="150000"/>
              </a:lnSpc>
            </a:pPr>
            <a:r>
              <a:rPr lang="en-US" sz="2800" b="1" dirty="0">
                <a:latin typeface="Leelawadee UI" panose="020B0502040204020203" pitchFamily="34" charset="-34"/>
                <a:cs typeface="Leelawadee UI" panose="020B0502040204020203" pitchFamily="34" charset="-34"/>
              </a:rPr>
              <a:t>Step 3: </a:t>
            </a:r>
            <a:r>
              <a:rPr lang="en-US" sz="2800" dirty="0">
                <a:solidFill>
                  <a:schemeClr val="accent1">
                    <a:lumMod val="75000"/>
                  </a:schemeClr>
                </a:solidFill>
                <a:latin typeface="Leelawadee UI" panose="020B0502040204020203" pitchFamily="34" charset="-34"/>
                <a:cs typeface="Leelawadee UI" panose="020B0502040204020203" pitchFamily="34" charset="-34"/>
              </a:rPr>
              <a:t>Classification: </a:t>
            </a:r>
            <a:r>
              <a:rPr lang="en-US" sz="2800" dirty="0">
                <a:latin typeface="Leelawadee UI" panose="020B0502040204020203" pitchFamily="34" charset="-34"/>
                <a:cs typeface="Leelawadee UI" panose="020B0502040204020203" pitchFamily="34" charset="-34"/>
              </a:rPr>
              <a:t>Classify clauses using a trained ensemble model.</a:t>
            </a:r>
          </a:p>
          <a:p>
            <a:pPr>
              <a:lnSpc>
                <a:spcPct val="150000"/>
              </a:lnSpc>
            </a:pPr>
            <a:r>
              <a:rPr lang="en-US" sz="2800" b="1" dirty="0">
                <a:latin typeface="Leelawadee UI" panose="020B0502040204020203" pitchFamily="34" charset="-34"/>
                <a:cs typeface="Leelawadee UI" panose="020B0502040204020203" pitchFamily="34" charset="-34"/>
              </a:rPr>
              <a:t>Step 4: </a:t>
            </a:r>
            <a:r>
              <a:rPr lang="en-US" sz="2800" dirty="0">
                <a:solidFill>
                  <a:schemeClr val="accent1">
                    <a:lumMod val="75000"/>
                  </a:schemeClr>
                </a:solidFill>
                <a:latin typeface="Leelawadee UI" panose="020B0502040204020203" pitchFamily="34" charset="-34"/>
                <a:cs typeface="Leelawadee UI" panose="020B0502040204020203" pitchFamily="34" charset="-34"/>
              </a:rPr>
              <a:t>Comparison: </a:t>
            </a:r>
            <a:r>
              <a:rPr lang="en-US" sz="2800" dirty="0">
                <a:latin typeface="Leelawadee UI" panose="020B0502040204020203" pitchFamily="34" charset="-34"/>
                <a:cs typeface="Leelawadee UI" panose="020B0502040204020203" pitchFamily="34" charset="-34"/>
              </a:rPr>
              <a:t>Calculate cosine similarity between corresponding clauses.</a:t>
            </a:r>
          </a:p>
          <a:p>
            <a:pPr>
              <a:lnSpc>
                <a:spcPct val="150000"/>
              </a:lnSpc>
            </a:pPr>
            <a:r>
              <a:rPr lang="en-US" sz="2800" b="1" dirty="0">
                <a:latin typeface="Leelawadee UI" panose="020B0502040204020203" pitchFamily="34" charset="-34"/>
                <a:cs typeface="Leelawadee UI" panose="020B0502040204020203" pitchFamily="34" charset="-34"/>
              </a:rPr>
              <a:t>Step 5</a:t>
            </a:r>
            <a:r>
              <a:rPr lang="en-US" sz="2800" dirty="0">
                <a:latin typeface="Leelawadee UI" panose="020B0502040204020203" pitchFamily="34" charset="-34"/>
                <a:cs typeface="Leelawadee UI" panose="020B0502040204020203" pitchFamily="34" charset="-34"/>
              </a:rPr>
              <a:t>: </a:t>
            </a:r>
            <a:r>
              <a:rPr lang="en-US" sz="2800" dirty="0">
                <a:solidFill>
                  <a:schemeClr val="accent1">
                    <a:lumMod val="75000"/>
                  </a:schemeClr>
                </a:solidFill>
                <a:latin typeface="Leelawadee UI" panose="020B0502040204020203" pitchFamily="34" charset="-34"/>
                <a:cs typeface="Leelawadee UI" panose="020B0502040204020203" pitchFamily="34" charset="-34"/>
              </a:rPr>
              <a:t>Visualization: </a:t>
            </a:r>
            <a:r>
              <a:rPr lang="en-US" sz="2800" dirty="0">
                <a:latin typeface="Leelawadee UI" panose="020B0502040204020203" pitchFamily="34" charset="-34"/>
                <a:cs typeface="Leelawadee UI" panose="020B0502040204020203" pitchFamily="34" charset="-34"/>
              </a:rPr>
              <a:t>Display results with annotated paragraphs and similarity scores.</a:t>
            </a:r>
          </a:p>
        </p:txBody>
      </p:sp>
      <p:grpSp>
        <p:nvGrpSpPr>
          <p:cNvPr id="80" name="Group 79">
            <a:extLst>
              <a:ext uri="{FF2B5EF4-FFF2-40B4-BE49-F238E27FC236}">
                <a16:creationId xmlns:a16="http://schemas.microsoft.com/office/drawing/2014/main" id="{96B8BDC1-A03E-46D3-9555-A2E16C9C3191}"/>
              </a:ext>
            </a:extLst>
          </p:cNvPr>
          <p:cNvGrpSpPr/>
          <p:nvPr/>
        </p:nvGrpSpPr>
        <p:grpSpPr>
          <a:xfrm>
            <a:off x="15311350" y="571500"/>
            <a:ext cx="2167618" cy="2167618"/>
            <a:chOff x="15849600" y="273845"/>
            <a:chExt cx="2167618" cy="2167618"/>
          </a:xfrm>
        </p:grpSpPr>
        <p:sp>
          <p:nvSpPr>
            <p:cNvPr id="81" name="Freeform 17">
              <a:extLst>
                <a:ext uri="{FF2B5EF4-FFF2-40B4-BE49-F238E27FC236}">
                  <a16:creationId xmlns:a16="http://schemas.microsoft.com/office/drawing/2014/main" id="{8A8760F1-C701-4385-AD30-9953BD621825}"/>
                </a:ext>
              </a:extLst>
            </p:cNvPr>
            <p:cNvSpPr/>
            <p:nvPr/>
          </p:nvSpPr>
          <p:spPr>
            <a:xfrm rot="10800000">
              <a:off x="15849600" y="135765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2" name="Freeform 18">
              <a:extLst>
                <a:ext uri="{FF2B5EF4-FFF2-40B4-BE49-F238E27FC236}">
                  <a16:creationId xmlns:a16="http://schemas.microsoft.com/office/drawing/2014/main" id="{DBA98988-4D27-4EAF-8B61-EC4B34308559}"/>
                </a:ext>
              </a:extLst>
            </p:cNvPr>
            <p:cNvSpPr/>
            <p:nvPr/>
          </p:nvSpPr>
          <p:spPr>
            <a:xfrm>
              <a:off x="15849600" y="27384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3" name="Freeform 19">
              <a:extLst>
                <a:ext uri="{FF2B5EF4-FFF2-40B4-BE49-F238E27FC236}">
                  <a16:creationId xmlns:a16="http://schemas.microsoft.com/office/drawing/2014/main" id="{F93F1DBB-5852-4896-BF63-92B533E28D3A}"/>
                </a:ext>
              </a:extLst>
            </p:cNvPr>
            <p:cNvSpPr/>
            <p:nvPr/>
          </p:nvSpPr>
          <p:spPr>
            <a:xfrm rot="5400000">
              <a:off x="16933409" y="135765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pic>
        <p:nvPicPr>
          <p:cNvPr id="92" name="Picture 3">
            <a:extLst>
              <a:ext uri="{FF2B5EF4-FFF2-40B4-BE49-F238E27FC236}">
                <a16:creationId xmlns:a16="http://schemas.microsoft.com/office/drawing/2014/main" id="{678730A1-90C8-4ED8-87A6-1C037A30F71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9216" y="5512228"/>
            <a:ext cx="11609567" cy="4148932"/>
          </a:xfrm>
          <a:prstGeom prst="roundRect">
            <a:avLst>
              <a:gd name="adj" fmla="val 6566"/>
            </a:avLst>
          </a:prstGeom>
          <a:ln>
            <a:solidFill>
              <a:schemeClr val="bg1">
                <a:lumMod val="65000"/>
              </a:schemeClr>
            </a:solidFill>
          </a:ln>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grpSp>
        <p:nvGrpSpPr>
          <p:cNvPr id="93" name="Group 92">
            <a:extLst>
              <a:ext uri="{FF2B5EF4-FFF2-40B4-BE49-F238E27FC236}">
                <a16:creationId xmlns:a16="http://schemas.microsoft.com/office/drawing/2014/main" id="{898EF5F4-8949-44F2-99A1-B95841881D64}"/>
              </a:ext>
            </a:extLst>
          </p:cNvPr>
          <p:cNvGrpSpPr/>
          <p:nvPr/>
        </p:nvGrpSpPr>
        <p:grpSpPr>
          <a:xfrm rot="16370525">
            <a:off x="-5043807" y="5680193"/>
            <a:ext cx="6737736" cy="8671109"/>
            <a:chOff x="-2623881" y="-5018472"/>
            <a:chExt cx="6737736" cy="8671109"/>
          </a:xfrm>
        </p:grpSpPr>
        <p:grpSp>
          <p:nvGrpSpPr>
            <p:cNvPr id="94" name="Group 93">
              <a:extLst>
                <a:ext uri="{FF2B5EF4-FFF2-40B4-BE49-F238E27FC236}">
                  <a16:creationId xmlns:a16="http://schemas.microsoft.com/office/drawing/2014/main" id="{4A84E867-CC4B-42B5-ADE5-E48BFCEBE138}"/>
                </a:ext>
              </a:extLst>
            </p:cNvPr>
            <p:cNvGrpSpPr/>
            <p:nvPr/>
          </p:nvGrpSpPr>
          <p:grpSpPr>
            <a:xfrm rot="2700000">
              <a:off x="-1376391" y="-3093321"/>
              <a:ext cx="7415398" cy="3565095"/>
              <a:chOff x="0" y="0"/>
              <a:chExt cx="660400" cy="317500"/>
            </a:xfrm>
          </p:grpSpPr>
          <p:sp>
            <p:nvSpPr>
              <p:cNvPr id="103" name="Freeform 13">
                <a:extLst>
                  <a:ext uri="{FF2B5EF4-FFF2-40B4-BE49-F238E27FC236}">
                    <a16:creationId xmlns:a16="http://schemas.microsoft.com/office/drawing/2014/main" id="{9D23F5BE-8E44-49EB-88DF-82BC3989C5D0}"/>
                  </a:ext>
                </a:extLst>
              </p:cNvPr>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104" name="TextBox 14">
                <a:extLst>
                  <a:ext uri="{FF2B5EF4-FFF2-40B4-BE49-F238E27FC236}">
                    <a16:creationId xmlns:a16="http://schemas.microsoft.com/office/drawing/2014/main" id="{615CE9F3-730A-430F-B8E2-A74CCFCAE850}"/>
                  </a:ext>
                </a:extLst>
              </p:cNvPr>
              <p:cNvSpPr txBox="1"/>
              <p:nvPr/>
            </p:nvSpPr>
            <p:spPr>
              <a:xfrm>
                <a:off x="0" y="146050"/>
                <a:ext cx="660400" cy="17145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553"/>
                  </a:lnSpc>
                </a:pPr>
                <a:endParaRPr/>
              </a:p>
            </p:txBody>
          </p:sp>
        </p:grpSp>
        <p:sp>
          <p:nvSpPr>
            <p:cNvPr id="95" name="AutoShape 15">
              <a:extLst>
                <a:ext uri="{FF2B5EF4-FFF2-40B4-BE49-F238E27FC236}">
                  <a16:creationId xmlns:a16="http://schemas.microsoft.com/office/drawing/2014/main" id="{A3225AAF-04B0-4F17-BED5-8B876B489D94}"/>
                </a:ext>
              </a:extLst>
            </p:cNvPr>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96" name="AutoShape 16">
              <a:extLst>
                <a:ext uri="{FF2B5EF4-FFF2-40B4-BE49-F238E27FC236}">
                  <a16:creationId xmlns:a16="http://schemas.microsoft.com/office/drawing/2014/main" id="{B655562F-9C84-4F0B-BD70-83924012C480}"/>
                </a:ext>
              </a:extLst>
            </p:cNvPr>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97" name="AutoShape 17">
              <a:extLst>
                <a:ext uri="{FF2B5EF4-FFF2-40B4-BE49-F238E27FC236}">
                  <a16:creationId xmlns:a16="http://schemas.microsoft.com/office/drawing/2014/main" id="{8FD30173-A907-4D1B-B22C-25697DD63386}"/>
                </a:ext>
              </a:extLst>
            </p:cNvPr>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98" name="AutoShape 18">
              <a:extLst>
                <a:ext uri="{FF2B5EF4-FFF2-40B4-BE49-F238E27FC236}">
                  <a16:creationId xmlns:a16="http://schemas.microsoft.com/office/drawing/2014/main" id="{B9B05143-9878-439F-8FF5-C9D282546701}"/>
                </a:ext>
              </a:extLst>
            </p:cNvPr>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99" name="AutoShape 19">
              <a:extLst>
                <a:ext uri="{FF2B5EF4-FFF2-40B4-BE49-F238E27FC236}">
                  <a16:creationId xmlns:a16="http://schemas.microsoft.com/office/drawing/2014/main" id="{1F2931E1-4DFF-4B43-9B02-E53763D2FD45}"/>
                </a:ext>
              </a:extLst>
            </p:cNvPr>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IN"/>
            </a:p>
          </p:txBody>
        </p:sp>
        <p:sp>
          <p:nvSpPr>
            <p:cNvPr id="100" name="AutoShape 20">
              <a:extLst>
                <a:ext uri="{FF2B5EF4-FFF2-40B4-BE49-F238E27FC236}">
                  <a16:creationId xmlns:a16="http://schemas.microsoft.com/office/drawing/2014/main" id="{00B5EF53-F268-4185-9B10-DC830AE8A79A}"/>
                </a:ext>
              </a:extLst>
            </p:cNvPr>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IN"/>
            </a:p>
          </p:txBody>
        </p:sp>
        <p:sp>
          <p:nvSpPr>
            <p:cNvPr id="101" name="AutoShape 21">
              <a:extLst>
                <a:ext uri="{FF2B5EF4-FFF2-40B4-BE49-F238E27FC236}">
                  <a16:creationId xmlns:a16="http://schemas.microsoft.com/office/drawing/2014/main" id="{A997D132-3AB2-4E64-BF68-3D2BA3443A1B}"/>
                </a:ext>
              </a:extLst>
            </p:cNvPr>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IN"/>
            </a:p>
          </p:txBody>
        </p:sp>
        <p:sp>
          <p:nvSpPr>
            <p:cNvPr id="102" name="AutoShape 22">
              <a:extLst>
                <a:ext uri="{FF2B5EF4-FFF2-40B4-BE49-F238E27FC236}">
                  <a16:creationId xmlns:a16="http://schemas.microsoft.com/office/drawing/2014/main" id="{0B07860A-4141-4E3F-B146-201A4C522122}"/>
                </a:ext>
              </a:extLst>
            </p:cNvPr>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IN"/>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rot="-2700000">
            <a:off x="11386843" y="7201845"/>
            <a:ext cx="7415398" cy="3565095"/>
            <a:chOff x="0" y="0"/>
            <a:chExt cx="660400" cy="317500"/>
          </a:xfrm>
        </p:grpSpPr>
        <p:sp>
          <p:nvSpPr>
            <p:cNvPr id="7" name="Freeform 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8" name="TextBox 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9" name="AutoShape 9"/>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1" name="AutoShape 11"/>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grpSp>
        <p:nvGrpSpPr>
          <p:cNvPr id="146" name="Group 145">
            <a:extLst>
              <a:ext uri="{FF2B5EF4-FFF2-40B4-BE49-F238E27FC236}">
                <a16:creationId xmlns:a16="http://schemas.microsoft.com/office/drawing/2014/main" id="{C5D58808-0A14-40B4-98AF-3AAD53320483}"/>
              </a:ext>
            </a:extLst>
          </p:cNvPr>
          <p:cNvGrpSpPr/>
          <p:nvPr/>
        </p:nvGrpSpPr>
        <p:grpSpPr>
          <a:xfrm>
            <a:off x="-4572000" y="-6638602"/>
            <a:ext cx="6737737" cy="8671109"/>
            <a:chOff x="-3384925" y="-5708674"/>
            <a:chExt cx="6737737" cy="8671109"/>
          </a:xfrm>
        </p:grpSpPr>
        <p:grpSp>
          <p:nvGrpSpPr>
            <p:cNvPr id="23" name="Group 23"/>
            <p:cNvGrpSpPr/>
            <p:nvPr/>
          </p:nvGrpSpPr>
          <p:grpSpPr>
            <a:xfrm rot="2700000">
              <a:off x="-2137434" y="-3783523"/>
              <a:ext cx="7415398" cy="3565095"/>
              <a:chOff x="0" y="0"/>
              <a:chExt cx="660400" cy="317500"/>
            </a:xfrm>
          </p:grpSpPr>
          <p:sp>
            <p:nvSpPr>
              <p:cNvPr id="24" name="Freeform 2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5" name="TextBox 2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6" name="AutoShape 26"/>
            <p:cNvSpPr/>
            <p:nvPr/>
          </p:nvSpPr>
          <p:spPr>
            <a:xfrm>
              <a:off x="-2600048" y="-2963974"/>
              <a:ext cx="5185216" cy="5132702"/>
            </a:xfrm>
            <a:prstGeom prst="line">
              <a:avLst/>
            </a:prstGeom>
            <a:ln w="28575" cap="flat">
              <a:solidFill>
                <a:srgbClr val="8CA9AD"/>
              </a:solidFill>
              <a:prstDash val="solid"/>
              <a:headEnd type="none" w="sm" len="sm"/>
              <a:tailEnd type="none" w="sm" len="sm"/>
            </a:ln>
          </p:spPr>
        </p:sp>
        <p:sp>
          <p:nvSpPr>
            <p:cNvPr id="27" name="AutoShape 27"/>
            <p:cNvSpPr/>
            <p:nvPr/>
          </p:nvSpPr>
          <p:spPr>
            <a:xfrm>
              <a:off x="-2813995" y="-2651297"/>
              <a:ext cx="5038853" cy="5038853"/>
            </a:xfrm>
            <a:prstGeom prst="line">
              <a:avLst/>
            </a:prstGeom>
            <a:ln w="28575" cap="flat">
              <a:solidFill>
                <a:srgbClr val="8CA9AD"/>
              </a:solidFill>
              <a:prstDash val="solid"/>
              <a:headEnd type="none" w="sm" len="sm"/>
              <a:tailEnd type="none" w="sm" len="sm"/>
            </a:ln>
          </p:spPr>
        </p:sp>
        <p:sp>
          <p:nvSpPr>
            <p:cNvPr id="28" name="AutoShape 28"/>
            <p:cNvSpPr/>
            <p:nvPr/>
          </p:nvSpPr>
          <p:spPr>
            <a:xfrm>
              <a:off x="-2993596" y="-2292827"/>
              <a:ext cx="4867141" cy="4867141"/>
            </a:xfrm>
            <a:prstGeom prst="line">
              <a:avLst/>
            </a:prstGeom>
            <a:ln w="28575" cap="flat">
              <a:solidFill>
                <a:srgbClr val="8CA9AD"/>
              </a:solidFill>
              <a:prstDash val="solid"/>
              <a:headEnd type="none" w="sm" len="sm"/>
              <a:tailEnd type="none" w="sm" len="sm"/>
            </a:ln>
          </p:spPr>
        </p:sp>
        <p:sp>
          <p:nvSpPr>
            <p:cNvPr id="29" name="AutoShape 29"/>
            <p:cNvSpPr/>
            <p:nvPr/>
          </p:nvSpPr>
          <p:spPr>
            <a:xfrm>
              <a:off x="-3120251" y="-1906560"/>
              <a:ext cx="4690515" cy="4690515"/>
            </a:xfrm>
            <a:prstGeom prst="line">
              <a:avLst/>
            </a:prstGeom>
            <a:ln w="28575" cap="flat">
              <a:solidFill>
                <a:srgbClr val="8CA9AD"/>
              </a:solidFill>
              <a:prstDash val="solid"/>
              <a:headEnd type="none" w="sm" len="sm"/>
              <a:tailEnd type="none" w="sm" len="sm"/>
            </a:ln>
          </p:spPr>
        </p:sp>
        <p:sp>
          <p:nvSpPr>
            <p:cNvPr id="30" name="AutoShape 30"/>
            <p:cNvSpPr/>
            <p:nvPr/>
          </p:nvSpPr>
          <p:spPr>
            <a:xfrm>
              <a:off x="-3264105" y="-1466883"/>
              <a:ext cx="4347674" cy="4347674"/>
            </a:xfrm>
            <a:prstGeom prst="line">
              <a:avLst/>
            </a:prstGeom>
            <a:ln w="28575" cap="flat">
              <a:solidFill>
                <a:srgbClr val="8CA9AD"/>
              </a:solidFill>
              <a:prstDash val="solid"/>
              <a:headEnd type="none" w="sm" len="sm"/>
              <a:tailEnd type="none" w="sm" len="sm"/>
            </a:ln>
          </p:spPr>
        </p:sp>
        <p:sp>
          <p:nvSpPr>
            <p:cNvPr id="31" name="AutoShape 31"/>
            <p:cNvSpPr/>
            <p:nvPr/>
          </p:nvSpPr>
          <p:spPr>
            <a:xfrm>
              <a:off x="-3384925" y="-1023159"/>
              <a:ext cx="3963599" cy="3985594"/>
            </a:xfrm>
            <a:prstGeom prst="line">
              <a:avLst/>
            </a:prstGeom>
            <a:ln w="28575" cap="flat">
              <a:solidFill>
                <a:srgbClr val="8CA9AD"/>
              </a:solidFill>
              <a:prstDash val="solid"/>
              <a:headEnd type="none" w="sm" len="sm"/>
              <a:tailEnd type="none" w="sm" len="sm"/>
            </a:ln>
          </p:spPr>
        </p:sp>
        <p:sp>
          <p:nvSpPr>
            <p:cNvPr id="32" name="AutoShape 32"/>
            <p:cNvSpPr/>
            <p:nvPr/>
          </p:nvSpPr>
          <p:spPr>
            <a:xfrm>
              <a:off x="-3359157" y="-461526"/>
              <a:ext cx="3377485" cy="3360058"/>
            </a:xfrm>
            <a:prstGeom prst="line">
              <a:avLst/>
            </a:prstGeom>
            <a:ln w="28575" cap="flat">
              <a:solidFill>
                <a:srgbClr val="8CA9AD"/>
              </a:solidFill>
              <a:prstDash val="solid"/>
              <a:headEnd type="none" w="sm" len="sm"/>
              <a:tailEnd type="none" w="sm" len="sm"/>
            </a:ln>
          </p:spPr>
        </p:sp>
      </p:grpSp>
      <p:sp>
        <p:nvSpPr>
          <p:cNvPr id="36" name="TextBox 36"/>
          <p:cNvSpPr txBox="1"/>
          <p:nvPr/>
        </p:nvSpPr>
        <p:spPr>
          <a:xfrm>
            <a:off x="11178406" y="4280041"/>
            <a:ext cx="2864935" cy="344805"/>
          </a:xfrm>
          <a:prstGeom prst="rect">
            <a:avLst/>
          </a:prstGeom>
        </p:spPr>
        <p:txBody>
          <a:bodyPr lIns="0" tIns="0" rIns="0" bIns="0" rtlCol="0" anchor="t">
            <a:spAutoFit/>
          </a:bodyPr>
          <a:lstStyle/>
          <a:p>
            <a:pPr algn="l">
              <a:lnSpc>
                <a:spcPts val="2730"/>
              </a:lnSpc>
            </a:pPr>
            <a:r>
              <a:rPr lang="en-US" sz="2100">
                <a:solidFill>
                  <a:srgbClr val="FFFFFF"/>
                </a:solidFill>
                <a:latin typeface="DM Sans Bold"/>
                <a:ea typeface="DM Sans Bold"/>
                <a:cs typeface="DM Sans Bold"/>
                <a:sym typeface="DM Sans Bold"/>
              </a:rPr>
              <a:t>Daniel Gallego</a:t>
            </a:r>
          </a:p>
        </p:txBody>
      </p:sp>
      <p:pic>
        <p:nvPicPr>
          <p:cNvPr id="127" name="Picture 126">
            <a:extLst>
              <a:ext uri="{FF2B5EF4-FFF2-40B4-BE49-F238E27FC236}">
                <a16:creationId xmlns:a16="http://schemas.microsoft.com/office/drawing/2014/main" id="{DC411A23-82D8-4F15-B55C-48CBBB8A7BC7}"/>
              </a:ext>
            </a:extLst>
          </p:cNvPr>
          <p:cNvPicPr>
            <a:picLocks noChangeAspect="1"/>
          </p:cNvPicPr>
          <p:nvPr/>
        </p:nvPicPr>
        <p:blipFill>
          <a:blip r:embed="rId2"/>
          <a:stretch>
            <a:fillRect/>
          </a:stretch>
        </p:blipFill>
        <p:spPr>
          <a:xfrm>
            <a:off x="985411" y="2032507"/>
            <a:ext cx="9488762" cy="7681488"/>
          </a:xfrm>
          <a:prstGeom prst="rect">
            <a:avLst/>
          </a:prstGeom>
        </p:spPr>
      </p:pic>
      <p:grpSp>
        <p:nvGrpSpPr>
          <p:cNvPr id="131" name="Group 130">
            <a:extLst>
              <a:ext uri="{FF2B5EF4-FFF2-40B4-BE49-F238E27FC236}">
                <a16:creationId xmlns:a16="http://schemas.microsoft.com/office/drawing/2014/main" id="{D8DE74A8-3653-4D66-8B1E-D84E5FC85A7E}"/>
              </a:ext>
            </a:extLst>
          </p:cNvPr>
          <p:cNvGrpSpPr/>
          <p:nvPr/>
        </p:nvGrpSpPr>
        <p:grpSpPr>
          <a:xfrm>
            <a:off x="15209811" y="-4456604"/>
            <a:ext cx="4335235" cy="5453240"/>
            <a:chOff x="14506170" y="194737"/>
            <a:chExt cx="4335235" cy="5453240"/>
          </a:xfrm>
        </p:grpSpPr>
        <p:sp>
          <p:nvSpPr>
            <p:cNvPr id="132" name="Freeform 22">
              <a:extLst>
                <a:ext uri="{FF2B5EF4-FFF2-40B4-BE49-F238E27FC236}">
                  <a16:creationId xmlns:a16="http://schemas.microsoft.com/office/drawing/2014/main" id="{51065127-7A3B-4FBC-B8CB-BF7C7C2D1C56}"/>
                </a:ext>
              </a:extLst>
            </p:cNvPr>
            <p:cNvSpPr/>
            <p:nvPr/>
          </p:nvSpPr>
          <p:spPr>
            <a:xfrm rot="-5400000">
              <a:off x="15589979" y="19473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3" name="Freeform 23">
              <a:extLst>
                <a:ext uri="{FF2B5EF4-FFF2-40B4-BE49-F238E27FC236}">
                  <a16:creationId xmlns:a16="http://schemas.microsoft.com/office/drawing/2014/main" id="{440D66D0-08C3-489D-A41B-92F6356701C4}"/>
                </a:ext>
              </a:extLst>
            </p:cNvPr>
            <p:cNvSpPr/>
            <p:nvPr/>
          </p:nvSpPr>
          <p:spPr>
            <a:xfrm rot="-5400000">
              <a:off x="16673788" y="194737"/>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4" name="Freeform 24">
              <a:extLst>
                <a:ext uri="{FF2B5EF4-FFF2-40B4-BE49-F238E27FC236}">
                  <a16:creationId xmlns:a16="http://schemas.microsoft.com/office/drawing/2014/main" id="{1368AB7C-A753-40AF-9EC6-247074100AAC}"/>
                </a:ext>
              </a:extLst>
            </p:cNvPr>
            <p:cNvSpPr/>
            <p:nvPr/>
          </p:nvSpPr>
          <p:spPr>
            <a:xfrm flipH="1" flipV="1">
              <a:off x="17757596" y="194737"/>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35" name="Freeform 25">
              <a:extLst>
                <a:ext uri="{FF2B5EF4-FFF2-40B4-BE49-F238E27FC236}">
                  <a16:creationId xmlns:a16="http://schemas.microsoft.com/office/drawing/2014/main" id="{315876C0-D37C-4539-8A1A-3A06FE828579}"/>
                </a:ext>
              </a:extLst>
            </p:cNvPr>
            <p:cNvSpPr/>
            <p:nvPr/>
          </p:nvSpPr>
          <p:spPr>
            <a:xfrm rot="-5400000">
              <a:off x="14506170" y="127854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36" name="Freeform 26">
              <a:extLst>
                <a:ext uri="{FF2B5EF4-FFF2-40B4-BE49-F238E27FC236}">
                  <a16:creationId xmlns:a16="http://schemas.microsoft.com/office/drawing/2014/main" id="{C54A8502-1E22-49C4-ADBC-0D1D5BB6EC5C}"/>
                </a:ext>
              </a:extLst>
            </p:cNvPr>
            <p:cNvSpPr/>
            <p:nvPr/>
          </p:nvSpPr>
          <p:spPr>
            <a:xfrm rot="-5400000">
              <a:off x="15589979" y="127854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37" name="Freeform 27">
              <a:extLst>
                <a:ext uri="{FF2B5EF4-FFF2-40B4-BE49-F238E27FC236}">
                  <a16:creationId xmlns:a16="http://schemas.microsoft.com/office/drawing/2014/main" id="{BA930939-5270-4915-AD6D-7D9E717BD247}"/>
                </a:ext>
              </a:extLst>
            </p:cNvPr>
            <p:cNvSpPr/>
            <p:nvPr/>
          </p:nvSpPr>
          <p:spPr>
            <a:xfrm>
              <a:off x="16673788" y="229830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38" name="Freeform 28">
              <a:extLst>
                <a:ext uri="{FF2B5EF4-FFF2-40B4-BE49-F238E27FC236}">
                  <a16:creationId xmlns:a16="http://schemas.microsoft.com/office/drawing/2014/main" id="{58392147-2314-4AE3-93D6-0357E53E0455}"/>
                </a:ext>
              </a:extLst>
            </p:cNvPr>
            <p:cNvSpPr/>
            <p:nvPr/>
          </p:nvSpPr>
          <p:spPr>
            <a:xfrm rot="5400000">
              <a:off x="17757596" y="127854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39" name="Freeform 29">
              <a:extLst>
                <a:ext uri="{FF2B5EF4-FFF2-40B4-BE49-F238E27FC236}">
                  <a16:creationId xmlns:a16="http://schemas.microsoft.com/office/drawing/2014/main" id="{940CD2D9-6F08-4A02-9B76-49D32A6FB28C}"/>
                </a:ext>
              </a:extLst>
            </p:cNvPr>
            <p:cNvSpPr/>
            <p:nvPr/>
          </p:nvSpPr>
          <p:spPr>
            <a:xfrm rot="5400000" flipH="1" flipV="1">
              <a:off x="17757596" y="22983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0" name="Freeform 30">
              <a:extLst>
                <a:ext uri="{FF2B5EF4-FFF2-40B4-BE49-F238E27FC236}">
                  <a16:creationId xmlns:a16="http://schemas.microsoft.com/office/drawing/2014/main" id="{7161F14A-C1D2-45FA-8C68-E038136C39A1}"/>
                </a:ext>
              </a:extLst>
            </p:cNvPr>
            <p:cNvSpPr/>
            <p:nvPr/>
          </p:nvSpPr>
          <p:spPr>
            <a:xfrm flipH="1" flipV="1">
              <a:off x="15589979" y="456416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41" name="Freeform 31">
              <a:extLst>
                <a:ext uri="{FF2B5EF4-FFF2-40B4-BE49-F238E27FC236}">
                  <a16:creationId xmlns:a16="http://schemas.microsoft.com/office/drawing/2014/main" id="{40814EDA-F70F-4DE8-B2AB-A6729E13C3BF}"/>
                </a:ext>
              </a:extLst>
            </p:cNvPr>
            <p:cNvSpPr/>
            <p:nvPr/>
          </p:nvSpPr>
          <p:spPr>
            <a:xfrm rot="5400000" flipH="1" flipV="1">
              <a:off x="16673788" y="4564168"/>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7">
                <a:extLst>
                  <a:ext uri="{96DAC541-7B7A-43D3-8B79-37D633B846F1}">
                    <asvg:svgBlip xmlns:asvg="http://schemas.microsoft.com/office/drawing/2016/SVG/main" r:embed="rId8"/>
                  </a:ext>
                </a:extLst>
              </a:blip>
              <a:stretch>
                <a:fillRect/>
              </a:stretch>
            </a:blipFill>
          </p:spPr>
        </p:sp>
      </p:grpSp>
      <p:grpSp>
        <p:nvGrpSpPr>
          <p:cNvPr id="128" name="Group 127">
            <a:extLst>
              <a:ext uri="{FF2B5EF4-FFF2-40B4-BE49-F238E27FC236}">
                <a16:creationId xmlns:a16="http://schemas.microsoft.com/office/drawing/2014/main" id="{E208898A-35F8-4996-AEAD-D568DF33126D}"/>
              </a:ext>
            </a:extLst>
          </p:cNvPr>
          <p:cNvGrpSpPr/>
          <p:nvPr/>
        </p:nvGrpSpPr>
        <p:grpSpPr>
          <a:xfrm>
            <a:off x="533400" y="271253"/>
            <a:ext cx="14214293" cy="1240760"/>
            <a:chOff x="924214" y="568987"/>
            <a:chExt cx="12044053" cy="1240760"/>
          </a:xfrm>
        </p:grpSpPr>
        <p:sp>
          <p:nvSpPr>
            <p:cNvPr id="129" name="TextBox 13">
              <a:extLst>
                <a:ext uri="{FF2B5EF4-FFF2-40B4-BE49-F238E27FC236}">
                  <a16:creationId xmlns:a16="http://schemas.microsoft.com/office/drawing/2014/main" id="{A6130959-AA3F-4D9F-A783-A0BEA9F85228}"/>
                </a:ext>
              </a:extLst>
            </p:cNvPr>
            <p:cNvSpPr txBox="1"/>
            <p:nvPr/>
          </p:nvSpPr>
          <p:spPr>
            <a:xfrm>
              <a:off x="924214" y="568987"/>
              <a:ext cx="12044053" cy="1231106"/>
            </a:xfrm>
            <a:prstGeom prst="rect">
              <a:avLst/>
            </a:prstGeom>
          </p:spPr>
          <p:txBody>
            <a:bodyPr lIns="0" tIns="0" rIns="0" bIns="0" rtlCol="0" anchor="t">
              <a:spAutoFit/>
            </a:bodyPr>
            <a:lstStyle/>
            <a:p>
              <a:pPr>
                <a:lnSpc>
                  <a:spcPts val="9600"/>
                </a:lnSpc>
              </a:pPr>
              <a:r>
                <a:rPr lang="en-US" sz="8000" dirty="0">
                  <a:solidFill>
                    <a:srgbClr val="FE6D73"/>
                  </a:solidFill>
                  <a:latin typeface="Kollektif Bold"/>
                  <a:ea typeface="Kollektif Bold"/>
                  <a:cs typeface="Kollektif Bold"/>
                  <a:sym typeface="Kollektif Bold"/>
                </a:rPr>
                <a:t>Architecture Diagram</a:t>
              </a:r>
            </a:p>
          </p:txBody>
        </p:sp>
        <p:sp>
          <p:nvSpPr>
            <p:cNvPr id="130" name="AutoShape 30">
              <a:extLst>
                <a:ext uri="{FF2B5EF4-FFF2-40B4-BE49-F238E27FC236}">
                  <a16:creationId xmlns:a16="http://schemas.microsoft.com/office/drawing/2014/main" id="{596292B9-2C4E-4483-A144-4119223E333A}"/>
                </a:ext>
              </a:extLst>
            </p:cNvPr>
            <p:cNvSpPr/>
            <p:nvPr/>
          </p:nvSpPr>
          <p:spPr>
            <a:xfrm flipV="1">
              <a:off x="936246" y="1800092"/>
              <a:ext cx="8833479" cy="9655"/>
            </a:xfrm>
            <a:prstGeom prst="line">
              <a:avLst/>
            </a:prstGeom>
            <a:ln>
              <a:headEnd type="none" w="sm" len="sm"/>
              <a:tailEnd type="none" w="sm" len="sm"/>
            </a:ln>
            <a:effectLst/>
          </p:spPr>
          <p:style>
            <a:lnRef idx="2">
              <a:schemeClr val="accent1"/>
            </a:lnRef>
            <a:fillRef idx="0">
              <a:schemeClr val="accent1"/>
            </a:fillRef>
            <a:effectRef idx="1">
              <a:schemeClr val="accent1"/>
            </a:effectRef>
            <a:fontRef idx="minor">
              <a:schemeClr val="tx1"/>
            </a:fontRef>
          </p:style>
          <p:txBody>
            <a:bodyPr/>
            <a:lstStyle/>
            <a:p>
              <a:endParaRPr lang="en-IN" dirty="0"/>
            </a:p>
          </p:txBody>
        </p:sp>
      </p:grpSp>
      <p:grpSp>
        <p:nvGrpSpPr>
          <p:cNvPr id="35" name="Group 34">
            <a:extLst>
              <a:ext uri="{FF2B5EF4-FFF2-40B4-BE49-F238E27FC236}">
                <a16:creationId xmlns:a16="http://schemas.microsoft.com/office/drawing/2014/main" id="{E7BF5953-7E50-484C-8C6F-A86CAD34C48A}"/>
              </a:ext>
            </a:extLst>
          </p:cNvPr>
          <p:cNvGrpSpPr/>
          <p:nvPr/>
        </p:nvGrpSpPr>
        <p:grpSpPr>
          <a:xfrm>
            <a:off x="11554605" y="1644386"/>
            <a:ext cx="5681655" cy="8259367"/>
            <a:chOff x="11145530" y="1181100"/>
            <a:chExt cx="5923270" cy="8610600"/>
          </a:xfrm>
        </p:grpSpPr>
        <p:grpSp>
          <p:nvGrpSpPr>
            <p:cNvPr id="37" name="Group 14">
              <a:extLst>
                <a:ext uri="{FF2B5EF4-FFF2-40B4-BE49-F238E27FC236}">
                  <a16:creationId xmlns:a16="http://schemas.microsoft.com/office/drawing/2014/main" id="{9D2EA9BF-76FB-4560-A1AE-C090B3078B6F}"/>
                </a:ext>
              </a:extLst>
            </p:cNvPr>
            <p:cNvGrpSpPr/>
            <p:nvPr/>
          </p:nvGrpSpPr>
          <p:grpSpPr>
            <a:xfrm>
              <a:off x="11145530" y="1181100"/>
              <a:ext cx="5923270" cy="8610600"/>
              <a:chOff x="0" y="9525"/>
              <a:chExt cx="2897344" cy="420733"/>
            </a:xfrm>
          </p:grpSpPr>
          <p:sp>
            <p:nvSpPr>
              <p:cNvPr id="40" name="Freeform 15">
                <a:extLst>
                  <a:ext uri="{FF2B5EF4-FFF2-40B4-BE49-F238E27FC236}">
                    <a16:creationId xmlns:a16="http://schemas.microsoft.com/office/drawing/2014/main" id="{E4EE1560-FDA6-417E-A9DB-C1F9450CAAB8}"/>
                  </a:ext>
                </a:extLst>
              </p:cNvPr>
              <p:cNvSpPr/>
              <p:nvPr/>
            </p:nvSpPr>
            <p:spPr>
              <a:xfrm>
                <a:off x="0" y="23858"/>
                <a:ext cx="2897344" cy="406400"/>
              </a:xfrm>
              <a:prstGeom prst="roundRect">
                <a:avLst>
                  <a:gd name="adj" fmla="val 5640"/>
                </a:avLst>
              </a:prstGeom>
              <a:solidFill>
                <a:schemeClr val="accent5">
                  <a:lumMod val="50000"/>
                </a:schemeClr>
              </a:solidFill>
            </p:spPr>
            <p:txBody>
              <a:bodyPr/>
              <a:lstStyle/>
              <a:p>
                <a:endParaRPr lang="en-IN" dirty="0"/>
              </a:p>
            </p:txBody>
          </p:sp>
          <p:sp>
            <p:nvSpPr>
              <p:cNvPr id="41" name="TextBox 16">
                <a:extLst>
                  <a:ext uri="{FF2B5EF4-FFF2-40B4-BE49-F238E27FC236}">
                    <a16:creationId xmlns:a16="http://schemas.microsoft.com/office/drawing/2014/main" id="{31362DB0-89F4-464D-B667-78B13BEA88CA}"/>
                  </a:ext>
                </a:extLst>
              </p:cNvPr>
              <p:cNvSpPr txBox="1"/>
              <p:nvPr/>
            </p:nvSpPr>
            <p:spPr>
              <a:xfrm>
                <a:off x="0" y="9525"/>
                <a:ext cx="2897344" cy="396875"/>
              </a:xfrm>
              <a:prstGeom prst="roundRect">
                <a:avLst/>
              </a:prstGeom>
            </p:spPr>
            <p:txBody>
              <a:bodyPr lIns="50800" tIns="50800" rIns="50800" bIns="50800" rtlCol="0" anchor="ctr"/>
              <a:lstStyle/>
              <a:p>
                <a:pPr algn="ctr">
                  <a:lnSpc>
                    <a:spcPts val="2220"/>
                  </a:lnSpc>
                </a:pPr>
                <a:endParaRPr/>
              </a:p>
            </p:txBody>
          </p:sp>
        </p:grpSp>
        <p:sp>
          <p:nvSpPr>
            <p:cNvPr id="38" name="TextBox 17">
              <a:extLst>
                <a:ext uri="{FF2B5EF4-FFF2-40B4-BE49-F238E27FC236}">
                  <a16:creationId xmlns:a16="http://schemas.microsoft.com/office/drawing/2014/main" id="{B3AF0961-1381-4E36-AA4B-261C6791555C}"/>
                </a:ext>
              </a:extLst>
            </p:cNvPr>
            <p:cNvSpPr txBox="1"/>
            <p:nvPr/>
          </p:nvSpPr>
          <p:spPr>
            <a:xfrm>
              <a:off x="12069910" y="1914750"/>
              <a:ext cx="4056981" cy="428002"/>
            </a:xfrm>
            <a:prstGeom prst="rect">
              <a:avLst/>
            </a:prstGeom>
          </p:spPr>
          <p:txBody>
            <a:bodyPr lIns="0" tIns="0" rIns="0" bIns="0" rtlCol="0" anchor="t">
              <a:spAutoFit/>
            </a:bodyPr>
            <a:lstStyle/>
            <a:p>
              <a:pPr algn="ctr">
                <a:lnSpc>
                  <a:spcPts val="3000"/>
                </a:lnSpc>
              </a:pPr>
              <a:r>
                <a:rPr lang="en-US" sz="4000" b="1" u="sng" dirty="0">
                  <a:solidFill>
                    <a:srgbClr val="FFFFFF"/>
                  </a:solidFill>
                  <a:latin typeface="Montserrat Bold" panose="00000800000000000000" charset="0"/>
                  <a:ea typeface="Montserrat"/>
                  <a:cs typeface="Montserrat"/>
                  <a:sym typeface="Montserrat"/>
                </a:rPr>
                <a:t>Tech Stack</a:t>
              </a:r>
            </a:p>
          </p:txBody>
        </p:sp>
        <p:sp>
          <p:nvSpPr>
            <p:cNvPr id="39" name="TextBox 38">
              <a:extLst>
                <a:ext uri="{FF2B5EF4-FFF2-40B4-BE49-F238E27FC236}">
                  <a16:creationId xmlns:a16="http://schemas.microsoft.com/office/drawing/2014/main" id="{27286303-0085-449B-AA15-6048048A0540}"/>
                </a:ext>
              </a:extLst>
            </p:cNvPr>
            <p:cNvSpPr txBox="1"/>
            <p:nvPr/>
          </p:nvSpPr>
          <p:spPr>
            <a:xfrm>
              <a:off x="11916535" y="2471035"/>
              <a:ext cx="4876800" cy="6740307"/>
            </a:xfrm>
            <a:prstGeom prst="rect">
              <a:avLst/>
            </a:prstGeom>
            <a:noFill/>
          </p:spPr>
          <p:txBody>
            <a:bodyPr wrap="square" rtlCol="0">
              <a:spAutoFit/>
            </a:bodyPr>
            <a:lstStyle/>
            <a:p>
              <a:r>
                <a:rPr lang="en-IN" sz="2400" dirty="0">
                  <a:solidFill>
                    <a:srgbClr val="FFFF00"/>
                  </a:solidFill>
                  <a:latin typeface="Montserrat Bold" panose="00000800000000000000" charset="0"/>
                </a:rPr>
                <a:t>Python Libraries:</a:t>
              </a:r>
            </a:p>
            <a:p>
              <a:pPr marL="342900" indent="-342900">
                <a:buFont typeface="Arial" panose="020B0604020202020204" pitchFamily="34" charset="0"/>
                <a:buChar char="•"/>
              </a:pPr>
              <a:r>
                <a:rPr lang="en-IN" sz="2400" dirty="0">
                  <a:solidFill>
                    <a:schemeClr val="bg1"/>
                  </a:solidFill>
                  <a:latin typeface="Montserrat Bold" panose="00000800000000000000" charset="0"/>
                </a:rPr>
                <a:t>Flask</a:t>
              </a:r>
            </a:p>
            <a:p>
              <a:pPr marL="342900" indent="-342900">
                <a:buFont typeface="Arial" panose="020B0604020202020204" pitchFamily="34" charset="0"/>
                <a:buChar char="•"/>
              </a:pPr>
              <a:r>
                <a:rPr lang="en-IN" sz="2400" dirty="0" err="1">
                  <a:solidFill>
                    <a:schemeClr val="bg1"/>
                  </a:solidFill>
                  <a:latin typeface="Montserrat Bold" panose="00000800000000000000" charset="0"/>
                </a:rPr>
                <a:t>PyMuPDF</a:t>
              </a:r>
              <a:endParaRPr lang="en-IN" sz="2400" dirty="0">
                <a:solidFill>
                  <a:schemeClr val="bg1"/>
                </a:solidFill>
                <a:latin typeface="Montserrat Bold" panose="00000800000000000000" charset="0"/>
              </a:endParaRPr>
            </a:p>
            <a:p>
              <a:pPr marL="342900" indent="-342900">
                <a:buFont typeface="Arial" panose="020B0604020202020204" pitchFamily="34" charset="0"/>
                <a:buChar char="•"/>
              </a:pPr>
              <a:r>
                <a:rPr lang="en-IN" sz="2400" dirty="0">
                  <a:solidFill>
                    <a:schemeClr val="bg1"/>
                  </a:solidFill>
                  <a:latin typeface="Montserrat Bold" panose="00000800000000000000" charset="0"/>
                </a:rPr>
                <a:t>scikit-learn</a:t>
              </a:r>
            </a:p>
            <a:p>
              <a:pPr marL="342900" indent="-342900">
                <a:buFont typeface="Arial" panose="020B0604020202020204" pitchFamily="34" charset="0"/>
                <a:buChar char="•"/>
              </a:pPr>
              <a:r>
                <a:rPr lang="en-IN" sz="2400" dirty="0" err="1">
                  <a:solidFill>
                    <a:schemeClr val="bg1"/>
                  </a:solidFill>
                  <a:latin typeface="Montserrat Bold" panose="00000800000000000000" charset="0"/>
                </a:rPr>
                <a:t>spaCy</a:t>
              </a:r>
              <a:endParaRPr lang="en-IN" sz="2400" dirty="0">
                <a:solidFill>
                  <a:schemeClr val="bg1"/>
                </a:solidFill>
                <a:latin typeface="Montserrat Bold" panose="00000800000000000000" charset="0"/>
              </a:endParaRPr>
            </a:p>
            <a:p>
              <a:pPr marL="342900" indent="-342900">
                <a:buFont typeface="Arial" panose="020B0604020202020204" pitchFamily="34" charset="0"/>
                <a:buChar char="•"/>
              </a:pPr>
              <a:r>
                <a:rPr lang="en-IN" sz="2400" dirty="0" err="1">
                  <a:solidFill>
                    <a:schemeClr val="bg1"/>
                  </a:solidFill>
                  <a:latin typeface="Montserrat Bold" panose="00000800000000000000" charset="0"/>
                </a:rPr>
                <a:t>difflib</a:t>
              </a:r>
              <a:endParaRPr lang="en-IN" sz="2400" dirty="0">
                <a:solidFill>
                  <a:schemeClr val="bg1"/>
                </a:solidFill>
                <a:latin typeface="Montserrat Bold" panose="00000800000000000000" charset="0"/>
              </a:endParaRPr>
            </a:p>
            <a:p>
              <a:endParaRPr lang="en-IN" sz="2400" dirty="0">
                <a:solidFill>
                  <a:schemeClr val="bg1"/>
                </a:solidFill>
                <a:latin typeface="Montserrat Bold" panose="00000800000000000000" charset="0"/>
              </a:endParaRPr>
            </a:p>
            <a:p>
              <a:r>
                <a:rPr lang="en-IN" sz="2400" dirty="0">
                  <a:solidFill>
                    <a:srgbClr val="FFFF00"/>
                  </a:solidFill>
                  <a:latin typeface="Montserrat Bold" panose="00000800000000000000" charset="0"/>
                </a:rPr>
                <a:t>Front-End:</a:t>
              </a:r>
            </a:p>
            <a:p>
              <a:pPr marL="342900" indent="-342900">
                <a:buFont typeface="Arial" panose="020B0604020202020204" pitchFamily="34" charset="0"/>
                <a:buChar char="•"/>
              </a:pPr>
              <a:r>
                <a:rPr lang="en-IN" sz="2400" dirty="0">
                  <a:solidFill>
                    <a:schemeClr val="bg1"/>
                  </a:solidFill>
                  <a:latin typeface="Montserrat Bold" panose="00000800000000000000" charset="0"/>
                </a:rPr>
                <a:t>React(</a:t>
              </a:r>
              <a:r>
                <a:rPr lang="en-IN" sz="2400" dirty="0" err="1">
                  <a:solidFill>
                    <a:schemeClr val="bg1"/>
                  </a:solidFill>
                  <a:latin typeface="Montserrat Bold" panose="00000800000000000000" charset="0"/>
                </a:rPr>
                <a:t>javascript</a:t>
              </a:r>
              <a:r>
                <a:rPr lang="en-IN" sz="2400" dirty="0">
                  <a:solidFill>
                    <a:schemeClr val="bg1"/>
                  </a:solidFill>
                  <a:latin typeface="Montserrat Bold" panose="00000800000000000000" charset="0"/>
                </a:rPr>
                <a:t>)</a:t>
              </a:r>
            </a:p>
            <a:p>
              <a:pPr marL="342900" indent="-342900">
                <a:buFont typeface="Arial" panose="020B0604020202020204" pitchFamily="34" charset="0"/>
                <a:buChar char="•"/>
              </a:pPr>
              <a:r>
                <a:rPr lang="en-IN" sz="2400" dirty="0" err="1">
                  <a:solidFill>
                    <a:schemeClr val="bg1"/>
                  </a:solidFill>
                  <a:latin typeface="Montserrat Bold" panose="00000800000000000000" charset="0"/>
                </a:rPr>
                <a:t>NextUI</a:t>
              </a:r>
              <a:endParaRPr lang="en-IN" sz="2400" dirty="0">
                <a:solidFill>
                  <a:schemeClr val="bg1"/>
                </a:solidFill>
                <a:latin typeface="Montserrat Bold" panose="00000800000000000000" charset="0"/>
              </a:endParaRPr>
            </a:p>
            <a:p>
              <a:pPr marL="342900" indent="-342900">
                <a:buFont typeface="Arial" panose="020B0604020202020204" pitchFamily="34" charset="0"/>
                <a:buChar char="•"/>
              </a:pPr>
              <a:r>
                <a:rPr lang="en-IN" sz="2400" dirty="0">
                  <a:solidFill>
                    <a:schemeClr val="bg1"/>
                  </a:solidFill>
                  <a:latin typeface="Montserrat Bold" panose="00000800000000000000" charset="0"/>
                </a:rPr>
                <a:t>Tailwind(</a:t>
              </a:r>
              <a:r>
                <a:rPr lang="en-IN" sz="2400" dirty="0" err="1">
                  <a:solidFill>
                    <a:schemeClr val="bg1"/>
                  </a:solidFill>
                  <a:latin typeface="Montserrat Bold" panose="00000800000000000000" charset="0"/>
                </a:rPr>
                <a:t>css</a:t>
              </a:r>
              <a:r>
                <a:rPr lang="en-IN" sz="2400" dirty="0">
                  <a:solidFill>
                    <a:schemeClr val="bg1"/>
                  </a:solidFill>
                  <a:latin typeface="Montserrat Bold" panose="00000800000000000000" charset="0"/>
                </a:rPr>
                <a:t>)</a:t>
              </a:r>
            </a:p>
            <a:p>
              <a:endParaRPr lang="en-IN" sz="2400" dirty="0">
                <a:solidFill>
                  <a:schemeClr val="bg1"/>
                </a:solidFill>
                <a:latin typeface="Montserrat Bold" panose="00000800000000000000" charset="0"/>
              </a:endParaRPr>
            </a:p>
            <a:p>
              <a:r>
                <a:rPr lang="en-IN" sz="2400" dirty="0">
                  <a:solidFill>
                    <a:srgbClr val="FFFF00"/>
                  </a:solidFill>
                  <a:latin typeface="Montserrat Bold" panose="00000800000000000000" charset="0"/>
                </a:rPr>
                <a:t>ML:</a:t>
              </a:r>
            </a:p>
            <a:p>
              <a:pPr marL="342900" indent="-342900">
                <a:buFont typeface="Arial" panose="020B0604020202020204" pitchFamily="34" charset="0"/>
                <a:buChar char="•"/>
              </a:pPr>
              <a:r>
                <a:rPr lang="en-IN" sz="2400" dirty="0" err="1">
                  <a:solidFill>
                    <a:schemeClr val="bg1"/>
                  </a:solidFill>
                  <a:latin typeface="Montserrat Bold" panose="00000800000000000000" charset="0"/>
                </a:rPr>
                <a:t>MLPClassifier</a:t>
              </a:r>
              <a:endParaRPr lang="en-IN" sz="2400" dirty="0">
                <a:solidFill>
                  <a:schemeClr val="bg1"/>
                </a:solidFill>
                <a:latin typeface="Montserrat Bold" panose="00000800000000000000" charset="0"/>
              </a:endParaRPr>
            </a:p>
            <a:p>
              <a:pPr marL="342900" indent="-342900">
                <a:buFont typeface="Arial" panose="020B0604020202020204" pitchFamily="34" charset="0"/>
                <a:buChar char="•"/>
              </a:pPr>
              <a:r>
                <a:rPr lang="en-IN" sz="2400" dirty="0">
                  <a:solidFill>
                    <a:schemeClr val="bg1"/>
                  </a:solidFill>
                  <a:latin typeface="Montserrat Bold" panose="00000800000000000000" charset="0"/>
                </a:rPr>
                <a:t>Logistic Regression</a:t>
              </a:r>
            </a:p>
            <a:p>
              <a:pPr marL="342900" indent="-342900">
                <a:buFont typeface="Arial" panose="020B0604020202020204" pitchFamily="34" charset="0"/>
                <a:buChar char="•"/>
              </a:pPr>
              <a:r>
                <a:rPr lang="en-IN" sz="2400" dirty="0">
                  <a:solidFill>
                    <a:schemeClr val="bg1"/>
                  </a:solidFill>
                  <a:latin typeface="Montserrat Bold" panose="00000800000000000000" charset="0"/>
                </a:rPr>
                <a:t>SVC</a:t>
              </a:r>
            </a:p>
            <a:p>
              <a:pPr marL="342900" indent="-342900">
                <a:buFont typeface="Arial" panose="020B0604020202020204" pitchFamily="34" charset="0"/>
                <a:buChar char="•"/>
              </a:pPr>
              <a:r>
                <a:rPr lang="en-IN" sz="2400" dirty="0">
                  <a:solidFill>
                    <a:schemeClr val="bg1"/>
                  </a:solidFill>
                  <a:latin typeface="Montserrat Bold" panose="00000800000000000000" charset="0"/>
                </a:rPr>
                <a:t>Spacy</a:t>
              </a:r>
            </a:p>
            <a:p>
              <a:pPr marL="342900" indent="-342900">
                <a:buFont typeface="Arial" panose="020B0604020202020204" pitchFamily="34" charset="0"/>
                <a:buChar char="•"/>
              </a:pPr>
              <a:r>
                <a:rPr lang="en-IN" sz="2400" dirty="0" err="1">
                  <a:solidFill>
                    <a:schemeClr val="bg1"/>
                  </a:solidFill>
                  <a:latin typeface="Montserrat Bold" panose="00000800000000000000" charset="0"/>
                </a:rPr>
                <a:t>TfidfVectorizer</a:t>
              </a:r>
              <a:endParaRPr lang="en-IN" sz="2400" dirty="0">
                <a:solidFill>
                  <a:schemeClr val="bg1"/>
                </a:solidFill>
                <a:latin typeface="Montserrat Bold" panose="00000800000000000000"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8" name="Freeform 8"/>
          <p:cNvSpPr/>
          <p:nvPr/>
        </p:nvSpPr>
        <p:spPr>
          <a:xfrm rot="-10800000">
            <a:off x="17212695"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16200000" flipH="1" flipV="1">
            <a:off x="15682185"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rot="5400000">
            <a:off x="1297755"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43" name="Group 42">
            <a:extLst>
              <a:ext uri="{FF2B5EF4-FFF2-40B4-BE49-F238E27FC236}">
                <a16:creationId xmlns:a16="http://schemas.microsoft.com/office/drawing/2014/main" id="{B1AC05F0-DB26-4D89-A056-9200EE53A21D}"/>
              </a:ext>
            </a:extLst>
          </p:cNvPr>
          <p:cNvGrpSpPr/>
          <p:nvPr/>
        </p:nvGrpSpPr>
        <p:grpSpPr>
          <a:xfrm>
            <a:off x="14988045" y="6743700"/>
            <a:ext cx="6616917" cy="8589466"/>
            <a:chOff x="13254553" y="5649528"/>
            <a:chExt cx="6616917" cy="8589466"/>
          </a:xfrm>
        </p:grpSpPr>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grpSp>
        <p:nvGrpSpPr>
          <p:cNvPr id="28" name="Group 28"/>
          <p:cNvGrpSpPr/>
          <p:nvPr/>
        </p:nvGrpSpPr>
        <p:grpSpPr>
          <a:xfrm rot="2700000">
            <a:off x="-1757111" y="-5753346"/>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2219725" y="-4933796"/>
            <a:ext cx="5185216" cy="5132702"/>
          </a:xfrm>
          <a:prstGeom prst="line">
            <a:avLst/>
          </a:prstGeom>
          <a:ln w="28575" cap="flat">
            <a:solidFill>
              <a:srgbClr val="8CA9AD"/>
            </a:solidFill>
            <a:prstDash val="solid"/>
            <a:headEnd type="none" w="sm" len="sm"/>
            <a:tailEnd type="none" w="sm" len="sm"/>
          </a:ln>
        </p:spPr>
      </p:sp>
      <p:sp>
        <p:nvSpPr>
          <p:cNvPr id="32" name="AutoShape 32"/>
          <p:cNvSpPr/>
          <p:nvPr/>
        </p:nvSpPr>
        <p:spPr>
          <a:xfrm>
            <a:off x="-2433671" y="-4621120"/>
            <a:ext cx="5038853" cy="5038853"/>
          </a:xfrm>
          <a:prstGeom prst="line">
            <a:avLst/>
          </a:prstGeom>
          <a:ln w="28575" cap="flat">
            <a:solidFill>
              <a:srgbClr val="8CA9AD"/>
            </a:solidFill>
            <a:prstDash val="solid"/>
            <a:headEnd type="none" w="sm" len="sm"/>
            <a:tailEnd type="none" w="sm" len="sm"/>
          </a:ln>
        </p:spPr>
      </p:sp>
      <p:sp>
        <p:nvSpPr>
          <p:cNvPr id="33" name="AutoShape 33"/>
          <p:cNvSpPr/>
          <p:nvPr/>
        </p:nvSpPr>
        <p:spPr>
          <a:xfrm>
            <a:off x="-2613273" y="-4262650"/>
            <a:ext cx="4867141" cy="4867141"/>
          </a:xfrm>
          <a:prstGeom prst="line">
            <a:avLst/>
          </a:prstGeom>
          <a:ln w="28575" cap="flat">
            <a:solidFill>
              <a:srgbClr val="8CA9AD"/>
            </a:solidFill>
            <a:prstDash val="solid"/>
            <a:headEnd type="none" w="sm" len="sm"/>
            <a:tailEnd type="none" w="sm" len="sm"/>
          </a:ln>
        </p:spPr>
      </p:sp>
      <p:sp>
        <p:nvSpPr>
          <p:cNvPr id="34" name="AutoShape 34"/>
          <p:cNvSpPr/>
          <p:nvPr/>
        </p:nvSpPr>
        <p:spPr>
          <a:xfrm>
            <a:off x="-2739928" y="-3876382"/>
            <a:ext cx="4690515" cy="4690515"/>
          </a:xfrm>
          <a:prstGeom prst="line">
            <a:avLst/>
          </a:prstGeom>
          <a:ln w="28575" cap="flat">
            <a:solidFill>
              <a:srgbClr val="8CA9AD"/>
            </a:solidFill>
            <a:prstDash val="solid"/>
            <a:headEnd type="none" w="sm" len="sm"/>
            <a:tailEnd type="none" w="sm" len="sm"/>
          </a:ln>
        </p:spPr>
      </p:sp>
      <p:sp>
        <p:nvSpPr>
          <p:cNvPr id="35" name="AutoShape 35"/>
          <p:cNvSpPr/>
          <p:nvPr/>
        </p:nvSpPr>
        <p:spPr>
          <a:xfrm>
            <a:off x="-2883782" y="-3436705"/>
            <a:ext cx="4347674" cy="4347674"/>
          </a:xfrm>
          <a:prstGeom prst="line">
            <a:avLst/>
          </a:prstGeom>
          <a:ln w="28575" cap="flat">
            <a:solidFill>
              <a:srgbClr val="8CA9AD"/>
            </a:solidFill>
            <a:prstDash val="solid"/>
            <a:headEnd type="none" w="sm" len="sm"/>
            <a:tailEnd type="none" w="sm" len="sm"/>
          </a:ln>
        </p:spPr>
      </p:sp>
      <p:sp>
        <p:nvSpPr>
          <p:cNvPr id="36" name="AutoShape 36"/>
          <p:cNvSpPr/>
          <p:nvPr/>
        </p:nvSpPr>
        <p:spPr>
          <a:xfrm>
            <a:off x="-3004601" y="-2992982"/>
            <a:ext cx="3963599" cy="3985594"/>
          </a:xfrm>
          <a:prstGeom prst="line">
            <a:avLst/>
          </a:prstGeom>
          <a:ln w="28575" cap="flat">
            <a:solidFill>
              <a:srgbClr val="8CA9AD"/>
            </a:solidFill>
            <a:prstDash val="solid"/>
            <a:headEnd type="none" w="sm" len="sm"/>
            <a:tailEnd type="none" w="sm" len="sm"/>
          </a:ln>
        </p:spPr>
      </p:sp>
      <p:sp>
        <p:nvSpPr>
          <p:cNvPr id="37" name="AutoShape 37"/>
          <p:cNvSpPr/>
          <p:nvPr/>
        </p:nvSpPr>
        <p:spPr>
          <a:xfrm>
            <a:off x="-2978834" y="-2431348"/>
            <a:ext cx="3377485" cy="3360058"/>
          </a:xfrm>
          <a:prstGeom prst="line">
            <a:avLst/>
          </a:prstGeom>
          <a:ln w="28575" cap="flat">
            <a:solidFill>
              <a:srgbClr val="8CA9AD"/>
            </a:solidFill>
            <a:prstDash val="solid"/>
            <a:headEnd type="none" w="sm" len="sm"/>
            <a:tailEnd type="none" w="sm" len="sm"/>
          </a:ln>
        </p:spPr>
      </p:sp>
      <p:sp>
        <p:nvSpPr>
          <p:cNvPr id="38" name="AutoShape 38"/>
          <p:cNvSpPr/>
          <p:nvPr/>
        </p:nvSpPr>
        <p:spPr>
          <a:xfrm>
            <a:off x="-2890517" y="-1754265"/>
            <a:ext cx="2628598" cy="2671969"/>
          </a:xfrm>
          <a:prstGeom prst="line">
            <a:avLst/>
          </a:prstGeom>
          <a:ln w="28575" cap="flat">
            <a:solidFill>
              <a:srgbClr val="8CA9AD"/>
            </a:solidFill>
            <a:prstDash val="solid"/>
            <a:headEnd type="none" w="sm" len="sm"/>
            <a:tailEnd type="none" w="sm" len="sm"/>
          </a:ln>
        </p:spPr>
      </p:sp>
      <p:grpSp>
        <p:nvGrpSpPr>
          <p:cNvPr id="40" name="Group 39">
            <a:extLst>
              <a:ext uri="{FF2B5EF4-FFF2-40B4-BE49-F238E27FC236}">
                <a16:creationId xmlns:a16="http://schemas.microsoft.com/office/drawing/2014/main" id="{245E20C8-7ECE-4A21-86A2-202D48ADA36C}"/>
              </a:ext>
            </a:extLst>
          </p:cNvPr>
          <p:cNvGrpSpPr/>
          <p:nvPr/>
        </p:nvGrpSpPr>
        <p:grpSpPr>
          <a:xfrm>
            <a:off x="2947589" y="2105931"/>
            <a:ext cx="14214293" cy="1240757"/>
            <a:chOff x="924214" y="568987"/>
            <a:chExt cx="12044053" cy="1240757"/>
          </a:xfrm>
        </p:grpSpPr>
        <p:sp>
          <p:nvSpPr>
            <p:cNvPr id="41" name="TextBox 13">
              <a:extLst>
                <a:ext uri="{FF2B5EF4-FFF2-40B4-BE49-F238E27FC236}">
                  <a16:creationId xmlns:a16="http://schemas.microsoft.com/office/drawing/2014/main" id="{94A1C051-5AE8-4DD3-941E-9036E9F4E0C5}"/>
                </a:ext>
              </a:extLst>
            </p:cNvPr>
            <p:cNvSpPr txBox="1"/>
            <p:nvPr/>
          </p:nvSpPr>
          <p:spPr>
            <a:xfrm>
              <a:off x="924214" y="568987"/>
              <a:ext cx="12044053" cy="1231106"/>
            </a:xfrm>
            <a:prstGeom prst="rect">
              <a:avLst/>
            </a:prstGeom>
          </p:spPr>
          <p:txBody>
            <a:bodyPr lIns="0" tIns="0" rIns="0" bIns="0" rtlCol="0" anchor="t">
              <a:spAutoFit/>
            </a:bodyPr>
            <a:lstStyle/>
            <a:p>
              <a:pPr>
                <a:lnSpc>
                  <a:spcPts val="9600"/>
                </a:lnSpc>
              </a:pPr>
              <a:r>
                <a:rPr lang="en-US" sz="8000" dirty="0">
                  <a:solidFill>
                    <a:srgbClr val="FE6D73"/>
                  </a:solidFill>
                  <a:latin typeface="Kollektif Bold"/>
                  <a:ea typeface="Kollektif Bold"/>
                  <a:cs typeface="Kollektif Bold"/>
                  <a:sym typeface="Kollektif Bold"/>
                </a:rPr>
                <a:t>Technologies Used</a:t>
              </a:r>
            </a:p>
          </p:txBody>
        </p:sp>
        <p:sp>
          <p:nvSpPr>
            <p:cNvPr id="42" name="AutoShape 30">
              <a:extLst>
                <a:ext uri="{FF2B5EF4-FFF2-40B4-BE49-F238E27FC236}">
                  <a16:creationId xmlns:a16="http://schemas.microsoft.com/office/drawing/2014/main" id="{94A0F5C2-6B30-49A0-A5B8-39FF04F3C799}"/>
                </a:ext>
              </a:extLst>
            </p:cNvPr>
            <p:cNvSpPr/>
            <p:nvPr/>
          </p:nvSpPr>
          <p:spPr>
            <a:xfrm flipV="1">
              <a:off x="936246" y="1799275"/>
              <a:ext cx="7413032" cy="10469"/>
            </a:xfrm>
            <a:prstGeom prst="line">
              <a:avLst/>
            </a:prstGeom>
            <a:ln>
              <a:headEnd type="none" w="sm" len="sm"/>
              <a:tailEnd type="none" w="sm" len="sm"/>
            </a:ln>
            <a:effectLst/>
          </p:spPr>
          <p:style>
            <a:lnRef idx="2">
              <a:schemeClr val="accent1"/>
            </a:lnRef>
            <a:fillRef idx="0">
              <a:schemeClr val="accent1"/>
            </a:fillRef>
            <a:effectRef idx="1">
              <a:schemeClr val="accent1"/>
            </a:effectRef>
            <a:fontRef idx="minor">
              <a:schemeClr val="tx1"/>
            </a:fontRef>
          </p:style>
          <p:txBody>
            <a:bodyPr/>
            <a:lstStyle/>
            <a:p>
              <a:endParaRPr lang="en-IN" dirty="0"/>
            </a:p>
          </p:txBody>
        </p:sp>
      </p:grpSp>
      <p:sp>
        <p:nvSpPr>
          <p:cNvPr id="44" name="TextBox 43">
            <a:extLst>
              <a:ext uri="{FF2B5EF4-FFF2-40B4-BE49-F238E27FC236}">
                <a16:creationId xmlns:a16="http://schemas.microsoft.com/office/drawing/2014/main" id="{C4C7501B-42CB-4AC1-8788-886708884DB6}"/>
              </a:ext>
            </a:extLst>
          </p:cNvPr>
          <p:cNvSpPr txBox="1"/>
          <p:nvPr/>
        </p:nvSpPr>
        <p:spPr>
          <a:xfrm>
            <a:off x="2858348" y="3924300"/>
            <a:ext cx="14354347" cy="707886"/>
          </a:xfrm>
          <a:prstGeom prst="rect">
            <a:avLst/>
          </a:prstGeom>
          <a:noFill/>
        </p:spPr>
        <p:txBody>
          <a:bodyPr wrap="square" rtlCol="0">
            <a:spAutoFit/>
          </a:bodyPr>
          <a:lstStyle/>
          <a:p>
            <a:r>
              <a:rPr lang="en-US" sz="4000" b="1" dirty="0">
                <a:latin typeface="Leelawadee UI" panose="020B0502040204020203" pitchFamily="34" charset="-34"/>
                <a:cs typeface="Leelawadee UI" panose="020B0502040204020203" pitchFamily="34" charset="-34"/>
              </a:rPr>
              <a:t>Front-End: </a:t>
            </a:r>
            <a:r>
              <a:rPr lang="en-US" sz="4000" dirty="0">
                <a:latin typeface="Leelawadee UI" panose="020B0502040204020203" pitchFamily="34" charset="-34"/>
                <a:cs typeface="Leelawadee UI" panose="020B0502040204020203" pitchFamily="34" charset="-34"/>
              </a:rPr>
              <a:t>React, Tailwind, </a:t>
            </a:r>
            <a:r>
              <a:rPr lang="en-US" sz="4000" dirty="0" err="1">
                <a:latin typeface="Leelawadee UI" panose="020B0502040204020203" pitchFamily="34" charset="-34"/>
                <a:cs typeface="Leelawadee UI" panose="020B0502040204020203" pitchFamily="34" charset="-34"/>
              </a:rPr>
              <a:t>NextUi</a:t>
            </a:r>
            <a:endParaRPr lang="en-IN" sz="4000" dirty="0">
              <a:latin typeface="Leelawadee UI" panose="020B0502040204020203" pitchFamily="34" charset="-34"/>
              <a:cs typeface="Leelawadee UI" panose="020B0502040204020203" pitchFamily="34" charset="-34"/>
            </a:endParaRPr>
          </a:p>
        </p:txBody>
      </p:sp>
      <p:sp>
        <p:nvSpPr>
          <p:cNvPr id="45" name="TextBox 44">
            <a:extLst>
              <a:ext uri="{FF2B5EF4-FFF2-40B4-BE49-F238E27FC236}">
                <a16:creationId xmlns:a16="http://schemas.microsoft.com/office/drawing/2014/main" id="{B68EC07D-E9AA-4F44-92CF-B09F01C2D008}"/>
              </a:ext>
            </a:extLst>
          </p:cNvPr>
          <p:cNvSpPr txBox="1"/>
          <p:nvPr/>
        </p:nvSpPr>
        <p:spPr>
          <a:xfrm>
            <a:off x="2858347" y="4814919"/>
            <a:ext cx="14642470" cy="707886"/>
          </a:xfrm>
          <a:prstGeom prst="rect">
            <a:avLst/>
          </a:prstGeom>
          <a:noFill/>
        </p:spPr>
        <p:txBody>
          <a:bodyPr wrap="square" rtlCol="0">
            <a:spAutoFit/>
          </a:bodyPr>
          <a:lstStyle/>
          <a:p>
            <a:r>
              <a:rPr lang="en-US" sz="4000" b="1" dirty="0">
                <a:latin typeface="Leelawadee UI" panose="020B0502040204020203" pitchFamily="34" charset="-34"/>
                <a:cs typeface="Leelawadee UI" panose="020B0502040204020203" pitchFamily="34" charset="-34"/>
              </a:rPr>
              <a:t>Backend-End: </a:t>
            </a:r>
            <a:r>
              <a:rPr lang="en-US" sz="4000" dirty="0">
                <a:latin typeface="Leelawadee UI" panose="020B0502040204020203" pitchFamily="34" charset="-34"/>
                <a:cs typeface="Leelawadee UI" panose="020B0502040204020203" pitchFamily="34" charset="-34"/>
              </a:rPr>
              <a:t>Flask, </a:t>
            </a:r>
            <a:r>
              <a:rPr lang="en-US" sz="4000" dirty="0" err="1">
                <a:latin typeface="Leelawadee UI" panose="020B0502040204020203" pitchFamily="34" charset="-34"/>
                <a:cs typeface="Leelawadee UI" panose="020B0502040204020203" pitchFamily="34" charset="-34"/>
              </a:rPr>
              <a:t>PyMuPDF</a:t>
            </a:r>
            <a:r>
              <a:rPr lang="en-US" sz="4000" dirty="0">
                <a:latin typeface="Leelawadee UI" panose="020B0502040204020203" pitchFamily="34" charset="-34"/>
                <a:cs typeface="Leelawadee UI" panose="020B0502040204020203" pitchFamily="34" charset="-34"/>
              </a:rPr>
              <a:t>, </a:t>
            </a:r>
            <a:r>
              <a:rPr lang="en-US" sz="4000" dirty="0" err="1">
                <a:latin typeface="Leelawadee UI" panose="020B0502040204020203" pitchFamily="34" charset="-34"/>
                <a:cs typeface="Leelawadee UI" panose="020B0502040204020203" pitchFamily="34" charset="-34"/>
              </a:rPr>
              <a:t>joblib</a:t>
            </a:r>
            <a:r>
              <a:rPr lang="en-US" sz="4000" dirty="0">
                <a:latin typeface="Leelawadee UI" panose="020B0502040204020203" pitchFamily="34" charset="-34"/>
                <a:cs typeface="Leelawadee UI" panose="020B0502040204020203" pitchFamily="34" charset="-34"/>
              </a:rPr>
              <a:t>, spacy, </a:t>
            </a:r>
            <a:r>
              <a:rPr lang="en-US" sz="4000" dirty="0" err="1">
                <a:latin typeface="Leelawadee UI" panose="020B0502040204020203" pitchFamily="34" charset="-34"/>
                <a:cs typeface="Leelawadee UI" panose="020B0502040204020203" pitchFamily="34" charset="-34"/>
              </a:rPr>
              <a:t>sklearn</a:t>
            </a:r>
            <a:r>
              <a:rPr lang="en-US" sz="4000" dirty="0">
                <a:latin typeface="Leelawadee UI" panose="020B0502040204020203" pitchFamily="34" charset="-34"/>
                <a:cs typeface="Leelawadee UI" panose="020B0502040204020203" pitchFamily="34" charset="-34"/>
              </a:rPr>
              <a:t>, </a:t>
            </a:r>
            <a:r>
              <a:rPr lang="en-US" sz="4000" dirty="0" err="1">
                <a:latin typeface="Leelawadee UI" panose="020B0502040204020203" pitchFamily="34" charset="-34"/>
                <a:cs typeface="Leelawadee UI" panose="020B0502040204020203" pitchFamily="34" charset="-34"/>
              </a:rPr>
              <a:t>difflib</a:t>
            </a:r>
            <a:endParaRPr lang="en-IN" sz="4000" dirty="0">
              <a:latin typeface="Leelawadee UI" panose="020B0502040204020203" pitchFamily="34" charset="-34"/>
              <a:cs typeface="Leelawadee UI" panose="020B0502040204020203" pitchFamily="34" charset="-34"/>
            </a:endParaRPr>
          </a:p>
        </p:txBody>
      </p:sp>
      <p:sp>
        <p:nvSpPr>
          <p:cNvPr id="46" name="TextBox 45">
            <a:extLst>
              <a:ext uri="{FF2B5EF4-FFF2-40B4-BE49-F238E27FC236}">
                <a16:creationId xmlns:a16="http://schemas.microsoft.com/office/drawing/2014/main" id="{AE62498E-A79F-4BA2-86A5-A40C2B2C6E43}"/>
              </a:ext>
            </a:extLst>
          </p:cNvPr>
          <p:cNvSpPr txBox="1"/>
          <p:nvPr/>
        </p:nvSpPr>
        <p:spPr>
          <a:xfrm>
            <a:off x="2858347" y="5616116"/>
            <a:ext cx="14354347" cy="1824346"/>
          </a:xfrm>
          <a:prstGeom prst="rect">
            <a:avLst/>
          </a:prstGeom>
          <a:noFill/>
        </p:spPr>
        <p:txBody>
          <a:bodyPr wrap="square" rtlCol="0">
            <a:spAutoFit/>
          </a:bodyPr>
          <a:lstStyle/>
          <a:p>
            <a:pPr>
              <a:lnSpc>
                <a:spcPct val="150000"/>
              </a:lnSpc>
            </a:pPr>
            <a:r>
              <a:rPr lang="en-US" sz="4000" b="1" dirty="0">
                <a:latin typeface="Leelawadee UI" panose="020B0502040204020203" pitchFamily="34" charset="-34"/>
                <a:cs typeface="Leelawadee UI" panose="020B0502040204020203" pitchFamily="34" charset="-34"/>
              </a:rPr>
              <a:t>Machine Learning: </a:t>
            </a:r>
            <a:r>
              <a:rPr lang="en-US" sz="4000" dirty="0">
                <a:latin typeface="Leelawadee UI" panose="020B0502040204020203" pitchFamily="34" charset="-34"/>
                <a:cs typeface="Leelawadee UI" panose="020B0502040204020203" pitchFamily="34" charset="-34"/>
              </a:rPr>
              <a:t>Pandas, Matplotlib, </a:t>
            </a:r>
            <a:r>
              <a:rPr lang="en-US" sz="4000" dirty="0" err="1">
                <a:latin typeface="Leelawadee UI" panose="020B0502040204020203" pitchFamily="34" charset="-34"/>
                <a:cs typeface="Leelawadee UI" panose="020B0502040204020203" pitchFamily="34" charset="-34"/>
              </a:rPr>
              <a:t>Sklearn</a:t>
            </a:r>
            <a:r>
              <a:rPr lang="en-US" sz="4000" dirty="0">
                <a:latin typeface="Leelawadee UI" panose="020B0502040204020203" pitchFamily="34" charset="-34"/>
                <a:cs typeface="Leelawadee UI" panose="020B0502040204020203" pitchFamily="34" charset="-34"/>
              </a:rPr>
              <a:t>, re, </a:t>
            </a:r>
            <a:r>
              <a:rPr lang="en-US" sz="4000" dirty="0" err="1">
                <a:latin typeface="Leelawadee UI" panose="020B0502040204020203" pitchFamily="34" charset="-34"/>
                <a:cs typeface="Leelawadee UI" panose="020B0502040204020203" pitchFamily="34" charset="-34"/>
              </a:rPr>
              <a:t>joblib</a:t>
            </a:r>
            <a:endParaRPr lang="en-US" sz="4000" dirty="0">
              <a:latin typeface="Leelawadee UI" panose="020B0502040204020203" pitchFamily="34" charset="-34"/>
              <a:cs typeface="Leelawadee UI" panose="020B0502040204020203" pitchFamily="34" charset="-34"/>
            </a:endParaRPr>
          </a:p>
          <a:p>
            <a:pPr marL="571500" indent="-571500">
              <a:lnSpc>
                <a:spcPct val="150000"/>
              </a:lnSpc>
              <a:buFont typeface="Wingdings" panose="05000000000000000000" pitchFamily="2" charset="2"/>
              <a:buChar char="Ø"/>
            </a:pPr>
            <a:r>
              <a:rPr lang="en-US" sz="4000" b="1" dirty="0">
                <a:latin typeface="Leelawadee UI" panose="020B0502040204020203" pitchFamily="34" charset="-34"/>
                <a:cs typeface="Leelawadee UI" panose="020B0502040204020203" pitchFamily="34" charset="-34"/>
              </a:rPr>
              <a:t>Algorithms</a:t>
            </a:r>
            <a:r>
              <a:rPr lang="en-US" sz="4000" dirty="0">
                <a:latin typeface="Leelawadee UI" panose="020B0502040204020203" pitchFamily="34" charset="-34"/>
                <a:cs typeface="Leelawadee UI" panose="020B0502040204020203" pitchFamily="34" charset="-34"/>
              </a:rPr>
              <a:t> : MPL Classifier, Logistic Regression, SVC </a:t>
            </a:r>
            <a:endParaRPr lang="en-IN" sz="4000" dirty="0">
              <a:latin typeface="Leelawadee UI" panose="020B0502040204020203" pitchFamily="34" charset="-34"/>
              <a:cs typeface="Leelawadee UI" panose="020B0502040204020203" pitchFamily="34" charset="-3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8" name="Freeform 8"/>
          <p:cNvSpPr/>
          <p:nvPr/>
        </p:nvSpPr>
        <p:spPr>
          <a:xfrm rot="-10800000">
            <a:off x="17212695"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16200000" flipH="1" flipV="1">
            <a:off x="15682185"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rot="5400000">
            <a:off x="1297755"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43" name="Group 42">
            <a:extLst>
              <a:ext uri="{FF2B5EF4-FFF2-40B4-BE49-F238E27FC236}">
                <a16:creationId xmlns:a16="http://schemas.microsoft.com/office/drawing/2014/main" id="{B1AC05F0-DB26-4D89-A056-9200EE53A21D}"/>
              </a:ext>
            </a:extLst>
          </p:cNvPr>
          <p:cNvGrpSpPr/>
          <p:nvPr/>
        </p:nvGrpSpPr>
        <p:grpSpPr>
          <a:xfrm>
            <a:off x="14988045" y="6743700"/>
            <a:ext cx="6616917" cy="8589466"/>
            <a:chOff x="13254553" y="5649528"/>
            <a:chExt cx="6616917" cy="8589466"/>
          </a:xfrm>
        </p:grpSpPr>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grpSp>
        <p:nvGrpSpPr>
          <p:cNvPr id="28" name="Group 28"/>
          <p:cNvGrpSpPr/>
          <p:nvPr/>
        </p:nvGrpSpPr>
        <p:grpSpPr>
          <a:xfrm rot="2700000">
            <a:off x="-1757111" y="-5753346"/>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2219725" y="-4933796"/>
            <a:ext cx="5185216" cy="5132702"/>
          </a:xfrm>
          <a:prstGeom prst="line">
            <a:avLst/>
          </a:prstGeom>
          <a:ln w="28575" cap="flat">
            <a:solidFill>
              <a:srgbClr val="8CA9AD"/>
            </a:solidFill>
            <a:prstDash val="solid"/>
            <a:headEnd type="none" w="sm" len="sm"/>
            <a:tailEnd type="none" w="sm" len="sm"/>
          </a:ln>
        </p:spPr>
      </p:sp>
      <p:sp>
        <p:nvSpPr>
          <p:cNvPr id="32" name="AutoShape 32"/>
          <p:cNvSpPr/>
          <p:nvPr/>
        </p:nvSpPr>
        <p:spPr>
          <a:xfrm>
            <a:off x="-2433671" y="-4621120"/>
            <a:ext cx="5038853" cy="5038853"/>
          </a:xfrm>
          <a:prstGeom prst="line">
            <a:avLst/>
          </a:prstGeom>
          <a:ln w="28575" cap="flat">
            <a:solidFill>
              <a:srgbClr val="8CA9AD"/>
            </a:solidFill>
            <a:prstDash val="solid"/>
            <a:headEnd type="none" w="sm" len="sm"/>
            <a:tailEnd type="none" w="sm" len="sm"/>
          </a:ln>
        </p:spPr>
      </p:sp>
      <p:sp>
        <p:nvSpPr>
          <p:cNvPr id="33" name="AutoShape 33"/>
          <p:cNvSpPr/>
          <p:nvPr/>
        </p:nvSpPr>
        <p:spPr>
          <a:xfrm>
            <a:off x="-2613273" y="-4262650"/>
            <a:ext cx="4867141" cy="4867141"/>
          </a:xfrm>
          <a:prstGeom prst="line">
            <a:avLst/>
          </a:prstGeom>
          <a:ln w="28575" cap="flat">
            <a:solidFill>
              <a:srgbClr val="8CA9AD"/>
            </a:solidFill>
            <a:prstDash val="solid"/>
            <a:headEnd type="none" w="sm" len="sm"/>
            <a:tailEnd type="none" w="sm" len="sm"/>
          </a:ln>
        </p:spPr>
      </p:sp>
      <p:sp>
        <p:nvSpPr>
          <p:cNvPr id="34" name="AutoShape 34"/>
          <p:cNvSpPr/>
          <p:nvPr/>
        </p:nvSpPr>
        <p:spPr>
          <a:xfrm>
            <a:off x="-2739928" y="-3876382"/>
            <a:ext cx="4690515" cy="4690515"/>
          </a:xfrm>
          <a:prstGeom prst="line">
            <a:avLst/>
          </a:prstGeom>
          <a:ln w="28575" cap="flat">
            <a:solidFill>
              <a:srgbClr val="8CA9AD"/>
            </a:solidFill>
            <a:prstDash val="solid"/>
            <a:headEnd type="none" w="sm" len="sm"/>
            <a:tailEnd type="none" w="sm" len="sm"/>
          </a:ln>
        </p:spPr>
      </p:sp>
      <p:sp>
        <p:nvSpPr>
          <p:cNvPr id="35" name="AutoShape 35"/>
          <p:cNvSpPr/>
          <p:nvPr/>
        </p:nvSpPr>
        <p:spPr>
          <a:xfrm>
            <a:off x="-2883782" y="-3436705"/>
            <a:ext cx="4347674" cy="4347674"/>
          </a:xfrm>
          <a:prstGeom prst="line">
            <a:avLst/>
          </a:prstGeom>
          <a:ln w="28575" cap="flat">
            <a:solidFill>
              <a:srgbClr val="8CA9AD"/>
            </a:solidFill>
            <a:prstDash val="solid"/>
            <a:headEnd type="none" w="sm" len="sm"/>
            <a:tailEnd type="none" w="sm" len="sm"/>
          </a:ln>
        </p:spPr>
      </p:sp>
      <p:sp>
        <p:nvSpPr>
          <p:cNvPr id="36" name="AutoShape 36"/>
          <p:cNvSpPr/>
          <p:nvPr/>
        </p:nvSpPr>
        <p:spPr>
          <a:xfrm>
            <a:off x="-3004601" y="-2992982"/>
            <a:ext cx="3963599" cy="3985594"/>
          </a:xfrm>
          <a:prstGeom prst="line">
            <a:avLst/>
          </a:prstGeom>
          <a:ln w="28575" cap="flat">
            <a:solidFill>
              <a:srgbClr val="8CA9AD"/>
            </a:solidFill>
            <a:prstDash val="solid"/>
            <a:headEnd type="none" w="sm" len="sm"/>
            <a:tailEnd type="none" w="sm" len="sm"/>
          </a:ln>
        </p:spPr>
      </p:sp>
      <p:sp>
        <p:nvSpPr>
          <p:cNvPr id="37" name="AutoShape 37"/>
          <p:cNvSpPr/>
          <p:nvPr/>
        </p:nvSpPr>
        <p:spPr>
          <a:xfrm>
            <a:off x="-2978834" y="-2431348"/>
            <a:ext cx="3377485" cy="3360058"/>
          </a:xfrm>
          <a:prstGeom prst="line">
            <a:avLst/>
          </a:prstGeom>
          <a:ln w="28575" cap="flat">
            <a:solidFill>
              <a:srgbClr val="8CA9AD"/>
            </a:solidFill>
            <a:prstDash val="solid"/>
            <a:headEnd type="none" w="sm" len="sm"/>
            <a:tailEnd type="none" w="sm" len="sm"/>
          </a:ln>
        </p:spPr>
      </p:sp>
      <p:sp>
        <p:nvSpPr>
          <p:cNvPr id="38" name="AutoShape 38"/>
          <p:cNvSpPr/>
          <p:nvPr/>
        </p:nvSpPr>
        <p:spPr>
          <a:xfrm>
            <a:off x="-2890517" y="-1754265"/>
            <a:ext cx="2628598" cy="2671969"/>
          </a:xfrm>
          <a:prstGeom prst="line">
            <a:avLst/>
          </a:prstGeom>
          <a:ln w="28575" cap="flat">
            <a:solidFill>
              <a:srgbClr val="8CA9AD"/>
            </a:solidFill>
            <a:prstDash val="solid"/>
            <a:headEnd type="none" w="sm" len="sm"/>
            <a:tailEnd type="none" w="sm" len="sm"/>
          </a:ln>
        </p:spPr>
      </p:sp>
      <p:grpSp>
        <p:nvGrpSpPr>
          <p:cNvPr id="40" name="Group 39">
            <a:extLst>
              <a:ext uri="{FF2B5EF4-FFF2-40B4-BE49-F238E27FC236}">
                <a16:creationId xmlns:a16="http://schemas.microsoft.com/office/drawing/2014/main" id="{245E20C8-7ECE-4A21-86A2-202D48ADA36C}"/>
              </a:ext>
            </a:extLst>
          </p:cNvPr>
          <p:cNvGrpSpPr/>
          <p:nvPr/>
        </p:nvGrpSpPr>
        <p:grpSpPr>
          <a:xfrm>
            <a:off x="1370780" y="899229"/>
            <a:ext cx="14214293" cy="1240756"/>
            <a:chOff x="924214" y="568987"/>
            <a:chExt cx="12044053" cy="1240756"/>
          </a:xfrm>
        </p:grpSpPr>
        <p:sp>
          <p:nvSpPr>
            <p:cNvPr id="41" name="TextBox 13">
              <a:extLst>
                <a:ext uri="{FF2B5EF4-FFF2-40B4-BE49-F238E27FC236}">
                  <a16:creationId xmlns:a16="http://schemas.microsoft.com/office/drawing/2014/main" id="{94A1C051-5AE8-4DD3-941E-9036E9F4E0C5}"/>
                </a:ext>
              </a:extLst>
            </p:cNvPr>
            <p:cNvSpPr txBox="1"/>
            <p:nvPr/>
          </p:nvSpPr>
          <p:spPr>
            <a:xfrm>
              <a:off x="924214" y="568987"/>
              <a:ext cx="12044053" cy="1099660"/>
            </a:xfrm>
            <a:prstGeom prst="rect">
              <a:avLst/>
            </a:prstGeom>
          </p:spPr>
          <p:txBody>
            <a:bodyPr lIns="0" tIns="0" rIns="0" bIns="0" rtlCol="0" anchor="t">
              <a:spAutoFit/>
            </a:bodyPr>
            <a:lstStyle/>
            <a:p>
              <a:pPr>
                <a:lnSpc>
                  <a:spcPts val="9600"/>
                </a:lnSpc>
              </a:pPr>
              <a:r>
                <a:rPr lang="en-US" sz="7200" dirty="0">
                  <a:solidFill>
                    <a:srgbClr val="FE6D73"/>
                  </a:solidFill>
                  <a:latin typeface="Kollektif Bold"/>
                  <a:ea typeface="Kollektif Bold"/>
                  <a:cs typeface="Kollektif Bold"/>
                  <a:sym typeface="Kollektif Bold"/>
                </a:rPr>
                <a:t>Team Members and Contribution</a:t>
              </a:r>
            </a:p>
          </p:txBody>
        </p:sp>
        <p:sp>
          <p:nvSpPr>
            <p:cNvPr id="42" name="AutoShape 30">
              <a:extLst>
                <a:ext uri="{FF2B5EF4-FFF2-40B4-BE49-F238E27FC236}">
                  <a16:creationId xmlns:a16="http://schemas.microsoft.com/office/drawing/2014/main" id="{94A0F5C2-6B30-49A0-A5B8-39FF04F3C799}"/>
                </a:ext>
              </a:extLst>
            </p:cNvPr>
            <p:cNvSpPr/>
            <p:nvPr/>
          </p:nvSpPr>
          <p:spPr>
            <a:xfrm flipV="1">
              <a:off x="936246" y="1753742"/>
              <a:ext cx="11755355" cy="56001"/>
            </a:xfrm>
            <a:prstGeom prst="line">
              <a:avLst/>
            </a:prstGeom>
            <a:ln>
              <a:headEnd type="none" w="sm" len="sm"/>
              <a:tailEnd type="none" w="sm" len="sm"/>
            </a:ln>
            <a:effectLst/>
          </p:spPr>
          <p:style>
            <a:lnRef idx="2">
              <a:schemeClr val="accent1"/>
            </a:lnRef>
            <a:fillRef idx="0">
              <a:schemeClr val="accent1"/>
            </a:fillRef>
            <a:effectRef idx="1">
              <a:schemeClr val="accent1"/>
            </a:effectRef>
            <a:fontRef idx="minor">
              <a:schemeClr val="tx1"/>
            </a:fontRef>
          </p:style>
          <p:txBody>
            <a:bodyPr/>
            <a:lstStyle/>
            <a:p>
              <a:endParaRPr lang="en-IN" dirty="0"/>
            </a:p>
          </p:txBody>
        </p:sp>
      </p:grpSp>
      <p:sp>
        <p:nvSpPr>
          <p:cNvPr id="44" name="TextBox 43">
            <a:extLst>
              <a:ext uri="{FF2B5EF4-FFF2-40B4-BE49-F238E27FC236}">
                <a16:creationId xmlns:a16="http://schemas.microsoft.com/office/drawing/2014/main" id="{C4C7501B-42CB-4AC1-8788-886708884DB6}"/>
              </a:ext>
            </a:extLst>
          </p:cNvPr>
          <p:cNvSpPr txBox="1"/>
          <p:nvPr/>
        </p:nvSpPr>
        <p:spPr>
          <a:xfrm>
            <a:off x="1950587" y="2608561"/>
            <a:ext cx="14354347" cy="1077218"/>
          </a:xfrm>
          <a:prstGeom prst="rect">
            <a:avLst/>
          </a:prstGeom>
          <a:noFill/>
        </p:spPr>
        <p:txBody>
          <a:bodyPr wrap="square" rtlCol="0">
            <a:spAutoFit/>
          </a:bodyPr>
          <a:lstStyle/>
          <a:p>
            <a:r>
              <a:rPr lang="en-US" sz="3200" b="1" dirty="0">
                <a:latin typeface="Leelawadee UI" panose="020B0502040204020203" pitchFamily="34" charset="-34"/>
                <a:cs typeface="Leelawadee UI" panose="020B0502040204020203" pitchFamily="34" charset="-34"/>
              </a:rPr>
              <a:t>Sukanta Oraw : </a:t>
            </a:r>
            <a:r>
              <a:rPr lang="en-US" sz="3200" dirty="0">
                <a:latin typeface="Leelawadee UI" panose="020B0502040204020203" pitchFamily="34" charset="-34"/>
                <a:cs typeface="Leelawadee UI" panose="020B0502040204020203" pitchFamily="34" charset="-34"/>
              </a:rPr>
              <a:t>Machine Learning Model building and overall project monitoring and supervision.</a:t>
            </a:r>
            <a:endParaRPr lang="en-IN" sz="3200" dirty="0">
              <a:latin typeface="Leelawadee UI" panose="020B0502040204020203" pitchFamily="34" charset="-34"/>
              <a:cs typeface="Leelawadee UI" panose="020B0502040204020203" pitchFamily="34" charset="-34"/>
            </a:endParaRPr>
          </a:p>
        </p:txBody>
      </p:sp>
      <p:sp>
        <p:nvSpPr>
          <p:cNvPr id="45" name="TextBox 44">
            <a:extLst>
              <a:ext uri="{FF2B5EF4-FFF2-40B4-BE49-F238E27FC236}">
                <a16:creationId xmlns:a16="http://schemas.microsoft.com/office/drawing/2014/main" id="{B68EC07D-E9AA-4F44-92CF-B09F01C2D008}"/>
              </a:ext>
            </a:extLst>
          </p:cNvPr>
          <p:cNvSpPr txBox="1"/>
          <p:nvPr/>
        </p:nvSpPr>
        <p:spPr>
          <a:xfrm>
            <a:off x="1914597" y="3996678"/>
            <a:ext cx="14642470" cy="1077218"/>
          </a:xfrm>
          <a:prstGeom prst="rect">
            <a:avLst/>
          </a:prstGeom>
          <a:noFill/>
        </p:spPr>
        <p:txBody>
          <a:bodyPr wrap="square" rtlCol="0">
            <a:spAutoFit/>
          </a:bodyPr>
          <a:lstStyle/>
          <a:p>
            <a:r>
              <a:rPr lang="en-US" sz="3200" b="1" dirty="0" err="1">
                <a:latin typeface="Leelawadee UI" panose="020B0502040204020203" pitchFamily="34" charset="-34"/>
                <a:cs typeface="Leelawadee UI" panose="020B0502040204020203" pitchFamily="34" charset="-34"/>
              </a:rPr>
              <a:t>Subhayan</a:t>
            </a:r>
            <a:r>
              <a:rPr lang="en-US" sz="3200" b="1" dirty="0">
                <a:latin typeface="Leelawadee UI" panose="020B0502040204020203" pitchFamily="34" charset="-34"/>
                <a:cs typeface="Leelawadee UI" panose="020B0502040204020203" pitchFamily="34" charset="-34"/>
              </a:rPr>
              <a:t> Mukhopadhyay : </a:t>
            </a:r>
            <a:r>
              <a:rPr lang="en-US" sz="3200" dirty="0">
                <a:latin typeface="Leelawadee UI" panose="020B0502040204020203" pitchFamily="34" charset="-34"/>
                <a:cs typeface="Leelawadee UI" panose="020B0502040204020203" pitchFamily="34" charset="-34"/>
              </a:rPr>
              <a:t>Machine Learning Model building and research for the project.</a:t>
            </a:r>
            <a:endParaRPr lang="en-IN" sz="3200" dirty="0">
              <a:latin typeface="Leelawadee UI" panose="020B0502040204020203" pitchFamily="34" charset="-34"/>
              <a:cs typeface="Leelawadee UI" panose="020B0502040204020203" pitchFamily="34" charset="-34"/>
            </a:endParaRPr>
          </a:p>
        </p:txBody>
      </p:sp>
      <p:sp>
        <p:nvSpPr>
          <p:cNvPr id="39" name="TextBox 38">
            <a:extLst>
              <a:ext uri="{FF2B5EF4-FFF2-40B4-BE49-F238E27FC236}">
                <a16:creationId xmlns:a16="http://schemas.microsoft.com/office/drawing/2014/main" id="{6B437A2C-BA4C-4571-BEA3-2FAF03ADE320}"/>
              </a:ext>
            </a:extLst>
          </p:cNvPr>
          <p:cNvSpPr txBox="1"/>
          <p:nvPr/>
        </p:nvSpPr>
        <p:spPr>
          <a:xfrm>
            <a:off x="1950587" y="5429397"/>
            <a:ext cx="14642470" cy="1077218"/>
          </a:xfrm>
          <a:prstGeom prst="rect">
            <a:avLst/>
          </a:prstGeom>
          <a:noFill/>
        </p:spPr>
        <p:txBody>
          <a:bodyPr wrap="square" rtlCol="0">
            <a:spAutoFit/>
          </a:bodyPr>
          <a:lstStyle/>
          <a:p>
            <a:r>
              <a:rPr lang="en-US" sz="3200" b="1" dirty="0">
                <a:latin typeface="Leelawadee UI" panose="020B0502040204020203" pitchFamily="34" charset="-34"/>
                <a:cs typeface="Leelawadee UI" panose="020B0502040204020203" pitchFamily="34" charset="-34"/>
              </a:rPr>
              <a:t>Arnab Bhattacharya : </a:t>
            </a:r>
            <a:r>
              <a:rPr lang="en-US" sz="3200" dirty="0">
                <a:latin typeface="Leelawadee UI" panose="020B0502040204020203" pitchFamily="34" charset="-34"/>
                <a:cs typeface="Leelawadee UI" panose="020B0502040204020203" pitchFamily="34" charset="-34"/>
              </a:rPr>
              <a:t>Front-End UI development for visual representation of the contract comparison.</a:t>
            </a:r>
            <a:endParaRPr lang="en-IN" sz="3200" dirty="0">
              <a:latin typeface="Leelawadee UI" panose="020B0502040204020203" pitchFamily="34" charset="-34"/>
              <a:cs typeface="Leelawadee UI" panose="020B0502040204020203" pitchFamily="34" charset="-34"/>
            </a:endParaRPr>
          </a:p>
        </p:txBody>
      </p:sp>
      <p:sp>
        <p:nvSpPr>
          <p:cNvPr id="47" name="TextBox 46">
            <a:extLst>
              <a:ext uri="{FF2B5EF4-FFF2-40B4-BE49-F238E27FC236}">
                <a16:creationId xmlns:a16="http://schemas.microsoft.com/office/drawing/2014/main" id="{6CCA4DA6-6573-4E46-BDB4-9C381D627D01}"/>
              </a:ext>
            </a:extLst>
          </p:cNvPr>
          <p:cNvSpPr txBox="1"/>
          <p:nvPr/>
        </p:nvSpPr>
        <p:spPr>
          <a:xfrm>
            <a:off x="1987623" y="6794251"/>
            <a:ext cx="14642470" cy="584775"/>
          </a:xfrm>
          <a:prstGeom prst="rect">
            <a:avLst/>
          </a:prstGeom>
          <a:noFill/>
        </p:spPr>
        <p:txBody>
          <a:bodyPr wrap="square" rtlCol="0">
            <a:spAutoFit/>
          </a:bodyPr>
          <a:lstStyle/>
          <a:p>
            <a:r>
              <a:rPr lang="en-US" sz="3200" b="1" dirty="0">
                <a:latin typeface="Leelawadee UI" panose="020B0502040204020203" pitchFamily="34" charset="-34"/>
                <a:cs typeface="Leelawadee UI" panose="020B0502040204020203" pitchFamily="34" charset="-34"/>
              </a:rPr>
              <a:t>Shahid Aktar Mandal : </a:t>
            </a:r>
            <a:r>
              <a:rPr lang="en-US" sz="3200" dirty="0">
                <a:latin typeface="Leelawadee UI" panose="020B0502040204020203" pitchFamily="34" charset="-34"/>
                <a:cs typeface="Leelawadee UI" panose="020B0502040204020203" pitchFamily="34" charset="-34"/>
              </a:rPr>
              <a:t>Front-End UI development and backend integration.</a:t>
            </a:r>
            <a:endParaRPr lang="en-IN" sz="3200" dirty="0">
              <a:latin typeface="Leelawadee UI" panose="020B0502040204020203" pitchFamily="34" charset="-34"/>
              <a:cs typeface="Leelawadee UI" panose="020B0502040204020203" pitchFamily="34" charset="-34"/>
            </a:endParaRPr>
          </a:p>
        </p:txBody>
      </p:sp>
      <p:sp>
        <p:nvSpPr>
          <p:cNvPr id="48" name="TextBox 47">
            <a:extLst>
              <a:ext uri="{FF2B5EF4-FFF2-40B4-BE49-F238E27FC236}">
                <a16:creationId xmlns:a16="http://schemas.microsoft.com/office/drawing/2014/main" id="{DA7DD639-6301-4C60-86B9-6F4D2492D8D5}"/>
              </a:ext>
            </a:extLst>
          </p:cNvPr>
          <p:cNvSpPr txBox="1"/>
          <p:nvPr/>
        </p:nvSpPr>
        <p:spPr>
          <a:xfrm>
            <a:off x="1987623" y="7762797"/>
            <a:ext cx="14642470" cy="1077218"/>
          </a:xfrm>
          <a:prstGeom prst="rect">
            <a:avLst/>
          </a:prstGeom>
          <a:noFill/>
        </p:spPr>
        <p:txBody>
          <a:bodyPr wrap="square" rtlCol="0">
            <a:spAutoFit/>
          </a:bodyPr>
          <a:lstStyle/>
          <a:p>
            <a:r>
              <a:rPr lang="en-US" sz="3200" b="1" dirty="0">
                <a:latin typeface="Leelawadee UI" panose="020B0502040204020203" pitchFamily="34" charset="-34"/>
                <a:cs typeface="Leelawadee UI" panose="020B0502040204020203" pitchFamily="34" charset="-34"/>
              </a:rPr>
              <a:t>Joy Biswas : </a:t>
            </a:r>
            <a:r>
              <a:rPr lang="en-US" sz="3200" dirty="0">
                <a:latin typeface="Leelawadee UI" panose="020B0502040204020203" pitchFamily="34" charset="-34"/>
                <a:cs typeface="Leelawadee UI" panose="020B0502040204020203" pitchFamily="34" charset="-34"/>
              </a:rPr>
              <a:t>Finding the similarity between contracts and highlighting mismatched words.</a:t>
            </a:r>
            <a:endParaRPr lang="en-IN" sz="3200" dirty="0">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3581983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43984" y="1579495"/>
            <a:ext cx="7600032" cy="705321"/>
          </a:xfrm>
          <a:prstGeom prst="rect">
            <a:avLst/>
          </a:prstGeom>
        </p:spPr>
        <p:txBody>
          <a:bodyPr lIns="0" tIns="0" rIns="0" bIns="0" rtlCol="0" anchor="t">
            <a:spAutoFit/>
          </a:bodyPr>
          <a:lstStyle/>
          <a:p>
            <a:pPr algn="ctr">
              <a:lnSpc>
                <a:spcPts val="5544"/>
              </a:lnSpc>
            </a:pPr>
            <a:r>
              <a:rPr lang="en-US" sz="6000" u="sng" dirty="0">
                <a:solidFill>
                  <a:srgbClr val="FE6D73"/>
                </a:solidFill>
                <a:latin typeface="Kollektif Bold"/>
                <a:ea typeface="Kollektif Bold"/>
                <a:cs typeface="Kollektif Bold"/>
                <a:sym typeface="Kollektif Bold"/>
              </a:rPr>
              <a:t>Conclusion</a:t>
            </a:r>
          </a:p>
        </p:txBody>
      </p:sp>
      <p:grpSp>
        <p:nvGrpSpPr>
          <p:cNvPr id="3" name="Group 3"/>
          <p:cNvGrpSpPr/>
          <p:nvPr/>
        </p:nvGrpSpPr>
        <p:grpSpPr>
          <a:xfrm>
            <a:off x="1533587" y="3076954"/>
            <a:ext cx="15220826" cy="6554436"/>
            <a:chOff x="0" y="0"/>
            <a:chExt cx="1232735" cy="205000"/>
          </a:xfrm>
        </p:grpSpPr>
        <p:sp>
          <p:nvSpPr>
            <p:cNvPr id="4" name="Freeform 4"/>
            <p:cNvSpPr/>
            <p:nvPr/>
          </p:nvSpPr>
          <p:spPr>
            <a:xfrm>
              <a:off x="0" y="0"/>
              <a:ext cx="1232735" cy="205000"/>
            </a:xfrm>
            <a:prstGeom prst="roundRect">
              <a:avLst>
                <a:gd name="adj" fmla="val 10755"/>
              </a:avLst>
            </a:prstGeom>
            <a:solidFill>
              <a:schemeClr val="tx2">
                <a:lumMod val="75000"/>
              </a:schemeClr>
            </a:solidFill>
          </p:spPr>
        </p:sp>
        <p:sp>
          <p:nvSpPr>
            <p:cNvPr id="5" name="TextBox 5"/>
            <p:cNvSpPr txBox="1"/>
            <p:nvPr/>
          </p:nvSpPr>
          <p:spPr>
            <a:xfrm>
              <a:off x="0" y="19050"/>
              <a:ext cx="1232735" cy="185950"/>
            </a:xfrm>
            <a:prstGeom prst="rect">
              <a:avLst/>
            </a:prstGeom>
          </p:spPr>
          <p:txBody>
            <a:bodyPr lIns="50800" tIns="50800" rIns="50800" bIns="50800" rtlCol="0" anchor="ctr"/>
            <a:lstStyle/>
            <a:p>
              <a:pPr algn="ctr">
                <a:lnSpc>
                  <a:spcPts val="2553"/>
                </a:lnSpc>
              </a:pPr>
              <a:endParaRPr/>
            </a:p>
          </p:txBody>
        </p:sp>
      </p:grpSp>
      <p:sp>
        <p:nvSpPr>
          <p:cNvPr id="12" name="TextBox 12"/>
          <p:cNvSpPr txBox="1"/>
          <p:nvPr/>
        </p:nvSpPr>
        <p:spPr>
          <a:xfrm>
            <a:off x="3120765" y="3690933"/>
            <a:ext cx="12409554" cy="5386090"/>
          </a:xfrm>
          <a:prstGeom prst="rect">
            <a:avLst/>
          </a:prstGeom>
        </p:spPr>
        <p:txBody>
          <a:bodyPr wrap="square" lIns="0" tIns="0" rIns="0" bIns="0" rtlCol="0" anchor="t">
            <a:spAutoFit/>
          </a:bodyPr>
          <a:lstStyle/>
          <a:p>
            <a:pPr algn="ctr">
              <a:lnSpc>
                <a:spcPts val="3000"/>
              </a:lnSpc>
            </a:pPr>
            <a:r>
              <a:rPr lang="en-US" sz="2800" dirty="0">
                <a:solidFill>
                  <a:schemeClr val="bg1"/>
                </a:solidFill>
                <a:effectLst>
                  <a:outerShdw blurRad="50800" dist="38100" dir="2700000" algn="tl" rotWithShape="0">
                    <a:prstClr val="black">
                      <a:alpha val="40000"/>
                    </a:prstClr>
                  </a:outerShdw>
                </a:effectLst>
                <a:latin typeface="Kollektif Bold"/>
                <a:ea typeface="Kollektif Bold"/>
                <a:cs typeface="Kollektif Bold"/>
                <a:sym typeface="Kollektif Bold"/>
              </a:rPr>
              <a:t>The “Business Contract Validation” project is quite efficient in addressing the issues related to contract clause classification and comparison. Applying the machine learning and NLP methodologies, the system generates the clause list and tags clauses automatically implying significant time-saving when the contract is reviewed. This is very important since Cosine similarity ensures that results obtained when comparing the clauses are very accurate this will make analysis of the contracts more accurate. The frontend developed makes the system friendly to the users, thus enabling the easy usage of the system. The use of enhanced models, multilingualism, better data sets and text extraction more than put the system in a better position in the future enhancements. As for the supporting project, it optimizes contract handling and establishes the structure for further developments in the sphere of document automation.</a:t>
            </a:r>
          </a:p>
        </p:txBody>
      </p:sp>
      <p:grpSp>
        <p:nvGrpSpPr>
          <p:cNvPr id="18" name="Group 18"/>
          <p:cNvGrpSpPr/>
          <p:nvPr/>
        </p:nvGrpSpPr>
        <p:grpSpPr>
          <a:xfrm rot="2700000">
            <a:off x="-1906430" y="-3406802"/>
            <a:ext cx="7415398" cy="3565095"/>
            <a:chOff x="0" y="0"/>
            <a:chExt cx="660400" cy="317500"/>
          </a:xfrm>
        </p:grpSpPr>
        <p:sp>
          <p:nvSpPr>
            <p:cNvPr id="19" name="Freeform 1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0" name="TextBox 2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1" name="AutoShape 21"/>
          <p:cNvSpPr/>
          <p:nvPr/>
        </p:nvSpPr>
        <p:spPr>
          <a:xfrm>
            <a:off x="-2369044" y="-2587253"/>
            <a:ext cx="5185216" cy="5132702"/>
          </a:xfrm>
          <a:prstGeom prst="line">
            <a:avLst/>
          </a:prstGeom>
          <a:ln w="28575" cap="flat">
            <a:solidFill>
              <a:srgbClr val="8CA9AD"/>
            </a:solidFill>
            <a:prstDash val="solid"/>
            <a:headEnd type="none" w="sm" len="sm"/>
            <a:tailEnd type="none" w="sm" len="sm"/>
          </a:ln>
        </p:spPr>
      </p:sp>
      <p:sp>
        <p:nvSpPr>
          <p:cNvPr id="22" name="AutoShape 22"/>
          <p:cNvSpPr/>
          <p:nvPr/>
        </p:nvSpPr>
        <p:spPr>
          <a:xfrm>
            <a:off x="-2582990" y="-2274576"/>
            <a:ext cx="5038853" cy="5038853"/>
          </a:xfrm>
          <a:prstGeom prst="line">
            <a:avLst/>
          </a:prstGeom>
          <a:ln w="28575" cap="flat">
            <a:solidFill>
              <a:srgbClr val="8CA9AD"/>
            </a:solidFill>
            <a:prstDash val="solid"/>
            <a:headEnd type="none" w="sm" len="sm"/>
            <a:tailEnd type="none" w="sm" len="sm"/>
          </a:ln>
        </p:spPr>
      </p:sp>
      <p:sp>
        <p:nvSpPr>
          <p:cNvPr id="23" name="AutoShape 23"/>
          <p:cNvSpPr/>
          <p:nvPr/>
        </p:nvSpPr>
        <p:spPr>
          <a:xfrm>
            <a:off x="-2762592" y="-1916106"/>
            <a:ext cx="4867141" cy="4867141"/>
          </a:xfrm>
          <a:prstGeom prst="line">
            <a:avLst/>
          </a:prstGeom>
          <a:ln w="28575" cap="flat">
            <a:solidFill>
              <a:srgbClr val="8CA9AD"/>
            </a:solidFill>
            <a:prstDash val="solid"/>
            <a:headEnd type="none" w="sm" len="sm"/>
            <a:tailEnd type="none" w="sm" len="sm"/>
          </a:ln>
        </p:spPr>
      </p:sp>
      <p:sp>
        <p:nvSpPr>
          <p:cNvPr id="24" name="AutoShape 24"/>
          <p:cNvSpPr/>
          <p:nvPr/>
        </p:nvSpPr>
        <p:spPr>
          <a:xfrm>
            <a:off x="-2889247" y="-1529839"/>
            <a:ext cx="4690515" cy="4690515"/>
          </a:xfrm>
          <a:prstGeom prst="line">
            <a:avLst/>
          </a:prstGeom>
          <a:ln w="28575" cap="flat">
            <a:solidFill>
              <a:srgbClr val="8CA9AD"/>
            </a:solidFill>
            <a:prstDash val="solid"/>
            <a:headEnd type="none" w="sm" len="sm"/>
            <a:tailEnd type="none" w="sm" len="sm"/>
          </a:ln>
        </p:spPr>
      </p:sp>
      <p:sp>
        <p:nvSpPr>
          <p:cNvPr id="25" name="AutoShape 25"/>
          <p:cNvSpPr/>
          <p:nvPr/>
        </p:nvSpPr>
        <p:spPr>
          <a:xfrm>
            <a:off x="-3033101" y="-1090162"/>
            <a:ext cx="4347674" cy="4347674"/>
          </a:xfrm>
          <a:prstGeom prst="line">
            <a:avLst/>
          </a:prstGeom>
          <a:ln w="28575" cap="flat">
            <a:solidFill>
              <a:srgbClr val="8CA9AD"/>
            </a:solidFill>
            <a:prstDash val="solid"/>
            <a:headEnd type="none" w="sm" len="sm"/>
            <a:tailEnd type="none" w="sm" len="sm"/>
          </a:ln>
        </p:spPr>
      </p:sp>
      <p:sp>
        <p:nvSpPr>
          <p:cNvPr id="26" name="AutoShape 26"/>
          <p:cNvSpPr/>
          <p:nvPr/>
        </p:nvSpPr>
        <p:spPr>
          <a:xfrm>
            <a:off x="-3153920" y="-646438"/>
            <a:ext cx="3963599" cy="3985594"/>
          </a:xfrm>
          <a:prstGeom prst="line">
            <a:avLst/>
          </a:prstGeom>
          <a:ln w="28575" cap="flat">
            <a:solidFill>
              <a:srgbClr val="8CA9AD"/>
            </a:solidFill>
            <a:prstDash val="solid"/>
            <a:headEnd type="none" w="sm" len="sm"/>
            <a:tailEnd type="none" w="sm" len="sm"/>
          </a:ln>
        </p:spPr>
      </p:sp>
      <p:sp>
        <p:nvSpPr>
          <p:cNvPr id="27" name="AutoShape 27"/>
          <p:cNvSpPr/>
          <p:nvPr/>
        </p:nvSpPr>
        <p:spPr>
          <a:xfrm>
            <a:off x="-3128153" y="-84805"/>
            <a:ext cx="3377485" cy="3360058"/>
          </a:xfrm>
          <a:prstGeom prst="line">
            <a:avLst/>
          </a:prstGeom>
          <a:ln w="28575" cap="flat">
            <a:solidFill>
              <a:srgbClr val="8CA9AD"/>
            </a:solidFill>
            <a:prstDash val="solid"/>
            <a:headEnd type="none" w="sm" len="sm"/>
            <a:tailEnd type="none" w="sm" len="sm"/>
          </a:ln>
        </p:spPr>
      </p:sp>
      <p:sp>
        <p:nvSpPr>
          <p:cNvPr id="28" name="Freeform 28"/>
          <p:cNvSpPr/>
          <p:nvPr/>
        </p:nvSpPr>
        <p:spPr>
          <a:xfrm rot="-10800000">
            <a:off x="13904606"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9" name="Freeform 29"/>
          <p:cNvSpPr/>
          <p:nvPr/>
        </p:nvSpPr>
        <p:spPr>
          <a:xfrm rot="-5400000">
            <a:off x="14988415"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0" name="Freeform 30"/>
          <p:cNvSpPr/>
          <p:nvPr/>
        </p:nvSpPr>
        <p:spPr>
          <a:xfrm rot="-10800000">
            <a:off x="14988415" y="10691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1" name="Freeform 31"/>
          <p:cNvSpPr/>
          <p:nvPr/>
        </p:nvSpPr>
        <p:spPr>
          <a:xfrm rot="-10800000">
            <a:off x="17226356" y="2857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2" name="Freeform 32"/>
          <p:cNvSpPr/>
          <p:nvPr/>
        </p:nvSpPr>
        <p:spPr>
          <a:xfrm>
            <a:off x="17226356" y="-105523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Freeform 33"/>
          <p:cNvSpPr/>
          <p:nvPr/>
        </p:nvSpPr>
        <p:spPr>
          <a:xfrm>
            <a:off x="16142547" y="111238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4" name="Freeform 34"/>
          <p:cNvSpPr/>
          <p:nvPr/>
        </p:nvSpPr>
        <p:spPr>
          <a:xfrm>
            <a:off x="17226356" y="111238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5" name="Freeform 35"/>
          <p:cNvSpPr/>
          <p:nvPr/>
        </p:nvSpPr>
        <p:spPr>
          <a:xfrm rot="5400000">
            <a:off x="13904606"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extLst>
      <p:ext uri="{BB962C8B-B14F-4D97-AF65-F5344CB8AC3E}">
        <p14:creationId xmlns:p14="http://schemas.microsoft.com/office/powerpoint/2010/main" val="2894059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704</Words>
  <Application>Microsoft Office PowerPoint</Application>
  <PresentationFormat>Custom</PresentationFormat>
  <Paragraphs>79</Paragraphs>
  <Slides>10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Calibri</vt:lpstr>
      <vt:lpstr>DM Sans</vt:lpstr>
      <vt:lpstr>Montserrat Bold</vt:lpstr>
      <vt:lpstr>Leelawadee UI</vt:lpstr>
      <vt:lpstr>IBM Plex Sans Bold</vt:lpstr>
      <vt:lpstr>Wingdings</vt:lpstr>
      <vt:lpstr>Arial</vt:lpstr>
      <vt:lpstr>Consolas</vt:lpstr>
      <vt:lpstr>DM Sans Bold</vt:lpstr>
      <vt:lpstr>Kollektif Bold</vt:lpstr>
      <vt:lpstr>Arial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Modern Business Infographic Presentation</dc:title>
  <dc:creator>Sukanta Oraw</dc:creator>
  <cp:lastModifiedBy>Sukanta Oraw</cp:lastModifiedBy>
  <cp:revision>38</cp:revision>
  <dcterms:created xsi:type="dcterms:W3CDTF">2006-08-16T00:00:00Z</dcterms:created>
  <dcterms:modified xsi:type="dcterms:W3CDTF">2024-07-15T11:56:16Z</dcterms:modified>
  <dc:identifier>DAGK64rLhYs</dc:identifier>
</cp:coreProperties>
</file>