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honburi" panose="00000500000000000000" pitchFamily="2" charset="-34"/>
      <p:regular r:id="rId3"/>
    </p:embeddedFont>
    <p:embeddedFont>
      <p:font typeface="DM Sans Bold" panose="020B0604020202020204" charset="0"/>
      <p:regular r:id="rId4"/>
    </p:embeddedFont>
    <p:embeddedFont>
      <p:font typeface="Montserrat Bold Italics" panose="020B0604020202020204" charset="0"/>
      <p:regular r:id="rId5"/>
    </p:embeddedFont>
    <p:embeddedFont>
      <p:font typeface="Now Medium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02992" y="1123950"/>
            <a:ext cx="3196271" cy="631483"/>
            <a:chOff x="0" y="0"/>
            <a:chExt cx="812800" cy="1605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60584"/>
            </a:xfrm>
            <a:custGeom>
              <a:avLst/>
              <a:gdLst/>
              <a:ahLst/>
              <a:cxnLst/>
              <a:rect l="l" t="t" r="r" b="b"/>
              <a:pathLst>
                <a:path w="812800" h="160584">
                  <a:moveTo>
                    <a:pt x="36333" y="0"/>
                  </a:moveTo>
                  <a:lnTo>
                    <a:pt x="776467" y="0"/>
                  </a:lnTo>
                  <a:cubicBezTo>
                    <a:pt x="796533" y="0"/>
                    <a:pt x="812800" y="16267"/>
                    <a:pt x="812800" y="36333"/>
                  </a:cubicBezTo>
                  <a:lnTo>
                    <a:pt x="812800" y="124251"/>
                  </a:lnTo>
                  <a:cubicBezTo>
                    <a:pt x="812800" y="144317"/>
                    <a:pt x="796533" y="160584"/>
                    <a:pt x="776467" y="160584"/>
                  </a:cubicBezTo>
                  <a:lnTo>
                    <a:pt x="36333" y="160584"/>
                  </a:lnTo>
                  <a:cubicBezTo>
                    <a:pt x="16267" y="160584"/>
                    <a:pt x="0" y="144317"/>
                    <a:pt x="0" y="124251"/>
                  </a:cubicBezTo>
                  <a:lnTo>
                    <a:pt x="0" y="36333"/>
                  </a:lnTo>
                  <a:cubicBezTo>
                    <a:pt x="0" y="16267"/>
                    <a:pt x="16267" y="0"/>
                    <a:pt x="36333" y="0"/>
                  </a:cubicBezTo>
                  <a:close/>
                </a:path>
              </a:pathLst>
            </a:custGeom>
            <a:solidFill>
              <a:srgbClr val="D9DFE6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1986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41501" y="1123950"/>
            <a:ext cx="3196271" cy="631483"/>
            <a:chOff x="0" y="0"/>
            <a:chExt cx="812800" cy="1605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160584"/>
            </a:xfrm>
            <a:custGeom>
              <a:avLst/>
              <a:gdLst/>
              <a:ahLst/>
              <a:cxnLst/>
              <a:rect l="l" t="t" r="r" b="b"/>
              <a:pathLst>
                <a:path w="812800" h="160584">
                  <a:moveTo>
                    <a:pt x="36333" y="0"/>
                  </a:moveTo>
                  <a:lnTo>
                    <a:pt x="776467" y="0"/>
                  </a:lnTo>
                  <a:cubicBezTo>
                    <a:pt x="796533" y="0"/>
                    <a:pt x="812800" y="16267"/>
                    <a:pt x="812800" y="36333"/>
                  </a:cubicBezTo>
                  <a:lnTo>
                    <a:pt x="812800" y="124251"/>
                  </a:lnTo>
                  <a:cubicBezTo>
                    <a:pt x="812800" y="144317"/>
                    <a:pt x="796533" y="160584"/>
                    <a:pt x="776467" y="160584"/>
                  </a:cubicBezTo>
                  <a:lnTo>
                    <a:pt x="36333" y="160584"/>
                  </a:lnTo>
                  <a:cubicBezTo>
                    <a:pt x="16267" y="160584"/>
                    <a:pt x="0" y="144317"/>
                    <a:pt x="0" y="124251"/>
                  </a:cubicBezTo>
                  <a:lnTo>
                    <a:pt x="0" y="36333"/>
                  </a:lnTo>
                  <a:cubicBezTo>
                    <a:pt x="0" y="16267"/>
                    <a:pt x="16267" y="0"/>
                    <a:pt x="36333" y="0"/>
                  </a:cubicBezTo>
                  <a:close/>
                </a:path>
              </a:pathLst>
            </a:custGeom>
            <a:solidFill>
              <a:srgbClr val="D9DFE6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986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64484" y="1123950"/>
            <a:ext cx="1598135" cy="631483"/>
            <a:chOff x="0" y="0"/>
            <a:chExt cx="406400" cy="1605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160584"/>
            </a:xfrm>
            <a:custGeom>
              <a:avLst/>
              <a:gdLst/>
              <a:ahLst/>
              <a:cxnLst/>
              <a:rect l="l" t="t" r="r" b="b"/>
              <a:pathLst>
                <a:path w="406400" h="160584">
                  <a:moveTo>
                    <a:pt x="72665" y="0"/>
                  </a:moveTo>
                  <a:lnTo>
                    <a:pt x="333735" y="0"/>
                  </a:lnTo>
                  <a:cubicBezTo>
                    <a:pt x="353007" y="0"/>
                    <a:pt x="371489" y="7656"/>
                    <a:pt x="385117" y="21283"/>
                  </a:cubicBezTo>
                  <a:cubicBezTo>
                    <a:pt x="398744" y="34911"/>
                    <a:pt x="406400" y="53393"/>
                    <a:pt x="406400" y="72665"/>
                  </a:cubicBezTo>
                  <a:lnTo>
                    <a:pt x="406400" y="87919"/>
                  </a:lnTo>
                  <a:cubicBezTo>
                    <a:pt x="406400" y="128051"/>
                    <a:pt x="373867" y="160584"/>
                    <a:pt x="333735" y="160584"/>
                  </a:cubicBezTo>
                  <a:lnTo>
                    <a:pt x="72665" y="160584"/>
                  </a:lnTo>
                  <a:cubicBezTo>
                    <a:pt x="53393" y="160584"/>
                    <a:pt x="34911" y="152928"/>
                    <a:pt x="21283" y="139301"/>
                  </a:cubicBezTo>
                  <a:cubicBezTo>
                    <a:pt x="7656" y="125673"/>
                    <a:pt x="0" y="107191"/>
                    <a:pt x="0" y="87919"/>
                  </a:cubicBezTo>
                  <a:lnTo>
                    <a:pt x="0" y="72665"/>
                  </a:lnTo>
                  <a:cubicBezTo>
                    <a:pt x="0" y="53393"/>
                    <a:pt x="7656" y="34911"/>
                    <a:pt x="21283" y="21283"/>
                  </a:cubicBezTo>
                  <a:cubicBezTo>
                    <a:pt x="34911" y="7656"/>
                    <a:pt x="53393" y="0"/>
                    <a:pt x="72665" y="0"/>
                  </a:cubicBezTo>
                  <a:close/>
                </a:path>
              </a:pathLst>
            </a:custGeom>
            <a:solidFill>
              <a:srgbClr val="D9DFE6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06400" cy="1986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39"/>
                </a:lnSpc>
                <a:spcBef>
                  <a:spcPct val="0"/>
                </a:spcBef>
              </a:pPr>
              <a:r>
                <a:rPr lang="en-US" sz="1599" b="1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22-04-2025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24056" y="1007438"/>
            <a:ext cx="1535244" cy="693004"/>
            <a:chOff x="-5407" y="-38100"/>
            <a:chExt cx="390407" cy="176228"/>
          </a:xfrm>
        </p:grpSpPr>
        <p:sp>
          <p:nvSpPr>
            <p:cNvPr id="12" name="Freeform 12"/>
            <p:cNvSpPr/>
            <p:nvPr/>
          </p:nvSpPr>
          <p:spPr>
            <a:xfrm>
              <a:off x="-5407" y="-8472"/>
              <a:ext cx="385000" cy="138128"/>
            </a:xfrm>
            <a:custGeom>
              <a:avLst/>
              <a:gdLst/>
              <a:ahLst/>
              <a:cxnLst/>
              <a:rect l="l" t="t" r="r" b="b"/>
              <a:pathLst>
                <a:path w="385000" h="138128">
                  <a:moveTo>
                    <a:pt x="69064" y="0"/>
                  </a:moveTo>
                  <a:lnTo>
                    <a:pt x="315936" y="0"/>
                  </a:lnTo>
                  <a:cubicBezTo>
                    <a:pt x="334253" y="0"/>
                    <a:pt x="351819" y="7276"/>
                    <a:pt x="364771" y="20228"/>
                  </a:cubicBezTo>
                  <a:cubicBezTo>
                    <a:pt x="377723" y="33180"/>
                    <a:pt x="385000" y="50747"/>
                    <a:pt x="385000" y="69064"/>
                  </a:cubicBezTo>
                  <a:lnTo>
                    <a:pt x="385000" y="69064"/>
                  </a:lnTo>
                  <a:cubicBezTo>
                    <a:pt x="385000" y="87381"/>
                    <a:pt x="377723" y="104948"/>
                    <a:pt x="364771" y="117900"/>
                  </a:cubicBezTo>
                  <a:cubicBezTo>
                    <a:pt x="351819" y="130852"/>
                    <a:pt x="334253" y="138128"/>
                    <a:pt x="315936" y="138128"/>
                  </a:cubicBezTo>
                  <a:lnTo>
                    <a:pt x="69064" y="138128"/>
                  </a:lnTo>
                  <a:cubicBezTo>
                    <a:pt x="50747" y="138128"/>
                    <a:pt x="33180" y="130852"/>
                    <a:pt x="20228" y="117900"/>
                  </a:cubicBezTo>
                  <a:cubicBezTo>
                    <a:pt x="7276" y="104948"/>
                    <a:pt x="0" y="87381"/>
                    <a:pt x="0" y="69064"/>
                  </a:cubicBezTo>
                  <a:lnTo>
                    <a:pt x="0" y="69064"/>
                  </a:lnTo>
                  <a:cubicBezTo>
                    <a:pt x="0" y="50747"/>
                    <a:pt x="7276" y="33180"/>
                    <a:pt x="20228" y="20228"/>
                  </a:cubicBezTo>
                  <a:cubicBezTo>
                    <a:pt x="33180" y="7276"/>
                    <a:pt x="50747" y="0"/>
                    <a:pt x="69064" y="0"/>
                  </a:cubicBezTo>
                  <a:close/>
                </a:path>
              </a:pathLst>
            </a:custGeom>
            <a:solidFill>
              <a:srgbClr val="D9DFE6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85000" cy="176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b="1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1.0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57250" y="836585"/>
            <a:ext cx="6550901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2"/>
              </a:lnSpc>
            </a:pPr>
            <a:r>
              <a:rPr lang="en-US" sz="3600" dirty="0">
                <a:solidFill>
                  <a:srgbClr val="163F7E"/>
                </a:solidFill>
                <a:latin typeface="Chonburi"/>
                <a:ea typeface="Chonburi"/>
                <a:cs typeface="Chonburi"/>
                <a:sym typeface="Chonburi"/>
              </a:rPr>
              <a:t>DEEP FAKE DETECTION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7561" y="894080"/>
            <a:ext cx="2207636" cy="22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9"/>
              </a:lnSpc>
            </a:pPr>
            <a:r>
              <a:rPr lang="en-US" sz="1599" b="1">
                <a:solidFill>
                  <a:srgbClr val="323232"/>
                </a:solidFill>
                <a:latin typeface="Now Medium"/>
                <a:ea typeface="Now Medium"/>
                <a:cs typeface="Now Medium"/>
                <a:sym typeface="Now Medium"/>
              </a:rPr>
              <a:t>THEME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515667" y="883432"/>
            <a:ext cx="1280957" cy="22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9"/>
              </a:lnSpc>
            </a:pPr>
            <a:r>
              <a:rPr lang="en-US" sz="1599" b="1">
                <a:solidFill>
                  <a:srgbClr val="323232"/>
                </a:solidFill>
                <a:latin typeface="Now Medium"/>
                <a:ea typeface="Now Medium"/>
                <a:cs typeface="Now Medium"/>
                <a:sym typeface="Now Medium"/>
              </a:rPr>
              <a:t>VERSION :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41793" y="2682196"/>
            <a:ext cx="3179353" cy="2618579"/>
            <a:chOff x="0" y="-17366"/>
            <a:chExt cx="837360" cy="6896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37360" cy="661092"/>
            </a:xfrm>
            <a:custGeom>
              <a:avLst/>
              <a:gdLst/>
              <a:ahLst/>
              <a:cxnLst/>
              <a:rect l="l" t="t" r="r" b="b"/>
              <a:pathLst>
                <a:path w="837360" h="661092">
                  <a:moveTo>
                    <a:pt x="60877" y="0"/>
                  </a:moveTo>
                  <a:lnTo>
                    <a:pt x="776484" y="0"/>
                  </a:lnTo>
                  <a:cubicBezTo>
                    <a:pt x="792629" y="0"/>
                    <a:pt x="808114" y="6414"/>
                    <a:pt x="819530" y="17830"/>
                  </a:cubicBezTo>
                  <a:cubicBezTo>
                    <a:pt x="830947" y="29247"/>
                    <a:pt x="837360" y="44731"/>
                    <a:pt x="837360" y="60877"/>
                  </a:cubicBezTo>
                  <a:lnTo>
                    <a:pt x="837360" y="600215"/>
                  </a:lnTo>
                  <a:cubicBezTo>
                    <a:pt x="837360" y="616361"/>
                    <a:pt x="830947" y="631845"/>
                    <a:pt x="819530" y="643262"/>
                  </a:cubicBezTo>
                  <a:cubicBezTo>
                    <a:pt x="808114" y="654678"/>
                    <a:pt x="792629" y="661092"/>
                    <a:pt x="776484" y="661092"/>
                  </a:cubicBezTo>
                  <a:lnTo>
                    <a:pt x="60877" y="661092"/>
                  </a:lnTo>
                  <a:cubicBezTo>
                    <a:pt x="27255" y="661092"/>
                    <a:pt x="0" y="633836"/>
                    <a:pt x="0" y="600215"/>
                  </a:cubicBezTo>
                  <a:lnTo>
                    <a:pt x="0" y="60877"/>
                  </a:lnTo>
                  <a:cubicBezTo>
                    <a:pt x="0" y="44731"/>
                    <a:pt x="6414" y="29247"/>
                    <a:pt x="17830" y="17830"/>
                  </a:cubicBezTo>
                  <a:cubicBezTo>
                    <a:pt x="29247" y="6414"/>
                    <a:pt x="44731" y="0"/>
                    <a:pt x="60877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5847" y="-17366"/>
              <a:ext cx="817281" cy="689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US" sz="1480" dirty="0">
                  <a:latin typeface="Montserrat Bold Italics" panose="020B0604020202020204" charset="0"/>
                </a:rPr>
                <a:t>Rise in realistic fake videos/images threatens digital trust</a:t>
              </a:r>
              <a:endParaRPr lang="en-US" sz="1480" b="1" i="1" spc="31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US" sz="1480" dirty="0">
                  <a:latin typeface="Montserrat Bold Italics" panose="020B0604020202020204" charset="0"/>
                </a:rPr>
                <a:t>Used in misinformation, impersonation, scams</a:t>
              </a: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US" sz="1480" dirty="0">
                  <a:latin typeface="Montserrat Bold Italics" panose="020B0604020202020204" charset="0"/>
                </a:rPr>
                <a:t>Manual detection is time-consuming and unreliable</a:t>
              </a:r>
              <a:endParaRPr lang="en-US" sz="1480" b="1" i="1" spc="31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endParaRPr lang="en-US" sz="1480" b="1" i="1" spc="3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2418"/>
                </a:lnSpc>
              </a:pPr>
              <a:endParaRPr lang="en-US" sz="1480" b="1" i="1" spc="3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078377" y="2705808"/>
            <a:ext cx="3180923" cy="2244520"/>
            <a:chOff x="0" y="0"/>
            <a:chExt cx="837774" cy="59114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37774" cy="591149"/>
            </a:xfrm>
            <a:custGeom>
              <a:avLst/>
              <a:gdLst/>
              <a:ahLst/>
              <a:cxnLst/>
              <a:rect l="l" t="t" r="r" b="b"/>
              <a:pathLst>
                <a:path w="837774" h="591149">
                  <a:moveTo>
                    <a:pt x="60846" y="0"/>
                  </a:moveTo>
                  <a:lnTo>
                    <a:pt x="776927" y="0"/>
                  </a:lnTo>
                  <a:cubicBezTo>
                    <a:pt x="810532" y="0"/>
                    <a:pt x="837774" y="27242"/>
                    <a:pt x="837774" y="60846"/>
                  </a:cubicBezTo>
                  <a:lnTo>
                    <a:pt x="837774" y="530303"/>
                  </a:lnTo>
                  <a:cubicBezTo>
                    <a:pt x="837774" y="546440"/>
                    <a:pt x="831363" y="561917"/>
                    <a:pt x="819952" y="573328"/>
                  </a:cubicBezTo>
                  <a:cubicBezTo>
                    <a:pt x="808541" y="584739"/>
                    <a:pt x="793065" y="591149"/>
                    <a:pt x="776927" y="591149"/>
                  </a:cubicBezTo>
                  <a:lnTo>
                    <a:pt x="60846" y="591149"/>
                  </a:lnTo>
                  <a:cubicBezTo>
                    <a:pt x="27242" y="591149"/>
                    <a:pt x="0" y="563907"/>
                    <a:pt x="0" y="530303"/>
                  </a:cubicBezTo>
                  <a:lnTo>
                    <a:pt x="0" y="60846"/>
                  </a:lnTo>
                  <a:cubicBezTo>
                    <a:pt x="0" y="27242"/>
                    <a:pt x="27242" y="0"/>
                    <a:pt x="60846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837774" cy="619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370" dirty="0">
                  <a:latin typeface="Montserrat Bold Italics" panose="020B0604020202020204" charset="0"/>
                </a:rPr>
                <a:t>Social Media &amp; Video Platforms</a:t>
              </a: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370" dirty="0">
                  <a:latin typeface="Montserrat Bold Italics" panose="020B0604020202020204" charset="0"/>
                </a:rPr>
                <a:t>News &amp; Media Organizations</a:t>
              </a: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370" dirty="0">
                  <a:latin typeface="Montserrat Bold Italics" panose="020B0604020202020204" charset="0"/>
                </a:rPr>
                <a:t>Law Enforcement &amp; Cybercrime Units</a:t>
              </a: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US" sz="1370" dirty="0">
                  <a:latin typeface="Montserrat Bold Italics" panose="020B0604020202020204" charset="0"/>
                </a:rPr>
                <a:t>Political Campaign Teams &amp; Election Commissions</a:t>
              </a:r>
            </a:p>
            <a:p>
              <a:pPr marL="154075" lvl="1" algn="l">
                <a:lnSpc>
                  <a:spcPts val="1998"/>
                </a:lnSpc>
              </a:pP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1998"/>
                </a:lnSpc>
              </a:pPr>
              <a:endParaRPr lang="en-US" sz="137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503401" y="2537984"/>
            <a:ext cx="3340162" cy="2392435"/>
            <a:chOff x="0" y="0"/>
            <a:chExt cx="879713" cy="63010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9713" cy="630106"/>
            </a:xfrm>
            <a:custGeom>
              <a:avLst/>
              <a:gdLst/>
              <a:ahLst/>
              <a:cxnLst/>
              <a:rect l="l" t="t" r="r" b="b"/>
              <a:pathLst>
                <a:path w="879713" h="630106">
                  <a:moveTo>
                    <a:pt x="57946" y="0"/>
                  </a:moveTo>
                  <a:lnTo>
                    <a:pt x="821768" y="0"/>
                  </a:lnTo>
                  <a:cubicBezTo>
                    <a:pt x="853770" y="0"/>
                    <a:pt x="879713" y="25943"/>
                    <a:pt x="879713" y="57946"/>
                  </a:cubicBezTo>
                  <a:lnTo>
                    <a:pt x="879713" y="572161"/>
                  </a:lnTo>
                  <a:cubicBezTo>
                    <a:pt x="879713" y="604163"/>
                    <a:pt x="853770" y="630106"/>
                    <a:pt x="821768" y="630106"/>
                  </a:cubicBezTo>
                  <a:lnTo>
                    <a:pt x="57946" y="630106"/>
                  </a:lnTo>
                  <a:cubicBezTo>
                    <a:pt x="25943" y="630106"/>
                    <a:pt x="0" y="604163"/>
                    <a:pt x="0" y="572161"/>
                  </a:cubicBezTo>
                  <a:lnTo>
                    <a:pt x="0" y="57946"/>
                  </a:lnTo>
                  <a:cubicBezTo>
                    <a:pt x="0" y="25943"/>
                    <a:pt x="25943" y="0"/>
                    <a:pt x="57946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879713" cy="6586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861"/>
                </a:lnSpc>
              </a:pPr>
              <a:endParaRPr dirty="0">
                <a:latin typeface="Montserrat Bold Italics" panose="020B0604020202020204" charset="0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endParaRPr lang="en-US" sz="1329" b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"/>
                <a:cs typeface="Montserrat Bold"/>
                <a:sym typeface="Montserrat Bold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High Accuracy &amp; Robustness</a:t>
              </a:r>
              <a:endParaRPr lang="en-US" sz="1329" b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"/>
                <a:cs typeface="Montserrat Bold"/>
                <a:sym typeface="Montserrat Bold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US" sz="1329" b="1" spc="34" dirty="0">
                  <a:solidFill>
                    <a:srgbClr val="000000"/>
                  </a:solidFill>
                  <a:latin typeface="Montserrat Bold Italics" panose="020B0604020202020204" charset="0"/>
                  <a:ea typeface="Montserrat Bold"/>
                  <a:cs typeface="Montserrat Bold"/>
                  <a:sym typeface="Montserrat Bold"/>
                </a:rPr>
                <a:t>Scalable &amp; Real-Time Processing</a:t>
              </a: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US" sz="1329" b="1" spc="34" dirty="0">
                  <a:solidFill>
                    <a:srgbClr val="000000"/>
                  </a:solidFill>
                  <a:latin typeface="Montserrat Bold Italics" panose="020B0604020202020204" charset="0"/>
                  <a:ea typeface="Montserrat Bold"/>
                  <a:cs typeface="Montserrat Bold"/>
                  <a:sym typeface="Montserrat Bold"/>
                </a:rPr>
                <a:t>Seamless Integration with Existing Systems</a:t>
              </a: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US" sz="1329" b="1" spc="34" dirty="0">
                  <a:solidFill>
                    <a:srgbClr val="000000"/>
                  </a:solidFill>
                  <a:latin typeface="Montserrat Bold Italics" panose="020B0604020202020204" charset="0"/>
                  <a:ea typeface="Montserrat Bold"/>
                  <a:cs typeface="Montserrat Bold"/>
                  <a:sym typeface="Montserrat Bold"/>
                </a:rPr>
                <a:t>Enhanced Integrated Validation through Deep Learning</a:t>
              </a:r>
            </a:p>
            <a:p>
              <a:pPr algn="l">
                <a:lnSpc>
                  <a:spcPts val="1861"/>
                </a:lnSpc>
              </a:pPr>
              <a:endParaRPr lang="en-US" sz="1329" b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255803" y="2293735"/>
            <a:ext cx="3180923" cy="3314499"/>
            <a:chOff x="0" y="0"/>
            <a:chExt cx="837774" cy="8729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37774" cy="872954"/>
            </a:xfrm>
            <a:custGeom>
              <a:avLst/>
              <a:gdLst/>
              <a:ahLst/>
              <a:cxnLst/>
              <a:rect l="l" t="t" r="r" b="b"/>
              <a:pathLst>
                <a:path w="837774" h="872954">
                  <a:moveTo>
                    <a:pt x="60846" y="0"/>
                  </a:moveTo>
                  <a:lnTo>
                    <a:pt x="776927" y="0"/>
                  </a:lnTo>
                  <a:cubicBezTo>
                    <a:pt x="810532" y="0"/>
                    <a:pt x="837774" y="27242"/>
                    <a:pt x="837774" y="60846"/>
                  </a:cubicBezTo>
                  <a:lnTo>
                    <a:pt x="837774" y="812108"/>
                  </a:lnTo>
                  <a:cubicBezTo>
                    <a:pt x="837774" y="828245"/>
                    <a:pt x="831363" y="843722"/>
                    <a:pt x="819952" y="855133"/>
                  </a:cubicBezTo>
                  <a:cubicBezTo>
                    <a:pt x="808541" y="866544"/>
                    <a:pt x="793065" y="872954"/>
                    <a:pt x="776927" y="872954"/>
                  </a:cubicBezTo>
                  <a:lnTo>
                    <a:pt x="60846" y="872954"/>
                  </a:lnTo>
                  <a:cubicBezTo>
                    <a:pt x="27242" y="872954"/>
                    <a:pt x="0" y="845713"/>
                    <a:pt x="0" y="812108"/>
                  </a:cubicBezTo>
                  <a:lnTo>
                    <a:pt x="0" y="60846"/>
                  </a:lnTo>
                  <a:cubicBezTo>
                    <a:pt x="0" y="27242"/>
                    <a:pt x="27242" y="0"/>
                    <a:pt x="60846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5482"/>
              <a:ext cx="837774" cy="867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6560" lvl="1" indent="-143280" algn="l">
                <a:lnSpc>
                  <a:spcPts val="1858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Hybrid AI model using </a:t>
              </a:r>
              <a:r>
                <a:rPr lang="en-IN" sz="1400" b="1" dirty="0">
                  <a:latin typeface="Montserrat Bold Italics" panose="020B0604020202020204" charset="0"/>
                </a:rPr>
                <a:t>ResNet50 + 3D CNN + Bi-LSTM</a:t>
              </a:r>
              <a:endParaRPr lang="en-US" sz="1327" b="1" i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286560" lvl="1" indent="-143280" algn="l">
                <a:lnSpc>
                  <a:spcPts val="1858"/>
                </a:lnSpc>
                <a:buFont typeface="Arial"/>
                <a:buChar char="•"/>
              </a:pPr>
              <a:r>
                <a:rPr lang="en-US" sz="1400" dirty="0">
                  <a:latin typeface="Montserrat Bold Italics" panose="020B0604020202020204" charset="0"/>
                </a:rPr>
                <a:t>Extracts and analyzes video frames in real-time</a:t>
              </a:r>
              <a:endParaRPr lang="en-US" sz="1327" b="1" i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286560" lvl="1" indent="-143280" algn="l">
                <a:lnSpc>
                  <a:spcPts val="1858"/>
                </a:lnSpc>
                <a:buFont typeface="Arial"/>
                <a:buChar char="•"/>
              </a:pPr>
              <a:r>
                <a:rPr lang="en-US" sz="1400" dirty="0">
                  <a:latin typeface="Montserrat Bold Italics" panose="020B0604020202020204" charset="0"/>
                </a:rPr>
                <a:t>Detects deepfakes with high accuracy using attention mechanisms</a:t>
              </a:r>
              <a:endParaRPr lang="en-US" sz="1327" b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"/>
                <a:cs typeface="Montserrat Bold"/>
                <a:sym typeface="Montserrat Bold"/>
              </a:endParaRPr>
            </a:p>
            <a:p>
              <a:pPr algn="l">
                <a:lnSpc>
                  <a:spcPts val="1858"/>
                </a:lnSpc>
              </a:pPr>
              <a:endParaRPr lang="en-US" sz="1327" b="1" i="1" spc="34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743859" y="2467009"/>
            <a:ext cx="3452283" cy="2712956"/>
            <a:chOff x="-6150" y="-44819"/>
            <a:chExt cx="909243" cy="71452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03093" cy="669704"/>
            </a:xfrm>
            <a:custGeom>
              <a:avLst/>
              <a:gdLst/>
              <a:ahLst/>
              <a:cxnLst/>
              <a:rect l="l" t="t" r="r" b="b"/>
              <a:pathLst>
                <a:path w="903093" h="669704">
                  <a:moveTo>
                    <a:pt x="56446" y="0"/>
                  </a:moveTo>
                  <a:lnTo>
                    <a:pt x="846648" y="0"/>
                  </a:lnTo>
                  <a:cubicBezTo>
                    <a:pt x="861618" y="0"/>
                    <a:pt x="875975" y="5947"/>
                    <a:pt x="886561" y="16533"/>
                  </a:cubicBezTo>
                  <a:cubicBezTo>
                    <a:pt x="897146" y="27118"/>
                    <a:pt x="903093" y="41475"/>
                    <a:pt x="903093" y="56446"/>
                  </a:cubicBezTo>
                  <a:lnTo>
                    <a:pt x="903093" y="613259"/>
                  </a:lnTo>
                  <a:cubicBezTo>
                    <a:pt x="903093" y="628229"/>
                    <a:pt x="897146" y="642586"/>
                    <a:pt x="886561" y="653172"/>
                  </a:cubicBezTo>
                  <a:cubicBezTo>
                    <a:pt x="875975" y="663757"/>
                    <a:pt x="861618" y="669704"/>
                    <a:pt x="846648" y="669704"/>
                  </a:cubicBezTo>
                  <a:lnTo>
                    <a:pt x="56446" y="669704"/>
                  </a:lnTo>
                  <a:cubicBezTo>
                    <a:pt x="41475" y="669704"/>
                    <a:pt x="27118" y="663757"/>
                    <a:pt x="16533" y="653172"/>
                  </a:cubicBezTo>
                  <a:cubicBezTo>
                    <a:pt x="5947" y="642586"/>
                    <a:pt x="0" y="628229"/>
                    <a:pt x="0" y="613259"/>
                  </a:cubicBezTo>
                  <a:lnTo>
                    <a:pt x="0" y="56446"/>
                  </a:lnTo>
                  <a:cubicBezTo>
                    <a:pt x="0" y="41475"/>
                    <a:pt x="5947" y="27118"/>
                    <a:pt x="16533" y="16533"/>
                  </a:cubicBezTo>
                  <a:cubicBezTo>
                    <a:pt x="27118" y="5947"/>
                    <a:pt x="41475" y="0"/>
                    <a:pt x="56446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-6150" y="-44819"/>
              <a:ext cx="903093" cy="7078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endParaRPr lang="en-US" sz="143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Model Transparency &amp; Explainability</a:t>
              </a:r>
              <a:endParaRPr lang="en-US" sz="140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r>
                <a:rPr lang="en-US" sz="1400" dirty="0">
                  <a:latin typeface="Montserrat Bold Italics" panose="020B0604020202020204" charset="0"/>
                </a:rPr>
                <a:t>Trust Building Through Detection Accuracy</a:t>
              </a:r>
              <a:endParaRPr lang="en-US" sz="140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Visual Heatmaps for Explainability</a:t>
              </a:r>
              <a:endParaRPr lang="en-US" sz="140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Data Privacy and Security</a:t>
              </a:r>
              <a:endParaRPr lang="en-US" sz="1400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738" lvl="1" indent="-154369" algn="l">
                <a:lnSpc>
                  <a:spcPts val="2002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User Feedback Integration</a:t>
              </a:r>
              <a:endParaRPr lang="en-US" sz="140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2002"/>
                </a:lnSpc>
              </a:pPr>
              <a:endParaRPr lang="en-US" sz="1430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4241508" y="5333032"/>
            <a:ext cx="3180923" cy="2575744"/>
            <a:chOff x="0" y="0"/>
            <a:chExt cx="837774" cy="67838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37774" cy="678385"/>
            </a:xfrm>
            <a:custGeom>
              <a:avLst/>
              <a:gdLst/>
              <a:ahLst/>
              <a:cxnLst/>
              <a:rect l="l" t="t" r="r" b="b"/>
              <a:pathLst>
                <a:path w="837774" h="678385">
                  <a:moveTo>
                    <a:pt x="60846" y="0"/>
                  </a:moveTo>
                  <a:lnTo>
                    <a:pt x="776927" y="0"/>
                  </a:lnTo>
                  <a:cubicBezTo>
                    <a:pt x="810532" y="0"/>
                    <a:pt x="837774" y="27242"/>
                    <a:pt x="837774" y="60846"/>
                  </a:cubicBezTo>
                  <a:lnTo>
                    <a:pt x="837774" y="617539"/>
                  </a:lnTo>
                  <a:cubicBezTo>
                    <a:pt x="837774" y="633676"/>
                    <a:pt x="831363" y="649153"/>
                    <a:pt x="819952" y="660564"/>
                  </a:cubicBezTo>
                  <a:cubicBezTo>
                    <a:pt x="808541" y="671975"/>
                    <a:pt x="793065" y="678385"/>
                    <a:pt x="776927" y="678385"/>
                  </a:cubicBezTo>
                  <a:lnTo>
                    <a:pt x="60846" y="678385"/>
                  </a:lnTo>
                  <a:cubicBezTo>
                    <a:pt x="27242" y="678385"/>
                    <a:pt x="0" y="651143"/>
                    <a:pt x="0" y="617539"/>
                  </a:cubicBezTo>
                  <a:lnTo>
                    <a:pt x="0" y="60846"/>
                  </a:lnTo>
                  <a:cubicBezTo>
                    <a:pt x="0" y="27242"/>
                    <a:pt x="27242" y="0"/>
                    <a:pt x="60846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37774" cy="716485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marL="329739" lvl="1" indent="-164870" algn="l">
                <a:lnSpc>
                  <a:spcPts val="2138"/>
                </a:lnSpc>
                <a:buFont typeface="Arial"/>
                <a:buChar char="•"/>
              </a:pPr>
              <a:r>
                <a:rPr lang="en-IN" sz="1330" dirty="0">
                  <a:latin typeface="Montserrat Bold Italics" panose="020B0604020202020204" charset="0"/>
                </a:rPr>
                <a:t>Labelled Deepfake Datasets</a:t>
              </a:r>
              <a:endParaRPr lang="en-US" sz="1330" b="1" i="1" spc="-6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29739" lvl="1" indent="-164870" algn="l">
                <a:lnSpc>
                  <a:spcPts val="2138"/>
                </a:lnSpc>
                <a:buFont typeface="Arial"/>
                <a:buChar char="•"/>
              </a:pPr>
              <a:r>
                <a:rPr lang="en-US" sz="1330" dirty="0">
                  <a:latin typeface="Montserrat Bold Italics" panose="020B0604020202020204" charset="0"/>
                </a:rPr>
                <a:t>Video Frame Extraction &amp; Preprocessing Tools</a:t>
              </a:r>
              <a:endParaRPr lang="en-US" sz="1330" b="1" i="1" spc="-6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29739" lvl="1" indent="-164870" algn="l">
                <a:lnSpc>
                  <a:spcPts val="2138"/>
                </a:lnSpc>
                <a:buFont typeface="Arial"/>
                <a:buChar char="•"/>
              </a:pPr>
              <a:r>
                <a:rPr lang="en-IN" sz="1330" dirty="0">
                  <a:latin typeface="Montserrat Bold Italics" panose="020B0604020202020204" charset="0"/>
                </a:rPr>
                <a:t>AI/ML Development Frameworks</a:t>
              </a:r>
              <a:endParaRPr lang="en-US" sz="1330" b="1" i="1" spc="-6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29739" lvl="1" indent="-164870" algn="l">
                <a:lnSpc>
                  <a:spcPts val="2138"/>
                </a:lnSpc>
                <a:buFont typeface="Arial"/>
                <a:buChar char="•"/>
              </a:pPr>
              <a:r>
                <a:rPr lang="en-IN" sz="1330" dirty="0">
                  <a:latin typeface="Montserrat Bold Italics" panose="020B0604020202020204" charset="0"/>
                </a:rPr>
                <a:t>High-Performance Computing Infrastructure</a:t>
              </a:r>
              <a:endParaRPr lang="en-US" sz="1330" b="1" i="1" spc="-6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2138"/>
                </a:lnSpc>
              </a:pPr>
              <a:endParaRPr lang="en-US" sz="1330" b="1" i="1" spc="-6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786260" y="4979776"/>
            <a:ext cx="3211267" cy="3364123"/>
            <a:chOff x="0" y="-28575"/>
            <a:chExt cx="845766" cy="88602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45766" cy="796080"/>
            </a:xfrm>
            <a:custGeom>
              <a:avLst/>
              <a:gdLst/>
              <a:ahLst/>
              <a:cxnLst/>
              <a:rect l="l" t="t" r="r" b="b"/>
              <a:pathLst>
                <a:path w="845766" h="796080">
                  <a:moveTo>
                    <a:pt x="60272" y="0"/>
                  </a:moveTo>
                  <a:lnTo>
                    <a:pt x="785494" y="0"/>
                  </a:lnTo>
                  <a:cubicBezTo>
                    <a:pt x="818781" y="0"/>
                    <a:pt x="845766" y="26984"/>
                    <a:pt x="845766" y="60272"/>
                  </a:cubicBezTo>
                  <a:lnTo>
                    <a:pt x="845766" y="735809"/>
                  </a:lnTo>
                  <a:cubicBezTo>
                    <a:pt x="845766" y="751794"/>
                    <a:pt x="839416" y="767124"/>
                    <a:pt x="828113" y="778427"/>
                  </a:cubicBezTo>
                  <a:cubicBezTo>
                    <a:pt x="816809" y="789730"/>
                    <a:pt x="801479" y="796080"/>
                    <a:pt x="785494" y="796080"/>
                  </a:cubicBezTo>
                  <a:lnTo>
                    <a:pt x="60272" y="796080"/>
                  </a:lnTo>
                  <a:cubicBezTo>
                    <a:pt x="44287" y="796080"/>
                    <a:pt x="28956" y="789730"/>
                    <a:pt x="17653" y="778427"/>
                  </a:cubicBezTo>
                  <a:cubicBezTo>
                    <a:pt x="6350" y="767124"/>
                    <a:pt x="0" y="751794"/>
                    <a:pt x="0" y="735809"/>
                  </a:cubicBezTo>
                  <a:lnTo>
                    <a:pt x="0" y="60272"/>
                  </a:lnTo>
                  <a:cubicBezTo>
                    <a:pt x="0" y="44287"/>
                    <a:pt x="6350" y="28956"/>
                    <a:pt x="17653" y="17653"/>
                  </a:cubicBezTo>
                  <a:cubicBezTo>
                    <a:pt x="28956" y="6350"/>
                    <a:pt x="44287" y="0"/>
                    <a:pt x="60272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845766" cy="886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Web-Based Platform</a:t>
              </a:r>
              <a:endParaRPr lang="en-US" sz="1427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RESTful APIs for Integration</a:t>
              </a:r>
              <a:endParaRPr lang="en-US" sz="1427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Mobile Application</a:t>
              </a:r>
              <a:endParaRPr lang="en-US" sz="1427" b="1" i="1" spc="37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Email and Chatbot Interfaces</a:t>
              </a:r>
            </a:p>
            <a:p>
              <a:pPr marL="308150" lvl="1" indent="-154075" algn="l">
                <a:lnSpc>
                  <a:spcPts val="199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Cloud-Based SaaS Model</a:t>
              </a:r>
              <a:endParaRPr lang="en-US" sz="1427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1998"/>
                </a:lnSpc>
              </a:pPr>
              <a:endParaRPr lang="en-US" sz="1427" b="1" i="1" spc="37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57250" y="7320628"/>
            <a:ext cx="8286750" cy="3928489"/>
            <a:chOff x="-28095" y="-28575"/>
            <a:chExt cx="2071075" cy="103466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042980" cy="752692"/>
            </a:xfrm>
            <a:custGeom>
              <a:avLst/>
              <a:gdLst/>
              <a:ahLst/>
              <a:cxnLst/>
              <a:rect l="l" t="t" r="r" b="b"/>
              <a:pathLst>
                <a:path w="2042980" h="1006089">
                  <a:moveTo>
                    <a:pt x="24952" y="0"/>
                  </a:moveTo>
                  <a:lnTo>
                    <a:pt x="2018028" y="0"/>
                  </a:lnTo>
                  <a:cubicBezTo>
                    <a:pt x="2024646" y="0"/>
                    <a:pt x="2030993" y="2629"/>
                    <a:pt x="2035672" y="7308"/>
                  </a:cubicBezTo>
                  <a:cubicBezTo>
                    <a:pt x="2040351" y="11987"/>
                    <a:pt x="2042980" y="18334"/>
                    <a:pt x="2042980" y="24952"/>
                  </a:cubicBezTo>
                  <a:lnTo>
                    <a:pt x="2042980" y="981137"/>
                  </a:lnTo>
                  <a:cubicBezTo>
                    <a:pt x="2042980" y="994917"/>
                    <a:pt x="2031809" y="1006089"/>
                    <a:pt x="2018028" y="1006089"/>
                  </a:cubicBezTo>
                  <a:lnTo>
                    <a:pt x="24952" y="1006089"/>
                  </a:lnTo>
                  <a:cubicBezTo>
                    <a:pt x="18334" y="1006089"/>
                    <a:pt x="11987" y="1003460"/>
                    <a:pt x="7308" y="998781"/>
                  </a:cubicBezTo>
                  <a:cubicBezTo>
                    <a:pt x="2629" y="994101"/>
                    <a:pt x="0" y="987755"/>
                    <a:pt x="0" y="981137"/>
                  </a:cubicBezTo>
                  <a:lnTo>
                    <a:pt x="0" y="24952"/>
                  </a:lnTo>
                  <a:cubicBezTo>
                    <a:pt x="0" y="11171"/>
                    <a:pt x="11171" y="0"/>
                    <a:pt x="24952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-28095" y="-28575"/>
              <a:ext cx="2071075" cy="103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Development and Research Costs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Data Collection and Labelling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Computational Resources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Model Training and Optimization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dirty="0">
                  <a:latin typeface="Montserrat Bold Italics" panose="020B0604020202020204" charset="0"/>
                </a:rPr>
                <a:t>Human Resources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IN" sz="1600" b="1" dirty="0">
                  <a:latin typeface="Montserrat Bold Italics" panose="020B0604020202020204" charset="0"/>
                </a:rPr>
                <a:t>Deployment and Integration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187844" y="7870869"/>
            <a:ext cx="8118757" cy="2416132"/>
            <a:chOff x="0" y="0"/>
            <a:chExt cx="2138274" cy="70458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138274" cy="704580"/>
            </a:xfrm>
            <a:custGeom>
              <a:avLst/>
              <a:gdLst/>
              <a:ahLst/>
              <a:cxnLst/>
              <a:rect l="l" t="t" r="r" b="b"/>
              <a:pathLst>
                <a:path w="2138274" h="704580">
                  <a:moveTo>
                    <a:pt x="23840" y="0"/>
                  </a:moveTo>
                  <a:lnTo>
                    <a:pt x="2114434" y="0"/>
                  </a:lnTo>
                  <a:cubicBezTo>
                    <a:pt x="2127600" y="0"/>
                    <a:pt x="2138274" y="10673"/>
                    <a:pt x="2138274" y="23840"/>
                  </a:cubicBezTo>
                  <a:lnTo>
                    <a:pt x="2138274" y="680741"/>
                  </a:lnTo>
                  <a:cubicBezTo>
                    <a:pt x="2138274" y="693907"/>
                    <a:pt x="2127600" y="704580"/>
                    <a:pt x="2114434" y="704580"/>
                  </a:cubicBezTo>
                  <a:lnTo>
                    <a:pt x="23840" y="704580"/>
                  </a:lnTo>
                  <a:cubicBezTo>
                    <a:pt x="10673" y="704580"/>
                    <a:pt x="0" y="693907"/>
                    <a:pt x="0" y="680741"/>
                  </a:cubicBezTo>
                  <a:lnTo>
                    <a:pt x="0" y="23840"/>
                  </a:lnTo>
                  <a:cubicBezTo>
                    <a:pt x="0" y="10673"/>
                    <a:pt x="10673" y="0"/>
                    <a:pt x="23840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2138274" cy="733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27" b="1" i="1" spc="42" dirty="0">
                  <a:solidFill>
                    <a:srgbClr val="000000"/>
                  </a:solidFill>
                  <a:latin typeface="Montserrat Bold Italics" panose="020B0604020202020204" charset="0"/>
                  <a:ea typeface="Montserrat Bold Italics"/>
                  <a:cs typeface="Montserrat Bold Italics"/>
                  <a:sym typeface="Montserrat Bold Italics"/>
                </a:rPr>
                <a:t>Subscription-Based Model</a:t>
              </a: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27" b="1" i="1" spc="42" dirty="0">
                  <a:solidFill>
                    <a:srgbClr val="000000"/>
                  </a:solidFill>
                  <a:latin typeface="Montserrat Bold Italics" panose="020B0604020202020204" charset="0"/>
                  <a:ea typeface="Montserrat Bold Italics"/>
                  <a:cs typeface="Montserrat Bold Italics"/>
                  <a:sym typeface="Montserrat Bold Italics"/>
                </a:rPr>
                <a:t>Pay-Per-Verification Service</a:t>
              </a: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27" b="1" i="1" spc="42" dirty="0">
                  <a:solidFill>
                    <a:srgbClr val="000000"/>
                  </a:solidFill>
                  <a:latin typeface="Montserrat Bold Italics" panose="020B0604020202020204" charset="0"/>
                  <a:ea typeface="Montserrat Bold Italics"/>
                  <a:cs typeface="Montserrat Bold Italics"/>
                  <a:sym typeface="Montserrat Bold Italics"/>
                </a:rPr>
                <a:t>Enterprise Licensing</a:t>
              </a: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27" b="1" i="1" spc="42" dirty="0">
                  <a:solidFill>
                    <a:srgbClr val="000000"/>
                  </a:solidFill>
                  <a:latin typeface="Montserrat Bold Italics" panose="020B0604020202020204" charset="0"/>
                  <a:ea typeface="Montserrat Bold Italics"/>
                  <a:cs typeface="Montserrat Bold Italics"/>
                  <a:sym typeface="Montserrat Bold Italics"/>
                </a:rPr>
                <a:t>API Access Charges</a:t>
              </a: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27" b="1" i="1" spc="42" dirty="0">
                  <a:solidFill>
                    <a:srgbClr val="000000"/>
                  </a:solidFill>
                  <a:latin typeface="Montserrat Bold Italics" panose="020B0604020202020204" charset="0"/>
                  <a:ea typeface="Montserrat Bold Italics"/>
                  <a:cs typeface="Montserrat Bold Italics"/>
                  <a:sym typeface="Montserrat Bold Italics"/>
                </a:rPr>
                <a:t>Custom Integration Services</a:t>
              </a:r>
            </a:p>
            <a:p>
              <a:pPr marL="351329" lvl="1" indent="-175664" algn="l">
                <a:lnSpc>
                  <a:spcPts val="2278"/>
                </a:lnSpc>
                <a:buFont typeface="Arial"/>
                <a:buChar char="•"/>
              </a:pPr>
              <a:r>
                <a:rPr lang="en-US" sz="1600" dirty="0">
                  <a:latin typeface="Montserrat Bold Italics" panose="020B0604020202020204" charset="0"/>
                </a:rPr>
                <a:t>Partnerships with Social Media Platforms</a:t>
              </a: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2278"/>
                </a:lnSpc>
              </a:pPr>
              <a:endParaRPr lang="en-US" sz="1627" b="1" i="1" spc="42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11220" y="2249041"/>
            <a:ext cx="3196832" cy="499092"/>
            <a:chOff x="0" y="0"/>
            <a:chExt cx="841964" cy="13144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27130" y="7611797"/>
            <a:ext cx="8060333" cy="499092"/>
            <a:chOff x="0" y="0"/>
            <a:chExt cx="2122886" cy="13144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122886" cy="131448"/>
            </a:xfrm>
            <a:custGeom>
              <a:avLst/>
              <a:gdLst/>
              <a:ahLst/>
              <a:cxnLst/>
              <a:rect l="l" t="t" r="r" b="b"/>
              <a:pathLst>
                <a:path w="2122886" h="131448">
                  <a:moveTo>
                    <a:pt x="17289" y="0"/>
                  </a:moveTo>
                  <a:lnTo>
                    <a:pt x="2105597" y="0"/>
                  </a:lnTo>
                  <a:cubicBezTo>
                    <a:pt x="2110182" y="0"/>
                    <a:pt x="2114580" y="1822"/>
                    <a:pt x="2117822" y="5064"/>
                  </a:cubicBezTo>
                  <a:cubicBezTo>
                    <a:pt x="2121065" y="8306"/>
                    <a:pt x="2122886" y="12704"/>
                    <a:pt x="2122886" y="17289"/>
                  </a:cubicBezTo>
                  <a:lnTo>
                    <a:pt x="2122886" y="114159"/>
                  </a:lnTo>
                  <a:cubicBezTo>
                    <a:pt x="2122886" y="118745"/>
                    <a:pt x="2121065" y="123142"/>
                    <a:pt x="2117822" y="126384"/>
                  </a:cubicBezTo>
                  <a:cubicBezTo>
                    <a:pt x="2114580" y="129627"/>
                    <a:pt x="2110182" y="131448"/>
                    <a:pt x="2105597" y="131448"/>
                  </a:cubicBezTo>
                  <a:lnTo>
                    <a:pt x="17289" y="131448"/>
                  </a:lnTo>
                  <a:cubicBezTo>
                    <a:pt x="12704" y="131448"/>
                    <a:pt x="8306" y="129627"/>
                    <a:pt x="5064" y="126384"/>
                  </a:cubicBezTo>
                  <a:cubicBezTo>
                    <a:pt x="1822" y="123142"/>
                    <a:pt x="0" y="118745"/>
                    <a:pt x="0" y="114159"/>
                  </a:cubicBezTo>
                  <a:lnTo>
                    <a:pt x="0" y="17289"/>
                  </a:lnTo>
                  <a:cubicBezTo>
                    <a:pt x="0" y="12704"/>
                    <a:pt x="1822" y="8306"/>
                    <a:pt x="5064" y="5064"/>
                  </a:cubicBezTo>
                  <a:cubicBezTo>
                    <a:pt x="8306" y="1822"/>
                    <a:pt x="12704" y="0"/>
                    <a:pt x="17289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2122886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8586946" y="7686537"/>
            <a:ext cx="386217" cy="368661"/>
          </a:xfrm>
          <a:custGeom>
            <a:avLst/>
            <a:gdLst/>
            <a:ahLst/>
            <a:cxnLst/>
            <a:rect l="l" t="t" r="r" b="b"/>
            <a:pathLst>
              <a:path w="386217" h="368661">
                <a:moveTo>
                  <a:pt x="0" y="0"/>
                </a:moveTo>
                <a:lnTo>
                  <a:pt x="386217" y="0"/>
                </a:lnTo>
                <a:lnTo>
                  <a:pt x="386217" y="368662"/>
                </a:lnTo>
                <a:lnTo>
                  <a:pt x="0" y="36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1" name="Group 51"/>
          <p:cNvGrpSpPr/>
          <p:nvPr/>
        </p:nvGrpSpPr>
        <p:grpSpPr>
          <a:xfrm>
            <a:off x="9144000" y="7629847"/>
            <a:ext cx="8121736" cy="499092"/>
            <a:chOff x="0" y="0"/>
            <a:chExt cx="2139058" cy="131448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139058" cy="131448"/>
            </a:xfrm>
            <a:custGeom>
              <a:avLst/>
              <a:gdLst/>
              <a:ahLst/>
              <a:cxnLst/>
              <a:rect l="l" t="t" r="r" b="b"/>
              <a:pathLst>
                <a:path w="2139058" h="131448">
                  <a:moveTo>
                    <a:pt x="17158" y="0"/>
                  </a:moveTo>
                  <a:lnTo>
                    <a:pt x="2121900" y="0"/>
                  </a:lnTo>
                  <a:cubicBezTo>
                    <a:pt x="2126450" y="0"/>
                    <a:pt x="2130815" y="1808"/>
                    <a:pt x="2134033" y="5026"/>
                  </a:cubicBezTo>
                  <a:cubicBezTo>
                    <a:pt x="2137250" y="8243"/>
                    <a:pt x="2139058" y="12608"/>
                    <a:pt x="2139058" y="17158"/>
                  </a:cubicBezTo>
                  <a:lnTo>
                    <a:pt x="2139058" y="114290"/>
                  </a:lnTo>
                  <a:cubicBezTo>
                    <a:pt x="2139058" y="118841"/>
                    <a:pt x="2137250" y="123205"/>
                    <a:pt x="2134033" y="126423"/>
                  </a:cubicBezTo>
                  <a:cubicBezTo>
                    <a:pt x="2130815" y="129640"/>
                    <a:pt x="2126450" y="131448"/>
                    <a:pt x="2121900" y="131448"/>
                  </a:cubicBezTo>
                  <a:lnTo>
                    <a:pt x="17158" y="131448"/>
                  </a:lnTo>
                  <a:cubicBezTo>
                    <a:pt x="12608" y="131448"/>
                    <a:pt x="8243" y="129640"/>
                    <a:pt x="5026" y="126423"/>
                  </a:cubicBezTo>
                  <a:cubicBezTo>
                    <a:pt x="1808" y="123205"/>
                    <a:pt x="0" y="118841"/>
                    <a:pt x="0" y="114290"/>
                  </a:cubicBezTo>
                  <a:lnTo>
                    <a:pt x="0" y="17158"/>
                  </a:lnTo>
                  <a:cubicBezTo>
                    <a:pt x="0" y="12608"/>
                    <a:pt x="1808" y="8243"/>
                    <a:pt x="5026" y="5026"/>
                  </a:cubicBezTo>
                  <a:cubicBezTo>
                    <a:pt x="8243" y="1808"/>
                    <a:pt x="12608" y="0"/>
                    <a:pt x="17158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2139058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4" name="Freeform 54"/>
          <p:cNvSpPr/>
          <p:nvPr/>
        </p:nvSpPr>
        <p:spPr>
          <a:xfrm>
            <a:off x="16796624" y="7669003"/>
            <a:ext cx="381826" cy="372107"/>
          </a:xfrm>
          <a:custGeom>
            <a:avLst/>
            <a:gdLst/>
            <a:ahLst/>
            <a:cxnLst/>
            <a:rect l="l" t="t" r="r" b="b"/>
            <a:pathLst>
              <a:path w="381826" h="372107">
                <a:moveTo>
                  <a:pt x="0" y="0"/>
                </a:moveTo>
                <a:lnTo>
                  <a:pt x="381826" y="0"/>
                </a:lnTo>
                <a:lnTo>
                  <a:pt x="381826" y="372106"/>
                </a:lnTo>
                <a:lnTo>
                  <a:pt x="0" y="372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5" name="Group 55"/>
          <p:cNvGrpSpPr/>
          <p:nvPr/>
        </p:nvGrpSpPr>
        <p:grpSpPr>
          <a:xfrm>
            <a:off x="14173200" y="2196267"/>
            <a:ext cx="3180923" cy="499092"/>
            <a:chOff x="0" y="0"/>
            <a:chExt cx="837774" cy="131448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37774" cy="131448"/>
            </a:xfrm>
            <a:custGeom>
              <a:avLst/>
              <a:gdLst/>
              <a:ahLst/>
              <a:cxnLst/>
              <a:rect l="l" t="t" r="r" b="b"/>
              <a:pathLst>
                <a:path w="837774" h="131448">
                  <a:moveTo>
                    <a:pt x="43809" y="0"/>
                  </a:moveTo>
                  <a:lnTo>
                    <a:pt x="793964" y="0"/>
                  </a:lnTo>
                  <a:cubicBezTo>
                    <a:pt x="818160" y="0"/>
                    <a:pt x="837774" y="19614"/>
                    <a:pt x="837774" y="43809"/>
                  </a:cubicBezTo>
                  <a:lnTo>
                    <a:pt x="837774" y="87639"/>
                  </a:lnTo>
                  <a:cubicBezTo>
                    <a:pt x="837774" y="99258"/>
                    <a:pt x="833158" y="110401"/>
                    <a:pt x="824942" y="118617"/>
                  </a:cubicBezTo>
                  <a:cubicBezTo>
                    <a:pt x="816727" y="126833"/>
                    <a:pt x="805583" y="131448"/>
                    <a:pt x="793964" y="131448"/>
                  </a:cubicBezTo>
                  <a:lnTo>
                    <a:pt x="43809" y="131448"/>
                  </a:lnTo>
                  <a:cubicBezTo>
                    <a:pt x="19614" y="131448"/>
                    <a:pt x="0" y="111834"/>
                    <a:pt x="0" y="87639"/>
                  </a:cubicBezTo>
                  <a:lnTo>
                    <a:pt x="0" y="43809"/>
                  </a:lnTo>
                  <a:cubicBezTo>
                    <a:pt x="0" y="19614"/>
                    <a:pt x="19614" y="0"/>
                    <a:pt x="43809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83777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8" name="Freeform 58"/>
          <p:cNvSpPr/>
          <p:nvPr/>
        </p:nvSpPr>
        <p:spPr>
          <a:xfrm>
            <a:off x="16662023" y="2443053"/>
            <a:ext cx="516427" cy="334269"/>
          </a:xfrm>
          <a:custGeom>
            <a:avLst/>
            <a:gdLst/>
            <a:ahLst/>
            <a:cxnLst/>
            <a:rect l="l" t="t" r="r" b="b"/>
            <a:pathLst>
              <a:path w="516427" h="334269">
                <a:moveTo>
                  <a:pt x="0" y="0"/>
                </a:moveTo>
                <a:lnTo>
                  <a:pt x="516427" y="0"/>
                </a:lnTo>
                <a:lnTo>
                  <a:pt x="516427" y="334269"/>
                </a:lnTo>
                <a:lnTo>
                  <a:pt x="0" y="334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9" name="Group 59"/>
          <p:cNvGrpSpPr/>
          <p:nvPr/>
        </p:nvGrpSpPr>
        <p:grpSpPr>
          <a:xfrm>
            <a:off x="4256907" y="2227292"/>
            <a:ext cx="3196832" cy="499092"/>
            <a:chOff x="0" y="0"/>
            <a:chExt cx="841964" cy="131448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7042320" y="2307105"/>
            <a:ext cx="365831" cy="365831"/>
          </a:xfrm>
          <a:custGeom>
            <a:avLst/>
            <a:gdLst/>
            <a:ahLst/>
            <a:cxnLst/>
            <a:rect l="l" t="t" r="r" b="b"/>
            <a:pathLst>
              <a:path w="365831" h="365831">
                <a:moveTo>
                  <a:pt x="0" y="0"/>
                </a:moveTo>
                <a:lnTo>
                  <a:pt x="365831" y="0"/>
                </a:lnTo>
                <a:lnTo>
                  <a:pt x="365831" y="365830"/>
                </a:lnTo>
                <a:lnTo>
                  <a:pt x="0" y="365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3" name="Group 63"/>
          <p:cNvGrpSpPr/>
          <p:nvPr/>
        </p:nvGrpSpPr>
        <p:grpSpPr>
          <a:xfrm>
            <a:off x="4306870" y="4948532"/>
            <a:ext cx="3196832" cy="499092"/>
            <a:chOff x="0" y="0"/>
            <a:chExt cx="841964" cy="131448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66" name="Freeform 66"/>
          <p:cNvSpPr/>
          <p:nvPr/>
        </p:nvSpPr>
        <p:spPr>
          <a:xfrm>
            <a:off x="7042320" y="5006496"/>
            <a:ext cx="365831" cy="377499"/>
          </a:xfrm>
          <a:custGeom>
            <a:avLst/>
            <a:gdLst/>
            <a:ahLst/>
            <a:cxnLst/>
            <a:rect l="l" t="t" r="r" b="b"/>
            <a:pathLst>
              <a:path w="365831" h="377499">
                <a:moveTo>
                  <a:pt x="0" y="0"/>
                </a:moveTo>
                <a:lnTo>
                  <a:pt x="365831" y="0"/>
                </a:lnTo>
                <a:lnTo>
                  <a:pt x="365831" y="377499"/>
                </a:lnTo>
                <a:lnTo>
                  <a:pt x="0" y="3774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67" name="Group 67"/>
          <p:cNvGrpSpPr/>
          <p:nvPr/>
        </p:nvGrpSpPr>
        <p:grpSpPr>
          <a:xfrm>
            <a:off x="10823497" y="2225747"/>
            <a:ext cx="3196832" cy="499092"/>
            <a:chOff x="0" y="0"/>
            <a:chExt cx="841964" cy="131448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0" name="Freeform 70"/>
          <p:cNvSpPr/>
          <p:nvPr/>
        </p:nvSpPr>
        <p:spPr>
          <a:xfrm>
            <a:off x="13549177" y="2293735"/>
            <a:ext cx="384718" cy="392569"/>
          </a:xfrm>
          <a:custGeom>
            <a:avLst/>
            <a:gdLst/>
            <a:ahLst/>
            <a:cxnLst/>
            <a:rect l="l" t="t" r="r" b="b"/>
            <a:pathLst>
              <a:path w="384718" h="392569">
                <a:moveTo>
                  <a:pt x="0" y="0"/>
                </a:moveTo>
                <a:lnTo>
                  <a:pt x="384718" y="0"/>
                </a:lnTo>
                <a:lnTo>
                  <a:pt x="384718" y="392570"/>
                </a:lnTo>
                <a:lnTo>
                  <a:pt x="0" y="392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71" name="Group 71"/>
          <p:cNvGrpSpPr/>
          <p:nvPr/>
        </p:nvGrpSpPr>
        <p:grpSpPr>
          <a:xfrm>
            <a:off x="10838269" y="4911368"/>
            <a:ext cx="3196832" cy="499092"/>
            <a:chOff x="0" y="0"/>
            <a:chExt cx="841964" cy="131448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4" name="Freeform 74"/>
          <p:cNvSpPr/>
          <p:nvPr/>
        </p:nvSpPr>
        <p:spPr>
          <a:xfrm>
            <a:off x="13578613" y="5006765"/>
            <a:ext cx="355282" cy="377230"/>
          </a:xfrm>
          <a:custGeom>
            <a:avLst/>
            <a:gdLst/>
            <a:ahLst/>
            <a:cxnLst/>
            <a:rect l="l" t="t" r="r" b="b"/>
            <a:pathLst>
              <a:path w="355282" h="377230">
                <a:moveTo>
                  <a:pt x="0" y="0"/>
                </a:moveTo>
                <a:lnTo>
                  <a:pt x="355282" y="0"/>
                </a:lnTo>
                <a:lnTo>
                  <a:pt x="355282" y="377230"/>
                </a:lnTo>
                <a:lnTo>
                  <a:pt x="0" y="377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75" name="Group 75"/>
          <p:cNvGrpSpPr/>
          <p:nvPr/>
        </p:nvGrpSpPr>
        <p:grpSpPr>
          <a:xfrm>
            <a:off x="7556516" y="2227292"/>
            <a:ext cx="3174966" cy="499092"/>
            <a:chOff x="0" y="0"/>
            <a:chExt cx="836205" cy="131448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836205" cy="131448"/>
            </a:xfrm>
            <a:custGeom>
              <a:avLst/>
              <a:gdLst/>
              <a:ahLst/>
              <a:cxnLst/>
              <a:rect l="l" t="t" r="r" b="b"/>
              <a:pathLst>
                <a:path w="836205" h="131448">
                  <a:moveTo>
                    <a:pt x="43892" y="0"/>
                  </a:moveTo>
                  <a:lnTo>
                    <a:pt x="792313" y="0"/>
                  </a:lnTo>
                  <a:cubicBezTo>
                    <a:pt x="816554" y="0"/>
                    <a:pt x="836205" y="19651"/>
                    <a:pt x="836205" y="43892"/>
                  </a:cubicBezTo>
                  <a:lnTo>
                    <a:pt x="836205" y="87557"/>
                  </a:lnTo>
                  <a:cubicBezTo>
                    <a:pt x="836205" y="111797"/>
                    <a:pt x="816554" y="131448"/>
                    <a:pt x="792313" y="131448"/>
                  </a:cubicBezTo>
                  <a:lnTo>
                    <a:pt x="43892" y="131448"/>
                  </a:lnTo>
                  <a:cubicBezTo>
                    <a:pt x="19651" y="131448"/>
                    <a:pt x="0" y="111797"/>
                    <a:pt x="0" y="87557"/>
                  </a:cubicBezTo>
                  <a:lnTo>
                    <a:pt x="0" y="43892"/>
                  </a:lnTo>
                  <a:cubicBezTo>
                    <a:pt x="0" y="19651"/>
                    <a:pt x="19651" y="0"/>
                    <a:pt x="43892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77" name="TextBox 77"/>
            <p:cNvSpPr txBox="1"/>
            <p:nvPr/>
          </p:nvSpPr>
          <p:spPr>
            <a:xfrm>
              <a:off x="0" y="-38100"/>
              <a:ext cx="836205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78" name="Freeform 78"/>
          <p:cNvSpPr/>
          <p:nvPr/>
        </p:nvSpPr>
        <p:spPr>
          <a:xfrm>
            <a:off x="10198800" y="2314548"/>
            <a:ext cx="443722" cy="350943"/>
          </a:xfrm>
          <a:custGeom>
            <a:avLst/>
            <a:gdLst/>
            <a:ahLst/>
            <a:cxnLst/>
            <a:rect l="l" t="t" r="r" b="b"/>
            <a:pathLst>
              <a:path w="443722" h="350943">
                <a:moveTo>
                  <a:pt x="0" y="0"/>
                </a:moveTo>
                <a:lnTo>
                  <a:pt x="443722" y="0"/>
                </a:lnTo>
                <a:lnTo>
                  <a:pt x="443722" y="350944"/>
                </a:lnTo>
                <a:lnTo>
                  <a:pt x="0" y="3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79" name="Freeform 79"/>
          <p:cNvSpPr/>
          <p:nvPr/>
        </p:nvSpPr>
        <p:spPr>
          <a:xfrm>
            <a:off x="3746972" y="2315671"/>
            <a:ext cx="365831" cy="365831"/>
          </a:xfrm>
          <a:custGeom>
            <a:avLst/>
            <a:gdLst/>
            <a:ahLst/>
            <a:cxnLst/>
            <a:rect l="l" t="t" r="r" b="b"/>
            <a:pathLst>
              <a:path w="365831" h="365831">
                <a:moveTo>
                  <a:pt x="0" y="0"/>
                </a:moveTo>
                <a:lnTo>
                  <a:pt x="365831" y="0"/>
                </a:lnTo>
                <a:lnTo>
                  <a:pt x="365831" y="365831"/>
                </a:lnTo>
                <a:lnTo>
                  <a:pt x="0" y="36583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80" name="TextBox 80"/>
          <p:cNvSpPr txBox="1"/>
          <p:nvPr/>
        </p:nvSpPr>
        <p:spPr>
          <a:xfrm>
            <a:off x="1188457" y="2343488"/>
            <a:ext cx="1516266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Problem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04366" y="7706244"/>
            <a:ext cx="30036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Cost Structure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9332280" y="7706244"/>
            <a:ext cx="268237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Revenue Stream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4411689" y="2322283"/>
            <a:ext cx="2207955" cy="27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 dirty="0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Customer Segments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4440211" y="2343488"/>
            <a:ext cx="1516266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 dirty="0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Solution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484107" y="5042980"/>
            <a:ext cx="1862482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Key Resources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11001648" y="2343488"/>
            <a:ext cx="2448439" cy="27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 dirty="0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Customer Relationship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11172540" y="5027564"/>
            <a:ext cx="168423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 dirty="0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Channel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744797" y="2343488"/>
            <a:ext cx="2126595" cy="27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Value Propositions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950627" y="1239179"/>
            <a:ext cx="2386745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500" b="1" dirty="0">
                <a:solidFill>
                  <a:srgbClr val="000000"/>
                </a:solidFill>
                <a:latin typeface="Montserrat Bold Italics" panose="020B0604020202020204" charset="0"/>
                <a:ea typeface="DM Sans Bold"/>
                <a:cs typeface="DM Sans Bold"/>
                <a:sym typeface="DM Sans Bold"/>
              </a:rPr>
              <a:t>AI for Cyber Security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1191868" y="1239179"/>
            <a:ext cx="2386745" cy="49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1"/>
              </a:lnSpc>
            </a:pPr>
            <a:r>
              <a:rPr lang="en-US" sz="1899" b="1" spc="-1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Akash S</a:t>
            </a:r>
          </a:p>
          <a:p>
            <a:pPr algn="ctr">
              <a:lnSpc>
                <a:spcPts val="1861"/>
              </a:lnSpc>
            </a:pPr>
            <a:r>
              <a:rPr lang="en-US" sz="1899" b="1" spc="-1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Sukanth S </a:t>
            </a:r>
            <a:r>
              <a:rPr lang="en-US" sz="1899" b="1" spc="-100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  <a:endParaRPr lang="en-US" sz="1899" b="1" spc="-100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91" name="TextBox 91"/>
          <p:cNvSpPr txBox="1"/>
          <p:nvPr/>
        </p:nvSpPr>
        <p:spPr>
          <a:xfrm>
            <a:off x="10910839" y="883432"/>
            <a:ext cx="2207636" cy="22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9"/>
              </a:lnSpc>
            </a:pPr>
            <a:r>
              <a:rPr lang="en-US" sz="1599" b="1">
                <a:solidFill>
                  <a:srgbClr val="323232"/>
                </a:solidFill>
                <a:latin typeface="Now Medium"/>
                <a:ea typeface="Now Medium"/>
                <a:cs typeface="Now Medium"/>
                <a:sym typeface="Now Medium"/>
              </a:rPr>
              <a:t>PREPARED BY :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13948509" y="883432"/>
            <a:ext cx="2207636" cy="229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59"/>
              </a:lnSpc>
            </a:pPr>
            <a:r>
              <a:rPr lang="en-US" sz="1599" b="1">
                <a:solidFill>
                  <a:srgbClr val="323232"/>
                </a:solidFill>
                <a:latin typeface="Now Medium"/>
                <a:ea typeface="Now Medium"/>
                <a:cs typeface="Now Medium"/>
                <a:sym typeface="Now Medium"/>
              </a:rPr>
              <a:t>DATE : </a:t>
            </a:r>
          </a:p>
        </p:txBody>
      </p:sp>
      <p:grpSp>
        <p:nvGrpSpPr>
          <p:cNvPr id="93" name="Group 93"/>
          <p:cNvGrpSpPr/>
          <p:nvPr/>
        </p:nvGrpSpPr>
        <p:grpSpPr>
          <a:xfrm>
            <a:off x="1043363" y="4950327"/>
            <a:ext cx="3196832" cy="499092"/>
            <a:chOff x="0" y="0"/>
            <a:chExt cx="841964" cy="131448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95" name="TextBox 95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96" name="TextBox 96"/>
          <p:cNvSpPr txBox="1"/>
          <p:nvPr/>
        </p:nvSpPr>
        <p:spPr>
          <a:xfrm>
            <a:off x="1225189" y="5047474"/>
            <a:ext cx="219585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Existing Alternatives </a:t>
            </a:r>
          </a:p>
        </p:txBody>
      </p:sp>
      <p:grpSp>
        <p:nvGrpSpPr>
          <p:cNvPr id="97" name="Group 97"/>
          <p:cNvGrpSpPr/>
          <p:nvPr/>
        </p:nvGrpSpPr>
        <p:grpSpPr>
          <a:xfrm>
            <a:off x="1059272" y="5383995"/>
            <a:ext cx="3148780" cy="2367465"/>
            <a:chOff x="0" y="0"/>
            <a:chExt cx="829308" cy="623530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829308" cy="569899"/>
            </a:xfrm>
            <a:custGeom>
              <a:avLst/>
              <a:gdLst/>
              <a:ahLst/>
              <a:cxnLst/>
              <a:rect l="l" t="t" r="r" b="b"/>
              <a:pathLst>
                <a:path w="829308" h="569899">
                  <a:moveTo>
                    <a:pt x="61468" y="0"/>
                  </a:moveTo>
                  <a:lnTo>
                    <a:pt x="767841" y="0"/>
                  </a:lnTo>
                  <a:cubicBezTo>
                    <a:pt x="801788" y="0"/>
                    <a:pt x="829308" y="27520"/>
                    <a:pt x="829308" y="61468"/>
                  </a:cubicBezTo>
                  <a:lnTo>
                    <a:pt x="829308" y="508431"/>
                  </a:lnTo>
                  <a:cubicBezTo>
                    <a:pt x="829308" y="542379"/>
                    <a:pt x="801788" y="569899"/>
                    <a:pt x="767841" y="569899"/>
                  </a:cubicBezTo>
                  <a:lnTo>
                    <a:pt x="61468" y="569899"/>
                  </a:lnTo>
                  <a:cubicBezTo>
                    <a:pt x="27520" y="569899"/>
                    <a:pt x="0" y="542379"/>
                    <a:pt x="0" y="508431"/>
                  </a:cubicBezTo>
                  <a:lnTo>
                    <a:pt x="0" y="61468"/>
                  </a:lnTo>
                  <a:cubicBezTo>
                    <a:pt x="0" y="27520"/>
                    <a:pt x="27520" y="0"/>
                    <a:pt x="61468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99" name="TextBox 99"/>
            <p:cNvSpPr txBox="1"/>
            <p:nvPr/>
          </p:nvSpPr>
          <p:spPr>
            <a:xfrm>
              <a:off x="0" y="25056"/>
              <a:ext cx="829308" cy="598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US" sz="1350" dirty="0">
                  <a:latin typeface="Montserrat Bold Italics" panose="020B0604020202020204" charset="0"/>
                </a:rPr>
                <a:t>Deep Fake Detection Challenges (e.g., Facebook/DFDC)</a:t>
              </a:r>
              <a:endParaRPr lang="en-US" sz="1350" spc="3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350" dirty="0">
                  <a:latin typeface="Montserrat Bold Italics" panose="020B0604020202020204" charset="0"/>
                </a:rPr>
                <a:t>Third-Party Browser Extensions &amp; Apps</a:t>
              </a:r>
              <a:endParaRPr lang="en-US" sz="1350" spc="3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350" dirty="0">
                  <a:latin typeface="Montserrat Bold Italics" panose="020B0604020202020204" charset="0"/>
                </a:rPr>
                <a:t>Forensic Tools (e.g., frame analysis, error level analysis)</a:t>
              </a:r>
              <a:endParaRPr lang="en-US" sz="1350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1861"/>
                </a:lnSpc>
              </a:pPr>
              <a:endParaRPr lang="en-US" sz="1350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7631419" y="4930419"/>
            <a:ext cx="3196832" cy="499092"/>
            <a:chOff x="0" y="0"/>
            <a:chExt cx="841964" cy="131448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102" name="TextBox 102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03" name="TextBox 103"/>
          <p:cNvSpPr txBox="1"/>
          <p:nvPr/>
        </p:nvSpPr>
        <p:spPr>
          <a:xfrm>
            <a:off x="7770403" y="5047474"/>
            <a:ext cx="234998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High - Level Concepts </a:t>
            </a:r>
          </a:p>
        </p:txBody>
      </p:sp>
      <p:grpSp>
        <p:nvGrpSpPr>
          <p:cNvPr id="104" name="Group 104"/>
          <p:cNvGrpSpPr/>
          <p:nvPr/>
        </p:nvGrpSpPr>
        <p:grpSpPr>
          <a:xfrm>
            <a:off x="7567561" y="5457936"/>
            <a:ext cx="3321411" cy="2163835"/>
            <a:chOff x="-3051" y="0"/>
            <a:chExt cx="874775" cy="569899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841964" cy="569899"/>
            </a:xfrm>
            <a:custGeom>
              <a:avLst/>
              <a:gdLst/>
              <a:ahLst/>
              <a:cxnLst/>
              <a:rect l="l" t="t" r="r" b="b"/>
              <a:pathLst>
                <a:path w="841964" h="569899">
                  <a:moveTo>
                    <a:pt x="60544" y="0"/>
                  </a:moveTo>
                  <a:lnTo>
                    <a:pt x="781420" y="0"/>
                  </a:lnTo>
                  <a:cubicBezTo>
                    <a:pt x="797478" y="0"/>
                    <a:pt x="812877" y="6379"/>
                    <a:pt x="824231" y="17733"/>
                  </a:cubicBezTo>
                  <a:cubicBezTo>
                    <a:pt x="835585" y="29087"/>
                    <a:pt x="841964" y="44486"/>
                    <a:pt x="841964" y="60544"/>
                  </a:cubicBezTo>
                  <a:lnTo>
                    <a:pt x="841964" y="509355"/>
                  </a:lnTo>
                  <a:cubicBezTo>
                    <a:pt x="841964" y="525412"/>
                    <a:pt x="835585" y="540812"/>
                    <a:pt x="824231" y="552166"/>
                  </a:cubicBezTo>
                  <a:cubicBezTo>
                    <a:pt x="812877" y="563520"/>
                    <a:pt x="797478" y="569899"/>
                    <a:pt x="781420" y="569899"/>
                  </a:cubicBezTo>
                  <a:lnTo>
                    <a:pt x="60544" y="569899"/>
                  </a:lnTo>
                  <a:cubicBezTo>
                    <a:pt x="44486" y="569899"/>
                    <a:pt x="29087" y="563520"/>
                    <a:pt x="17733" y="552166"/>
                  </a:cubicBezTo>
                  <a:cubicBezTo>
                    <a:pt x="6379" y="540812"/>
                    <a:pt x="0" y="525412"/>
                    <a:pt x="0" y="509355"/>
                  </a:cubicBezTo>
                  <a:lnTo>
                    <a:pt x="0" y="60544"/>
                  </a:lnTo>
                  <a:cubicBezTo>
                    <a:pt x="0" y="44486"/>
                    <a:pt x="6379" y="29087"/>
                    <a:pt x="17733" y="17733"/>
                  </a:cubicBezTo>
                  <a:cubicBezTo>
                    <a:pt x="29087" y="6379"/>
                    <a:pt x="44486" y="0"/>
                    <a:pt x="60544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106" name="TextBox 106"/>
            <p:cNvSpPr txBox="1"/>
            <p:nvPr/>
          </p:nvSpPr>
          <p:spPr>
            <a:xfrm>
              <a:off x="-3051" y="16154"/>
              <a:ext cx="874775" cy="552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Attention Mechanism Integration</a:t>
              </a:r>
              <a:endParaRPr lang="en-US" sz="1329" b="1" i="1" spc="3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US" sz="1400" dirty="0">
                  <a:latin typeface="Montserrat Bold Italics" panose="020B0604020202020204" charset="0"/>
                </a:rPr>
                <a:t>Fine-Tuning with Hard Negative Samples</a:t>
              </a:r>
              <a:endParaRPr lang="en-US" sz="1329" b="1" i="1" spc="3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Residual &amp; Frequency Domain Analysis</a:t>
              </a:r>
              <a:endParaRPr lang="en-US" sz="1329" b="1" i="1" spc="34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87146" lvl="1" indent="-143573" algn="l">
                <a:lnSpc>
                  <a:spcPts val="1861"/>
                </a:lnSpc>
                <a:buFont typeface="Arial"/>
                <a:buChar char="•"/>
              </a:pPr>
              <a:r>
                <a:rPr lang="en-IN" sz="1400" dirty="0">
                  <a:latin typeface="Montserrat Bold Italics" panose="020B0604020202020204" charset="0"/>
                </a:rPr>
                <a:t>End-to-End Detection Pipeline</a:t>
              </a:r>
              <a:endParaRPr lang="en-US" sz="1329" b="1" i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1861"/>
                </a:lnSpc>
              </a:pPr>
              <a:endParaRPr lang="en-US" sz="1329" b="1" i="1" spc="34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14097000" y="4895964"/>
            <a:ext cx="3196832" cy="499092"/>
            <a:chOff x="0" y="0"/>
            <a:chExt cx="841964" cy="131448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841964" cy="131448"/>
            </a:xfrm>
            <a:custGeom>
              <a:avLst/>
              <a:gdLst/>
              <a:ahLst/>
              <a:cxnLst/>
              <a:rect l="l" t="t" r="r" b="b"/>
              <a:pathLst>
                <a:path w="841964" h="131448">
                  <a:moveTo>
                    <a:pt x="43591" y="0"/>
                  </a:moveTo>
                  <a:lnTo>
                    <a:pt x="798373" y="0"/>
                  </a:lnTo>
                  <a:cubicBezTo>
                    <a:pt x="822448" y="0"/>
                    <a:pt x="841964" y="19517"/>
                    <a:pt x="841964" y="43591"/>
                  </a:cubicBezTo>
                  <a:lnTo>
                    <a:pt x="841964" y="87857"/>
                  </a:lnTo>
                  <a:cubicBezTo>
                    <a:pt x="841964" y="111932"/>
                    <a:pt x="822448" y="131448"/>
                    <a:pt x="798373" y="131448"/>
                  </a:cubicBezTo>
                  <a:lnTo>
                    <a:pt x="43591" y="131448"/>
                  </a:lnTo>
                  <a:cubicBezTo>
                    <a:pt x="19517" y="131448"/>
                    <a:pt x="0" y="111932"/>
                    <a:pt x="0" y="87857"/>
                  </a:cubicBezTo>
                  <a:lnTo>
                    <a:pt x="0" y="43591"/>
                  </a:lnTo>
                  <a:cubicBezTo>
                    <a:pt x="0" y="19517"/>
                    <a:pt x="19517" y="0"/>
                    <a:pt x="43591" y="0"/>
                  </a:cubicBezTo>
                  <a:close/>
                </a:path>
              </a:pathLst>
            </a:custGeom>
            <a:solidFill>
              <a:srgbClr val="163F7E"/>
            </a:solidFill>
          </p:spPr>
        </p:sp>
        <p:sp>
          <p:nvSpPr>
            <p:cNvPr id="109" name="TextBox 109"/>
            <p:cNvSpPr txBox="1"/>
            <p:nvPr/>
          </p:nvSpPr>
          <p:spPr>
            <a:xfrm>
              <a:off x="0" y="-38100"/>
              <a:ext cx="841964" cy="169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14411689" y="5006496"/>
            <a:ext cx="1684234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00"/>
              </a:lnSpc>
            </a:pPr>
            <a:r>
              <a:rPr lang="en-US" sz="1500" b="1" dirty="0">
                <a:solidFill>
                  <a:srgbClr val="FFFFFF"/>
                </a:solidFill>
                <a:latin typeface="Now Medium"/>
                <a:ea typeface="Now Medium"/>
                <a:cs typeface="Now Medium"/>
                <a:sym typeface="Now Medium"/>
              </a:rPr>
              <a:t>Early Adopters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14111243" y="5408776"/>
            <a:ext cx="3114400" cy="2277761"/>
            <a:chOff x="-12429" y="0"/>
            <a:chExt cx="820254" cy="594751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807825" cy="579318"/>
            </a:xfrm>
            <a:custGeom>
              <a:avLst/>
              <a:gdLst/>
              <a:ahLst/>
              <a:cxnLst/>
              <a:rect l="l" t="t" r="r" b="b"/>
              <a:pathLst>
                <a:path w="807825" h="579318">
                  <a:moveTo>
                    <a:pt x="63102" y="0"/>
                  </a:moveTo>
                  <a:lnTo>
                    <a:pt x="744722" y="0"/>
                  </a:lnTo>
                  <a:cubicBezTo>
                    <a:pt x="779573" y="0"/>
                    <a:pt x="807825" y="28252"/>
                    <a:pt x="807825" y="63102"/>
                  </a:cubicBezTo>
                  <a:lnTo>
                    <a:pt x="807825" y="516216"/>
                  </a:lnTo>
                  <a:cubicBezTo>
                    <a:pt x="807825" y="532952"/>
                    <a:pt x="801176" y="549002"/>
                    <a:pt x="789342" y="560836"/>
                  </a:cubicBezTo>
                  <a:cubicBezTo>
                    <a:pt x="777508" y="572670"/>
                    <a:pt x="761458" y="579318"/>
                    <a:pt x="744722" y="579318"/>
                  </a:cubicBezTo>
                  <a:lnTo>
                    <a:pt x="63102" y="579318"/>
                  </a:lnTo>
                  <a:cubicBezTo>
                    <a:pt x="46367" y="579318"/>
                    <a:pt x="30316" y="572670"/>
                    <a:pt x="18482" y="560836"/>
                  </a:cubicBezTo>
                  <a:cubicBezTo>
                    <a:pt x="6648" y="549002"/>
                    <a:pt x="0" y="532952"/>
                    <a:pt x="0" y="516216"/>
                  </a:cubicBezTo>
                  <a:lnTo>
                    <a:pt x="0" y="63102"/>
                  </a:lnTo>
                  <a:cubicBezTo>
                    <a:pt x="0" y="46367"/>
                    <a:pt x="6648" y="30316"/>
                    <a:pt x="18482" y="18482"/>
                  </a:cubicBezTo>
                  <a:cubicBezTo>
                    <a:pt x="30316" y="6648"/>
                    <a:pt x="46367" y="0"/>
                    <a:pt x="63102" y="0"/>
                  </a:cubicBezTo>
                  <a:close/>
                </a:path>
              </a:pathLst>
            </a:custGeom>
            <a:solidFill>
              <a:srgbClr val="D9DFE6"/>
            </a:solidFill>
          </p:spPr>
        </p:sp>
        <p:sp>
          <p:nvSpPr>
            <p:cNvPr id="113" name="TextBox 113"/>
            <p:cNvSpPr txBox="1"/>
            <p:nvPr/>
          </p:nvSpPr>
          <p:spPr>
            <a:xfrm>
              <a:off x="-12429" y="8962"/>
              <a:ext cx="807825" cy="585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IN" sz="1430" dirty="0">
                  <a:latin typeface="Montserrat Bold Italics" panose="020B0604020202020204" charset="0"/>
                </a:rPr>
                <a:t>Awareness of Growing Threat</a:t>
              </a: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IN" sz="1430" dirty="0">
                  <a:latin typeface="Montserrat Bold Italics" panose="020B0604020202020204" charset="0"/>
                </a:rPr>
                <a:t>Influence on Public Opinion</a:t>
              </a: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IN" sz="1430" dirty="0">
                  <a:latin typeface="Montserrat Bold Italics" panose="020B0604020202020204" charset="0"/>
                </a:rPr>
                <a:t>Ethics and Trust</a:t>
              </a: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IN" sz="1430" dirty="0">
                  <a:latin typeface="Montserrat Bold Italics" panose="020B0604020202020204" charset="0"/>
                </a:rPr>
                <a:t>Enhancing Content Verification</a:t>
              </a: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264971" lvl="1" indent="-132485" algn="l">
                <a:lnSpc>
                  <a:spcPts val="1718"/>
                </a:lnSpc>
                <a:buFont typeface="Arial"/>
                <a:buChar char="•"/>
              </a:pPr>
              <a:r>
                <a:rPr lang="en-IN" sz="1430" dirty="0">
                  <a:latin typeface="Montserrat Bold Italics" panose="020B0604020202020204" charset="0"/>
                </a:rPr>
                <a:t>Collaborations and Research</a:t>
              </a: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sym typeface="Montserrat Bold Italics"/>
              </a:endParaRPr>
            </a:p>
            <a:p>
              <a:pPr marL="132486" lvl="1" algn="l">
                <a:lnSpc>
                  <a:spcPts val="1718"/>
                </a:lnSpc>
              </a:pP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  <a:p>
              <a:pPr algn="l">
                <a:lnSpc>
                  <a:spcPts val="1718"/>
                </a:lnSpc>
              </a:pPr>
              <a:endParaRPr lang="en-US" sz="1430" b="1" i="1" spc="31" dirty="0">
                <a:solidFill>
                  <a:srgbClr val="000000"/>
                </a:solidFill>
                <a:latin typeface="Montserrat Bold Italics" panose="020B0604020202020204" charset="0"/>
                <a:ea typeface="Montserrat Bold Italics"/>
                <a:cs typeface="Montserrat Bold Italics"/>
                <a:sym typeface="Montserrat Bold Itali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286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Chonburi</vt:lpstr>
      <vt:lpstr>Montserrat Bold Italics</vt:lpstr>
      <vt:lpstr>Arial</vt:lpstr>
      <vt:lpstr>Now Medium</vt:lpstr>
      <vt:lpstr>DM Sans Bold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Minimal Modern Business Model Canvas Brainstorm</dc:title>
  <dc:creator>balaganesh s</dc:creator>
  <cp:lastModifiedBy>Sukanth S S</cp:lastModifiedBy>
  <cp:revision>5</cp:revision>
  <dcterms:created xsi:type="dcterms:W3CDTF">2006-08-16T00:00:00Z</dcterms:created>
  <dcterms:modified xsi:type="dcterms:W3CDTF">2025-04-22T08:09:03Z</dcterms:modified>
  <dc:identifier>DAGj7lZY4Ts</dc:identifier>
</cp:coreProperties>
</file>