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1" r:id="rId1"/>
  </p:sldMasterIdLst>
  <p:notesMasterIdLst>
    <p:notesMasterId r:id="rId14"/>
  </p:notesMasterIdLst>
  <p:handoutMasterIdLst>
    <p:handoutMasterId r:id="rId15"/>
  </p:handoutMasterIdLst>
  <p:sldIdLst>
    <p:sldId id="470" r:id="rId2"/>
    <p:sldId id="495" r:id="rId3"/>
    <p:sldId id="506" r:id="rId4"/>
    <p:sldId id="497" r:id="rId5"/>
    <p:sldId id="498" r:id="rId6"/>
    <p:sldId id="499" r:id="rId7"/>
    <p:sldId id="500" r:id="rId8"/>
    <p:sldId id="501" r:id="rId9"/>
    <p:sldId id="504" r:id="rId10"/>
    <p:sldId id="503" r:id="rId11"/>
    <p:sldId id="507" r:id="rId12"/>
    <p:sldId id="505" r:id="rId13"/>
  </p:sldIdLst>
  <p:sldSz cx="9144000" cy="5143500" type="screen16x9"/>
  <p:notesSz cx="9296400" cy="7010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7D27"/>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89599" autoAdjust="0"/>
  </p:normalViewPr>
  <p:slideViewPr>
    <p:cSldViewPr>
      <p:cViewPr varScale="1">
        <p:scale>
          <a:sx n="97" d="100"/>
          <a:sy n="97" d="100"/>
        </p:scale>
        <p:origin x="52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9453" cy="349791"/>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5264777" y="1"/>
            <a:ext cx="4029453" cy="349791"/>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endParaRPr lang="en-US" dirty="0"/>
          </a:p>
        </p:txBody>
      </p:sp>
      <p:sp>
        <p:nvSpPr>
          <p:cNvPr id="4" name="Footer Placeholder 3"/>
          <p:cNvSpPr>
            <a:spLocks noGrp="1"/>
          </p:cNvSpPr>
          <p:nvPr>
            <p:ph type="ftr" sz="quarter" idx="2"/>
          </p:nvPr>
        </p:nvSpPr>
        <p:spPr>
          <a:xfrm>
            <a:off x="1" y="6659487"/>
            <a:ext cx="4029453" cy="349791"/>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264777" y="6659487"/>
            <a:ext cx="4029453" cy="349791"/>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9453" cy="349791"/>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5264777" y="1"/>
            <a:ext cx="4029453" cy="349791"/>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endParaRPr lang="en-US" dirty="0"/>
          </a:p>
        </p:txBody>
      </p:sp>
      <p:sp>
        <p:nvSpPr>
          <p:cNvPr id="4" name="Slide Image Placeholder 3"/>
          <p:cNvSpPr>
            <a:spLocks noGrp="1" noRot="1" noChangeAspect="1"/>
          </p:cNvSpPr>
          <p:nvPr>
            <p:ph type="sldImg" idx="2"/>
          </p:nvPr>
        </p:nvSpPr>
        <p:spPr>
          <a:xfrm>
            <a:off x="2312988" y="527050"/>
            <a:ext cx="4670425" cy="2627313"/>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929206" y="3329744"/>
            <a:ext cx="7437989" cy="3153727"/>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6659487"/>
            <a:ext cx="4029453" cy="349791"/>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5264777" y="6659487"/>
            <a:ext cx="4029453" cy="349791"/>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70425" cy="26273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3</a:t>
            </a:fld>
            <a:endParaRPr lang="en-US" altLang="en-US"/>
          </a:p>
        </p:txBody>
      </p:sp>
      <p:sp>
        <p:nvSpPr>
          <p:cNvPr id="5" name="Date Placeholder 4"/>
          <p:cNvSpPr>
            <a:spLocks noGrp="1"/>
          </p:cNvSpPr>
          <p:nvPr>
            <p:ph type="dt" idx="11"/>
          </p:nvPr>
        </p:nvSpPr>
        <p:spPr/>
        <p:txBody>
          <a:bodyPr/>
          <a:lstStyle/>
          <a:p>
            <a:pPr>
              <a:defRPr/>
            </a:pPr>
            <a:endParaRPr lang="en-US" dirty="0"/>
          </a:p>
        </p:txBody>
      </p:sp>
    </p:spTree>
    <p:extLst>
      <p:ext uri="{BB962C8B-B14F-4D97-AF65-F5344CB8AC3E}">
        <p14:creationId xmlns:p14="http://schemas.microsoft.com/office/powerpoint/2010/main" val="236688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70425" cy="26273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6</a:t>
            </a:fld>
            <a:endParaRPr lang="en-US" altLang="en-US"/>
          </a:p>
        </p:txBody>
      </p:sp>
      <p:sp>
        <p:nvSpPr>
          <p:cNvPr id="5" name="Date Placeholder 4"/>
          <p:cNvSpPr>
            <a:spLocks noGrp="1"/>
          </p:cNvSpPr>
          <p:nvPr>
            <p:ph type="dt" idx="11"/>
          </p:nvPr>
        </p:nvSpPr>
        <p:spPr/>
        <p:txBody>
          <a:bodyPr/>
          <a:lstStyle/>
          <a:p>
            <a:pPr>
              <a:defRPr/>
            </a:pPr>
            <a:endParaRPr lang="en-US" dirty="0"/>
          </a:p>
        </p:txBody>
      </p:sp>
    </p:spTree>
    <p:extLst>
      <p:ext uri="{BB962C8B-B14F-4D97-AF65-F5344CB8AC3E}">
        <p14:creationId xmlns:p14="http://schemas.microsoft.com/office/powerpoint/2010/main" val="235805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70425" cy="26273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9</a:t>
            </a:fld>
            <a:endParaRPr lang="en-US" altLang="en-US"/>
          </a:p>
        </p:txBody>
      </p:sp>
      <p:sp>
        <p:nvSpPr>
          <p:cNvPr id="5" name="Date Placeholder 4"/>
          <p:cNvSpPr>
            <a:spLocks noGrp="1"/>
          </p:cNvSpPr>
          <p:nvPr>
            <p:ph type="dt" idx="11"/>
          </p:nvPr>
        </p:nvSpPr>
        <p:spPr/>
        <p:txBody>
          <a:bodyPr/>
          <a:lstStyle/>
          <a:p>
            <a:pPr>
              <a:defRPr/>
            </a:pPr>
            <a:endParaRPr lang="en-US" dirty="0"/>
          </a:p>
        </p:txBody>
      </p:sp>
    </p:spTree>
    <p:extLst>
      <p:ext uri="{BB962C8B-B14F-4D97-AF65-F5344CB8AC3E}">
        <p14:creationId xmlns:p14="http://schemas.microsoft.com/office/powerpoint/2010/main" val="3068433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2"/>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3846515"/>
            <a:ext cx="9144000" cy="333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DB0DD800-9B2E-413C-B711-1E17BBFE6DEF}" type="datetime3">
              <a:rPr lang="en-US" smtClean="0"/>
              <a:t>12 May 2024</a:t>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smtClean="0"/>
              <a:t>18CSP401L- PROJECT WORK - 0th REVIEW PRESENTATION </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C0A8E10E-36D1-42AB-939C-34BEB33CD9E4}"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600C10F-A933-45CF-8C4D-1E82487AF34A}" type="datetime3">
              <a:rPr lang="en-US" smtClean="0"/>
              <a:t>12 May 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18CSP401L- PROJECT WORK - 0th REVIEW PRESENTATION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0C11DA-FA02-4E33-93FC-C378FAF95FBA}"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9" y="0"/>
            <a:ext cx="46037"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6648451"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140C81B6-50E6-4886-9EAE-9DF6BCB825DC}" type="datetime3">
              <a:rPr lang="en-US" smtClean="0"/>
              <a:t>12 May 2024</a:t>
            </a:fld>
            <a:endParaRPr lang="en-US" dirty="0"/>
          </a:p>
        </p:txBody>
      </p:sp>
      <p:sp>
        <p:nvSpPr>
          <p:cNvPr id="7" name="Footer Placeholder 4"/>
          <p:cNvSpPr>
            <a:spLocks noGrp="1"/>
          </p:cNvSpPr>
          <p:nvPr>
            <p:ph type="ftr" sz="quarter" idx="11"/>
          </p:nvPr>
        </p:nvSpPr>
        <p:spPr>
          <a:xfrm>
            <a:off x="2640013" y="4783138"/>
            <a:ext cx="3836987" cy="273050"/>
          </a:xfrm>
        </p:spPr>
        <p:txBody>
          <a:bodyPr/>
          <a:lstStyle>
            <a:lvl1pPr>
              <a:defRPr/>
            </a:lvl1pPr>
          </a:lstStyle>
          <a:p>
            <a:pPr>
              <a:defRPr/>
            </a:pPr>
            <a:r>
              <a:rPr lang="en-US" smtClean="0"/>
              <a:t>18CSP401L- PROJECT WORK - 0th REVIEW PRESENTATION </a:t>
            </a: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B1E085C4-C07B-4C80-B337-90438D59D3C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495FAFF-7EB3-4606-BC9D-6ED774764C63}" type="datetime3">
              <a:rPr lang="en-US" smtClean="0"/>
              <a:t>12 May 2024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18CSP401L- PROJECT WORK - 0th REVIEW PRESENTATION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14ABD8-B1EB-4C07-9937-C8C4E38BDF0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1"/>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7546B772-243E-4C50-9363-1DD110535528}" type="datetime3">
              <a:rPr lang="en-US" smtClean="0"/>
              <a:t>12 May 2024</a:t>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smtClean="0"/>
              <a:t>18CSP401L- PROJECT WORK - 0th REVIEW PRESENTATION </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BEE0AD74-942B-45F6-8EEE-203197083F56}"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C8B5A9C-B182-4177-AA0C-9DF90E2CE302}" type="datetime3">
              <a:rPr lang="en-US" smtClean="0"/>
              <a:t>12 May 2024</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18CSP401L- PROJECT WORK - 0th REVIEW PRESENTATION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B554FDC-F986-4516-81A3-5CBC9634E9C1}"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1"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1"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7"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AF6D405-071B-45CC-A1CE-17195ED0F483}" type="datetime3">
              <a:rPr lang="en-US" smtClean="0"/>
              <a:t>12 May 2024</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18CSP401L- PROJECT WORK - 0th REVIEW PRESENTATION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2A63921-D0A8-45BD-ADF0-24CC5F135FE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9A6B52B-4625-475A-8C99-CFC915B11A32}" type="datetime3">
              <a:rPr lang="en-US" smtClean="0"/>
              <a:t>12 May 2024</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18CSP401L- PROJECT WORK - 0th REVIEW PRESENTATION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CE540F1-D866-4735-9E65-A1952EADD02D}"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F38FF09-5C49-46EB-B1F2-8A25AFD45CC2}" type="datetime3">
              <a:rPr lang="en-US" smtClean="0"/>
              <a:t>12 May 2024</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18CSP401L- PROJECT WORK - 0th REVIEW PRESENTATION </a:t>
            </a:r>
            <a:endParaRPr lang="en-US" dirty="0"/>
          </a:p>
        </p:txBody>
      </p:sp>
      <p:sp>
        <p:nvSpPr>
          <p:cNvPr id="4" name="Slide Number Placeholder 3"/>
          <p:cNvSpPr>
            <a:spLocks noGrp="1"/>
          </p:cNvSpPr>
          <p:nvPr>
            <p:ph type="sldNum" sz="quarter" idx="12"/>
          </p:nvPr>
        </p:nvSpPr>
        <p:spPr/>
        <p:txBody>
          <a:bodyPr/>
          <a:lstStyle>
            <a:lvl1pPr>
              <a:defRPr smtClean="0"/>
            </a:lvl1pPr>
          </a:lstStyle>
          <a:p>
            <a:pPr>
              <a:defRPr/>
            </a:pPr>
            <a:fld id="{2571F5BB-190B-45BA-B754-2541F8CA6F46}"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4" y="2"/>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4" y="2"/>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9" y="114300"/>
            <a:ext cx="2523744" cy="733806"/>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9"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9"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fld id="{FE93B20A-7918-4BBE-B98A-0C0555DE30C4}" type="datetime3">
              <a:rPr lang="en-US" smtClean="0"/>
              <a:t>12 May 2024</a:t>
            </a:fld>
            <a:endParaRPr lang="en-US" dirty="0"/>
          </a:p>
        </p:txBody>
      </p:sp>
      <p:sp>
        <p:nvSpPr>
          <p:cNvPr id="8" name="Footer Placeholder 5"/>
          <p:cNvSpPr>
            <a:spLocks noGrp="1"/>
          </p:cNvSpPr>
          <p:nvPr>
            <p:ph type="ftr" sz="quarter" idx="11"/>
          </p:nvPr>
        </p:nvSpPr>
        <p:spPr/>
        <p:txBody>
          <a:bodyPr/>
          <a:lstStyle>
            <a:lvl1pPr>
              <a:defRPr/>
            </a:lvl1pPr>
          </a:lstStyle>
          <a:p>
            <a:pPr>
              <a:defRPr/>
            </a:pPr>
            <a:r>
              <a:rPr lang="en-US" smtClean="0"/>
              <a:t>18CSP401L- PROJECT WORK - 0th REVIEW PRESENTATION </a:t>
            </a:r>
            <a:endParaRPr lang="en-US" dirty="0"/>
          </a:p>
        </p:txBody>
      </p:sp>
      <p:sp>
        <p:nvSpPr>
          <p:cNvPr id="9" name="Slide Number Placeholder 6"/>
          <p:cNvSpPr>
            <a:spLocks noGrp="1"/>
          </p:cNvSpPr>
          <p:nvPr>
            <p:ph type="sldNum" sz="quarter" idx="12"/>
          </p:nvPr>
        </p:nvSpPr>
        <p:spPr/>
        <p:txBody>
          <a:bodyPr/>
          <a:lstStyle>
            <a:lvl1pPr>
              <a:defRPr smtClean="0"/>
            </a:lvl1pPr>
          </a:lstStyle>
          <a:p>
            <a:pPr>
              <a:defRPr/>
            </a:pPr>
            <a:fld id="{4B3D1EAA-7E8D-49EA-BCBB-3C5BA424400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2855914"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4"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3" y="116586"/>
            <a:ext cx="2525151" cy="733806"/>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7" y="1113606"/>
            <a:ext cx="6247397" cy="4029894"/>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5100" y="877888"/>
            <a:ext cx="2522539" cy="150812"/>
          </a:xfrm>
        </p:spPr>
        <p:txBody>
          <a:bodyPr/>
          <a:lstStyle>
            <a:lvl1pPr>
              <a:defRPr/>
            </a:lvl1pPr>
          </a:lstStyle>
          <a:p>
            <a:pPr>
              <a:defRPr/>
            </a:pPr>
            <a:fld id="{8A5F0FF3-7870-47DC-A967-2379443DDB0B}" type="datetime3">
              <a:rPr lang="en-US" smtClean="0"/>
              <a:t>12 May 2024</a:t>
            </a:fld>
            <a:endParaRPr lang="en-US" dirty="0"/>
          </a:p>
        </p:txBody>
      </p:sp>
      <p:sp>
        <p:nvSpPr>
          <p:cNvPr id="8" name="Footer Placeholder 5"/>
          <p:cNvSpPr>
            <a:spLocks noGrp="1"/>
          </p:cNvSpPr>
          <p:nvPr>
            <p:ph type="ftr" sz="quarter" idx="11"/>
          </p:nvPr>
        </p:nvSpPr>
        <p:spPr>
          <a:xfrm>
            <a:off x="3035301" y="877888"/>
            <a:ext cx="5194300" cy="150812"/>
          </a:xfrm>
        </p:spPr>
        <p:txBody>
          <a:bodyPr/>
          <a:lstStyle>
            <a:lvl1pPr>
              <a:defRPr>
                <a:solidFill>
                  <a:schemeClr val="bg1">
                    <a:shade val="50000"/>
                  </a:schemeClr>
                </a:solidFill>
              </a:defRPr>
            </a:lvl1pPr>
          </a:lstStyle>
          <a:p>
            <a:pPr>
              <a:defRPr/>
            </a:pPr>
            <a:r>
              <a:rPr lang="en-US" smtClean="0"/>
              <a:t>18CSP401L- PROJECT WORK - 0th REVIEW PRESENTATION </a:t>
            </a:r>
            <a:endParaRPr lang="en-US" dirty="0"/>
          </a:p>
        </p:txBody>
      </p:sp>
      <p:sp>
        <p:nvSpPr>
          <p:cNvPr id="9" name="Slide Number Placeholder 6"/>
          <p:cNvSpPr>
            <a:spLocks noGrp="1"/>
          </p:cNvSpPr>
          <p:nvPr>
            <p:ph type="sldNum" sz="quarter" idx="12"/>
          </p:nvPr>
        </p:nvSpPr>
        <p:spPr>
          <a:xfrm>
            <a:off x="8339140" y="877888"/>
            <a:ext cx="733425" cy="150812"/>
          </a:xfrm>
        </p:spPr>
        <p:txBody>
          <a:bodyPr/>
          <a:lstStyle>
            <a:lvl1pPr>
              <a:defRPr smtClean="0"/>
            </a:lvl1pPr>
          </a:lstStyle>
          <a:p>
            <a:pPr>
              <a:defRPr/>
            </a:pPr>
            <a:fld id="{7B93E55C-A662-4067-BE20-A4D82E579A38}" type="slidenum">
              <a:rPr lang="en-US" altLang="en-US"/>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7"/>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114302"/>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331914"/>
            <a:ext cx="8229600" cy="346868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4857752"/>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fld id="{CCE5C51A-4BED-4385-993A-2F16AA1AE68C}" type="datetime3">
              <a:rPr lang="en-US" smtClean="0"/>
              <a:t>12 May 2024</a:t>
            </a:fld>
            <a:endParaRPr lang="en-US" dirty="0"/>
          </a:p>
        </p:txBody>
      </p:sp>
      <p:sp>
        <p:nvSpPr>
          <p:cNvPr id="5" name="Footer Placeholder 4"/>
          <p:cNvSpPr>
            <a:spLocks noGrp="1"/>
          </p:cNvSpPr>
          <p:nvPr>
            <p:ph type="ftr" sz="quarter" idx="3"/>
          </p:nvPr>
        </p:nvSpPr>
        <p:spPr>
          <a:xfrm>
            <a:off x="2640014" y="4857752"/>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US" smtClean="0"/>
              <a:t>18CSP401L- PROJECT WORK - 0th REVIEW PRESENTATION </a:t>
            </a:r>
            <a:endParaRPr lang="en-US" dirty="0"/>
          </a:p>
        </p:txBody>
      </p:sp>
      <p:sp>
        <p:nvSpPr>
          <p:cNvPr id="6" name="Slide Number Placeholder 5"/>
          <p:cNvSpPr>
            <a:spLocks noGrp="1"/>
          </p:cNvSpPr>
          <p:nvPr>
            <p:ph type="sldNum" sz="quarter" idx="4"/>
          </p:nvPr>
        </p:nvSpPr>
        <p:spPr>
          <a:xfrm>
            <a:off x="8204201" y="4857752"/>
            <a:ext cx="733425" cy="206375"/>
          </a:xfrm>
          <a:prstGeom prst="rect">
            <a:avLst/>
          </a:prstGeom>
        </p:spPr>
        <p:txBody>
          <a:bodyPr vert="horz" wrap="square" lIns="91440" tIns="45720" rIns="91440" bIns="0" numCol="1" anchor="b" anchorCtr="0" compatLnSpc="1">
            <a:prstTxWarp prst="textNoShape">
              <a:avLst/>
            </a:prstTxWarp>
          </a:bodyPr>
          <a:lstStyle>
            <a:lvl1pPr algn="r" eaLnBrk="1" hangingPunct="1">
              <a:defRPr sz="1200" smtClean="0">
                <a:solidFill>
                  <a:srgbClr val="3F3F3F"/>
                </a:solidFill>
              </a:defRPr>
            </a:lvl1pPr>
          </a:lstStyle>
          <a:p>
            <a:pPr>
              <a:defRPr/>
            </a:pPr>
            <a:fld id="{D78D2778-B29C-49DB-A26C-44F5760A33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6" r:id="rId1"/>
    <p:sldLayoutId id="2147484011" r:id="rId2"/>
    <p:sldLayoutId id="2147484017" r:id="rId3"/>
    <p:sldLayoutId id="2147484012" r:id="rId4"/>
    <p:sldLayoutId id="2147484013" r:id="rId5"/>
    <p:sldLayoutId id="2147484014" r:id="rId6"/>
    <p:sldLayoutId id="2147484018" r:id="rId7"/>
    <p:sldLayoutId id="2147484019" r:id="rId8"/>
    <p:sldLayoutId id="2147484020" r:id="rId9"/>
    <p:sldLayoutId id="2147484015" r:id="rId10"/>
    <p:sldLayoutId id="2147484021" r:id="rId11"/>
  </p:sldLayoutIdLst>
  <p:hf hd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2"/>
            <a:ext cx="8001000" cy="1052513"/>
          </a:xfrm>
          <a:solidFill>
            <a:srgbClr val="2B7D27"/>
          </a:solidFill>
        </p:spPr>
        <p:txBody>
          <a:bodyPr>
            <a:normAutofit fontScale="90000"/>
          </a:bodyPr>
          <a:lstStyle/>
          <a:p>
            <a:pPr algn="ctr">
              <a:defRPr/>
            </a:pPr>
            <a:r>
              <a:rPr lang="en-IN" sz="3100" dirty="0">
                <a:solidFill>
                  <a:schemeClr val="bg1"/>
                </a:solidFill>
              </a:rPr>
              <a:t>M.KUMARASAMY COLLEGE OF ENGINEERING ,  DEPT OF  Freshmen Engineering  – B.E / B.Tech </a:t>
            </a:r>
            <a:r>
              <a:rPr lang="en-IN" sz="3600" dirty="0">
                <a:solidFill>
                  <a:schemeClr val="bg1"/>
                </a:solidFill>
              </a:rPr>
              <a:t> </a:t>
            </a:r>
          </a:p>
        </p:txBody>
      </p:sp>
      <p:sp>
        <p:nvSpPr>
          <p:cNvPr id="5" name="Footer Placeholder 4"/>
          <p:cNvSpPr>
            <a:spLocks noGrp="1"/>
          </p:cNvSpPr>
          <p:nvPr>
            <p:ph type="ftr" sz="quarter" idx="11"/>
          </p:nvPr>
        </p:nvSpPr>
        <p:spPr>
          <a:xfrm>
            <a:off x="685800" y="2497615"/>
            <a:ext cx="7772400" cy="990600"/>
          </a:xfrm>
        </p:spPr>
        <p:txBody>
          <a:bodyPr/>
          <a:lstStyle/>
          <a:p>
            <a:pPr algn="ctr">
              <a:defRPr/>
            </a:pPr>
            <a:r>
              <a:rPr lang="en-US" sz="2500" b="1" smtClean="0">
                <a:solidFill>
                  <a:schemeClr val="tx1"/>
                </a:solidFill>
              </a:rPr>
              <a:t>CGA 1121/ EGA 1121 / MGA 1121 – DATA STRUCTURE – CYCLE 1 REVIEW PRESENTATION </a:t>
            </a:r>
            <a:endParaRPr lang="en-US" sz="2500" b="1" dirty="0">
              <a:solidFill>
                <a:schemeClr val="tx1"/>
              </a:solidFill>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1</a:t>
            </a:fld>
            <a:endParaRPr lang="en-US" altLang="en-US"/>
          </a:p>
        </p:txBody>
      </p:sp>
      <p:sp>
        <p:nvSpPr>
          <p:cNvPr id="8197" name="TextBox 6"/>
          <p:cNvSpPr txBox="1">
            <a:spLocks noChangeArrowheads="1"/>
          </p:cNvSpPr>
          <p:nvPr/>
        </p:nvSpPr>
        <p:spPr bwMode="auto">
          <a:xfrm flipH="1">
            <a:off x="799639" y="4171950"/>
            <a:ext cx="2934160" cy="400110"/>
          </a:xfrm>
          <a:prstGeom prst="rect">
            <a:avLst/>
          </a:prstGeom>
          <a:noFill/>
          <a:ln w="9525">
            <a:noFill/>
            <a:miter lim="800000"/>
            <a:headEnd/>
            <a:tailEnd/>
          </a:ln>
        </p:spPr>
        <p:txBody>
          <a:bodyPr wrap="square">
            <a:spAutoFit/>
          </a:bodyPr>
          <a:lstStyle/>
          <a:p>
            <a:r>
              <a:rPr lang="en-IN" altLang="en-US" sz="2000" dirty="0"/>
              <a:t>Name  : </a:t>
            </a:r>
            <a:r>
              <a:rPr lang="en-IN" altLang="en-US" sz="2000" dirty="0" err="1"/>
              <a:t>Sukant</a:t>
            </a:r>
            <a:r>
              <a:rPr lang="en-IN" altLang="en-US" sz="2000" dirty="0"/>
              <a:t> R</a:t>
            </a:r>
          </a:p>
        </p:txBody>
      </p:sp>
      <p:sp>
        <p:nvSpPr>
          <p:cNvPr id="6" name="TextBox 6"/>
          <p:cNvSpPr txBox="1">
            <a:spLocks noChangeArrowheads="1"/>
          </p:cNvSpPr>
          <p:nvPr/>
        </p:nvSpPr>
        <p:spPr bwMode="auto">
          <a:xfrm flipH="1">
            <a:off x="6096000" y="4171950"/>
            <a:ext cx="2286000" cy="400110"/>
          </a:xfrm>
          <a:prstGeom prst="rect">
            <a:avLst/>
          </a:prstGeom>
          <a:noFill/>
          <a:ln w="9525">
            <a:noFill/>
            <a:miter lim="800000"/>
            <a:headEnd/>
            <a:tailEnd/>
          </a:ln>
        </p:spPr>
        <p:txBody>
          <a:bodyPr wrap="square">
            <a:spAutoFit/>
          </a:bodyPr>
          <a:lstStyle/>
          <a:p>
            <a:r>
              <a:rPr lang="en-IN" altLang="en-US" sz="2000" dirty="0"/>
              <a:t>Date : 23-04-2023</a:t>
            </a:r>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2500" b="1" dirty="0">
                <a:solidFill>
                  <a:schemeClr val="tx1"/>
                </a:solidFill>
              </a:rPr>
              <a:t>Academic Year  2023 – 2024</a:t>
            </a:r>
          </a:p>
          <a:p>
            <a:pPr algn="ctr">
              <a:defRPr/>
            </a:pPr>
            <a:r>
              <a:rPr lang="en-US" sz="2500" b="1" dirty="0">
                <a:solidFill>
                  <a:schemeClr val="tx1"/>
                </a:solidFill>
              </a:rPr>
              <a:t>Year : 01 </a:t>
            </a:r>
          </a:p>
          <a:p>
            <a:pPr algn="ctr">
              <a:defRPr/>
            </a:pPr>
            <a:r>
              <a:rPr lang="en-US" sz="2500" b="1" dirty="0">
                <a:solidFill>
                  <a:schemeClr val="tx1"/>
                </a:solidFill>
              </a:rPr>
              <a:t>Sem : 02</a:t>
            </a:r>
          </a:p>
        </p:txBody>
      </p:sp>
      <p:sp>
        <p:nvSpPr>
          <p:cNvPr id="9" name="TextBox 6"/>
          <p:cNvSpPr txBox="1">
            <a:spLocks noChangeArrowheads="1"/>
          </p:cNvSpPr>
          <p:nvPr/>
        </p:nvSpPr>
        <p:spPr bwMode="auto">
          <a:xfrm flipH="1">
            <a:off x="799640" y="3771840"/>
            <a:ext cx="3924759" cy="400110"/>
          </a:xfrm>
          <a:prstGeom prst="rect">
            <a:avLst/>
          </a:prstGeom>
          <a:noFill/>
          <a:ln w="9525">
            <a:noFill/>
            <a:miter lim="800000"/>
            <a:headEnd/>
            <a:tailEnd/>
          </a:ln>
        </p:spPr>
        <p:txBody>
          <a:bodyPr wrap="square">
            <a:spAutoFit/>
          </a:bodyPr>
          <a:lstStyle/>
          <a:p>
            <a:r>
              <a:rPr lang="en-IN" altLang="en-US" sz="2000" dirty="0"/>
              <a:t>Register  No : 927623BAD114</a:t>
            </a:r>
          </a:p>
        </p:txBody>
      </p:sp>
      <p:pic>
        <p:nvPicPr>
          <p:cNvPr id="10" name="Picture 9"/>
          <p:cNvPicPr>
            <a:picLocks noChangeAspect="1"/>
          </p:cNvPicPr>
          <p:nvPr/>
        </p:nvPicPr>
        <p:blipFill>
          <a:blip r:embed="rId3"/>
          <a:stretch>
            <a:fillRect/>
          </a:stretch>
        </p:blipFill>
        <p:spPr>
          <a:xfrm>
            <a:off x="0" y="-4307"/>
            <a:ext cx="1143000" cy="1041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a:t>List of Modules </a:t>
            </a:r>
          </a:p>
        </p:txBody>
      </p:sp>
      <p:sp>
        <p:nvSpPr>
          <p:cNvPr id="5" name="Footer Placeholder 4"/>
          <p:cNvSpPr>
            <a:spLocks noGrp="1"/>
          </p:cNvSpPr>
          <p:nvPr>
            <p:ph type="ftr" sz="quarter" idx="11"/>
          </p:nvPr>
        </p:nvSpPr>
        <p:spPr>
          <a:xfrm>
            <a:off x="609600" y="1352550"/>
            <a:ext cx="7772400" cy="3352800"/>
          </a:xfrm>
        </p:spPr>
        <p:txBody>
          <a:bodyPr numCol="2"/>
          <a:lstStyle/>
          <a:p>
            <a:pPr marL="1371600" lvl="2" indent="-457200">
              <a:buFont typeface="+mj-lt"/>
              <a:buAutoNum type="arabicPeriod"/>
            </a:pPr>
            <a:r>
              <a:rPr lang="en-US" sz="2400" smtClean="0">
                <a:latin typeface="Times New Roman" panose="02020603050405020304" pitchFamily="18" charset="0"/>
                <a:cs typeface="Times New Roman" panose="02020603050405020304" pitchFamily="18" charset="0"/>
              </a:rPr>
              <a:t>add User</a:t>
            </a:r>
          </a:p>
          <a:p>
            <a:pPr marL="1371600" lvl="2" indent="-457200">
              <a:buFont typeface="+mj-lt"/>
              <a:buAutoNum type="arabicPeriod"/>
            </a:pPr>
            <a:r>
              <a:rPr lang="en-US" sz="2400" smtClean="0">
                <a:latin typeface="Times New Roman" panose="02020603050405020304" pitchFamily="18" charset="0"/>
                <a:cs typeface="Times New Roman" panose="02020603050405020304" pitchFamily="18" charset="0"/>
              </a:rPr>
              <a:t>login User</a:t>
            </a:r>
          </a:p>
          <a:p>
            <a:pPr marL="1371600" lvl="2" indent="-457200">
              <a:buFont typeface="+mj-lt"/>
              <a:buAutoNum type="arabicPeriod"/>
            </a:pPr>
            <a:r>
              <a:rPr lang="en-US" sz="2400" smtClean="0">
                <a:latin typeface="Times New Roman" panose="02020603050405020304" pitchFamily="18" charset="0"/>
                <a:cs typeface="Times New Roman" panose="02020603050405020304" pitchFamily="18" charset="0"/>
              </a:rPr>
              <a:t>add Task</a:t>
            </a:r>
          </a:p>
          <a:p>
            <a:pPr marL="1371600" lvl="2" indent="-457200">
              <a:buFont typeface="+mj-lt"/>
              <a:buAutoNum type="arabicPeriod"/>
            </a:pPr>
            <a:r>
              <a:rPr lang="en-US" sz="2400" smtClean="0">
                <a:latin typeface="Times New Roman" panose="02020603050405020304" pitchFamily="18" charset="0"/>
                <a:cs typeface="Times New Roman" panose="02020603050405020304" pitchFamily="18" charset="0"/>
              </a:rPr>
              <a:t>schedule Task</a:t>
            </a:r>
          </a:p>
          <a:p>
            <a:pPr marL="1371600" lvl="2" indent="-457200">
              <a:buFont typeface="+mj-lt"/>
              <a:buAutoNum type="arabicPeriod"/>
            </a:pPr>
            <a:r>
              <a:rPr lang="en-US" sz="2400" smtClean="0">
                <a:latin typeface="Times New Roman" panose="02020603050405020304" pitchFamily="18" charset="0"/>
                <a:cs typeface="Times New Roman" panose="02020603050405020304" pitchFamily="18" charset="0"/>
              </a:rPr>
              <a:t>complete task</a:t>
            </a:r>
          </a:p>
          <a:p>
            <a:pPr marL="1371600" lvl="2" indent="-457200">
              <a:buFont typeface="+mj-lt"/>
              <a:buAutoNum type="arabicPeriod"/>
            </a:pPr>
            <a:r>
              <a:rPr lang="en-US" sz="2400" smtClean="0">
                <a:latin typeface="Times New Roman" panose="02020603050405020304" pitchFamily="18" charset="0"/>
                <a:cs typeface="Times New Roman" panose="02020603050405020304" pitchFamily="18" charset="0"/>
              </a:rPr>
              <a:t>order based</a:t>
            </a:r>
          </a:p>
          <a:p>
            <a:pPr marL="1371600" lvl="2" indent="-457200">
              <a:buFont typeface="+mj-lt"/>
              <a:buAutoNum type="arabicPeriod"/>
            </a:pPr>
            <a:r>
              <a:rPr lang="en-US" sz="2400" smtClean="0">
                <a:latin typeface="Times New Roman" panose="02020603050405020304" pitchFamily="18" charset="0"/>
                <a:cs typeface="Times New Roman" panose="02020603050405020304" pitchFamily="18" charset="0"/>
              </a:rPr>
              <a:t>time based</a:t>
            </a:r>
          </a:p>
          <a:p>
            <a:pPr marL="1371600" lvl="2" indent="-457200">
              <a:buFont typeface="+mj-lt"/>
              <a:buAutoNum type="arabicPeriod"/>
            </a:pPr>
            <a:r>
              <a:rPr lang="en-US" sz="2400" smtClean="0">
                <a:latin typeface="Times New Roman" panose="02020603050405020304" pitchFamily="18" charset="0"/>
                <a:cs typeface="Times New Roman" panose="02020603050405020304" pitchFamily="18" charset="0"/>
              </a:rPr>
              <a:t>priority based</a:t>
            </a:r>
          </a:p>
          <a:p>
            <a:pPr marL="1371600" lvl="2" indent="-457200">
              <a:buFont typeface="+mj-lt"/>
              <a:buAutoNum type="arabicPeriod"/>
            </a:pPr>
            <a:r>
              <a:rPr lang="en-US" sz="2400" smtClean="0">
                <a:latin typeface="Times New Roman" panose="02020603050405020304" pitchFamily="18" charset="0"/>
                <a:cs typeface="Times New Roman" panose="02020603050405020304" pitchFamily="18" charset="0"/>
              </a:rPr>
              <a:t>exit</a:t>
            </a:r>
          </a:p>
          <a:p>
            <a:pPr lvl="2"/>
            <a:endParaRPr lang="en-US" sz="2400" dirty="0" smtClean="0">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10</a:t>
            </a:fld>
            <a:endParaRPr lang="en-US" altLang="en-US"/>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Tree>
    <p:extLst>
      <p:ext uri="{BB962C8B-B14F-4D97-AF65-F5344CB8AC3E}">
        <p14:creationId xmlns:p14="http://schemas.microsoft.com/office/powerpoint/2010/main" val="116214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a:t>List of </a:t>
            </a:r>
            <a:r>
              <a:rPr lang="en-IN" sz="3600" dirty="0" smtClean="0"/>
              <a:t>Modules-Description </a:t>
            </a:r>
            <a:endParaRPr lang="en-IN" sz="3600" dirty="0"/>
          </a:p>
        </p:txBody>
      </p:sp>
      <p:sp>
        <p:nvSpPr>
          <p:cNvPr id="5" name="Footer Placeholder 4"/>
          <p:cNvSpPr>
            <a:spLocks noGrp="1"/>
          </p:cNvSpPr>
          <p:nvPr>
            <p:ph type="ftr" sz="quarter" idx="11"/>
          </p:nvPr>
        </p:nvSpPr>
        <p:spPr>
          <a:xfrm>
            <a:off x="-457200" y="1276350"/>
            <a:ext cx="9601200" cy="3657600"/>
          </a:xfrm>
        </p:spPr>
        <p:txBody>
          <a:bodyPr numCol="1"/>
          <a:lstStyle/>
          <a:p>
            <a:pPr marL="1371600" lvl="2" indent="-457200">
              <a:buFont typeface="Wingdings" panose="05000000000000000000" pitchFamily="2" charset="2"/>
              <a:buChar char="v"/>
            </a:pPr>
            <a:r>
              <a:rPr lang="en-US" sz="2000" smtClean="0">
                <a:latin typeface="Times New Roman" panose="02020603050405020304" pitchFamily="18" charset="0"/>
                <a:cs typeface="Times New Roman" panose="02020603050405020304" pitchFamily="18" charset="0"/>
              </a:rPr>
              <a:t>add </a:t>
            </a:r>
            <a:r>
              <a:rPr lang="en-US" sz="2000" smtClean="0">
                <a:latin typeface="Times New Roman" panose="02020603050405020304" pitchFamily="18" charset="0"/>
                <a:cs typeface="Times New Roman" panose="02020603050405020304" pitchFamily="18" charset="0"/>
              </a:rPr>
              <a:t>User : </a:t>
            </a:r>
          </a:p>
          <a:p>
            <a:pPr lvl="2"/>
            <a:r>
              <a:rPr lang="en-US" sz="200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Manages user information and authentication within the system.</a:t>
            </a:r>
            <a:endParaRPr lang="en-US" smtClean="0">
              <a:latin typeface="Times New Roman" panose="02020603050405020304" pitchFamily="18" charset="0"/>
              <a:cs typeface="Times New Roman" panose="02020603050405020304" pitchFamily="18" charset="0"/>
            </a:endParaRPr>
          </a:p>
          <a:p>
            <a:pPr marL="1371600" lvl="2" indent="-457200">
              <a:buFont typeface="Wingdings" panose="05000000000000000000" pitchFamily="2" charset="2"/>
              <a:buChar char="v"/>
            </a:pPr>
            <a:r>
              <a:rPr lang="en-US" sz="2000" smtClean="0">
                <a:latin typeface="Times New Roman" panose="02020603050405020304" pitchFamily="18" charset="0"/>
                <a:cs typeface="Times New Roman" panose="02020603050405020304" pitchFamily="18" charset="0"/>
              </a:rPr>
              <a:t>login </a:t>
            </a:r>
            <a:r>
              <a:rPr lang="en-US" sz="2000" smtClean="0">
                <a:latin typeface="Times New Roman" panose="02020603050405020304" pitchFamily="18" charset="0"/>
                <a:cs typeface="Times New Roman" panose="02020603050405020304" pitchFamily="18" charset="0"/>
              </a:rPr>
              <a:t>User:</a:t>
            </a:r>
          </a:p>
          <a:p>
            <a:pPr lvl="2"/>
            <a:r>
              <a:rPr lang="en-US" sz="200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Handles user authentication and access control.</a:t>
            </a:r>
            <a:endParaRPr lang="en-US" sz="2000" smtClean="0">
              <a:latin typeface="Times New Roman" panose="02020603050405020304" pitchFamily="18" charset="0"/>
              <a:cs typeface="Times New Roman" panose="02020603050405020304" pitchFamily="18" charset="0"/>
            </a:endParaRPr>
          </a:p>
          <a:p>
            <a:pPr marL="1371600" lvl="2" indent="-457200">
              <a:buFont typeface="Wingdings" panose="05000000000000000000" pitchFamily="2" charset="2"/>
              <a:buChar char="v"/>
            </a:pPr>
            <a:r>
              <a:rPr lang="en-US" sz="2000" smtClean="0">
                <a:latin typeface="Times New Roman" panose="02020603050405020304" pitchFamily="18" charset="0"/>
                <a:cs typeface="Times New Roman" panose="02020603050405020304" pitchFamily="18" charset="0"/>
              </a:rPr>
              <a:t>add </a:t>
            </a:r>
            <a:r>
              <a:rPr lang="en-US" sz="2000" smtClean="0">
                <a:latin typeface="Times New Roman" panose="02020603050405020304" pitchFamily="18" charset="0"/>
                <a:cs typeface="Times New Roman" panose="02020603050405020304" pitchFamily="18" charset="0"/>
              </a:rPr>
              <a:t>Task : </a:t>
            </a:r>
          </a:p>
          <a:p>
            <a:pPr lvl="2"/>
            <a:r>
              <a:rPr lang="en-US" sz="200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Allows users to create or add tasks.</a:t>
            </a:r>
            <a:endParaRPr lang="en-US" smtClean="0">
              <a:latin typeface="Times New Roman" panose="02020603050405020304" pitchFamily="18" charset="0"/>
              <a:cs typeface="Times New Roman" panose="02020603050405020304" pitchFamily="18" charset="0"/>
            </a:endParaRPr>
          </a:p>
          <a:p>
            <a:pPr marL="1371600" lvl="2" indent="-457200">
              <a:buFont typeface="Wingdings" panose="05000000000000000000" pitchFamily="2" charset="2"/>
              <a:buChar char="v"/>
            </a:pPr>
            <a:r>
              <a:rPr lang="en-US" sz="2000" smtClean="0">
                <a:latin typeface="Times New Roman" panose="02020603050405020304" pitchFamily="18" charset="0"/>
                <a:cs typeface="Times New Roman" panose="02020603050405020304" pitchFamily="18" charset="0"/>
              </a:rPr>
              <a:t>schedule Task :</a:t>
            </a:r>
          </a:p>
          <a:p>
            <a:pPr lvl="2"/>
            <a:r>
              <a:rPr lang="en-US" sz="200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Task can be scheduled based on time,order,priority.</a:t>
            </a:r>
          </a:p>
          <a:p>
            <a:pPr marL="1371600" lvl="2" indent="-457200">
              <a:buFont typeface="Wingdings" panose="05000000000000000000" pitchFamily="2" charset="2"/>
              <a:buChar char="v"/>
            </a:pPr>
            <a:r>
              <a:rPr lang="en-US" sz="2000" smtClean="0">
                <a:latin typeface="Times New Roman" panose="02020603050405020304" pitchFamily="18" charset="0"/>
                <a:cs typeface="Times New Roman" panose="02020603050405020304" pitchFamily="18" charset="0"/>
              </a:rPr>
              <a:t>complete task:</a:t>
            </a:r>
          </a:p>
          <a:p>
            <a:pPr lvl="2"/>
            <a:r>
              <a:rPr lang="en-US" sz="200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Scheduled task can be completed using this this module</a:t>
            </a:r>
          </a:p>
          <a:p>
            <a:pPr marL="1371600" lvl="2" indent="-457200">
              <a:buFont typeface="Wingdings" panose="05000000000000000000" pitchFamily="2" charset="2"/>
              <a:buChar char="v"/>
            </a:pPr>
            <a:r>
              <a:rPr lang="en-US" sz="2000" smtClean="0">
                <a:latin typeface="Times New Roman" panose="02020603050405020304" pitchFamily="18" charset="0"/>
                <a:cs typeface="Times New Roman" panose="02020603050405020304" pitchFamily="18" charset="0"/>
              </a:rPr>
              <a:t>Exit:</a:t>
            </a:r>
          </a:p>
          <a:p>
            <a:pPr lvl="2"/>
            <a:r>
              <a:rPr lang="en-US" sz="2000" smtClean="0">
                <a:latin typeface="Times New Roman" panose="02020603050405020304" pitchFamily="18" charset="0"/>
                <a:cs typeface="Times New Roman" panose="02020603050405020304" pitchFamily="18" charset="0"/>
              </a:rPr>
              <a:t>	Exit the program.</a:t>
            </a:r>
            <a:endParaRPr lang="en-US" sz="2000" dirty="0" smtClean="0">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11</a:t>
            </a:fld>
            <a:endParaRPr lang="en-US" altLang="en-US"/>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Tree>
    <p:extLst>
      <p:ext uri="{BB962C8B-B14F-4D97-AF65-F5344CB8AC3E}">
        <p14:creationId xmlns:p14="http://schemas.microsoft.com/office/powerpoint/2010/main" val="328602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a:t>Thank  You </a:t>
            </a:r>
          </a:p>
        </p:txBody>
      </p:sp>
      <p:sp>
        <p:nvSpPr>
          <p:cNvPr id="5" name="Footer Placeholder 4"/>
          <p:cNvSpPr>
            <a:spLocks noGrp="1"/>
          </p:cNvSpPr>
          <p:nvPr>
            <p:ph type="ftr" sz="quarter" idx="11"/>
          </p:nvPr>
        </p:nvSpPr>
        <p:spPr>
          <a:xfrm>
            <a:off x="2895600" y="2457220"/>
            <a:ext cx="2590800" cy="533401"/>
          </a:xfrm>
        </p:spPr>
        <p:txBody>
          <a:bodyPr/>
          <a:lstStyle/>
          <a:p>
            <a:pPr algn="ctr">
              <a:defRPr/>
            </a:pPr>
            <a:r>
              <a:rPr lang="en-US" sz="2500" b="1" smtClean="0"/>
              <a:t>Any Quires ?</a:t>
            </a:r>
            <a:endParaRPr lang="en-US" sz="2500" b="1" dirty="0"/>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12</a:t>
            </a:fld>
            <a:endParaRPr lang="en-US" altLang="en-US" dirty="0"/>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Tree>
    <p:extLst>
      <p:ext uri="{BB962C8B-B14F-4D97-AF65-F5344CB8AC3E}">
        <p14:creationId xmlns:p14="http://schemas.microsoft.com/office/powerpoint/2010/main" val="128448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err="1"/>
              <a:t>Tilte</a:t>
            </a:r>
            <a:r>
              <a:rPr lang="en-IN" sz="3600" dirty="0"/>
              <a:t> of the project</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TextBox 5"/>
          <p:cNvSpPr txBox="1"/>
          <p:nvPr/>
        </p:nvSpPr>
        <p:spPr>
          <a:xfrm>
            <a:off x="609600" y="2343152"/>
            <a:ext cx="8305800" cy="1015663"/>
          </a:xfrm>
          <a:prstGeom prst="rect">
            <a:avLst/>
          </a:prstGeom>
          <a:noFill/>
        </p:spPr>
        <p:txBody>
          <a:bodyPr wrap="square" rtlCol="0">
            <a:spAutoFit/>
          </a:bodyPr>
          <a:lstStyle/>
          <a:p>
            <a:r>
              <a:rPr lang="en-IN" sz="6000" dirty="0"/>
              <a:t>Cloud Task Scheduling.</a:t>
            </a:r>
            <a:endParaRPr lang="en-US" sz="6000" dirty="0"/>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a:t>Abstract </a:t>
            </a:r>
          </a:p>
        </p:txBody>
      </p:sp>
      <p:sp>
        <p:nvSpPr>
          <p:cNvPr id="5" name="Footer Placeholder 4"/>
          <p:cNvSpPr>
            <a:spLocks noGrp="1"/>
          </p:cNvSpPr>
          <p:nvPr>
            <p:ph type="ftr" sz="quarter" idx="11"/>
          </p:nvPr>
        </p:nvSpPr>
        <p:spPr>
          <a:xfrm>
            <a:off x="304800" y="1657350"/>
            <a:ext cx="8458200" cy="2971800"/>
          </a:xfrm>
        </p:spPr>
        <p:txBody>
          <a:bodyPr/>
          <a:lstStyle/>
          <a:p>
            <a:r>
              <a:rPr lang="en-US" sz="1800" dirty="0" smtClean="0">
                <a:latin typeface="Times New Roman" panose="02020603050405020304" pitchFamily="18" charset="0"/>
                <a:ea typeface="Arial Unicode MS" panose="020B0604020202020204" pitchFamily="34" charset="-128"/>
                <a:cs typeface="Times New Roman" panose="02020603050405020304" pitchFamily="18" charset="0"/>
              </a:rPr>
              <a:t>Task scheduling system allows users to either log in or add new user. Upon successful login, users can perform various operations such as adding tasks, scheduling tasks, and completing tasks. Add tasks by providing task details including ID, priority, and duration. Task scheduling is performed based on task priorities, with higher priority tasks being executed first. The task scheduling algorithm employs a sorting mechanism to prioritize tasks based on their assigned priorities. Once tasks are scheduled, the system executes them sequentially, based on their durations .The basic prototype for a cloud task scheduling system, demonstrating user authentication, task management, and scheduling functionalities.</a:t>
            </a:r>
          </a:p>
          <a:p>
            <a:endParaRPr lang="en-US" sz="1600"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3</a:t>
            </a:fld>
            <a:endParaRPr lang="en-US" altLang="en-US" dirty="0"/>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Tree>
    <p:extLst>
      <p:ext uri="{BB962C8B-B14F-4D97-AF65-F5344CB8AC3E}">
        <p14:creationId xmlns:p14="http://schemas.microsoft.com/office/powerpoint/2010/main" val="404655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a:t>Abstract with CO/PO Mapping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2348326436"/>
              </p:ext>
            </p:extLst>
          </p:nvPr>
        </p:nvGraphicFramePr>
        <p:xfrm>
          <a:off x="0" y="1123950"/>
          <a:ext cx="9143999" cy="4153432"/>
        </p:xfrm>
        <a:graphic>
          <a:graphicData uri="http://schemas.openxmlformats.org/drawingml/2006/table">
            <a:tbl>
              <a:tblPr firstRow="1" bandRow="1">
                <a:tableStyleId>{5C22544A-7EE6-4342-B048-85BDC9FD1C3A}</a:tableStyleId>
              </a:tblPr>
              <a:tblGrid>
                <a:gridCol w="2855229">
                  <a:extLst>
                    <a:ext uri="{9D8B030D-6E8A-4147-A177-3AD203B41FA5}">
                      <a16:colId xmlns:a16="http://schemas.microsoft.com/office/drawing/2014/main" val="20000"/>
                    </a:ext>
                  </a:extLst>
                </a:gridCol>
                <a:gridCol w="2062109">
                  <a:extLst>
                    <a:ext uri="{9D8B030D-6E8A-4147-A177-3AD203B41FA5}">
                      <a16:colId xmlns:a16="http://schemas.microsoft.com/office/drawing/2014/main" val="20001"/>
                    </a:ext>
                  </a:extLst>
                </a:gridCol>
                <a:gridCol w="1864462">
                  <a:extLst>
                    <a:ext uri="{9D8B030D-6E8A-4147-A177-3AD203B41FA5}">
                      <a16:colId xmlns:a16="http://schemas.microsoft.com/office/drawing/2014/main" val="20002"/>
                    </a:ext>
                  </a:extLst>
                </a:gridCol>
                <a:gridCol w="2362199">
                  <a:extLst>
                    <a:ext uri="{9D8B030D-6E8A-4147-A177-3AD203B41FA5}">
                      <a16:colId xmlns:a16="http://schemas.microsoft.com/office/drawing/2014/main" val="20003"/>
                    </a:ext>
                  </a:extLst>
                </a:gridCol>
              </a:tblGrid>
              <a:tr h="373912">
                <a:tc>
                  <a:txBody>
                    <a:bodyPr/>
                    <a:lstStyle/>
                    <a:p>
                      <a:pPr algn="ctr"/>
                      <a:r>
                        <a:rPr lang="en-US" dirty="0">
                          <a:latin typeface="Times New Roman" panose="02020603050405020304" pitchFamily="18" charset="0"/>
                          <a:cs typeface="Times New Roman" panose="02020603050405020304" pitchFamily="18" charset="0"/>
                        </a:rPr>
                        <a:t>Abstract</a:t>
                      </a:r>
                    </a:p>
                  </a:txBody>
                  <a:tcPr/>
                </a:tc>
                <a:tc>
                  <a:txBody>
                    <a:bodyPr/>
                    <a:lstStyle/>
                    <a:p>
                      <a:pPr algn="ctr"/>
                      <a:r>
                        <a:rPr lang="en-US" dirty="0">
                          <a:latin typeface="Times New Roman" panose="02020603050405020304" pitchFamily="18" charset="0"/>
                          <a:cs typeface="Times New Roman" panose="02020603050405020304" pitchFamily="18" charset="0"/>
                        </a:rPr>
                        <a:t>CO</a:t>
                      </a:r>
                    </a:p>
                  </a:txBody>
                  <a:tcPr/>
                </a:tc>
                <a:tc>
                  <a:txBody>
                    <a:bodyPr/>
                    <a:lstStyle/>
                    <a:p>
                      <a:pPr algn="ctr"/>
                      <a:r>
                        <a:rPr lang="en-US" dirty="0">
                          <a:latin typeface="Times New Roman" panose="02020603050405020304" pitchFamily="18" charset="0"/>
                          <a:cs typeface="Times New Roman" panose="02020603050405020304" pitchFamily="18" charset="0"/>
                        </a:rPr>
                        <a:t>POs</a:t>
                      </a:r>
                    </a:p>
                  </a:txBody>
                  <a:tcPr/>
                </a:tc>
                <a:tc>
                  <a:txBody>
                    <a:bodyPr/>
                    <a:lstStyle/>
                    <a:p>
                      <a:pPr algn="ctr"/>
                      <a:r>
                        <a:rPr lang="en-US" dirty="0">
                          <a:latin typeface="Times New Roman" panose="02020603050405020304" pitchFamily="18" charset="0"/>
                          <a:cs typeface="Times New Roman" panose="02020603050405020304" pitchFamily="18" charset="0"/>
                        </a:rPr>
                        <a:t>PSO</a:t>
                      </a:r>
                    </a:p>
                  </a:txBody>
                  <a:tcPr/>
                </a:tc>
                <a:extLst>
                  <a:ext uri="{0D108BD9-81ED-4DB2-BD59-A6C34878D82A}">
                    <a16:rowId xmlns:a16="http://schemas.microsoft.com/office/drawing/2014/main" val="10000"/>
                  </a:ext>
                </a:extLst>
              </a:tr>
              <a:tr h="3645638">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This paper presents a  review of cloud task scheduling techniques, methodologies, and challenges. It begins by providing an overview of cloud computing fundamentals and the significance of task scheduling in optimizing cloud resource utilization. Various task scheduling algorithms, including static, dynamic approaches, are discussed, highlighting their strengths, limitations.</a:t>
                      </a:r>
                      <a:endParaRPr lang="en-US" sz="160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CO1:array</a:t>
                      </a:r>
                      <a:r>
                        <a:rPr kumimoji="0"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implementation and linked list is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CO3:binary search tree is used.</a:t>
                      </a:r>
                      <a:endParaRPr kumimoji="0"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CO4:sorting is used</a:t>
                      </a:r>
                    </a:p>
                  </a:txBody>
                  <a:tcPr/>
                </a:tc>
                <a:tc>
                  <a:txBody>
                    <a:bodyPr/>
                    <a:lstStyle/>
                    <a:p>
                      <a:pPr algn="ctr"/>
                      <a:r>
                        <a:rPr lang="en-US" sz="1800" dirty="0">
                          <a:latin typeface="Times New Roman" panose="02020603050405020304" pitchFamily="18" charset="0"/>
                          <a:cs typeface="Times New Roman" panose="02020603050405020304" pitchFamily="18" charset="0"/>
                        </a:rPr>
                        <a:t>PO1</a:t>
                      </a:r>
                    </a:p>
                    <a:p>
                      <a:pPr algn="ctr"/>
                      <a:r>
                        <a:rPr lang="en-US" sz="1800" dirty="0">
                          <a:latin typeface="Times New Roman" panose="02020603050405020304" pitchFamily="18" charset="0"/>
                          <a:cs typeface="Times New Roman" panose="02020603050405020304" pitchFamily="18" charset="0"/>
                        </a:rPr>
                        <a:t>PO2</a:t>
                      </a:r>
                    </a:p>
                    <a:p>
                      <a:pPr algn="ctr"/>
                      <a:r>
                        <a:rPr lang="en-US" sz="1800" dirty="0">
                          <a:latin typeface="Times New Roman" panose="02020603050405020304" pitchFamily="18" charset="0"/>
                          <a:cs typeface="Times New Roman" panose="02020603050405020304" pitchFamily="18" charset="0"/>
                        </a:rPr>
                        <a:t>PO3</a:t>
                      </a:r>
                    </a:p>
                    <a:p>
                      <a:pPr algn="ctr"/>
                      <a:r>
                        <a:rPr lang="en-US" sz="1800" dirty="0">
                          <a:latin typeface="Times New Roman" panose="02020603050405020304" pitchFamily="18" charset="0"/>
                          <a:cs typeface="Times New Roman" panose="02020603050405020304" pitchFamily="18" charset="0"/>
                        </a:rPr>
                        <a:t>PO5</a:t>
                      </a:r>
                    </a:p>
                    <a:p>
                      <a:pPr algn="ctr"/>
                      <a:r>
                        <a:rPr lang="en-US" sz="1800" dirty="0">
                          <a:latin typeface="Times New Roman" panose="02020603050405020304" pitchFamily="18" charset="0"/>
                          <a:cs typeface="Times New Roman" panose="02020603050405020304" pitchFamily="18" charset="0"/>
                        </a:rPr>
                        <a:t>PO6</a:t>
                      </a:r>
                    </a:p>
                    <a:p>
                      <a:pPr algn="ctr"/>
                      <a:r>
                        <a:rPr lang="en-US" sz="1800" dirty="0">
                          <a:latin typeface="Times New Roman" panose="02020603050405020304" pitchFamily="18" charset="0"/>
                          <a:cs typeface="Times New Roman" panose="02020603050405020304" pitchFamily="18" charset="0"/>
                        </a:rPr>
                        <a:t>PO8</a:t>
                      </a:r>
                    </a:p>
                    <a:p>
                      <a:pPr algn="ctr"/>
                      <a:r>
                        <a:rPr lang="en-US" sz="1800" dirty="0">
                          <a:latin typeface="Times New Roman" panose="02020603050405020304" pitchFamily="18" charset="0"/>
                          <a:cs typeface="Times New Roman" panose="02020603050405020304" pitchFamily="18" charset="0"/>
                        </a:rPr>
                        <a:t>PO10</a:t>
                      </a:r>
                    </a:p>
                    <a:p>
                      <a:pPr algn="ctr"/>
                      <a:r>
                        <a:rPr lang="en-US" sz="1800" dirty="0">
                          <a:latin typeface="Times New Roman" panose="02020603050405020304" pitchFamily="18" charset="0"/>
                          <a:cs typeface="Times New Roman" panose="02020603050405020304" pitchFamily="18" charset="0"/>
                        </a:rPr>
                        <a:t>PO12</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PSO1: Apply knowledge of distributed computing principles to design efficient and scalable cloud task scheduling algorithms.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PSO1: Develop expertise in the </a:t>
                      </a:r>
                      <a:r>
                        <a:rPr kumimoji="0" lang="en-US" sz="1600" b="0" i="0" kern="1200" dirty="0" err="1">
                          <a:solidFill>
                            <a:schemeClr val="dk1"/>
                          </a:solidFill>
                          <a:effectLst/>
                          <a:latin typeface="Times New Roman" panose="02020603050405020304" pitchFamily="18" charset="0"/>
                          <a:ea typeface="+mn-ea"/>
                          <a:cs typeface="Times New Roman" panose="02020603050405020304" pitchFamily="18" charset="0"/>
                        </a:rPr>
                        <a:t>design,implementation</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 and optimization of cloud-based solutions for various computing tasks</a:t>
                      </a:r>
                      <a:r>
                        <a:rPr kumimoji="0"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8" name="Slide Number Placeholder 5"/>
          <p:cNvSpPr txBox="1">
            <a:spLocks noChangeArrowheads="1"/>
          </p:cNvSpPr>
          <p:nvPr/>
        </p:nvSpPr>
        <p:spPr bwMode="auto">
          <a:xfrm>
            <a:off x="8356601" y="5010152"/>
            <a:ext cx="733425" cy="206375"/>
          </a:xfrm>
          <a:prstGeom prst="rect">
            <a:avLst/>
          </a:prstGeom>
          <a:noFill/>
          <a:ln>
            <a:miter lim="800000"/>
            <a:headEnd/>
            <a:tailEnd/>
          </a:ln>
        </p:spPr>
        <p:txBody>
          <a:bodyPr vert="horz" wrap="square" lIns="91440" tIns="45720" rIns="9144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3F3F3F"/>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C8B3AA75-1EA1-4A20-9182-A423EE2FFA8F}" type="slidenum">
              <a:rPr lang="en-US" altLang="en-US" smtClean="0"/>
              <a:pPr/>
              <a:t>4</a:t>
            </a:fld>
            <a:endParaRPr lang="en-US" altLang="en-US" dirty="0"/>
          </a:p>
        </p:txBody>
      </p:sp>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a:t>Introduction </a:t>
            </a:r>
          </a:p>
        </p:txBody>
      </p:sp>
      <p:sp>
        <p:nvSpPr>
          <p:cNvPr id="5" name="Footer Placeholder 4"/>
          <p:cNvSpPr>
            <a:spLocks noGrp="1"/>
          </p:cNvSpPr>
          <p:nvPr>
            <p:ph type="ftr" sz="quarter" idx="11"/>
          </p:nvPr>
        </p:nvSpPr>
        <p:spPr>
          <a:xfrm>
            <a:off x="609600" y="1352550"/>
            <a:ext cx="7772400" cy="3276600"/>
          </a:xfrm>
        </p:spPr>
        <p:txBody>
          <a:bodyPr/>
          <a:lstStyle/>
          <a:p>
            <a:pPr marL="342900" indent="-342900">
              <a:buFont typeface="Arial" panose="020B0604020202020204" pitchFamily="34" charset="0"/>
              <a:buChar char="•"/>
              <a:defRPr/>
            </a:pPr>
            <a:r>
              <a:rPr lang="en-US" sz="2000" smtClean="0">
                <a:solidFill>
                  <a:srgbClr val="202124"/>
                </a:solidFill>
                <a:latin typeface="Times New Roman" panose="02020603050405020304" pitchFamily="18" charset="0"/>
                <a:cs typeface="Times New Roman" panose="02020603050405020304" pitchFamily="18" charset="0"/>
              </a:rPr>
              <a:t>The concept of scheduling in cloud computing refers to the technique of mapping a set of jobs to a set of programs to run on the available resources in order to fulfil users' demands or request.</a:t>
            </a:r>
          </a:p>
          <a:p>
            <a:pPr marL="342900" indent="-342900">
              <a:buFont typeface="Arial" panose="020B0604020202020204" pitchFamily="34" charset="0"/>
              <a:buChar char="•"/>
              <a:defRPr/>
            </a:pPr>
            <a:r>
              <a:rPr lang="en-US" sz="2000" smtClean="0">
                <a:solidFill>
                  <a:schemeClr val="tx1"/>
                </a:solidFill>
                <a:latin typeface="Times New Roman" panose="02020603050405020304" pitchFamily="18" charset="0"/>
                <a:cs typeface="Times New Roman" panose="02020603050405020304" pitchFamily="18" charset="0"/>
              </a:rPr>
              <a:t>Scheduling is also known as process scheduling.</a:t>
            </a:r>
          </a:p>
          <a:p>
            <a:pPr marL="342900" indent="-342900">
              <a:buFont typeface="Arial" panose="020B0604020202020204" pitchFamily="34" charset="0"/>
              <a:buChar char="•"/>
              <a:defRPr/>
            </a:pPr>
            <a:r>
              <a:rPr lang="en-US" sz="2000" smtClean="0">
                <a:solidFill>
                  <a:schemeClr val="tx1"/>
                </a:solidFill>
                <a:latin typeface="Times New Roman" panose="02020603050405020304" pitchFamily="18" charset="0"/>
                <a:cs typeface="Times New Roman" panose="02020603050405020304" pitchFamily="18" charset="0"/>
              </a:rPr>
              <a:t>The principal idea behind the scheduling is to minimize loss time, workload.  the scheduling task is essential to achieve accuracy and correctness on task completion.</a:t>
            </a:r>
          </a:p>
          <a:p>
            <a:pPr marL="342900" indent="-342900">
              <a:buFont typeface="Arial" panose="020B0604020202020204" pitchFamily="34" charset="0"/>
              <a:buChar char="•"/>
              <a:defRPr/>
            </a:pPr>
            <a:r>
              <a:rPr lang="en-US" sz="2000" smtClean="0">
                <a:solidFill>
                  <a:schemeClr val="tx1"/>
                </a:solidFill>
                <a:latin typeface="Times New Roman" panose="02020603050405020304" pitchFamily="18" charset="0"/>
                <a:cs typeface="Times New Roman" panose="02020603050405020304" pitchFamily="18" charset="0"/>
              </a:rPr>
              <a:t>User details are saved in a data structure using array implementation.</a:t>
            </a:r>
          </a:p>
          <a:p>
            <a:pPr marL="342900" indent="-342900">
              <a:buFont typeface="Arial" panose="020B0604020202020204" pitchFamily="34" charset="0"/>
              <a:buChar char="•"/>
              <a:defRPr/>
            </a:pPr>
            <a:r>
              <a:rPr lang="en-US" sz="2000" smtClean="0">
                <a:solidFill>
                  <a:schemeClr val="tx1"/>
                </a:solidFill>
                <a:latin typeface="Times New Roman" panose="02020603050405020304" pitchFamily="18" charset="0"/>
                <a:cs typeface="Times New Roman" panose="02020603050405020304" pitchFamily="18" charset="0"/>
              </a:rPr>
              <a:t>Binary search tree is used to sort the entered task based on priority and time duration.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5</a:t>
            </a:fld>
            <a:endParaRPr lang="en-US" altLang="en-US"/>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4" name="Rectangle 3"/>
          <p:cNvSpPr/>
          <p:nvPr/>
        </p:nvSpPr>
        <p:spPr>
          <a:xfrm>
            <a:off x="2286000" y="2248585"/>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16214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6</a:t>
            </a:fld>
            <a:endParaRPr lang="en-US" altLang="en-US"/>
          </a:p>
        </p:txBody>
      </p:sp>
      <p:sp>
        <p:nvSpPr>
          <p:cNvPr id="2" name="Title 1"/>
          <p:cNvSpPr>
            <a:spLocks noGrp="1"/>
          </p:cNvSpPr>
          <p:nvPr>
            <p:ph type="title" idx="4294967295"/>
          </p:nvPr>
        </p:nvSpPr>
        <p:spPr>
          <a:xfrm>
            <a:off x="0" y="0"/>
            <a:ext cx="9144000" cy="742950"/>
          </a:xfrm>
          <a:solidFill>
            <a:schemeClr val="accent2"/>
          </a:solidFill>
        </p:spPr>
        <p:txBody>
          <a:bodyPr>
            <a:normAutofit/>
          </a:bodyPr>
          <a:lstStyle/>
          <a:p>
            <a:pPr algn="ctr">
              <a:defRPr/>
            </a:pPr>
            <a:r>
              <a:rPr lang="en-IN" sz="3600" dirty="0"/>
              <a:t>Related  Works </a:t>
            </a:r>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733690963"/>
              </p:ext>
            </p:extLst>
          </p:nvPr>
        </p:nvGraphicFramePr>
        <p:xfrm>
          <a:off x="0" y="742950"/>
          <a:ext cx="9144000" cy="4413544"/>
        </p:xfrm>
        <a:graphic>
          <a:graphicData uri="http://schemas.openxmlformats.org/drawingml/2006/table">
            <a:tbl>
              <a:tblPr firstRow="1" bandRow="1">
                <a:tableStyleId>{5C22544A-7EE6-4342-B048-85BDC9FD1C3A}</a:tableStyleId>
              </a:tblPr>
              <a:tblGrid>
                <a:gridCol w="1550545">
                  <a:extLst>
                    <a:ext uri="{9D8B030D-6E8A-4147-A177-3AD203B41FA5}">
                      <a16:colId xmlns:a16="http://schemas.microsoft.com/office/drawing/2014/main" val="20000"/>
                    </a:ext>
                  </a:extLst>
                </a:gridCol>
                <a:gridCol w="2945255">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335712">
                  <a:extLst>
                    <a:ext uri="{9D8B030D-6E8A-4147-A177-3AD203B41FA5}">
                      <a16:colId xmlns:a16="http://schemas.microsoft.com/office/drawing/2014/main" val="20003"/>
                    </a:ext>
                  </a:extLst>
                </a:gridCol>
                <a:gridCol w="1636088">
                  <a:extLst>
                    <a:ext uri="{9D8B030D-6E8A-4147-A177-3AD203B41FA5}">
                      <a16:colId xmlns:a16="http://schemas.microsoft.com/office/drawing/2014/main" val="20004"/>
                    </a:ext>
                  </a:extLst>
                </a:gridCol>
              </a:tblGrid>
              <a:tr h="637622">
                <a:tc>
                  <a:txBody>
                    <a:bodyPr/>
                    <a:lstStyle/>
                    <a:p>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of the paper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tc>
                  <a:txBody>
                    <a:bodyPr/>
                    <a:lstStyle/>
                    <a:p>
                      <a:r>
                        <a:rPr lang="en-US" dirty="0">
                          <a:latin typeface="Times New Roman" panose="02020603050405020304" pitchFamily="18" charset="0"/>
                          <a:cs typeface="Times New Roman" panose="02020603050405020304" pitchFamily="18" charset="0"/>
                        </a:rPr>
                        <a:t>Methodology</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Merits </a:t>
                      </a:r>
                    </a:p>
                  </a:txBody>
                  <a:tcPr/>
                </a:tc>
                <a:tc>
                  <a:txBody>
                    <a:bodyPr/>
                    <a:lstStyle/>
                    <a:p>
                      <a:r>
                        <a:rPr lang="en-US" dirty="0">
                          <a:latin typeface="Times New Roman" panose="02020603050405020304" pitchFamily="18" charset="0"/>
                          <a:cs typeface="Times New Roman" panose="02020603050405020304" pitchFamily="18" charset="0"/>
                        </a:rPr>
                        <a:t>Demerits </a:t>
                      </a:r>
                    </a:p>
                  </a:txBody>
                  <a:tcPr/>
                </a:tc>
                <a:extLst>
                  <a:ext uri="{0D108BD9-81ED-4DB2-BD59-A6C34878D82A}">
                    <a16:rowId xmlns:a16="http://schemas.microsoft.com/office/drawing/2014/main" val="10000"/>
                  </a:ext>
                </a:extLst>
              </a:tr>
              <a:tr h="1366332">
                <a:tc>
                  <a:txBody>
                    <a:bodyPr/>
                    <a:lstStyle/>
                    <a:p>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Energy-Efficient Workflow Scheduling in Clouds" by A. </a:t>
                      </a:r>
                      <a:r>
                        <a:rPr kumimoji="0" lang="en-US" sz="1400" b="0" i="0" kern="1200" dirty="0" err="1">
                          <a:solidFill>
                            <a:schemeClr val="dk1"/>
                          </a:solidFill>
                          <a:effectLst/>
                          <a:latin typeface="Times New Roman" panose="02020603050405020304" pitchFamily="18" charset="0"/>
                          <a:ea typeface="+mn-ea"/>
                          <a:cs typeface="Times New Roman" panose="02020603050405020304" pitchFamily="18" charset="0"/>
                        </a:rPr>
                        <a:t>Beloglazov</a:t>
                      </a: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 et al</a:t>
                      </a:r>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This a seminal research paper that addresses the challenge of optimizing workflow scheduling in cloud computing environments to minimize energy consumption while meeting performance requirements.</a:t>
                      </a:r>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Data Structures</a:t>
                      </a:r>
                    </a:p>
                    <a:p>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like  Linked list and array implementation  is  </a:t>
                      </a:r>
                      <a:r>
                        <a:rPr kumimoji="0" lang="en-US" sz="1200" b="0" i="0" kern="1200" baseline="0" dirty="0">
                          <a:solidFill>
                            <a:schemeClr val="dk1"/>
                          </a:solidFill>
                          <a:effectLst/>
                          <a:latin typeface="Times New Roman" panose="02020603050405020304" pitchFamily="18" charset="0"/>
                          <a:ea typeface="+mn-ea"/>
                          <a:cs typeface="Times New Roman" panose="02020603050405020304" pitchFamily="18" charset="0"/>
                        </a:rPr>
                        <a:t> d</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one . </a:t>
                      </a:r>
                      <a:endParaRPr kumimoji="0"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kumimoji="0" lang="en-US" b="1" i="0" kern="1200" dirty="0">
                          <a:solidFill>
                            <a:schemeClr val="dk1"/>
                          </a:solidFill>
                          <a:effectLst/>
                          <a:latin typeface="Times New Roman" panose="02020603050405020304" pitchFamily="18" charset="0"/>
                          <a:ea typeface="+mn-ea"/>
                          <a:cs typeface="Times New Roman" panose="02020603050405020304" pitchFamily="18" charset="0"/>
                        </a:rPr>
                        <a:t>Dynamic Memory Allocation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kern="1200" dirty="0">
                          <a:solidFill>
                            <a:schemeClr val="dk1"/>
                          </a:solidFill>
                          <a:effectLst/>
                          <a:latin typeface="Times New Roman" panose="02020603050405020304" pitchFamily="18" charset="0"/>
                          <a:ea typeface="+mn-ea"/>
                          <a:cs typeface="Times New Roman" panose="02020603050405020304" pitchFamily="18" charset="0"/>
                        </a:rPr>
                        <a:t>No Persistence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366332">
                <a:tc>
                  <a:txBody>
                    <a:bodyPr/>
                    <a:lstStyle/>
                    <a:p>
                      <a:r>
                        <a:rPr kumimoji="0" lang="en-US" sz="1400" b="0" i="0" kern="1200" dirty="0" err="1">
                          <a:solidFill>
                            <a:schemeClr val="dk1"/>
                          </a:solidFill>
                          <a:effectLst/>
                          <a:latin typeface="Times New Roman" panose="02020603050405020304" pitchFamily="18" charset="0"/>
                          <a:ea typeface="+mn-ea"/>
                          <a:cs typeface="Times New Roman" panose="02020603050405020304" pitchFamily="18" charset="0"/>
                        </a:rPr>
                        <a:t>QoS</a:t>
                      </a: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-Aware Task Scheduling Algorithm for Cloud Computing" by K. Kumar et al</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This a research paper that focuses on developing a task scheduling algorithm for cloud computing environments while considering Quality of Service (</a:t>
                      </a:r>
                      <a:r>
                        <a:rPr kumimoji="0" lang="en-US" sz="1400" b="0" i="0" kern="1200" dirty="0" err="1">
                          <a:solidFill>
                            <a:schemeClr val="dk1"/>
                          </a:solidFill>
                          <a:effectLst/>
                          <a:latin typeface="Times New Roman" panose="02020603050405020304" pitchFamily="18" charset="0"/>
                          <a:ea typeface="+mn-ea"/>
                          <a:cs typeface="Times New Roman" panose="02020603050405020304" pitchFamily="18" charset="0"/>
                        </a:rPr>
                        <a:t>QoS</a:t>
                      </a: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 requirements.</a:t>
                      </a:r>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sz="1400" b="1" i="0" kern="1200" dirty="0">
                          <a:solidFill>
                            <a:schemeClr val="dk1"/>
                          </a:solidFill>
                          <a:effectLst/>
                          <a:latin typeface="Times New Roman" panose="02020603050405020304" pitchFamily="18" charset="0"/>
                          <a:ea typeface="+mn-ea"/>
                          <a:cs typeface="Times New Roman" panose="02020603050405020304" pitchFamily="18" charset="0"/>
                        </a:rPr>
                        <a:t>Top-Down Design</a:t>
                      </a:r>
                    </a:p>
                    <a:p>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broken down into smaller,</a:t>
                      </a:r>
                      <a:endParaRPr kumimoji="0" lang="en-US" sz="1400" b="1" i="0" kern="1200" dirty="0">
                        <a:solidFill>
                          <a:schemeClr val="dk1"/>
                        </a:solidFill>
                        <a:effectLst/>
                        <a:latin typeface="Times New Roman" panose="02020603050405020304" pitchFamily="18" charset="0"/>
                        <a:ea typeface="+mn-ea"/>
                        <a:cs typeface="Times New Roman" panose="02020603050405020304" pitchFamily="18" charset="0"/>
                      </a:endParaRPr>
                    </a:p>
                    <a:p>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starting from the highest level of abstraction.</a:t>
                      </a:r>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b="1" i="0" kern="1200" dirty="0">
                          <a:solidFill>
                            <a:schemeClr val="dk1"/>
                          </a:solidFill>
                          <a:effectLst/>
                          <a:latin typeface="Times New Roman" panose="02020603050405020304" pitchFamily="18" charset="0"/>
                          <a:ea typeface="+mn-ea"/>
                          <a:cs typeface="Times New Roman" panose="02020603050405020304" pitchFamily="18" charset="0"/>
                        </a:rPr>
                        <a:t>Clear User Interface</a:t>
                      </a:r>
                      <a:endParaRPr lang="en-US" dirty="0">
                        <a:latin typeface="Times New Roman" panose="02020603050405020304" pitchFamily="18" charset="0"/>
                        <a:cs typeface="Times New Roman" panose="02020603050405020304" pitchFamily="18" charset="0"/>
                      </a:endParaRPr>
                    </a:p>
                  </a:txBody>
                  <a:tcPr/>
                </a:tc>
                <a:tc>
                  <a:txBody>
                    <a:bodyPr/>
                    <a:lstStyle/>
                    <a:p>
                      <a:r>
                        <a:rPr kumimoji="0" lang="en-US" sz="1600" b="1" i="0" kern="1200" dirty="0">
                          <a:solidFill>
                            <a:schemeClr val="dk1"/>
                          </a:solidFill>
                          <a:effectLst/>
                          <a:latin typeface="Times New Roman" panose="02020603050405020304" pitchFamily="18" charset="0"/>
                          <a:ea typeface="+mn-ea"/>
                          <a:cs typeface="Times New Roman" panose="02020603050405020304" pitchFamily="18" charset="0"/>
                        </a:rPr>
                        <a:t>No Multithreading</a:t>
                      </a:r>
                    </a:p>
                  </a:txBody>
                  <a:tcPr/>
                </a:tc>
                <a:extLst>
                  <a:ext uri="{0D108BD9-81ED-4DB2-BD59-A6C34878D82A}">
                    <a16:rowId xmlns:a16="http://schemas.microsoft.com/office/drawing/2014/main" val="10002"/>
                  </a:ext>
                </a:extLst>
              </a:tr>
              <a:tr h="1030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Fault-Tolerant Task Scheduling in Cloud Computing Using Genetic Algorithm" by S. </a:t>
                      </a:r>
                      <a:r>
                        <a:rPr kumimoji="0" lang="en-US" sz="1200" b="0" i="0" kern="1200" dirty="0" err="1">
                          <a:solidFill>
                            <a:schemeClr val="dk1"/>
                          </a:solidFill>
                          <a:effectLst/>
                          <a:latin typeface="Times New Roman" panose="02020603050405020304" pitchFamily="18" charset="0"/>
                          <a:ea typeface="+mn-ea"/>
                          <a:cs typeface="Times New Roman" panose="02020603050405020304" pitchFamily="18" charset="0"/>
                        </a:rPr>
                        <a:t>Nalini</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 et a</a:t>
                      </a:r>
                      <a:endParaRPr 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This a research paper that addresses the challenge of scheduling tasks in cloud computing environments while considering fault tolerance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Sorting the data</a:t>
                      </a:r>
                    </a:p>
                  </a:txBody>
                  <a:tcPr/>
                </a:tc>
                <a:tc>
                  <a:txBody>
                    <a:bodyPr/>
                    <a:lstStyle/>
                    <a:p>
                      <a:r>
                        <a:rPr kumimoji="0" lang="en-US" b="1" i="0" kern="1200" dirty="0">
                          <a:solidFill>
                            <a:schemeClr val="dk1"/>
                          </a:solidFill>
                          <a:effectLst/>
                          <a:latin typeface="Times New Roman" panose="02020603050405020304" pitchFamily="18" charset="0"/>
                          <a:ea typeface="+mn-ea"/>
                          <a:cs typeface="Times New Roman" panose="02020603050405020304" pitchFamily="18" charset="0"/>
                        </a:rPr>
                        <a:t>Structures</a:t>
                      </a:r>
                      <a:endParaRPr lang="en-US" dirty="0">
                        <a:latin typeface="Times New Roman" panose="02020603050405020304" pitchFamily="18" charset="0"/>
                        <a:cs typeface="Times New Roman" panose="02020603050405020304" pitchFamily="18" charset="0"/>
                      </a:endParaRPr>
                    </a:p>
                  </a:txBody>
                  <a:tcPr/>
                </a:tc>
                <a:tc>
                  <a:txBody>
                    <a:bodyPr/>
                    <a:lstStyle/>
                    <a:p>
                      <a:r>
                        <a:rPr kumimoji="0" lang="en-US" b="1" i="0" kern="1200" dirty="0">
                          <a:solidFill>
                            <a:schemeClr val="dk1"/>
                          </a:solidFill>
                          <a:effectLst/>
                          <a:latin typeface="Times New Roman" panose="02020603050405020304" pitchFamily="18" charset="0"/>
                          <a:ea typeface="+mn-ea"/>
                          <a:cs typeface="Times New Roman" panose="02020603050405020304" pitchFamily="18" charset="0"/>
                        </a:rPr>
                        <a:t>Limited Task Management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8" name="Slide Number Placeholder 5"/>
          <p:cNvSpPr txBox="1">
            <a:spLocks noChangeArrowheads="1"/>
          </p:cNvSpPr>
          <p:nvPr/>
        </p:nvSpPr>
        <p:spPr bwMode="auto">
          <a:xfrm>
            <a:off x="8410575" y="4937125"/>
            <a:ext cx="733425" cy="206375"/>
          </a:xfrm>
          <a:prstGeom prst="rect">
            <a:avLst/>
          </a:prstGeom>
          <a:noFill/>
          <a:ln>
            <a:miter lim="800000"/>
            <a:headEnd/>
            <a:tailEnd/>
          </a:ln>
        </p:spPr>
        <p:txBody>
          <a:bodyPr vert="horz" wrap="square" lIns="91440" tIns="45720" rIns="9144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smtClean="0">
                <a:solidFill>
                  <a:srgbClr val="3F3F3F"/>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C8B3AA75-1EA1-4A20-9182-A423EE2FFA8F}" type="slidenum">
              <a:rPr lang="en-US" altLang="en-US" smtClean="0"/>
              <a:pPr/>
              <a:t>6</a:t>
            </a:fld>
            <a:endParaRPr lang="en-US" altLang="en-US" dirty="0"/>
          </a:p>
        </p:txBody>
      </p:sp>
    </p:spTree>
    <p:extLst>
      <p:ext uri="{BB962C8B-B14F-4D97-AF65-F5344CB8AC3E}">
        <p14:creationId xmlns:p14="http://schemas.microsoft.com/office/powerpoint/2010/main" val="116214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a:t>Proposed Architecture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7</a:t>
            </a:fld>
            <a:endParaRPr lang="en-US" altLang="en-US"/>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3" name="Rectangle 2"/>
          <p:cNvSpPr/>
          <p:nvPr/>
        </p:nvSpPr>
        <p:spPr>
          <a:xfrm>
            <a:off x="3962400" y="112395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User Interface</a:t>
            </a:r>
          </a:p>
        </p:txBody>
      </p:sp>
      <p:sp>
        <p:nvSpPr>
          <p:cNvPr id="4" name="Right Arrow 3"/>
          <p:cNvSpPr/>
          <p:nvPr/>
        </p:nvSpPr>
        <p:spPr>
          <a:xfrm rot="5400000">
            <a:off x="4505098" y="2076450"/>
            <a:ext cx="181203" cy="105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038600" y="226695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Controller (Main)</a:t>
            </a:r>
          </a:p>
        </p:txBody>
      </p:sp>
      <p:cxnSp>
        <p:nvCxnSpPr>
          <p:cNvPr id="14" name="Elbow Connector 13"/>
          <p:cNvCxnSpPr/>
          <p:nvPr/>
        </p:nvCxnSpPr>
        <p:spPr>
          <a:xfrm>
            <a:off x="5334000" y="2647950"/>
            <a:ext cx="2590800" cy="914400"/>
          </a:xfrm>
          <a:prstGeom prst="bentConnector3">
            <a:avLst>
              <a:gd name="adj1" fmla="val 10017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p:cNvCxnSpPr/>
          <p:nvPr/>
        </p:nvCxnSpPr>
        <p:spPr>
          <a:xfrm rot="10800000" flipV="1">
            <a:off x="1143000" y="2647950"/>
            <a:ext cx="2819400" cy="990600"/>
          </a:xfrm>
          <a:prstGeom prst="bentConnector3">
            <a:avLst>
              <a:gd name="adj1" fmla="val 100016"/>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Rectangle 24"/>
          <p:cNvSpPr/>
          <p:nvPr/>
        </p:nvSpPr>
        <p:spPr>
          <a:xfrm>
            <a:off x="228600" y="37909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latin typeface="Times New Roman" panose="02020603050405020304" pitchFamily="18" charset="0"/>
                <a:cs typeface="Times New Roman" panose="02020603050405020304" pitchFamily="18" charset="0"/>
              </a:rPr>
              <a:t>User Management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Add User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Login User</a:t>
            </a:r>
          </a:p>
        </p:txBody>
      </p:sp>
      <p:sp>
        <p:nvSpPr>
          <p:cNvPr id="26" name="Rectangle 25"/>
          <p:cNvSpPr/>
          <p:nvPr/>
        </p:nvSpPr>
        <p:spPr>
          <a:xfrm>
            <a:off x="2514600" y="3790950"/>
            <a:ext cx="1981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latin typeface="Times New Roman" panose="02020603050405020304" pitchFamily="18" charset="0"/>
                <a:cs typeface="Times New Roman" panose="02020603050405020304" pitchFamily="18" charset="0"/>
              </a:rPr>
              <a:t>Task Management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Task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Schedule Task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Complete task</a:t>
            </a:r>
          </a:p>
        </p:txBody>
      </p:sp>
      <p:sp>
        <p:nvSpPr>
          <p:cNvPr id="27" name="Rectangle 26"/>
          <p:cNvSpPr/>
          <p:nvPr/>
        </p:nvSpPr>
        <p:spPr>
          <a:xfrm>
            <a:off x="4876800" y="3790950"/>
            <a:ext cx="1828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latin typeface="Times New Roman" panose="02020603050405020304" pitchFamily="18" charset="0"/>
                <a:cs typeface="Times New Roman" panose="02020603050405020304" pitchFamily="18" charset="0"/>
              </a:rPr>
              <a:t>Task Scheduling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Order based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based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Priority based</a:t>
            </a:r>
          </a:p>
        </p:txBody>
      </p:sp>
      <p:sp>
        <p:nvSpPr>
          <p:cNvPr id="15" name="Rectangle 14"/>
          <p:cNvSpPr/>
          <p:nvPr/>
        </p:nvSpPr>
        <p:spPr>
          <a:xfrm>
            <a:off x="7010400" y="3790950"/>
            <a:ext cx="1828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u="sng" dirty="0">
                <a:latin typeface="Times New Roman" panose="02020603050405020304" pitchFamily="18" charset="0"/>
                <a:cs typeface="Times New Roman" panose="02020603050405020304" pitchFamily="18" charset="0"/>
              </a:rPr>
              <a:t>Complete task</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Order based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based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Priority based</a:t>
            </a:r>
          </a:p>
        </p:txBody>
      </p:sp>
      <p:cxnSp>
        <p:nvCxnSpPr>
          <p:cNvPr id="23" name="Elbow Connector 22"/>
          <p:cNvCxnSpPr/>
          <p:nvPr/>
        </p:nvCxnSpPr>
        <p:spPr>
          <a:xfrm rot="5400000">
            <a:off x="3314700" y="3067050"/>
            <a:ext cx="685800" cy="457200"/>
          </a:xfrm>
          <a:prstGeom prst="bentConnector3">
            <a:avLst>
              <a:gd name="adj1" fmla="val -140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Elbow Connector 39"/>
          <p:cNvCxnSpPr/>
          <p:nvPr/>
        </p:nvCxnSpPr>
        <p:spPr>
          <a:xfrm rot="16200000" flipH="1">
            <a:off x="5181600" y="3028950"/>
            <a:ext cx="762000" cy="457200"/>
          </a:xfrm>
          <a:prstGeom prst="bentConnector3">
            <a:avLst>
              <a:gd name="adj1" fmla="val 2289"/>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Slide Number Placeholder 5"/>
          <p:cNvSpPr txBox="1">
            <a:spLocks noChangeArrowheads="1"/>
          </p:cNvSpPr>
          <p:nvPr/>
        </p:nvSpPr>
        <p:spPr bwMode="auto">
          <a:xfrm>
            <a:off x="8398285" y="4857750"/>
            <a:ext cx="733425" cy="206375"/>
          </a:xfrm>
          <a:prstGeom prst="rect">
            <a:avLst/>
          </a:prstGeom>
          <a:noFill/>
          <a:ln>
            <a:miter lim="800000"/>
            <a:headEnd/>
            <a:tailEnd/>
          </a:ln>
        </p:spPr>
        <p:txBody>
          <a:bodyPr vert="horz" wrap="square" lIns="91440" tIns="45720" rIns="9144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3F3F3F"/>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C8B3AA75-1EA1-4A20-9182-A423EE2FFA8F}" type="slidenum">
              <a:rPr lang="en-US" altLang="en-US" smtClean="0"/>
              <a:pPr/>
              <a:t>7</a:t>
            </a:fld>
            <a:endParaRPr lang="en-US" altLang="en-US" dirty="0"/>
          </a:p>
        </p:txBody>
      </p:sp>
    </p:spTree>
    <p:extLst>
      <p:ext uri="{BB962C8B-B14F-4D97-AF65-F5344CB8AC3E}">
        <p14:creationId xmlns:p14="http://schemas.microsoft.com/office/powerpoint/2010/main" val="116214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a:t>Proposed Architecture  - Description </a:t>
            </a:r>
          </a:p>
        </p:txBody>
      </p:sp>
      <p:sp>
        <p:nvSpPr>
          <p:cNvPr id="5" name="Footer Placeholder 4"/>
          <p:cNvSpPr>
            <a:spLocks noGrp="1"/>
          </p:cNvSpPr>
          <p:nvPr>
            <p:ph type="ftr" sz="quarter" idx="11"/>
          </p:nvPr>
        </p:nvSpPr>
        <p:spPr>
          <a:xfrm>
            <a:off x="228600" y="971550"/>
            <a:ext cx="8610600" cy="3733800"/>
          </a:xfrm>
        </p:spPr>
        <p:txBody>
          <a:bodyPr/>
          <a:lstStyle/>
          <a:p>
            <a:pPr algn="just"/>
            <a:r>
              <a:rPr lang="en-US" sz="2000" smtClean="0">
                <a:latin typeface="Times New Roman" panose="02020603050405020304" pitchFamily="18" charset="0"/>
                <a:cs typeface="Times New Roman" panose="02020603050405020304" pitchFamily="18" charset="0"/>
              </a:rPr>
              <a:t>The task scheduling system in cloud computing passes from user </a:t>
            </a:r>
            <a:r>
              <a:rPr lang="en-US" sz="2000" smtClean="0">
                <a:latin typeface="Times New Roman" panose="02020603050405020304" pitchFamily="18" charset="0"/>
                <a:ea typeface="Arial Unicode MS" panose="020B0604020202020204" pitchFamily="34" charset="-128"/>
                <a:cs typeface="Times New Roman" panose="02020603050405020304" pitchFamily="18" charset="0"/>
              </a:rPr>
              <a:t>authentication:-</a:t>
            </a:r>
            <a:endParaRPr lang="en-US" sz="200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smtClean="0">
                <a:solidFill>
                  <a:srgbClr val="FF0000"/>
                </a:solidFill>
                <a:latin typeface="Times New Roman" panose="02020603050405020304" pitchFamily="18" charset="0"/>
                <a:cs typeface="Times New Roman" panose="02020603050405020304" pitchFamily="18" charset="0"/>
              </a:rPr>
              <a:t>The first task level: </a:t>
            </a:r>
            <a:r>
              <a:rPr lang="en-US" sz="2000" smtClean="0">
                <a:latin typeface="Times New Roman" panose="02020603050405020304" pitchFamily="18" charset="0"/>
                <a:cs typeface="Times New Roman" panose="02020603050405020304" pitchFamily="18" charset="0"/>
              </a:rPr>
              <a:t>is a set of tasks that are sent by cloud users, which are required for execution.(Add Task).</a:t>
            </a:r>
          </a:p>
          <a:p>
            <a:pPr marL="342900" indent="-342900" algn="just">
              <a:buFont typeface="Wingdings" panose="05000000000000000000" pitchFamily="2" charset="2"/>
              <a:buChar char="ü"/>
            </a:pPr>
            <a:r>
              <a:rPr lang="en-US" sz="2000" smtClean="0">
                <a:solidFill>
                  <a:srgbClr val="FF0000"/>
                </a:solidFill>
                <a:latin typeface="Times New Roman" panose="02020603050405020304" pitchFamily="18" charset="0"/>
                <a:cs typeface="Times New Roman" panose="02020603050405020304" pitchFamily="18" charset="0"/>
              </a:rPr>
              <a:t>The second scheduling level: </a:t>
            </a:r>
            <a:r>
              <a:rPr lang="en-US" sz="2000" smtClean="0">
                <a:latin typeface="Times New Roman" panose="02020603050405020304" pitchFamily="18" charset="0"/>
                <a:cs typeface="Times New Roman" panose="02020603050405020304" pitchFamily="18" charset="0"/>
              </a:rPr>
              <a:t>is responsible for mapping tasks to suitable resources to get the highest resource utilization with minimum make span. The make span is the overall completion time for all tasks from the beginning to the end.(Schedule Task)</a:t>
            </a:r>
          </a:p>
          <a:p>
            <a:pPr marL="342900" indent="-342900" algn="just">
              <a:buFont typeface="Wingdings" panose="05000000000000000000" pitchFamily="2" charset="2"/>
              <a:buChar char="ü"/>
            </a:pPr>
            <a:r>
              <a:rPr lang="en-US" sz="2000" smtClean="0">
                <a:solidFill>
                  <a:srgbClr val="FF0000"/>
                </a:solidFill>
                <a:latin typeface="Times New Roman" panose="02020603050405020304" pitchFamily="18" charset="0"/>
                <a:cs typeface="Times New Roman" panose="02020603050405020304" pitchFamily="18" charset="0"/>
              </a:rPr>
              <a:t>The third level: </a:t>
            </a:r>
            <a:r>
              <a:rPr lang="en-US" sz="2000" smtClean="0">
                <a:latin typeface="Times New Roman" panose="02020603050405020304" pitchFamily="18" charset="0"/>
                <a:cs typeface="Times New Roman" panose="02020603050405020304" pitchFamily="18" charset="0"/>
              </a:rPr>
              <a:t>Complete the tasks added or request from the clients.(</a:t>
            </a:r>
            <a:r>
              <a:rPr lang="en-US" sz="1800" smtClean="0">
                <a:latin typeface="Times New Roman" panose="02020603050405020304" pitchFamily="18" charset="0"/>
                <a:cs typeface="Times New Roman" panose="02020603050405020304" pitchFamily="18" charset="0"/>
              </a:rPr>
              <a:t>Complete task)</a:t>
            </a:r>
          </a:p>
          <a:p>
            <a:pPr marL="342900" indent="-34290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8</a:t>
            </a:fld>
            <a:endParaRPr lang="en-US" altLang="en-US"/>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Tree>
    <p:extLst>
      <p:ext uri="{BB962C8B-B14F-4D97-AF65-F5344CB8AC3E}">
        <p14:creationId xmlns:p14="http://schemas.microsoft.com/office/powerpoint/2010/main" val="116214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052513"/>
          </a:xfrm>
          <a:solidFill>
            <a:schemeClr val="accent2"/>
          </a:solidFill>
        </p:spPr>
        <p:txBody>
          <a:bodyPr>
            <a:normAutofit/>
          </a:bodyPr>
          <a:lstStyle/>
          <a:p>
            <a:pPr algn="ctr">
              <a:defRPr/>
            </a:pPr>
            <a:r>
              <a:rPr lang="en-IN" sz="3600" dirty="0"/>
              <a:t>Proposed Architecture  - Description </a:t>
            </a:r>
          </a:p>
        </p:txBody>
      </p:sp>
      <p:sp>
        <p:nvSpPr>
          <p:cNvPr id="5" name="Footer Placeholder 4"/>
          <p:cNvSpPr>
            <a:spLocks noGrp="1"/>
          </p:cNvSpPr>
          <p:nvPr>
            <p:ph type="ftr" sz="quarter" idx="11"/>
          </p:nvPr>
        </p:nvSpPr>
        <p:spPr>
          <a:xfrm>
            <a:off x="228600" y="1276350"/>
            <a:ext cx="8610600" cy="3276600"/>
          </a:xfrm>
        </p:spPr>
        <p:txBody>
          <a:bodyPr/>
          <a:lstStyle/>
          <a:p>
            <a:pPr algn="just">
              <a:spcBef>
                <a:spcPts val="130"/>
              </a:spcBef>
              <a:spcAft>
                <a:spcPts val="130"/>
              </a:spcAft>
            </a:pPr>
            <a:r>
              <a:rPr lang="en-US" sz="2000" dirty="0">
                <a:latin typeface="Times New Roman" panose="02020603050405020304" pitchFamily="18" charset="0"/>
                <a:cs typeface="Times New Roman" panose="02020603050405020304" pitchFamily="18" charset="0"/>
              </a:rPr>
              <a:t>Types of scheduling include:-</a:t>
            </a:r>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800" dirty="0">
                <a:solidFill>
                  <a:srgbClr val="FF0000"/>
                </a:solidFill>
                <a:latin typeface="Times New Roman" panose="02020603050405020304" pitchFamily="18" charset="0"/>
                <a:cs typeface="Times New Roman" panose="02020603050405020304" pitchFamily="18" charset="0"/>
              </a:rPr>
              <a:t>First come, first served — </a:t>
            </a:r>
            <a:r>
              <a:rPr lang="en-US" sz="1800" dirty="0">
                <a:latin typeface="Times New Roman" panose="02020603050405020304" pitchFamily="18" charset="0"/>
                <a:cs typeface="Times New Roman" panose="02020603050405020304" pitchFamily="18" charset="0"/>
              </a:rPr>
              <a:t>The most straightforward approach and may be referred to as first in, first out; it simply does what the name suggests.</a:t>
            </a:r>
          </a:p>
          <a:p>
            <a:pPr marL="342900" indent="-342900" algn="just">
              <a:spcBef>
                <a:spcPts val="130"/>
              </a:spcBef>
              <a:spcAft>
                <a:spcPts val="130"/>
              </a:spcAft>
              <a:buFont typeface="Wingdings" panose="05000000000000000000" pitchFamily="2" charset="2"/>
              <a:buChar char="Ø"/>
            </a:pPr>
            <a:r>
              <a:rPr lang="en-US" sz="1800" dirty="0">
                <a:solidFill>
                  <a:srgbClr val="FF0000"/>
                </a:solidFill>
                <a:latin typeface="Times New Roman" panose="02020603050405020304" pitchFamily="18" charset="0"/>
                <a:cs typeface="Times New Roman" panose="02020603050405020304" pitchFamily="18" charset="0"/>
              </a:rPr>
              <a:t>Round robin : </a:t>
            </a:r>
            <a:r>
              <a:rPr lang="en-US" sz="1800" dirty="0">
                <a:latin typeface="Times New Roman" panose="02020603050405020304" pitchFamily="18" charset="0"/>
                <a:cs typeface="Times New Roman" panose="02020603050405020304" pitchFamily="18" charset="0"/>
              </a:rPr>
              <a:t>Also known as time slicing, since each task is given a certain amount of time to use resources. This is still on a first-come-first-served basis.(Order based)</a:t>
            </a:r>
          </a:p>
          <a:p>
            <a:pPr marL="342900" indent="-342900" algn="just">
              <a:spcBef>
                <a:spcPts val="130"/>
              </a:spcBef>
              <a:spcAft>
                <a:spcPts val="130"/>
              </a:spcAft>
              <a:buFont typeface="Wingdings" panose="05000000000000000000" pitchFamily="2" charset="2"/>
              <a:buChar char="Ø"/>
            </a:pPr>
            <a:r>
              <a:rPr lang="en-US" sz="1800" dirty="0">
                <a:solidFill>
                  <a:srgbClr val="FF0000"/>
                </a:solidFill>
                <a:latin typeface="Times New Roman" panose="02020603050405020304" pitchFamily="18" charset="0"/>
                <a:cs typeface="Times New Roman" panose="02020603050405020304" pitchFamily="18" charset="0"/>
              </a:rPr>
              <a:t>Shortest remaining time first : </a:t>
            </a:r>
            <a:r>
              <a:rPr lang="en-US" sz="1800" dirty="0">
                <a:latin typeface="Times New Roman" panose="02020603050405020304" pitchFamily="18" charset="0"/>
                <a:cs typeface="Times New Roman" panose="02020603050405020304" pitchFamily="18" charset="0"/>
              </a:rPr>
              <a:t>The task which needs the least amount of time to finish is given priority.(Time based)</a:t>
            </a:r>
          </a:p>
          <a:p>
            <a:pPr marL="342900" indent="-342900" algn="just">
              <a:spcBef>
                <a:spcPts val="130"/>
              </a:spcBef>
              <a:spcAft>
                <a:spcPts val="130"/>
              </a:spcAft>
              <a:buFont typeface="Wingdings" panose="05000000000000000000" pitchFamily="2" charset="2"/>
              <a:buChar char="Ø"/>
            </a:pPr>
            <a:r>
              <a:rPr lang="en-US" sz="1800" dirty="0">
                <a:solidFill>
                  <a:srgbClr val="FF0000"/>
                </a:solidFill>
                <a:latin typeface="Times New Roman" panose="02020603050405020304" pitchFamily="18" charset="0"/>
                <a:cs typeface="Times New Roman" panose="02020603050405020304" pitchFamily="18" charset="0"/>
              </a:rPr>
              <a:t>Priority : </a:t>
            </a:r>
            <a:r>
              <a:rPr lang="en-US" sz="1800" dirty="0">
                <a:latin typeface="Times New Roman" panose="02020603050405020304" pitchFamily="18" charset="0"/>
                <a:cs typeface="Times New Roman" panose="02020603050405020304" pitchFamily="18" charset="0"/>
              </a:rPr>
              <a:t>Tasks are assigned priorities and are served depending on that priority. This can lead to the starvation of the least important tasks as they are always preempted by more important ones.(Priority based)</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9</a:t>
            </a:fld>
            <a:endParaRPr lang="en-US" altLang="en-US"/>
          </a:p>
        </p:txBody>
      </p:sp>
      <p:sp>
        <p:nvSpPr>
          <p:cNvPr id="7" name="Footer Placeholder 4"/>
          <p:cNvSpPr txBox="1">
            <a:spLocks/>
          </p:cNvSpPr>
          <p:nvPr/>
        </p:nvSpPr>
        <p:spPr>
          <a:xfrm>
            <a:off x="799641" y="1271072"/>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Tree>
    <p:extLst>
      <p:ext uri="{BB962C8B-B14F-4D97-AF65-F5344CB8AC3E}">
        <p14:creationId xmlns:p14="http://schemas.microsoft.com/office/powerpoint/2010/main" val="158452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0</TotalTime>
  <Words>969</Words>
  <Application>Microsoft Office PowerPoint</Application>
  <PresentationFormat>On-screen Show (16:9)</PresentationFormat>
  <Paragraphs>133</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Unicode MS</vt:lpstr>
      <vt:lpstr>Arial</vt:lpstr>
      <vt:lpstr>Calibri</vt:lpstr>
      <vt:lpstr>Corbel</vt:lpstr>
      <vt:lpstr>Times New Roman</vt:lpstr>
      <vt:lpstr>Wingdings</vt:lpstr>
      <vt:lpstr>Wingdings 2</vt:lpstr>
      <vt:lpstr>Wingdings 3</vt:lpstr>
      <vt:lpstr>Module</vt:lpstr>
      <vt:lpstr>M.KUMARASAMY COLLEGE OF ENGINEERING ,  DEPT OF  Freshmen Engineering  – B.E / B.Tech  </vt:lpstr>
      <vt:lpstr>Tilte of the project</vt:lpstr>
      <vt:lpstr>Abstract </vt:lpstr>
      <vt:lpstr>Abstract with CO/PO Mapping </vt:lpstr>
      <vt:lpstr>Introduction </vt:lpstr>
      <vt:lpstr>Related  Works </vt:lpstr>
      <vt:lpstr>Proposed Architecture </vt:lpstr>
      <vt:lpstr>Proposed Architecture  - Description </vt:lpstr>
      <vt:lpstr>Proposed Architecture  - Description </vt:lpstr>
      <vt:lpstr>List of Modules </vt:lpstr>
      <vt:lpstr>List of Modules-Description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2024-05-12T11:23:16Z</dcterms:modified>
</cp:coreProperties>
</file>