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AA7EE-1994-4474-B57F-C6C9181D911F}" type="datetimeFigureOut">
              <a:rPr lang="en-US" smtClean="0"/>
              <a:pPr/>
              <a:t>1/27/2017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ECB1E8D7-E85B-4D64-94A0-F20645A976A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AA7EE-1994-4474-B57F-C6C9181D911F}" type="datetimeFigureOut">
              <a:rPr lang="en-US" smtClean="0"/>
              <a:pPr/>
              <a:t>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E8D7-E85B-4D64-94A0-F20645A976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AA7EE-1994-4474-B57F-C6C9181D911F}" type="datetimeFigureOut">
              <a:rPr lang="en-US" smtClean="0"/>
              <a:pPr/>
              <a:t>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E8D7-E85B-4D64-94A0-F20645A976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AA7EE-1994-4474-B57F-C6C9181D911F}" type="datetimeFigureOut">
              <a:rPr lang="en-US" smtClean="0"/>
              <a:pPr/>
              <a:t>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E8D7-E85B-4D64-94A0-F20645A976A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AA7EE-1994-4474-B57F-C6C9181D911F}" type="datetimeFigureOut">
              <a:rPr lang="en-US" smtClean="0"/>
              <a:pPr/>
              <a:t>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ECB1E8D7-E85B-4D64-94A0-F20645A976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AA7EE-1994-4474-B57F-C6C9181D911F}" type="datetimeFigureOut">
              <a:rPr lang="en-US" smtClean="0"/>
              <a:pPr/>
              <a:t>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E8D7-E85B-4D64-94A0-F20645A976A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AA7EE-1994-4474-B57F-C6C9181D911F}" type="datetimeFigureOut">
              <a:rPr lang="en-US" smtClean="0"/>
              <a:pPr/>
              <a:t>1/27/2017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E8D7-E85B-4D64-94A0-F20645A976A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AA7EE-1994-4474-B57F-C6C9181D911F}" type="datetimeFigureOut">
              <a:rPr lang="en-US" smtClean="0"/>
              <a:pPr/>
              <a:t>1/27/2017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E8D7-E85B-4D64-94A0-F20645A976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AA7EE-1994-4474-B57F-C6C9181D911F}" type="datetimeFigureOut">
              <a:rPr lang="en-US" smtClean="0"/>
              <a:pPr/>
              <a:t>1/27/2017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E8D7-E85B-4D64-94A0-F20645A976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AA7EE-1994-4474-B57F-C6C9181D911F}" type="datetimeFigureOut">
              <a:rPr lang="en-US" smtClean="0"/>
              <a:pPr/>
              <a:t>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E8D7-E85B-4D64-94A0-F20645A976A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AA7EE-1994-4474-B57F-C6C9181D911F}" type="datetimeFigureOut">
              <a:rPr lang="en-US" smtClean="0"/>
              <a:pPr/>
              <a:t>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ECB1E8D7-E85B-4D64-94A0-F20645A976A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42AA7EE-1994-4474-B57F-C6C9181D911F}" type="datetimeFigureOut">
              <a:rPr lang="en-US" smtClean="0"/>
              <a:pPr/>
              <a:t>1/27/2017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ECB1E8D7-E85B-4D64-94A0-F20645A976A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19200" y="1676400"/>
            <a:ext cx="69342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Algerian" pitchFamily="82" charset="0"/>
              </a:rPr>
              <a:t>Loan – PD Model</a:t>
            </a:r>
          </a:p>
          <a:p>
            <a:pPr algn="ctr"/>
            <a:r>
              <a:rPr lang="en-US" sz="2000" dirty="0" smtClean="0">
                <a:latin typeface="Algerian" pitchFamily="82" charset="0"/>
              </a:rPr>
              <a:t>Case Study</a:t>
            </a:r>
          </a:p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24000" y="4648200"/>
            <a:ext cx="6553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Sukanya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Roy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Sikdar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Ivy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Proffessional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School</a:t>
            </a:r>
          </a:p>
          <a:p>
            <a:pPr algn="ctr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MSc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. Economics, University of Calcutta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86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4800" b="1" u="sng" dirty="0" smtClean="0">
                <a:latin typeface="Baskerville Old Face" pitchFamily="18" charset="0"/>
                <a:cs typeface="Times New Roman" pitchFamily="18" charset="0"/>
              </a:rPr>
              <a:t>Conclusion</a:t>
            </a:r>
            <a:endParaRPr lang="en-US" sz="4800" b="1" u="sng" dirty="0">
              <a:latin typeface="Baskerville Old Face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762000"/>
            <a:ext cx="769620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significant variables which influence the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dependent variable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i.e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Churn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are :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funded_amnt_inv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(The total amount committed by investors for that loan  at that point in time)</a:t>
            </a:r>
          </a:p>
          <a:p>
            <a:pPr>
              <a:buFont typeface="Arial" pitchFamily="34" charset="0"/>
              <a:buChar char="•"/>
            </a:pP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last_pymnt_amnt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(Last total payment amount received)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grade (LC assigned loan grade)</a:t>
            </a:r>
          </a:p>
          <a:p>
            <a:pPr>
              <a:buFont typeface="Arial" pitchFamily="34" charset="0"/>
              <a:buChar char="•"/>
            </a:pP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total_pymnt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(Payments received to date for total amount funded)</a:t>
            </a:r>
          </a:p>
          <a:p>
            <a:pPr algn="ctr">
              <a:buFont typeface="Arial" pitchFamily="34" charset="0"/>
              <a:buChar char="•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data is verified by the following tests :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AUC           0.7884989</a:t>
            </a:r>
          </a:p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Accuracy rate : 0.8204028</a:t>
            </a:r>
          </a:p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KS Statistics : 0.4617636</a:t>
            </a:r>
          </a:p>
          <a:p>
            <a:pPr algn="ctr"/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As the model is verified to be quite accurate, we can consider it to be good enough to predict the probability of defaulters.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Validation data was further used to predict the probability of default, and was found to be satisfactory, with </a:t>
            </a:r>
            <a:r>
              <a:rPr lang="it-IT" b="1" dirty="0" smtClean="0">
                <a:latin typeface="Times New Roman" pitchFamily="18" charset="0"/>
                <a:cs typeface="Times New Roman" pitchFamily="18" charset="0"/>
              </a:rPr>
              <a:t>AUC : 0.7820077</a:t>
            </a:r>
            <a:r>
              <a:rPr lang="it-IT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it-IT" b="1" dirty="0" smtClean="0">
                <a:latin typeface="Times New Roman" pitchFamily="18" charset="0"/>
                <a:cs typeface="Times New Roman" pitchFamily="18" charset="0"/>
              </a:rPr>
              <a:t>AccuracyRate : 0.7979798</a:t>
            </a:r>
            <a:r>
              <a:rPr lang="it-IT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it-IT" b="1" dirty="0" smtClean="0">
                <a:latin typeface="Times New Roman" pitchFamily="18" charset="0"/>
                <a:cs typeface="Times New Roman" pitchFamily="18" charset="0"/>
              </a:rPr>
              <a:t>KS Statistics : 0.4297297</a:t>
            </a:r>
          </a:p>
          <a:p>
            <a:pPr>
              <a:buFont typeface="Wingdings" pitchFamily="2" charset="2"/>
              <a:buChar char="Ø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4800" b="1" u="sng" dirty="0" smtClean="0">
                <a:latin typeface="Baskerville Old Face" pitchFamily="18" charset="0"/>
                <a:cs typeface="Times New Roman" pitchFamily="18" charset="0"/>
              </a:rPr>
              <a:t>Objective</a:t>
            </a:r>
            <a:endParaRPr lang="en-US" sz="4800" b="1" u="sng" dirty="0">
              <a:latin typeface="Baskerville Old Face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" y="1752600"/>
            <a:ext cx="7924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800" dirty="0" smtClean="0"/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To find the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probability of defaulters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from a data “LoanStats3a” using logistic regression in R. </a:t>
            </a:r>
          </a:p>
          <a:p>
            <a:pPr>
              <a:buFont typeface="Arial" pitchFamily="34" charset="0"/>
              <a:buChar char="•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Using both the Train data and Validation data to develop a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PD model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to predict the probability of defaulting.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Checking the accuracy of the model.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7772400" cy="1143000"/>
          </a:xfrm>
        </p:spPr>
        <p:txBody>
          <a:bodyPr>
            <a:normAutofit/>
          </a:bodyPr>
          <a:lstStyle/>
          <a:p>
            <a:r>
              <a:rPr lang="en-US" sz="4800" b="1" u="sng" dirty="0" smtClean="0">
                <a:latin typeface="Baskerville Old Face" pitchFamily="18" charset="0"/>
                <a:cs typeface="Times New Roman" pitchFamily="18" charset="0"/>
              </a:rPr>
              <a:t>Approach</a:t>
            </a:r>
            <a:endParaRPr lang="en-US" sz="4800" b="1" u="sng" dirty="0">
              <a:latin typeface="Baskerville Old Face" pitchFamily="18" charset="0"/>
              <a:cs typeface="Times New Roman" pitchFamily="18" charset="0"/>
            </a:endParaRPr>
          </a:p>
        </p:txBody>
      </p:sp>
      <p:sp>
        <p:nvSpPr>
          <p:cNvPr id="5" name="Flowchart: Terminator 4"/>
          <p:cNvSpPr/>
          <p:nvPr/>
        </p:nvSpPr>
        <p:spPr>
          <a:xfrm>
            <a:off x="838200" y="1371600"/>
            <a:ext cx="7620000" cy="838200"/>
          </a:xfrm>
          <a:prstGeom prst="flowChartTerminator">
            <a:avLst/>
          </a:prstGeom>
          <a:solidFill>
            <a:srgbClr val="FFFF00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Created a binary </a:t>
            </a:r>
            <a:r>
              <a:rPr lang="en-US" sz="1800" b="1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Dependent Variable (Churn), </a:t>
            </a:r>
            <a:r>
              <a:rPr lang="en-US" sz="1800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using the conditions provided </a:t>
            </a:r>
            <a:r>
              <a:rPr lang="en-US" sz="1800" dirty="0" err="1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i.e</a:t>
            </a:r>
            <a:r>
              <a:rPr lang="en-US" sz="1800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 Good and Bad. If Good, we consider Churn as 0, or 1 otherwise</a:t>
            </a:r>
            <a:endParaRPr lang="en-US" sz="1800" dirty="0">
              <a:solidFill>
                <a:schemeClr val="dk1"/>
              </a:solidFill>
            </a:endParaRPr>
          </a:p>
        </p:txBody>
      </p:sp>
      <p:sp>
        <p:nvSpPr>
          <p:cNvPr id="6" name="Flowchart: Terminator 5"/>
          <p:cNvSpPr/>
          <p:nvPr/>
        </p:nvSpPr>
        <p:spPr>
          <a:xfrm>
            <a:off x="990600" y="2819400"/>
            <a:ext cx="7543800" cy="762000"/>
          </a:xfrm>
          <a:prstGeom prst="flowChartTerminator">
            <a:avLst/>
          </a:prstGeom>
          <a:solidFill>
            <a:srgbClr val="FFFF00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Divided the data into Train data and Validation data by th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 proportion of 65:35</a:t>
            </a:r>
            <a:endParaRPr lang="en-US" sz="1800" dirty="0">
              <a:solidFill>
                <a:schemeClr val="dk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Flowchart: Terminator 6"/>
          <p:cNvSpPr/>
          <p:nvPr/>
        </p:nvSpPr>
        <p:spPr>
          <a:xfrm>
            <a:off x="990600" y="4191000"/>
            <a:ext cx="7543800" cy="762000"/>
          </a:xfrm>
          <a:prstGeom prst="flowChartTerminator">
            <a:avLst/>
          </a:prstGeom>
          <a:solidFill>
            <a:srgbClr val="FFFF00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Proceeded with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Train data</a:t>
            </a:r>
            <a:r>
              <a:rPr lang="en-US" sz="1800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, using our assumptions and developed the model using </a:t>
            </a:r>
            <a:r>
              <a:rPr lang="en-US" sz="1800" b="1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logisti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 regression</a:t>
            </a:r>
            <a:endParaRPr lang="en-US" sz="1800" b="1" dirty="0">
              <a:solidFill>
                <a:schemeClr val="dk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Flowchart: Terminator 7"/>
          <p:cNvSpPr/>
          <p:nvPr/>
        </p:nvSpPr>
        <p:spPr>
          <a:xfrm>
            <a:off x="990600" y="5562600"/>
            <a:ext cx="7543800" cy="762000"/>
          </a:xfrm>
          <a:prstGeom prst="flowChartTerminator">
            <a:avLst/>
          </a:prstGeom>
          <a:solidFill>
            <a:srgbClr val="FFFF00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Checked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the accuracy of the data, using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AUC and KS statistics</a:t>
            </a:r>
            <a:endParaRPr lang="en-US" sz="1800" b="1" dirty="0">
              <a:solidFill>
                <a:schemeClr val="dk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" name="Straight Arrow Connector 13"/>
          <p:cNvCxnSpPr/>
          <p:nvPr/>
        </p:nvCxnSpPr>
        <p:spPr>
          <a:xfrm rot="5400000">
            <a:off x="4339784" y="2518216"/>
            <a:ext cx="618246" cy="1415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13"/>
          <p:cNvCxnSpPr/>
          <p:nvPr/>
        </p:nvCxnSpPr>
        <p:spPr>
          <a:xfrm rot="5400000">
            <a:off x="4339784" y="3889816"/>
            <a:ext cx="618246" cy="1415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3"/>
          <p:cNvCxnSpPr/>
          <p:nvPr/>
        </p:nvCxnSpPr>
        <p:spPr>
          <a:xfrm rot="5400000">
            <a:off x="4339784" y="5261416"/>
            <a:ext cx="618246" cy="1415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4800" b="1" u="sng" dirty="0" smtClean="0">
                <a:latin typeface="Baskerville Old Face" pitchFamily="18" charset="0"/>
                <a:cs typeface="Times New Roman" pitchFamily="18" charset="0"/>
              </a:rPr>
              <a:t>Assumptions</a:t>
            </a:r>
            <a:endParaRPr lang="en-US" sz="4800" b="1" u="sng" dirty="0">
              <a:latin typeface="Baskerville Old Face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1041023"/>
            <a:ext cx="7696200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We considered the variable loan status provided to us in the data, to determine whether the customer is a good customer or a bad customer.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If Loan Status is either of the following, then we consider the customer be good :</a:t>
            </a:r>
          </a:p>
          <a:p>
            <a:pPr lvl="1">
              <a:buFont typeface="Wingdings" pitchFamily="2" charset="2"/>
              <a:buChar char="ü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Amount paid in full</a:t>
            </a:r>
          </a:p>
          <a:p>
            <a:pPr lvl="1">
              <a:buFont typeface="Wingdings" pitchFamily="2" charset="2"/>
              <a:buChar char="ü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&lt;=30 delinquency</a:t>
            </a:r>
          </a:p>
          <a:p>
            <a:pPr lvl="1">
              <a:buFont typeface="Wingdings" pitchFamily="2" charset="2"/>
              <a:buChar char="ü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Current</a:t>
            </a:r>
          </a:p>
          <a:p>
            <a:pPr lvl="1">
              <a:buFont typeface="Wingdings" pitchFamily="2" charset="2"/>
              <a:buChar char="ü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 Grace Period</a:t>
            </a:r>
          </a:p>
          <a:p>
            <a:pPr lvl="1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Else we consider the customer to be bad.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457200"/>
            <a:ext cx="8077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We divided the data into train data for running the model and validation data, to validate the model. The data is divided into the proportion of 65:35.</a:t>
            </a:r>
          </a:p>
          <a:p>
            <a:pPr>
              <a:buFont typeface="Arial" pitchFamily="34" charset="0"/>
              <a:buChar char="•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We find the IV values of the variables both numerical and categorical, for detecting the most important variables among them (top 20 – 25 %) , so that we can retain them back. We consider those variables which have IV Values between 0.1-0.5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We approach the data using logistic regression because the dependent variable (Churn) is binary in nature so, it violates normality and cannot be approached with linear regression.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4800" b="1" u="sng" dirty="0" smtClean="0">
                <a:latin typeface="Baskerville Old Face" pitchFamily="18" charset="0"/>
                <a:cs typeface="Times New Roman" pitchFamily="18" charset="0"/>
              </a:rPr>
              <a:t>Methodology</a:t>
            </a:r>
            <a:endParaRPr lang="en-US" sz="4800" b="1" u="sng" dirty="0">
              <a:latin typeface="Baskerville Old Face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1066800"/>
            <a:ext cx="80010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We created a new table which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includes the dependent variable (Churn) and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those variables which are more important, according to their IV values. We chose the top 20 – 25 % variables having the IV values 0.1-0.5.</a:t>
            </a:r>
          </a:p>
          <a:p>
            <a:pPr>
              <a:buFont typeface="Wingdings" pitchFamily="2" charset="2"/>
              <a:buChar char="Ø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variables retained were :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id,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member_id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funded_amnt_inv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int_rate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fico_range_high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fico_range_low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total_pymnt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total_rec_late_fee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last_pymnt_amnt,grade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emp_name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, title,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addr_city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pub_rec_bankruptcies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next_pymnt_d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mths_since_last_record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Wingdings" pitchFamily="2" charset="2"/>
              <a:buChar char="Ø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Then we did some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data cleaning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by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detecting and removing outliers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and also by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treating the missing variables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Wingdings" pitchFamily="2" charset="2"/>
              <a:buChar char="Ø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Among the variables we decided to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remove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the variable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mths_since_last_record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because it has a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lot of outliers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Wingdings" pitchFamily="2" charset="2"/>
              <a:buChar char="Ø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We proceeded with Logistic regression to develop the model. We consider Churn to be our dependent variable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4800" b="1" u="sng" dirty="0" smtClean="0">
                <a:latin typeface="Baskerville Old Face" pitchFamily="18" charset="0"/>
                <a:cs typeface="Times New Roman" pitchFamily="18" charset="0"/>
              </a:rPr>
              <a:t>Results</a:t>
            </a:r>
            <a:endParaRPr lang="en-US" sz="4800" b="1" u="sng" dirty="0">
              <a:latin typeface="Baskerville Old Face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1219200"/>
            <a:ext cx="754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List of Significant Variables</a:t>
            </a:r>
            <a:endParaRPr lang="en-US" sz="24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1000" y="1828800"/>
            <a:ext cx="8001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Coefficients:</a:t>
            </a:r>
          </a:p>
          <a:p>
            <a:r>
              <a:rPr lang="en-US" sz="2000" dirty="0" smtClean="0"/>
              <a:t>                                          Estimate Std. Error         z value   Pr(&gt;|z|)</a:t>
            </a:r>
          </a:p>
          <a:p>
            <a:r>
              <a:rPr lang="en-US" sz="2000" dirty="0" smtClean="0"/>
              <a:t>(Intercept)                        -1.520e+00  7.443e-02 -20.428   &lt;2e-16  ***</a:t>
            </a:r>
          </a:p>
          <a:p>
            <a:r>
              <a:rPr lang="en-US" sz="2000" dirty="0" err="1" smtClean="0"/>
              <a:t>tdata.funded_amnt_inv</a:t>
            </a:r>
            <a:r>
              <a:rPr lang="en-US" sz="2000" dirty="0" smtClean="0"/>
              <a:t>  1.467e-04  7.650e-06  19.179        &lt;2e-16  ***</a:t>
            </a:r>
          </a:p>
          <a:p>
            <a:r>
              <a:rPr lang="en-US" sz="2000" dirty="0" err="1" smtClean="0"/>
              <a:t>tdata.last_pymnt_amnt</a:t>
            </a:r>
            <a:r>
              <a:rPr lang="en-US" sz="2000" dirty="0" smtClean="0"/>
              <a:t>   4.792e-04  2.353e-04   2.037           0.0417   *  </a:t>
            </a:r>
          </a:p>
          <a:p>
            <a:r>
              <a:rPr lang="en-US" sz="2000" dirty="0" err="1" smtClean="0"/>
              <a:t>tdata.gradeB</a:t>
            </a:r>
            <a:r>
              <a:rPr lang="en-US" sz="2000" dirty="0" smtClean="0"/>
              <a:t>                     7.055e-01  8.033e-02   8.783        &lt;2e-16   ***</a:t>
            </a:r>
          </a:p>
          <a:p>
            <a:r>
              <a:rPr lang="en-US" sz="2000" dirty="0" err="1" smtClean="0"/>
              <a:t>tdata.gradeC</a:t>
            </a:r>
            <a:r>
              <a:rPr lang="en-US" sz="2000" dirty="0" smtClean="0"/>
              <a:t>                     1.216e+00  8.154e-02  14.908    &lt;2e-16 ***</a:t>
            </a:r>
          </a:p>
          <a:p>
            <a:r>
              <a:rPr lang="en-US" sz="2000" dirty="0" err="1" smtClean="0"/>
              <a:t>tdata.gradeD</a:t>
            </a:r>
            <a:r>
              <a:rPr lang="en-US" sz="2000" dirty="0" smtClean="0"/>
              <a:t>                     1.741e+00  8.479e-02  20.529   &lt;2e-16 ***</a:t>
            </a:r>
          </a:p>
          <a:p>
            <a:r>
              <a:rPr lang="en-US" sz="2000" dirty="0" err="1" smtClean="0"/>
              <a:t>tdata.gradeE</a:t>
            </a:r>
            <a:r>
              <a:rPr lang="en-US" sz="2000" dirty="0" smtClean="0"/>
              <a:t>                      2.027e+00  9.714e-02  20.872   &lt;2e-16 ***</a:t>
            </a:r>
          </a:p>
          <a:p>
            <a:r>
              <a:rPr lang="en-US" sz="2000" dirty="0" err="1" smtClean="0"/>
              <a:t>tdata.gradeF</a:t>
            </a:r>
            <a:r>
              <a:rPr lang="en-US" sz="2000" dirty="0" smtClean="0"/>
              <a:t>                      2.133e+00  1.441e-01  14.800   &lt;2e-16 ***</a:t>
            </a:r>
          </a:p>
          <a:p>
            <a:r>
              <a:rPr lang="en-US" sz="2000" dirty="0" err="1" smtClean="0"/>
              <a:t>tdata.gradeG</a:t>
            </a:r>
            <a:r>
              <a:rPr lang="en-US" sz="2000" dirty="0" smtClean="0"/>
              <a:t>                     3.468e+00  2.348e-01  14.771   &lt;2e-16 ***</a:t>
            </a:r>
          </a:p>
          <a:p>
            <a:r>
              <a:rPr lang="en-US" sz="2000" dirty="0" err="1" smtClean="0"/>
              <a:t>tdata.total_pymnt</a:t>
            </a:r>
            <a:r>
              <a:rPr lang="en-US" sz="2000" dirty="0" smtClean="0"/>
              <a:t>          -4.021e-04  1.131e-05 -35.551      &lt;2e-16 ***</a:t>
            </a:r>
          </a:p>
          <a:p>
            <a:r>
              <a:rPr lang="en-US" sz="2000" dirty="0" smtClean="0"/>
              <a:t>---</a:t>
            </a:r>
          </a:p>
          <a:p>
            <a:r>
              <a:rPr lang="en-US" sz="2000" dirty="0" err="1" smtClean="0"/>
              <a:t>Signif</a:t>
            </a:r>
            <a:r>
              <a:rPr lang="en-US" sz="2000" dirty="0" smtClean="0"/>
              <a:t>. codes:  0 ‘***’ 0.001 ‘**’ 0.01 ‘*’ 0.05 ‘.’ 0.1 ‘ ’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4800" b="1" u="sng" dirty="0" smtClean="0">
                <a:latin typeface="Baskerville Old Face" pitchFamily="18" charset="0"/>
                <a:cs typeface="Times New Roman" pitchFamily="18" charset="0"/>
              </a:rPr>
              <a:t>Verifying the Accuracy of the model</a:t>
            </a:r>
            <a:endParaRPr lang="en-US" sz="4800" b="1" u="sng" dirty="0">
              <a:latin typeface="Baskerville Old Face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1225689"/>
            <a:ext cx="7696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VIF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variables have VIF values less than 2, so there is no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multicollinearity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400" dirty="0" smtClean="0"/>
          </a:p>
          <a:p>
            <a:r>
              <a:rPr lang="en-US" sz="2400" dirty="0" smtClean="0"/>
              <a:t>                                                   GVIF      </a:t>
            </a:r>
            <a:r>
              <a:rPr lang="en-US" sz="2400" dirty="0" err="1" smtClean="0"/>
              <a:t>Df</a:t>
            </a:r>
            <a:r>
              <a:rPr lang="en-US" sz="2400" dirty="0" smtClean="0"/>
              <a:t>      GVIF^(1/(2*</a:t>
            </a:r>
            <a:r>
              <a:rPr lang="en-US" sz="2400" dirty="0" err="1" smtClean="0"/>
              <a:t>Df</a:t>
            </a:r>
            <a:r>
              <a:rPr lang="en-US" sz="2400" dirty="0" smtClean="0"/>
              <a:t>))</a:t>
            </a:r>
          </a:p>
          <a:p>
            <a:r>
              <a:rPr lang="en-US" sz="2400" dirty="0" err="1" smtClean="0"/>
              <a:t>tdata.funded_amnt_inv</a:t>
            </a:r>
            <a:r>
              <a:rPr lang="en-US" sz="2400" dirty="0" smtClean="0"/>
              <a:t>      3.409348  1        </a:t>
            </a:r>
            <a:r>
              <a:rPr lang="en-US" sz="2400" dirty="0" smtClean="0"/>
              <a:t> 1.846442</a:t>
            </a:r>
            <a:endParaRPr lang="en-US" sz="2400" dirty="0" smtClean="0"/>
          </a:p>
          <a:p>
            <a:r>
              <a:rPr lang="en-US" sz="2400" dirty="0" err="1" smtClean="0"/>
              <a:t>tdata.last_pymnt_amnt</a:t>
            </a:r>
            <a:r>
              <a:rPr lang="en-US" sz="2400" dirty="0" smtClean="0"/>
              <a:t>      2.305655  1        </a:t>
            </a:r>
            <a:r>
              <a:rPr lang="en-US" sz="2400" dirty="0" smtClean="0"/>
              <a:t> 1.518438</a:t>
            </a:r>
            <a:endParaRPr lang="en-US" sz="2400" dirty="0" smtClean="0"/>
          </a:p>
          <a:p>
            <a:r>
              <a:rPr lang="en-US" sz="2400" dirty="0" err="1" smtClean="0"/>
              <a:t>tdata.grade</a:t>
            </a:r>
            <a:r>
              <a:rPr lang="en-US" sz="2400" dirty="0" smtClean="0"/>
              <a:t>                           1.079331  6        1.006382</a:t>
            </a:r>
          </a:p>
          <a:p>
            <a:r>
              <a:rPr lang="en-US" sz="2400" dirty="0" err="1" smtClean="0"/>
              <a:t>tdata.total_pymnt</a:t>
            </a:r>
            <a:r>
              <a:rPr lang="en-US" sz="2400" dirty="0" smtClean="0"/>
              <a:t>                2.661389  1        1.631376</a:t>
            </a:r>
          </a:p>
          <a:p>
            <a:endParaRPr lang="en-US" sz="2400" dirty="0"/>
          </a:p>
          <a:p>
            <a:pPr>
              <a:buFont typeface="Wingdings" pitchFamily="2" charset="2"/>
              <a:buChar char="Ø"/>
            </a:pPr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R square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nagelkarke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R.n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-&gt; 0.2847559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 square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shows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how well the significant variables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define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dependent variables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152400"/>
            <a:ext cx="853440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300" b="1" u="sng" dirty="0" err="1" smtClean="0">
                <a:latin typeface="Times New Roman" pitchFamily="18" charset="0"/>
                <a:cs typeface="Times New Roman" pitchFamily="18" charset="0"/>
              </a:rPr>
              <a:t>AUCmetric</a:t>
            </a:r>
            <a:endParaRPr lang="en-US" sz="2300" b="1" u="sng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300" dirty="0" smtClean="0"/>
          </a:p>
          <a:p>
            <a:r>
              <a:rPr lang="en-US" sz="2300" dirty="0" smtClean="0"/>
              <a:t>        Metric             Values</a:t>
            </a:r>
          </a:p>
          <a:p>
            <a:r>
              <a:rPr lang="en-US" sz="2300" dirty="0" smtClean="0"/>
              <a:t>1    Threshold       0.2786894</a:t>
            </a:r>
          </a:p>
          <a:p>
            <a:r>
              <a:rPr lang="en-US" sz="2300" dirty="0" smtClean="0"/>
              <a:t>2  specificity         0.5898734</a:t>
            </a:r>
          </a:p>
          <a:p>
            <a:r>
              <a:rPr lang="en-US" sz="2300" dirty="0" smtClean="0"/>
              <a:t>3  sensitivity         0.8718901</a:t>
            </a:r>
          </a:p>
          <a:p>
            <a:r>
              <a:rPr lang="en-US" sz="2300" dirty="0" smtClean="0"/>
              <a:t>4          AUC           0.7884989</a:t>
            </a:r>
          </a:p>
          <a:p>
            <a:r>
              <a:rPr lang="en-US" sz="2300" dirty="0" smtClean="0"/>
              <a:t>5 </a:t>
            </a:r>
            <a:r>
              <a:rPr lang="en-US" sz="2300" dirty="0" err="1" smtClean="0"/>
              <a:t>AccuracyRate</a:t>
            </a:r>
            <a:r>
              <a:rPr lang="en-US" sz="2300" dirty="0" smtClean="0"/>
              <a:t>    0.8204028</a:t>
            </a:r>
          </a:p>
          <a:p>
            <a:pPr marL="342900" indent="-342900">
              <a:buAutoNum type="arabicPlain" startAt="6"/>
            </a:pPr>
            <a:r>
              <a:rPr lang="en-US" sz="2300" dirty="0" err="1" smtClean="0"/>
              <a:t>Gini</a:t>
            </a:r>
            <a:r>
              <a:rPr lang="en-US" sz="2300" dirty="0" smtClean="0"/>
              <a:t>                   0.5769977</a:t>
            </a:r>
          </a:p>
          <a:p>
            <a:pPr marL="342900" indent="-342900">
              <a:buAutoNum type="arabicPlain" startAt="6"/>
            </a:pPr>
            <a:endParaRPr lang="en-US" sz="2300" dirty="0"/>
          </a:p>
          <a:p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From the AUC table we saw that the </a:t>
            </a:r>
            <a:r>
              <a:rPr lang="en-US" sz="2300" b="1" dirty="0" smtClean="0">
                <a:latin typeface="Times New Roman" pitchFamily="18" charset="0"/>
                <a:cs typeface="Times New Roman" pitchFamily="18" charset="0"/>
              </a:rPr>
              <a:t>Accuracy rate 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of the model is </a:t>
            </a:r>
            <a:r>
              <a:rPr lang="en-US" sz="2300" b="1" dirty="0" smtClean="0">
                <a:latin typeface="Times New Roman" pitchFamily="18" charset="0"/>
                <a:cs typeface="Times New Roman" pitchFamily="18" charset="0"/>
              </a:rPr>
              <a:t>0.8204028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300" b="1" dirty="0" smtClean="0"/>
              <a:t>AUC is </a:t>
            </a:r>
            <a:r>
              <a:rPr lang="en-US" sz="2300" b="1" dirty="0" smtClean="0"/>
              <a:t>0.7884989</a:t>
            </a:r>
            <a:r>
              <a:rPr lang="en-US" sz="2300" b="1" dirty="0" smtClean="0">
                <a:latin typeface="Times New Roman" pitchFamily="18" charset="0"/>
                <a:cs typeface="Times New Roman" pitchFamily="18" charset="0"/>
              </a:rPr>
              <a:t> , 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which 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very close to 1, and so the model can be considered satisfactory.</a:t>
            </a:r>
          </a:p>
          <a:p>
            <a:endParaRPr lang="en-US" sz="2300" dirty="0"/>
          </a:p>
          <a:p>
            <a:pPr>
              <a:buFont typeface="Wingdings" pitchFamily="2" charset="2"/>
              <a:buChar char="Ø"/>
            </a:pPr>
            <a:r>
              <a:rPr lang="en-US" sz="2300" b="1" u="sng" dirty="0" smtClean="0">
                <a:latin typeface="Times New Roman" pitchFamily="18" charset="0"/>
                <a:cs typeface="Times New Roman" pitchFamily="18" charset="0"/>
              </a:rPr>
              <a:t>KS statistics 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- 0.4617636</a:t>
            </a:r>
          </a:p>
          <a:p>
            <a:pPr>
              <a:buFont typeface="Wingdings" pitchFamily="2" charset="2"/>
              <a:buChar char="Ø"/>
            </a:pPr>
            <a:endParaRPr lang="en-US" sz="23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KS statistics suggest that the model is satisfactory because 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lies between 40 % - 70 %.</a:t>
            </a:r>
            <a:endParaRPr lang="en-US" sz="23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34</TotalTime>
  <Words>842</Words>
  <Application>Microsoft Office PowerPoint</Application>
  <PresentationFormat>On-screen Show (4:3)</PresentationFormat>
  <Paragraphs>102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Equity</vt:lpstr>
      <vt:lpstr>Slide 1</vt:lpstr>
      <vt:lpstr>Objective</vt:lpstr>
      <vt:lpstr>Approach</vt:lpstr>
      <vt:lpstr>Assumptions</vt:lpstr>
      <vt:lpstr>Slide 5</vt:lpstr>
      <vt:lpstr>Methodology</vt:lpstr>
      <vt:lpstr>Results</vt:lpstr>
      <vt:lpstr>Verifying the Accuracy of the model</vt:lpstr>
      <vt:lpstr>Slide 9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dell</cp:lastModifiedBy>
  <cp:revision>23</cp:revision>
  <dcterms:created xsi:type="dcterms:W3CDTF">2017-01-27T10:52:35Z</dcterms:created>
  <dcterms:modified xsi:type="dcterms:W3CDTF">2017-01-27T12:22:27Z</dcterms:modified>
</cp:coreProperties>
</file>