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FFCC"/>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A8FC1-4F57-44BE-A370-CF0515678B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5EE7B1-2C9A-CC40-7EB1-6AF87EAC9E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D85B4-DFB2-BED1-8E8B-45D62925AE48}"/>
              </a:ext>
            </a:extLst>
          </p:cNvPr>
          <p:cNvSpPr>
            <a:spLocks noGrp="1"/>
          </p:cNvSpPr>
          <p:nvPr>
            <p:ph type="dt" sz="half" idx="10"/>
          </p:nvPr>
        </p:nvSpPr>
        <p:spPr/>
        <p:txBody>
          <a:bodyPr/>
          <a:lstStyle/>
          <a:p>
            <a:fld id="{6C3297D9-4916-44C1-BB82-D70BF589D5B0}" type="datetimeFigureOut">
              <a:rPr lang="en-US" smtClean="0"/>
              <a:t>21-Dec-23</a:t>
            </a:fld>
            <a:endParaRPr lang="en-US"/>
          </a:p>
        </p:txBody>
      </p:sp>
      <p:sp>
        <p:nvSpPr>
          <p:cNvPr id="5" name="Footer Placeholder 4">
            <a:extLst>
              <a:ext uri="{FF2B5EF4-FFF2-40B4-BE49-F238E27FC236}">
                <a16:creationId xmlns:a16="http://schemas.microsoft.com/office/drawing/2014/main" id="{CA59A656-7B99-1980-ACAA-605CF24FC9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091A9-B195-445F-63BC-DF89571EBC14}"/>
              </a:ext>
            </a:extLst>
          </p:cNvPr>
          <p:cNvSpPr>
            <a:spLocks noGrp="1"/>
          </p:cNvSpPr>
          <p:nvPr>
            <p:ph type="sldNum" sz="quarter" idx="12"/>
          </p:nvPr>
        </p:nvSpPr>
        <p:spPr/>
        <p:txBody>
          <a:bodyPr/>
          <a:lstStyle/>
          <a:p>
            <a:fld id="{C18D7F84-21F8-4AF3-AE1E-B6CF7B1417DA}" type="slidenum">
              <a:rPr lang="en-US" smtClean="0"/>
              <a:t>‹#›</a:t>
            </a:fld>
            <a:endParaRPr lang="en-US"/>
          </a:p>
        </p:txBody>
      </p:sp>
    </p:spTree>
    <p:extLst>
      <p:ext uri="{BB962C8B-B14F-4D97-AF65-F5344CB8AC3E}">
        <p14:creationId xmlns:p14="http://schemas.microsoft.com/office/powerpoint/2010/main" val="1493353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495A-31DF-D197-89C5-42EACF44B7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950BB9-04BC-23C5-9A95-FCCA9FA3D7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03F49-879F-24C0-E7D9-9CA66C829E5D}"/>
              </a:ext>
            </a:extLst>
          </p:cNvPr>
          <p:cNvSpPr>
            <a:spLocks noGrp="1"/>
          </p:cNvSpPr>
          <p:nvPr>
            <p:ph type="dt" sz="half" idx="10"/>
          </p:nvPr>
        </p:nvSpPr>
        <p:spPr/>
        <p:txBody>
          <a:bodyPr/>
          <a:lstStyle/>
          <a:p>
            <a:fld id="{6C3297D9-4916-44C1-BB82-D70BF589D5B0}" type="datetimeFigureOut">
              <a:rPr lang="en-US" smtClean="0"/>
              <a:t>21-Dec-23</a:t>
            </a:fld>
            <a:endParaRPr lang="en-US"/>
          </a:p>
        </p:txBody>
      </p:sp>
      <p:sp>
        <p:nvSpPr>
          <p:cNvPr id="5" name="Footer Placeholder 4">
            <a:extLst>
              <a:ext uri="{FF2B5EF4-FFF2-40B4-BE49-F238E27FC236}">
                <a16:creationId xmlns:a16="http://schemas.microsoft.com/office/drawing/2014/main" id="{1B4861AE-C58F-DD6A-1616-B59AF9A27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756F1-38FB-A361-C6F0-90D0928ECE7F}"/>
              </a:ext>
            </a:extLst>
          </p:cNvPr>
          <p:cNvSpPr>
            <a:spLocks noGrp="1"/>
          </p:cNvSpPr>
          <p:nvPr>
            <p:ph type="sldNum" sz="quarter" idx="12"/>
          </p:nvPr>
        </p:nvSpPr>
        <p:spPr/>
        <p:txBody>
          <a:bodyPr/>
          <a:lstStyle/>
          <a:p>
            <a:fld id="{C18D7F84-21F8-4AF3-AE1E-B6CF7B1417DA}" type="slidenum">
              <a:rPr lang="en-US" smtClean="0"/>
              <a:t>‹#›</a:t>
            </a:fld>
            <a:endParaRPr lang="en-US"/>
          </a:p>
        </p:txBody>
      </p:sp>
    </p:spTree>
    <p:extLst>
      <p:ext uri="{BB962C8B-B14F-4D97-AF65-F5344CB8AC3E}">
        <p14:creationId xmlns:p14="http://schemas.microsoft.com/office/powerpoint/2010/main" val="180547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212023-24F2-BB6D-16DE-10E0D4127F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C77E5E-DB9F-C7D9-AE74-9FF7E650BA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05275B-6721-C60F-1A2C-F858026EF271}"/>
              </a:ext>
            </a:extLst>
          </p:cNvPr>
          <p:cNvSpPr>
            <a:spLocks noGrp="1"/>
          </p:cNvSpPr>
          <p:nvPr>
            <p:ph type="dt" sz="half" idx="10"/>
          </p:nvPr>
        </p:nvSpPr>
        <p:spPr/>
        <p:txBody>
          <a:bodyPr/>
          <a:lstStyle/>
          <a:p>
            <a:fld id="{6C3297D9-4916-44C1-BB82-D70BF589D5B0}" type="datetimeFigureOut">
              <a:rPr lang="en-US" smtClean="0"/>
              <a:t>21-Dec-23</a:t>
            </a:fld>
            <a:endParaRPr lang="en-US"/>
          </a:p>
        </p:txBody>
      </p:sp>
      <p:sp>
        <p:nvSpPr>
          <p:cNvPr id="5" name="Footer Placeholder 4">
            <a:extLst>
              <a:ext uri="{FF2B5EF4-FFF2-40B4-BE49-F238E27FC236}">
                <a16:creationId xmlns:a16="http://schemas.microsoft.com/office/drawing/2014/main" id="{12B1AC6E-4E06-0A1A-A405-BF8A2B820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16C30-1273-B531-2CA7-FC2F238C3B3D}"/>
              </a:ext>
            </a:extLst>
          </p:cNvPr>
          <p:cNvSpPr>
            <a:spLocks noGrp="1"/>
          </p:cNvSpPr>
          <p:nvPr>
            <p:ph type="sldNum" sz="quarter" idx="12"/>
          </p:nvPr>
        </p:nvSpPr>
        <p:spPr/>
        <p:txBody>
          <a:bodyPr/>
          <a:lstStyle/>
          <a:p>
            <a:fld id="{C18D7F84-21F8-4AF3-AE1E-B6CF7B1417DA}" type="slidenum">
              <a:rPr lang="en-US" smtClean="0"/>
              <a:t>‹#›</a:t>
            </a:fld>
            <a:endParaRPr lang="en-US"/>
          </a:p>
        </p:txBody>
      </p:sp>
    </p:spTree>
    <p:extLst>
      <p:ext uri="{BB962C8B-B14F-4D97-AF65-F5344CB8AC3E}">
        <p14:creationId xmlns:p14="http://schemas.microsoft.com/office/powerpoint/2010/main" val="386215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07BE8-C60E-30E9-74AE-F95D60ACE7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67DDC0-AB4C-B714-8973-6F047179B5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2F3A2-8659-41DE-9865-1A21563E5CDC}"/>
              </a:ext>
            </a:extLst>
          </p:cNvPr>
          <p:cNvSpPr>
            <a:spLocks noGrp="1"/>
          </p:cNvSpPr>
          <p:nvPr>
            <p:ph type="dt" sz="half" idx="10"/>
          </p:nvPr>
        </p:nvSpPr>
        <p:spPr/>
        <p:txBody>
          <a:bodyPr/>
          <a:lstStyle/>
          <a:p>
            <a:fld id="{6C3297D9-4916-44C1-BB82-D70BF589D5B0}" type="datetimeFigureOut">
              <a:rPr lang="en-US" smtClean="0"/>
              <a:t>21-Dec-23</a:t>
            </a:fld>
            <a:endParaRPr lang="en-US"/>
          </a:p>
        </p:txBody>
      </p:sp>
      <p:sp>
        <p:nvSpPr>
          <p:cNvPr id="5" name="Footer Placeholder 4">
            <a:extLst>
              <a:ext uri="{FF2B5EF4-FFF2-40B4-BE49-F238E27FC236}">
                <a16:creationId xmlns:a16="http://schemas.microsoft.com/office/drawing/2014/main" id="{701B43B0-EE5F-F831-1E12-D1934E31C2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49974-4CC5-DCE6-E056-36EF926B4D51}"/>
              </a:ext>
            </a:extLst>
          </p:cNvPr>
          <p:cNvSpPr>
            <a:spLocks noGrp="1"/>
          </p:cNvSpPr>
          <p:nvPr>
            <p:ph type="sldNum" sz="quarter" idx="12"/>
          </p:nvPr>
        </p:nvSpPr>
        <p:spPr/>
        <p:txBody>
          <a:bodyPr/>
          <a:lstStyle/>
          <a:p>
            <a:fld id="{C18D7F84-21F8-4AF3-AE1E-B6CF7B1417DA}" type="slidenum">
              <a:rPr lang="en-US" smtClean="0"/>
              <a:t>‹#›</a:t>
            </a:fld>
            <a:endParaRPr lang="en-US"/>
          </a:p>
        </p:txBody>
      </p:sp>
    </p:spTree>
    <p:extLst>
      <p:ext uri="{BB962C8B-B14F-4D97-AF65-F5344CB8AC3E}">
        <p14:creationId xmlns:p14="http://schemas.microsoft.com/office/powerpoint/2010/main" val="2452316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20CF-2794-964F-2EEF-6C6865982D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679DEA-5423-E125-3778-5221215EDD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CC6D76-F87B-AF97-B227-17CBA0898BF4}"/>
              </a:ext>
            </a:extLst>
          </p:cNvPr>
          <p:cNvSpPr>
            <a:spLocks noGrp="1"/>
          </p:cNvSpPr>
          <p:nvPr>
            <p:ph type="dt" sz="half" idx="10"/>
          </p:nvPr>
        </p:nvSpPr>
        <p:spPr/>
        <p:txBody>
          <a:bodyPr/>
          <a:lstStyle/>
          <a:p>
            <a:fld id="{6C3297D9-4916-44C1-BB82-D70BF589D5B0}" type="datetimeFigureOut">
              <a:rPr lang="en-US" smtClean="0"/>
              <a:t>21-Dec-23</a:t>
            </a:fld>
            <a:endParaRPr lang="en-US"/>
          </a:p>
        </p:txBody>
      </p:sp>
      <p:sp>
        <p:nvSpPr>
          <p:cNvPr id="5" name="Footer Placeholder 4">
            <a:extLst>
              <a:ext uri="{FF2B5EF4-FFF2-40B4-BE49-F238E27FC236}">
                <a16:creationId xmlns:a16="http://schemas.microsoft.com/office/drawing/2014/main" id="{3720B309-596C-BCAF-3445-08B411209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DD4CB-C1B7-20D7-6693-9F368C2776AB}"/>
              </a:ext>
            </a:extLst>
          </p:cNvPr>
          <p:cNvSpPr>
            <a:spLocks noGrp="1"/>
          </p:cNvSpPr>
          <p:nvPr>
            <p:ph type="sldNum" sz="quarter" idx="12"/>
          </p:nvPr>
        </p:nvSpPr>
        <p:spPr/>
        <p:txBody>
          <a:bodyPr/>
          <a:lstStyle/>
          <a:p>
            <a:fld id="{C18D7F84-21F8-4AF3-AE1E-B6CF7B1417DA}" type="slidenum">
              <a:rPr lang="en-US" smtClean="0"/>
              <a:t>‹#›</a:t>
            </a:fld>
            <a:endParaRPr lang="en-US"/>
          </a:p>
        </p:txBody>
      </p:sp>
    </p:spTree>
    <p:extLst>
      <p:ext uri="{BB962C8B-B14F-4D97-AF65-F5344CB8AC3E}">
        <p14:creationId xmlns:p14="http://schemas.microsoft.com/office/powerpoint/2010/main" val="377467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9E82-D23A-8F58-7DD3-CF6E05B718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6F2080-FB87-D810-F0EE-A846E5CB5B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C20A72-56AC-D928-6AB8-338FE65148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DA0BCD-A03B-289E-5F9A-4554A0F4E1B6}"/>
              </a:ext>
            </a:extLst>
          </p:cNvPr>
          <p:cNvSpPr>
            <a:spLocks noGrp="1"/>
          </p:cNvSpPr>
          <p:nvPr>
            <p:ph type="dt" sz="half" idx="10"/>
          </p:nvPr>
        </p:nvSpPr>
        <p:spPr/>
        <p:txBody>
          <a:bodyPr/>
          <a:lstStyle/>
          <a:p>
            <a:fld id="{6C3297D9-4916-44C1-BB82-D70BF589D5B0}" type="datetimeFigureOut">
              <a:rPr lang="en-US" smtClean="0"/>
              <a:t>21-Dec-23</a:t>
            </a:fld>
            <a:endParaRPr lang="en-US"/>
          </a:p>
        </p:txBody>
      </p:sp>
      <p:sp>
        <p:nvSpPr>
          <p:cNvPr id="6" name="Footer Placeholder 5">
            <a:extLst>
              <a:ext uri="{FF2B5EF4-FFF2-40B4-BE49-F238E27FC236}">
                <a16:creationId xmlns:a16="http://schemas.microsoft.com/office/drawing/2014/main" id="{92443F13-D732-7CE1-472E-D390C5BAC3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6BADB7-ACE6-7C17-A5EB-8A55B001AEBD}"/>
              </a:ext>
            </a:extLst>
          </p:cNvPr>
          <p:cNvSpPr>
            <a:spLocks noGrp="1"/>
          </p:cNvSpPr>
          <p:nvPr>
            <p:ph type="sldNum" sz="quarter" idx="12"/>
          </p:nvPr>
        </p:nvSpPr>
        <p:spPr/>
        <p:txBody>
          <a:bodyPr/>
          <a:lstStyle/>
          <a:p>
            <a:fld id="{C18D7F84-21F8-4AF3-AE1E-B6CF7B1417DA}" type="slidenum">
              <a:rPr lang="en-US" smtClean="0"/>
              <a:t>‹#›</a:t>
            </a:fld>
            <a:endParaRPr lang="en-US"/>
          </a:p>
        </p:txBody>
      </p:sp>
    </p:spTree>
    <p:extLst>
      <p:ext uri="{BB962C8B-B14F-4D97-AF65-F5344CB8AC3E}">
        <p14:creationId xmlns:p14="http://schemas.microsoft.com/office/powerpoint/2010/main" val="125519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4FC7F-89A7-87AE-7DEC-222AF0653A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5B1C0F-8567-18BA-EE76-A50975E98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A616D2-EFE0-1663-39C4-F82966BD2B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106626-C4F0-8041-C033-E5D1ED91EA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70FB2C-DCE1-C8AA-9C11-121CDF9E19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8469A8-9F7A-103C-5602-DBF6EFD18FB6}"/>
              </a:ext>
            </a:extLst>
          </p:cNvPr>
          <p:cNvSpPr>
            <a:spLocks noGrp="1"/>
          </p:cNvSpPr>
          <p:nvPr>
            <p:ph type="dt" sz="half" idx="10"/>
          </p:nvPr>
        </p:nvSpPr>
        <p:spPr/>
        <p:txBody>
          <a:bodyPr/>
          <a:lstStyle/>
          <a:p>
            <a:fld id="{6C3297D9-4916-44C1-BB82-D70BF589D5B0}" type="datetimeFigureOut">
              <a:rPr lang="en-US" smtClean="0"/>
              <a:t>21-Dec-23</a:t>
            </a:fld>
            <a:endParaRPr lang="en-US"/>
          </a:p>
        </p:txBody>
      </p:sp>
      <p:sp>
        <p:nvSpPr>
          <p:cNvPr id="8" name="Footer Placeholder 7">
            <a:extLst>
              <a:ext uri="{FF2B5EF4-FFF2-40B4-BE49-F238E27FC236}">
                <a16:creationId xmlns:a16="http://schemas.microsoft.com/office/drawing/2014/main" id="{04590D02-AAD6-3A94-04C2-7CBCC071DE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4D496D-EA69-9089-0C15-A56630CF075E}"/>
              </a:ext>
            </a:extLst>
          </p:cNvPr>
          <p:cNvSpPr>
            <a:spLocks noGrp="1"/>
          </p:cNvSpPr>
          <p:nvPr>
            <p:ph type="sldNum" sz="quarter" idx="12"/>
          </p:nvPr>
        </p:nvSpPr>
        <p:spPr/>
        <p:txBody>
          <a:bodyPr/>
          <a:lstStyle/>
          <a:p>
            <a:fld id="{C18D7F84-21F8-4AF3-AE1E-B6CF7B1417DA}" type="slidenum">
              <a:rPr lang="en-US" smtClean="0"/>
              <a:t>‹#›</a:t>
            </a:fld>
            <a:endParaRPr lang="en-US"/>
          </a:p>
        </p:txBody>
      </p:sp>
    </p:spTree>
    <p:extLst>
      <p:ext uri="{BB962C8B-B14F-4D97-AF65-F5344CB8AC3E}">
        <p14:creationId xmlns:p14="http://schemas.microsoft.com/office/powerpoint/2010/main" val="1546919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91331-E030-FE74-1717-DF94D7FE19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2EF352-F125-A1C9-FB0B-E288CEB5405D}"/>
              </a:ext>
            </a:extLst>
          </p:cNvPr>
          <p:cNvSpPr>
            <a:spLocks noGrp="1"/>
          </p:cNvSpPr>
          <p:nvPr>
            <p:ph type="dt" sz="half" idx="10"/>
          </p:nvPr>
        </p:nvSpPr>
        <p:spPr/>
        <p:txBody>
          <a:bodyPr/>
          <a:lstStyle/>
          <a:p>
            <a:fld id="{6C3297D9-4916-44C1-BB82-D70BF589D5B0}" type="datetimeFigureOut">
              <a:rPr lang="en-US" smtClean="0"/>
              <a:t>21-Dec-23</a:t>
            </a:fld>
            <a:endParaRPr lang="en-US"/>
          </a:p>
        </p:txBody>
      </p:sp>
      <p:sp>
        <p:nvSpPr>
          <p:cNvPr id="4" name="Footer Placeholder 3">
            <a:extLst>
              <a:ext uri="{FF2B5EF4-FFF2-40B4-BE49-F238E27FC236}">
                <a16:creationId xmlns:a16="http://schemas.microsoft.com/office/drawing/2014/main" id="{5BE26246-930D-0D71-FB08-54EC34E646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FE2456-D692-FEA1-9067-4462989BDEA3}"/>
              </a:ext>
            </a:extLst>
          </p:cNvPr>
          <p:cNvSpPr>
            <a:spLocks noGrp="1"/>
          </p:cNvSpPr>
          <p:nvPr>
            <p:ph type="sldNum" sz="quarter" idx="12"/>
          </p:nvPr>
        </p:nvSpPr>
        <p:spPr/>
        <p:txBody>
          <a:bodyPr/>
          <a:lstStyle/>
          <a:p>
            <a:fld id="{C18D7F84-21F8-4AF3-AE1E-B6CF7B1417DA}" type="slidenum">
              <a:rPr lang="en-US" smtClean="0"/>
              <a:t>‹#›</a:t>
            </a:fld>
            <a:endParaRPr lang="en-US"/>
          </a:p>
        </p:txBody>
      </p:sp>
    </p:spTree>
    <p:extLst>
      <p:ext uri="{BB962C8B-B14F-4D97-AF65-F5344CB8AC3E}">
        <p14:creationId xmlns:p14="http://schemas.microsoft.com/office/powerpoint/2010/main" val="287860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5A13F5-3FE2-A6A8-AF58-7D7A489ED417}"/>
              </a:ext>
            </a:extLst>
          </p:cNvPr>
          <p:cNvSpPr>
            <a:spLocks noGrp="1"/>
          </p:cNvSpPr>
          <p:nvPr>
            <p:ph type="dt" sz="half" idx="10"/>
          </p:nvPr>
        </p:nvSpPr>
        <p:spPr/>
        <p:txBody>
          <a:bodyPr/>
          <a:lstStyle/>
          <a:p>
            <a:fld id="{6C3297D9-4916-44C1-BB82-D70BF589D5B0}" type="datetimeFigureOut">
              <a:rPr lang="en-US" smtClean="0"/>
              <a:t>21-Dec-23</a:t>
            </a:fld>
            <a:endParaRPr lang="en-US"/>
          </a:p>
        </p:txBody>
      </p:sp>
      <p:sp>
        <p:nvSpPr>
          <p:cNvPr id="3" name="Footer Placeholder 2">
            <a:extLst>
              <a:ext uri="{FF2B5EF4-FFF2-40B4-BE49-F238E27FC236}">
                <a16:creationId xmlns:a16="http://schemas.microsoft.com/office/drawing/2014/main" id="{1A28E2FB-508C-121E-DF57-CE49B5C619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C66048-4C7B-40AB-D9A2-7AC43AC4CB0E}"/>
              </a:ext>
            </a:extLst>
          </p:cNvPr>
          <p:cNvSpPr>
            <a:spLocks noGrp="1"/>
          </p:cNvSpPr>
          <p:nvPr>
            <p:ph type="sldNum" sz="quarter" idx="12"/>
          </p:nvPr>
        </p:nvSpPr>
        <p:spPr/>
        <p:txBody>
          <a:bodyPr/>
          <a:lstStyle/>
          <a:p>
            <a:fld id="{C18D7F84-21F8-4AF3-AE1E-B6CF7B1417DA}" type="slidenum">
              <a:rPr lang="en-US" smtClean="0"/>
              <a:t>‹#›</a:t>
            </a:fld>
            <a:endParaRPr lang="en-US"/>
          </a:p>
        </p:txBody>
      </p:sp>
    </p:spTree>
    <p:extLst>
      <p:ext uri="{BB962C8B-B14F-4D97-AF65-F5344CB8AC3E}">
        <p14:creationId xmlns:p14="http://schemas.microsoft.com/office/powerpoint/2010/main" val="690238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C6BB3-13F5-B2DB-743F-FA2CE09D92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6CC4E1-3577-E9ED-463F-4870365C9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5A453D-2566-B84E-EB52-65BC8B485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8D5721-F756-5FD9-640F-3DCF33350C18}"/>
              </a:ext>
            </a:extLst>
          </p:cNvPr>
          <p:cNvSpPr>
            <a:spLocks noGrp="1"/>
          </p:cNvSpPr>
          <p:nvPr>
            <p:ph type="dt" sz="half" idx="10"/>
          </p:nvPr>
        </p:nvSpPr>
        <p:spPr/>
        <p:txBody>
          <a:bodyPr/>
          <a:lstStyle/>
          <a:p>
            <a:fld id="{6C3297D9-4916-44C1-BB82-D70BF589D5B0}" type="datetimeFigureOut">
              <a:rPr lang="en-US" smtClean="0"/>
              <a:t>21-Dec-23</a:t>
            </a:fld>
            <a:endParaRPr lang="en-US"/>
          </a:p>
        </p:txBody>
      </p:sp>
      <p:sp>
        <p:nvSpPr>
          <p:cNvPr id="6" name="Footer Placeholder 5">
            <a:extLst>
              <a:ext uri="{FF2B5EF4-FFF2-40B4-BE49-F238E27FC236}">
                <a16:creationId xmlns:a16="http://schemas.microsoft.com/office/drawing/2014/main" id="{F8DCB5CB-12E1-6135-6815-6E011EF8ED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47ABE5-0120-8FEC-367F-931D9DEFD5BF}"/>
              </a:ext>
            </a:extLst>
          </p:cNvPr>
          <p:cNvSpPr>
            <a:spLocks noGrp="1"/>
          </p:cNvSpPr>
          <p:nvPr>
            <p:ph type="sldNum" sz="quarter" idx="12"/>
          </p:nvPr>
        </p:nvSpPr>
        <p:spPr/>
        <p:txBody>
          <a:bodyPr/>
          <a:lstStyle/>
          <a:p>
            <a:fld id="{C18D7F84-21F8-4AF3-AE1E-B6CF7B1417DA}" type="slidenum">
              <a:rPr lang="en-US" smtClean="0"/>
              <a:t>‹#›</a:t>
            </a:fld>
            <a:endParaRPr lang="en-US"/>
          </a:p>
        </p:txBody>
      </p:sp>
    </p:spTree>
    <p:extLst>
      <p:ext uri="{BB962C8B-B14F-4D97-AF65-F5344CB8AC3E}">
        <p14:creationId xmlns:p14="http://schemas.microsoft.com/office/powerpoint/2010/main" val="2538049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6801-A74A-2C26-4267-A79397A4F1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F33AA0-CB01-1DE0-0B9A-4F6D639704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F1904A-C40C-07A2-30A5-60DED122D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537EEB-DF50-3B63-6B0B-0882AFDC3F2B}"/>
              </a:ext>
            </a:extLst>
          </p:cNvPr>
          <p:cNvSpPr>
            <a:spLocks noGrp="1"/>
          </p:cNvSpPr>
          <p:nvPr>
            <p:ph type="dt" sz="half" idx="10"/>
          </p:nvPr>
        </p:nvSpPr>
        <p:spPr/>
        <p:txBody>
          <a:bodyPr/>
          <a:lstStyle/>
          <a:p>
            <a:fld id="{6C3297D9-4916-44C1-BB82-D70BF589D5B0}" type="datetimeFigureOut">
              <a:rPr lang="en-US" smtClean="0"/>
              <a:t>21-Dec-23</a:t>
            </a:fld>
            <a:endParaRPr lang="en-US"/>
          </a:p>
        </p:txBody>
      </p:sp>
      <p:sp>
        <p:nvSpPr>
          <p:cNvPr id="6" name="Footer Placeholder 5">
            <a:extLst>
              <a:ext uri="{FF2B5EF4-FFF2-40B4-BE49-F238E27FC236}">
                <a16:creationId xmlns:a16="http://schemas.microsoft.com/office/drawing/2014/main" id="{0169C316-73B0-B0D6-EC08-499D1B7C6E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81F656-8F42-CAC4-B0D7-81E92C8DD2E1}"/>
              </a:ext>
            </a:extLst>
          </p:cNvPr>
          <p:cNvSpPr>
            <a:spLocks noGrp="1"/>
          </p:cNvSpPr>
          <p:nvPr>
            <p:ph type="sldNum" sz="quarter" idx="12"/>
          </p:nvPr>
        </p:nvSpPr>
        <p:spPr/>
        <p:txBody>
          <a:bodyPr/>
          <a:lstStyle/>
          <a:p>
            <a:fld id="{C18D7F84-21F8-4AF3-AE1E-B6CF7B1417DA}" type="slidenum">
              <a:rPr lang="en-US" smtClean="0"/>
              <a:t>‹#›</a:t>
            </a:fld>
            <a:endParaRPr lang="en-US"/>
          </a:p>
        </p:txBody>
      </p:sp>
    </p:spTree>
    <p:extLst>
      <p:ext uri="{BB962C8B-B14F-4D97-AF65-F5344CB8AC3E}">
        <p14:creationId xmlns:p14="http://schemas.microsoft.com/office/powerpoint/2010/main" val="380003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E7352-FE0A-31E6-6219-CF1163B65E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770F3B-1826-DA30-E368-59642BA2E9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E86DA-B20E-7A95-7A28-870F6A7579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297D9-4916-44C1-BB82-D70BF589D5B0}" type="datetimeFigureOut">
              <a:rPr lang="en-US" smtClean="0"/>
              <a:t>21-Dec-23</a:t>
            </a:fld>
            <a:endParaRPr lang="en-US"/>
          </a:p>
        </p:txBody>
      </p:sp>
      <p:sp>
        <p:nvSpPr>
          <p:cNvPr id="5" name="Footer Placeholder 4">
            <a:extLst>
              <a:ext uri="{FF2B5EF4-FFF2-40B4-BE49-F238E27FC236}">
                <a16:creationId xmlns:a16="http://schemas.microsoft.com/office/drawing/2014/main" id="{4B200B2E-2AF6-B01B-F2B3-D556106254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D391EA-8D43-E5E1-0AED-00F05EA820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D7F84-21F8-4AF3-AE1E-B6CF7B1417DA}" type="slidenum">
              <a:rPr lang="en-US" smtClean="0"/>
              <a:t>‹#›</a:t>
            </a:fld>
            <a:endParaRPr lang="en-US"/>
          </a:p>
        </p:txBody>
      </p:sp>
    </p:spTree>
    <p:extLst>
      <p:ext uri="{BB962C8B-B14F-4D97-AF65-F5344CB8AC3E}">
        <p14:creationId xmlns:p14="http://schemas.microsoft.com/office/powerpoint/2010/main" val="167447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rive.google.com/drive/folders/1wnMtcbOx0i4WXdWr29cx5ZYGAnlMZH2X?usp=shar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68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7B2394-B98C-3024-429B-75D59201A3A7}"/>
              </a:ext>
            </a:extLst>
          </p:cNvPr>
          <p:cNvSpPr/>
          <p:nvPr/>
        </p:nvSpPr>
        <p:spPr>
          <a:xfrm>
            <a:off x="0" y="0"/>
            <a:ext cx="2841523" cy="685800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4639349-CDB2-9D24-801D-D1D3E13A4DF5}"/>
              </a:ext>
            </a:extLst>
          </p:cNvPr>
          <p:cNvSpPr txBox="1"/>
          <p:nvPr/>
        </p:nvSpPr>
        <p:spPr>
          <a:xfrm>
            <a:off x="3981817" y="2605548"/>
            <a:ext cx="6538451" cy="2123658"/>
          </a:xfrm>
          <a:prstGeom prst="rect">
            <a:avLst/>
          </a:prstGeom>
          <a:noFill/>
        </p:spPr>
        <p:txBody>
          <a:bodyPr wrap="square" rtlCol="0">
            <a:spAutoFit/>
          </a:bodyPr>
          <a:lstStyle/>
          <a:p>
            <a:pPr algn="ctr"/>
            <a:r>
              <a:rPr lang="en-US" sz="6600" b="1" dirty="0">
                <a:solidFill>
                  <a:schemeClr val="accent1"/>
                </a:solidFill>
                <a:latin typeface="Roboto LIGHT" panose="02000000000000000000" pitchFamily="2" charset="0"/>
                <a:ea typeface="Roboto LIGHT" panose="02000000000000000000" pitchFamily="2" charset="0"/>
                <a:cs typeface="Roboto LIGHT" panose="02000000000000000000" pitchFamily="2" charset="0"/>
              </a:rPr>
              <a:t>SKILL-LYNC</a:t>
            </a:r>
          </a:p>
          <a:p>
            <a:pPr algn="ctr"/>
            <a:r>
              <a:rPr lang="en-US" sz="6600" b="1" dirty="0">
                <a:solidFill>
                  <a:schemeClr val="accent1"/>
                </a:solidFill>
                <a:latin typeface="Roboto LIGHT" panose="02000000000000000000" pitchFamily="2" charset="0"/>
                <a:ea typeface="Roboto LIGHT" panose="02000000000000000000" pitchFamily="2" charset="0"/>
                <a:cs typeface="Roboto LIGHT" panose="02000000000000000000" pitchFamily="2" charset="0"/>
              </a:rPr>
              <a:t>INTERNSHIP</a:t>
            </a:r>
          </a:p>
        </p:txBody>
      </p:sp>
      <p:pic>
        <p:nvPicPr>
          <p:cNvPr id="8" name="Picture 7">
            <a:extLst>
              <a:ext uri="{FF2B5EF4-FFF2-40B4-BE49-F238E27FC236}">
                <a16:creationId xmlns:a16="http://schemas.microsoft.com/office/drawing/2014/main" id="{1C61E83F-7106-CCF5-8FAE-64AC392AE2ED}"/>
              </a:ext>
            </a:extLst>
          </p:cNvPr>
          <p:cNvPicPr>
            <a:picLocks noChangeAspect="1"/>
          </p:cNvPicPr>
          <p:nvPr/>
        </p:nvPicPr>
        <p:blipFill>
          <a:blip r:embed="rId2"/>
          <a:stretch>
            <a:fillRect/>
          </a:stretch>
        </p:blipFill>
        <p:spPr>
          <a:xfrm>
            <a:off x="5849697" y="715621"/>
            <a:ext cx="2724031" cy="1728941"/>
          </a:xfrm>
          <a:prstGeom prst="rect">
            <a:avLst/>
          </a:prstGeom>
        </p:spPr>
      </p:pic>
      <p:sp>
        <p:nvSpPr>
          <p:cNvPr id="9" name="TextBox 8">
            <a:extLst>
              <a:ext uri="{FF2B5EF4-FFF2-40B4-BE49-F238E27FC236}">
                <a16:creationId xmlns:a16="http://schemas.microsoft.com/office/drawing/2014/main" id="{4F9CEE7F-ED82-47CB-98A3-72CB4EFEF0EB}"/>
              </a:ext>
            </a:extLst>
          </p:cNvPr>
          <p:cNvSpPr txBox="1"/>
          <p:nvPr/>
        </p:nvSpPr>
        <p:spPr>
          <a:xfrm>
            <a:off x="4871635" y="5358582"/>
            <a:ext cx="4758813" cy="707886"/>
          </a:xfrm>
          <a:prstGeom prst="rect">
            <a:avLst/>
          </a:prstGeom>
          <a:noFill/>
        </p:spPr>
        <p:txBody>
          <a:bodyPr wrap="square" rtlCol="0">
            <a:spAutoFit/>
          </a:bodyPr>
          <a:lstStyle/>
          <a:p>
            <a:pPr algn="ctr"/>
            <a:r>
              <a:rPr lang="en-US" sz="2000" b="1" dirty="0">
                <a:solidFill>
                  <a:schemeClr val="accent1">
                    <a:lumMod val="50000"/>
                  </a:schemeClr>
                </a:solidFill>
                <a:latin typeface="Century Gothic" panose="020B0502020202020204" pitchFamily="34" charset="0"/>
                <a:ea typeface="Roboto" panose="02000000000000000000" pitchFamily="2" charset="0"/>
                <a:cs typeface="Roboto" panose="02000000000000000000" pitchFamily="2" charset="0"/>
              </a:rPr>
              <a:t>GUIDED BY: MS RAMAYA T</a:t>
            </a:r>
          </a:p>
          <a:p>
            <a:pPr algn="ctr"/>
            <a:r>
              <a:rPr lang="en-US" sz="2000" b="1" dirty="0">
                <a:solidFill>
                  <a:schemeClr val="accent1">
                    <a:lumMod val="50000"/>
                  </a:schemeClr>
                </a:solidFill>
                <a:latin typeface="Century Gothic" panose="020B0502020202020204" pitchFamily="34" charset="0"/>
                <a:ea typeface="Roboto" panose="02000000000000000000" pitchFamily="2" charset="0"/>
                <a:cs typeface="Roboto" panose="02000000000000000000" pitchFamily="2" charset="0"/>
              </a:rPr>
              <a:t>PRESENTED BY: Ms. Sukanya Murugan</a:t>
            </a:r>
          </a:p>
        </p:txBody>
      </p:sp>
      <p:sp>
        <p:nvSpPr>
          <p:cNvPr id="10" name="TextBox 9">
            <a:extLst>
              <a:ext uri="{FF2B5EF4-FFF2-40B4-BE49-F238E27FC236}">
                <a16:creationId xmlns:a16="http://schemas.microsoft.com/office/drawing/2014/main" id="{D59EA7D9-1F20-43B4-C2F2-464B7ED67F0A}"/>
              </a:ext>
            </a:extLst>
          </p:cNvPr>
          <p:cNvSpPr txBox="1"/>
          <p:nvPr/>
        </p:nvSpPr>
        <p:spPr>
          <a:xfrm>
            <a:off x="707923" y="430161"/>
            <a:ext cx="837730" cy="5997677"/>
          </a:xfrm>
          <a:prstGeom prst="rect">
            <a:avLst/>
          </a:prstGeom>
          <a:noFill/>
        </p:spPr>
        <p:txBody>
          <a:bodyPr vert="wordArtVert" wrap="square" rtlCol="0">
            <a:spAutoFit/>
          </a:bodyPr>
          <a:lstStyle/>
          <a:p>
            <a:r>
              <a:rPr lang="en-US" sz="3600" b="1" dirty="0">
                <a:solidFill>
                  <a:schemeClr val="bg1"/>
                </a:solidFill>
                <a:latin typeface="Century Gothic" panose="020B0502020202020204" pitchFamily="34" charset="0"/>
              </a:rPr>
              <a:t>PROJECT-4</a:t>
            </a:r>
          </a:p>
        </p:txBody>
      </p:sp>
    </p:spTree>
    <p:extLst>
      <p:ext uri="{BB962C8B-B14F-4D97-AF65-F5344CB8AC3E}">
        <p14:creationId xmlns:p14="http://schemas.microsoft.com/office/powerpoint/2010/main" val="3543981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75FB06-3440-F882-4572-15D4BC1E8232}"/>
              </a:ext>
            </a:extLst>
          </p:cNvPr>
          <p:cNvSpPr/>
          <p:nvPr/>
        </p:nvSpPr>
        <p:spPr>
          <a:xfrm>
            <a:off x="0" y="0"/>
            <a:ext cx="2841523" cy="685800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hought Bubble: Cloud 4">
            <a:extLst>
              <a:ext uri="{FF2B5EF4-FFF2-40B4-BE49-F238E27FC236}">
                <a16:creationId xmlns:a16="http://schemas.microsoft.com/office/drawing/2014/main" id="{951A4E7D-411A-6304-58C2-257BC33724A5}"/>
              </a:ext>
            </a:extLst>
          </p:cNvPr>
          <p:cNvSpPr/>
          <p:nvPr/>
        </p:nvSpPr>
        <p:spPr>
          <a:xfrm>
            <a:off x="168951" y="219055"/>
            <a:ext cx="1710813" cy="786581"/>
          </a:xfrm>
          <a:prstGeom prst="cloudCallout">
            <a:avLst/>
          </a:prstGeom>
          <a:solidFill>
            <a:schemeClr val="bg1"/>
          </a:solidFill>
          <a:scene3d>
            <a:camera prst="perspectiveHeroicExtreme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Q1</a:t>
            </a:r>
            <a:r>
              <a:rPr lang="en-US" dirty="0">
                <a:solidFill>
                  <a:schemeClr val="tx1"/>
                </a:solidFill>
              </a:rPr>
              <a:t>Q7.</a:t>
            </a:r>
            <a:endParaRPr lang="en-US" dirty="0"/>
          </a:p>
        </p:txBody>
      </p:sp>
      <p:sp>
        <p:nvSpPr>
          <p:cNvPr id="8" name="Thought Bubble: Cloud 7">
            <a:extLst>
              <a:ext uri="{FF2B5EF4-FFF2-40B4-BE49-F238E27FC236}">
                <a16:creationId xmlns:a16="http://schemas.microsoft.com/office/drawing/2014/main" id="{611FB17F-95BD-F7C8-BB44-8333C2823FBE}"/>
              </a:ext>
            </a:extLst>
          </p:cNvPr>
          <p:cNvSpPr/>
          <p:nvPr/>
        </p:nvSpPr>
        <p:spPr>
          <a:xfrm>
            <a:off x="9569901" y="378868"/>
            <a:ext cx="1484671" cy="922122"/>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Output</a:t>
            </a:r>
          </a:p>
        </p:txBody>
      </p:sp>
      <p:cxnSp>
        <p:nvCxnSpPr>
          <p:cNvPr id="15" name="Straight Connector 14">
            <a:extLst>
              <a:ext uri="{FF2B5EF4-FFF2-40B4-BE49-F238E27FC236}">
                <a16:creationId xmlns:a16="http://schemas.microsoft.com/office/drawing/2014/main" id="{1E614EDC-7B06-C5E9-3597-2B5F4E37CA87}"/>
              </a:ext>
            </a:extLst>
          </p:cNvPr>
          <p:cNvCxnSpPr>
            <a:cxnSpLocks/>
          </p:cNvCxnSpPr>
          <p:nvPr/>
        </p:nvCxnSpPr>
        <p:spPr>
          <a:xfrm>
            <a:off x="8750707" y="2024994"/>
            <a:ext cx="0" cy="2497845"/>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FDD607C6-B07D-AB58-37DB-DD9E3C912E0E}"/>
              </a:ext>
            </a:extLst>
          </p:cNvPr>
          <p:cNvCxnSpPr>
            <a:cxnSpLocks/>
          </p:cNvCxnSpPr>
          <p:nvPr/>
        </p:nvCxnSpPr>
        <p:spPr>
          <a:xfrm>
            <a:off x="8910798" y="1828800"/>
            <a:ext cx="2639509" cy="0"/>
          </a:xfrm>
          <a:prstGeom prst="line">
            <a:avLst/>
          </a:prstGeom>
          <a:ln w="57150"/>
        </p:spPr>
        <p:style>
          <a:lnRef idx="3">
            <a:schemeClr val="accent1"/>
          </a:lnRef>
          <a:fillRef idx="0">
            <a:schemeClr val="accent1"/>
          </a:fillRef>
          <a:effectRef idx="2">
            <a:schemeClr val="accent1"/>
          </a:effectRef>
          <a:fontRef idx="minor">
            <a:schemeClr val="tx1"/>
          </a:fontRef>
        </p:style>
      </p:cxnSp>
      <p:pic>
        <p:nvPicPr>
          <p:cNvPr id="6" name="Picture 5">
            <a:extLst>
              <a:ext uri="{FF2B5EF4-FFF2-40B4-BE49-F238E27FC236}">
                <a16:creationId xmlns:a16="http://schemas.microsoft.com/office/drawing/2014/main" id="{FAF2C9E0-69E6-395C-CCE7-5F7A5A5C3398}"/>
              </a:ext>
            </a:extLst>
          </p:cNvPr>
          <p:cNvPicPr>
            <a:picLocks noChangeAspect="1"/>
          </p:cNvPicPr>
          <p:nvPr/>
        </p:nvPicPr>
        <p:blipFill>
          <a:blip r:embed="rId2"/>
          <a:stretch>
            <a:fillRect/>
          </a:stretch>
        </p:blipFill>
        <p:spPr>
          <a:xfrm>
            <a:off x="1879763" y="378868"/>
            <a:ext cx="6746287" cy="1366473"/>
          </a:xfrm>
          <a:prstGeom prst="rect">
            <a:avLst/>
          </a:prstGeom>
        </p:spPr>
      </p:pic>
      <p:pic>
        <p:nvPicPr>
          <p:cNvPr id="10" name="Picture 9">
            <a:extLst>
              <a:ext uri="{FF2B5EF4-FFF2-40B4-BE49-F238E27FC236}">
                <a16:creationId xmlns:a16="http://schemas.microsoft.com/office/drawing/2014/main" id="{FB8C8711-C86F-9125-E0D0-0AE21706BAB5}"/>
              </a:ext>
            </a:extLst>
          </p:cNvPr>
          <p:cNvPicPr>
            <a:picLocks noChangeAspect="1"/>
          </p:cNvPicPr>
          <p:nvPr/>
        </p:nvPicPr>
        <p:blipFill>
          <a:blip r:embed="rId3"/>
          <a:stretch>
            <a:fillRect/>
          </a:stretch>
        </p:blipFill>
        <p:spPr>
          <a:xfrm>
            <a:off x="8910798" y="2024994"/>
            <a:ext cx="2541430" cy="2202878"/>
          </a:xfrm>
          <a:prstGeom prst="rect">
            <a:avLst/>
          </a:prstGeom>
        </p:spPr>
      </p:pic>
      <p:sp>
        <p:nvSpPr>
          <p:cNvPr id="18" name="TextBox 17">
            <a:extLst>
              <a:ext uri="{FF2B5EF4-FFF2-40B4-BE49-F238E27FC236}">
                <a16:creationId xmlns:a16="http://schemas.microsoft.com/office/drawing/2014/main" id="{4C72B9AE-371C-936C-A524-145478F24D26}"/>
              </a:ext>
            </a:extLst>
          </p:cNvPr>
          <p:cNvSpPr txBox="1"/>
          <p:nvPr/>
        </p:nvSpPr>
        <p:spPr>
          <a:xfrm>
            <a:off x="3001613" y="2150531"/>
            <a:ext cx="5240590" cy="2246769"/>
          </a:xfrm>
          <a:prstGeom prst="rect">
            <a:avLst/>
          </a:prstGeom>
          <a:noFill/>
        </p:spPr>
        <p:txBody>
          <a:bodyPr wrap="square">
            <a:spAutoFit/>
          </a:bodyPr>
          <a:lstStyle/>
          <a:p>
            <a:pPr algn="just"/>
            <a:r>
              <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 The question seeks to determine the total quantity of all the invoice lines. The provided SQL query calculates the </a:t>
            </a:r>
            <a:r>
              <a:rPr lang="en-US" sz="2000" b="1" dirty="0">
                <a:solidFill>
                  <a:schemeClr val="accent2">
                    <a:lumMod val="75000"/>
                  </a:schemeClr>
                </a:solidFill>
                <a:latin typeface="Roboto LIGHT" panose="02000000000000000000" pitchFamily="2" charset="0"/>
                <a:ea typeface="Roboto LIGHT" panose="02000000000000000000" pitchFamily="2" charset="0"/>
                <a:cs typeface="Roboto LIGHT" panose="02000000000000000000" pitchFamily="2" charset="0"/>
              </a:rPr>
              <a:t>sum of the "quantity" column from the "invoice_line" table and aliases it as "TotalQuantity.</a:t>
            </a:r>
            <a:r>
              <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 The result will represent the cumulative quantity of all the invoice lines. “</a:t>
            </a:r>
          </a:p>
        </p:txBody>
      </p:sp>
    </p:spTree>
    <p:extLst>
      <p:ext uri="{BB962C8B-B14F-4D97-AF65-F5344CB8AC3E}">
        <p14:creationId xmlns:p14="http://schemas.microsoft.com/office/powerpoint/2010/main" val="3430303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75FB06-3440-F882-4572-15D4BC1E8232}"/>
              </a:ext>
            </a:extLst>
          </p:cNvPr>
          <p:cNvSpPr/>
          <p:nvPr/>
        </p:nvSpPr>
        <p:spPr>
          <a:xfrm>
            <a:off x="0" y="0"/>
            <a:ext cx="3185651" cy="685800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hought Bubble: Cloud 4">
            <a:extLst>
              <a:ext uri="{FF2B5EF4-FFF2-40B4-BE49-F238E27FC236}">
                <a16:creationId xmlns:a16="http://schemas.microsoft.com/office/drawing/2014/main" id="{951A4E7D-411A-6304-58C2-257BC33724A5}"/>
              </a:ext>
            </a:extLst>
          </p:cNvPr>
          <p:cNvSpPr/>
          <p:nvPr/>
        </p:nvSpPr>
        <p:spPr>
          <a:xfrm>
            <a:off x="282021" y="1034498"/>
            <a:ext cx="1710813" cy="786581"/>
          </a:xfrm>
          <a:prstGeom prst="cloudCallout">
            <a:avLst/>
          </a:prstGeom>
          <a:solidFill>
            <a:schemeClr val="bg1"/>
          </a:solidFill>
          <a:scene3d>
            <a:camera prst="perspectiveHeroicExtreme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Q1</a:t>
            </a:r>
            <a:r>
              <a:rPr lang="en-US" dirty="0">
                <a:solidFill>
                  <a:schemeClr val="tx1"/>
                </a:solidFill>
              </a:rPr>
              <a:t>Q1.</a:t>
            </a:r>
            <a:endParaRPr lang="en-US" dirty="0"/>
          </a:p>
        </p:txBody>
      </p:sp>
      <p:sp>
        <p:nvSpPr>
          <p:cNvPr id="8" name="Thought Bubble: Cloud 7">
            <a:extLst>
              <a:ext uri="{FF2B5EF4-FFF2-40B4-BE49-F238E27FC236}">
                <a16:creationId xmlns:a16="http://schemas.microsoft.com/office/drawing/2014/main" id="{611FB17F-95BD-F7C8-BB44-8333C2823FBE}"/>
              </a:ext>
            </a:extLst>
          </p:cNvPr>
          <p:cNvSpPr/>
          <p:nvPr/>
        </p:nvSpPr>
        <p:spPr>
          <a:xfrm>
            <a:off x="9569901" y="378868"/>
            <a:ext cx="1484671" cy="922122"/>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Output</a:t>
            </a:r>
          </a:p>
        </p:txBody>
      </p:sp>
      <p:sp>
        <p:nvSpPr>
          <p:cNvPr id="2" name="TextBox 1">
            <a:extLst>
              <a:ext uri="{FF2B5EF4-FFF2-40B4-BE49-F238E27FC236}">
                <a16:creationId xmlns:a16="http://schemas.microsoft.com/office/drawing/2014/main" id="{A63CDDCC-594D-240B-300F-15633F8E27AB}"/>
              </a:ext>
            </a:extLst>
          </p:cNvPr>
          <p:cNvSpPr txBox="1"/>
          <p:nvPr/>
        </p:nvSpPr>
        <p:spPr>
          <a:xfrm>
            <a:off x="186812" y="255639"/>
            <a:ext cx="3116827" cy="523220"/>
          </a:xfrm>
          <a:prstGeom prst="rect">
            <a:avLst/>
          </a:prstGeom>
          <a:noFill/>
        </p:spPr>
        <p:txBody>
          <a:bodyPr wrap="square" rtlCol="0">
            <a:spAutoFit/>
          </a:bodyPr>
          <a:lstStyle/>
          <a:p>
            <a:r>
              <a:rPr lang="en-US" sz="2800" b="1"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PART II - MEDIUM</a:t>
            </a:r>
            <a:endParaRPr lang="en-US" b="1"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pic>
        <p:nvPicPr>
          <p:cNvPr id="7" name="Picture 6">
            <a:extLst>
              <a:ext uri="{FF2B5EF4-FFF2-40B4-BE49-F238E27FC236}">
                <a16:creationId xmlns:a16="http://schemas.microsoft.com/office/drawing/2014/main" id="{1592E4CF-7AED-3208-7394-34FD39FEF08E}"/>
              </a:ext>
            </a:extLst>
          </p:cNvPr>
          <p:cNvPicPr>
            <a:picLocks noChangeAspect="1"/>
          </p:cNvPicPr>
          <p:nvPr/>
        </p:nvPicPr>
        <p:blipFill>
          <a:blip r:embed="rId2"/>
          <a:stretch>
            <a:fillRect/>
          </a:stretch>
        </p:blipFill>
        <p:spPr>
          <a:xfrm>
            <a:off x="1992834" y="945440"/>
            <a:ext cx="7254869" cy="2872989"/>
          </a:xfrm>
          <a:prstGeom prst="rect">
            <a:avLst/>
          </a:prstGeom>
        </p:spPr>
      </p:pic>
      <p:pic>
        <p:nvPicPr>
          <p:cNvPr id="12" name="Picture 11">
            <a:extLst>
              <a:ext uri="{FF2B5EF4-FFF2-40B4-BE49-F238E27FC236}">
                <a16:creationId xmlns:a16="http://schemas.microsoft.com/office/drawing/2014/main" id="{E988788E-ACA0-ED70-D271-9A85071F91EE}"/>
              </a:ext>
            </a:extLst>
          </p:cNvPr>
          <p:cNvPicPr>
            <a:picLocks noChangeAspect="1"/>
          </p:cNvPicPr>
          <p:nvPr/>
        </p:nvPicPr>
        <p:blipFill>
          <a:blip r:embed="rId3"/>
          <a:stretch>
            <a:fillRect/>
          </a:stretch>
        </p:blipFill>
        <p:spPr>
          <a:xfrm>
            <a:off x="8299463" y="2278280"/>
            <a:ext cx="3597567" cy="2301439"/>
          </a:xfrm>
          <a:prstGeom prst="rect">
            <a:avLst/>
          </a:prstGeom>
        </p:spPr>
      </p:pic>
      <p:sp>
        <p:nvSpPr>
          <p:cNvPr id="20" name="TextBox 19">
            <a:extLst>
              <a:ext uri="{FF2B5EF4-FFF2-40B4-BE49-F238E27FC236}">
                <a16:creationId xmlns:a16="http://schemas.microsoft.com/office/drawing/2014/main" id="{AAE420EC-0CDF-1FDE-4DD1-5B8C35769E6F}"/>
              </a:ext>
            </a:extLst>
          </p:cNvPr>
          <p:cNvSpPr txBox="1"/>
          <p:nvPr/>
        </p:nvSpPr>
        <p:spPr>
          <a:xfrm>
            <a:off x="3461993" y="4724806"/>
            <a:ext cx="7769560" cy="1938992"/>
          </a:xfrm>
          <a:prstGeom prst="rect">
            <a:avLst/>
          </a:prstGeom>
          <a:noFill/>
        </p:spPr>
        <p:txBody>
          <a:bodyPr wrap="square">
            <a:spAutoFit/>
          </a:bodyPr>
          <a:lstStyle/>
          <a:p>
            <a:pPr algn="just"/>
            <a:r>
              <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 The query retrieves a list of unique customers who have purchased Rock music, including their customer ID, email, first name, last name, and the genre of the purchased tracks. It involves multiple joins between the "customer," "invoice," "invoice_line," "track," and "genre" tables based on relevant keys. The results are filtered to include only Rock music listeners and are ordered alphabetically by email. “</a:t>
            </a:r>
          </a:p>
        </p:txBody>
      </p:sp>
      <p:cxnSp>
        <p:nvCxnSpPr>
          <p:cNvPr id="15" name="Straight Connector 14">
            <a:extLst>
              <a:ext uri="{FF2B5EF4-FFF2-40B4-BE49-F238E27FC236}">
                <a16:creationId xmlns:a16="http://schemas.microsoft.com/office/drawing/2014/main" id="{1E614EDC-7B06-C5E9-3597-2B5F4E37CA87}"/>
              </a:ext>
            </a:extLst>
          </p:cNvPr>
          <p:cNvCxnSpPr>
            <a:cxnSpLocks/>
          </p:cNvCxnSpPr>
          <p:nvPr/>
        </p:nvCxnSpPr>
        <p:spPr>
          <a:xfrm>
            <a:off x="8200102" y="1966000"/>
            <a:ext cx="0" cy="201210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FDD607C6-B07D-AB58-37DB-DD9E3C912E0E}"/>
              </a:ext>
            </a:extLst>
          </p:cNvPr>
          <p:cNvCxnSpPr>
            <a:cxnSpLocks/>
          </p:cNvCxnSpPr>
          <p:nvPr/>
        </p:nvCxnSpPr>
        <p:spPr>
          <a:xfrm flipV="1">
            <a:off x="7964129" y="2054490"/>
            <a:ext cx="3725387" cy="64119"/>
          </a:xfrm>
          <a:prstGeom prst="line">
            <a:avLst/>
          </a:prstGeom>
          <a:ln w="571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669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75FB06-3440-F882-4572-15D4BC1E8232}"/>
              </a:ext>
            </a:extLst>
          </p:cNvPr>
          <p:cNvSpPr/>
          <p:nvPr/>
        </p:nvSpPr>
        <p:spPr>
          <a:xfrm>
            <a:off x="0" y="0"/>
            <a:ext cx="3185651" cy="685800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hought Bubble: Cloud 4">
            <a:extLst>
              <a:ext uri="{FF2B5EF4-FFF2-40B4-BE49-F238E27FC236}">
                <a16:creationId xmlns:a16="http://schemas.microsoft.com/office/drawing/2014/main" id="{951A4E7D-411A-6304-58C2-257BC33724A5}"/>
              </a:ext>
            </a:extLst>
          </p:cNvPr>
          <p:cNvSpPr/>
          <p:nvPr/>
        </p:nvSpPr>
        <p:spPr>
          <a:xfrm>
            <a:off x="141011" y="297078"/>
            <a:ext cx="1710813" cy="786581"/>
          </a:xfrm>
          <a:prstGeom prst="cloudCallout">
            <a:avLst/>
          </a:prstGeom>
          <a:solidFill>
            <a:schemeClr val="bg1"/>
          </a:solidFill>
          <a:scene3d>
            <a:camera prst="perspectiveHeroicExtreme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Q1</a:t>
            </a:r>
            <a:r>
              <a:rPr lang="en-US" dirty="0">
                <a:solidFill>
                  <a:schemeClr val="tx1"/>
                </a:solidFill>
              </a:rPr>
              <a:t>Q2.</a:t>
            </a:r>
            <a:endParaRPr lang="en-US" dirty="0"/>
          </a:p>
        </p:txBody>
      </p:sp>
      <p:sp>
        <p:nvSpPr>
          <p:cNvPr id="8" name="Thought Bubble: Cloud 7">
            <a:extLst>
              <a:ext uri="{FF2B5EF4-FFF2-40B4-BE49-F238E27FC236}">
                <a16:creationId xmlns:a16="http://schemas.microsoft.com/office/drawing/2014/main" id="{611FB17F-95BD-F7C8-BB44-8333C2823FBE}"/>
              </a:ext>
            </a:extLst>
          </p:cNvPr>
          <p:cNvSpPr/>
          <p:nvPr/>
        </p:nvSpPr>
        <p:spPr>
          <a:xfrm>
            <a:off x="8045901" y="161537"/>
            <a:ext cx="1484671" cy="922122"/>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Output</a:t>
            </a:r>
          </a:p>
        </p:txBody>
      </p:sp>
      <p:cxnSp>
        <p:nvCxnSpPr>
          <p:cNvPr id="15" name="Straight Connector 14">
            <a:extLst>
              <a:ext uri="{FF2B5EF4-FFF2-40B4-BE49-F238E27FC236}">
                <a16:creationId xmlns:a16="http://schemas.microsoft.com/office/drawing/2014/main" id="{1E614EDC-7B06-C5E9-3597-2B5F4E37CA87}"/>
              </a:ext>
            </a:extLst>
          </p:cNvPr>
          <p:cNvCxnSpPr>
            <a:cxnSpLocks/>
          </p:cNvCxnSpPr>
          <p:nvPr/>
        </p:nvCxnSpPr>
        <p:spPr>
          <a:xfrm>
            <a:off x="8045901" y="1279854"/>
            <a:ext cx="0" cy="201210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FDD607C6-B07D-AB58-37DB-DD9E3C912E0E}"/>
              </a:ext>
            </a:extLst>
          </p:cNvPr>
          <p:cNvCxnSpPr>
            <a:cxnSpLocks/>
          </p:cNvCxnSpPr>
          <p:nvPr/>
        </p:nvCxnSpPr>
        <p:spPr>
          <a:xfrm>
            <a:off x="7838384" y="1368344"/>
            <a:ext cx="3942894" cy="0"/>
          </a:xfrm>
          <a:prstGeom prst="line">
            <a:avLst/>
          </a:prstGeom>
          <a:ln w="57150"/>
        </p:spPr>
        <p:style>
          <a:lnRef idx="3">
            <a:schemeClr val="accent1"/>
          </a:lnRef>
          <a:fillRef idx="0">
            <a:schemeClr val="accent1"/>
          </a:fillRef>
          <a:effectRef idx="2">
            <a:schemeClr val="accent1"/>
          </a:effectRef>
          <a:fontRef idx="minor">
            <a:schemeClr val="tx1"/>
          </a:fontRef>
        </p:style>
      </p:cxnSp>
      <p:pic>
        <p:nvPicPr>
          <p:cNvPr id="6" name="Picture 5">
            <a:extLst>
              <a:ext uri="{FF2B5EF4-FFF2-40B4-BE49-F238E27FC236}">
                <a16:creationId xmlns:a16="http://schemas.microsoft.com/office/drawing/2014/main" id="{A589EA11-15C7-D711-2CFA-850DB0C92F04}"/>
              </a:ext>
            </a:extLst>
          </p:cNvPr>
          <p:cNvPicPr>
            <a:picLocks noChangeAspect="1"/>
          </p:cNvPicPr>
          <p:nvPr/>
        </p:nvPicPr>
        <p:blipFill>
          <a:blip r:embed="rId2"/>
          <a:stretch>
            <a:fillRect/>
          </a:stretch>
        </p:blipFill>
        <p:spPr>
          <a:xfrm>
            <a:off x="1595362" y="836581"/>
            <a:ext cx="6243022" cy="2638637"/>
          </a:xfrm>
          <a:prstGeom prst="rect">
            <a:avLst/>
          </a:prstGeom>
        </p:spPr>
      </p:pic>
      <p:pic>
        <p:nvPicPr>
          <p:cNvPr id="10" name="Picture 9">
            <a:extLst>
              <a:ext uri="{FF2B5EF4-FFF2-40B4-BE49-F238E27FC236}">
                <a16:creationId xmlns:a16="http://schemas.microsoft.com/office/drawing/2014/main" id="{BE828CA4-3D75-4278-9E69-9090553C4AD0}"/>
              </a:ext>
            </a:extLst>
          </p:cNvPr>
          <p:cNvPicPr>
            <a:picLocks noChangeAspect="1"/>
          </p:cNvPicPr>
          <p:nvPr/>
        </p:nvPicPr>
        <p:blipFill>
          <a:blip r:embed="rId3"/>
          <a:stretch>
            <a:fillRect/>
          </a:stretch>
        </p:blipFill>
        <p:spPr>
          <a:xfrm>
            <a:off x="8159898" y="1476050"/>
            <a:ext cx="3688552" cy="2544818"/>
          </a:xfrm>
          <a:prstGeom prst="rect">
            <a:avLst/>
          </a:prstGeom>
        </p:spPr>
      </p:pic>
      <p:sp>
        <p:nvSpPr>
          <p:cNvPr id="18" name="TextBox 17">
            <a:extLst>
              <a:ext uri="{FF2B5EF4-FFF2-40B4-BE49-F238E27FC236}">
                <a16:creationId xmlns:a16="http://schemas.microsoft.com/office/drawing/2014/main" id="{6BB27B29-F776-9AE3-1CCC-6B97BD5D1D41}"/>
              </a:ext>
            </a:extLst>
          </p:cNvPr>
          <p:cNvSpPr txBox="1"/>
          <p:nvPr/>
        </p:nvSpPr>
        <p:spPr>
          <a:xfrm>
            <a:off x="3323302" y="4128573"/>
            <a:ext cx="8288591" cy="2246769"/>
          </a:xfrm>
          <a:prstGeom prst="rect">
            <a:avLst/>
          </a:prstGeom>
          <a:noFill/>
        </p:spPr>
        <p:txBody>
          <a:bodyPr wrap="square">
            <a:spAutoFit/>
          </a:bodyPr>
          <a:lstStyle/>
          <a:p>
            <a:pPr algn="just"/>
            <a:r>
              <a:rPr lang="en-US" sz="2000" b="1" i="0" dirty="0">
                <a:solidFill>
                  <a:schemeClr val="accent5">
                    <a:lumMod val="75000"/>
                  </a:schemeClr>
                </a:solidFill>
                <a:effectLst/>
                <a:latin typeface="Roboto LIGHT" panose="02000000000000000000" pitchFamily="2" charset="0"/>
                <a:ea typeface="Roboto LIGHT" panose="02000000000000000000" pitchFamily="2" charset="0"/>
                <a:cs typeface="Roboto LIGHT" panose="02000000000000000000" pitchFamily="2" charset="0"/>
              </a:rPr>
              <a:t>“ The query retrieves information about the </a:t>
            </a:r>
            <a:r>
              <a:rPr lang="en-US" sz="2000" b="1" i="0" dirty="0">
                <a:solidFill>
                  <a:schemeClr val="accent2">
                    <a:lumMod val="75000"/>
                  </a:schemeClr>
                </a:solidFill>
                <a:effectLst/>
                <a:latin typeface="Roboto LIGHT" panose="02000000000000000000" pitchFamily="2" charset="0"/>
                <a:ea typeface="Roboto LIGHT" panose="02000000000000000000" pitchFamily="2" charset="0"/>
                <a:cs typeface="Roboto LIGHT" panose="02000000000000000000" pitchFamily="2" charset="0"/>
              </a:rPr>
              <a:t>top 10 artists who have contributed the most songs in the Rock genre</a:t>
            </a:r>
            <a:r>
              <a:rPr lang="en-US" sz="2000" b="1" i="0" dirty="0">
                <a:solidFill>
                  <a:schemeClr val="accent5">
                    <a:lumMod val="75000"/>
                  </a:schemeClr>
                </a:solidFill>
                <a:effectLst/>
                <a:latin typeface="Roboto LIGHT" panose="02000000000000000000" pitchFamily="2" charset="0"/>
                <a:ea typeface="Roboto LIGHT" panose="02000000000000000000" pitchFamily="2" charset="0"/>
                <a:cs typeface="Roboto LIGHT" panose="02000000000000000000" pitchFamily="2" charset="0"/>
              </a:rPr>
              <a:t>. It involves </a:t>
            </a:r>
            <a:r>
              <a:rPr lang="en-US" sz="2000" b="1" i="0" dirty="0">
                <a:solidFill>
                  <a:schemeClr val="accent2">
                    <a:lumMod val="75000"/>
                  </a:schemeClr>
                </a:solidFill>
                <a:effectLst/>
                <a:latin typeface="Roboto LIGHT" panose="02000000000000000000" pitchFamily="2" charset="0"/>
                <a:ea typeface="Roboto LIGHT" panose="02000000000000000000" pitchFamily="2" charset="0"/>
                <a:cs typeface="Roboto LIGHT" panose="02000000000000000000" pitchFamily="2" charset="0"/>
              </a:rPr>
              <a:t>joining the "track," "album2," "artist," and "genre" tables based on their respective keys</a:t>
            </a:r>
            <a:r>
              <a:rPr lang="en-US" sz="2000" b="1" i="0" dirty="0">
                <a:solidFill>
                  <a:schemeClr val="accent5">
                    <a:lumMod val="75000"/>
                  </a:schemeClr>
                </a:solidFill>
                <a:effectLst/>
                <a:latin typeface="Roboto LIGHT" panose="02000000000000000000" pitchFamily="2" charset="0"/>
                <a:ea typeface="Roboto LIGHT" panose="02000000000000000000" pitchFamily="2" charset="0"/>
                <a:cs typeface="Roboto LIGHT" panose="02000000000000000000" pitchFamily="2" charset="0"/>
              </a:rPr>
              <a:t>. The results are filtered to include only Rock genre tracks, grouped by artist ID, and then ordered in descending order based on the number of songs contributed by each artist. The limit is set to display only the top 10 artists. “</a:t>
            </a:r>
            <a:endPar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1799179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75FB06-3440-F882-4572-15D4BC1E8232}"/>
              </a:ext>
            </a:extLst>
          </p:cNvPr>
          <p:cNvSpPr/>
          <p:nvPr/>
        </p:nvSpPr>
        <p:spPr>
          <a:xfrm>
            <a:off x="0" y="0"/>
            <a:ext cx="3185651" cy="685800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hought Bubble: Cloud 4">
            <a:extLst>
              <a:ext uri="{FF2B5EF4-FFF2-40B4-BE49-F238E27FC236}">
                <a16:creationId xmlns:a16="http://schemas.microsoft.com/office/drawing/2014/main" id="{951A4E7D-411A-6304-58C2-257BC33724A5}"/>
              </a:ext>
            </a:extLst>
          </p:cNvPr>
          <p:cNvSpPr/>
          <p:nvPr/>
        </p:nvSpPr>
        <p:spPr>
          <a:xfrm>
            <a:off x="282021" y="474059"/>
            <a:ext cx="1710813" cy="786581"/>
          </a:xfrm>
          <a:prstGeom prst="cloudCallout">
            <a:avLst/>
          </a:prstGeom>
          <a:solidFill>
            <a:schemeClr val="bg1"/>
          </a:solidFill>
          <a:scene3d>
            <a:camera prst="perspectiveHeroicExtreme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Q1</a:t>
            </a:r>
            <a:r>
              <a:rPr lang="en-US" dirty="0">
                <a:solidFill>
                  <a:schemeClr val="tx1"/>
                </a:solidFill>
              </a:rPr>
              <a:t>Q3.</a:t>
            </a:r>
            <a:endParaRPr lang="en-US" dirty="0"/>
          </a:p>
        </p:txBody>
      </p:sp>
      <p:sp>
        <p:nvSpPr>
          <p:cNvPr id="8" name="Thought Bubble: Cloud 7">
            <a:extLst>
              <a:ext uri="{FF2B5EF4-FFF2-40B4-BE49-F238E27FC236}">
                <a16:creationId xmlns:a16="http://schemas.microsoft.com/office/drawing/2014/main" id="{611FB17F-95BD-F7C8-BB44-8333C2823FBE}"/>
              </a:ext>
            </a:extLst>
          </p:cNvPr>
          <p:cNvSpPr/>
          <p:nvPr/>
        </p:nvSpPr>
        <p:spPr>
          <a:xfrm>
            <a:off x="10302264" y="1390298"/>
            <a:ext cx="1484671" cy="922122"/>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Output</a:t>
            </a:r>
          </a:p>
        </p:txBody>
      </p:sp>
      <p:cxnSp>
        <p:nvCxnSpPr>
          <p:cNvPr id="15" name="Straight Connector 14">
            <a:extLst>
              <a:ext uri="{FF2B5EF4-FFF2-40B4-BE49-F238E27FC236}">
                <a16:creationId xmlns:a16="http://schemas.microsoft.com/office/drawing/2014/main" id="{1E614EDC-7B06-C5E9-3597-2B5F4E37CA87}"/>
              </a:ext>
            </a:extLst>
          </p:cNvPr>
          <p:cNvCxnSpPr>
            <a:cxnSpLocks/>
          </p:cNvCxnSpPr>
          <p:nvPr/>
        </p:nvCxnSpPr>
        <p:spPr>
          <a:xfrm>
            <a:off x="7691799" y="2782530"/>
            <a:ext cx="0" cy="2686663"/>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FDD607C6-B07D-AB58-37DB-DD9E3C912E0E}"/>
              </a:ext>
            </a:extLst>
          </p:cNvPr>
          <p:cNvCxnSpPr>
            <a:cxnSpLocks/>
          </p:cNvCxnSpPr>
          <p:nvPr/>
        </p:nvCxnSpPr>
        <p:spPr>
          <a:xfrm>
            <a:off x="7691799" y="2890232"/>
            <a:ext cx="4000690" cy="0"/>
          </a:xfrm>
          <a:prstGeom prst="line">
            <a:avLst/>
          </a:prstGeom>
          <a:ln w="57150"/>
        </p:spPr>
        <p:style>
          <a:lnRef idx="3">
            <a:schemeClr val="accent1"/>
          </a:lnRef>
          <a:fillRef idx="0">
            <a:schemeClr val="accent1"/>
          </a:fillRef>
          <a:effectRef idx="2">
            <a:schemeClr val="accent1"/>
          </a:effectRef>
          <a:fontRef idx="minor">
            <a:schemeClr val="tx1"/>
          </a:fontRef>
        </p:style>
      </p:cxnSp>
      <p:pic>
        <p:nvPicPr>
          <p:cNvPr id="6" name="Picture 5">
            <a:extLst>
              <a:ext uri="{FF2B5EF4-FFF2-40B4-BE49-F238E27FC236}">
                <a16:creationId xmlns:a16="http://schemas.microsoft.com/office/drawing/2014/main" id="{A31F5DC2-6D16-9D77-F88A-2C85E84A7807}"/>
              </a:ext>
            </a:extLst>
          </p:cNvPr>
          <p:cNvPicPr>
            <a:picLocks noChangeAspect="1"/>
          </p:cNvPicPr>
          <p:nvPr/>
        </p:nvPicPr>
        <p:blipFill>
          <a:blip r:embed="rId2"/>
          <a:stretch>
            <a:fillRect/>
          </a:stretch>
        </p:blipFill>
        <p:spPr>
          <a:xfrm>
            <a:off x="1992834" y="552336"/>
            <a:ext cx="7801267" cy="2230194"/>
          </a:xfrm>
          <a:prstGeom prst="rect">
            <a:avLst/>
          </a:prstGeom>
        </p:spPr>
      </p:pic>
      <p:pic>
        <p:nvPicPr>
          <p:cNvPr id="10" name="Picture 9">
            <a:extLst>
              <a:ext uri="{FF2B5EF4-FFF2-40B4-BE49-F238E27FC236}">
                <a16:creationId xmlns:a16="http://schemas.microsoft.com/office/drawing/2014/main" id="{DFD1F255-10FE-2556-B3EC-8CE431497C51}"/>
              </a:ext>
            </a:extLst>
          </p:cNvPr>
          <p:cNvPicPr>
            <a:picLocks noChangeAspect="1"/>
          </p:cNvPicPr>
          <p:nvPr/>
        </p:nvPicPr>
        <p:blipFill>
          <a:blip r:embed="rId3"/>
          <a:stretch>
            <a:fillRect/>
          </a:stretch>
        </p:blipFill>
        <p:spPr>
          <a:xfrm>
            <a:off x="7802264" y="2997935"/>
            <a:ext cx="3983674" cy="2686663"/>
          </a:xfrm>
          <a:prstGeom prst="rect">
            <a:avLst/>
          </a:prstGeom>
        </p:spPr>
      </p:pic>
      <p:sp>
        <p:nvSpPr>
          <p:cNvPr id="16" name="TextBox 15">
            <a:extLst>
              <a:ext uri="{FF2B5EF4-FFF2-40B4-BE49-F238E27FC236}">
                <a16:creationId xmlns:a16="http://schemas.microsoft.com/office/drawing/2014/main" id="{59323764-4B8E-8057-7FFB-7D345A54A72F}"/>
              </a:ext>
            </a:extLst>
          </p:cNvPr>
          <p:cNvSpPr txBox="1"/>
          <p:nvPr/>
        </p:nvSpPr>
        <p:spPr>
          <a:xfrm>
            <a:off x="3296116" y="2860807"/>
            <a:ext cx="3983674" cy="3477875"/>
          </a:xfrm>
          <a:prstGeom prst="rect">
            <a:avLst/>
          </a:prstGeom>
          <a:noFill/>
        </p:spPr>
        <p:txBody>
          <a:bodyPr wrap="square">
            <a:spAutoFit/>
          </a:bodyPr>
          <a:lstStyle/>
          <a:p>
            <a:pPr algn="just"/>
            <a:r>
              <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 This query selects the names and durations (in milliseconds) of tracks that have a </a:t>
            </a:r>
            <a:r>
              <a:rPr lang="en-US" sz="2000" b="1" dirty="0">
                <a:solidFill>
                  <a:schemeClr val="accent2">
                    <a:lumMod val="75000"/>
                  </a:schemeClr>
                </a:solidFill>
                <a:latin typeface="Roboto LIGHT" panose="02000000000000000000" pitchFamily="2" charset="0"/>
                <a:ea typeface="Roboto LIGHT" panose="02000000000000000000" pitchFamily="2" charset="0"/>
                <a:cs typeface="Roboto LIGHT" panose="02000000000000000000" pitchFamily="2" charset="0"/>
              </a:rPr>
              <a:t>duration longer than the average duration of all tracks. </a:t>
            </a:r>
            <a:r>
              <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It employs a subquery to calculate </a:t>
            </a:r>
            <a:r>
              <a:rPr lang="en-US" sz="2000" b="1" dirty="0">
                <a:solidFill>
                  <a:schemeClr val="accent2">
                    <a:lumMod val="75000"/>
                  </a:schemeClr>
                </a:solidFill>
                <a:latin typeface="Roboto LIGHT" panose="02000000000000000000" pitchFamily="2" charset="0"/>
                <a:ea typeface="Roboto LIGHT" panose="02000000000000000000" pitchFamily="2" charset="0"/>
                <a:cs typeface="Roboto LIGHT" panose="02000000000000000000" pitchFamily="2" charset="0"/>
              </a:rPr>
              <a:t>the average song length from the "track" table and then selects tracks with durations exceeding this average</a:t>
            </a:r>
            <a:r>
              <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 The results are ordered in descending order based on track duration. “</a:t>
            </a:r>
          </a:p>
        </p:txBody>
      </p:sp>
    </p:spTree>
    <p:extLst>
      <p:ext uri="{BB962C8B-B14F-4D97-AF65-F5344CB8AC3E}">
        <p14:creationId xmlns:p14="http://schemas.microsoft.com/office/powerpoint/2010/main" val="382784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75FB06-3440-F882-4572-15D4BC1E8232}"/>
              </a:ext>
            </a:extLst>
          </p:cNvPr>
          <p:cNvSpPr/>
          <p:nvPr/>
        </p:nvSpPr>
        <p:spPr>
          <a:xfrm>
            <a:off x="0" y="0"/>
            <a:ext cx="3185651" cy="685800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hought Bubble: Cloud 4">
            <a:extLst>
              <a:ext uri="{FF2B5EF4-FFF2-40B4-BE49-F238E27FC236}">
                <a16:creationId xmlns:a16="http://schemas.microsoft.com/office/drawing/2014/main" id="{951A4E7D-411A-6304-58C2-257BC33724A5}"/>
              </a:ext>
            </a:extLst>
          </p:cNvPr>
          <p:cNvSpPr/>
          <p:nvPr/>
        </p:nvSpPr>
        <p:spPr>
          <a:xfrm>
            <a:off x="204631" y="262110"/>
            <a:ext cx="1710813" cy="786581"/>
          </a:xfrm>
          <a:prstGeom prst="cloudCallout">
            <a:avLst/>
          </a:prstGeom>
          <a:solidFill>
            <a:schemeClr val="bg1"/>
          </a:solidFill>
          <a:scene3d>
            <a:camera prst="perspectiveHeroicExtreme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Q1</a:t>
            </a:r>
            <a:r>
              <a:rPr lang="en-US" dirty="0">
                <a:solidFill>
                  <a:schemeClr val="tx1"/>
                </a:solidFill>
              </a:rPr>
              <a:t>Q4.</a:t>
            </a:r>
            <a:endParaRPr lang="en-US" dirty="0"/>
          </a:p>
        </p:txBody>
      </p:sp>
      <p:pic>
        <p:nvPicPr>
          <p:cNvPr id="7" name="Picture 6">
            <a:extLst>
              <a:ext uri="{FF2B5EF4-FFF2-40B4-BE49-F238E27FC236}">
                <a16:creationId xmlns:a16="http://schemas.microsoft.com/office/drawing/2014/main" id="{B3099D90-4C93-5648-3843-BE398EF65106}"/>
              </a:ext>
            </a:extLst>
          </p:cNvPr>
          <p:cNvPicPr>
            <a:picLocks noChangeAspect="1"/>
          </p:cNvPicPr>
          <p:nvPr/>
        </p:nvPicPr>
        <p:blipFill>
          <a:blip r:embed="rId2"/>
          <a:stretch>
            <a:fillRect/>
          </a:stretch>
        </p:blipFill>
        <p:spPr>
          <a:xfrm>
            <a:off x="2020825" y="262110"/>
            <a:ext cx="8626588" cy="2686663"/>
          </a:xfrm>
          <a:prstGeom prst="rect">
            <a:avLst/>
          </a:prstGeom>
        </p:spPr>
      </p:pic>
      <p:pic>
        <p:nvPicPr>
          <p:cNvPr id="11" name="Picture 10">
            <a:extLst>
              <a:ext uri="{FF2B5EF4-FFF2-40B4-BE49-F238E27FC236}">
                <a16:creationId xmlns:a16="http://schemas.microsoft.com/office/drawing/2014/main" id="{EFCA8511-FB56-EB17-257D-D9BA2E8E81F4}"/>
              </a:ext>
            </a:extLst>
          </p:cNvPr>
          <p:cNvPicPr>
            <a:picLocks noChangeAspect="1"/>
          </p:cNvPicPr>
          <p:nvPr/>
        </p:nvPicPr>
        <p:blipFill>
          <a:blip r:embed="rId3"/>
          <a:stretch>
            <a:fillRect/>
          </a:stretch>
        </p:blipFill>
        <p:spPr>
          <a:xfrm>
            <a:off x="6340943" y="1108654"/>
            <a:ext cx="4000689" cy="2424813"/>
          </a:xfrm>
          <a:prstGeom prst="rect">
            <a:avLst/>
          </a:prstGeom>
        </p:spPr>
      </p:pic>
      <p:sp>
        <p:nvSpPr>
          <p:cNvPr id="8" name="Thought Bubble: Cloud 7">
            <a:extLst>
              <a:ext uri="{FF2B5EF4-FFF2-40B4-BE49-F238E27FC236}">
                <a16:creationId xmlns:a16="http://schemas.microsoft.com/office/drawing/2014/main" id="{611FB17F-95BD-F7C8-BB44-8333C2823FBE}"/>
              </a:ext>
            </a:extLst>
          </p:cNvPr>
          <p:cNvSpPr/>
          <p:nvPr/>
        </p:nvSpPr>
        <p:spPr>
          <a:xfrm>
            <a:off x="10426939" y="500800"/>
            <a:ext cx="1484671" cy="922122"/>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Output</a:t>
            </a:r>
          </a:p>
        </p:txBody>
      </p:sp>
      <p:cxnSp>
        <p:nvCxnSpPr>
          <p:cNvPr id="17" name="Straight Connector 16">
            <a:extLst>
              <a:ext uri="{FF2B5EF4-FFF2-40B4-BE49-F238E27FC236}">
                <a16:creationId xmlns:a16="http://schemas.microsoft.com/office/drawing/2014/main" id="{FDD607C6-B07D-AB58-37DB-DD9E3C912E0E}"/>
              </a:ext>
            </a:extLst>
          </p:cNvPr>
          <p:cNvCxnSpPr>
            <a:cxnSpLocks/>
          </p:cNvCxnSpPr>
          <p:nvPr/>
        </p:nvCxnSpPr>
        <p:spPr>
          <a:xfrm>
            <a:off x="5928852" y="987542"/>
            <a:ext cx="4297279"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5" name="Straight Connector 14">
            <a:extLst>
              <a:ext uri="{FF2B5EF4-FFF2-40B4-BE49-F238E27FC236}">
                <a16:creationId xmlns:a16="http://schemas.microsoft.com/office/drawing/2014/main" id="{1E614EDC-7B06-C5E9-3597-2B5F4E37CA87}"/>
              </a:ext>
            </a:extLst>
          </p:cNvPr>
          <p:cNvCxnSpPr>
            <a:cxnSpLocks/>
          </p:cNvCxnSpPr>
          <p:nvPr/>
        </p:nvCxnSpPr>
        <p:spPr>
          <a:xfrm>
            <a:off x="6096000" y="846804"/>
            <a:ext cx="0" cy="2686663"/>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0082073C-05DD-A820-0B77-C0F48FDC974C}"/>
              </a:ext>
            </a:extLst>
          </p:cNvPr>
          <p:cNvSpPr txBox="1"/>
          <p:nvPr/>
        </p:nvSpPr>
        <p:spPr>
          <a:xfrm>
            <a:off x="3307982" y="3779483"/>
            <a:ext cx="8431734" cy="2554545"/>
          </a:xfrm>
          <a:prstGeom prst="rect">
            <a:avLst/>
          </a:prstGeom>
          <a:noFill/>
        </p:spPr>
        <p:txBody>
          <a:bodyPr wrap="square">
            <a:spAutoFit/>
          </a:bodyPr>
          <a:lstStyle/>
          <a:p>
            <a:pPr algn="just"/>
            <a:r>
              <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 This query retrieves information from the "track" table, specifically the track name (`TrackName`), composer (`Composer`), and duration in milliseconds (`MillisecondsLength`). It uses an inner join with the "album2" table on the album_id. The results are then grouped by track name and ordered by the track duration in ascending order. Note that when using `GROUP BY`, it's common to include aggregate functions (like `SUM`, `COUNT`, etc.), but in this case, it seems to be grouping by the track name without any aggregation, which might lead to unexpected results. “</a:t>
            </a:r>
          </a:p>
        </p:txBody>
      </p:sp>
    </p:spTree>
    <p:extLst>
      <p:ext uri="{BB962C8B-B14F-4D97-AF65-F5344CB8AC3E}">
        <p14:creationId xmlns:p14="http://schemas.microsoft.com/office/powerpoint/2010/main" val="312601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75FB06-3440-F882-4572-15D4BC1E8232}"/>
              </a:ext>
            </a:extLst>
          </p:cNvPr>
          <p:cNvSpPr/>
          <p:nvPr/>
        </p:nvSpPr>
        <p:spPr>
          <a:xfrm>
            <a:off x="0" y="0"/>
            <a:ext cx="3382294" cy="685800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hought Bubble: Cloud 4">
            <a:extLst>
              <a:ext uri="{FF2B5EF4-FFF2-40B4-BE49-F238E27FC236}">
                <a16:creationId xmlns:a16="http://schemas.microsoft.com/office/drawing/2014/main" id="{951A4E7D-411A-6304-58C2-257BC33724A5}"/>
              </a:ext>
            </a:extLst>
          </p:cNvPr>
          <p:cNvSpPr/>
          <p:nvPr/>
        </p:nvSpPr>
        <p:spPr>
          <a:xfrm>
            <a:off x="282021" y="1034498"/>
            <a:ext cx="1710813" cy="786581"/>
          </a:xfrm>
          <a:prstGeom prst="cloudCallout">
            <a:avLst/>
          </a:prstGeom>
          <a:solidFill>
            <a:schemeClr val="bg1"/>
          </a:solidFill>
          <a:scene3d>
            <a:camera prst="perspectiveHeroicExtreme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Q1</a:t>
            </a:r>
            <a:r>
              <a:rPr lang="en-US" dirty="0">
                <a:solidFill>
                  <a:schemeClr val="tx1"/>
                </a:solidFill>
              </a:rPr>
              <a:t>Q1.</a:t>
            </a:r>
            <a:endParaRPr lang="en-US" dirty="0"/>
          </a:p>
        </p:txBody>
      </p:sp>
      <p:sp>
        <p:nvSpPr>
          <p:cNvPr id="2" name="TextBox 1">
            <a:extLst>
              <a:ext uri="{FF2B5EF4-FFF2-40B4-BE49-F238E27FC236}">
                <a16:creationId xmlns:a16="http://schemas.microsoft.com/office/drawing/2014/main" id="{A63CDDCC-594D-240B-300F-15633F8E27AB}"/>
              </a:ext>
            </a:extLst>
          </p:cNvPr>
          <p:cNvSpPr txBox="1"/>
          <p:nvPr/>
        </p:nvSpPr>
        <p:spPr>
          <a:xfrm>
            <a:off x="186812" y="255639"/>
            <a:ext cx="3539614" cy="523220"/>
          </a:xfrm>
          <a:prstGeom prst="rect">
            <a:avLst/>
          </a:prstGeom>
          <a:noFill/>
        </p:spPr>
        <p:txBody>
          <a:bodyPr wrap="square" rtlCol="0">
            <a:spAutoFit/>
          </a:bodyPr>
          <a:lstStyle/>
          <a:p>
            <a:r>
              <a:rPr lang="en-US" sz="2800" b="1"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PART II - ADVANCE</a:t>
            </a:r>
            <a:endParaRPr lang="en-US" b="1"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pic>
        <p:nvPicPr>
          <p:cNvPr id="6" name="Picture 5">
            <a:extLst>
              <a:ext uri="{FF2B5EF4-FFF2-40B4-BE49-F238E27FC236}">
                <a16:creationId xmlns:a16="http://schemas.microsoft.com/office/drawing/2014/main" id="{11687264-B160-4B36-6423-17964E8462B9}"/>
              </a:ext>
            </a:extLst>
          </p:cNvPr>
          <p:cNvPicPr>
            <a:picLocks noChangeAspect="1"/>
          </p:cNvPicPr>
          <p:nvPr/>
        </p:nvPicPr>
        <p:blipFill>
          <a:blip r:embed="rId2"/>
          <a:stretch>
            <a:fillRect/>
          </a:stretch>
        </p:blipFill>
        <p:spPr>
          <a:xfrm>
            <a:off x="1992834" y="778859"/>
            <a:ext cx="9160034" cy="3543607"/>
          </a:xfrm>
          <a:prstGeom prst="rect">
            <a:avLst/>
          </a:prstGeom>
        </p:spPr>
      </p:pic>
      <p:pic>
        <p:nvPicPr>
          <p:cNvPr id="10" name="Picture 9">
            <a:extLst>
              <a:ext uri="{FF2B5EF4-FFF2-40B4-BE49-F238E27FC236}">
                <a16:creationId xmlns:a16="http://schemas.microsoft.com/office/drawing/2014/main" id="{89B9A242-6628-F4AA-8CAC-7938236A9C0B}"/>
              </a:ext>
            </a:extLst>
          </p:cNvPr>
          <p:cNvPicPr>
            <a:picLocks noChangeAspect="1"/>
          </p:cNvPicPr>
          <p:nvPr/>
        </p:nvPicPr>
        <p:blipFill>
          <a:blip r:embed="rId3"/>
          <a:stretch>
            <a:fillRect/>
          </a:stretch>
        </p:blipFill>
        <p:spPr>
          <a:xfrm>
            <a:off x="7747821" y="2194343"/>
            <a:ext cx="3972231" cy="1472115"/>
          </a:xfrm>
          <a:prstGeom prst="rect">
            <a:avLst/>
          </a:prstGeom>
        </p:spPr>
      </p:pic>
      <p:sp>
        <p:nvSpPr>
          <p:cNvPr id="8" name="Thought Bubble: Cloud 7">
            <a:extLst>
              <a:ext uri="{FF2B5EF4-FFF2-40B4-BE49-F238E27FC236}">
                <a16:creationId xmlns:a16="http://schemas.microsoft.com/office/drawing/2014/main" id="{611FB17F-95BD-F7C8-BB44-8333C2823FBE}"/>
              </a:ext>
            </a:extLst>
          </p:cNvPr>
          <p:cNvSpPr/>
          <p:nvPr/>
        </p:nvSpPr>
        <p:spPr>
          <a:xfrm>
            <a:off x="10545082" y="1034498"/>
            <a:ext cx="1484671" cy="922122"/>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Output</a:t>
            </a:r>
          </a:p>
        </p:txBody>
      </p:sp>
      <p:cxnSp>
        <p:nvCxnSpPr>
          <p:cNvPr id="17" name="Straight Connector 16">
            <a:extLst>
              <a:ext uri="{FF2B5EF4-FFF2-40B4-BE49-F238E27FC236}">
                <a16:creationId xmlns:a16="http://schemas.microsoft.com/office/drawing/2014/main" id="{FDD607C6-B07D-AB58-37DB-DD9E3C912E0E}"/>
              </a:ext>
            </a:extLst>
          </p:cNvPr>
          <p:cNvCxnSpPr>
            <a:cxnSpLocks/>
          </p:cNvCxnSpPr>
          <p:nvPr/>
        </p:nvCxnSpPr>
        <p:spPr>
          <a:xfrm>
            <a:off x="7374194" y="2048657"/>
            <a:ext cx="3017828" cy="26825"/>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5" name="Straight Connector 14">
            <a:extLst>
              <a:ext uri="{FF2B5EF4-FFF2-40B4-BE49-F238E27FC236}">
                <a16:creationId xmlns:a16="http://schemas.microsoft.com/office/drawing/2014/main" id="{1E614EDC-7B06-C5E9-3597-2B5F4E37CA87}"/>
              </a:ext>
            </a:extLst>
          </p:cNvPr>
          <p:cNvCxnSpPr>
            <a:cxnSpLocks/>
          </p:cNvCxnSpPr>
          <p:nvPr/>
        </p:nvCxnSpPr>
        <p:spPr>
          <a:xfrm>
            <a:off x="7625807" y="1841220"/>
            <a:ext cx="0" cy="217836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20" name="TextBox 19">
            <a:extLst>
              <a:ext uri="{FF2B5EF4-FFF2-40B4-BE49-F238E27FC236}">
                <a16:creationId xmlns:a16="http://schemas.microsoft.com/office/drawing/2014/main" id="{53D895DB-4C19-AA6C-2264-8A685FC79EAF}"/>
              </a:ext>
            </a:extLst>
          </p:cNvPr>
          <p:cNvSpPr txBox="1"/>
          <p:nvPr/>
        </p:nvSpPr>
        <p:spPr>
          <a:xfrm>
            <a:off x="3524851" y="4445906"/>
            <a:ext cx="8037884" cy="1938992"/>
          </a:xfrm>
          <a:prstGeom prst="rect">
            <a:avLst/>
          </a:prstGeom>
          <a:noFill/>
        </p:spPr>
        <p:txBody>
          <a:bodyPr wrap="square">
            <a:spAutoFit/>
          </a:bodyPr>
          <a:lstStyle/>
          <a:p>
            <a:pPr algn="just"/>
            <a:r>
              <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 This query uses a Common Table Expression (CTE) named `</a:t>
            </a:r>
            <a:r>
              <a:rPr lang="en-US" sz="2000" b="1" dirty="0" err="1">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top_artist</a:t>
            </a:r>
            <a:r>
              <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 to identify the top-selling artist based on total sales. It then retrieves customer information, including customer ID, first name, last name, and the top artist's name. The results are aggregated by customer and ordered by the total amount spent on the top artist's tracks in descending order. “</a:t>
            </a:r>
          </a:p>
        </p:txBody>
      </p:sp>
    </p:spTree>
    <p:extLst>
      <p:ext uri="{BB962C8B-B14F-4D97-AF65-F5344CB8AC3E}">
        <p14:creationId xmlns:p14="http://schemas.microsoft.com/office/powerpoint/2010/main" val="2553047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75FB06-3440-F882-4572-15D4BC1E8232}"/>
              </a:ext>
            </a:extLst>
          </p:cNvPr>
          <p:cNvSpPr/>
          <p:nvPr/>
        </p:nvSpPr>
        <p:spPr>
          <a:xfrm>
            <a:off x="0" y="0"/>
            <a:ext cx="3382294" cy="685800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hought Bubble: Cloud 4">
            <a:extLst>
              <a:ext uri="{FF2B5EF4-FFF2-40B4-BE49-F238E27FC236}">
                <a16:creationId xmlns:a16="http://schemas.microsoft.com/office/drawing/2014/main" id="{951A4E7D-411A-6304-58C2-257BC33724A5}"/>
              </a:ext>
            </a:extLst>
          </p:cNvPr>
          <p:cNvSpPr/>
          <p:nvPr/>
        </p:nvSpPr>
        <p:spPr>
          <a:xfrm>
            <a:off x="282021" y="508063"/>
            <a:ext cx="1710813" cy="786581"/>
          </a:xfrm>
          <a:prstGeom prst="cloudCallout">
            <a:avLst/>
          </a:prstGeom>
          <a:solidFill>
            <a:schemeClr val="bg1"/>
          </a:solidFill>
          <a:scene3d>
            <a:camera prst="perspectiveHeroicExtreme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Q1</a:t>
            </a:r>
            <a:r>
              <a:rPr lang="en-US" dirty="0">
                <a:solidFill>
                  <a:schemeClr val="tx1"/>
                </a:solidFill>
              </a:rPr>
              <a:t>Q2.</a:t>
            </a:r>
            <a:endParaRPr lang="en-US" dirty="0"/>
          </a:p>
        </p:txBody>
      </p:sp>
      <p:cxnSp>
        <p:nvCxnSpPr>
          <p:cNvPr id="15" name="Straight Connector 14">
            <a:extLst>
              <a:ext uri="{FF2B5EF4-FFF2-40B4-BE49-F238E27FC236}">
                <a16:creationId xmlns:a16="http://schemas.microsoft.com/office/drawing/2014/main" id="{1E614EDC-7B06-C5E9-3597-2B5F4E37CA87}"/>
              </a:ext>
            </a:extLst>
          </p:cNvPr>
          <p:cNvCxnSpPr>
            <a:cxnSpLocks/>
          </p:cNvCxnSpPr>
          <p:nvPr/>
        </p:nvCxnSpPr>
        <p:spPr>
          <a:xfrm>
            <a:off x="7344696" y="3429000"/>
            <a:ext cx="0" cy="1921152"/>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FDD607C6-B07D-AB58-37DB-DD9E3C912E0E}"/>
              </a:ext>
            </a:extLst>
          </p:cNvPr>
          <p:cNvCxnSpPr>
            <a:cxnSpLocks/>
          </p:cNvCxnSpPr>
          <p:nvPr/>
        </p:nvCxnSpPr>
        <p:spPr>
          <a:xfrm>
            <a:off x="7089058" y="3495668"/>
            <a:ext cx="4661944" cy="0"/>
          </a:xfrm>
          <a:prstGeom prst="line">
            <a:avLst/>
          </a:prstGeom>
          <a:ln w="57150"/>
        </p:spPr>
        <p:style>
          <a:lnRef idx="3">
            <a:schemeClr val="accent1"/>
          </a:lnRef>
          <a:fillRef idx="0">
            <a:schemeClr val="accent1"/>
          </a:fillRef>
          <a:effectRef idx="2">
            <a:schemeClr val="accent1"/>
          </a:effectRef>
          <a:fontRef idx="minor">
            <a:schemeClr val="tx1"/>
          </a:fontRef>
        </p:style>
      </p:cxnSp>
      <p:pic>
        <p:nvPicPr>
          <p:cNvPr id="7" name="Picture 6">
            <a:extLst>
              <a:ext uri="{FF2B5EF4-FFF2-40B4-BE49-F238E27FC236}">
                <a16:creationId xmlns:a16="http://schemas.microsoft.com/office/drawing/2014/main" id="{541DEEBD-C30A-D2AB-6A85-E7C25C2B9B91}"/>
              </a:ext>
            </a:extLst>
          </p:cNvPr>
          <p:cNvPicPr>
            <a:picLocks noChangeAspect="1"/>
          </p:cNvPicPr>
          <p:nvPr/>
        </p:nvPicPr>
        <p:blipFill>
          <a:blip r:embed="rId2"/>
          <a:stretch>
            <a:fillRect/>
          </a:stretch>
        </p:blipFill>
        <p:spPr>
          <a:xfrm>
            <a:off x="2187351" y="456942"/>
            <a:ext cx="9281964" cy="2972058"/>
          </a:xfrm>
          <a:prstGeom prst="rect">
            <a:avLst/>
          </a:prstGeom>
        </p:spPr>
      </p:pic>
      <p:pic>
        <p:nvPicPr>
          <p:cNvPr id="12" name="Picture 11">
            <a:extLst>
              <a:ext uri="{FF2B5EF4-FFF2-40B4-BE49-F238E27FC236}">
                <a16:creationId xmlns:a16="http://schemas.microsoft.com/office/drawing/2014/main" id="{9BC99EB4-4E77-0D63-7D41-EDB434658ACE}"/>
              </a:ext>
            </a:extLst>
          </p:cNvPr>
          <p:cNvPicPr>
            <a:picLocks noChangeAspect="1"/>
          </p:cNvPicPr>
          <p:nvPr/>
        </p:nvPicPr>
        <p:blipFill>
          <a:blip r:embed="rId3"/>
          <a:stretch>
            <a:fillRect/>
          </a:stretch>
        </p:blipFill>
        <p:spPr>
          <a:xfrm>
            <a:off x="7515631" y="3648242"/>
            <a:ext cx="4235371" cy="2182158"/>
          </a:xfrm>
          <a:prstGeom prst="rect">
            <a:avLst/>
          </a:prstGeom>
        </p:spPr>
      </p:pic>
      <p:sp>
        <p:nvSpPr>
          <p:cNvPr id="8" name="Thought Bubble: Cloud 7">
            <a:extLst>
              <a:ext uri="{FF2B5EF4-FFF2-40B4-BE49-F238E27FC236}">
                <a16:creationId xmlns:a16="http://schemas.microsoft.com/office/drawing/2014/main" id="{611FB17F-95BD-F7C8-BB44-8333C2823FBE}"/>
              </a:ext>
            </a:extLst>
          </p:cNvPr>
          <p:cNvSpPr/>
          <p:nvPr/>
        </p:nvSpPr>
        <p:spPr>
          <a:xfrm>
            <a:off x="10318940" y="2253825"/>
            <a:ext cx="1484671" cy="922122"/>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Output</a:t>
            </a:r>
          </a:p>
        </p:txBody>
      </p:sp>
      <p:sp>
        <p:nvSpPr>
          <p:cNvPr id="16" name="TextBox 15">
            <a:extLst>
              <a:ext uri="{FF2B5EF4-FFF2-40B4-BE49-F238E27FC236}">
                <a16:creationId xmlns:a16="http://schemas.microsoft.com/office/drawing/2014/main" id="{F6396A3C-E5C3-8827-1F94-FFCA35991048}"/>
              </a:ext>
            </a:extLst>
          </p:cNvPr>
          <p:cNvSpPr txBox="1"/>
          <p:nvPr/>
        </p:nvSpPr>
        <p:spPr>
          <a:xfrm>
            <a:off x="511282" y="3572817"/>
            <a:ext cx="6577776" cy="2862322"/>
          </a:xfrm>
          <a:prstGeom prst="rect">
            <a:avLst/>
          </a:prstGeom>
          <a:noFill/>
        </p:spPr>
        <p:txBody>
          <a:bodyPr wrap="square">
            <a:spAutoFit/>
          </a:bodyPr>
          <a:lstStyle/>
          <a:p>
            <a:pPr algn="just"/>
            <a:r>
              <a:rPr lang="en-US" sz="2000" b="1" dirty="0">
                <a:latin typeface="Roboto LIGHT" panose="02000000000000000000" pitchFamily="2" charset="0"/>
                <a:ea typeface="Roboto LIGHT" panose="02000000000000000000" pitchFamily="2" charset="0"/>
                <a:cs typeface="Roboto LIGHT" panose="02000000000000000000" pitchFamily="2" charset="0"/>
              </a:rPr>
              <a:t>“ This query utilizes two Common Table Expressions (CTEs) named `sales_per_country` and `max_genre_per_country` to find the most purchased genre in each country. The first CTE calculates the count of purchases per genre in each country, and the second CTE identifies the maximum genre count per country. The final SELECT statement then combines the two CTEs, showing the genre sales information for each country where it matches the maximum genre count. “</a:t>
            </a:r>
          </a:p>
        </p:txBody>
      </p:sp>
    </p:spTree>
    <p:extLst>
      <p:ext uri="{BB962C8B-B14F-4D97-AF65-F5344CB8AC3E}">
        <p14:creationId xmlns:p14="http://schemas.microsoft.com/office/powerpoint/2010/main" val="1414288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75FB06-3440-F882-4572-15D4BC1E8232}"/>
              </a:ext>
            </a:extLst>
          </p:cNvPr>
          <p:cNvSpPr/>
          <p:nvPr/>
        </p:nvSpPr>
        <p:spPr>
          <a:xfrm>
            <a:off x="0" y="0"/>
            <a:ext cx="3382294" cy="685800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hought Bubble: Cloud 4">
            <a:extLst>
              <a:ext uri="{FF2B5EF4-FFF2-40B4-BE49-F238E27FC236}">
                <a16:creationId xmlns:a16="http://schemas.microsoft.com/office/drawing/2014/main" id="{951A4E7D-411A-6304-58C2-257BC33724A5}"/>
              </a:ext>
            </a:extLst>
          </p:cNvPr>
          <p:cNvSpPr/>
          <p:nvPr/>
        </p:nvSpPr>
        <p:spPr>
          <a:xfrm>
            <a:off x="282021" y="508063"/>
            <a:ext cx="1710813" cy="786581"/>
          </a:xfrm>
          <a:prstGeom prst="cloudCallout">
            <a:avLst/>
          </a:prstGeom>
          <a:solidFill>
            <a:schemeClr val="bg1"/>
          </a:solidFill>
          <a:scene3d>
            <a:camera prst="perspectiveHeroicExtreme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Q1</a:t>
            </a:r>
            <a:r>
              <a:rPr lang="en-US" dirty="0">
                <a:solidFill>
                  <a:schemeClr val="tx1"/>
                </a:solidFill>
              </a:rPr>
              <a:t>Q3.</a:t>
            </a:r>
            <a:endParaRPr lang="en-US" dirty="0"/>
          </a:p>
        </p:txBody>
      </p:sp>
      <p:cxnSp>
        <p:nvCxnSpPr>
          <p:cNvPr id="15" name="Straight Connector 14">
            <a:extLst>
              <a:ext uri="{FF2B5EF4-FFF2-40B4-BE49-F238E27FC236}">
                <a16:creationId xmlns:a16="http://schemas.microsoft.com/office/drawing/2014/main" id="{1E614EDC-7B06-C5E9-3597-2B5F4E37CA87}"/>
              </a:ext>
            </a:extLst>
          </p:cNvPr>
          <p:cNvCxnSpPr>
            <a:cxnSpLocks/>
          </p:cNvCxnSpPr>
          <p:nvPr/>
        </p:nvCxnSpPr>
        <p:spPr>
          <a:xfrm>
            <a:off x="6744316" y="2672234"/>
            <a:ext cx="0" cy="205750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FDD607C6-B07D-AB58-37DB-DD9E3C912E0E}"/>
              </a:ext>
            </a:extLst>
          </p:cNvPr>
          <p:cNvCxnSpPr>
            <a:cxnSpLocks/>
          </p:cNvCxnSpPr>
          <p:nvPr/>
        </p:nvCxnSpPr>
        <p:spPr>
          <a:xfrm>
            <a:off x="6380911" y="2836908"/>
            <a:ext cx="4487961" cy="0"/>
          </a:xfrm>
          <a:prstGeom prst="line">
            <a:avLst/>
          </a:prstGeom>
          <a:ln w="57150"/>
        </p:spPr>
        <p:style>
          <a:lnRef idx="3">
            <a:schemeClr val="accent1"/>
          </a:lnRef>
          <a:fillRef idx="0">
            <a:schemeClr val="accent1"/>
          </a:fillRef>
          <a:effectRef idx="2">
            <a:schemeClr val="accent1"/>
          </a:effectRef>
          <a:fontRef idx="minor">
            <a:schemeClr val="tx1"/>
          </a:fontRef>
        </p:style>
      </p:cxnSp>
      <p:pic>
        <p:nvPicPr>
          <p:cNvPr id="2" name="Picture 1">
            <a:extLst>
              <a:ext uri="{FF2B5EF4-FFF2-40B4-BE49-F238E27FC236}">
                <a16:creationId xmlns:a16="http://schemas.microsoft.com/office/drawing/2014/main" id="{7C33D8E8-BAD7-15D4-5031-33DB32D81033}"/>
              </a:ext>
            </a:extLst>
          </p:cNvPr>
          <p:cNvPicPr>
            <a:picLocks noChangeAspect="1"/>
          </p:cNvPicPr>
          <p:nvPr/>
        </p:nvPicPr>
        <p:blipFill>
          <a:blip r:embed="rId2"/>
          <a:stretch>
            <a:fillRect/>
          </a:stretch>
        </p:blipFill>
        <p:spPr>
          <a:xfrm>
            <a:off x="1992834" y="437809"/>
            <a:ext cx="9502964" cy="2187130"/>
          </a:xfrm>
          <a:prstGeom prst="rect">
            <a:avLst/>
          </a:prstGeom>
        </p:spPr>
      </p:pic>
      <p:pic>
        <p:nvPicPr>
          <p:cNvPr id="3" name="Picture 2">
            <a:extLst>
              <a:ext uri="{FF2B5EF4-FFF2-40B4-BE49-F238E27FC236}">
                <a16:creationId xmlns:a16="http://schemas.microsoft.com/office/drawing/2014/main" id="{6E9B6445-C709-D537-2930-47BA13B4826D}"/>
              </a:ext>
            </a:extLst>
          </p:cNvPr>
          <p:cNvPicPr>
            <a:picLocks noChangeAspect="1"/>
          </p:cNvPicPr>
          <p:nvPr/>
        </p:nvPicPr>
        <p:blipFill>
          <a:blip r:embed="rId3"/>
          <a:stretch>
            <a:fillRect/>
          </a:stretch>
        </p:blipFill>
        <p:spPr>
          <a:xfrm>
            <a:off x="6860888" y="2980052"/>
            <a:ext cx="4931099" cy="2728452"/>
          </a:xfrm>
          <a:prstGeom prst="rect">
            <a:avLst/>
          </a:prstGeom>
        </p:spPr>
      </p:pic>
      <p:sp>
        <p:nvSpPr>
          <p:cNvPr id="8" name="Thought Bubble: Cloud 7">
            <a:extLst>
              <a:ext uri="{FF2B5EF4-FFF2-40B4-BE49-F238E27FC236}">
                <a16:creationId xmlns:a16="http://schemas.microsoft.com/office/drawing/2014/main" id="{611FB17F-95BD-F7C8-BB44-8333C2823FBE}"/>
              </a:ext>
            </a:extLst>
          </p:cNvPr>
          <p:cNvSpPr/>
          <p:nvPr/>
        </p:nvSpPr>
        <p:spPr>
          <a:xfrm>
            <a:off x="10199166" y="1702817"/>
            <a:ext cx="1484671" cy="922122"/>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Output</a:t>
            </a:r>
          </a:p>
        </p:txBody>
      </p:sp>
      <p:sp>
        <p:nvSpPr>
          <p:cNvPr id="10" name="TextBox 9">
            <a:extLst>
              <a:ext uri="{FF2B5EF4-FFF2-40B4-BE49-F238E27FC236}">
                <a16:creationId xmlns:a16="http://schemas.microsoft.com/office/drawing/2014/main" id="{6FFBC1A4-33DC-0D7E-CA0C-56D663233FC3}"/>
              </a:ext>
            </a:extLst>
          </p:cNvPr>
          <p:cNvSpPr txBox="1"/>
          <p:nvPr/>
        </p:nvSpPr>
        <p:spPr>
          <a:xfrm>
            <a:off x="356306" y="2836908"/>
            <a:ext cx="6271437" cy="3477875"/>
          </a:xfrm>
          <a:prstGeom prst="rect">
            <a:avLst/>
          </a:prstGeom>
          <a:noFill/>
        </p:spPr>
        <p:txBody>
          <a:bodyPr wrap="square">
            <a:spAutoFit/>
          </a:bodyPr>
          <a:lstStyle/>
          <a:p>
            <a:pPr algn="just"/>
            <a:r>
              <a:rPr lang="en-US" sz="2000" b="1" dirty="0">
                <a:latin typeface="Roboto LIGHT" panose="02000000000000000000" pitchFamily="2" charset="0"/>
                <a:ea typeface="Roboto LIGHT" panose="02000000000000000000" pitchFamily="2" charset="0"/>
                <a:cs typeface="Roboto LIGHT" panose="02000000000000000000" pitchFamily="2" charset="0"/>
              </a:rPr>
              <a:t>“ This query employs a Common Table Expression (CTE) named `</a:t>
            </a:r>
            <a:r>
              <a:rPr lang="en-US" sz="2000" b="1" dirty="0" err="1">
                <a:latin typeface="Roboto LIGHT" panose="02000000000000000000" pitchFamily="2" charset="0"/>
                <a:ea typeface="Roboto LIGHT" panose="02000000000000000000" pitchFamily="2" charset="0"/>
                <a:cs typeface="Roboto LIGHT" panose="02000000000000000000" pitchFamily="2" charset="0"/>
              </a:rPr>
              <a:t>CustomersWithCountry</a:t>
            </a:r>
            <a:r>
              <a:rPr lang="en-US" sz="2000" b="1" dirty="0">
                <a:latin typeface="Roboto LIGHT" panose="02000000000000000000" pitchFamily="2" charset="0"/>
                <a:ea typeface="Roboto LIGHT" panose="02000000000000000000" pitchFamily="2" charset="0"/>
                <a:cs typeface="Roboto LIGHT" panose="02000000000000000000" pitchFamily="2" charset="0"/>
              </a:rPr>
              <a:t>` to identify customers with the highest total spending in each billing country. It calculates the total spending for each customer in each country, assigns a row number based on the descending order of total spending within each country, and then selects the customers where the row number is 1 (indicating the highest spender in each country). The final result displays customer details, billing country, total spending, and is sorted by billing country and total spending in descending order. “</a:t>
            </a:r>
          </a:p>
        </p:txBody>
      </p:sp>
    </p:spTree>
    <p:extLst>
      <p:ext uri="{BB962C8B-B14F-4D97-AF65-F5344CB8AC3E}">
        <p14:creationId xmlns:p14="http://schemas.microsoft.com/office/powerpoint/2010/main" val="2767243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75FB06-3440-F882-4572-15D4BC1E8232}"/>
              </a:ext>
            </a:extLst>
          </p:cNvPr>
          <p:cNvSpPr/>
          <p:nvPr/>
        </p:nvSpPr>
        <p:spPr>
          <a:xfrm>
            <a:off x="0" y="0"/>
            <a:ext cx="3382294" cy="685800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hought Bubble: Cloud 4">
            <a:extLst>
              <a:ext uri="{FF2B5EF4-FFF2-40B4-BE49-F238E27FC236}">
                <a16:creationId xmlns:a16="http://schemas.microsoft.com/office/drawing/2014/main" id="{951A4E7D-411A-6304-58C2-257BC33724A5}"/>
              </a:ext>
            </a:extLst>
          </p:cNvPr>
          <p:cNvSpPr/>
          <p:nvPr/>
        </p:nvSpPr>
        <p:spPr>
          <a:xfrm>
            <a:off x="282021" y="508063"/>
            <a:ext cx="1710813" cy="786581"/>
          </a:xfrm>
          <a:prstGeom prst="cloudCallout">
            <a:avLst/>
          </a:prstGeom>
          <a:solidFill>
            <a:schemeClr val="bg1"/>
          </a:solidFill>
          <a:scene3d>
            <a:camera prst="perspectiveHeroicExtreme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Q1</a:t>
            </a:r>
            <a:r>
              <a:rPr lang="en-US" dirty="0">
                <a:solidFill>
                  <a:schemeClr val="tx1"/>
                </a:solidFill>
              </a:rPr>
              <a:t>Q4.</a:t>
            </a:r>
            <a:endParaRPr lang="en-US" dirty="0"/>
          </a:p>
        </p:txBody>
      </p:sp>
      <p:sp>
        <p:nvSpPr>
          <p:cNvPr id="8" name="Thought Bubble: Cloud 7">
            <a:extLst>
              <a:ext uri="{FF2B5EF4-FFF2-40B4-BE49-F238E27FC236}">
                <a16:creationId xmlns:a16="http://schemas.microsoft.com/office/drawing/2014/main" id="{611FB17F-95BD-F7C8-BB44-8333C2823FBE}"/>
              </a:ext>
            </a:extLst>
          </p:cNvPr>
          <p:cNvSpPr/>
          <p:nvPr/>
        </p:nvSpPr>
        <p:spPr>
          <a:xfrm>
            <a:off x="10112463" y="347705"/>
            <a:ext cx="1484671" cy="922122"/>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Output</a:t>
            </a:r>
          </a:p>
        </p:txBody>
      </p:sp>
      <p:pic>
        <p:nvPicPr>
          <p:cNvPr id="18" name="Picture 17">
            <a:extLst>
              <a:ext uri="{FF2B5EF4-FFF2-40B4-BE49-F238E27FC236}">
                <a16:creationId xmlns:a16="http://schemas.microsoft.com/office/drawing/2014/main" id="{CBB6D65E-496B-835E-A7EF-92CBF7F0C17E}"/>
              </a:ext>
            </a:extLst>
          </p:cNvPr>
          <p:cNvPicPr>
            <a:picLocks noChangeAspect="1"/>
          </p:cNvPicPr>
          <p:nvPr/>
        </p:nvPicPr>
        <p:blipFill>
          <a:blip r:embed="rId2"/>
          <a:stretch>
            <a:fillRect/>
          </a:stretch>
        </p:blipFill>
        <p:spPr>
          <a:xfrm>
            <a:off x="2274855" y="371985"/>
            <a:ext cx="6485182" cy="2827265"/>
          </a:xfrm>
          <a:prstGeom prst="rect">
            <a:avLst/>
          </a:prstGeom>
        </p:spPr>
      </p:pic>
      <p:pic>
        <p:nvPicPr>
          <p:cNvPr id="20" name="Picture 19">
            <a:extLst>
              <a:ext uri="{FF2B5EF4-FFF2-40B4-BE49-F238E27FC236}">
                <a16:creationId xmlns:a16="http://schemas.microsoft.com/office/drawing/2014/main" id="{7228E3F9-802A-B293-D8CE-CE29921BD359}"/>
              </a:ext>
            </a:extLst>
          </p:cNvPr>
          <p:cNvPicPr>
            <a:picLocks noChangeAspect="1"/>
          </p:cNvPicPr>
          <p:nvPr/>
        </p:nvPicPr>
        <p:blipFill>
          <a:blip r:embed="rId3"/>
          <a:stretch>
            <a:fillRect/>
          </a:stretch>
        </p:blipFill>
        <p:spPr>
          <a:xfrm>
            <a:off x="7449531" y="1684086"/>
            <a:ext cx="4221359" cy="1415115"/>
          </a:xfrm>
          <a:prstGeom prst="rect">
            <a:avLst/>
          </a:prstGeom>
        </p:spPr>
      </p:pic>
      <p:cxnSp>
        <p:nvCxnSpPr>
          <p:cNvPr id="17" name="Straight Connector 16">
            <a:extLst>
              <a:ext uri="{FF2B5EF4-FFF2-40B4-BE49-F238E27FC236}">
                <a16:creationId xmlns:a16="http://schemas.microsoft.com/office/drawing/2014/main" id="{FDD607C6-B07D-AB58-37DB-DD9E3C912E0E}"/>
              </a:ext>
            </a:extLst>
          </p:cNvPr>
          <p:cNvCxnSpPr>
            <a:cxnSpLocks/>
          </p:cNvCxnSpPr>
          <p:nvPr/>
        </p:nvCxnSpPr>
        <p:spPr>
          <a:xfrm>
            <a:off x="6907147" y="1539048"/>
            <a:ext cx="4689987"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5" name="Straight Connector 14">
            <a:extLst>
              <a:ext uri="{FF2B5EF4-FFF2-40B4-BE49-F238E27FC236}">
                <a16:creationId xmlns:a16="http://schemas.microsoft.com/office/drawing/2014/main" id="{1E614EDC-7B06-C5E9-3597-2B5F4E37CA87}"/>
              </a:ext>
            </a:extLst>
          </p:cNvPr>
          <p:cNvCxnSpPr>
            <a:cxnSpLocks/>
          </p:cNvCxnSpPr>
          <p:nvPr/>
        </p:nvCxnSpPr>
        <p:spPr>
          <a:xfrm>
            <a:off x="7306917" y="1396085"/>
            <a:ext cx="0" cy="1504431"/>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95EA41FA-7CF0-A7D7-4973-CB79CF1FBD07}"/>
              </a:ext>
            </a:extLst>
          </p:cNvPr>
          <p:cNvSpPr txBox="1"/>
          <p:nvPr/>
        </p:nvSpPr>
        <p:spPr>
          <a:xfrm>
            <a:off x="3620468" y="3468471"/>
            <a:ext cx="7814448" cy="2246769"/>
          </a:xfrm>
          <a:prstGeom prst="rect">
            <a:avLst/>
          </a:prstGeom>
          <a:noFill/>
        </p:spPr>
        <p:txBody>
          <a:bodyPr wrap="square">
            <a:spAutoFit/>
          </a:bodyPr>
          <a:lstStyle/>
          <a:p>
            <a:pPr algn="just"/>
            <a:r>
              <a:rPr lang="en-US" sz="2000" b="1" dirty="0">
                <a:solidFill>
                  <a:schemeClr val="accent1"/>
                </a:solidFill>
                <a:latin typeface="Roboto LIGHT" panose="02000000000000000000" pitchFamily="2" charset="0"/>
                <a:ea typeface="Roboto LIGHT" panose="02000000000000000000" pitchFamily="2" charset="0"/>
                <a:cs typeface="Roboto LIGHT" panose="02000000000000000000" pitchFamily="2" charset="0"/>
              </a:rPr>
              <a:t>“ This query retrieves information about playlists, specifically the playlist ID (`playlist_id`), playlist name (`PlaylistName`), and the count of unique tracks in each playlist (`UniqueTrackCount`). It uses an inner join with the "playlist_track" table based on the playlist ID. The results are then grouped by playlist ID and name, ordered in descending order by the count of unique tracks, and limited to the top result (playlist with the highest unique track count). “</a:t>
            </a:r>
          </a:p>
        </p:txBody>
      </p:sp>
    </p:spTree>
    <p:extLst>
      <p:ext uri="{BB962C8B-B14F-4D97-AF65-F5344CB8AC3E}">
        <p14:creationId xmlns:p14="http://schemas.microsoft.com/office/powerpoint/2010/main" val="3785871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75FB06-3440-F882-4572-15D4BC1E8232}"/>
              </a:ext>
            </a:extLst>
          </p:cNvPr>
          <p:cNvSpPr/>
          <p:nvPr/>
        </p:nvSpPr>
        <p:spPr>
          <a:xfrm>
            <a:off x="0" y="0"/>
            <a:ext cx="3382294" cy="685800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hought Bubble: Cloud 4">
            <a:extLst>
              <a:ext uri="{FF2B5EF4-FFF2-40B4-BE49-F238E27FC236}">
                <a16:creationId xmlns:a16="http://schemas.microsoft.com/office/drawing/2014/main" id="{951A4E7D-411A-6304-58C2-257BC33724A5}"/>
              </a:ext>
            </a:extLst>
          </p:cNvPr>
          <p:cNvSpPr/>
          <p:nvPr/>
        </p:nvSpPr>
        <p:spPr>
          <a:xfrm>
            <a:off x="282021" y="508063"/>
            <a:ext cx="1710813" cy="786581"/>
          </a:xfrm>
          <a:prstGeom prst="cloudCallout">
            <a:avLst/>
          </a:prstGeom>
          <a:solidFill>
            <a:schemeClr val="bg1"/>
          </a:solidFill>
          <a:scene3d>
            <a:camera prst="perspectiveHeroicExtreme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Q1</a:t>
            </a:r>
            <a:r>
              <a:rPr lang="en-US" dirty="0">
                <a:solidFill>
                  <a:schemeClr val="tx1"/>
                </a:solidFill>
              </a:rPr>
              <a:t>Q5.</a:t>
            </a:r>
            <a:endParaRPr lang="en-US" dirty="0"/>
          </a:p>
        </p:txBody>
      </p:sp>
      <p:sp>
        <p:nvSpPr>
          <p:cNvPr id="8" name="Thought Bubble: Cloud 7">
            <a:extLst>
              <a:ext uri="{FF2B5EF4-FFF2-40B4-BE49-F238E27FC236}">
                <a16:creationId xmlns:a16="http://schemas.microsoft.com/office/drawing/2014/main" id="{611FB17F-95BD-F7C8-BB44-8333C2823FBE}"/>
              </a:ext>
            </a:extLst>
          </p:cNvPr>
          <p:cNvSpPr/>
          <p:nvPr/>
        </p:nvSpPr>
        <p:spPr>
          <a:xfrm>
            <a:off x="10199166" y="629160"/>
            <a:ext cx="1484671" cy="922122"/>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Output</a:t>
            </a:r>
          </a:p>
        </p:txBody>
      </p:sp>
      <p:pic>
        <p:nvPicPr>
          <p:cNvPr id="3" name="Picture 2">
            <a:extLst>
              <a:ext uri="{FF2B5EF4-FFF2-40B4-BE49-F238E27FC236}">
                <a16:creationId xmlns:a16="http://schemas.microsoft.com/office/drawing/2014/main" id="{D5CBC779-48CD-7623-4219-C017FE811934}"/>
              </a:ext>
            </a:extLst>
          </p:cNvPr>
          <p:cNvPicPr>
            <a:picLocks noChangeAspect="1"/>
          </p:cNvPicPr>
          <p:nvPr/>
        </p:nvPicPr>
        <p:blipFill>
          <a:blip r:embed="rId2"/>
          <a:stretch>
            <a:fillRect/>
          </a:stretch>
        </p:blipFill>
        <p:spPr>
          <a:xfrm>
            <a:off x="2198032" y="408218"/>
            <a:ext cx="7795936" cy="2857748"/>
          </a:xfrm>
          <a:prstGeom prst="rect">
            <a:avLst/>
          </a:prstGeom>
        </p:spPr>
      </p:pic>
      <p:pic>
        <p:nvPicPr>
          <p:cNvPr id="7" name="Picture 6">
            <a:extLst>
              <a:ext uri="{FF2B5EF4-FFF2-40B4-BE49-F238E27FC236}">
                <a16:creationId xmlns:a16="http://schemas.microsoft.com/office/drawing/2014/main" id="{62FEC68D-37DE-B97A-CE66-3E0E7CDA96CF}"/>
              </a:ext>
            </a:extLst>
          </p:cNvPr>
          <p:cNvPicPr>
            <a:picLocks noChangeAspect="1"/>
          </p:cNvPicPr>
          <p:nvPr/>
        </p:nvPicPr>
        <p:blipFill>
          <a:blip r:embed="rId3"/>
          <a:stretch>
            <a:fillRect/>
          </a:stretch>
        </p:blipFill>
        <p:spPr>
          <a:xfrm>
            <a:off x="6364696" y="2688272"/>
            <a:ext cx="5488320" cy="1441199"/>
          </a:xfrm>
          <a:prstGeom prst="rect">
            <a:avLst/>
          </a:prstGeom>
        </p:spPr>
      </p:pic>
      <p:cxnSp>
        <p:nvCxnSpPr>
          <p:cNvPr id="17" name="Straight Connector 16">
            <a:extLst>
              <a:ext uri="{FF2B5EF4-FFF2-40B4-BE49-F238E27FC236}">
                <a16:creationId xmlns:a16="http://schemas.microsoft.com/office/drawing/2014/main" id="{FDD607C6-B07D-AB58-37DB-DD9E3C912E0E}"/>
              </a:ext>
            </a:extLst>
          </p:cNvPr>
          <p:cNvCxnSpPr>
            <a:cxnSpLocks/>
          </p:cNvCxnSpPr>
          <p:nvPr/>
        </p:nvCxnSpPr>
        <p:spPr>
          <a:xfrm>
            <a:off x="6096000" y="2535183"/>
            <a:ext cx="5587837"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5" name="Straight Connector 14">
            <a:extLst>
              <a:ext uri="{FF2B5EF4-FFF2-40B4-BE49-F238E27FC236}">
                <a16:creationId xmlns:a16="http://schemas.microsoft.com/office/drawing/2014/main" id="{1E614EDC-7B06-C5E9-3597-2B5F4E37CA87}"/>
              </a:ext>
            </a:extLst>
          </p:cNvPr>
          <p:cNvCxnSpPr>
            <a:cxnSpLocks/>
          </p:cNvCxnSpPr>
          <p:nvPr/>
        </p:nvCxnSpPr>
        <p:spPr>
          <a:xfrm>
            <a:off x="6264698" y="2499493"/>
            <a:ext cx="0" cy="1313884"/>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9" name="TextBox 18">
            <a:extLst>
              <a:ext uri="{FF2B5EF4-FFF2-40B4-BE49-F238E27FC236}">
                <a16:creationId xmlns:a16="http://schemas.microsoft.com/office/drawing/2014/main" id="{977B5B20-74C4-250D-38C5-F263F7ACA058}"/>
              </a:ext>
            </a:extLst>
          </p:cNvPr>
          <p:cNvSpPr txBox="1"/>
          <p:nvPr/>
        </p:nvSpPr>
        <p:spPr>
          <a:xfrm>
            <a:off x="3525511" y="3982071"/>
            <a:ext cx="8158323" cy="2246769"/>
          </a:xfrm>
          <a:prstGeom prst="rect">
            <a:avLst/>
          </a:prstGeom>
          <a:noFill/>
        </p:spPr>
        <p:txBody>
          <a:bodyPr wrap="square">
            <a:spAutoFit/>
          </a:bodyPr>
          <a:lstStyle/>
          <a:p>
            <a:pPr algn="just"/>
            <a:r>
              <a:rPr lang="en-US" sz="2000" b="1" dirty="0">
                <a:solidFill>
                  <a:schemeClr val="accent1"/>
                </a:solidFill>
                <a:latin typeface="Roboto LIGHT" panose="02000000000000000000" pitchFamily="2" charset="0"/>
                <a:ea typeface="Roboto LIGHT" panose="02000000000000000000" pitchFamily="2" charset="0"/>
                <a:cs typeface="Roboto LIGHT" panose="02000000000000000000" pitchFamily="2" charset="0"/>
              </a:rPr>
              <a:t>“ This query retrieves information about tracks, including the track name (`TrackName`), composer (`Composer`), and the count of distinct customers who have purchased each track (`CustomerCount`). It involves inner joins with the "invoice_line," "invoice," and "customer" tables based on relevant keys. The results are then grouped by track ID, and the HAVING clause filters the results to include only tracks with 10 or more distinct customers who have purchased them. “</a:t>
            </a:r>
          </a:p>
        </p:txBody>
      </p:sp>
    </p:spTree>
    <p:extLst>
      <p:ext uri="{BB962C8B-B14F-4D97-AF65-F5344CB8AC3E}">
        <p14:creationId xmlns:p14="http://schemas.microsoft.com/office/powerpoint/2010/main" val="2855659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8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4F24A3-A4F3-6934-32ED-5A2773DBCB3E}"/>
              </a:ext>
            </a:extLst>
          </p:cNvPr>
          <p:cNvSpPr/>
          <p:nvPr/>
        </p:nvSpPr>
        <p:spPr>
          <a:xfrm>
            <a:off x="0" y="0"/>
            <a:ext cx="2841523" cy="685800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FCD2885-2976-58C1-4155-6C99DC947E06}"/>
              </a:ext>
            </a:extLst>
          </p:cNvPr>
          <p:cNvSpPr txBox="1"/>
          <p:nvPr/>
        </p:nvSpPr>
        <p:spPr>
          <a:xfrm>
            <a:off x="2979175" y="376975"/>
            <a:ext cx="8475406" cy="707886"/>
          </a:xfrm>
          <a:prstGeom prst="rect">
            <a:avLst/>
          </a:prstGeom>
          <a:noFill/>
        </p:spPr>
        <p:txBody>
          <a:bodyPr vert="horz" wrap="square" rtlCol="0">
            <a:spAutoFit/>
          </a:bodyPr>
          <a:lstStyle/>
          <a:p>
            <a:r>
              <a:rPr lang="en-US" sz="4000" b="1" dirty="0">
                <a:solidFill>
                  <a:schemeClr val="accent1"/>
                </a:solidFill>
                <a:latin typeface="Century Gothic" panose="020B0502020202020204" pitchFamily="34" charset="0"/>
              </a:rPr>
              <a:t>MUSICAL DATA ANALYSIS</a:t>
            </a:r>
          </a:p>
        </p:txBody>
      </p:sp>
      <p:sp>
        <p:nvSpPr>
          <p:cNvPr id="6" name="TextBox 5">
            <a:extLst>
              <a:ext uri="{FF2B5EF4-FFF2-40B4-BE49-F238E27FC236}">
                <a16:creationId xmlns:a16="http://schemas.microsoft.com/office/drawing/2014/main" id="{E3B437F4-A32F-199A-7239-F351A3502452}"/>
              </a:ext>
            </a:extLst>
          </p:cNvPr>
          <p:cNvSpPr txBox="1"/>
          <p:nvPr/>
        </p:nvSpPr>
        <p:spPr>
          <a:xfrm>
            <a:off x="2979175" y="1366897"/>
            <a:ext cx="8259096" cy="2062103"/>
          </a:xfrm>
          <a:prstGeom prst="rect">
            <a:avLst/>
          </a:prstGeom>
          <a:noFill/>
        </p:spPr>
        <p:txBody>
          <a:bodyPr wrap="square" rtlCol="0">
            <a:spAutoFit/>
          </a:bodyPr>
          <a:lstStyle/>
          <a:p>
            <a:r>
              <a:rPr lang="en-US" sz="3200" b="1" dirty="0">
                <a:latin typeface="Roboto LIGHT" panose="02000000000000000000" pitchFamily="2" charset="0"/>
                <a:ea typeface="Roboto LIGHT" panose="02000000000000000000" pitchFamily="2" charset="0"/>
                <a:cs typeface="Roboto LIGHT" panose="02000000000000000000" pitchFamily="2" charset="0"/>
              </a:rPr>
              <a:t>Objective:</a:t>
            </a:r>
          </a:p>
          <a:p>
            <a:pPr algn="just"/>
            <a:r>
              <a:rPr lang="en-US" sz="2400" b="1" i="0" dirty="0">
                <a:solidFill>
                  <a:schemeClr val="accent1">
                    <a:lumMod val="50000"/>
                  </a:schemeClr>
                </a:solidFill>
                <a:effectLst/>
                <a:latin typeface="Roboto LIGHT" panose="02000000000000000000" pitchFamily="2" charset="0"/>
                <a:ea typeface="Roboto LIGHT" panose="02000000000000000000" pitchFamily="2" charset="0"/>
                <a:cs typeface="Roboto LIGHT" panose="02000000000000000000" pitchFamily="2" charset="0"/>
              </a:rPr>
              <a:t>This project involves the analysis of a music playlist database using SQL. By addressing straightforward inquiries, I aim to scrutinize the dataset and provide insights that will assist the store in comprehending its business development.</a:t>
            </a:r>
            <a:endParaRPr lang="en-US" sz="2400" b="1" dirty="0">
              <a:solidFill>
                <a:schemeClr val="accent1">
                  <a:lumMod val="50000"/>
                </a:schemeClr>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7" name="TextBox 6">
            <a:extLst>
              <a:ext uri="{FF2B5EF4-FFF2-40B4-BE49-F238E27FC236}">
                <a16:creationId xmlns:a16="http://schemas.microsoft.com/office/drawing/2014/main" id="{028C0FBA-7053-3ACF-2BC9-0AAEA7F1E70E}"/>
              </a:ext>
            </a:extLst>
          </p:cNvPr>
          <p:cNvSpPr txBox="1"/>
          <p:nvPr/>
        </p:nvSpPr>
        <p:spPr>
          <a:xfrm>
            <a:off x="3057832" y="3500284"/>
            <a:ext cx="8180439" cy="1077218"/>
          </a:xfrm>
          <a:prstGeom prst="rect">
            <a:avLst/>
          </a:prstGeom>
          <a:noFill/>
        </p:spPr>
        <p:txBody>
          <a:bodyPr wrap="square" rtlCol="0">
            <a:spAutoFit/>
          </a:bodyPr>
          <a:lstStyle/>
          <a:p>
            <a:pPr rtl="0">
              <a:spcBef>
                <a:spcPts val="0"/>
              </a:spcBef>
              <a:spcAft>
                <a:spcPts val="0"/>
              </a:spcAft>
            </a:pPr>
            <a:r>
              <a:rPr lang="en-US" sz="2400" b="1" dirty="0">
                <a:latin typeface="Roboto LIGHT" panose="02000000000000000000" pitchFamily="2" charset="0"/>
                <a:ea typeface="Roboto LIGHT" panose="02000000000000000000" pitchFamily="2" charset="0"/>
                <a:cs typeface="Roboto LIGHT" panose="02000000000000000000" pitchFamily="2" charset="0"/>
              </a:rPr>
              <a:t>Data Set: </a:t>
            </a:r>
            <a:r>
              <a:rPr lang="en-US" sz="2000" b="1" i="0" u="sng" strike="noStrike" dirty="0">
                <a:solidFill>
                  <a:schemeClr val="accent1">
                    <a:lumMod val="50000"/>
                  </a:schemeClr>
                </a:solidFill>
                <a:effectLst/>
                <a:latin typeface="Roboto LIGHT" panose="02000000000000000000" pitchFamily="2" charset="0"/>
                <a:ea typeface="Roboto LIGHT" panose="02000000000000000000" pitchFamily="2" charset="0"/>
                <a:cs typeface="Roboto LIGHT" panose="02000000000000000000" pitchFamily="2" charset="0"/>
                <a:hlinkClick r:id="rId2">
                  <a:extLst>
                    <a:ext uri="{A12FA001-AC4F-418D-AE19-62706E023703}">
                      <ahyp:hlinkClr xmlns:ahyp="http://schemas.microsoft.com/office/drawing/2018/hyperlinkcolor" val="tx"/>
                    </a:ext>
                  </a:extLst>
                </a:hlinkClick>
              </a:rPr>
              <a:t>https://drive.google.com/drive/folders/1wnMtcbOx0i4WXdWr29cx5ZYGAnlMZH2X?usp=sharing</a:t>
            </a:r>
            <a:endParaRPr lang="en-US" sz="2000" b="1" dirty="0">
              <a:solidFill>
                <a:schemeClr val="accent1">
                  <a:lumMod val="50000"/>
                </a:schemeClr>
              </a:solidFill>
              <a:effectLst/>
              <a:latin typeface="Roboto LIGHT" panose="02000000000000000000" pitchFamily="2" charset="0"/>
              <a:ea typeface="Roboto LIGHT" panose="02000000000000000000" pitchFamily="2" charset="0"/>
              <a:cs typeface="Roboto LIGHT" panose="02000000000000000000" pitchFamily="2" charset="0"/>
            </a:endParaRPr>
          </a:p>
        </p:txBody>
      </p:sp>
      <p:sp>
        <p:nvSpPr>
          <p:cNvPr id="8" name="TextBox 7">
            <a:extLst>
              <a:ext uri="{FF2B5EF4-FFF2-40B4-BE49-F238E27FC236}">
                <a16:creationId xmlns:a16="http://schemas.microsoft.com/office/drawing/2014/main" id="{67D5D24A-49F6-B39B-813E-693956F322BF}"/>
              </a:ext>
            </a:extLst>
          </p:cNvPr>
          <p:cNvSpPr txBox="1"/>
          <p:nvPr/>
        </p:nvSpPr>
        <p:spPr>
          <a:xfrm>
            <a:off x="3087329" y="4784900"/>
            <a:ext cx="8150942" cy="400110"/>
          </a:xfrm>
          <a:prstGeom prst="rect">
            <a:avLst/>
          </a:prstGeom>
          <a:noFill/>
        </p:spPr>
        <p:txBody>
          <a:bodyPr wrap="square" rtlCol="0">
            <a:spAutoFit/>
          </a:bodyPr>
          <a:lstStyle/>
          <a:p>
            <a:r>
              <a:rPr lang="en-US" sz="2000" b="1" dirty="0">
                <a:solidFill>
                  <a:schemeClr val="accent1">
                    <a:lumMod val="50000"/>
                  </a:schemeClr>
                </a:solidFill>
                <a:latin typeface="Roboto LIGHT" panose="02000000000000000000" pitchFamily="2" charset="0"/>
                <a:ea typeface="Roboto LIGHT" panose="02000000000000000000" pitchFamily="2" charset="0"/>
                <a:cs typeface="Roboto LIGHT" panose="02000000000000000000" pitchFamily="2" charset="0"/>
              </a:rPr>
              <a:t>There are three set of questions: Easy, Medium and Advance</a:t>
            </a:r>
            <a:endParaRPr lang="en-US" b="1" dirty="0">
              <a:solidFill>
                <a:schemeClr val="accent1">
                  <a:lumMod val="50000"/>
                </a:schemeClr>
              </a:solidFill>
              <a:latin typeface="Roboto LIGHT" panose="02000000000000000000" pitchFamily="2" charset="0"/>
              <a:ea typeface="Roboto LIGHT" panose="02000000000000000000" pitchFamily="2" charset="0"/>
              <a:cs typeface="Roboto LIGHT" panose="02000000000000000000" pitchFamily="2" charset="0"/>
            </a:endParaRPr>
          </a:p>
        </p:txBody>
      </p:sp>
      <p:pic>
        <p:nvPicPr>
          <p:cNvPr id="9" name="Picture 8">
            <a:extLst>
              <a:ext uri="{FF2B5EF4-FFF2-40B4-BE49-F238E27FC236}">
                <a16:creationId xmlns:a16="http://schemas.microsoft.com/office/drawing/2014/main" id="{71668896-F886-6EDE-484F-2029CF921C72}"/>
              </a:ext>
            </a:extLst>
          </p:cNvPr>
          <p:cNvPicPr>
            <a:picLocks noChangeAspect="1"/>
          </p:cNvPicPr>
          <p:nvPr/>
        </p:nvPicPr>
        <p:blipFill>
          <a:blip r:embed="rId3"/>
          <a:stretch>
            <a:fillRect/>
          </a:stretch>
        </p:blipFill>
        <p:spPr>
          <a:xfrm>
            <a:off x="235849" y="376975"/>
            <a:ext cx="2369823" cy="1560448"/>
          </a:xfrm>
          <a:prstGeom prst="rect">
            <a:avLst/>
          </a:prstGeom>
        </p:spPr>
      </p:pic>
    </p:spTree>
    <p:extLst>
      <p:ext uri="{BB962C8B-B14F-4D97-AF65-F5344CB8AC3E}">
        <p14:creationId xmlns:p14="http://schemas.microsoft.com/office/powerpoint/2010/main" val="752933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bbon: Tilted Up 4">
            <a:extLst>
              <a:ext uri="{FF2B5EF4-FFF2-40B4-BE49-F238E27FC236}">
                <a16:creationId xmlns:a16="http://schemas.microsoft.com/office/drawing/2014/main" id="{98B5F85C-C287-4EBA-DE44-00AAF4264A41}"/>
              </a:ext>
            </a:extLst>
          </p:cNvPr>
          <p:cNvSpPr/>
          <p:nvPr/>
        </p:nvSpPr>
        <p:spPr>
          <a:xfrm>
            <a:off x="1268360" y="2772697"/>
            <a:ext cx="9851923" cy="1750142"/>
          </a:xfrm>
          <a:prstGeom prst="ribbon2">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1D043CA-6BD6-06C4-FC99-18EBB54CF76B}"/>
              </a:ext>
            </a:extLst>
          </p:cNvPr>
          <p:cNvSpPr txBox="1"/>
          <p:nvPr/>
        </p:nvSpPr>
        <p:spPr>
          <a:xfrm>
            <a:off x="3490451" y="2959510"/>
            <a:ext cx="5191432" cy="923330"/>
          </a:xfrm>
          <a:prstGeom prst="rect">
            <a:avLst/>
          </a:prstGeom>
          <a:noFill/>
        </p:spPr>
        <p:txBody>
          <a:bodyPr wrap="square" rtlCol="0">
            <a:spAutoFit/>
          </a:bodyPr>
          <a:lstStyle/>
          <a:p>
            <a:pPr algn="ctr"/>
            <a:r>
              <a:rPr lang="en-US" sz="5400" b="1" dirty="0">
                <a:solidFill>
                  <a:schemeClr val="accent5">
                    <a:lumMod val="60000"/>
                    <a:lumOff val="40000"/>
                  </a:schemeClr>
                </a:solidFill>
                <a:latin typeface="Roboto LIGHT" panose="02000000000000000000" pitchFamily="2" charset="0"/>
                <a:ea typeface="Roboto LIGHT" panose="02000000000000000000" pitchFamily="2" charset="0"/>
                <a:cs typeface="Roboto LIGHT" panose="02000000000000000000" pitchFamily="2" charset="0"/>
              </a:rPr>
              <a:t>THANK YOU!</a:t>
            </a:r>
          </a:p>
        </p:txBody>
      </p:sp>
    </p:spTree>
    <p:extLst>
      <p:ext uri="{BB962C8B-B14F-4D97-AF65-F5344CB8AC3E}">
        <p14:creationId xmlns:p14="http://schemas.microsoft.com/office/powerpoint/2010/main" val="3092976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78A728-693C-1FEA-58D0-0CC0CAA56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117" y="514641"/>
            <a:ext cx="7952825" cy="5828717"/>
          </a:xfrm>
          <a:prstGeom prst="rect">
            <a:avLst/>
          </a:prstGeom>
        </p:spPr>
      </p:pic>
      <p:sp>
        <p:nvSpPr>
          <p:cNvPr id="6" name="Rectangle 5">
            <a:extLst>
              <a:ext uri="{FF2B5EF4-FFF2-40B4-BE49-F238E27FC236}">
                <a16:creationId xmlns:a16="http://schemas.microsoft.com/office/drawing/2014/main" id="{D38BF1AC-C11A-692E-9CB8-7189FAF39095}"/>
              </a:ext>
            </a:extLst>
          </p:cNvPr>
          <p:cNvSpPr/>
          <p:nvPr/>
        </p:nvSpPr>
        <p:spPr>
          <a:xfrm>
            <a:off x="0" y="0"/>
            <a:ext cx="2841523" cy="685800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A43C7C5-9987-F53D-C019-DFBDB2437468}"/>
              </a:ext>
            </a:extLst>
          </p:cNvPr>
          <p:cNvSpPr txBox="1"/>
          <p:nvPr/>
        </p:nvSpPr>
        <p:spPr>
          <a:xfrm>
            <a:off x="368709" y="1976283"/>
            <a:ext cx="2104104" cy="3108543"/>
          </a:xfrm>
          <a:prstGeom prst="rect">
            <a:avLst/>
          </a:prstGeom>
          <a:noFill/>
        </p:spPr>
        <p:txBody>
          <a:bodyPr wrap="square" rtlCol="0">
            <a:spAutoFit/>
          </a:bodyPr>
          <a:lstStyle/>
          <a:p>
            <a:pPr algn="ctr"/>
            <a:r>
              <a:rPr lang="en-US" sz="2800" b="1"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Schema diagram helps in determining the relation between each table. </a:t>
            </a:r>
            <a:endParaRPr lang="en-US" b="1"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2676966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CE6113-1723-FEE2-6883-5BCCDECE966E}"/>
              </a:ext>
            </a:extLst>
          </p:cNvPr>
          <p:cNvSpPr/>
          <p:nvPr/>
        </p:nvSpPr>
        <p:spPr>
          <a:xfrm>
            <a:off x="0" y="0"/>
            <a:ext cx="2841523" cy="685800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4D58033-432A-927C-6F72-C8367B6E0BB5}"/>
              </a:ext>
            </a:extLst>
          </p:cNvPr>
          <p:cNvSpPr txBox="1"/>
          <p:nvPr/>
        </p:nvSpPr>
        <p:spPr>
          <a:xfrm>
            <a:off x="186813" y="255639"/>
            <a:ext cx="2458064" cy="523220"/>
          </a:xfrm>
          <a:prstGeom prst="rect">
            <a:avLst/>
          </a:prstGeom>
          <a:noFill/>
        </p:spPr>
        <p:txBody>
          <a:bodyPr wrap="square" rtlCol="0">
            <a:spAutoFit/>
          </a:bodyPr>
          <a:lstStyle/>
          <a:p>
            <a:r>
              <a:rPr lang="en-US" sz="2800" b="1"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PART I - EASY</a:t>
            </a:r>
            <a:endParaRPr lang="en-US" b="1"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6" name="Thought Bubble: Cloud 5">
            <a:extLst>
              <a:ext uri="{FF2B5EF4-FFF2-40B4-BE49-F238E27FC236}">
                <a16:creationId xmlns:a16="http://schemas.microsoft.com/office/drawing/2014/main" id="{A64C8BAE-3230-C791-B8F3-59ADD897A60E}"/>
              </a:ext>
            </a:extLst>
          </p:cNvPr>
          <p:cNvSpPr/>
          <p:nvPr/>
        </p:nvSpPr>
        <p:spPr>
          <a:xfrm>
            <a:off x="186813" y="882110"/>
            <a:ext cx="1710813" cy="786581"/>
          </a:xfrm>
          <a:prstGeom prst="cloudCallout">
            <a:avLst/>
          </a:prstGeom>
          <a:solidFill>
            <a:schemeClr val="bg1"/>
          </a:solidFill>
          <a:scene3d>
            <a:camera prst="perspectiveHeroicExtreme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Q1</a:t>
            </a:r>
            <a:r>
              <a:rPr lang="en-US" dirty="0">
                <a:solidFill>
                  <a:schemeClr val="tx1"/>
                </a:solidFill>
              </a:rPr>
              <a:t>Q1.</a:t>
            </a:r>
            <a:endParaRPr lang="en-US" dirty="0"/>
          </a:p>
        </p:txBody>
      </p:sp>
      <p:pic>
        <p:nvPicPr>
          <p:cNvPr id="8" name="Picture 7">
            <a:extLst>
              <a:ext uri="{FF2B5EF4-FFF2-40B4-BE49-F238E27FC236}">
                <a16:creationId xmlns:a16="http://schemas.microsoft.com/office/drawing/2014/main" id="{F2A3F61F-FB16-BA9B-3799-6A7AA8E1D692}"/>
              </a:ext>
            </a:extLst>
          </p:cNvPr>
          <p:cNvPicPr>
            <a:picLocks noChangeAspect="1"/>
          </p:cNvPicPr>
          <p:nvPr/>
        </p:nvPicPr>
        <p:blipFill>
          <a:blip r:embed="rId2"/>
          <a:stretch>
            <a:fillRect/>
          </a:stretch>
        </p:blipFill>
        <p:spPr>
          <a:xfrm>
            <a:off x="1829187" y="882110"/>
            <a:ext cx="5506649" cy="2340163"/>
          </a:xfrm>
          <a:prstGeom prst="rect">
            <a:avLst/>
          </a:prstGeom>
        </p:spPr>
      </p:pic>
      <p:sp>
        <p:nvSpPr>
          <p:cNvPr id="9" name="Thought Bubble: Cloud 8">
            <a:extLst>
              <a:ext uri="{FF2B5EF4-FFF2-40B4-BE49-F238E27FC236}">
                <a16:creationId xmlns:a16="http://schemas.microsoft.com/office/drawing/2014/main" id="{62E14D71-3739-6CDA-B138-B9EBEC5B068B}"/>
              </a:ext>
            </a:extLst>
          </p:cNvPr>
          <p:cNvSpPr/>
          <p:nvPr/>
        </p:nvSpPr>
        <p:spPr>
          <a:xfrm>
            <a:off x="7954297" y="193852"/>
            <a:ext cx="1484671" cy="922122"/>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Output</a:t>
            </a:r>
          </a:p>
        </p:txBody>
      </p:sp>
      <p:pic>
        <p:nvPicPr>
          <p:cNvPr id="11" name="Picture 10">
            <a:extLst>
              <a:ext uri="{FF2B5EF4-FFF2-40B4-BE49-F238E27FC236}">
                <a16:creationId xmlns:a16="http://schemas.microsoft.com/office/drawing/2014/main" id="{9F389739-2AB2-9537-C5A4-E88819663A97}"/>
              </a:ext>
            </a:extLst>
          </p:cNvPr>
          <p:cNvPicPr>
            <a:picLocks noChangeAspect="1"/>
          </p:cNvPicPr>
          <p:nvPr/>
        </p:nvPicPr>
        <p:blipFill>
          <a:blip r:embed="rId3"/>
          <a:stretch>
            <a:fillRect/>
          </a:stretch>
        </p:blipFill>
        <p:spPr>
          <a:xfrm>
            <a:off x="7954297" y="1477253"/>
            <a:ext cx="3557331" cy="1612297"/>
          </a:xfrm>
          <a:prstGeom prst="rect">
            <a:avLst/>
          </a:prstGeom>
        </p:spPr>
      </p:pic>
      <p:sp>
        <p:nvSpPr>
          <p:cNvPr id="12" name="TextBox 11">
            <a:extLst>
              <a:ext uri="{FF2B5EF4-FFF2-40B4-BE49-F238E27FC236}">
                <a16:creationId xmlns:a16="http://schemas.microsoft.com/office/drawing/2014/main" id="{580E1308-5C4D-41E1-2627-FE87E32D5FCF}"/>
              </a:ext>
            </a:extLst>
          </p:cNvPr>
          <p:cNvSpPr txBox="1"/>
          <p:nvPr/>
        </p:nvSpPr>
        <p:spPr>
          <a:xfrm>
            <a:off x="3156155" y="3749531"/>
            <a:ext cx="8160775" cy="1631216"/>
          </a:xfrm>
          <a:prstGeom prst="rect">
            <a:avLst/>
          </a:prstGeom>
          <a:noFill/>
        </p:spPr>
        <p:txBody>
          <a:bodyPr wrap="square" rtlCol="0">
            <a:spAutoFit/>
          </a:bodyPr>
          <a:lstStyle/>
          <a:p>
            <a:pPr algn="just"/>
            <a:r>
              <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 The question aims to determine </a:t>
            </a:r>
            <a:r>
              <a:rPr lang="en-US" sz="2000" b="1" dirty="0">
                <a:solidFill>
                  <a:schemeClr val="accent2">
                    <a:lumMod val="75000"/>
                  </a:schemeClr>
                </a:solidFill>
                <a:latin typeface="Roboto LIGHT" panose="02000000000000000000" pitchFamily="2" charset="0"/>
                <a:ea typeface="Roboto LIGHT" panose="02000000000000000000" pitchFamily="2" charset="0"/>
                <a:cs typeface="Roboto LIGHT" panose="02000000000000000000" pitchFamily="2" charset="0"/>
              </a:rPr>
              <a:t>the most senior employee based on job title. The provided SQL query selects the job title, last name, and first name from the "employee" table, </a:t>
            </a:r>
            <a:r>
              <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orders the results by job title levels in descending order, and then limits the output to only one result, representing the senior most employee. ”</a:t>
            </a:r>
          </a:p>
        </p:txBody>
      </p:sp>
    </p:spTree>
    <p:extLst>
      <p:ext uri="{BB962C8B-B14F-4D97-AF65-F5344CB8AC3E}">
        <p14:creationId xmlns:p14="http://schemas.microsoft.com/office/powerpoint/2010/main" val="301971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9A9C5F-701B-FA73-8B5D-C97C7782D18A}"/>
              </a:ext>
            </a:extLst>
          </p:cNvPr>
          <p:cNvSpPr/>
          <p:nvPr/>
        </p:nvSpPr>
        <p:spPr>
          <a:xfrm>
            <a:off x="0" y="0"/>
            <a:ext cx="2841523" cy="685800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hought Bubble: Cloud 4">
            <a:extLst>
              <a:ext uri="{FF2B5EF4-FFF2-40B4-BE49-F238E27FC236}">
                <a16:creationId xmlns:a16="http://schemas.microsoft.com/office/drawing/2014/main" id="{9BB183D4-A7E1-E0B6-EA57-F4A1C453F170}"/>
              </a:ext>
            </a:extLst>
          </p:cNvPr>
          <p:cNvSpPr/>
          <p:nvPr/>
        </p:nvSpPr>
        <p:spPr>
          <a:xfrm>
            <a:off x="168951" y="612345"/>
            <a:ext cx="1710813" cy="786581"/>
          </a:xfrm>
          <a:prstGeom prst="cloudCallout">
            <a:avLst/>
          </a:prstGeom>
          <a:solidFill>
            <a:schemeClr val="bg1"/>
          </a:solidFill>
          <a:scene3d>
            <a:camera prst="perspectiveHeroicExtreme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Q1</a:t>
            </a:r>
            <a:r>
              <a:rPr lang="en-US" dirty="0">
                <a:solidFill>
                  <a:schemeClr val="tx1"/>
                </a:solidFill>
              </a:rPr>
              <a:t>Q2.</a:t>
            </a:r>
            <a:endParaRPr lang="en-US" dirty="0"/>
          </a:p>
        </p:txBody>
      </p:sp>
      <p:pic>
        <p:nvPicPr>
          <p:cNvPr id="7" name="Picture 6">
            <a:extLst>
              <a:ext uri="{FF2B5EF4-FFF2-40B4-BE49-F238E27FC236}">
                <a16:creationId xmlns:a16="http://schemas.microsoft.com/office/drawing/2014/main" id="{714F807B-291F-1EC3-9F96-906094756126}"/>
              </a:ext>
            </a:extLst>
          </p:cNvPr>
          <p:cNvPicPr>
            <a:picLocks noChangeAspect="1"/>
          </p:cNvPicPr>
          <p:nvPr/>
        </p:nvPicPr>
        <p:blipFill>
          <a:blip r:embed="rId2"/>
          <a:stretch>
            <a:fillRect/>
          </a:stretch>
        </p:blipFill>
        <p:spPr>
          <a:xfrm>
            <a:off x="1879764" y="612345"/>
            <a:ext cx="4435224" cy="1882303"/>
          </a:xfrm>
          <a:prstGeom prst="rect">
            <a:avLst/>
          </a:prstGeom>
        </p:spPr>
      </p:pic>
      <p:sp>
        <p:nvSpPr>
          <p:cNvPr id="8" name="Thought Bubble: Cloud 7">
            <a:extLst>
              <a:ext uri="{FF2B5EF4-FFF2-40B4-BE49-F238E27FC236}">
                <a16:creationId xmlns:a16="http://schemas.microsoft.com/office/drawing/2014/main" id="{197180A4-112B-6DE0-6487-F17856D52E51}"/>
              </a:ext>
            </a:extLst>
          </p:cNvPr>
          <p:cNvSpPr/>
          <p:nvPr/>
        </p:nvSpPr>
        <p:spPr>
          <a:xfrm>
            <a:off x="6541130" y="257749"/>
            <a:ext cx="1484671" cy="922122"/>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Output</a:t>
            </a:r>
          </a:p>
        </p:txBody>
      </p:sp>
      <p:pic>
        <p:nvPicPr>
          <p:cNvPr id="10" name="Picture 9">
            <a:extLst>
              <a:ext uri="{FF2B5EF4-FFF2-40B4-BE49-F238E27FC236}">
                <a16:creationId xmlns:a16="http://schemas.microsoft.com/office/drawing/2014/main" id="{4C103365-BEC2-0D82-E1FD-15AAF1E346D8}"/>
              </a:ext>
            </a:extLst>
          </p:cNvPr>
          <p:cNvPicPr>
            <a:picLocks noChangeAspect="1"/>
          </p:cNvPicPr>
          <p:nvPr/>
        </p:nvPicPr>
        <p:blipFill>
          <a:blip r:embed="rId3"/>
          <a:stretch>
            <a:fillRect/>
          </a:stretch>
        </p:blipFill>
        <p:spPr>
          <a:xfrm>
            <a:off x="8025801" y="1330100"/>
            <a:ext cx="2849943" cy="2927268"/>
          </a:xfrm>
          <a:prstGeom prst="rect">
            <a:avLst/>
          </a:prstGeom>
        </p:spPr>
      </p:pic>
      <p:sp>
        <p:nvSpPr>
          <p:cNvPr id="18" name="TextBox 17">
            <a:extLst>
              <a:ext uri="{FF2B5EF4-FFF2-40B4-BE49-F238E27FC236}">
                <a16:creationId xmlns:a16="http://schemas.microsoft.com/office/drawing/2014/main" id="{3162DB18-C8E8-A12A-433C-228D9FAF055B}"/>
              </a:ext>
            </a:extLst>
          </p:cNvPr>
          <p:cNvSpPr txBox="1"/>
          <p:nvPr/>
        </p:nvSpPr>
        <p:spPr>
          <a:xfrm>
            <a:off x="3017192" y="2932192"/>
            <a:ext cx="4435224" cy="2862322"/>
          </a:xfrm>
          <a:prstGeom prst="rect">
            <a:avLst/>
          </a:prstGeom>
          <a:noFill/>
        </p:spPr>
        <p:txBody>
          <a:bodyPr wrap="square">
            <a:spAutoFit/>
          </a:bodyPr>
          <a:lstStyle/>
          <a:p>
            <a:pPr algn="just"/>
            <a:r>
              <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 The question seeks to identify the countries with </a:t>
            </a:r>
            <a:r>
              <a:rPr lang="en-US" sz="2000" b="1" dirty="0">
                <a:solidFill>
                  <a:schemeClr val="accent2">
                    <a:lumMod val="75000"/>
                  </a:schemeClr>
                </a:solidFill>
                <a:latin typeface="Roboto LIGHT" panose="02000000000000000000" pitchFamily="2" charset="0"/>
                <a:ea typeface="Roboto LIGHT" panose="02000000000000000000" pitchFamily="2" charset="0"/>
                <a:cs typeface="Roboto LIGHT" panose="02000000000000000000" pitchFamily="2" charset="0"/>
              </a:rPr>
              <a:t>the highest number of invoices. The accompanying SQL query selects the total count of invoices ('</a:t>
            </a:r>
            <a:r>
              <a:rPr lang="en-US" sz="2000" b="1" dirty="0" err="1">
                <a:solidFill>
                  <a:schemeClr val="accent2">
                    <a:lumMod val="75000"/>
                  </a:schemeClr>
                </a:solidFill>
                <a:latin typeface="Roboto LIGHT" panose="02000000000000000000" pitchFamily="2" charset="0"/>
                <a:ea typeface="Roboto LIGHT" panose="02000000000000000000" pitchFamily="2" charset="0"/>
                <a:cs typeface="Roboto LIGHT" panose="02000000000000000000" pitchFamily="2" charset="0"/>
              </a:rPr>
              <a:t>TotalCountry</a:t>
            </a:r>
            <a:r>
              <a:rPr lang="en-US" sz="2000" b="1" dirty="0">
                <a:solidFill>
                  <a:schemeClr val="accent2">
                    <a:lumMod val="75000"/>
                  </a:schemeClr>
                </a:solidFill>
                <a:latin typeface="Roboto LIGHT" panose="02000000000000000000" pitchFamily="2" charset="0"/>
                <a:ea typeface="Roboto LIGHT" panose="02000000000000000000" pitchFamily="2" charset="0"/>
                <a:cs typeface="Roboto LIGHT" panose="02000000000000000000" pitchFamily="2" charset="0"/>
              </a:rPr>
              <a:t>') for each billing country from the "invoice" table</a:t>
            </a:r>
            <a:r>
              <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 groups the results by billing country, and orders them in descending order based on the total count. ”</a:t>
            </a:r>
          </a:p>
        </p:txBody>
      </p:sp>
      <p:cxnSp>
        <p:nvCxnSpPr>
          <p:cNvPr id="19" name="Straight Connector 18">
            <a:extLst>
              <a:ext uri="{FF2B5EF4-FFF2-40B4-BE49-F238E27FC236}">
                <a16:creationId xmlns:a16="http://schemas.microsoft.com/office/drawing/2014/main" id="{271702A3-FEAD-C34B-E395-E13080AFB176}"/>
              </a:ext>
            </a:extLst>
          </p:cNvPr>
          <p:cNvCxnSpPr>
            <a:cxnSpLocks/>
          </p:cNvCxnSpPr>
          <p:nvPr/>
        </p:nvCxnSpPr>
        <p:spPr>
          <a:xfrm>
            <a:off x="7757651" y="1179871"/>
            <a:ext cx="2829094"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4A97FE5E-D0C1-76ED-8012-65821D35D2E9}"/>
              </a:ext>
            </a:extLst>
          </p:cNvPr>
          <p:cNvCxnSpPr>
            <a:cxnSpLocks/>
          </p:cNvCxnSpPr>
          <p:nvPr/>
        </p:nvCxnSpPr>
        <p:spPr>
          <a:xfrm>
            <a:off x="7924799" y="1033383"/>
            <a:ext cx="0" cy="2938849"/>
          </a:xfrm>
          <a:prstGeom prst="line">
            <a:avLst/>
          </a:prstGeom>
          <a:ln w="571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264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75FB06-3440-F882-4572-15D4BC1E8232}"/>
              </a:ext>
            </a:extLst>
          </p:cNvPr>
          <p:cNvSpPr/>
          <p:nvPr/>
        </p:nvSpPr>
        <p:spPr>
          <a:xfrm>
            <a:off x="0" y="0"/>
            <a:ext cx="2841523" cy="685800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hought Bubble: Cloud 4">
            <a:extLst>
              <a:ext uri="{FF2B5EF4-FFF2-40B4-BE49-F238E27FC236}">
                <a16:creationId xmlns:a16="http://schemas.microsoft.com/office/drawing/2014/main" id="{951A4E7D-411A-6304-58C2-257BC33724A5}"/>
              </a:ext>
            </a:extLst>
          </p:cNvPr>
          <p:cNvSpPr/>
          <p:nvPr/>
        </p:nvSpPr>
        <p:spPr>
          <a:xfrm>
            <a:off x="168951" y="219055"/>
            <a:ext cx="1710813" cy="786581"/>
          </a:xfrm>
          <a:prstGeom prst="cloudCallout">
            <a:avLst/>
          </a:prstGeom>
          <a:solidFill>
            <a:schemeClr val="bg1"/>
          </a:solidFill>
          <a:scene3d>
            <a:camera prst="perspectiveHeroicExtreme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Q1</a:t>
            </a:r>
            <a:r>
              <a:rPr lang="en-US" dirty="0">
                <a:solidFill>
                  <a:schemeClr val="tx1"/>
                </a:solidFill>
              </a:rPr>
              <a:t>Q3.</a:t>
            </a:r>
            <a:endParaRPr lang="en-US" dirty="0"/>
          </a:p>
        </p:txBody>
      </p:sp>
      <p:pic>
        <p:nvPicPr>
          <p:cNvPr id="17" name="Picture 16">
            <a:extLst>
              <a:ext uri="{FF2B5EF4-FFF2-40B4-BE49-F238E27FC236}">
                <a16:creationId xmlns:a16="http://schemas.microsoft.com/office/drawing/2014/main" id="{8598523B-2B86-9C8F-0FA4-69E4F375B83E}"/>
              </a:ext>
            </a:extLst>
          </p:cNvPr>
          <p:cNvPicPr>
            <a:picLocks noChangeAspect="1"/>
          </p:cNvPicPr>
          <p:nvPr/>
        </p:nvPicPr>
        <p:blipFill>
          <a:blip r:embed="rId2"/>
          <a:stretch>
            <a:fillRect/>
          </a:stretch>
        </p:blipFill>
        <p:spPr>
          <a:xfrm>
            <a:off x="1950392" y="612345"/>
            <a:ext cx="4435224" cy="2386994"/>
          </a:xfrm>
          <a:prstGeom prst="rect">
            <a:avLst/>
          </a:prstGeom>
        </p:spPr>
      </p:pic>
      <p:sp>
        <p:nvSpPr>
          <p:cNvPr id="18" name="Thought Bubble: Cloud 17">
            <a:extLst>
              <a:ext uri="{FF2B5EF4-FFF2-40B4-BE49-F238E27FC236}">
                <a16:creationId xmlns:a16="http://schemas.microsoft.com/office/drawing/2014/main" id="{E9B97A98-D914-1D65-E1AF-19A841C36912}"/>
              </a:ext>
            </a:extLst>
          </p:cNvPr>
          <p:cNvSpPr/>
          <p:nvPr/>
        </p:nvSpPr>
        <p:spPr>
          <a:xfrm>
            <a:off x="7221357" y="313517"/>
            <a:ext cx="1484671" cy="922122"/>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Output</a:t>
            </a:r>
          </a:p>
        </p:txBody>
      </p:sp>
      <p:pic>
        <p:nvPicPr>
          <p:cNvPr id="19" name="Picture 18">
            <a:extLst>
              <a:ext uri="{FF2B5EF4-FFF2-40B4-BE49-F238E27FC236}">
                <a16:creationId xmlns:a16="http://schemas.microsoft.com/office/drawing/2014/main" id="{2203CDD9-13A4-5EE3-D460-A632FE929388}"/>
              </a:ext>
            </a:extLst>
          </p:cNvPr>
          <p:cNvPicPr>
            <a:picLocks noChangeAspect="1"/>
          </p:cNvPicPr>
          <p:nvPr/>
        </p:nvPicPr>
        <p:blipFill>
          <a:blip r:embed="rId3"/>
          <a:stretch>
            <a:fillRect/>
          </a:stretch>
        </p:blipFill>
        <p:spPr>
          <a:xfrm>
            <a:off x="8706028" y="1618507"/>
            <a:ext cx="2695591" cy="1301673"/>
          </a:xfrm>
          <a:prstGeom prst="rect">
            <a:avLst/>
          </a:prstGeom>
        </p:spPr>
      </p:pic>
      <p:sp>
        <p:nvSpPr>
          <p:cNvPr id="21" name="TextBox 20">
            <a:extLst>
              <a:ext uri="{FF2B5EF4-FFF2-40B4-BE49-F238E27FC236}">
                <a16:creationId xmlns:a16="http://schemas.microsoft.com/office/drawing/2014/main" id="{4BBAD8CB-9328-4B31-314C-74CDA6A13EE8}"/>
              </a:ext>
            </a:extLst>
          </p:cNvPr>
          <p:cNvSpPr txBox="1"/>
          <p:nvPr/>
        </p:nvSpPr>
        <p:spPr>
          <a:xfrm>
            <a:off x="3190907" y="3716812"/>
            <a:ext cx="6862916" cy="1631216"/>
          </a:xfrm>
          <a:prstGeom prst="rect">
            <a:avLst/>
          </a:prstGeom>
          <a:noFill/>
        </p:spPr>
        <p:txBody>
          <a:bodyPr wrap="square">
            <a:spAutoFit/>
          </a:bodyPr>
          <a:lstStyle/>
          <a:p>
            <a:pPr algn="just"/>
            <a:r>
              <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 The question aims to find the top three distinct values of the total invoice amount. The provided SQL query selects the total invoice amounts from the "invoice" table, groups them by total, orders the results in descending order, and limits the output to the top three distinct values. “</a:t>
            </a:r>
          </a:p>
        </p:txBody>
      </p:sp>
      <p:cxnSp>
        <p:nvCxnSpPr>
          <p:cNvPr id="22" name="Straight Connector 21">
            <a:extLst>
              <a:ext uri="{FF2B5EF4-FFF2-40B4-BE49-F238E27FC236}">
                <a16:creationId xmlns:a16="http://schemas.microsoft.com/office/drawing/2014/main" id="{2EE4B5D1-4FC8-E739-B417-48FE36D87379}"/>
              </a:ext>
            </a:extLst>
          </p:cNvPr>
          <p:cNvCxnSpPr>
            <a:cxnSpLocks/>
          </p:cNvCxnSpPr>
          <p:nvPr/>
        </p:nvCxnSpPr>
        <p:spPr>
          <a:xfrm>
            <a:off x="8396747" y="1504335"/>
            <a:ext cx="2829094"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23" name="Straight Connector 22">
            <a:extLst>
              <a:ext uri="{FF2B5EF4-FFF2-40B4-BE49-F238E27FC236}">
                <a16:creationId xmlns:a16="http://schemas.microsoft.com/office/drawing/2014/main" id="{FC01E678-2169-1980-C807-546D0BAA6CDC}"/>
              </a:ext>
            </a:extLst>
          </p:cNvPr>
          <p:cNvCxnSpPr>
            <a:cxnSpLocks/>
          </p:cNvCxnSpPr>
          <p:nvPr/>
        </p:nvCxnSpPr>
        <p:spPr>
          <a:xfrm>
            <a:off x="8573728" y="1318518"/>
            <a:ext cx="0" cy="1129714"/>
          </a:xfrm>
          <a:prstGeom prst="line">
            <a:avLst/>
          </a:prstGeom>
          <a:ln w="571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332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75FB06-3440-F882-4572-15D4BC1E8232}"/>
              </a:ext>
            </a:extLst>
          </p:cNvPr>
          <p:cNvSpPr/>
          <p:nvPr/>
        </p:nvSpPr>
        <p:spPr>
          <a:xfrm>
            <a:off x="0" y="0"/>
            <a:ext cx="2841523" cy="685800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hought Bubble: Cloud 4">
            <a:extLst>
              <a:ext uri="{FF2B5EF4-FFF2-40B4-BE49-F238E27FC236}">
                <a16:creationId xmlns:a16="http://schemas.microsoft.com/office/drawing/2014/main" id="{951A4E7D-411A-6304-58C2-257BC33724A5}"/>
              </a:ext>
            </a:extLst>
          </p:cNvPr>
          <p:cNvSpPr/>
          <p:nvPr/>
        </p:nvSpPr>
        <p:spPr>
          <a:xfrm>
            <a:off x="168951" y="219055"/>
            <a:ext cx="1710813" cy="786581"/>
          </a:xfrm>
          <a:prstGeom prst="cloudCallout">
            <a:avLst/>
          </a:prstGeom>
          <a:solidFill>
            <a:schemeClr val="bg1"/>
          </a:solidFill>
          <a:scene3d>
            <a:camera prst="perspectiveHeroicExtreme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Q1</a:t>
            </a:r>
            <a:r>
              <a:rPr lang="en-US" dirty="0">
                <a:solidFill>
                  <a:schemeClr val="tx1"/>
                </a:solidFill>
              </a:rPr>
              <a:t>Q4.</a:t>
            </a:r>
            <a:endParaRPr lang="en-US" dirty="0"/>
          </a:p>
        </p:txBody>
      </p:sp>
      <p:pic>
        <p:nvPicPr>
          <p:cNvPr id="7" name="Picture 6">
            <a:extLst>
              <a:ext uri="{FF2B5EF4-FFF2-40B4-BE49-F238E27FC236}">
                <a16:creationId xmlns:a16="http://schemas.microsoft.com/office/drawing/2014/main" id="{5B8EC46F-189F-8642-242C-3BD309A448C3}"/>
              </a:ext>
            </a:extLst>
          </p:cNvPr>
          <p:cNvPicPr>
            <a:picLocks noChangeAspect="1"/>
          </p:cNvPicPr>
          <p:nvPr/>
        </p:nvPicPr>
        <p:blipFill>
          <a:blip r:embed="rId2"/>
          <a:stretch>
            <a:fillRect/>
          </a:stretch>
        </p:blipFill>
        <p:spPr>
          <a:xfrm>
            <a:off x="1830603" y="612345"/>
            <a:ext cx="5976211" cy="1990457"/>
          </a:xfrm>
          <a:prstGeom prst="rect">
            <a:avLst/>
          </a:prstGeom>
        </p:spPr>
      </p:pic>
      <p:sp>
        <p:nvSpPr>
          <p:cNvPr id="8" name="Thought Bubble: Cloud 7">
            <a:extLst>
              <a:ext uri="{FF2B5EF4-FFF2-40B4-BE49-F238E27FC236}">
                <a16:creationId xmlns:a16="http://schemas.microsoft.com/office/drawing/2014/main" id="{611FB17F-95BD-F7C8-BB44-8333C2823FBE}"/>
              </a:ext>
            </a:extLst>
          </p:cNvPr>
          <p:cNvSpPr/>
          <p:nvPr/>
        </p:nvSpPr>
        <p:spPr>
          <a:xfrm>
            <a:off x="8057101" y="151284"/>
            <a:ext cx="1484671" cy="922122"/>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Output</a:t>
            </a:r>
          </a:p>
        </p:txBody>
      </p:sp>
      <p:pic>
        <p:nvPicPr>
          <p:cNvPr id="10" name="Picture 9">
            <a:extLst>
              <a:ext uri="{FF2B5EF4-FFF2-40B4-BE49-F238E27FC236}">
                <a16:creationId xmlns:a16="http://schemas.microsoft.com/office/drawing/2014/main" id="{968B6FEA-DD6F-909F-5C2A-05C5201CC9DB}"/>
              </a:ext>
            </a:extLst>
          </p:cNvPr>
          <p:cNvPicPr>
            <a:picLocks noChangeAspect="1"/>
          </p:cNvPicPr>
          <p:nvPr/>
        </p:nvPicPr>
        <p:blipFill>
          <a:blip r:embed="rId3"/>
          <a:stretch>
            <a:fillRect/>
          </a:stretch>
        </p:blipFill>
        <p:spPr>
          <a:xfrm>
            <a:off x="8951836" y="1378206"/>
            <a:ext cx="2674155" cy="1338159"/>
          </a:xfrm>
          <a:prstGeom prst="rect">
            <a:avLst/>
          </a:prstGeom>
        </p:spPr>
      </p:pic>
      <p:sp>
        <p:nvSpPr>
          <p:cNvPr id="3" name="TextBox 2">
            <a:extLst>
              <a:ext uri="{FF2B5EF4-FFF2-40B4-BE49-F238E27FC236}">
                <a16:creationId xmlns:a16="http://schemas.microsoft.com/office/drawing/2014/main" id="{5828425A-848E-D189-5157-195AEE87FDFC}"/>
              </a:ext>
            </a:extLst>
          </p:cNvPr>
          <p:cNvSpPr txBox="1"/>
          <p:nvPr/>
        </p:nvSpPr>
        <p:spPr>
          <a:xfrm>
            <a:off x="3185651" y="2996092"/>
            <a:ext cx="8003458" cy="1938992"/>
          </a:xfrm>
          <a:prstGeom prst="rect">
            <a:avLst/>
          </a:prstGeom>
          <a:noFill/>
        </p:spPr>
        <p:txBody>
          <a:bodyPr wrap="square">
            <a:spAutoFit/>
          </a:bodyPr>
          <a:lstStyle/>
          <a:p>
            <a:pPr algn="just"/>
            <a:r>
              <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 The question is designed to identify the </a:t>
            </a:r>
            <a:r>
              <a:rPr lang="en-US" sz="2000" b="1" i="1" dirty="0">
                <a:solidFill>
                  <a:schemeClr val="accent2">
                    <a:lumMod val="75000"/>
                  </a:schemeClr>
                </a:solidFill>
                <a:latin typeface="Roboto LIGHT" panose="02000000000000000000" pitchFamily="2" charset="0"/>
                <a:ea typeface="Roboto LIGHT" panose="02000000000000000000" pitchFamily="2" charset="0"/>
                <a:cs typeface="Roboto LIGHT" panose="02000000000000000000" pitchFamily="2" charset="0"/>
              </a:rPr>
              <a:t>city</a:t>
            </a:r>
            <a:r>
              <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 with the </a:t>
            </a:r>
            <a:r>
              <a:rPr lang="en-US" sz="2000" b="1" dirty="0">
                <a:solidFill>
                  <a:schemeClr val="accent2">
                    <a:lumMod val="75000"/>
                  </a:schemeClr>
                </a:solidFill>
                <a:latin typeface="Roboto LIGHT" panose="02000000000000000000" pitchFamily="2" charset="0"/>
                <a:ea typeface="Roboto LIGHT" panose="02000000000000000000" pitchFamily="2" charset="0"/>
                <a:cs typeface="Roboto LIGHT" panose="02000000000000000000" pitchFamily="2" charset="0"/>
              </a:rPr>
              <a:t>most valuable customers based on total invoice amounts</a:t>
            </a:r>
            <a:r>
              <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 The accompanying SQL query selects the billing city and calculates the sum of total invoices for each city from the "invoice" table. The results are then grouped by billing city, ordered in descending order by the total invoice amounts, and limited to the top result, indicating the city with the best customers. “</a:t>
            </a:r>
          </a:p>
        </p:txBody>
      </p:sp>
    </p:spTree>
    <p:extLst>
      <p:ext uri="{BB962C8B-B14F-4D97-AF65-F5344CB8AC3E}">
        <p14:creationId xmlns:p14="http://schemas.microsoft.com/office/powerpoint/2010/main" val="247111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75FB06-3440-F882-4572-15D4BC1E8232}"/>
              </a:ext>
            </a:extLst>
          </p:cNvPr>
          <p:cNvSpPr/>
          <p:nvPr/>
        </p:nvSpPr>
        <p:spPr>
          <a:xfrm>
            <a:off x="0" y="0"/>
            <a:ext cx="2841523" cy="685800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hought Bubble: Cloud 10">
            <a:extLst>
              <a:ext uri="{FF2B5EF4-FFF2-40B4-BE49-F238E27FC236}">
                <a16:creationId xmlns:a16="http://schemas.microsoft.com/office/drawing/2014/main" id="{32B385F3-F996-B0DD-0F1F-674330B93137}"/>
              </a:ext>
            </a:extLst>
          </p:cNvPr>
          <p:cNvSpPr/>
          <p:nvPr/>
        </p:nvSpPr>
        <p:spPr>
          <a:xfrm>
            <a:off x="350849" y="446395"/>
            <a:ext cx="1710813" cy="786581"/>
          </a:xfrm>
          <a:prstGeom prst="cloudCallout">
            <a:avLst/>
          </a:prstGeom>
          <a:solidFill>
            <a:schemeClr val="bg1"/>
          </a:solidFill>
          <a:scene3d>
            <a:camera prst="perspectiveHeroicExtreme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Q1</a:t>
            </a:r>
            <a:r>
              <a:rPr lang="en-US" dirty="0">
                <a:solidFill>
                  <a:schemeClr val="tx1"/>
                </a:solidFill>
              </a:rPr>
              <a:t>Q5.</a:t>
            </a:r>
            <a:endParaRPr lang="en-US" dirty="0"/>
          </a:p>
        </p:txBody>
      </p:sp>
      <p:pic>
        <p:nvPicPr>
          <p:cNvPr id="13" name="Picture 12">
            <a:extLst>
              <a:ext uri="{FF2B5EF4-FFF2-40B4-BE49-F238E27FC236}">
                <a16:creationId xmlns:a16="http://schemas.microsoft.com/office/drawing/2014/main" id="{F764A67D-E763-6BA8-069A-A05C07BE51E2}"/>
              </a:ext>
            </a:extLst>
          </p:cNvPr>
          <p:cNvPicPr>
            <a:picLocks noChangeAspect="1"/>
          </p:cNvPicPr>
          <p:nvPr/>
        </p:nvPicPr>
        <p:blipFill>
          <a:blip r:embed="rId2"/>
          <a:stretch>
            <a:fillRect/>
          </a:stretch>
        </p:blipFill>
        <p:spPr>
          <a:xfrm>
            <a:off x="2208845" y="346120"/>
            <a:ext cx="5966977" cy="2102112"/>
          </a:xfrm>
          <a:prstGeom prst="rect">
            <a:avLst/>
          </a:prstGeom>
        </p:spPr>
      </p:pic>
      <p:sp>
        <p:nvSpPr>
          <p:cNvPr id="14" name="Thought Bubble: Cloud 13">
            <a:extLst>
              <a:ext uri="{FF2B5EF4-FFF2-40B4-BE49-F238E27FC236}">
                <a16:creationId xmlns:a16="http://schemas.microsoft.com/office/drawing/2014/main" id="{1345563A-308E-322B-D1F3-BA4BA259D54D}"/>
              </a:ext>
            </a:extLst>
          </p:cNvPr>
          <p:cNvSpPr/>
          <p:nvPr/>
        </p:nvSpPr>
        <p:spPr>
          <a:xfrm>
            <a:off x="8498484" y="143623"/>
            <a:ext cx="1484671" cy="922122"/>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Output</a:t>
            </a:r>
          </a:p>
        </p:txBody>
      </p:sp>
      <p:pic>
        <p:nvPicPr>
          <p:cNvPr id="16" name="Picture 15">
            <a:extLst>
              <a:ext uri="{FF2B5EF4-FFF2-40B4-BE49-F238E27FC236}">
                <a16:creationId xmlns:a16="http://schemas.microsoft.com/office/drawing/2014/main" id="{985E344E-D794-05C2-85A7-AA531E546CCD}"/>
              </a:ext>
            </a:extLst>
          </p:cNvPr>
          <p:cNvPicPr>
            <a:picLocks noChangeAspect="1"/>
          </p:cNvPicPr>
          <p:nvPr/>
        </p:nvPicPr>
        <p:blipFill>
          <a:blip r:embed="rId3"/>
          <a:stretch>
            <a:fillRect/>
          </a:stretch>
        </p:blipFill>
        <p:spPr>
          <a:xfrm>
            <a:off x="8847898" y="1397176"/>
            <a:ext cx="2498527" cy="1982172"/>
          </a:xfrm>
          <a:prstGeom prst="rect">
            <a:avLst/>
          </a:prstGeom>
        </p:spPr>
      </p:pic>
      <p:cxnSp>
        <p:nvCxnSpPr>
          <p:cNvPr id="2" name="Straight Connector 1">
            <a:extLst>
              <a:ext uri="{FF2B5EF4-FFF2-40B4-BE49-F238E27FC236}">
                <a16:creationId xmlns:a16="http://schemas.microsoft.com/office/drawing/2014/main" id="{4C848F79-827E-5112-5FA0-6D76D0A2627E}"/>
              </a:ext>
            </a:extLst>
          </p:cNvPr>
          <p:cNvCxnSpPr>
            <a:cxnSpLocks/>
          </p:cNvCxnSpPr>
          <p:nvPr/>
        </p:nvCxnSpPr>
        <p:spPr>
          <a:xfrm>
            <a:off x="9178319" y="1232976"/>
            <a:ext cx="2345088"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C1E61F42-071A-2357-CFAE-D91FD7753FBB}"/>
              </a:ext>
            </a:extLst>
          </p:cNvPr>
          <p:cNvCxnSpPr>
            <a:cxnSpLocks/>
          </p:cNvCxnSpPr>
          <p:nvPr/>
        </p:nvCxnSpPr>
        <p:spPr>
          <a:xfrm>
            <a:off x="8691715" y="1397176"/>
            <a:ext cx="0" cy="2103108"/>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D8BDAD84-5293-5A6A-754C-223127446C78}"/>
              </a:ext>
            </a:extLst>
          </p:cNvPr>
          <p:cNvSpPr txBox="1"/>
          <p:nvPr/>
        </p:nvSpPr>
        <p:spPr>
          <a:xfrm>
            <a:off x="3165986" y="2726228"/>
            <a:ext cx="5009836" cy="3785652"/>
          </a:xfrm>
          <a:prstGeom prst="rect">
            <a:avLst/>
          </a:prstGeom>
          <a:noFill/>
        </p:spPr>
        <p:txBody>
          <a:bodyPr wrap="square">
            <a:spAutoFit/>
          </a:bodyPr>
          <a:lstStyle/>
          <a:p>
            <a:pPr algn="just"/>
            <a:r>
              <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 The question involves identifying the city </a:t>
            </a:r>
            <a:r>
              <a:rPr lang="en-US" sz="2000" b="1" dirty="0">
                <a:solidFill>
                  <a:schemeClr val="accent2">
                    <a:lumMod val="75000"/>
                  </a:schemeClr>
                </a:solidFill>
                <a:latin typeface="Roboto LIGHT" panose="02000000000000000000" pitchFamily="2" charset="0"/>
                <a:ea typeface="Roboto LIGHT" panose="02000000000000000000" pitchFamily="2" charset="0"/>
                <a:cs typeface="Roboto LIGHT" panose="02000000000000000000" pitchFamily="2" charset="0"/>
              </a:rPr>
              <a:t>where the store made the most money and suggesting a festival in that city.</a:t>
            </a:r>
            <a:r>
              <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 The first part of the query selects all columns from the "invoice" table, and the second part </a:t>
            </a:r>
            <a:r>
              <a:rPr lang="en-US" sz="2000" b="1" dirty="0">
                <a:solidFill>
                  <a:schemeClr val="accent2">
                    <a:lumMod val="75000"/>
                  </a:schemeClr>
                </a:solidFill>
                <a:latin typeface="Roboto LIGHT" panose="02000000000000000000" pitchFamily="2" charset="0"/>
                <a:ea typeface="Roboto LIGHT" panose="02000000000000000000" pitchFamily="2" charset="0"/>
                <a:cs typeface="Roboto LIGHT" panose="02000000000000000000" pitchFamily="2" charset="0"/>
              </a:rPr>
              <a:t>calculates the sum of total invoice amounts for each billing city, </a:t>
            </a:r>
            <a:r>
              <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grouping the results by city, ordering them in descending order based on the total invoice amounts. The top result will indicate the city with the highest sum of invoice totals, suitable for hosting a festival. “</a:t>
            </a:r>
          </a:p>
        </p:txBody>
      </p:sp>
    </p:spTree>
    <p:extLst>
      <p:ext uri="{BB962C8B-B14F-4D97-AF65-F5344CB8AC3E}">
        <p14:creationId xmlns:p14="http://schemas.microsoft.com/office/powerpoint/2010/main" val="3734588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75FB06-3440-F882-4572-15D4BC1E8232}"/>
              </a:ext>
            </a:extLst>
          </p:cNvPr>
          <p:cNvSpPr/>
          <p:nvPr/>
        </p:nvSpPr>
        <p:spPr>
          <a:xfrm>
            <a:off x="0" y="0"/>
            <a:ext cx="2841523" cy="685800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hought Bubble: Cloud 4">
            <a:extLst>
              <a:ext uri="{FF2B5EF4-FFF2-40B4-BE49-F238E27FC236}">
                <a16:creationId xmlns:a16="http://schemas.microsoft.com/office/drawing/2014/main" id="{951A4E7D-411A-6304-58C2-257BC33724A5}"/>
              </a:ext>
            </a:extLst>
          </p:cNvPr>
          <p:cNvSpPr/>
          <p:nvPr/>
        </p:nvSpPr>
        <p:spPr>
          <a:xfrm>
            <a:off x="168951" y="219055"/>
            <a:ext cx="1710813" cy="786581"/>
          </a:xfrm>
          <a:prstGeom prst="cloudCallout">
            <a:avLst/>
          </a:prstGeom>
          <a:solidFill>
            <a:schemeClr val="bg1"/>
          </a:solidFill>
          <a:scene3d>
            <a:camera prst="perspectiveHeroicExtreme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Q1</a:t>
            </a:r>
            <a:r>
              <a:rPr lang="en-US" dirty="0">
                <a:solidFill>
                  <a:schemeClr val="tx1"/>
                </a:solidFill>
              </a:rPr>
              <a:t>Q6.</a:t>
            </a:r>
            <a:endParaRPr lang="en-US" dirty="0"/>
          </a:p>
        </p:txBody>
      </p:sp>
      <p:sp>
        <p:nvSpPr>
          <p:cNvPr id="8" name="Thought Bubble: Cloud 7">
            <a:extLst>
              <a:ext uri="{FF2B5EF4-FFF2-40B4-BE49-F238E27FC236}">
                <a16:creationId xmlns:a16="http://schemas.microsoft.com/office/drawing/2014/main" id="{611FB17F-95BD-F7C8-BB44-8333C2823FBE}"/>
              </a:ext>
            </a:extLst>
          </p:cNvPr>
          <p:cNvSpPr/>
          <p:nvPr/>
        </p:nvSpPr>
        <p:spPr>
          <a:xfrm>
            <a:off x="10271105" y="1601462"/>
            <a:ext cx="1484671" cy="922122"/>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Output</a:t>
            </a:r>
          </a:p>
        </p:txBody>
      </p:sp>
      <p:pic>
        <p:nvPicPr>
          <p:cNvPr id="3" name="Picture 2">
            <a:extLst>
              <a:ext uri="{FF2B5EF4-FFF2-40B4-BE49-F238E27FC236}">
                <a16:creationId xmlns:a16="http://schemas.microsoft.com/office/drawing/2014/main" id="{347CB830-757B-6E36-FFD4-2B61DB1BDBA4}"/>
              </a:ext>
            </a:extLst>
          </p:cNvPr>
          <p:cNvPicPr>
            <a:picLocks noChangeAspect="1"/>
          </p:cNvPicPr>
          <p:nvPr/>
        </p:nvPicPr>
        <p:blipFill>
          <a:blip r:embed="rId2"/>
          <a:stretch>
            <a:fillRect/>
          </a:stretch>
        </p:blipFill>
        <p:spPr>
          <a:xfrm>
            <a:off x="2048715" y="468180"/>
            <a:ext cx="7331075" cy="2170182"/>
          </a:xfrm>
          <a:prstGeom prst="rect">
            <a:avLst/>
          </a:prstGeom>
        </p:spPr>
      </p:pic>
      <p:pic>
        <p:nvPicPr>
          <p:cNvPr id="9" name="Picture 8">
            <a:extLst>
              <a:ext uri="{FF2B5EF4-FFF2-40B4-BE49-F238E27FC236}">
                <a16:creationId xmlns:a16="http://schemas.microsoft.com/office/drawing/2014/main" id="{6D9E7251-275D-09E2-EED8-5E6BB5CF82FC}"/>
              </a:ext>
            </a:extLst>
          </p:cNvPr>
          <p:cNvPicPr>
            <a:picLocks noChangeAspect="1"/>
          </p:cNvPicPr>
          <p:nvPr/>
        </p:nvPicPr>
        <p:blipFill>
          <a:blip r:embed="rId3"/>
          <a:stretch>
            <a:fillRect/>
          </a:stretch>
        </p:blipFill>
        <p:spPr>
          <a:xfrm>
            <a:off x="7133209" y="2924344"/>
            <a:ext cx="4493161" cy="1208915"/>
          </a:xfrm>
          <a:prstGeom prst="rect">
            <a:avLst/>
          </a:prstGeom>
        </p:spPr>
      </p:pic>
      <p:cxnSp>
        <p:nvCxnSpPr>
          <p:cNvPr id="15" name="Straight Connector 14">
            <a:extLst>
              <a:ext uri="{FF2B5EF4-FFF2-40B4-BE49-F238E27FC236}">
                <a16:creationId xmlns:a16="http://schemas.microsoft.com/office/drawing/2014/main" id="{1E614EDC-7B06-C5E9-3597-2B5F4E37CA87}"/>
              </a:ext>
            </a:extLst>
          </p:cNvPr>
          <p:cNvCxnSpPr/>
          <p:nvPr/>
        </p:nvCxnSpPr>
        <p:spPr>
          <a:xfrm>
            <a:off x="7000567" y="2654258"/>
            <a:ext cx="0" cy="904568"/>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FDD607C6-B07D-AB58-37DB-DD9E3C912E0E}"/>
              </a:ext>
            </a:extLst>
          </p:cNvPr>
          <p:cNvCxnSpPr>
            <a:cxnSpLocks/>
          </p:cNvCxnSpPr>
          <p:nvPr/>
        </p:nvCxnSpPr>
        <p:spPr>
          <a:xfrm>
            <a:off x="6774426" y="2792361"/>
            <a:ext cx="481521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CD4995A-569F-307E-0CF6-9C0691D6ED39}"/>
              </a:ext>
            </a:extLst>
          </p:cNvPr>
          <p:cNvSpPr txBox="1"/>
          <p:nvPr/>
        </p:nvSpPr>
        <p:spPr>
          <a:xfrm>
            <a:off x="3295024" y="3835275"/>
            <a:ext cx="8460752" cy="2554545"/>
          </a:xfrm>
          <a:prstGeom prst="rect">
            <a:avLst/>
          </a:prstGeom>
          <a:noFill/>
        </p:spPr>
        <p:txBody>
          <a:bodyPr wrap="square">
            <a:spAutoFit/>
          </a:bodyPr>
          <a:lstStyle/>
          <a:p>
            <a:pPr algn="just"/>
            <a:r>
              <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 The question aims to identify the best customer, defined as the person who has spent the most money. The SQL query performs a join between the "customer" and "invoice" tables on the customer_id, calculates </a:t>
            </a:r>
            <a:r>
              <a:rPr lang="en-US" sz="2000" b="1" dirty="0">
                <a:solidFill>
                  <a:schemeClr val="accent2">
                    <a:lumMod val="75000"/>
                  </a:schemeClr>
                </a:solidFill>
                <a:latin typeface="Roboto LIGHT" panose="02000000000000000000" pitchFamily="2" charset="0"/>
                <a:ea typeface="Roboto LIGHT" panose="02000000000000000000" pitchFamily="2" charset="0"/>
                <a:cs typeface="Roboto LIGHT" panose="02000000000000000000" pitchFamily="2" charset="0"/>
              </a:rPr>
              <a:t>the sum of total invoice amounts for each customer, and then selects the customer_id, first_name, last_name, and the total spent</a:t>
            </a:r>
            <a:r>
              <a:rPr lang="en-US" sz="2000" b="1" dirty="0">
                <a:solidFill>
                  <a:schemeClr val="accent5">
                    <a:lumMod val="75000"/>
                  </a:schemeClr>
                </a:solidFill>
                <a:latin typeface="Roboto LIGHT" panose="02000000000000000000" pitchFamily="2" charset="0"/>
                <a:ea typeface="Roboto LIGHT" panose="02000000000000000000" pitchFamily="2" charset="0"/>
                <a:cs typeface="Roboto LIGHT" panose="02000000000000000000" pitchFamily="2" charset="0"/>
              </a:rPr>
              <a:t>. The results are grouped by customer_id, first_name, and last_name, ordered in descending order based on the total spent, and limited to the top result, indicating the customer who has spent the most money. “</a:t>
            </a:r>
          </a:p>
        </p:txBody>
      </p:sp>
    </p:spTree>
    <p:extLst>
      <p:ext uri="{BB962C8B-B14F-4D97-AF65-F5344CB8AC3E}">
        <p14:creationId xmlns:p14="http://schemas.microsoft.com/office/powerpoint/2010/main" val="196745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1185</TotalTime>
  <Words>1501</Words>
  <Application>Microsoft Office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Century Gothic</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Sukanya Murugan</dc:creator>
  <cp:lastModifiedBy>Sukanya Murugan</cp:lastModifiedBy>
  <cp:revision>4</cp:revision>
  <dcterms:created xsi:type="dcterms:W3CDTF">2023-12-21T15:56:24Z</dcterms:created>
  <dcterms:modified xsi:type="dcterms:W3CDTF">2023-12-22T11:41:27Z</dcterms:modified>
</cp:coreProperties>
</file>