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3" r:id="rId11"/>
  </p:sldIdLst>
  <p:sldSz cx="11430000" cy="8763000"/>
  <p:notesSz cx="11430000" cy="8763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277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959743"/>
            <a:ext cx="11438861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388" tIns="57694" rIns="115388" bIns="5769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857250" y="2239435"/>
            <a:ext cx="9715500" cy="2338028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1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57250" y="4614831"/>
            <a:ext cx="9715500" cy="1532955"/>
          </a:xfrm>
        </p:spPr>
        <p:txBody>
          <a:bodyPr lIns="57694" rIns="57694"/>
          <a:lstStyle>
            <a:lvl1pPr marL="0" marR="80772" indent="0" algn="r">
              <a:buNone/>
              <a:defRPr>
                <a:solidFill>
                  <a:schemeClr val="tx2"/>
                </a:solidFill>
              </a:defRPr>
            </a:lvl1pPr>
            <a:lvl2pPr marL="576941" indent="0" algn="ctr">
              <a:buNone/>
            </a:lvl2pPr>
            <a:lvl3pPr marL="1153881" indent="0" algn="ctr">
              <a:buNone/>
            </a:lvl3pPr>
            <a:lvl4pPr marL="1730822" indent="0" algn="ctr">
              <a:buNone/>
            </a:lvl4pPr>
            <a:lvl5pPr marL="2307763" indent="0" algn="ctr">
              <a:buNone/>
            </a:lvl5pPr>
            <a:lvl6pPr marL="2884703" indent="0" algn="ctr">
              <a:buNone/>
            </a:lvl6pPr>
            <a:lvl7pPr marL="3461644" indent="0" algn="ctr">
              <a:buNone/>
            </a:lvl7pPr>
            <a:lvl8pPr marL="4038585" indent="0" algn="ctr">
              <a:buNone/>
            </a:lvl8pPr>
            <a:lvl9pPr marL="4615525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706" y="6328833"/>
            <a:ext cx="11434706" cy="2443224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892810"/>
            <a:ext cx="10287000" cy="560442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55016" y="350929"/>
            <a:ext cx="2221838" cy="7146306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50930"/>
            <a:ext cx="7905750" cy="714630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970" y="1354076"/>
            <a:ext cx="9715500" cy="2336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1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3391" y="3746076"/>
            <a:ext cx="5715000" cy="1859024"/>
          </a:xfrm>
        </p:spPr>
        <p:txBody>
          <a:bodyPr lIns="115388" rIns="115388" anchor="t"/>
          <a:lstStyle>
            <a:lvl1pPr marL="0" indent="0" algn="l">
              <a:buNone/>
              <a:defRPr sz="2900">
                <a:solidFill>
                  <a:schemeClr val="tx1"/>
                </a:solidFill>
              </a:defRPr>
            </a:lvl1pPr>
            <a:lvl2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Chevron 6"/>
          <p:cNvSpPr/>
          <p:nvPr/>
        </p:nvSpPr>
        <p:spPr>
          <a:xfrm>
            <a:off x="4545850" y="3840325"/>
            <a:ext cx="228600" cy="2921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388" tIns="57694" rIns="115388" bIns="57694"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4312830" y="3840325"/>
            <a:ext cx="228600" cy="2921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388" tIns="57694" rIns="115388" bIns="57694"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892809"/>
            <a:ext cx="5048250" cy="578317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250" y="1892809"/>
            <a:ext cx="5048250" cy="578317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348897"/>
            <a:ext cx="10287000" cy="14605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6913033"/>
            <a:ext cx="5050235" cy="97366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30776" anchor="ctr"/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>
              <a:buNone/>
              <a:defRPr sz="2500" b="1"/>
            </a:lvl2pPr>
            <a:lvl3pPr>
              <a:buNone/>
              <a:defRPr sz="2300" b="1"/>
            </a:lvl3pPr>
            <a:lvl4pPr>
              <a:buNone/>
              <a:defRPr sz="2000" b="1"/>
            </a:lvl4pPr>
            <a:lvl5pPr>
              <a:buNone/>
              <a:defRPr sz="20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806283" y="6913033"/>
            <a:ext cx="5052219" cy="97366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30776" anchor="ctr"/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>
              <a:buNone/>
              <a:defRPr sz="2500" b="1"/>
            </a:lvl2pPr>
            <a:lvl3pPr>
              <a:buNone/>
              <a:defRPr sz="2300" b="1"/>
            </a:lvl3pPr>
            <a:lvl4pPr>
              <a:buNone/>
              <a:defRPr sz="2000" b="1"/>
            </a:lvl4pPr>
            <a:lvl5pPr>
              <a:buNone/>
              <a:defRPr sz="20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71500" y="1845488"/>
            <a:ext cx="5050235" cy="5036697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282" y="1845488"/>
            <a:ext cx="5052219" cy="5036697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231467"/>
            <a:ext cx="9352220" cy="584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2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24500" y="6842630"/>
            <a:ext cx="4968240" cy="1168400"/>
          </a:xfrm>
        </p:spPr>
        <p:txBody>
          <a:bodyPr/>
          <a:lstStyle>
            <a:lvl1pPr marL="0" indent="0" algn="r">
              <a:buNone/>
              <a:defRPr sz="2000"/>
            </a:lvl1pPr>
            <a:lvl2pPr>
              <a:buNone/>
              <a:defRPr sz="1500"/>
            </a:lvl2pPr>
            <a:lvl3pPr>
              <a:buNone/>
              <a:defRPr sz="1300"/>
            </a:lvl3pPr>
            <a:lvl4pPr>
              <a:buNone/>
              <a:defRPr sz="1100"/>
            </a:lvl4pPr>
            <a:lvl5pPr>
              <a:buNone/>
              <a:defRPr sz="11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43000" y="350520"/>
            <a:ext cx="9349740" cy="5842000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08790" y="8187928"/>
            <a:ext cx="2400300" cy="4673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6540" y="6955458"/>
            <a:ext cx="8953500" cy="828296"/>
          </a:xfrm>
          <a:noFill/>
        </p:spPr>
        <p:txBody>
          <a:bodyPr lIns="115388" tIns="0" rIns="115388" anchor="t"/>
          <a:lstStyle>
            <a:lvl1pPr marL="0" marR="23078" indent="0" algn="r">
              <a:buNone/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750" y="242737"/>
            <a:ext cx="10858500" cy="56083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0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75091" y="8187929"/>
            <a:ext cx="2938351" cy="466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6216545"/>
            <a:ext cx="10094290" cy="718970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8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24091" y="7596307"/>
            <a:ext cx="6175780" cy="117693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8" tIns="57694" rIns="115388" bIns="57694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07147" y="7588736"/>
            <a:ext cx="4613064" cy="119274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8" tIns="57694" rIns="115388" bIns="57694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7553" y="7399934"/>
            <a:ext cx="4252893" cy="1381109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15388" tIns="57694" rIns="115388" bIns="57694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1546" y="7395443"/>
            <a:ext cx="4256886" cy="138560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0830140" y="6374118"/>
            <a:ext cx="228600" cy="2921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388" tIns="57694" rIns="115388" bIns="57694"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10597120" y="6374118"/>
            <a:ext cx="228600" cy="2921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388" tIns="57694" rIns="115388" bIns="57694"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24091" y="7596307"/>
            <a:ext cx="6175780" cy="117693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8" tIns="57694" rIns="115388" bIns="57694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07147" y="7588736"/>
            <a:ext cx="4613064" cy="119274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8" tIns="57694" rIns="115388" bIns="57694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7553" y="7399934"/>
            <a:ext cx="4252893" cy="1381109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15388" tIns="57694" rIns="115388" bIns="57694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46" y="7395443"/>
            <a:ext cx="4256886" cy="138560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71500" y="350926"/>
            <a:ext cx="10287000" cy="1460500"/>
          </a:xfrm>
          <a:prstGeom prst="rect">
            <a:avLst/>
          </a:prstGeom>
        </p:spPr>
        <p:txBody>
          <a:bodyPr vert="horz" lIns="115388" tIns="57694" rIns="115388" bIns="57694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71500" y="1892809"/>
            <a:ext cx="10287000" cy="5783175"/>
          </a:xfrm>
          <a:prstGeom prst="rect">
            <a:avLst/>
          </a:prstGeom>
        </p:spPr>
        <p:txBody>
          <a:bodyPr vert="horz" lIns="115388" tIns="57694" rIns="115388" bIns="57694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408790" y="8187928"/>
            <a:ext cx="2400300" cy="467360"/>
          </a:xfrm>
          <a:prstGeom prst="rect">
            <a:avLst/>
          </a:prstGeom>
        </p:spPr>
        <p:txBody>
          <a:bodyPr vert="horz" lIns="115388" tIns="57694" rIns="115388" bIns="57694" anchor="b"/>
          <a:lstStyle>
            <a:lvl1pPr algn="l" eaLnBrk="1" latinLnBrk="0" hangingPunct="1">
              <a:defRPr kumimoji="0" sz="13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475091" y="8187929"/>
            <a:ext cx="2938351" cy="466549"/>
          </a:xfrm>
          <a:prstGeom prst="rect">
            <a:avLst/>
          </a:prstGeom>
        </p:spPr>
        <p:txBody>
          <a:bodyPr vert="horz" lIns="115388" tIns="57694" rIns="115388" bIns="57694" anchor="b"/>
          <a:lstStyle>
            <a:lvl1pPr algn="r" eaLnBrk="1" latinLnBrk="0" hangingPunct="1">
              <a:defRPr kumimoji="0" sz="1300"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09090" y="8187929"/>
            <a:ext cx="457200" cy="466549"/>
          </a:xfrm>
          <a:prstGeom prst="rect">
            <a:avLst/>
          </a:prstGeom>
        </p:spPr>
        <p:txBody>
          <a:bodyPr vert="horz" lIns="115388" tIns="57694" rIns="115388" bIns="57694" anchor="b"/>
          <a:lstStyle>
            <a:lvl1pPr algn="r" eaLnBrk="1" latinLnBrk="0" hangingPunct="1">
              <a:defRPr kumimoji="0" sz="13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52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61553" indent="-323087" algn="l" rtl="0" eaLnBrk="1" latinLnBrk="0" hangingPunct="1">
        <a:spcBef>
          <a:spcPts val="505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4639" indent="-288470" algn="l" rtl="0" eaLnBrk="1" latinLnBrk="0" hangingPunct="1">
        <a:spcBef>
          <a:spcPts val="409"/>
        </a:spcBef>
        <a:buClr>
          <a:schemeClr val="accent1"/>
        </a:buClr>
        <a:buFont typeface="Verdana"/>
        <a:buChar char="◦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084648" indent="-288470" algn="l" rtl="0" eaLnBrk="1" latinLnBrk="0" hangingPunct="1">
        <a:spcBef>
          <a:spcPts val="442"/>
        </a:spcBef>
        <a:buClr>
          <a:schemeClr val="accent2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2352" indent="-288470" algn="l" rtl="0" eaLnBrk="1" latinLnBrk="0" hangingPunct="1">
        <a:spcBef>
          <a:spcPts val="442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30822" indent="-288470" algn="l" rtl="0" eaLnBrk="1" latinLnBrk="0" hangingPunct="1">
        <a:spcBef>
          <a:spcPts val="442"/>
        </a:spcBef>
        <a:buClr>
          <a:schemeClr val="accent2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019292" indent="-288470" algn="l" rtl="0" eaLnBrk="1" latinLnBrk="0" hangingPunct="1">
        <a:spcBef>
          <a:spcPts val="442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2307763" indent="-288470" algn="l" rtl="0" eaLnBrk="1" latinLnBrk="0" hangingPunct="1">
        <a:spcBef>
          <a:spcPts val="442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596233" indent="-288470" algn="l" rtl="0" eaLnBrk="1" latinLnBrk="0" hangingPunct="1">
        <a:spcBef>
          <a:spcPts val="442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884703" indent="-288470" algn="l" rtl="0" eaLnBrk="1" latinLnBrk="0" hangingPunct="1">
        <a:spcBef>
          <a:spcPts val="442"/>
        </a:spcBef>
        <a:buClr>
          <a:schemeClr val="accent3"/>
        </a:buClr>
        <a:buFont typeface="Wingdings 2"/>
        <a:buChar char="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769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538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7308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3077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88470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4616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038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615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419600" cy="88770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2037" y="952500"/>
            <a:ext cx="6007025" cy="216084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Loan Default Prediction Using Machine Learning and Apache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Spark for Enhanced Risk Management.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4767896" y="4013479"/>
            <a:ext cx="5900104" cy="1332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6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Predicting</a:t>
            </a:r>
            <a:r>
              <a:rPr sz="16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loan</a:t>
            </a:r>
            <a:r>
              <a:rPr sz="16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6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defaults</a:t>
            </a:r>
            <a:r>
              <a:rPr sz="16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sz="16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critical</a:t>
            </a:r>
            <a:r>
              <a:rPr sz="1600" spc="-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10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6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financial</a:t>
            </a:r>
            <a:r>
              <a:rPr sz="16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7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institutions.</a:t>
            </a:r>
            <a:r>
              <a:rPr sz="16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sz="1600" spc="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sz="1600" spc="7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7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offers</a:t>
            </a:r>
            <a:r>
              <a:rPr sz="1600" spc="8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7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powerful</a:t>
            </a:r>
            <a:r>
              <a:rPr sz="1600" spc="7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tools.</a:t>
            </a:r>
            <a:r>
              <a:rPr sz="1600" spc="8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1600" spc="7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6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  <a:r>
              <a:rPr sz="1600" spc="8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outlines</a:t>
            </a:r>
            <a:r>
              <a:rPr sz="1600" spc="7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z="16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comprehensive</a:t>
            </a:r>
            <a:r>
              <a:rPr sz="1600" spc="17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approach.</a:t>
            </a:r>
            <a:r>
              <a:rPr sz="1600" spc="18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sz="1600" spc="18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1600" spc="18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leverage</a:t>
            </a:r>
            <a:r>
              <a:rPr sz="1600" spc="18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Spark</a:t>
            </a:r>
            <a:r>
              <a:rPr sz="1600" spc="18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10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600" spc="18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8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1600" spc="18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processing. </a:t>
            </a:r>
            <a:r>
              <a:rPr sz="16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sz="16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16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sz="16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16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10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6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7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insightful</a:t>
            </a:r>
            <a:r>
              <a:rPr sz="16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visualizations.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0154" y="5902690"/>
            <a:ext cx="3840446" cy="12689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US" sz="1600" dirty="0"/>
              <a:t>Sukanya Nimbalkar (240843025042)</a:t>
            </a:r>
            <a:endParaRPr lang="en-IN" sz="1600" dirty="0"/>
          </a:p>
          <a:p>
            <a:r>
              <a:rPr lang="en-US" sz="1600" dirty="0"/>
              <a:t>Ishika Sutane (240843025016)</a:t>
            </a:r>
            <a:endParaRPr lang="en-IN" sz="1600" dirty="0"/>
          </a:p>
          <a:p>
            <a:r>
              <a:rPr lang="en-US" sz="1600" dirty="0"/>
              <a:t>Prachi Moje (240843025026)</a:t>
            </a:r>
            <a:endParaRPr lang="en-IN" sz="1600" dirty="0"/>
          </a:p>
          <a:p>
            <a:r>
              <a:rPr lang="en-US" sz="1600" dirty="0"/>
              <a:t>Shreyas Kore (240843025037)</a:t>
            </a:r>
            <a:endParaRPr lang="en-IN" sz="16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sz="16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0835" y="4418329"/>
            <a:ext cx="225425" cy="160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endParaRPr sz="9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0" y="253"/>
            <a:ext cx="4648200" cy="87627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1181100"/>
            <a:ext cx="2393315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7375" y="1866900"/>
            <a:ext cx="5890895" cy="100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600"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Machine</a:t>
            </a:r>
            <a:r>
              <a:rPr sz="1600" spc="9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sz="1600" spc="9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7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offers</a:t>
            </a:r>
            <a:r>
              <a:rPr sz="1600" spc="9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valuable</a:t>
            </a:r>
            <a:r>
              <a:rPr sz="1600" spc="9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insights.</a:t>
            </a:r>
            <a:r>
              <a:rPr sz="1600" spc="9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Accurate</a:t>
            </a:r>
            <a:r>
              <a:rPr sz="1600" spc="9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7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sz="1600" spc="9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6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prediction</a:t>
            </a:r>
            <a:r>
              <a:rPr sz="1600" spc="9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2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sz="1600" spc="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achievable.</a:t>
            </a:r>
            <a:r>
              <a:rPr sz="16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sz="16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recommendations</a:t>
            </a:r>
            <a:r>
              <a:rPr sz="16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drive</a:t>
            </a:r>
            <a:r>
              <a:rPr sz="1600"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8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informed</a:t>
            </a:r>
            <a:r>
              <a:rPr sz="16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decisions.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0075" y="3114674"/>
            <a:ext cx="390525" cy="390525"/>
            <a:chOff x="600075" y="3114674"/>
            <a:chExt cx="390525" cy="390525"/>
          </a:xfrm>
        </p:grpSpPr>
        <p:sp>
          <p:nvSpPr>
            <p:cNvPr id="8" name="object 8"/>
            <p:cNvSpPr/>
            <p:nvPr/>
          </p:nvSpPr>
          <p:spPr>
            <a:xfrm>
              <a:off x="604837" y="31194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0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7" y="367385"/>
                  </a:lnTo>
                  <a:lnTo>
                    <a:pt x="51619" y="381000"/>
                  </a:lnTo>
                  <a:lnTo>
                    <a:pt x="329380" y="381000"/>
                  </a:lnTo>
                  <a:lnTo>
                    <a:pt x="367381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52" y="13614"/>
                  </a:lnTo>
                  <a:lnTo>
                    <a:pt x="332973" y="355"/>
                  </a:lnTo>
                  <a:lnTo>
                    <a:pt x="329380" y="0"/>
                  </a:lnTo>
                  <a:close/>
                </a:path>
              </a:pathLst>
            </a:custGeom>
            <a:solidFill>
              <a:srgbClr val="D2DDF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04837" y="31194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0" y="0"/>
                  </a:lnTo>
                  <a:lnTo>
                    <a:pt x="332973" y="355"/>
                  </a:lnTo>
                  <a:lnTo>
                    <a:pt x="336529" y="1066"/>
                  </a:lnTo>
                  <a:lnTo>
                    <a:pt x="340092" y="1765"/>
                  </a:lnTo>
                  <a:lnTo>
                    <a:pt x="356448" y="9309"/>
                  </a:lnTo>
                  <a:lnTo>
                    <a:pt x="359464" y="11328"/>
                  </a:lnTo>
                  <a:lnTo>
                    <a:pt x="379938" y="44462"/>
                  </a:lnTo>
                  <a:lnTo>
                    <a:pt x="380648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8" y="332968"/>
                  </a:lnTo>
                  <a:lnTo>
                    <a:pt x="371688" y="356438"/>
                  </a:lnTo>
                  <a:lnTo>
                    <a:pt x="369674" y="359460"/>
                  </a:lnTo>
                  <a:lnTo>
                    <a:pt x="336529" y="379933"/>
                  </a:lnTo>
                  <a:lnTo>
                    <a:pt x="332973" y="380644"/>
                  </a:lnTo>
                  <a:lnTo>
                    <a:pt x="329380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9" y="381000"/>
                  </a:lnTo>
                  <a:lnTo>
                    <a:pt x="48026" y="380644"/>
                  </a:lnTo>
                  <a:lnTo>
                    <a:pt x="44465" y="379933"/>
                  </a:lnTo>
                  <a:lnTo>
                    <a:pt x="40907" y="379234"/>
                  </a:lnTo>
                  <a:lnTo>
                    <a:pt x="9311" y="356438"/>
                  </a:lnTo>
                  <a:lnTo>
                    <a:pt x="7292" y="353428"/>
                  </a:lnTo>
                  <a:lnTo>
                    <a:pt x="5590" y="350253"/>
                  </a:lnTo>
                  <a:lnTo>
                    <a:pt x="4207" y="346900"/>
                  </a:lnTo>
                  <a:lnTo>
                    <a:pt x="2818" y="343547"/>
                  </a:lnTo>
                  <a:lnTo>
                    <a:pt x="1771" y="340093"/>
                  </a:lnTo>
                  <a:lnTo>
                    <a:pt x="1061" y="336537"/>
                  </a:lnTo>
                  <a:lnTo>
                    <a:pt x="351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7C3D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2035" y="3130550"/>
            <a:ext cx="12192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75" dirty="0">
                <a:solidFill>
                  <a:srgbClr val="3F4054"/>
                </a:solidFill>
                <a:latin typeface="Verdana"/>
                <a:cs typeface="Verdana"/>
              </a:rPr>
              <a:t>1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4587" y="3097212"/>
            <a:ext cx="2185670" cy="5764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sz="1400" spc="-114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Findings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00" spc="8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Identified</a:t>
            </a:r>
            <a:r>
              <a:rPr sz="14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key </a:t>
            </a: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  <a:r>
              <a:rPr sz="1400"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6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factors.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57600" y="3114674"/>
            <a:ext cx="390525" cy="390525"/>
            <a:chOff x="3657600" y="3114674"/>
            <a:chExt cx="390525" cy="390525"/>
          </a:xfrm>
        </p:grpSpPr>
        <p:sp>
          <p:nvSpPr>
            <p:cNvPr id="13" name="object 13"/>
            <p:cNvSpPr/>
            <p:nvPr/>
          </p:nvSpPr>
          <p:spPr>
            <a:xfrm>
              <a:off x="3662362" y="31194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5" y="367385"/>
                  </a:lnTo>
                  <a:lnTo>
                    <a:pt x="51612" y="381000"/>
                  </a:lnTo>
                  <a:lnTo>
                    <a:pt x="329387" y="381000"/>
                  </a:lnTo>
                  <a:lnTo>
                    <a:pt x="367385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D2DDF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662362" y="31194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37" y="1066"/>
                  </a:lnTo>
                  <a:lnTo>
                    <a:pt x="340093" y="1765"/>
                  </a:lnTo>
                  <a:lnTo>
                    <a:pt x="371690" y="2454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4" y="332968"/>
                  </a:lnTo>
                  <a:lnTo>
                    <a:pt x="379933" y="336537"/>
                  </a:lnTo>
                  <a:lnTo>
                    <a:pt x="379234" y="340093"/>
                  </a:lnTo>
                  <a:lnTo>
                    <a:pt x="356450" y="371690"/>
                  </a:lnTo>
                  <a:lnTo>
                    <a:pt x="336524" y="379933"/>
                  </a:lnTo>
                  <a:lnTo>
                    <a:pt x="332968" y="380644"/>
                  </a:lnTo>
                  <a:lnTo>
                    <a:pt x="329387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18" y="380644"/>
                  </a:lnTo>
                  <a:lnTo>
                    <a:pt x="44462" y="379933"/>
                  </a:lnTo>
                  <a:lnTo>
                    <a:pt x="40906" y="379234"/>
                  </a:lnTo>
                  <a:lnTo>
                    <a:pt x="9309" y="356438"/>
                  </a:lnTo>
                  <a:lnTo>
                    <a:pt x="7289" y="353428"/>
                  </a:lnTo>
                  <a:lnTo>
                    <a:pt x="1066" y="336537"/>
                  </a:lnTo>
                  <a:lnTo>
                    <a:pt x="355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7C3D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62476" y="3130550"/>
            <a:ext cx="17589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3F4054"/>
                </a:solidFill>
                <a:latin typeface="Verdana"/>
                <a:cs typeface="Verdana"/>
              </a:rPr>
              <a:t>2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02114" y="3097212"/>
            <a:ext cx="2276155" cy="8742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Recommendations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12700" marR="360680">
              <a:lnSpc>
                <a:spcPct val="134300"/>
              </a:lnSpc>
              <a:spcBef>
                <a:spcPts val="465"/>
              </a:spcBef>
            </a:pPr>
            <a:r>
              <a:rPr sz="1400"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Adjust</a:t>
            </a:r>
            <a:r>
              <a:rPr sz="14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loan</a:t>
            </a:r>
            <a:r>
              <a:rPr sz="1400" spc="-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approval </a:t>
            </a:r>
            <a:r>
              <a:rPr sz="1400"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criteria</a:t>
            </a:r>
            <a:r>
              <a:rPr sz="1350" spc="40" dirty="0">
                <a:solidFill>
                  <a:srgbClr val="3F4054"/>
                </a:solidFill>
                <a:latin typeface="Microsoft Sans Serif"/>
                <a:cs typeface="Microsoft Sans Serif"/>
              </a:rPr>
              <a:t>.</a:t>
            </a:r>
            <a:endParaRPr sz="1350" dirty="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0074" y="4247565"/>
            <a:ext cx="390525" cy="390525"/>
            <a:chOff x="600075" y="4400550"/>
            <a:chExt cx="390525" cy="390525"/>
          </a:xfrm>
        </p:grpSpPr>
        <p:sp>
          <p:nvSpPr>
            <p:cNvPr id="18" name="object 18"/>
            <p:cNvSpPr/>
            <p:nvPr/>
          </p:nvSpPr>
          <p:spPr>
            <a:xfrm>
              <a:off x="604837" y="440531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0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7" y="367385"/>
                  </a:lnTo>
                  <a:lnTo>
                    <a:pt x="51619" y="381000"/>
                  </a:lnTo>
                  <a:lnTo>
                    <a:pt x="329380" y="381000"/>
                  </a:lnTo>
                  <a:lnTo>
                    <a:pt x="367381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52" y="13614"/>
                  </a:lnTo>
                  <a:lnTo>
                    <a:pt x="332973" y="355"/>
                  </a:lnTo>
                  <a:lnTo>
                    <a:pt x="329380" y="0"/>
                  </a:lnTo>
                  <a:close/>
                </a:path>
              </a:pathLst>
            </a:custGeom>
            <a:solidFill>
              <a:srgbClr val="D2DDF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04837" y="440531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2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0" y="0"/>
                  </a:lnTo>
                  <a:lnTo>
                    <a:pt x="332973" y="355"/>
                  </a:lnTo>
                  <a:lnTo>
                    <a:pt x="336529" y="1066"/>
                  </a:lnTo>
                  <a:lnTo>
                    <a:pt x="340092" y="1765"/>
                  </a:lnTo>
                  <a:lnTo>
                    <a:pt x="356448" y="9309"/>
                  </a:lnTo>
                  <a:lnTo>
                    <a:pt x="359464" y="11328"/>
                  </a:lnTo>
                  <a:lnTo>
                    <a:pt x="379938" y="44462"/>
                  </a:lnTo>
                  <a:lnTo>
                    <a:pt x="380648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8" y="332968"/>
                  </a:lnTo>
                  <a:lnTo>
                    <a:pt x="371688" y="356438"/>
                  </a:lnTo>
                  <a:lnTo>
                    <a:pt x="369674" y="359460"/>
                  </a:lnTo>
                  <a:lnTo>
                    <a:pt x="336529" y="379933"/>
                  </a:lnTo>
                  <a:lnTo>
                    <a:pt x="332973" y="380644"/>
                  </a:lnTo>
                  <a:lnTo>
                    <a:pt x="329380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9" y="381000"/>
                  </a:lnTo>
                  <a:lnTo>
                    <a:pt x="48026" y="380644"/>
                  </a:lnTo>
                  <a:lnTo>
                    <a:pt x="44465" y="379933"/>
                  </a:lnTo>
                  <a:lnTo>
                    <a:pt x="40907" y="379234"/>
                  </a:lnTo>
                  <a:lnTo>
                    <a:pt x="9311" y="356438"/>
                  </a:lnTo>
                  <a:lnTo>
                    <a:pt x="7292" y="353428"/>
                  </a:lnTo>
                  <a:lnTo>
                    <a:pt x="5590" y="350253"/>
                  </a:lnTo>
                  <a:lnTo>
                    <a:pt x="4207" y="346900"/>
                  </a:lnTo>
                  <a:lnTo>
                    <a:pt x="2818" y="343547"/>
                  </a:lnTo>
                  <a:lnTo>
                    <a:pt x="1771" y="340093"/>
                  </a:lnTo>
                  <a:lnTo>
                    <a:pt x="1061" y="336537"/>
                  </a:lnTo>
                  <a:lnTo>
                    <a:pt x="351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7C3D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76790" y="4275823"/>
            <a:ext cx="1771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3F4054"/>
                </a:solidFill>
                <a:latin typeface="Verdana"/>
                <a:cs typeface="Verdana"/>
              </a:rPr>
              <a:t>3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4587" y="4234651"/>
            <a:ext cx="2455545" cy="5764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Future</a:t>
            </a:r>
            <a:r>
              <a:rPr sz="1400" spc="-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Work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Explore</a:t>
            </a:r>
            <a:r>
              <a:rPr sz="1400"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advanced</a:t>
            </a:r>
            <a:r>
              <a:rPr sz="1400"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algorithms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.</a:t>
            </a:r>
            <a:endParaRPr sz="13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3603" y="2247900"/>
            <a:ext cx="6935134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3600" b="0" dirty="0">
                <a:effectLst/>
                <a:latin typeface="Times New Roman" pitchFamily="18" charset="0"/>
                <a:cs typeface="Times New Roman" pitchFamily="18" charset="0"/>
              </a:rPr>
              <a:t>Understanding</a:t>
            </a:r>
            <a:r>
              <a:rPr sz="3600" b="0" spc="15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0" dirty="0">
                <a:effectLst/>
                <a:latin typeface="Times New Roman" pitchFamily="18" charset="0"/>
                <a:cs typeface="Times New Roman" pitchFamily="18" charset="0"/>
              </a:rPr>
              <a:t>Loan</a:t>
            </a:r>
            <a:r>
              <a:rPr sz="3600" b="0" spc="15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0" spc="-10" dirty="0">
                <a:effectLst/>
                <a:latin typeface="Times New Roman" pitchFamily="18" charset="0"/>
                <a:cs typeface="Times New Roman" pitchFamily="18" charset="0"/>
              </a:rPr>
              <a:t>Default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2" y="3516854"/>
            <a:ext cx="9967595" cy="6727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6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Loan</a:t>
            </a:r>
            <a:r>
              <a:rPr sz="1600" spc="3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7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sz="1600" spc="3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occurs</a:t>
            </a:r>
            <a:r>
              <a:rPr sz="1600" spc="3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6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sz="1600" spc="3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borrowers</a:t>
            </a:r>
            <a:r>
              <a:rPr sz="1600" spc="3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6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fail</a:t>
            </a:r>
            <a:r>
              <a:rPr sz="1600" spc="3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13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1600" spc="3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repay</a:t>
            </a:r>
            <a:r>
              <a:rPr sz="1600" spc="3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6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sz="1600" spc="3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loans.</a:t>
            </a:r>
            <a:r>
              <a:rPr sz="1600" spc="3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1600"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leads</a:t>
            </a:r>
            <a:r>
              <a:rPr sz="1600" spc="3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13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1600" spc="3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financial</a:t>
            </a:r>
            <a:r>
              <a:rPr sz="1600" spc="3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losses</a:t>
            </a:r>
            <a:r>
              <a:rPr sz="1600" spc="3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10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600" spc="3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lenders.</a:t>
            </a:r>
            <a:r>
              <a:rPr sz="1600" spc="3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Accurate</a:t>
            </a:r>
            <a:r>
              <a:rPr sz="1600" spc="3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prediction </a:t>
            </a:r>
            <a:r>
              <a:rPr sz="16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minimizes</a:t>
            </a:r>
            <a:r>
              <a:rPr sz="16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sz="16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risks.</a:t>
            </a:r>
            <a:r>
              <a:rPr sz="16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1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sz="16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sz="16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helps</a:t>
            </a:r>
            <a:r>
              <a:rPr sz="16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lenders</a:t>
            </a:r>
            <a:r>
              <a:rPr sz="16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8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sz="16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8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informed</a:t>
            </a:r>
            <a:r>
              <a:rPr sz="16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decisions.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375" y="5589270"/>
            <a:ext cx="4411980" cy="12268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65" dirty="0">
                <a:solidFill>
                  <a:srgbClr val="1B1B26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1400" spc="-110" dirty="0">
                <a:solidFill>
                  <a:srgbClr val="1B1B2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10" dirty="0">
                <a:solidFill>
                  <a:srgbClr val="1B1B26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31900"/>
              </a:lnSpc>
              <a:spcBef>
                <a:spcPts val="1030"/>
              </a:spcBef>
            </a:pP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sz="1400" spc="-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7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aim</a:t>
            </a:r>
            <a:r>
              <a:rPr sz="1400" spc="-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3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predict</a:t>
            </a:r>
            <a:r>
              <a:rPr sz="1400" spc="-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loan</a:t>
            </a: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6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defaults.</a:t>
            </a:r>
            <a:r>
              <a:rPr sz="1400" spc="-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sz="1400" spc="-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will use</a:t>
            </a:r>
            <a:r>
              <a:rPr sz="1400" spc="-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sz="1400" spc="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sz="14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techniques.</a:t>
            </a:r>
            <a:r>
              <a:rPr sz="14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4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goal</a:t>
            </a:r>
            <a:r>
              <a:rPr sz="14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sz="14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3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14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6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improve</a:t>
            </a:r>
            <a:r>
              <a:rPr sz="14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prediction </a:t>
            </a:r>
            <a:r>
              <a:rPr sz="14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accuracy.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7753" y="5589270"/>
            <a:ext cx="4928870" cy="12268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B1B26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sz="1400" spc="-125" dirty="0">
                <a:solidFill>
                  <a:srgbClr val="1B1B2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10" dirty="0">
                <a:solidFill>
                  <a:srgbClr val="1B1B26"/>
                </a:solidFill>
                <a:latin typeface="Times New Roman" pitchFamily="18" charset="0"/>
                <a:cs typeface="Times New Roman" pitchFamily="18" charset="0"/>
              </a:rPr>
              <a:t>Impact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Reduced</a:t>
            </a:r>
            <a:r>
              <a:rPr sz="1400" spc="3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financial</a:t>
            </a:r>
            <a:r>
              <a:rPr sz="1400"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  <a:r>
              <a:rPr sz="1400" spc="3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sz="1400"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1400" spc="3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sz="1400"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7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outcome.</a:t>
            </a:r>
            <a:r>
              <a:rPr sz="1400" spc="3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6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Improved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29600"/>
              </a:lnSpc>
              <a:spcBef>
                <a:spcPts val="75"/>
              </a:spcBef>
            </a:pPr>
            <a:r>
              <a:rPr sz="1400" spc="6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decision-</a:t>
            </a:r>
            <a:r>
              <a:rPr sz="1400" spc="7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making</a:t>
            </a:r>
            <a:r>
              <a:rPr sz="14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sz="14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sz="14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9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important.</a:t>
            </a:r>
            <a:r>
              <a:rPr sz="14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sz="1400" spc="2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8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optimization</a:t>
            </a:r>
            <a:r>
              <a:rPr sz="14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2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1400" spc="-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7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major</a:t>
            </a:r>
            <a:r>
              <a:rPr sz="1400" spc="-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6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benefit</a:t>
            </a:r>
            <a:r>
              <a:rPr sz="1350" spc="6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135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7429499"/>
          </a:xfrm>
          <a:custGeom>
            <a:avLst/>
            <a:gdLst/>
            <a:ahLst/>
            <a:cxnLst/>
            <a:rect l="l" t="t" r="r" b="b"/>
            <a:pathLst>
              <a:path w="11430000" h="7143750">
                <a:moveTo>
                  <a:pt x="11430000" y="0"/>
                </a:moveTo>
                <a:lnTo>
                  <a:pt x="0" y="0"/>
                </a:lnTo>
                <a:lnTo>
                  <a:pt x="0" y="7143750"/>
                </a:lnTo>
                <a:lnTo>
                  <a:pt x="11430000" y="71437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9F9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6"/>
            <a:ext cx="4572000" cy="876249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73625" y="480042"/>
            <a:ext cx="4967605" cy="102111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400" spc="-25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0" dirty="0">
                <a:latin typeface="Times New Roman" pitchFamily="18" charset="0"/>
                <a:cs typeface="Times New Roman" pitchFamily="18" charset="0"/>
              </a:rPr>
              <a:t>Acquisition</a:t>
            </a:r>
            <a:r>
              <a:rPr sz="2400" spc="-25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Preparation</a:t>
            </a:r>
            <a:r>
              <a:rPr sz="24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4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Spark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73625" y="1726564"/>
            <a:ext cx="5670550" cy="5901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Large</a:t>
            </a:r>
            <a:r>
              <a:rPr sz="1400" spc="8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datasets</a:t>
            </a:r>
            <a:r>
              <a:rPr sz="1400" spc="9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require</a:t>
            </a:r>
            <a:r>
              <a:rPr sz="1400" spc="8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7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efficient</a:t>
            </a:r>
            <a:r>
              <a:rPr sz="1400" spc="9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handling.</a:t>
            </a:r>
            <a:r>
              <a:rPr sz="1400" spc="8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Apache</a:t>
            </a:r>
            <a:r>
              <a:rPr sz="1400" spc="9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Spark</a:t>
            </a:r>
            <a:r>
              <a:rPr sz="1400" spc="8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sz="1400" spc="9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1400" spc="8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6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powerful </a:t>
            </a:r>
            <a:r>
              <a:rPr sz="1400" spc="8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tool</a:t>
            </a:r>
            <a:r>
              <a:rPr sz="1400"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4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this.</a:t>
            </a:r>
            <a:r>
              <a:rPr sz="1400"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Spark</a:t>
            </a:r>
            <a:r>
              <a:rPr sz="14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enables</a:t>
            </a:r>
            <a:r>
              <a:rPr sz="1400"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8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fast</a:t>
            </a:r>
            <a:r>
              <a:rPr sz="14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8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1400"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sz="14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6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400"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6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transformation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.</a:t>
            </a:r>
            <a:endParaRPr sz="1350" dirty="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50625" y="2543174"/>
            <a:ext cx="971550" cy="4124325"/>
            <a:chOff x="4950625" y="2543174"/>
            <a:chExt cx="971550" cy="4124325"/>
          </a:xfrm>
        </p:grpSpPr>
        <p:sp>
          <p:nvSpPr>
            <p:cNvPr id="7" name="object 7"/>
            <p:cNvSpPr/>
            <p:nvPr/>
          </p:nvSpPr>
          <p:spPr>
            <a:xfrm>
              <a:off x="5133975" y="2543174"/>
              <a:ext cx="788670" cy="4124325"/>
            </a:xfrm>
            <a:custGeom>
              <a:avLst/>
              <a:gdLst/>
              <a:ahLst/>
              <a:cxnLst/>
              <a:rect l="l" t="t" r="r" b="b"/>
              <a:pathLst>
                <a:path w="788670" h="4124325">
                  <a:moveTo>
                    <a:pt x="19050" y="6896"/>
                  </a:move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4114800"/>
                  </a:lnTo>
                  <a:lnTo>
                    <a:pt x="0" y="4117441"/>
                  </a:lnTo>
                  <a:lnTo>
                    <a:pt x="927" y="4119676"/>
                  </a:lnTo>
                  <a:lnTo>
                    <a:pt x="4648" y="4123398"/>
                  </a:lnTo>
                  <a:lnTo>
                    <a:pt x="6896" y="4124325"/>
                  </a:lnTo>
                  <a:lnTo>
                    <a:pt x="12153" y="4124325"/>
                  </a:lnTo>
                  <a:lnTo>
                    <a:pt x="14401" y="4123398"/>
                  </a:lnTo>
                  <a:lnTo>
                    <a:pt x="18122" y="4119676"/>
                  </a:lnTo>
                  <a:lnTo>
                    <a:pt x="19050" y="4117441"/>
                  </a:lnTo>
                  <a:lnTo>
                    <a:pt x="19050" y="6896"/>
                  </a:lnTo>
                  <a:close/>
                </a:path>
                <a:path w="788670" h="4124325">
                  <a:moveTo>
                    <a:pt x="788200" y="378371"/>
                  </a:moveTo>
                  <a:lnTo>
                    <a:pt x="787260" y="376123"/>
                  </a:lnTo>
                  <a:lnTo>
                    <a:pt x="783539" y="372402"/>
                  </a:lnTo>
                  <a:lnTo>
                    <a:pt x="781304" y="371475"/>
                  </a:lnTo>
                  <a:lnTo>
                    <a:pt x="195008" y="371475"/>
                  </a:lnTo>
                  <a:lnTo>
                    <a:pt x="192773" y="372402"/>
                  </a:lnTo>
                  <a:lnTo>
                    <a:pt x="189039" y="376123"/>
                  </a:lnTo>
                  <a:lnTo>
                    <a:pt x="188125" y="378371"/>
                  </a:lnTo>
                  <a:lnTo>
                    <a:pt x="188125" y="381000"/>
                  </a:lnTo>
                  <a:lnTo>
                    <a:pt x="188125" y="383628"/>
                  </a:lnTo>
                  <a:lnTo>
                    <a:pt x="189039" y="385876"/>
                  </a:lnTo>
                  <a:lnTo>
                    <a:pt x="192773" y="389597"/>
                  </a:lnTo>
                  <a:lnTo>
                    <a:pt x="195008" y="390525"/>
                  </a:lnTo>
                  <a:lnTo>
                    <a:pt x="781304" y="390525"/>
                  </a:lnTo>
                  <a:lnTo>
                    <a:pt x="783539" y="389597"/>
                  </a:lnTo>
                  <a:lnTo>
                    <a:pt x="787260" y="385876"/>
                  </a:lnTo>
                  <a:lnTo>
                    <a:pt x="788200" y="383628"/>
                  </a:lnTo>
                  <a:lnTo>
                    <a:pt x="788200" y="378371"/>
                  </a:lnTo>
                  <a:close/>
                </a:path>
              </a:pathLst>
            </a:custGeom>
            <a:solidFill>
              <a:srgbClr val="B7C3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4955387" y="27384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74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5" y="367385"/>
                  </a:lnTo>
                  <a:lnTo>
                    <a:pt x="51612" y="381000"/>
                  </a:lnTo>
                  <a:lnTo>
                    <a:pt x="329374" y="381000"/>
                  </a:lnTo>
                  <a:lnTo>
                    <a:pt x="367372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42" y="13614"/>
                  </a:lnTo>
                  <a:lnTo>
                    <a:pt x="332968" y="355"/>
                  </a:lnTo>
                  <a:lnTo>
                    <a:pt x="329374" y="0"/>
                  </a:lnTo>
                  <a:close/>
                </a:path>
              </a:pathLst>
            </a:custGeom>
            <a:solidFill>
              <a:srgbClr val="D2DDF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955387" y="27384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42" y="48018"/>
                  </a:lnTo>
                  <a:lnTo>
                    <a:pt x="1054" y="44462"/>
                  </a:lnTo>
                  <a:lnTo>
                    <a:pt x="1765" y="40906"/>
                  </a:lnTo>
                  <a:lnTo>
                    <a:pt x="2806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15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21526" y="11328"/>
                  </a:lnTo>
                  <a:lnTo>
                    <a:pt x="24549" y="9309"/>
                  </a:lnTo>
                  <a:lnTo>
                    <a:pt x="27559" y="7289"/>
                  </a:lnTo>
                  <a:lnTo>
                    <a:pt x="30746" y="5588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74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80" y="1765"/>
                  </a:lnTo>
                  <a:lnTo>
                    <a:pt x="343535" y="2819"/>
                  </a:lnTo>
                  <a:lnTo>
                    <a:pt x="346887" y="4203"/>
                  </a:lnTo>
                  <a:lnTo>
                    <a:pt x="350240" y="5588"/>
                  </a:lnTo>
                  <a:lnTo>
                    <a:pt x="353428" y="7289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62242" y="13614"/>
                  </a:lnTo>
                  <a:lnTo>
                    <a:pt x="364807" y="16179"/>
                  </a:lnTo>
                  <a:lnTo>
                    <a:pt x="367372" y="18745"/>
                  </a:lnTo>
                  <a:lnTo>
                    <a:pt x="369671" y="21539"/>
                  </a:lnTo>
                  <a:lnTo>
                    <a:pt x="371678" y="24549"/>
                  </a:lnTo>
                  <a:lnTo>
                    <a:pt x="373697" y="27571"/>
                  </a:lnTo>
                  <a:lnTo>
                    <a:pt x="375399" y="30746"/>
                  </a:lnTo>
                  <a:lnTo>
                    <a:pt x="376783" y="34099"/>
                  </a:lnTo>
                  <a:lnTo>
                    <a:pt x="378180" y="37452"/>
                  </a:lnTo>
                  <a:lnTo>
                    <a:pt x="379222" y="40906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4" y="332981"/>
                  </a:lnTo>
                  <a:lnTo>
                    <a:pt x="379933" y="336537"/>
                  </a:lnTo>
                  <a:lnTo>
                    <a:pt x="379222" y="340093"/>
                  </a:lnTo>
                  <a:lnTo>
                    <a:pt x="378180" y="343547"/>
                  </a:lnTo>
                  <a:lnTo>
                    <a:pt x="376783" y="346900"/>
                  </a:lnTo>
                  <a:lnTo>
                    <a:pt x="375399" y="350253"/>
                  </a:lnTo>
                  <a:lnTo>
                    <a:pt x="373697" y="353428"/>
                  </a:lnTo>
                  <a:lnTo>
                    <a:pt x="371678" y="356450"/>
                  </a:lnTo>
                  <a:lnTo>
                    <a:pt x="369671" y="359460"/>
                  </a:lnTo>
                  <a:lnTo>
                    <a:pt x="367372" y="362254"/>
                  </a:lnTo>
                  <a:lnTo>
                    <a:pt x="364807" y="364820"/>
                  </a:lnTo>
                  <a:lnTo>
                    <a:pt x="362242" y="367385"/>
                  </a:lnTo>
                  <a:lnTo>
                    <a:pt x="359460" y="369671"/>
                  </a:lnTo>
                  <a:lnTo>
                    <a:pt x="356438" y="371690"/>
                  </a:lnTo>
                  <a:lnTo>
                    <a:pt x="353428" y="373710"/>
                  </a:lnTo>
                  <a:lnTo>
                    <a:pt x="329374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18" y="380644"/>
                  </a:lnTo>
                  <a:lnTo>
                    <a:pt x="44462" y="379945"/>
                  </a:lnTo>
                  <a:lnTo>
                    <a:pt x="40906" y="379234"/>
                  </a:lnTo>
                  <a:lnTo>
                    <a:pt x="37452" y="378180"/>
                  </a:lnTo>
                  <a:lnTo>
                    <a:pt x="34099" y="376796"/>
                  </a:lnTo>
                  <a:lnTo>
                    <a:pt x="30746" y="375412"/>
                  </a:lnTo>
                  <a:lnTo>
                    <a:pt x="27559" y="373710"/>
                  </a:lnTo>
                  <a:lnTo>
                    <a:pt x="24549" y="371690"/>
                  </a:lnTo>
                  <a:lnTo>
                    <a:pt x="21526" y="369671"/>
                  </a:lnTo>
                  <a:lnTo>
                    <a:pt x="18745" y="367385"/>
                  </a:lnTo>
                  <a:lnTo>
                    <a:pt x="16179" y="364820"/>
                  </a:lnTo>
                  <a:lnTo>
                    <a:pt x="13614" y="362254"/>
                  </a:lnTo>
                  <a:lnTo>
                    <a:pt x="11315" y="359460"/>
                  </a:lnTo>
                  <a:lnTo>
                    <a:pt x="9309" y="356450"/>
                  </a:lnTo>
                  <a:lnTo>
                    <a:pt x="7289" y="353428"/>
                  </a:lnTo>
                  <a:lnTo>
                    <a:pt x="5588" y="350253"/>
                  </a:lnTo>
                  <a:lnTo>
                    <a:pt x="4203" y="346900"/>
                  </a:lnTo>
                  <a:lnTo>
                    <a:pt x="2806" y="343547"/>
                  </a:lnTo>
                  <a:lnTo>
                    <a:pt x="1765" y="340093"/>
                  </a:lnTo>
                  <a:lnTo>
                    <a:pt x="1054" y="336537"/>
                  </a:lnTo>
                  <a:lnTo>
                    <a:pt x="342" y="332981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7C3D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082578" y="2749549"/>
            <a:ext cx="12192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75" dirty="0">
                <a:solidFill>
                  <a:srgbClr val="3F4054"/>
                </a:solidFill>
                <a:latin typeface="Verdana"/>
                <a:cs typeface="Verdana"/>
              </a:rPr>
              <a:t>1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73773" y="2697162"/>
            <a:ext cx="4551045" cy="9875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1600" spc="-9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Acquisition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6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Gather</a:t>
            </a:r>
            <a:r>
              <a:rPr sz="1600" spc="3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loan</a:t>
            </a:r>
            <a:r>
              <a:rPr sz="1600" spc="3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6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sz="1600" spc="3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7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data.</a:t>
            </a:r>
            <a:r>
              <a:rPr sz="1600" spc="3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sz="1600" spc="3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credit</a:t>
            </a:r>
            <a:r>
              <a:rPr sz="1600" spc="3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6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history</a:t>
            </a:r>
            <a:r>
              <a:rPr sz="1600" spc="3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6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demographics.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50625" y="4171949"/>
            <a:ext cx="971550" cy="381000"/>
            <a:chOff x="4950625" y="4171949"/>
            <a:chExt cx="971550" cy="381000"/>
          </a:xfrm>
        </p:grpSpPr>
        <p:sp>
          <p:nvSpPr>
            <p:cNvPr id="13" name="object 13"/>
            <p:cNvSpPr/>
            <p:nvPr/>
          </p:nvSpPr>
          <p:spPr>
            <a:xfrm>
              <a:off x="5322100" y="4352924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B7C3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955387" y="41767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74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74" y="371475"/>
                  </a:lnTo>
                  <a:lnTo>
                    <a:pt x="367372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42" y="13614"/>
                  </a:lnTo>
                  <a:lnTo>
                    <a:pt x="332968" y="355"/>
                  </a:lnTo>
                  <a:lnTo>
                    <a:pt x="329374" y="0"/>
                  </a:lnTo>
                  <a:close/>
                </a:path>
              </a:pathLst>
            </a:custGeom>
            <a:solidFill>
              <a:srgbClr val="D2DDF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955387" y="41767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42" y="48018"/>
                  </a:lnTo>
                  <a:lnTo>
                    <a:pt x="1054" y="44462"/>
                  </a:lnTo>
                  <a:lnTo>
                    <a:pt x="1765" y="40906"/>
                  </a:lnTo>
                  <a:lnTo>
                    <a:pt x="2806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15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21526" y="11328"/>
                  </a:lnTo>
                  <a:lnTo>
                    <a:pt x="24549" y="9309"/>
                  </a:lnTo>
                  <a:lnTo>
                    <a:pt x="27559" y="7289"/>
                  </a:lnTo>
                  <a:lnTo>
                    <a:pt x="30746" y="5588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74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80" y="1765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62242" y="13614"/>
                  </a:lnTo>
                  <a:lnTo>
                    <a:pt x="364807" y="16179"/>
                  </a:lnTo>
                  <a:lnTo>
                    <a:pt x="367372" y="18745"/>
                  </a:lnTo>
                  <a:lnTo>
                    <a:pt x="369671" y="21539"/>
                  </a:lnTo>
                  <a:lnTo>
                    <a:pt x="371678" y="24549"/>
                  </a:lnTo>
                  <a:lnTo>
                    <a:pt x="373697" y="27571"/>
                  </a:lnTo>
                  <a:lnTo>
                    <a:pt x="375399" y="30746"/>
                  </a:lnTo>
                  <a:lnTo>
                    <a:pt x="376783" y="34099"/>
                  </a:lnTo>
                  <a:lnTo>
                    <a:pt x="378180" y="37452"/>
                  </a:lnTo>
                  <a:lnTo>
                    <a:pt x="379222" y="40906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56"/>
                  </a:lnTo>
                  <a:lnTo>
                    <a:pt x="379933" y="327012"/>
                  </a:lnTo>
                  <a:lnTo>
                    <a:pt x="379222" y="330568"/>
                  </a:lnTo>
                  <a:lnTo>
                    <a:pt x="378180" y="334022"/>
                  </a:lnTo>
                  <a:lnTo>
                    <a:pt x="376783" y="337375"/>
                  </a:lnTo>
                  <a:lnTo>
                    <a:pt x="375399" y="340728"/>
                  </a:lnTo>
                  <a:lnTo>
                    <a:pt x="373697" y="343903"/>
                  </a:lnTo>
                  <a:lnTo>
                    <a:pt x="371678" y="346925"/>
                  </a:lnTo>
                  <a:lnTo>
                    <a:pt x="369671" y="349935"/>
                  </a:lnTo>
                  <a:lnTo>
                    <a:pt x="367372" y="352729"/>
                  </a:lnTo>
                  <a:lnTo>
                    <a:pt x="364807" y="355295"/>
                  </a:lnTo>
                  <a:lnTo>
                    <a:pt x="362242" y="357860"/>
                  </a:lnTo>
                  <a:lnTo>
                    <a:pt x="359460" y="360146"/>
                  </a:lnTo>
                  <a:lnTo>
                    <a:pt x="356438" y="362165"/>
                  </a:lnTo>
                  <a:lnTo>
                    <a:pt x="353428" y="364185"/>
                  </a:lnTo>
                  <a:lnTo>
                    <a:pt x="329374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20"/>
                  </a:lnTo>
                  <a:lnTo>
                    <a:pt x="40906" y="369709"/>
                  </a:lnTo>
                  <a:lnTo>
                    <a:pt x="37452" y="368655"/>
                  </a:lnTo>
                  <a:lnTo>
                    <a:pt x="34099" y="367271"/>
                  </a:lnTo>
                  <a:lnTo>
                    <a:pt x="30746" y="365887"/>
                  </a:lnTo>
                  <a:lnTo>
                    <a:pt x="27559" y="364185"/>
                  </a:lnTo>
                  <a:lnTo>
                    <a:pt x="24549" y="362165"/>
                  </a:lnTo>
                  <a:lnTo>
                    <a:pt x="21526" y="360146"/>
                  </a:lnTo>
                  <a:lnTo>
                    <a:pt x="18745" y="357860"/>
                  </a:lnTo>
                  <a:lnTo>
                    <a:pt x="16179" y="355295"/>
                  </a:lnTo>
                  <a:lnTo>
                    <a:pt x="13614" y="352729"/>
                  </a:lnTo>
                  <a:lnTo>
                    <a:pt x="11315" y="349935"/>
                  </a:lnTo>
                  <a:lnTo>
                    <a:pt x="9309" y="346925"/>
                  </a:lnTo>
                  <a:lnTo>
                    <a:pt x="7289" y="343903"/>
                  </a:lnTo>
                  <a:lnTo>
                    <a:pt x="5588" y="340728"/>
                  </a:lnTo>
                  <a:lnTo>
                    <a:pt x="4203" y="337375"/>
                  </a:lnTo>
                  <a:lnTo>
                    <a:pt x="2806" y="334022"/>
                  </a:lnTo>
                  <a:lnTo>
                    <a:pt x="1765" y="330568"/>
                  </a:lnTo>
                  <a:lnTo>
                    <a:pt x="1054" y="327012"/>
                  </a:lnTo>
                  <a:lnTo>
                    <a:pt x="342" y="323456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B7C3D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55489" y="4178300"/>
            <a:ext cx="17589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3F4054"/>
                </a:solidFill>
                <a:latin typeface="Verdana"/>
                <a:cs typeface="Verdana"/>
              </a:rPr>
              <a:t>2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73771" y="4125912"/>
            <a:ext cx="3914775" cy="9875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1600" spc="-9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Cleaning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6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sz="1600" spc="9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missing</a:t>
            </a:r>
            <a:r>
              <a:rPr sz="1600" spc="1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sz="1600" spc="1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6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600" spc="1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outliers.</a:t>
            </a:r>
            <a:r>
              <a:rPr sz="1600" spc="9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Ensure</a:t>
            </a:r>
            <a:r>
              <a:rPr sz="1600" spc="1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6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16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consistency</a:t>
            </a:r>
            <a:r>
              <a:rPr sz="1600" spc="12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6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600" spc="12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accuracy.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950625" y="5600699"/>
            <a:ext cx="971550" cy="390525"/>
            <a:chOff x="4950625" y="5600699"/>
            <a:chExt cx="971550" cy="390525"/>
          </a:xfrm>
        </p:grpSpPr>
        <p:sp>
          <p:nvSpPr>
            <p:cNvPr id="19" name="object 19"/>
            <p:cNvSpPr/>
            <p:nvPr/>
          </p:nvSpPr>
          <p:spPr>
            <a:xfrm>
              <a:off x="5322100" y="5781674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B7C3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955387" y="56054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74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25757"/>
                  </a:lnTo>
                  <a:lnTo>
                    <a:pt x="0" y="329383"/>
                  </a:lnTo>
                  <a:lnTo>
                    <a:pt x="18745" y="367384"/>
                  </a:lnTo>
                  <a:lnTo>
                    <a:pt x="51612" y="381002"/>
                  </a:lnTo>
                  <a:lnTo>
                    <a:pt x="329374" y="381002"/>
                  </a:lnTo>
                  <a:lnTo>
                    <a:pt x="367372" y="362254"/>
                  </a:lnTo>
                  <a:lnTo>
                    <a:pt x="381000" y="329383"/>
                  </a:lnTo>
                  <a:lnTo>
                    <a:pt x="381000" y="51612"/>
                  </a:lnTo>
                  <a:lnTo>
                    <a:pt x="362242" y="13614"/>
                  </a:lnTo>
                  <a:lnTo>
                    <a:pt x="332968" y="355"/>
                  </a:lnTo>
                  <a:lnTo>
                    <a:pt x="329374" y="0"/>
                  </a:lnTo>
                  <a:close/>
                </a:path>
              </a:pathLst>
            </a:custGeom>
            <a:solidFill>
              <a:srgbClr val="D2DDF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955387" y="56054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7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42" y="48018"/>
                  </a:lnTo>
                  <a:lnTo>
                    <a:pt x="1054" y="44462"/>
                  </a:lnTo>
                  <a:lnTo>
                    <a:pt x="1765" y="40906"/>
                  </a:lnTo>
                  <a:lnTo>
                    <a:pt x="2806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15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21526" y="11328"/>
                  </a:lnTo>
                  <a:lnTo>
                    <a:pt x="24549" y="9309"/>
                  </a:lnTo>
                  <a:lnTo>
                    <a:pt x="27559" y="7289"/>
                  </a:lnTo>
                  <a:lnTo>
                    <a:pt x="30746" y="5588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74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80" y="1765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62242" y="13614"/>
                  </a:lnTo>
                  <a:lnTo>
                    <a:pt x="364807" y="16179"/>
                  </a:lnTo>
                  <a:lnTo>
                    <a:pt x="367372" y="18745"/>
                  </a:lnTo>
                  <a:lnTo>
                    <a:pt x="369671" y="21539"/>
                  </a:lnTo>
                  <a:lnTo>
                    <a:pt x="371678" y="24549"/>
                  </a:lnTo>
                  <a:lnTo>
                    <a:pt x="373697" y="27571"/>
                  </a:lnTo>
                  <a:lnTo>
                    <a:pt x="375399" y="30746"/>
                  </a:lnTo>
                  <a:lnTo>
                    <a:pt x="376783" y="34099"/>
                  </a:lnTo>
                  <a:lnTo>
                    <a:pt x="378180" y="37452"/>
                  </a:lnTo>
                  <a:lnTo>
                    <a:pt x="379222" y="40906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7"/>
                  </a:lnTo>
                  <a:lnTo>
                    <a:pt x="381000" y="329383"/>
                  </a:lnTo>
                  <a:lnTo>
                    <a:pt x="380644" y="332974"/>
                  </a:lnTo>
                  <a:lnTo>
                    <a:pt x="379933" y="336532"/>
                  </a:lnTo>
                  <a:lnTo>
                    <a:pt x="379222" y="340089"/>
                  </a:lnTo>
                  <a:lnTo>
                    <a:pt x="378180" y="343546"/>
                  </a:lnTo>
                  <a:lnTo>
                    <a:pt x="376783" y="346895"/>
                  </a:lnTo>
                  <a:lnTo>
                    <a:pt x="375399" y="350249"/>
                  </a:lnTo>
                  <a:lnTo>
                    <a:pt x="373697" y="353429"/>
                  </a:lnTo>
                  <a:lnTo>
                    <a:pt x="371678" y="356445"/>
                  </a:lnTo>
                  <a:lnTo>
                    <a:pt x="369671" y="359462"/>
                  </a:lnTo>
                  <a:lnTo>
                    <a:pt x="367372" y="362254"/>
                  </a:lnTo>
                  <a:lnTo>
                    <a:pt x="364807" y="364818"/>
                  </a:lnTo>
                  <a:lnTo>
                    <a:pt x="362242" y="367384"/>
                  </a:lnTo>
                  <a:lnTo>
                    <a:pt x="359460" y="369676"/>
                  </a:lnTo>
                  <a:lnTo>
                    <a:pt x="356438" y="371690"/>
                  </a:lnTo>
                  <a:lnTo>
                    <a:pt x="353428" y="373703"/>
                  </a:lnTo>
                  <a:lnTo>
                    <a:pt x="329374" y="381002"/>
                  </a:lnTo>
                  <a:lnTo>
                    <a:pt x="325755" y="381002"/>
                  </a:lnTo>
                  <a:lnTo>
                    <a:pt x="55245" y="381002"/>
                  </a:lnTo>
                  <a:lnTo>
                    <a:pt x="51612" y="381002"/>
                  </a:lnTo>
                  <a:lnTo>
                    <a:pt x="48018" y="380644"/>
                  </a:lnTo>
                  <a:lnTo>
                    <a:pt x="44462" y="379940"/>
                  </a:lnTo>
                  <a:lnTo>
                    <a:pt x="40906" y="379230"/>
                  </a:lnTo>
                  <a:lnTo>
                    <a:pt x="37452" y="378184"/>
                  </a:lnTo>
                  <a:lnTo>
                    <a:pt x="34099" y="376795"/>
                  </a:lnTo>
                  <a:lnTo>
                    <a:pt x="30746" y="375405"/>
                  </a:lnTo>
                  <a:lnTo>
                    <a:pt x="27559" y="373703"/>
                  </a:lnTo>
                  <a:lnTo>
                    <a:pt x="24549" y="371690"/>
                  </a:lnTo>
                  <a:lnTo>
                    <a:pt x="21526" y="369676"/>
                  </a:lnTo>
                  <a:lnTo>
                    <a:pt x="18745" y="367384"/>
                  </a:lnTo>
                  <a:lnTo>
                    <a:pt x="16179" y="364818"/>
                  </a:lnTo>
                  <a:lnTo>
                    <a:pt x="13614" y="362254"/>
                  </a:lnTo>
                  <a:lnTo>
                    <a:pt x="11315" y="359462"/>
                  </a:lnTo>
                  <a:lnTo>
                    <a:pt x="9309" y="356445"/>
                  </a:lnTo>
                  <a:lnTo>
                    <a:pt x="7289" y="353429"/>
                  </a:lnTo>
                  <a:lnTo>
                    <a:pt x="5588" y="350249"/>
                  </a:lnTo>
                  <a:lnTo>
                    <a:pt x="4203" y="346895"/>
                  </a:lnTo>
                  <a:lnTo>
                    <a:pt x="2806" y="343546"/>
                  </a:lnTo>
                  <a:lnTo>
                    <a:pt x="1765" y="340089"/>
                  </a:lnTo>
                  <a:lnTo>
                    <a:pt x="1054" y="336532"/>
                  </a:lnTo>
                  <a:lnTo>
                    <a:pt x="342" y="332974"/>
                  </a:lnTo>
                  <a:lnTo>
                    <a:pt x="0" y="329383"/>
                  </a:lnTo>
                  <a:lnTo>
                    <a:pt x="0" y="325757"/>
                  </a:lnTo>
                  <a:close/>
                </a:path>
              </a:pathLst>
            </a:custGeom>
            <a:ln w="9525">
              <a:solidFill>
                <a:srgbClr val="B7C3D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055044" y="5616577"/>
            <a:ext cx="1771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3F4054"/>
                </a:solidFill>
                <a:latin typeface="Verdana"/>
                <a:cs typeface="Verdana"/>
              </a:rPr>
              <a:t>3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73772" y="5564189"/>
            <a:ext cx="4512310" cy="9875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1600" spc="-9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Transformation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6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sz="1600" spc="1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categorical</a:t>
            </a:r>
            <a:r>
              <a:rPr sz="1600" spc="1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variables.</a:t>
            </a:r>
            <a:r>
              <a:rPr sz="1600" spc="1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Scale</a:t>
            </a:r>
            <a:r>
              <a:rPr sz="1600" spc="1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numerical</a:t>
            </a:r>
            <a:r>
              <a:rPr sz="1600" spc="1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features </a:t>
            </a:r>
            <a:r>
              <a:rPr sz="1600" spc="10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600" spc="-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modeling.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74292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945913"/>
            <a:ext cx="4364990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20" dirty="0"/>
              <a:t>Feature</a:t>
            </a:r>
            <a:r>
              <a:rPr sz="3200" spc="-260" dirty="0"/>
              <a:t> </a:t>
            </a:r>
            <a:r>
              <a:rPr sz="3200" spc="-10" dirty="0"/>
              <a:t>Engineering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3625" y="1669414"/>
            <a:ext cx="5272405" cy="8445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35"/>
              </a:spcBef>
            </a:pP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Raw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3F4054"/>
                </a:solidFill>
                <a:latin typeface="Microsoft Sans Serif"/>
                <a:cs typeface="Microsoft Sans Serif"/>
              </a:rPr>
              <a:t>data</a:t>
            </a:r>
            <a:r>
              <a:rPr sz="1350" spc="1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needs</a:t>
            </a:r>
            <a:r>
              <a:rPr sz="1350" spc="1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3F4054"/>
                </a:solidFill>
                <a:latin typeface="Microsoft Sans Serif"/>
                <a:cs typeface="Microsoft Sans Serif"/>
              </a:rPr>
              <a:t>transformation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05" dirty="0">
                <a:solidFill>
                  <a:srgbClr val="3F4054"/>
                </a:solidFill>
                <a:latin typeface="Microsoft Sans Serif"/>
                <a:cs typeface="Microsoft Sans Serif"/>
              </a:rPr>
              <a:t>for</a:t>
            </a:r>
            <a:r>
              <a:rPr sz="1350" spc="1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80" dirty="0">
                <a:solidFill>
                  <a:srgbClr val="3F4054"/>
                </a:solidFill>
                <a:latin typeface="Microsoft Sans Serif"/>
                <a:cs typeface="Microsoft Sans Serif"/>
              </a:rPr>
              <a:t>better</a:t>
            </a:r>
            <a:r>
              <a:rPr sz="1350" spc="1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prediction.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Feature 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engineering</a:t>
            </a:r>
            <a:r>
              <a:rPr sz="1350" spc="3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creates</a:t>
            </a:r>
            <a:r>
              <a:rPr sz="1350" spc="3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meaningful</a:t>
            </a:r>
            <a:r>
              <a:rPr sz="1350" spc="3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predictors.</a:t>
            </a:r>
            <a:r>
              <a:rPr sz="1350" spc="4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This</a:t>
            </a:r>
            <a:r>
              <a:rPr sz="1350" spc="3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3F4054"/>
                </a:solidFill>
                <a:latin typeface="Microsoft Sans Serif"/>
                <a:cs typeface="Microsoft Sans Serif"/>
              </a:rPr>
              <a:t>improves</a:t>
            </a:r>
            <a:r>
              <a:rPr sz="1350" spc="3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model 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performance</a:t>
            </a:r>
            <a:r>
              <a:rPr sz="1350" spc="1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3F4054"/>
                </a:solidFill>
                <a:latin typeface="Microsoft Sans Serif"/>
                <a:cs typeface="Microsoft Sans Serif"/>
              </a:rPr>
              <a:t>significantly.</a:t>
            </a:r>
            <a:endParaRPr sz="1350" dirty="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86325" y="2752724"/>
            <a:ext cx="2886075" cy="1562100"/>
            <a:chOff x="4886325" y="2752724"/>
            <a:chExt cx="2886075" cy="1562100"/>
          </a:xfrm>
        </p:grpSpPr>
        <p:sp>
          <p:nvSpPr>
            <p:cNvPr id="6" name="object 6"/>
            <p:cNvSpPr/>
            <p:nvPr/>
          </p:nvSpPr>
          <p:spPr>
            <a:xfrm>
              <a:off x="4891087" y="2757487"/>
              <a:ext cx="2876550" cy="1552575"/>
            </a:xfrm>
            <a:custGeom>
              <a:avLst/>
              <a:gdLst/>
              <a:ahLst/>
              <a:cxnLst/>
              <a:rect l="l" t="t" r="r" b="b"/>
              <a:pathLst>
                <a:path w="2876550" h="1552575">
                  <a:moveTo>
                    <a:pt x="282493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1497330"/>
                  </a:lnTo>
                  <a:lnTo>
                    <a:pt x="0" y="1500962"/>
                  </a:lnTo>
                  <a:lnTo>
                    <a:pt x="18745" y="1538960"/>
                  </a:lnTo>
                  <a:lnTo>
                    <a:pt x="51612" y="1552575"/>
                  </a:lnTo>
                  <a:lnTo>
                    <a:pt x="2824937" y="1552575"/>
                  </a:lnTo>
                  <a:lnTo>
                    <a:pt x="2862935" y="1533829"/>
                  </a:lnTo>
                  <a:lnTo>
                    <a:pt x="2876550" y="1500962"/>
                  </a:lnTo>
                  <a:lnTo>
                    <a:pt x="2876550" y="51612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D2DDF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4891087" y="2757487"/>
              <a:ext cx="2876550" cy="1552575"/>
            </a:xfrm>
            <a:custGeom>
              <a:avLst/>
              <a:gdLst/>
              <a:ahLst/>
              <a:cxnLst/>
              <a:rect l="l" t="t" r="r" b="b"/>
              <a:pathLst>
                <a:path w="2876550" h="1552575">
                  <a:moveTo>
                    <a:pt x="0" y="14973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50" y="4203"/>
                  </a:lnTo>
                  <a:lnTo>
                    <a:pt x="2845803" y="5588"/>
                  </a:lnTo>
                  <a:lnTo>
                    <a:pt x="2860370" y="16179"/>
                  </a:lnTo>
                  <a:lnTo>
                    <a:pt x="2862935" y="18745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12"/>
                  </a:lnTo>
                  <a:lnTo>
                    <a:pt x="2876550" y="55245"/>
                  </a:lnTo>
                  <a:lnTo>
                    <a:pt x="2876550" y="1497330"/>
                  </a:lnTo>
                  <a:lnTo>
                    <a:pt x="2876550" y="1500962"/>
                  </a:lnTo>
                  <a:lnTo>
                    <a:pt x="2876194" y="1504543"/>
                  </a:lnTo>
                  <a:lnTo>
                    <a:pt x="2875483" y="1508112"/>
                  </a:lnTo>
                  <a:lnTo>
                    <a:pt x="2874784" y="1511668"/>
                  </a:lnTo>
                  <a:lnTo>
                    <a:pt x="2860370" y="1536395"/>
                  </a:lnTo>
                  <a:lnTo>
                    <a:pt x="2857804" y="1538960"/>
                  </a:lnTo>
                  <a:lnTo>
                    <a:pt x="2832074" y="1551508"/>
                  </a:lnTo>
                  <a:lnTo>
                    <a:pt x="2828518" y="1552219"/>
                  </a:lnTo>
                  <a:lnTo>
                    <a:pt x="2824937" y="1552575"/>
                  </a:lnTo>
                  <a:lnTo>
                    <a:pt x="2821305" y="1552575"/>
                  </a:lnTo>
                  <a:lnTo>
                    <a:pt x="55245" y="1552575"/>
                  </a:lnTo>
                  <a:lnTo>
                    <a:pt x="51612" y="1552575"/>
                  </a:lnTo>
                  <a:lnTo>
                    <a:pt x="48018" y="1552219"/>
                  </a:lnTo>
                  <a:lnTo>
                    <a:pt x="44462" y="1551508"/>
                  </a:lnTo>
                  <a:lnTo>
                    <a:pt x="40906" y="1550809"/>
                  </a:lnTo>
                  <a:lnTo>
                    <a:pt x="9309" y="1528013"/>
                  </a:lnTo>
                  <a:lnTo>
                    <a:pt x="7289" y="1525003"/>
                  </a:lnTo>
                  <a:lnTo>
                    <a:pt x="1066" y="1508112"/>
                  </a:lnTo>
                  <a:lnTo>
                    <a:pt x="355" y="1504543"/>
                  </a:lnTo>
                  <a:lnTo>
                    <a:pt x="0" y="1500962"/>
                  </a:lnTo>
                  <a:lnTo>
                    <a:pt x="0" y="1497330"/>
                  </a:lnTo>
                  <a:close/>
                </a:path>
              </a:pathLst>
            </a:custGeom>
            <a:ln w="9525">
              <a:solidFill>
                <a:srgbClr val="B7C3D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54600" y="2916237"/>
            <a:ext cx="2544445" cy="1169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3F4054"/>
                </a:solidFill>
                <a:latin typeface="Verdana"/>
                <a:cs typeface="Verdana"/>
              </a:rPr>
              <a:t>Income</a:t>
            </a:r>
            <a:r>
              <a:rPr sz="1650" spc="-5" dirty="0">
                <a:solidFill>
                  <a:srgbClr val="3F4054"/>
                </a:solidFill>
                <a:latin typeface="Verdana"/>
                <a:cs typeface="Verdana"/>
              </a:rPr>
              <a:t> </a:t>
            </a:r>
            <a:r>
              <a:rPr sz="1650" spc="-10" dirty="0">
                <a:solidFill>
                  <a:srgbClr val="3F4054"/>
                </a:solidFill>
                <a:latin typeface="Verdana"/>
                <a:cs typeface="Verdana"/>
              </a:rPr>
              <a:t>Ratio</a:t>
            </a:r>
            <a:endParaRPr sz="1650" dirty="0">
              <a:latin typeface="Verdana"/>
              <a:cs typeface="Verdana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Calculate</a:t>
            </a:r>
            <a:r>
              <a:rPr sz="1350" spc="4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income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3F4054"/>
                </a:solidFill>
                <a:latin typeface="Microsoft Sans Serif"/>
                <a:cs typeface="Microsoft Sans Serif"/>
              </a:rPr>
              <a:t>to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80" dirty="0">
                <a:solidFill>
                  <a:srgbClr val="3F4054"/>
                </a:solidFill>
                <a:latin typeface="Microsoft Sans Serif"/>
                <a:cs typeface="Microsoft Sans Serif"/>
              </a:rPr>
              <a:t>debt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ratio. 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This</a:t>
            </a:r>
            <a:r>
              <a:rPr sz="1350" spc="1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indicates</a:t>
            </a:r>
            <a:r>
              <a:rPr sz="1350" spc="13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repayment </a:t>
            </a:r>
            <a:r>
              <a:rPr sz="1350" spc="40" dirty="0">
                <a:solidFill>
                  <a:srgbClr val="3F4054"/>
                </a:solidFill>
                <a:latin typeface="Microsoft Sans Serif"/>
                <a:cs typeface="Microsoft Sans Serif"/>
              </a:rPr>
              <a:t>capacity.</a:t>
            </a:r>
            <a:endParaRPr sz="1350" dirty="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43850" y="2752724"/>
            <a:ext cx="2886075" cy="1562100"/>
            <a:chOff x="7943850" y="2752724"/>
            <a:chExt cx="2886075" cy="1562100"/>
          </a:xfrm>
        </p:grpSpPr>
        <p:sp>
          <p:nvSpPr>
            <p:cNvPr id="10" name="object 10"/>
            <p:cNvSpPr/>
            <p:nvPr/>
          </p:nvSpPr>
          <p:spPr>
            <a:xfrm>
              <a:off x="7948612" y="2757487"/>
              <a:ext cx="2876550" cy="1552575"/>
            </a:xfrm>
            <a:custGeom>
              <a:avLst/>
              <a:gdLst/>
              <a:ahLst/>
              <a:cxnLst/>
              <a:rect l="l" t="t" r="r" b="b"/>
              <a:pathLst>
                <a:path w="2876550" h="1552575">
                  <a:moveTo>
                    <a:pt x="282493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1497330"/>
                  </a:lnTo>
                  <a:lnTo>
                    <a:pt x="0" y="1500962"/>
                  </a:lnTo>
                  <a:lnTo>
                    <a:pt x="18745" y="1538960"/>
                  </a:lnTo>
                  <a:lnTo>
                    <a:pt x="51612" y="1552575"/>
                  </a:lnTo>
                  <a:lnTo>
                    <a:pt x="2824937" y="1552575"/>
                  </a:lnTo>
                  <a:lnTo>
                    <a:pt x="2862935" y="1533829"/>
                  </a:lnTo>
                  <a:lnTo>
                    <a:pt x="2876550" y="1500962"/>
                  </a:lnTo>
                  <a:lnTo>
                    <a:pt x="2876550" y="51612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D2DDF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948612" y="2757487"/>
              <a:ext cx="2876550" cy="1552575"/>
            </a:xfrm>
            <a:custGeom>
              <a:avLst/>
              <a:gdLst/>
              <a:ahLst/>
              <a:cxnLst/>
              <a:rect l="l" t="t" r="r" b="b"/>
              <a:pathLst>
                <a:path w="2876550" h="1552575">
                  <a:moveTo>
                    <a:pt x="0" y="14973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28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37" y="4203"/>
                  </a:lnTo>
                  <a:lnTo>
                    <a:pt x="2845803" y="5588"/>
                  </a:lnTo>
                  <a:lnTo>
                    <a:pt x="2848978" y="7289"/>
                  </a:lnTo>
                  <a:lnTo>
                    <a:pt x="2851988" y="9309"/>
                  </a:lnTo>
                  <a:lnTo>
                    <a:pt x="2855010" y="11328"/>
                  </a:lnTo>
                  <a:lnTo>
                    <a:pt x="2857804" y="13614"/>
                  </a:lnTo>
                  <a:lnTo>
                    <a:pt x="2860370" y="16179"/>
                  </a:lnTo>
                  <a:lnTo>
                    <a:pt x="2862935" y="18745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12"/>
                  </a:lnTo>
                  <a:lnTo>
                    <a:pt x="2876550" y="55245"/>
                  </a:lnTo>
                  <a:lnTo>
                    <a:pt x="2876550" y="1497330"/>
                  </a:lnTo>
                  <a:lnTo>
                    <a:pt x="2876550" y="1500962"/>
                  </a:lnTo>
                  <a:lnTo>
                    <a:pt x="2876194" y="1504543"/>
                  </a:lnTo>
                  <a:lnTo>
                    <a:pt x="2875483" y="1508112"/>
                  </a:lnTo>
                  <a:lnTo>
                    <a:pt x="2874784" y="1511668"/>
                  </a:lnTo>
                  <a:lnTo>
                    <a:pt x="2860370" y="1536395"/>
                  </a:lnTo>
                  <a:lnTo>
                    <a:pt x="2857804" y="1538960"/>
                  </a:lnTo>
                  <a:lnTo>
                    <a:pt x="2832074" y="1551508"/>
                  </a:lnTo>
                  <a:lnTo>
                    <a:pt x="2828518" y="1552219"/>
                  </a:lnTo>
                  <a:lnTo>
                    <a:pt x="2824937" y="1552575"/>
                  </a:lnTo>
                  <a:lnTo>
                    <a:pt x="2821305" y="1552575"/>
                  </a:lnTo>
                  <a:lnTo>
                    <a:pt x="55245" y="1552575"/>
                  </a:lnTo>
                  <a:lnTo>
                    <a:pt x="51612" y="1552575"/>
                  </a:lnTo>
                  <a:lnTo>
                    <a:pt x="48018" y="1552219"/>
                  </a:lnTo>
                  <a:lnTo>
                    <a:pt x="44462" y="1551508"/>
                  </a:lnTo>
                  <a:lnTo>
                    <a:pt x="40906" y="1550809"/>
                  </a:lnTo>
                  <a:lnTo>
                    <a:pt x="16179" y="1536395"/>
                  </a:lnTo>
                  <a:lnTo>
                    <a:pt x="13614" y="1533829"/>
                  </a:lnTo>
                  <a:lnTo>
                    <a:pt x="11328" y="1531035"/>
                  </a:lnTo>
                  <a:lnTo>
                    <a:pt x="9309" y="1528013"/>
                  </a:lnTo>
                  <a:lnTo>
                    <a:pt x="7289" y="1525003"/>
                  </a:lnTo>
                  <a:lnTo>
                    <a:pt x="5588" y="1521828"/>
                  </a:lnTo>
                  <a:lnTo>
                    <a:pt x="4203" y="1518475"/>
                  </a:lnTo>
                  <a:lnTo>
                    <a:pt x="2819" y="1515122"/>
                  </a:lnTo>
                  <a:lnTo>
                    <a:pt x="1765" y="1511668"/>
                  </a:lnTo>
                  <a:lnTo>
                    <a:pt x="1066" y="1508112"/>
                  </a:lnTo>
                  <a:lnTo>
                    <a:pt x="355" y="1504543"/>
                  </a:lnTo>
                  <a:lnTo>
                    <a:pt x="0" y="1500962"/>
                  </a:lnTo>
                  <a:lnTo>
                    <a:pt x="0" y="1497330"/>
                  </a:lnTo>
                  <a:close/>
                </a:path>
              </a:pathLst>
            </a:custGeom>
            <a:ln w="9525">
              <a:solidFill>
                <a:srgbClr val="B7C3D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112125" y="2916237"/>
            <a:ext cx="2470150" cy="1169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3F4054"/>
                </a:solidFill>
                <a:latin typeface="Verdana"/>
                <a:cs typeface="Verdana"/>
              </a:rPr>
              <a:t>Credit</a:t>
            </a:r>
            <a:r>
              <a:rPr sz="1650" spc="20" dirty="0">
                <a:solidFill>
                  <a:srgbClr val="3F4054"/>
                </a:solidFill>
                <a:latin typeface="Verdana"/>
                <a:cs typeface="Verdana"/>
              </a:rPr>
              <a:t> </a:t>
            </a:r>
            <a:r>
              <a:rPr sz="1650" spc="-20" dirty="0">
                <a:solidFill>
                  <a:srgbClr val="3F4054"/>
                </a:solidFill>
                <a:latin typeface="Verdana"/>
                <a:cs typeface="Verdana"/>
              </a:rPr>
              <a:t>Score</a:t>
            </a:r>
            <a:endParaRPr sz="1650" dirty="0">
              <a:latin typeface="Verdana"/>
              <a:cs typeface="Verdana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Use</a:t>
            </a:r>
            <a:r>
              <a:rPr sz="1350" spc="-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credit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 scores as a</a:t>
            </a:r>
            <a:r>
              <a:rPr sz="1350" spc="-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key 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indicator.</a:t>
            </a:r>
            <a:r>
              <a:rPr sz="1350" spc="8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Higher</a:t>
            </a:r>
            <a:r>
              <a:rPr sz="1350" spc="8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scores</a:t>
            </a:r>
            <a:r>
              <a:rPr sz="1350" spc="8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3F4054"/>
                </a:solidFill>
                <a:latin typeface="Microsoft Sans Serif"/>
                <a:cs typeface="Microsoft Sans Serif"/>
              </a:rPr>
              <a:t>mean 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lower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75" dirty="0">
                <a:solidFill>
                  <a:srgbClr val="3F4054"/>
                </a:solidFill>
                <a:latin typeface="Microsoft Sans Serif"/>
                <a:cs typeface="Microsoft Sans Serif"/>
              </a:rPr>
              <a:t>default</a:t>
            </a:r>
            <a:r>
              <a:rPr sz="1350" spc="-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risk.</a:t>
            </a:r>
            <a:endParaRPr sz="1350" dirty="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86325" y="4486275"/>
            <a:ext cx="5943600" cy="1000125"/>
            <a:chOff x="4886325" y="4486275"/>
            <a:chExt cx="5943600" cy="1000125"/>
          </a:xfrm>
        </p:grpSpPr>
        <p:sp>
          <p:nvSpPr>
            <p:cNvPr id="14" name="object 14"/>
            <p:cNvSpPr/>
            <p:nvPr/>
          </p:nvSpPr>
          <p:spPr>
            <a:xfrm>
              <a:off x="4891087" y="4491037"/>
              <a:ext cx="5934075" cy="990600"/>
            </a:xfrm>
            <a:custGeom>
              <a:avLst/>
              <a:gdLst/>
              <a:ahLst/>
              <a:cxnLst/>
              <a:rect l="l" t="t" r="r" b="b"/>
              <a:pathLst>
                <a:path w="5934075" h="990600">
                  <a:moveTo>
                    <a:pt x="5882462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935356"/>
                  </a:lnTo>
                  <a:lnTo>
                    <a:pt x="0" y="938982"/>
                  </a:lnTo>
                  <a:lnTo>
                    <a:pt x="18745" y="976983"/>
                  </a:lnTo>
                  <a:lnTo>
                    <a:pt x="51612" y="990601"/>
                  </a:lnTo>
                  <a:lnTo>
                    <a:pt x="5882462" y="990601"/>
                  </a:lnTo>
                  <a:lnTo>
                    <a:pt x="5920460" y="971853"/>
                  </a:lnTo>
                  <a:lnTo>
                    <a:pt x="5934075" y="938982"/>
                  </a:lnTo>
                  <a:lnTo>
                    <a:pt x="5934075" y="51612"/>
                  </a:lnTo>
                  <a:lnTo>
                    <a:pt x="5915329" y="13614"/>
                  </a:lnTo>
                  <a:lnTo>
                    <a:pt x="5886043" y="355"/>
                  </a:lnTo>
                  <a:lnTo>
                    <a:pt x="5882462" y="0"/>
                  </a:lnTo>
                  <a:close/>
                </a:path>
              </a:pathLst>
            </a:custGeom>
            <a:solidFill>
              <a:srgbClr val="D2DDF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891087" y="4491037"/>
              <a:ext cx="5934075" cy="990600"/>
            </a:xfrm>
            <a:custGeom>
              <a:avLst/>
              <a:gdLst/>
              <a:ahLst/>
              <a:cxnLst/>
              <a:rect l="l" t="t" r="r" b="b"/>
              <a:pathLst>
                <a:path w="5934075" h="990600">
                  <a:moveTo>
                    <a:pt x="0" y="935356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5878830" y="0"/>
                  </a:lnTo>
                  <a:lnTo>
                    <a:pt x="5882462" y="0"/>
                  </a:lnTo>
                  <a:lnTo>
                    <a:pt x="5886043" y="355"/>
                  </a:lnTo>
                  <a:lnTo>
                    <a:pt x="5889599" y="1066"/>
                  </a:lnTo>
                  <a:lnTo>
                    <a:pt x="5893168" y="1765"/>
                  </a:lnTo>
                  <a:lnTo>
                    <a:pt x="5896622" y="2819"/>
                  </a:lnTo>
                  <a:lnTo>
                    <a:pt x="5899962" y="4203"/>
                  </a:lnTo>
                  <a:lnTo>
                    <a:pt x="5903328" y="5588"/>
                  </a:lnTo>
                  <a:lnTo>
                    <a:pt x="5906503" y="7289"/>
                  </a:lnTo>
                  <a:lnTo>
                    <a:pt x="5909513" y="9309"/>
                  </a:lnTo>
                  <a:lnTo>
                    <a:pt x="5912535" y="11328"/>
                  </a:lnTo>
                  <a:lnTo>
                    <a:pt x="5915329" y="13614"/>
                  </a:lnTo>
                  <a:lnTo>
                    <a:pt x="5917895" y="16179"/>
                  </a:lnTo>
                  <a:lnTo>
                    <a:pt x="5920460" y="18745"/>
                  </a:lnTo>
                  <a:lnTo>
                    <a:pt x="5933008" y="44462"/>
                  </a:lnTo>
                  <a:lnTo>
                    <a:pt x="5933719" y="48018"/>
                  </a:lnTo>
                  <a:lnTo>
                    <a:pt x="5934075" y="51612"/>
                  </a:lnTo>
                  <a:lnTo>
                    <a:pt x="5934075" y="55245"/>
                  </a:lnTo>
                  <a:lnTo>
                    <a:pt x="5934075" y="935356"/>
                  </a:lnTo>
                  <a:lnTo>
                    <a:pt x="5934075" y="938982"/>
                  </a:lnTo>
                  <a:lnTo>
                    <a:pt x="5933719" y="942573"/>
                  </a:lnTo>
                  <a:lnTo>
                    <a:pt x="5933008" y="946130"/>
                  </a:lnTo>
                  <a:lnTo>
                    <a:pt x="5932309" y="949688"/>
                  </a:lnTo>
                  <a:lnTo>
                    <a:pt x="5909513" y="981289"/>
                  </a:lnTo>
                  <a:lnTo>
                    <a:pt x="5906503" y="983303"/>
                  </a:lnTo>
                  <a:lnTo>
                    <a:pt x="5903328" y="985005"/>
                  </a:lnTo>
                  <a:lnTo>
                    <a:pt x="5899962" y="986393"/>
                  </a:lnTo>
                  <a:lnTo>
                    <a:pt x="5896622" y="987783"/>
                  </a:lnTo>
                  <a:lnTo>
                    <a:pt x="5893168" y="988829"/>
                  </a:lnTo>
                  <a:lnTo>
                    <a:pt x="5889599" y="989539"/>
                  </a:lnTo>
                  <a:lnTo>
                    <a:pt x="5886043" y="990244"/>
                  </a:lnTo>
                  <a:lnTo>
                    <a:pt x="5882462" y="990601"/>
                  </a:lnTo>
                  <a:lnTo>
                    <a:pt x="5878830" y="990601"/>
                  </a:lnTo>
                  <a:lnTo>
                    <a:pt x="55245" y="990601"/>
                  </a:lnTo>
                  <a:lnTo>
                    <a:pt x="51612" y="990601"/>
                  </a:lnTo>
                  <a:lnTo>
                    <a:pt x="48018" y="990244"/>
                  </a:lnTo>
                  <a:lnTo>
                    <a:pt x="44462" y="989539"/>
                  </a:lnTo>
                  <a:lnTo>
                    <a:pt x="40906" y="988829"/>
                  </a:lnTo>
                  <a:lnTo>
                    <a:pt x="37452" y="987783"/>
                  </a:lnTo>
                  <a:lnTo>
                    <a:pt x="34099" y="986393"/>
                  </a:lnTo>
                  <a:lnTo>
                    <a:pt x="30746" y="985005"/>
                  </a:lnTo>
                  <a:lnTo>
                    <a:pt x="4203" y="956494"/>
                  </a:lnTo>
                  <a:lnTo>
                    <a:pt x="2819" y="953141"/>
                  </a:lnTo>
                  <a:lnTo>
                    <a:pt x="1765" y="949688"/>
                  </a:lnTo>
                  <a:lnTo>
                    <a:pt x="1066" y="946130"/>
                  </a:lnTo>
                  <a:lnTo>
                    <a:pt x="355" y="942573"/>
                  </a:lnTo>
                  <a:lnTo>
                    <a:pt x="0" y="938982"/>
                  </a:lnTo>
                  <a:lnTo>
                    <a:pt x="0" y="935356"/>
                  </a:lnTo>
                  <a:close/>
                </a:path>
              </a:pathLst>
            </a:custGeom>
            <a:ln w="9525">
              <a:solidFill>
                <a:srgbClr val="B7C3D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54600" y="4649787"/>
            <a:ext cx="5330825" cy="6172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3F4054"/>
                </a:solidFill>
                <a:latin typeface="Verdana"/>
                <a:cs typeface="Verdana"/>
              </a:rPr>
              <a:t>Loan</a:t>
            </a:r>
            <a:r>
              <a:rPr sz="1650" spc="-50" dirty="0">
                <a:solidFill>
                  <a:srgbClr val="3F4054"/>
                </a:solidFill>
                <a:latin typeface="Verdana"/>
                <a:cs typeface="Verdana"/>
              </a:rPr>
              <a:t> </a:t>
            </a:r>
            <a:r>
              <a:rPr sz="1650" spc="65" dirty="0">
                <a:solidFill>
                  <a:srgbClr val="3F4054"/>
                </a:solidFill>
                <a:latin typeface="Verdana"/>
                <a:cs typeface="Verdana"/>
              </a:rPr>
              <a:t>Amount</a:t>
            </a:r>
            <a:endParaRPr sz="16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Consider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3F4054"/>
                </a:solidFill>
                <a:latin typeface="Microsoft Sans Serif"/>
                <a:cs typeface="Microsoft Sans Serif"/>
              </a:rPr>
              <a:t>the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size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25" dirty="0">
                <a:solidFill>
                  <a:srgbClr val="3F4054"/>
                </a:solidFill>
                <a:latin typeface="Microsoft Sans Serif"/>
                <a:cs typeface="Microsoft Sans Serif"/>
              </a:rPr>
              <a:t>of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3F4054"/>
                </a:solidFill>
                <a:latin typeface="Microsoft Sans Serif"/>
                <a:cs typeface="Microsoft Sans Serif"/>
              </a:rPr>
              <a:t>the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loan.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Larger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loans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80" dirty="0">
                <a:solidFill>
                  <a:srgbClr val="3F4054"/>
                </a:solidFill>
                <a:latin typeface="Microsoft Sans Serif"/>
                <a:cs typeface="Microsoft Sans Serif"/>
              </a:rPr>
              <a:t>may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have higher 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risks.</a:t>
            </a:r>
            <a:endParaRPr sz="13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253"/>
            <a:ext cx="4800600" cy="87627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482600"/>
            <a:ext cx="530479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z="2800" spc="95" dirty="0">
                <a:latin typeface="Times New Roman" pitchFamily="18" charset="0"/>
                <a:cs typeface="Times New Roman" pitchFamily="18" charset="0"/>
              </a:rPr>
              <a:t>Machine</a:t>
            </a:r>
            <a:r>
              <a:rPr sz="2800" spc="-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sz="2800" spc="-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105" dirty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sz="28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25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28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Training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7375" y="1721575"/>
            <a:ext cx="5492115" cy="11263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pc="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Several</a:t>
            </a:r>
            <a:r>
              <a:rPr spc="2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6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algorithms</a:t>
            </a:r>
            <a:r>
              <a:rPr spc="3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spc="3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suitable</a:t>
            </a:r>
            <a:r>
              <a:rPr spc="3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10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spc="3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7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spc="3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6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prediction.</a:t>
            </a:r>
            <a:r>
              <a:rPr spc="3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Logistic </a:t>
            </a:r>
            <a:r>
              <a:rPr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Regression</a:t>
            </a:r>
            <a:r>
              <a:rPr spc="3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6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Forests</a:t>
            </a:r>
            <a:r>
              <a:rPr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spc="3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popular.</a:t>
            </a:r>
            <a:r>
              <a:rPr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8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model </a:t>
            </a:r>
            <a:r>
              <a:rPr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8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performance.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5474" y="2972773"/>
            <a:ext cx="868044" cy="1039494"/>
            <a:chOff x="594677" y="2842577"/>
            <a:chExt cx="868044" cy="1039494"/>
          </a:xfrm>
        </p:grpSpPr>
        <p:sp>
          <p:nvSpPr>
            <p:cNvPr id="8" name="object 8"/>
            <p:cNvSpPr/>
            <p:nvPr/>
          </p:nvSpPr>
          <p:spPr>
            <a:xfrm>
              <a:off x="600075" y="2847974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D2DDF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00075" y="2847974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>
                  <a:moveTo>
                    <a:pt x="0" y="857250"/>
                  </a:move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close/>
                </a:path>
              </a:pathLst>
            </a:custGeom>
            <a:ln w="10715">
              <a:solidFill>
                <a:srgbClr val="B7C3D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67779" y="3308915"/>
            <a:ext cx="12192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75" dirty="0">
                <a:solidFill>
                  <a:srgbClr val="3F4054"/>
                </a:solidFill>
                <a:latin typeface="Verdana"/>
                <a:cs typeface="Verdana"/>
              </a:rPr>
              <a:t>1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1800" y="3204300"/>
            <a:ext cx="2649220" cy="5764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Logistic</a:t>
            </a:r>
            <a:r>
              <a:rPr sz="1400" spc="6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Regression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sz="14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6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4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6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interpretable</a:t>
            </a:r>
            <a:r>
              <a:rPr sz="14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sz="1350" spc="40" dirty="0">
                <a:solidFill>
                  <a:srgbClr val="3F4054"/>
                </a:solidFill>
                <a:latin typeface="Microsoft Sans Serif"/>
                <a:cs typeface="Microsoft Sans Serif"/>
              </a:rPr>
              <a:t>.</a:t>
            </a:r>
            <a:endParaRPr sz="1350" dirty="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0076" y="4006870"/>
            <a:ext cx="868044" cy="1039494"/>
            <a:chOff x="594677" y="3871277"/>
            <a:chExt cx="868044" cy="1039494"/>
          </a:xfrm>
        </p:grpSpPr>
        <p:sp>
          <p:nvSpPr>
            <p:cNvPr id="13" name="object 13"/>
            <p:cNvSpPr/>
            <p:nvPr/>
          </p:nvSpPr>
          <p:spPr>
            <a:xfrm>
              <a:off x="600075" y="3876674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D2DDF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00075" y="3876674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>
                  <a:moveTo>
                    <a:pt x="0" y="857250"/>
                  </a:move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close/>
                </a:path>
              </a:pathLst>
            </a:custGeom>
            <a:ln w="10715">
              <a:solidFill>
                <a:srgbClr val="B7C3D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41517" y="4373633"/>
            <a:ext cx="17589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3F4054"/>
                </a:solidFill>
                <a:latin typeface="Verdana"/>
                <a:cs typeface="Verdana"/>
              </a:rPr>
              <a:t>2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01799" y="4131203"/>
            <a:ext cx="2726055" cy="5764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sz="1400" spc="-1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Forests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  <a:r>
              <a:rPr sz="1400" spc="7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6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non-</a:t>
            </a:r>
            <a:r>
              <a:rPr sz="1400"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sz="1400" spc="7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3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relationships</a:t>
            </a:r>
            <a:r>
              <a:rPr sz="1350" spc="35" dirty="0">
                <a:solidFill>
                  <a:srgbClr val="3F4054"/>
                </a:solidFill>
                <a:latin typeface="Microsoft Sans Serif"/>
                <a:cs typeface="Microsoft Sans Serif"/>
              </a:rPr>
              <a:t>.</a:t>
            </a:r>
            <a:endParaRPr sz="1350" dirty="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4717" y="5156836"/>
            <a:ext cx="868044" cy="1039494"/>
            <a:chOff x="594717" y="4900017"/>
            <a:chExt cx="868044" cy="1039494"/>
          </a:xfrm>
        </p:grpSpPr>
        <p:sp>
          <p:nvSpPr>
            <p:cNvPr id="18" name="object 18"/>
            <p:cNvSpPr/>
            <p:nvPr/>
          </p:nvSpPr>
          <p:spPr>
            <a:xfrm>
              <a:off x="600075" y="4905375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857251"/>
                  </a:lnTo>
                  <a:lnTo>
                    <a:pt x="428625" y="1028701"/>
                  </a:lnTo>
                  <a:lnTo>
                    <a:pt x="857250" y="857251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D2DDF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00075" y="4905375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>
                  <a:moveTo>
                    <a:pt x="0" y="857251"/>
                  </a:moveTo>
                  <a:lnTo>
                    <a:pt x="428625" y="1028701"/>
                  </a:lnTo>
                  <a:lnTo>
                    <a:pt x="857250" y="857251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1"/>
                  </a:lnTo>
                  <a:close/>
                </a:path>
              </a:pathLst>
            </a:custGeom>
            <a:ln w="10715">
              <a:solidFill>
                <a:srgbClr val="B7C3D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40247" y="5468798"/>
            <a:ext cx="1771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3F4054"/>
                </a:solidFill>
                <a:latin typeface="Verdana"/>
                <a:cs typeface="Verdana"/>
              </a:rPr>
              <a:t>3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01800" y="5226368"/>
            <a:ext cx="2462530" cy="5764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Gradient</a:t>
            </a:r>
            <a:r>
              <a:rPr sz="1400" spc="3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Boosting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00" spc="7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Often</a:t>
            </a:r>
            <a:r>
              <a:rPr sz="1400" spc="8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sz="1400" spc="9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6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sz="1400" spc="9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.</a:t>
            </a:r>
            <a:endParaRPr sz="13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515100"/>
          </a:xfrm>
          <a:custGeom>
            <a:avLst/>
            <a:gdLst/>
            <a:ahLst/>
            <a:cxnLst/>
            <a:rect l="l" t="t" r="r" b="b"/>
            <a:pathLst>
              <a:path w="11430000" h="6515100">
                <a:moveTo>
                  <a:pt x="11430000" y="0"/>
                </a:moveTo>
                <a:lnTo>
                  <a:pt x="0" y="0"/>
                </a:lnTo>
                <a:lnTo>
                  <a:pt x="0" y="6515100"/>
                </a:lnTo>
                <a:lnTo>
                  <a:pt x="11430000" y="65151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9F9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723900"/>
            <a:ext cx="10287000" cy="4469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Visualization</a:t>
            </a:r>
            <a:r>
              <a:rPr sz="28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10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8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Tableau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7375" y="1856739"/>
            <a:ext cx="10136505" cy="63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6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sz="1600"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sz="16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7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powerful</a:t>
            </a:r>
            <a:r>
              <a:rPr sz="1600"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visualization</a:t>
            </a:r>
            <a:r>
              <a:rPr sz="16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capabilities.</a:t>
            </a:r>
            <a:r>
              <a:rPr sz="1600"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6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Communicate</a:t>
            </a:r>
            <a:r>
              <a:rPr sz="16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5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insights</a:t>
            </a:r>
            <a:r>
              <a:rPr sz="1600"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8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sz="16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interactive</a:t>
            </a:r>
            <a:r>
              <a:rPr sz="1600" spc="4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dashboards.</a:t>
            </a:r>
            <a:r>
              <a:rPr sz="16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2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Visualize</a:t>
            </a:r>
            <a:r>
              <a:rPr sz="1600" spc="4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trends </a:t>
            </a:r>
            <a:r>
              <a:rPr sz="1600" spc="6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6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7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patterns</a:t>
            </a:r>
            <a:r>
              <a:rPr sz="16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5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sz="16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85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600" spc="-1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60" dirty="0">
                <a:solidFill>
                  <a:srgbClr val="3F4054"/>
                </a:solidFill>
                <a:latin typeface="Times New Roman" pitchFamily="18" charset="0"/>
                <a:cs typeface="Times New Roman" pitchFamily="18" charset="0"/>
              </a:rPr>
              <a:t>data.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6287" y="5295900"/>
            <a:ext cx="634682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65" dirty="0" smtClean="0">
                <a:solidFill>
                  <a:srgbClr val="3F4054"/>
                </a:solidFill>
                <a:latin typeface="Microsoft Sans Serif"/>
                <a:cs typeface="Microsoft Sans Serif"/>
              </a:rPr>
              <a:t>.</a:t>
            </a:r>
            <a:endParaRPr sz="135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6287" y="8289450"/>
            <a:ext cx="5065713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40" dirty="0" smtClean="0">
                <a:solidFill>
                  <a:srgbClr val="3F4054"/>
                </a:solidFill>
                <a:latin typeface="Microsoft Sans Serif"/>
                <a:cs typeface="Microsoft Sans Serif"/>
              </a:rPr>
              <a:t>.</a:t>
            </a:r>
            <a:endParaRPr sz="1350" dirty="0">
              <a:latin typeface="Microsoft Sans Serif"/>
              <a:cs typeface="Microsoft Sans Serif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3086100"/>
            <a:ext cx="7620000" cy="426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66900"/>
            <a:ext cx="8610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14500"/>
            <a:ext cx="8305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79" y="1866900"/>
            <a:ext cx="8610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8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413</Words>
  <Application>Microsoft Office PowerPoint</Application>
  <PresentationFormat>Custom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Loan Default Prediction Using Machine Learning and Apache Spark for Enhanced Risk Management.</vt:lpstr>
      <vt:lpstr>Understanding Loan Default</vt:lpstr>
      <vt:lpstr>Data Acquisition &amp; Preparation with Spark</vt:lpstr>
      <vt:lpstr>Feature Engineering</vt:lpstr>
      <vt:lpstr>Machine Learning Model Selection &amp; Training</vt:lpstr>
      <vt:lpstr>Visualization with Tableau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Shreyas</dc:creator>
  <cp:lastModifiedBy>Shreyas</cp:lastModifiedBy>
  <cp:revision>11</cp:revision>
  <dcterms:created xsi:type="dcterms:W3CDTF">2025-02-08T08:54:41Z</dcterms:created>
  <dcterms:modified xsi:type="dcterms:W3CDTF">2025-02-08T10:15:20Z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2025-02-08T00:00:00Z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2025-02-08T00:00:00Z</vt:filetime>
  </property>
  <property fmtid="{D5CDD505-2E9C-101B-9397-08002B2CF9AE}" pid="5" name="Producer">
    <vt:lpwstr>GPL Ghostscript 10.02.0</vt:lpwstr>
  </property>
</Properties>
</file>