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9" r:id="rId13"/>
    <p:sldId id="268" r:id="rId14"/>
    <p:sldId id="280"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E0E98E-D83C-4BCC-ADCB-8DBF734BFCE7}" type="datetimeFigureOut">
              <a:rPr lang="en-US" smtClean="0"/>
              <a:t>4/13/2023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D263437-A9B3-4348-AF7D-57EB107F006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7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0E98E-D83C-4BCC-ADCB-8DBF734BFCE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63437-A9B3-4348-AF7D-57EB107F006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77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0E98E-D83C-4BCC-ADCB-8DBF734BFCE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63437-A9B3-4348-AF7D-57EB107F006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62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0E98E-D83C-4BCC-ADCB-8DBF734BFCE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63437-A9B3-4348-AF7D-57EB107F006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3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0E98E-D83C-4BCC-ADCB-8DBF734BFCE7}"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63437-A9B3-4348-AF7D-57EB107F006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765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E0E98E-D83C-4BCC-ADCB-8DBF734BFCE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63437-A9B3-4348-AF7D-57EB107F006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86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E0E98E-D83C-4BCC-ADCB-8DBF734BFCE7}"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63437-A9B3-4348-AF7D-57EB107F006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99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E0E98E-D83C-4BCC-ADCB-8DBF734BFCE7}"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63437-A9B3-4348-AF7D-57EB107F006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29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0E98E-D83C-4BCC-ADCB-8DBF734BFCE7}"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63437-A9B3-4348-AF7D-57EB107F006A}" type="slidenum">
              <a:rPr lang="en-US" smtClean="0"/>
              <a:t>‹#›</a:t>
            </a:fld>
            <a:endParaRPr lang="en-US"/>
          </a:p>
        </p:txBody>
      </p:sp>
    </p:spTree>
    <p:extLst>
      <p:ext uri="{BB962C8B-B14F-4D97-AF65-F5344CB8AC3E}">
        <p14:creationId xmlns:p14="http://schemas.microsoft.com/office/powerpoint/2010/main" val="264445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E0E98E-D83C-4BCC-ADCB-8DBF734BFCE7}"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63437-A9B3-4348-AF7D-57EB107F006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72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E0E98E-D83C-4BCC-ADCB-8DBF734BFCE7}" type="datetimeFigureOut">
              <a:rPr lang="en-US" smtClean="0"/>
              <a:t>4/13/2023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D263437-A9B3-4348-AF7D-57EB107F006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79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FE0E98E-D83C-4BCC-ADCB-8DBF734BFCE7}" type="datetimeFigureOut">
              <a:rPr lang="en-US" smtClean="0"/>
              <a:t>4/13/2023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263437-A9B3-4348-AF7D-57EB107F006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70975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9FF-2A92-1931-D2C2-C948109D3D25}"/>
              </a:ext>
            </a:extLst>
          </p:cNvPr>
          <p:cNvSpPr>
            <a:spLocks noGrp="1"/>
          </p:cNvSpPr>
          <p:nvPr>
            <p:ph type="ctrTitle"/>
          </p:nvPr>
        </p:nvSpPr>
        <p:spPr/>
        <p:txBody>
          <a:bodyPr>
            <a:normAutofit fontScale="90000"/>
          </a:bodyPr>
          <a:lstStyle/>
          <a:p>
            <a:r>
              <a:rPr lang="en-US" dirty="0"/>
              <a:t>Acoustic model speech recognition</a:t>
            </a:r>
          </a:p>
        </p:txBody>
      </p:sp>
    </p:spTree>
    <p:extLst>
      <p:ext uri="{BB962C8B-B14F-4D97-AF65-F5344CB8AC3E}">
        <p14:creationId xmlns:p14="http://schemas.microsoft.com/office/powerpoint/2010/main" val="42301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jpg">
            <a:extLst>
              <a:ext uri="{FF2B5EF4-FFF2-40B4-BE49-F238E27FC236}">
                <a16:creationId xmlns:a16="http://schemas.microsoft.com/office/drawing/2014/main" id="{42EB63D5-E29F-5E9D-9870-02BCA1850965}"/>
              </a:ext>
            </a:extLst>
          </p:cNvPr>
          <p:cNvPicPr>
            <a:picLocks noGrp="1" noChangeAspect="1"/>
          </p:cNvPicPr>
          <p:nvPr>
            <p:ph idx="1"/>
          </p:nvPr>
        </p:nvPicPr>
        <p:blipFill>
          <a:blip r:embed="rId2"/>
          <a:stretch>
            <a:fillRect/>
          </a:stretch>
        </p:blipFill>
        <p:spPr>
          <a:xfrm>
            <a:off x="0" y="0"/>
            <a:ext cx="12192000" cy="6696962"/>
          </a:xfrm>
          <a:prstGeom prst="rect">
            <a:avLst/>
          </a:prstGeom>
        </p:spPr>
      </p:pic>
    </p:spTree>
    <p:extLst>
      <p:ext uri="{BB962C8B-B14F-4D97-AF65-F5344CB8AC3E}">
        <p14:creationId xmlns:p14="http://schemas.microsoft.com/office/powerpoint/2010/main" val="24928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A1D3-C2CF-7694-23DD-001F44E432B0}"/>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072E63DF-CCD2-40B6-EAA9-85E52C467AD5}"/>
              </a:ext>
            </a:extLst>
          </p:cNvPr>
          <p:cNvSpPr>
            <a:spLocks noGrp="1"/>
          </p:cNvSpPr>
          <p:nvPr>
            <p:ph idx="1"/>
          </p:nvPr>
        </p:nvSpPr>
        <p:spPr/>
        <p:txBody>
          <a:bodyPr/>
          <a:lstStyle/>
          <a:p>
            <a:pPr marL="0" indent="0">
              <a:buNone/>
            </a:pPr>
            <a:r>
              <a:rPr lang="en-US" dirty="0"/>
              <a:t>A class of statistical models may be called "neural" if they consist of</a:t>
            </a:r>
          </a:p>
          <a:p>
            <a:r>
              <a:rPr lang="en-US" dirty="0"/>
              <a:t>sets of adaptive weights, i.e. numerical parameters that are tuned by a learning algorithm, and</a:t>
            </a:r>
          </a:p>
          <a:p>
            <a:r>
              <a:rPr lang="en-US" dirty="0"/>
              <a:t>are capable of approximating non-linear functions of their inputs.</a:t>
            </a:r>
          </a:p>
          <a:p>
            <a:pPr marL="0" indent="0">
              <a:buNone/>
            </a:pPr>
            <a:r>
              <a:rPr lang="en-US" dirty="0"/>
              <a:t>The adaptive weights are conceptually connection strengths between neurons, which are activated during training and prediction.</a:t>
            </a:r>
          </a:p>
        </p:txBody>
      </p:sp>
    </p:spTree>
    <p:extLst>
      <p:ext uri="{BB962C8B-B14F-4D97-AF65-F5344CB8AC3E}">
        <p14:creationId xmlns:p14="http://schemas.microsoft.com/office/powerpoint/2010/main" val="217631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2123" y="2"/>
            <a:ext cx="12187755"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2ADF-B099-B3E9-80D7-49A917E306B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7AA3FA7-2DEE-A2A9-C546-BFA9EB361AD8}"/>
              </a:ext>
            </a:extLst>
          </p:cNvPr>
          <p:cNvSpPr>
            <a:spLocks noGrp="1"/>
          </p:cNvSpPr>
          <p:nvPr>
            <p:ph idx="1"/>
          </p:nvPr>
        </p:nvSpPr>
        <p:spPr/>
        <p:txBody>
          <a:bodyPr>
            <a:normAutofit/>
          </a:bodyPr>
          <a:lstStyle/>
          <a:p>
            <a:r>
              <a:rPr lang="en-US" dirty="0"/>
              <a:t>Medical Transcription.</a:t>
            </a:r>
          </a:p>
          <a:p>
            <a:r>
              <a:rPr lang="en-US" dirty="0"/>
              <a:t>Military.</a:t>
            </a:r>
          </a:p>
          <a:p>
            <a:r>
              <a:rPr lang="en-US" dirty="0"/>
              <a:t>Serving the disabled.</a:t>
            </a:r>
          </a:p>
          <a:p>
            <a:r>
              <a:rPr lang="en-US" dirty="0"/>
              <a:t>Telephony and other services.</a:t>
            </a:r>
          </a:p>
          <a:p>
            <a:pPr marL="0" indent="0">
              <a:buNone/>
            </a:pPr>
            <a:r>
              <a:rPr lang="en-US" b="1" u="sng" dirty="0"/>
              <a:t>Further Applications:</a:t>
            </a:r>
          </a:p>
          <a:p>
            <a:r>
              <a:rPr lang="en-US" dirty="0"/>
              <a:t>Home Automation.</a:t>
            </a:r>
          </a:p>
          <a:p>
            <a:r>
              <a:rPr lang="en-US" dirty="0"/>
              <a:t>Automobile audio systems.</a:t>
            </a:r>
          </a:p>
          <a:p>
            <a:endParaRPr lang="en-US" dirty="0"/>
          </a:p>
        </p:txBody>
      </p:sp>
    </p:spTree>
    <p:extLst>
      <p:ext uri="{BB962C8B-B14F-4D97-AF65-F5344CB8AC3E}">
        <p14:creationId xmlns:p14="http://schemas.microsoft.com/office/powerpoint/2010/main" val="207083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1E8D-46B3-192D-B344-3829897CD91F}"/>
              </a:ext>
            </a:extLst>
          </p:cNvPr>
          <p:cNvSpPr>
            <a:spLocks noGrp="1"/>
          </p:cNvSpPr>
          <p:nvPr>
            <p:ph type="title"/>
          </p:nvPr>
        </p:nvSpPr>
        <p:spPr/>
        <p:txBody>
          <a:bodyPr/>
          <a:lstStyle/>
          <a:p>
            <a:r>
              <a:rPr lang="en-US" dirty="0"/>
              <a:t>Major Challenges</a:t>
            </a:r>
          </a:p>
        </p:txBody>
      </p:sp>
      <p:sp>
        <p:nvSpPr>
          <p:cNvPr id="3" name="Content Placeholder 2">
            <a:extLst>
              <a:ext uri="{FF2B5EF4-FFF2-40B4-BE49-F238E27FC236}">
                <a16:creationId xmlns:a16="http://schemas.microsoft.com/office/drawing/2014/main" id="{4B5F12AF-4003-D16C-8A54-1E0673C057AA}"/>
              </a:ext>
            </a:extLst>
          </p:cNvPr>
          <p:cNvSpPr>
            <a:spLocks noGrp="1"/>
          </p:cNvSpPr>
          <p:nvPr>
            <p:ph idx="1"/>
          </p:nvPr>
        </p:nvSpPr>
        <p:spPr/>
        <p:txBody>
          <a:bodyPr/>
          <a:lstStyle/>
          <a:p>
            <a:r>
              <a:rPr lang="en-US" dirty="0"/>
              <a:t>Making a system that can flawlessly handle roadblocks like slang, dialects, accents and background noise.</a:t>
            </a:r>
          </a:p>
          <a:p>
            <a:r>
              <a:rPr lang="en-US" dirty="0"/>
              <a:t>The different grammatical structures used by languages can also pose a problem. For example, Arabic sometimes uses single words to convey ideas that are entire sentences in English.</a:t>
            </a:r>
          </a:p>
        </p:txBody>
      </p:sp>
    </p:spTree>
    <p:extLst>
      <p:ext uri="{BB962C8B-B14F-4D97-AF65-F5344CB8AC3E}">
        <p14:creationId xmlns:p14="http://schemas.microsoft.com/office/powerpoint/2010/main" val="106846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83F3-7B92-2BFD-8EBA-E616AAC01BC9}"/>
              </a:ext>
            </a:extLst>
          </p:cNvPr>
          <p:cNvSpPr>
            <a:spLocks noGrp="1"/>
          </p:cNvSpPr>
          <p:nvPr>
            <p:ph type="title"/>
          </p:nvPr>
        </p:nvSpPr>
        <p:spPr/>
        <p:txBody>
          <a:bodyPr/>
          <a:lstStyle/>
          <a:p>
            <a:r>
              <a:rPr lang="en-US" dirty="0"/>
              <a:t>The Future of Speech Recognition</a:t>
            </a:r>
          </a:p>
        </p:txBody>
      </p:sp>
      <p:sp>
        <p:nvSpPr>
          <p:cNvPr id="3" name="Content Placeholder 2">
            <a:extLst>
              <a:ext uri="{FF2B5EF4-FFF2-40B4-BE49-F238E27FC236}">
                <a16:creationId xmlns:a16="http://schemas.microsoft.com/office/drawing/2014/main" id="{C04734FD-AD90-CC29-772B-AF1A7712A070}"/>
              </a:ext>
            </a:extLst>
          </p:cNvPr>
          <p:cNvSpPr>
            <a:spLocks noGrp="1"/>
          </p:cNvSpPr>
          <p:nvPr>
            <p:ph idx="1"/>
          </p:nvPr>
        </p:nvSpPr>
        <p:spPr/>
        <p:txBody>
          <a:bodyPr>
            <a:normAutofit lnSpcReduction="10000"/>
          </a:bodyPr>
          <a:lstStyle/>
          <a:p>
            <a:r>
              <a:rPr lang="en-US" dirty="0"/>
              <a:t>The Defense Advanced Research Projects Agency (DARPA) has three teams of researchers working on Global Autonomous Language Exploitation (GALE), a program that will take in streams of information from foreign news broadcasts and newspapers and translate them.</a:t>
            </a:r>
          </a:p>
          <a:p>
            <a:r>
              <a:rPr lang="en-US" dirty="0"/>
              <a:t> It hopes to create software that can instantly translate two languages with at least 90 percent accuracy.</a:t>
            </a:r>
          </a:p>
          <a:p>
            <a:r>
              <a:rPr lang="en-US" dirty="0"/>
              <a:t>"DARPA is also funding an R&amp;D effort called TRANSTAC to enable the soldiers to communicate more effectively with civilian populations in non- English-speaking countries.</a:t>
            </a:r>
          </a:p>
        </p:txBody>
      </p:sp>
    </p:spTree>
    <p:extLst>
      <p:ext uri="{BB962C8B-B14F-4D97-AF65-F5344CB8AC3E}">
        <p14:creationId xmlns:p14="http://schemas.microsoft.com/office/powerpoint/2010/main" val="198218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021F-4D8B-A5BA-9763-F7A36A674E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65C0BA-E686-E301-5813-6B225671E92D}"/>
              </a:ext>
            </a:extLst>
          </p:cNvPr>
          <p:cNvSpPr>
            <a:spLocks noGrp="1"/>
          </p:cNvSpPr>
          <p:nvPr>
            <p:ph idx="1"/>
          </p:nvPr>
        </p:nvSpPr>
        <p:spPr/>
        <p:txBody>
          <a:bodyPr/>
          <a:lstStyle/>
          <a:p>
            <a:pPr marL="0" indent="0">
              <a:buNone/>
            </a:pPr>
            <a:r>
              <a:rPr lang="en-US" dirty="0"/>
              <a:t>At some point in the future, speech recognition may become speech understanding.</a:t>
            </a:r>
          </a:p>
          <a:p>
            <a:pPr marL="0" indent="0">
              <a:buNone/>
            </a:pPr>
            <a:r>
              <a:rPr lang="en-US" dirty="0"/>
              <a:t>The statistical models that allow computers to decide what a person just said may someday allow them to grasp the meaning behind the words.</a:t>
            </a:r>
          </a:p>
          <a:p>
            <a:pPr marL="0" indent="0">
              <a:buNone/>
            </a:pPr>
            <a:r>
              <a:rPr lang="en-US" dirty="0"/>
              <a:t>Although it is a huge leap in terms of computational power and software sophistication, some researchers argue that speech recognition development offers the most direct line from the computers of today to true artificial intelligence</a:t>
            </a:r>
          </a:p>
        </p:txBody>
      </p:sp>
    </p:spTree>
    <p:extLst>
      <p:ext uri="{BB962C8B-B14F-4D97-AF65-F5344CB8AC3E}">
        <p14:creationId xmlns:p14="http://schemas.microsoft.com/office/powerpoint/2010/main" val="132033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3AA5A-5D05-8918-5D73-976649DB8D01}"/>
              </a:ext>
            </a:extLst>
          </p:cNvPr>
          <p:cNvSpPr>
            <a:spLocks noGrp="1"/>
          </p:cNvSpPr>
          <p:nvPr>
            <p:ph idx="1"/>
          </p:nvPr>
        </p:nvSpPr>
        <p:spPr/>
        <p:txBody>
          <a:bodyPr numCol="2">
            <a:normAutofit/>
          </a:bodyPr>
          <a:lstStyle/>
          <a:p>
            <a:pPr marL="0" indent="0" algn="ctr">
              <a:buNone/>
            </a:pPr>
            <a:r>
              <a:rPr lang="en-US" sz="9600" dirty="0">
                <a:solidFill>
                  <a:schemeClr val="accent2">
                    <a:lumMod val="75000"/>
                  </a:schemeClr>
                </a:solidFill>
                <a:latin typeface="Curlz MT" panose="04040404050702020202" pitchFamily="82" charset="0"/>
              </a:rPr>
              <a:t>THANK YOU</a:t>
            </a:r>
          </a:p>
        </p:txBody>
      </p:sp>
    </p:spTree>
    <p:extLst>
      <p:ext uri="{BB962C8B-B14F-4D97-AF65-F5344CB8AC3E}">
        <p14:creationId xmlns:p14="http://schemas.microsoft.com/office/powerpoint/2010/main" val="303655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F1BE-3E79-0DF5-2381-CB772A21742E}"/>
              </a:ext>
            </a:extLst>
          </p:cNvPr>
          <p:cNvSpPr>
            <a:spLocks noGrp="1"/>
          </p:cNvSpPr>
          <p:nvPr>
            <p:ph type="title"/>
          </p:nvPr>
        </p:nvSpPr>
        <p:spPr/>
        <p:txBody>
          <a:bodyPr/>
          <a:lstStyle/>
          <a:p>
            <a:r>
              <a:rPr lang="en-US" dirty="0">
                <a:ea typeface="+mn-lt"/>
                <a:cs typeface="+mn-lt"/>
              </a:rPr>
              <a:t>Introduction </a:t>
            </a:r>
            <a:endParaRPr lang="en-US" dirty="0"/>
          </a:p>
        </p:txBody>
      </p:sp>
      <p:sp>
        <p:nvSpPr>
          <p:cNvPr id="3" name="Content Placeholder 2">
            <a:extLst>
              <a:ext uri="{FF2B5EF4-FFF2-40B4-BE49-F238E27FC236}">
                <a16:creationId xmlns:a16="http://schemas.microsoft.com/office/drawing/2014/main" id="{4F8D8FDA-EBC9-B10E-53C0-FE974B1D8ECB}"/>
              </a:ext>
            </a:extLst>
          </p:cNvPr>
          <p:cNvSpPr>
            <a:spLocks noGrp="1"/>
          </p:cNvSpPr>
          <p:nvPr>
            <p:ph idx="1"/>
          </p:nvPr>
        </p:nvSpPr>
        <p:spPr/>
        <p:txBody>
          <a:bodyPr>
            <a:normAutofit fontScale="92500" lnSpcReduction="10000"/>
          </a:bodyPr>
          <a:lstStyle/>
          <a:p>
            <a:r>
              <a:rPr lang="en-US" sz="2400" dirty="0"/>
              <a:t>Speech recognition is the process of converting an acoustic signal, captured by a microphone or a telephone, to a set of words.</a:t>
            </a:r>
          </a:p>
          <a:p>
            <a:r>
              <a:rPr lang="en-US" sz="2400" dirty="0"/>
              <a:t>The recognized words can be an end in themselves, as for applications such as commands &amp; control, data entry, and document preparation.</a:t>
            </a:r>
          </a:p>
          <a:p>
            <a:r>
              <a:rPr lang="en-US" sz="2400" dirty="0"/>
              <a:t>They can also serve as the input to further linguistic processing in order to achieve speech understanding.</a:t>
            </a:r>
          </a:p>
          <a:p>
            <a:r>
              <a:rPr lang="en-US" sz="2400" dirty="0"/>
              <a:t>It is also known as Automatic Speech Recognition (ASR),computer speech recognition, speech to text.(STT)</a:t>
            </a:r>
          </a:p>
        </p:txBody>
      </p:sp>
    </p:spTree>
    <p:extLst>
      <p:ext uri="{BB962C8B-B14F-4D97-AF65-F5344CB8AC3E}">
        <p14:creationId xmlns:p14="http://schemas.microsoft.com/office/powerpoint/2010/main" val="256571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5D6-2EDC-CEE1-6582-DE0FE68C079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E6BCC9D4-5D7A-2ECC-6AFB-275E5D17A974}"/>
              </a:ext>
            </a:extLst>
          </p:cNvPr>
          <p:cNvSpPr>
            <a:spLocks noGrp="1"/>
          </p:cNvSpPr>
          <p:nvPr>
            <p:ph idx="1"/>
          </p:nvPr>
        </p:nvSpPr>
        <p:spPr>
          <a:xfrm>
            <a:off x="838200" y="1987826"/>
            <a:ext cx="10515600" cy="4189137"/>
          </a:xfrm>
        </p:spPr>
        <p:txBody>
          <a:bodyPr>
            <a:normAutofit/>
          </a:bodyPr>
          <a:lstStyle/>
          <a:p>
            <a:r>
              <a:rPr lang="en-US" dirty="0"/>
              <a:t>Around since the 1960s, ASR has seen steady, incremental improvement over the years.</a:t>
            </a:r>
          </a:p>
          <a:p>
            <a:r>
              <a:rPr lang="en-US" dirty="0"/>
              <a:t>It has benefited greatly from increased processing speed of computers in the last decade, entering the marketplace in the mid-2000s.</a:t>
            </a:r>
          </a:p>
          <a:p>
            <a:r>
              <a:rPr lang="en-US" dirty="0"/>
              <a:t>Early systems were acoustic phonetics-based and worked with small Vocabularies to identify isolated words.</a:t>
            </a:r>
          </a:p>
          <a:p>
            <a:r>
              <a:rPr lang="en-US" dirty="0"/>
              <a:t>Over the years, vocabularies have grown while ASR systems have become statistics-based</a:t>
            </a:r>
          </a:p>
          <a:p>
            <a:r>
              <a:rPr lang="en-US" dirty="0"/>
              <a:t>They now have large vocabularies and can recognize continuous speech</a:t>
            </a:r>
          </a:p>
        </p:txBody>
      </p:sp>
    </p:spTree>
    <p:extLst>
      <p:ext uri="{BB962C8B-B14F-4D97-AF65-F5344CB8AC3E}">
        <p14:creationId xmlns:p14="http://schemas.microsoft.com/office/powerpoint/2010/main" val="221035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jpg">
            <a:extLst>
              <a:ext uri="{FF2B5EF4-FFF2-40B4-BE49-F238E27FC236}">
                <a16:creationId xmlns:a16="http://schemas.microsoft.com/office/drawing/2014/main" id="{89D72490-7D2B-9881-9CB1-8AF8F3008C64}"/>
              </a:ext>
            </a:extLst>
          </p:cNvPr>
          <p:cNvPicPr>
            <a:picLocks noGrp="1" noChangeAspect="1"/>
          </p:cNvPicPr>
          <p:nvPr>
            <p:ph idx="1"/>
          </p:nvPr>
        </p:nvPicPr>
        <p:blipFill>
          <a:blip r:embed="rId2"/>
          <a:stretch>
            <a:fillRect/>
          </a:stretch>
        </p:blipFill>
        <p:spPr>
          <a:xfrm>
            <a:off x="0" y="0"/>
            <a:ext cx="12361198" cy="6955596"/>
          </a:xfrm>
          <a:prstGeom prst="rect">
            <a:avLst/>
          </a:prstGeom>
        </p:spPr>
      </p:pic>
    </p:spTree>
    <p:extLst>
      <p:ext uri="{BB962C8B-B14F-4D97-AF65-F5344CB8AC3E}">
        <p14:creationId xmlns:p14="http://schemas.microsoft.com/office/powerpoint/2010/main" val="372201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2DD2-6566-2AFE-EE11-AE1574250003}"/>
              </a:ext>
            </a:extLst>
          </p:cNvPr>
          <p:cNvSpPr>
            <a:spLocks noGrp="1"/>
          </p:cNvSpPr>
          <p:nvPr>
            <p:ph type="title"/>
          </p:nvPr>
        </p:nvSpPr>
        <p:spPr/>
        <p:txBody>
          <a:bodyPr/>
          <a:lstStyle/>
          <a:p>
            <a:r>
              <a:rPr lang="en-US" dirty="0"/>
              <a:t>Digital sampling</a:t>
            </a:r>
          </a:p>
        </p:txBody>
      </p:sp>
      <p:sp>
        <p:nvSpPr>
          <p:cNvPr id="3" name="Content Placeholder 2">
            <a:extLst>
              <a:ext uri="{FF2B5EF4-FFF2-40B4-BE49-F238E27FC236}">
                <a16:creationId xmlns:a16="http://schemas.microsoft.com/office/drawing/2014/main" id="{7761635B-8692-6090-E566-B51D4CFE285B}"/>
              </a:ext>
            </a:extLst>
          </p:cNvPr>
          <p:cNvSpPr>
            <a:spLocks noGrp="1"/>
          </p:cNvSpPr>
          <p:nvPr>
            <p:ph idx="1"/>
          </p:nvPr>
        </p:nvSpPr>
        <p:spPr/>
        <p:txBody>
          <a:bodyPr/>
          <a:lstStyle/>
          <a:p>
            <a:r>
              <a:rPr lang="en-US" dirty="0"/>
              <a:t>When you speak, you create vibrations in the air. The analog-to-digital converter (ADC) translates this analog wave into digital data that the computer can understand.</a:t>
            </a:r>
          </a:p>
          <a:p>
            <a:r>
              <a:rPr lang="en-US" dirty="0"/>
              <a:t>To do this, it samples, or digitizes, the sound by taking precise measurements of the wave at frequent intervals.</a:t>
            </a:r>
          </a:p>
          <a:p>
            <a:r>
              <a:rPr lang="en-US" dirty="0"/>
              <a:t>The system filters the digitized sound to remove unwanted noise, and sometimes to separate it into different bands of frequency.</a:t>
            </a:r>
          </a:p>
        </p:txBody>
      </p:sp>
    </p:spTree>
    <p:extLst>
      <p:ext uri="{BB962C8B-B14F-4D97-AF65-F5344CB8AC3E}">
        <p14:creationId xmlns:p14="http://schemas.microsoft.com/office/powerpoint/2010/main" val="138064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F2D5-4342-F709-ED15-FB529FF892D2}"/>
              </a:ext>
            </a:extLst>
          </p:cNvPr>
          <p:cNvSpPr>
            <a:spLocks noGrp="1"/>
          </p:cNvSpPr>
          <p:nvPr>
            <p:ph type="title"/>
          </p:nvPr>
        </p:nvSpPr>
        <p:spPr/>
        <p:txBody>
          <a:bodyPr/>
          <a:lstStyle/>
          <a:p>
            <a:r>
              <a:rPr lang="en-US" dirty="0"/>
              <a:t>Acoustic model</a:t>
            </a:r>
          </a:p>
        </p:txBody>
      </p:sp>
      <p:sp>
        <p:nvSpPr>
          <p:cNvPr id="3" name="Content Placeholder 2">
            <a:extLst>
              <a:ext uri="{FF2B5EF4-FFF2-40B4-BE49-F238E27FC236}">
                <a16:creationId xmlns:a16="http://schemas.microsoft.com/office/drawing/2014/main" id="{7E9E1397-56D6-DF94-2258-C779DB886490}"/>
              </a:ext>
            </a:extLst>
          </p:cNvPr>
          <p:cNvSpPr>
            <a:spLocks noGrp="1"/>
          </p:cNvSpPr>
          <p:nvPr>
            <p:ph idx="1"/>
          </p:nvPr>
        </p:nvSpPr>
        <p:spPr/>
        <p:txBody>
          <a:bodyPr/>
          <a:lstStyle/>
          <a:p>
            <a:r>
              <a:rPr lang="en-US" dirty="0"/>
              <a:t> Next the signal is divided into small segments as short as a few hundredths of a second, or even thousandths in the case of plosive consonant sounds -- consonant stops produced by obstructing airflow in the vocal tract -- like "p" or "t.“</a:t>
            </a:r>
          </a:p>
          <a:p>
            <a:r>
              <a:rPr lang="en-US" dirty="0"/>
              <a:t>The program then matches these segments to known phonemes in the appropriate language.</a:t>
            </a:r>
          </a:p>
          <a:p>
            <a:r>
              <a:rPr lang="en-US" dirty="0"/>
              <a:t>A phoneme is the smallest element of a language -- a representation of the sounds we make and put together to form meaningful expressions.</a:t>
            </a:r>
          </a:p>
        </p:txBody>
      </p:sp>
    </p:spTree>
    <p:extLst>
      <p:ext uri="{BB962C8B-B14F-4D97-AF65-F5344CB8AC3E}">
        <p14:creationId xmlns:p14="http://schemas.microsoft.com/office/powerpoint/2010/main" val="141933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2091-1041-D213-2F18-9C69F58EA3EC}"/>
              </a:ext>
            </a:extLst>
          </p:cNvPr>
          <p:cNvSpPr>
            <a:spLocks noGrp="1"/>
          </p:cNvSpPr>
          <p:nvPr>
            <p:ph type="title"/>
          </p:nvPr>
        </p:nvSpPr>
        <p:spPr/>
        <p:txBody>
          <a:bodyPr/>
          <a:lstStyle/>
          <a:p>
            <a:r>
              <a:rPr lang="en-US" dirty="0"/>
              <a:t>Language model</a:t>
            </a:r>
          </a:p>
        </p:txBody>
      </p:sp>
      <p:sp>
        <p:nvSpPr>
          <p:cNvPr id="3" name="Content Placeholder 2">
            <a:extLst>
              <a:ext uri="{FF2B5EF4-FFF2-40B4-BE49-F238E27FC236}">
                <a16:creationId xmlns:a16="http://schemas.microsoft.com/office/drawing/2014/main" id="{5C1918B9-34C4-7579-F918-A65B7FD41D0F}"/>
              </a:ext>
            </a:extLst>
          </p:cNvPr>
          <p:cNvSpPr>
            <a:spLocks noGrp="1"/>
          </p:cNvSpPr>
          <p:nvPr>
            <p:ph idx="1"/>
          </p:nvPr>
        </p:nvSpPr>
        <p:spPr/>
        <p:txBody>
          <a:bodyPr/>
          <a:lstStyle/>
          <a:p>
            <a:r>
              <a:rPr lang="en-US" dirty="0"/>
              <a:t>The program examines phonemes in the context of the other phonemes around them.</a:t>
            </a:r>
          </a:p>
          <a:p>
            <a:r>
              <a:rPr lang="en-US" dirty="0"/>
              <a:t>It runs the contextual phoneme plot through a complex statistical model and compares them to a large library of known words, phrases and sentences.</a:t>
            </a:r>
          </a:p>
          <a:p>
            <a:r>
              <a:rPr lang="en-US" dirty="0"/>
              <a:t>The program then determines what the user was probably saying and either outputs it as text or issues a computer command</a:t>
            </a:r>
          </a:p>
        </p:txBody>
      </p:sp>
    </p:spTree>
    <p:extLst>
      <p:ext uri="{BB962C8B-B14F-4D97-AF65-F5344CB8AC3E}">
        <p14:creationId xmlns:p14="http://schemas.microsoft.com/office/powerpoint/2010/main" val="250222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679E-7E46-16E8-5806-2340148B5AB0}"/>
              </a:ext>
            </a:extLst>
          </p:cNvPr>
          <p:cNvSpPr>
            <a:spLocks noGrp="1"/>
          </p:cNvSpPr>
          <p:nvPr>
            <p:ph type="title"/>
          </p:nvPr>
        </p:nvSpPr>
        <p:spPr/>
        <p:txBody>
          <a:bodyPr/>
          <a:lstStyle/>
          <a:p>
            <a:r>
              <a:rPr lang="en-US" dirty="0"/>
              <a:t>Statistical Modeling Systems</a:t>
            </a:r>
          </a:p>
        </p:txBody>
      </p:sp>
      <p:sp>
        <p:nvSpPr>
          <p:cNvPr id="3" name="Content Placeholder 2">
            <a:extLst>
              <a:ext uri="{FF2B5EF4-FFF2-40B4-BE49-F238E27FC236}">
                <a16:creationId xmlns:a16="http://schemas.microsoft.com/office/drawing/2014/main" id="{77557D00-AC88-A352-457C-EF0D7F83DDBC}"/>
              </a:ext>
            </a:extLst>
          </p:cNvPr>
          <p:cNvSpPr>
            <a:spLocks noGrp="1"/>
          </p:cNvSpPr>
          <p:nvPr>
            <p:ph idx="1"/>
          </p:nvPr>
        </p:nvSpPr>
        <p:spPr/>
        <p:txBody>
          <a:bodyPr/>
          <a:lstStyle/>
          <a:p>
            <a:r>
              <a:rPr lang="en-US" dirty="0"/>
              <a:t>These systems use probability and mathematical functions to determine the most likely outcome.</a:t>
            </a:r>
          </a:p>
          <a:p>
            <a:r>
              <a:rPr lang="en-US" dirty="0"/>
              <a:t>The two models that dominate the field today are the </a:t>
            </a:r>
            <a:r>
              <a:rPr lang="en-US" dirty="0">
                <a:solidFill>
                  <a:srgbClr val="FF0000"/>
                </a:solidFill>
              </a:rPr>
              <a:t>Hidden Markov Model</a:t>
            </a:r>
            <a:r>
              <a:rPr lang="en-US" dirty="0"/>
              <a:t> and </a:t>
            </a:r>
            <a:r>
              <a:rPr lang="en-US" dirty="0">
                <a:solidFill>
                  <a:srgbClr val="FF0000"/>
                </a:solidFill>
              </a:rPr>
              <a:t>Neural Networks.</a:t>
            </a:r>
          </a:p>
          <a:p>
            <a:r>
              <a:rPr lang="en-US" dirty="0"/>
              <a:t>These methods involve complex mathematical functions, but essentially, they take the information known to the system to figure out the information hidden from it.</a:t>
            </a:r>
          </a:p>
        </p:txBody>
      </p:sp>
    </p:spTree>
    <p:extLst>
      <p:ext uri="{BB962C8B-B14F-4D97-AF65-F5344CB8AC3E}">
        <p14:creationId xmlns:p14="http://schemas.microsoft.com/office/powerpoint/2010/main" val="87058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5E52-2FC7-81AF-F3B2-9A5AFA9C7C79}"/>
              </a:ext>
            </a:extLst>
          </p:cNvPr>
          <p:cNvSpPr>
            <a:spLocks noGrp="1"/>
          </p:cNvSpPr>
          <p:nvPr>
            <p:ph type="title"/>
          </p:nvPr>
        </p:nvSpPr>
        <p:spPr/>
        <p:txBody>
          <a:bodyPr/>
          <a:lstStyle/>
          <a:p>
            <a:r>
              <a:rPr lang="en-US" dirty="0"/>
              <a:t>Hidden Markov Model (HMM)</a:t>
            </a:r>
          </a:p>
        </p:txBody>
      </p:sp>
      <p:sp>
        <p:nvSpPr>
          <p:cNvPr id="3" name="Content Placeholder 2">
            <a:extLst>
              <a:ext uri="{FF2B5EF4-FFF2-40B4-BE49-F238E27FC236}">
                <a16:creationId xmlns:a16="http://schemas.microsoft.com/office/drawing/2014/main" id="{267D92CA-B4C5-AC18-5D19-56DEF81BE9A2}"/>
              </a:ext>
            </a:extLst>
          </p:cNvPr>
          <p:cNvSpPr>
            <a:spLocks noGrp="1"/>
          </p:cNvSpPr>
          <p:nvPr>
            <p:ph idx="1"/>
          </p:nvPr>
        </p:nvSpPr>
        <p:spPr/>
        <p:txBody>
          <a:bodyPr/>
          <a:lstStyle/>
          <a:p>
            <a:r>
              <a:rPr lang="en-US" dirty="0"/>
              <a:t>In this model, each phoneme is like a link in a chain, and the completed chain is a word.</a:t>
            </a:r>
          </a:p>
          <a:p>
            <a:r>
              <a:rPr lang="en-US" dirty="0"/>
              <a:t>The chain branches off in different directions as the program attempts to match the digital sound with the phoneme that's most likely to come next.</a:t>
            </a:r>
          </a:p>
          <a:p>
            <a:r>
              <a:rPr lang="en-US" dirty="0"/>
              <a:t>During this process, the program assigns a probability score to each phoneme, based on its built-in dictionary and user training.</a:t>
            </a:r>
          </a:p>
        </p:txBody>
      </p:sp>
    </p:spTree>
    <p:extLst>
      <p:ext uri="{BB962C8B-B14F-4D97-AF65-F5344CB8AC3E}">
        <p14:creationId xmlns:p14="http://schemas.microsoft.com/office/powerpoint/2010/main" val="4141192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TotalTime>
  <Words>853</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Curlz MT</vt:lpstr>
      <vt:lpstr>Gill Sans MT</vt:lpstr>
      <vt:lpstr>Gallery</vt:lpstr>
      <vt:lpstr>Acoustic model speech recognition</vt:lpstr>
      <vt:lpstr>Introduction </vt:lpstr>
      <vt:lpstr>History</vt:lpstr>
      <vt:lpstr>PowerPoint Presentation</vt:lpstr>
      <vt:lpstr>Digital sampling</vt:lpstr>
      <vt:lpstr>Acoustic model</vt:lpstr>
      <vt:lpstr>Language model</vt:lpstr>
      <vt:lpstr>Statistical Modeling Systems</vt:lpstr>
      <vt:lpstr>Hidden Markov Model (HMM)</vt:lpstr>
      <vt:lpstr>PowerPoint Presentation</vt:lpstr>
      <vt:lpstr>Neural Networks</vt:lpstr>
      <vt:lpstr>PowerPoint Presentation</vt:lpstr>
      <vt:lpstr>Applications</vt:lpstr>
      <vt:lpstr>Major Challenges</vt:lpstr>
      <vt:lpstr>The Future of Speech Recognition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model</dc:title>
  <dc:creator>sandeep arisetty</dc:creator>
  <cp:lastModifiedBy>sandeep arisetty</cp:lastModifiedBy>
  <cp:revision>46</cp:revision>
  <dcterms:created xsi:type="dcterms:W3CDTF">2023-04-13T14:00:21Z</dcterms:created>
  <dcterms:modified xsi:type="dcterms:W3CDTF">2023-04-13T15:25:37Z</dcterms:modified>
</cp:coreProperties>
</file>