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Garamond"/>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Garamond-regular.fntdata"/><Relationship Id="rId41" Type="http://schemas.openxmlformats.org/officeDocument/2006/relationships/font" Target="fonts/Roboto-boldItalic.fntdata"/><Relationship Id="rId44" Type="http://schemas.openxmlformats.org/officeDocument/2006/relationships/font" Target="fonts/Garamond-italic.fntdata"/><Relationship Id="rId43" Type="http://schemas.openxmlformats.org/officeDocument/2006/relationships/font" Target="fonts/Garamond-bold.fntdata"/><Relationship Id="rId46" Type="http://schemas.openxmlformats.org/officeDocument/2006/relationships/font" Target="fonts/Merriweather-regular.fntdata"/><Relationship Id="rId45"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c50d7b54c_1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c50d7b54c_1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c3bd056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c3bd056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3bd056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3bd056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ba43a863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ba43a863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ba43a86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ba43a86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ba43a863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ba43a863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50d7b54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c50d7b54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c50d7b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c50d7b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c50d7b5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c50d7b5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c50d7b54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c50d7b54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c50d7b54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c50d7b54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ba43a8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ba43a8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c50d7b54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c50d7b54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c50d7b54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c50d7b54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c50d7b54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c50d7b54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c50d7b54c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c50d7b54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c50d7b54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c50d7b54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c50d7b54c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c50d7b54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c50d7b54c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c50d7b54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c50d7b54c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c50d7b54c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c50d7b54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c50d7b54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2c50d7b54c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2c50d7b54c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c50d7b5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c50d7b5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c50d7b54c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2c50d7b54c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c50d7b54c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c50d7b54c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c50d7b54c_1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c50d7b54c_1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c50d7b54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c50d7b54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c50d7b54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c50d7b54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c50d7b54c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c50d7b54c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c50d7b54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c50d7b54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50d7b54c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50d7b54c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c50d7b54c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c50d7b54c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182875" y="23550"/>
            <a:ext cx="8130300" cy="509700"/>
          </a:xfrm>
          <a:prstGeom prst="rect">
            <a:avLst/>
          </a:prstGeom>
          <a:noFill/>
          <a:ln>
            <a:noFill/>
          </a:ln>
        </p:spPr>
        <p:txBody>
          <a:bodyPr anchorCtr="0" anchor="t" bIns="91425" lIns="91425" spcFirstLastPara="1" rIns="91425" wrap="square" tIns="91425">
            <a:normAutofit/>
          </a:bodyPr>
          <a:lstStyle>
            <a:lvl1pPr lvl="0" rtl="0" algn="l">
              <a:lnSpc>
                <a:spcPct val="90000"/>
              </a:lnSpc>
              <a:spcBef>
                <a:spcPts val="0"/>
              </a:spcBef>
              <a:spcAft>
                <a:spcPts val="0"/>
              </a:spcAft>
              <a:buClr>
                <a:srgbClr val="274E13"/>
              </a:buClr>
              <a:buSzPts val="2200"/>
              <a:buFont typeface="Garamond"/>
              <a:buNone/>
              <a:defRPr b="1" sz="2200">
                <a:solidFill>
                  <a:srgbClr val="274E13"/>
                </a:solidFill>
                <a:latin typeface="Garamond"/>
                <a:ea typeface="Garamond"/>
                <a:cs typeface="Garamond"/>
                <a:sym typeface="Garamond"/>
              </a:defRPr>
            </a:lvl1pPr>
            <a:lvl2pPr lvl="1" rtl="0" algn="l">
              <a:lnSpc>
                <a:spcPct val="100000"/>
              </a:lnSpc>
              <a:spcBef>
                <a:spcPts val="0"/>
              </a:spcBef>
              <a:spcAft>
                <a:spcPts val="0"/>
              </a:spcAft>
              <a:buSzPts val="3400"/>
              <a:buNone/>
              <a:defRPr sz="3400"/>
            </a:lvl2pPr>
            <a:lvl3pPr lvl="2" rtl="0" algn="l">
              <a:lnSpc>
                <a:spcPct val="100000"/>
              </a:lnSpc>
              <a:spcBef>
                <a:spcPts val="0"/>
              </a:spcBef>
              <a:spcAft>
                <a:spcPts val="0"/>
              </a:spcAft>
              <a:buSzPts val="3400"/>
              <a:buNone/>
              <a:defRPr sz="3400"/>
            </a:lvl3pPr>
            <a:lvl4pPr lvl="3" rtl="0" algn="l">
              <a:lnSpc>
                <a:spcPct val="100000"/>
              </a:lnSpc>
              <a:spcBef>
                <a:spcPts val="0"/>
              </a:spcBef>
              <a:spcAft>
                <a:spcPts val="0"/>
              </a:spcAft>
              <a:buSzPts val="3400"/>
              <a:buNone/>
              <a:defRPr sz="3400"/>
            </a:lvl4pPr>
            <a:lvl5pPr lvl="4" rtl="0" algn="l">
              <a:lnSpc>
                <a:spcPct val="100000"/>
              </a:lnSpc>
              <a:spcBef>
                <a:spcPts val="0"/>
              </a:spcBef>
              <a:spcAft>
                <a:spcPts val="0"/>
              </a:spcAft>
              <a:buSzPts val="3400"/>
              <a:buNone/>
              <a:defRPr sz="3400"/>
            </a:lvl5pPr>
            <a:lvl6pPr lvl="5" rtl="0" algn="l">
              <a:lnSpc>
                <a:spcPct val="100000"/>
              </a:lnSpc>
              <a:spcBef>
                <a:spcPts val="0"/>
              </a:spcBef>
              <a:spcAft>
                <a:spcPts val="0"/>
              </a:spcAft>
              <a:buSzPts val="3400"/>
              <a:buNone/>
              <a:defRPr sz="3400"/>
            </a:lvl6pPr>
            <a:lvl7pPr lvl="6" rtl="0" algn="l">
              <a:lnSpc>
                <a:spcPct val="100000"/>
              </a:lnSpc>
              <a:spcBef>
                <a:spcPts val="0"/>
              </a:spcBef>
              <a:spcAft>
                <a:spcPts val="0"/>
              </a:spcAft>
              <a:buSzPts val="3400"/>
              <a:buNone/>
              <a:defRPr sz="3400"/>
            </a:lvl7pPr>
            <a:lvl8pPr lvl="7" rtl="0" algn="l">
              <a:lnSpc>
                <a:spcPct val="100000"/>
              </a:lnSpc>
              <a:spcBef>
                <a:spcPts val="0"/>
              </a:spcBef>
              <a:spcAft>
                <a:spcPts val="0"/>
              </a:spcAft>
              <a:buSzPts val="3400"/>
              <a:buNone/>
              <a:defRPr sz="3400"/>
            </a:lvl8pPr>
            <a:lvl9pPr lvl="8" rtl="0" algn="l">
              <a:lnSpc>
                <a:spcPct val="100000"/>
              </a:lnSpc>
              <a:spcBef>
                <a:spcPts val="0"/>
              </a:spcBef>
              <a:spcAft>
                <a:spcPts val="0"/>
              </a:spcAft>
              <a:buSzPts val="3400"/>
              <a:buNone/>
              <a:defRPr sz="3400"/>
            </a:lvl9pPr>
          </a:lstStyle>
          <a:p/>
        </p:txBody>
      </p:sp>
      <p:sp>
        <p:nvSpPr>
          <p:cNvPr id="52" name="Google Shape;52;p13"/>
          <p:cNvSpPr txBox="1"/>
          <p:nvPr>
            <p:ph idx="1" type="body"/>
          </p:nvPr>
        </p:nvSpPr>
        <p:spPr>
          <a:xfrm>
            <a:off x="235500" y="629975"/>
            <a:ext cx="8690400" cy="4210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rgbClr val="000000"/>
              </a:buClr>
              <a:buSzPts val="1800"/>
              <a:buFont typeface="Garamond"/>
              <a:buChar char="●"/>
              <a:defRPr>
                <a:solidFill>
                  <a:srgbClr val="000000"/>
                </a:solidFill>
                <a:latin typeface="Garamond"/>
                <a:ea typeface="Garamond"/>
                <a:cs typeface="Garamond"/>
                <a:sym typeface="Garamond"/>
              </a:defRPr>
            </a:lvl1pPr>
            <a:lvl2pPr indent="-317500" lvl="1" marL="9144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2pPr>
            <a:lvl3pPr indent="-317500" lvl="2" marL="13716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3pPr>
            <a:lvl4pPr indent="-317500" lvl="3" marL="18288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4pPr>
            <a:lvl5pPr indent="-317500" lvl="4" marL="22860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5pPr>
            <a:lvl6pPr indent="-317500" lvl="5" marL="27432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6pPr>
            <a:lvl7pPr indent="-317500" lvl="6" marL="32004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7pPr>
            <a:lvl8pPr indent="-317500" lvl="7" marL="3657600" rtl="0" algn="l">
              <a:lnSpc>
                <a:spcPct val="115000"/>
              </a:lnSpc>
              <a:spcBef>
                <a:spcPts val="1600"/>
              </a:spcBef>
              <a:spcAft>
                <a:spcPts val="0"/>
              </a:spcAft>
              <a:buClr>
                <a:srgbClr val="000000"/>
              </a:buClr>
              <a:buSzPts val="1400"/>
              <a:buFont typeface="Garamond"/>
              <a:buChar char="○"/>
              <a:defRPr>
                <a:solidFill>
                  <a:srgbClr val="000000"/>
                </a:solidFill>
                <a:latin typeface="Garamond"/>
                <a:ea typeface="Garamond"/>
                <a:cs typeface="Garamond"/>
                <a:sym typeface="Garamond"/>
              </a:defRPr>
            </a:lvl8pPr>
            <a:lvl9pPr indent="-317500" lvl="8" marL="4114800" rtl="0" algn="l">
              <a:lnSpc>
                <a:spcPct val="115000"/>
              </a:lnSpc>
              <a:spcBef>
                <a:spcPts val="1600"/>
              </a:spcBef>
              <a:spcAft>
                <a:spcPts val="1600"/>
              </a:spcAft>
              <a:buClr>
                <a:srgbClr val="000000"/>
              </a:buClr>
              <a:buSzPts val="1400"/>
              <a:buFont typeface="Garamond"/>
              <a:buChar char="■"/>
              <a:defRPr>
                <a:solidFill>
                  <a:srgbClr val="000000"/>
                </a:solidFill>
                <a:latin typeface="Garamond"/>
                <a:ea typeface="Garamond"/>
                <a:cs typeface="Garamond"/>
                <a:sym typeface="Garamond"/>
              </a:defRPr>
            </a:lvl9pPr>
          </a:lstStyle>
          <a:p/>
        </p:txBody>
      </p:sp>
      <p:sp>
        <p:nvSpPr>
          <p:cNvPr id="53" name="Google Shape;53;p13"/>
          <p:cNvSpPr txBox="1"/>
          <p:nvPr>
            <p:ph idx="12" type="sldNum"/>
          </p:nvPr>
        </p:nvSpPr>
        <p:spPr>
          <a:xfrm>
            <a:off x="8377175" y="4926800"/>
            <a:ext cx="611700" cy="216600"/>
          </a:xfrm>
          <a:prstGeom prst="rect">
            <a:avLst/>
          </a:prstGeom>
          <a:noFill/>
          <a:ln>
            <a:noFill/>
          </a:ln>
        </p:spPr>
        <p:txBody>
          <a:bodyPr anchorCtr="0" anchor="ctr" bIns="91425" lIns="91425" spcFirstLastPara="1" rIns="91425" wrap="square" tIns="91425">
            <a:normAutofit fontScale="25000" lnSpcReduction="20000"/>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000000"/>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2">
            <a:alphaModFix/>
          </a:blip>
          <a:srcRect b="0" l="0" r="0" t="0"/>
          <a:stretch/>
        </p:blipFill>
        <p:spPr>
          <a:xfrm>
            <a:off x="8377175" y="174950"/>
            <a:ext cx="548700" cy="541256"/>
          </a:xfrm>
          <a:prstGeom prst="rect">
            <a:avLst/>
          </a:prstGeom>
          <a:noFill/>
          <a:ln>
            <a:noFill/>
          </a:ln>
        </p:spPr>
      </p:pic>
      <p:sp>
        <p:nvSpPr>
          <p:cNvPr id="55" name="Google Shape;55;p13"/>
          <p:cNvSpPr txBox="1"/>
          <p:nvPr>
            <p:ph idx="2" type="title"/>
          </p:nvPr>
        </p:nvSpPr>
        <p:spPr>
          <a:xfrm>
            <a:off x="1211525" y="4909550"/>
            <a:ext cx="7373100" cy="2166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900"/>
              <a:buFont typeface="Times New Roman"/>
              <a:buNone/>
              <a:defRPr sz="900">
                <a:latin typeface="Times New Roman"/>
                <a:ea typeface="Times New Roman"/>
                <a:cs typeface="Times New Roman"/>
                <a:sym typeface="Times New Roman"/>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3"/>
          <p:cNvSpPr txBox="1"/>
          <p:nvPr/>
        </p:nvSpPr>
        <p:spPr>
          <a:xfrm>
            <a:off x="14525" y="4867100"/>
            <a:ext cx="1197000" cy="27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u="none" cap="none" strike="noStrike">
                <a:solidFill>
                  <a:srgbClr val="980000"/>
                </a:solidFill>
                <a:latin typeface="Times New Roman"/>
                <a:ea typeface="Times New Roman"/>
                <a:cs typeface="Times New Roman"/>
                <a:sym typeface="Times New Roman"/>
              </a:rPr>
              <a:t>nanoDC Lab</a:t>
            </a:r>
            <a:endParaRPr b="1" i="0" u="none" cap="none" strike="noStrike">
              <a:solidFill>
                <a:srgbClr val="980000"/>
              </a:solidFill>
              <a:latin typeface="Times New Roman"/>
              <a:ea typeface="Times New Roman"/>
              <a:cs typeface="Times New Roman"/>
              <a:sym typeface="Times New Roman"/>
            </a:endParaRPr>
          </a:p>
        </p:txBody>
      </p:sp>
      <p:cxnSp>
        <p:nvCxnSpPr>
          <p:cNvPr id="57" name="Google Shape;57;p13"/>
          <p:cNvCxnSpPr/>
          <p:nvPr/>
        </p:nvCxnSpPr>
        <p:spPr>
          <a:xfrm flipH="1" rot="10800000">
            <a:off x="232050" y="560300"/>
            <a:ext cx="8084700" cy="300"/>
          </a:xfrm>
          <a:prstGeom prst="straightConnector1">
            <a:avLst/>
          </a:prstGeom>
          <a:noFill/>
          <a:ln cap="flat" cmpd="sng" w="19050">
            <a:solidFill>
              <a:srgbClr val="073763"/>
            </a:solidFill>
            <a:prstDash val="solid"/>
            <a:round/>
            <a:headEnd len="sm" w="sm" type="oval"/>
            <a:tailEnd len="sm" w="sm" type="triangl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verificationguide.com/uvm/uvm-tutorial/" TargetMode="External"/><Relationship Id="rId4" Type="http://schemas.openxmlformats.org/officeDocument/2006/relationships/hyperlink" Target="https://www.slideshare.net/AzadMishra1/axi-protocol-55779579" TargetMode="External"/><Relationship Id="rId5" Type="http://schemas.openxmlformats.org/officeDocument/2006/relationships/hyperlink" Target="http://www.gstitt.ece.ufl.edu/courses/fall15/eel4720_5721/labs/refs/AXI4_specification.pdf" TargetMode="External"/><Relationship Id="rId6" Type="http://schemas.openxmlformats.org/officeDocument/2006/relationships/hyperlink" Target="https://www.chipverify.com/uvm/uvm-sequ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82875" y="23550"/>
            <a:ext cx="8130300" cy="509700"/>
          </a:xfrm>
          <a:prstGeom prst="rect">
            <a:avLst/>
          </a:prstGeom>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100000"/>
              <a:buFont typeface="Arial"/>
              <a:buNone/>
            </a:pPr>
            <a:r>
              <a:rPr lang="en" sz="2300">
                <a:solidFill>
                  <a:srgbClr val="000000"/>
                </a:solidFill>
                <a:latin typeface="Times New Roman"/>
                <a:ea typeface="Times New Roman"/>
                <a:cs typeface="Times New Roman"/>
                <a:sym typeface="Times New Roman"/>
              </a:rPr>
              <a:t>Indian Institute of Technology Gandhinagar</a:t>
            </a:r>
            <a:endParaRPr sz="23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3" name="Google Shape;63;p14"/>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 name="Google Shape;64;p14"/>
          <p:cNvSpPr txBox="1"/>
          <p:nvPr/>
        </p:nvSpPr>
        <p:spPr>
          <a:xfrm>
            <a:off x="2426775" y="838275"/>
            <a:ext cx="4488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CC0000"/>
                </a:solidFill>
                <a:latin typeface="Times New Roman"/>
                <a:ea typeface="Times New Roman"/>
                <a:cs typeface="Times New Roman"/>
                <a:sym typeface="Times New Roman"/>
              </a:rPr>
              <a:t>EE-652 </a:t>
            </a:r>
            <a:r>
              <a:rPr b="1" i="0" lang="en" sz="2600" u="none" cap="none" strike="noStrike">
                <a:solidFill>
                  <a:srgbClr val="CC0000"/>
                </a:solidFill>
                <a:latin typeface="Times New Roman"/>
                <a:ea typeface="Times New Roman"/>
                <a:cs typeface="Times New Roman"/>
                <a:sym typeface="Times New Roman"/>
              </a:rPr>
              <a:t>Project Presentation</a:t>
            </a:r>
            <a:endParaRPr b="1" i="0" sz="2600" u="none" cap="none" strike="noStrike">
              <a:solidFill>
                <a:srgbClr val="CC0000"/>
              </a:solidFill>
              <a:latin typeface="Times New Roman"/>
              <a:ea typeface="Times New Roman"/>
              <a:cs typeface="Times New Roman"/>
              <a:sym typeface="Times New Roman"/>
            </a:endParaRPr>
          </a:p>
        </p:txBody>
      </p:sp>
      <p:sp>
        <p:nvSpPr>
          <p:cNvPr id="65" name="Google Shape;65;p14"/>
          <p:cNvSpPr txBox="1"/>
          <p:nvPr/>
        </p:nvSpPr>
        <p:spPr>
          <a:xfrm>
            <a:off x="150" y="1725700"/>
            <a:ext cx="9144000" cy="6465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3000">
                <a:solidFill>
                  <a:srgbClr val="134F5C"/>
                </a:solidFill>
                <a:latin typeface="Times New Roman"/>
                <a:ea typeface="Times New Roman"/>
                <a:cs typeface="Times New Roman"/>
                <a:sym typeface="Times New Roman"/>
              </a:rPr>
              <a:t>Universal</a:t>
            </a:r>
            <a:r>
              <a:rPr b="1" lang="en" sz="3000">
                <a:solidFill>
                  <a:srgbClr val="134F5C"/>
                </a:solidFill>
                <a:latin typeface="Times New Roman"/>
                <a:ea typeface="Times New Roman"/>
                <a:cs typeface="Times New Roman"/>
                <a:sym typeface="Times New Roman"/>
              </a:rPr>
              <a:t> Verification Method</a:t>
            </a:r>
            <a:r>
              <a:rPr b="1" lang="en" sz="3000">
                <a:solidFill>
                  <a:srgbClr val="134F5C"/>
                </a:solidFill>
                <a:latin typeface="Times New Roman"/>
                <a:ea typeface="Times New Roman"/>
                <a:cs typeface="Times New Roman"/>
                <a:sym typeface="Times New Roman"/>
              </a:rPr>
              <a:t> </a:t>
            </a:r>
            <a:endParaRPr b="1" i="0" sz="3000" u="none" cap="none" strike="noStrike">
              <a:solidFill>
                <a:srgbClr val="134F5C"/>
              </a:solidFill>
              <a:latin typeface="Times New Roman"/>
              <a:ea typeface="Times New Roman"/>
              <a:cs typeface="Times New Roman"/>
              <a:sym typeface="Times New Roman"/>
            </a:endParaRPr>
          </a:p>
        </p:txBody>
      </p:sp>
      <p:sp>
        <p:nvSpPr>
          <p:cNvPr id="66" name="Google Shape;66;p14"/>
          <p:cNvSpPr txBox="1"/>
          <p:nvPr/>
        </p:nvSpPr>
        <p:spPr>
          <a:xfrm>
            <a:off x="182875" y="3329175"/>
            <a:ext cx="2634900" cy="1326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600"/>
              <a:buFont typeface="Arial"/>
              <a:buNone/>
            </a:pPr>
            <a:r>
              <a:rPr lang="en">
                <a:solidFill>
                  <a:schemeClr val="dk1"/>
                </a:solidFill>
                <a:latin typeface="Times New Roman"/>
                <a:ea typeface="Times New Roman"/>
                <a:cs typeface="Times New Roman"/>
                <a:sym typeface="Times New Roman"/>
              </a:rPr>
              <a:t>Prepared By:-</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Sukanya More -  20110205</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Daniel Giftson - 20110051</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6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7" name="Google Shape;67;p14"/>
          <p:cNvSpPr txBox="1"/>
          <p:nvPr/>
        </p:nvSpPr>
        <p:spPr>
          <a:xfrm>
            <a:off x="5739675" y="3440775"/>
            <a:ext cx="315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u="none" cap="none" strike="noStrike">
                <a:solidFill>
                  <a:srgbClr val="000000"/>
                </a:solidFill>
                <a:latin typeface="Times New Roman"/>
                <a:ea typeface="Times New Roman"/>
                <a:cs typeface="Times New Roman"/>
                <a:sym typeface="Times New Roman"/>
              </a:rPr>
              <a:t>Guided By:-   </a:t>
            </a:r>
            <a:r>
              <a:rPr lang="en">
                <a:latin typeface="Times New Roman"/>
                <a:ea typeface="Times New Roman"/>
                <a:cs typeface="Times New Roman"/>
                <a:sym typeface="Times New Roman"/>
              </a:rPr>
              <a:t>Prof. Joycee Mekie</a:t>
            </a:r>
            <a:endParaRPr b="0" i="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UVM and Why UVM?</a:t>
            </a:r>
            <a:endParaRPr/>
          </a:p>
        </p:txBody>
      </p:sp>
      <p:sp>
        <p:nvSpPr>
          <p:cNvPr id="205" name="Google Shape;205;p23"/>
          <p:cNvSpPr txBox="1"/>
          <p:nvPr>
            <p:ph idx="1" type="body"/>
          </p:nvPr>
        </p:nvSpPr>
        <p:spPr>
          <a:xfrm>
            <a:off x="235500" y="629975"/>
            <a:ext cx="8690400" cy="4198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t>
            </a:r>
            <a:r>
              <a:rPr b="1" lang="en"/>
              <a:t>Universal Verification Methodology (UVM) </a:t>
            </a:r>
            <a:r>
              <a:rPr lang="en"/>
              <a:t>is a methodology standard built on top of the SystemVerilog language </a:t>
            </a:r>
            <a:r>
              <a:rPr lang="en">
                <a:solidFill>
                  <a:srgbClr val="1A1A1A"/>
                </a:solidFill>
                <a:highlight>
                  <a:srgbClr val="FFFFFF"/>
                </a:highlight>
              </a:rPr>
              <a:t>for the development of well constructed, reusable SystemVerilog-based Verification environment. </a:t>
            </a:r>
            <a:endParaRPr>
              <a:solidFill>
                <a:srgbClr val="1A1A1A"/>
              </a:solidFill>
              <a:highlight>
                <a:srgbClr val="FFFFFF"/>
              </a:highlight>
            </a:endParaRPr>
          </a:p>
          <a:p>
            <a:pPr indent="-342900" lvl="0" marL="457200" rtl="0" algn="l">
              <a:spcBef>
                <a:spcPts val="0"/>
              </a:spcBef>
              <a:spcAft>
                <a:spcPts val="0"/>
              </a:spcAft>
              <a:buClr>
                <a:srgbClr val="1A1A1A"/>
              </a:buClr>
              <a:buSzPts val="1800"/>
              <a:buChar char="●"/>
            </a:pPr>
            <a:r>
              <a:rPr lang="en">
                <a:solidFill>
                  <a:srgbClr val="1A1A1A"/>
                </a:solidFill>
                <a:highlight>
                  <a:srgbClr val="FFFFFF"/>
                </a:highlight>
              </a:rPr>
              <a:t>Basically consists of a set of base classes defined in it so that Verification environment can be developed by extending these base classes.</a:t>
            </a:r>
            <a:endParaRPr>
              <a:solidFill>
                <a:srgbClr val="1A1A1A"/>
              </a:solidFill>
              <a:highlight>
                <a:srgbClr val="FFFFFF"/>
              </a:highlight>
            </a:endParaRPr>
          </a:p>
          <a:p>
            <a:pPr indent="-342900" lvl="0" marL="457200" rtl="0" algn="l">
              <a:spcBef>
                <a:spcPts val="0"/>
              </a:spcBef>
              <a:spcAft>
                <a:spcPts val="0"/>
              </a:spcAft>
              <a:buClr>
                <a:srgbClr val="1A1A1A"/>
              </a:buClr>
              <a:buSzPts val="1800"/>
              <a:buChar char="●"/>
            </a:pPr>
            <a:r>
              <a:rPr lang="en">
                <a:solidFill>
                  <a:srgbClr val="1A1A1A"/>
                </a:solidFill>
                <a:highlight>
                  <a:srgbClr val="FFFFFF"/>
                </a:highlight>
              </a:rPr>
              <a:t>Provides with the advantage of reusability of the verification components from block level to Subsystem or SoC level.</a:t>
            </a:r>
            <a:endParaRPr>
              <a:solidFill>
                <a:srgbClr val="1A1A1A"/>
              </a:solidFill>
              <a:highlight>
                <a:srgbClr val="FFFFFF"/>
              </a:highlight>
            </a:endParaRPr>
          </a:p>
          <a:p>
            <a:pPr indent="-342900" lvl="0" marL="457200" rtl="0" algn="l">
              <a:spcBef>
                <a:spcPts val="0"/>
              </a:spcBef>
              <a:spcAft>
                <a:spcPts val="0"/>
              </a:spcAft>
              <a:buClr>
                <a:srgbClr val="1A1A1A"/>
              </a:buClr>
              <a:buSzPts val="1800"/>
              <a:buChar char="●"/>
            </a:pPr>
            <a:r>
              <a:rPr lang="en">
                <a:solidFill>
                  <a:srgbClr val="1A1A1A"/>
                </a:solidFill>
                <a:highlight>
                  <a:srgbClr val="FFFFFF"/>
                </a:highlight>
              </a:rPr>
              <a:t>Provides access to a centralized database (known as </a:t>
            </a:r>
            <a:r>
              <a:rPr b="1" lang="en">
                <a:solidFill>
                  <a:srgbClr val="1A1A1A"/>
                </a:solidFill>
                <a:highlight>
                  <a:srgbClr val="FFFFFF"/>
                </a:highlight>
              </a:rPr>
              <a:t>UVM </a:t>
            </a:r>
            <a:r>
              <a:rPr b="1" lang="en">
                <a:solidFill>
                  <a:srgbClr val="1A1A1A"/>
                </a:solidFill>
                <a:highlight>
                  <a:srgbClr val="FFFFFF"/>
                </a:highlight>
              </a:rPr>
              <a:t>Config db</a:t>
            </a:r>
            <a:r>
              <a:rPr lang="en">
                <a:solidFill>
                  <a:srgbClr val="1A1A1A"/>
                </a:solidFill>
                <a:highlight>
                  <a:srgbClr val="FFFFFF"/>
                </a:highlight>
              </a:rPr>
              <a:t>) for configuration data, such as parameters and settings, that can be accessed by any component within a UVM testbench. </a:t>
            </a:r>
            <a:endParaRPr>
              <a:solidFill>
                <a:srgbClr val="1A1A1A"/>
              </a:solidFill>
              <a:highlight>
                <a:srgbClr val="FFFFFF"/>
              </a:highlight>
            </a:endParaRPr>
          </a:p>
          <a:p>
            <a:pPr indent="-342900" lvl="0" marL="457200" rtl="0" algn="l">
              <a:spcBef>
                <a:spcPts val="0"/>
              </a:spcBef>
              <a:spcAft>
                <a:spcPts val="0"/>
              </a:spcAft>
              <a:buClr>
                <a:srgbClr val="1A1A1A"/>
              </a:buClr>
              <a:buSzPts val="1800"/>
              <a:buChar char="●"/>
            </a:pPr>
            <a:r>
              <a:rPr lang="en">
                <a:solidFill>
                  <a:srgbClr val="1A1A1A"/>
                </a:solidFill>
                <a:highlight>
                  <a:srgbClr val="FFFFFF"/>
                </a:highlight>
              </a:rPr>
              <a:t>Provides a structured and an organized way to perform the verification process using </a:t>
            </a:r>
            <a:r>
              <a:rPr b="1" lang="en">
                <a:solidFill>
                  <a:srgbClr val="1A1A1A"/>
                </a:solidFill>
                <a:highlight>
                  <a:srgbClr val="FFFFFF"/>
                </a:highlight>
              </a:rPr>
              <a:t>UVM Phases</a:t>
            </a:r>
            <a:r>
              <a:rPr lang="en">
                <a:solidFill>
                  <a:srgbClr val="1A1A1A"/>
                </a:solidFill>
                <a:highlight>
                  <a:srgbClr val="FFFFFF"/>
                </a:highlight>
              </a:rPr>
              <a:t>, </a:t>
            </a:r>
            <a:r>
              <a:rPr lang="en"/>
              <a:t> which helps verification engineers to better organize their work and manage the complexity of the verification environment.</a:t>
            </a:r>
            <a:endParaRPr/>
          </a:p>
        </p:txBody>
      </p:sp>
      <p:sp>
        <p:nvSpPr>
          <p:cNvPr id="206" name="Google Shape;206;p23"/>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Base Classes </a:t>
            </a:r>
            <a:endParaRPr/>
          </a:p>
        </p:txBody>
      </p:sp>
      <p:sp>
        <p:nvSpPr>
          <p:cNvPr id="212" name="Google Shape;212;p24"/>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1A1A1A"/>
              </a:solidFill>
              <a:highlight>
                <a:srgbClr val="FFFFFF"/>
              </a:highlight>
            </a:endParaRPr>
          </a:p>
          <a:p>
            <a:pPr indent="0" lvl="0" marL="0" rtl="0" algn="l">
              <a:spcBef>
                <a:spcPts val="2100"/>
              </a:spcBef>
              <a:spcAft>
                <a:spcPts val="0"/>
              </a:spcAft>
              <a:buNone/>
            </a:pPr>
            <a:r>
              <a:t/>
            </a:r>
            <a:endParaRPr b="1">
              <a:solidFill>
                <a:srgbClr val="1A1A1A"/>
              </a:solidFill>
              <a:highlight>
                <a:srgbClr val="FFFFFF"/>
              </a:highlight>
            </a:endParaRPr>
          </a:p>
          <a:p>
            <a:pPr indent="0" lvl="0" marL="0" rtl="0" algn="l">
              <a:spcBef>
                <a:spcPts val="2100"/>
              </a:spcBef>
              <a:spcAft>
                <a:spcPts val="0"/>
              </a:spcAft>
              <a:buNone/>
            </a:pPr>
            <a:r>
              <a:t/>
            </a:r>
            <a:endParaRPr/>
          </a:p>
        </p:txBody>
      </p:sp>
      <p:sp>
        <p:nvSpPr>
          <p:cNvPr id="213" name="Google Shape;213;p24"/>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14" name="Google Shape;214;p24"/>
          <p:cNvPicPr preferRelativeResize="0"/>
          <p:nvPr/>
        </p:nvPicPr>
        <p:blipFill>
          <a:blip r:embed="rId3">
            <a:alphaModFix/>
          </a:blip>
          <a:stretch>
            <a:fillRect/>
          </a:stretch>
        </p:blipFill>
        <p:spPr>
          <a:xfrm>
            <a:off x="4128475" y="767475"/>
            <a:ext cx="4184701" cy="3975469"/>
          </a:xfrm>
          <a:prstGeom prst="rect">
            <a:avLst/>
          </a:prstGeom>
          <a:noFill/>
          <a:ln>
            <a:noFill/>
          </a:ln>
        </p:spPr>
      </p:pic>
      <p:sp>
        <p:nvSpPr>
          <p:cNvPr id="215" name="Google Shape;215;p24"/>
          <p:cNvSpPr txBox="1"/>
          <p:nvPr/>
        </p:nvSpPr>
        <p:spPr>
          <a:xfrm>
            <a:off x="108725" y="629975"/>
            <a:ext cx="3797400" cy="4540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1A1A1A"/>
                </a:solidFill>
                <a:highlight>
                  <a:srgbClr val="FFFFFF"/>
                </a:highlight>
                <a:latin typeface="Garamond"/>
                <a:ea typeface="Garamond"/>
                <a:cs typeface="Garamond"/>
                <a:sym typeface="Garamond"/>
              </a:rPr>
              <a:t>UVM consists of three main types of classes:</a:t>
            </a:r>
            <a:endParaRPr sz="1800">
              <a:solidFill>
                <a:srgbClr val="1A1A1A"/>
              </a:solidFill>
              <a:highlight>
                <a:srgbClr val="FFFFFF"/>
              </a:highlight>
              <a:latin typeface="Garamond"/>
              <a:ea typeface="Garamond"/>
              <a:cs typeface="Garamond"/>
              <a:sym typeface="Garamond"/>
            </a:endParaRPr>
          </a:p>
          <a:p>
            <a:pPr indent="-342900" lvl="0" marL="457200" rtl="0" algn="l">
              <a:lnSpc>
                <a:spcPct val="100000"/>
              </a:lnSpc>
              <a:spcBef>
                <a:spcPts val="2100"/>
              </a:spcBef>
              <a:spcAft>
                <a:spcPts val="0"/>
              </a:spcAft>
              <a:buClr>
                <a:srgbClr val="1A1A1A"/>
              </a:buClr>
              <a:buSzPts val="1800"/>
              <a:buFont typeface="Garamond"/>
              <a:buChar char="●"/>
            </a:pPr>
            <a:r>
              <a:rPr b="1" lang="en" sz="1800">
                <a:solidFill>
                  <a:srgbClr val="1A1A1A"/>
                </a:solidFill>
                <a:highlight>
                  <a:srgbClr val="FFFFFF"/>
                </a:highlight>
                <a:latin typeface="Garamond"/>
                <a:ea typeface="Garamond"/>
                <a:cs typeface="Garamond"/>
                <a:sym typeface="Garamond"/>
              </a:rPr>
              <a:t>uvm_object - </a:t>
            </a:r>
            <a:r>
              <a:rPr lang="en" sz="1800">
                <a:solidFill>
                  <a:srgbClr val="1A1A1A"/>
                </a:solidFill>
                <a:highlight>
                  <a:srgbClr val="FFFFFF"/>
                </a:highlight>
                <a:latin typeface="Garamond"/>
                <a:ea typeface="Garamond"/>
                <a:cs typeface="Garamond"/>
                <a:sym typeface="Garamond"/>
              </a:rPr>
              <a:t>Core class based operational methods, instance identification fields, and random seeding were defined in it.</a:t>
            </a:r>
            <a:endParaRPr sz="1800">
              <a:solidFill>
                <a:srgbClr val="1A1A1A"/>
              </a:solidFill>
              <a:highlight>
                <a:srgbClr val="FFFFFF"/>
              </a:highlight>
              <a:latin typeface="Garamond"/>
              <a:ea typeface="Garamond"/>
              <a:cs typeface="Garamond"/>
              <a:sym typeface="Garamond"/>
            </a:endParaRPr>
          </a:p>
          <a:p>
            <a:pPr indent="-342900" lvl="0" marL="457200" rtl="0" algn="l">
              <a:lnSpc>
                <a:spcPct val="100000"/>
              </a:lnSpc>
              <a:spcBef>
                <a:spcPts val="0"/>
              </a:spcBef>
              <a:spcAft>
                <a:spcPts val="0"/>
              </a:spcAft>
              <a:buClr>
                <a:srgbClr val="1A1A1A"/>
              </a:buClr>
              <a:buSzPts val="1800"/>
              <a:buFont typeface="Garamond"/>
              <a:buChar char="●"/>
            </a:pPr>
            <a:r>
              <a:rPr b="1" lang="en" sz="1800">
                <a:solidFill>
                  <a:srgbClr val="1A1A1A"/>
                </a:solidFill>
                <a:highlight>
                  <a:srgbClr val="FFFFFF"/>
                </a:highlight>
                <a:latin typeface="Garamond"/>
                <a:ea typeface="Garamond"/>
                <a:cs typeface="Garamond"/>
                <a:sym typeface="Garamond"/>
              </a:rPr>
              <a:t>uvm_transaction - </a:t>
            </a:r>
            <a:r>
              <a:rPr lang="en" sz="1800">
                <a:solidFill>
                  <a:srgbClr val="1A1A1A"/>
                </a:solidFill>
                <a:highlight>
                  <a:srgbClr val="FFFFFF"/>
                </a:highlight>
                <a:latin typeface="Garamond"/>
                <a:ea typeface="Garamond"/>
                <a:cs typeface="Garamond"/>
                <a:sym typeface="Garamond"/>
              </a:rPr>
              <a:t>Used in stimulus generation and analysis.</a:t>
            </a:r>
            <a:endParaRPr sz="1800">
              <a:solidFill>
                <a:srgbClr val="1A1A1A"/>
              </a:solidFill>
              <a:highlight>
                <a:srgbClr val="FFFFFF"/>
              </a:highlight>
              <a:latin typeface="Garamond"/>
              <a:ea typeface="Garamond"/>
              <a:cs typeface="Garamond"/>
              <a:sym typeface="Garamond"/>
            </a:endParaRPr>
          </a:p>
          <a:p>
            <a:pPr indent="-342900" lvl="0" marL="457200" rtl="0" algn="l">
              <a:lnSpc>
                <a:spcPct val="100000"/>
              </a:lnSpc>
              <a:spcBef>
                <a:spcPts val="0"/>
              </a:spcBef>
              <a:spcAft>
                <a:spcPts val="0"/>
              </a:spcAft>
              <a:buClr>
                <a:srgbClr val="1A1A1A"/>
              </a:buClr>
              <a:buSzPts val="1800"/>
              <a:buFont typeface="Garamond"/>
              <a:buChar char="●"/>
            </a:pPr>
            <a:r>
              <a:rPr b="1" lang="en" sz="1800">
                <a:solidFill>
                  <a:srgbClr val="1A1A1A"/>
                </a:solidFill>
                <a:highlight>
                  <a:srgbClr val="FFFFFF"/>
                </a:highlight>
                <a:latin typeface="Garamond"/>
                <a:ea typeface="Garamond"/>
                <a:cs typeface="Garamond"/>
                <a:sym typeface="Garamond"/>
              </a:rPr>
              <a:t>uvm_component - </a:t>
            </a:r>
            <a:r>
              <a:rPr lang="en" sz="1800">
                <a:solidFill>
                  <a:srgbClr val="1A1A1A"/>
                </a:solidFill>
                <a:highlight>
                  <a:srgbClr val="FFFFFF"/>
                </a:highlight>
                <a:latin typeface="Garamond"/>
                <a:ea typeface="Garamond"/>
                <a:cs typeface="Garamond"/>
                <a:sym typeface="Garamond"/>
              </a:rPr>
              <a:t>defines a phased test flow and also defines configuration, reporting, transaction recording, and factory interfaces.</a:t>
            </a:r>
            <a:endParaRPr b="1" sz="3000">
              <a:solidFill>
                <a:srgbClr val="1A1A1A"/>
              </a:solidFill>
              <a:highlight>
                <a:srgbClr val="FFFFFF"/>
              </a:highlight>
              <a:latin typeface="Garamond"/>
              <a:ea typeface="Garamond"/>
              <a:cs typeface="Garamond"/>
              <a:sym typeface="Garamond"/>
            </a:endParaRPr>
          </a:p>
          <a:p>
            <a:pPr indent="0" lvl="0" marL="0" rtl="0" algn="l">
              <a:spcBef>
                <a:spcPts val="210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TESTBENCH</a:t>
            </a:r>
            <a:endParaRPr/>
          </a:p>
        </p:txBody>
      </p:sp>
      <p:sp>
        <p:nvSpPr>
          <p:cNvPr id="221" name="Google Shape;221;p25"/>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Testbench Architecture</a:t>
            </a:r>
            <a:endParaRPr/>
          </a:p>
          <a:p>
            <a:pPr indent="-342900" lvl="0" marL="457200" rtl="0" algn="l">
              <a:spcBef>
                <a:spcPts val="0"/>
              </a:spcBef>
              <a:spcAft>
                <a:spcPts val="0"/>
              </a:spcAft>
              <a:buSzPts val="1800"/>
              <a:buChar char="●"/>
            </a:pPr>
            <a:r>
              <a:rPr lang="en"/>
              <a:t>UVM Sequence</a:t>
            </a:r>
            <a:endParaRPr/>
          </a:p>
          <a:p>
            <a:pPr indent="-342900" lvl="0" marL="457200" rtl="0" algn="l">
              <a:spcBef>
                <a:spcPts val="0"/>
              </a:spcBef>
              <a:spcAft>
                <a:spcPts val="0"/>
              </a:spcAft>
              <a:buSzPts val="1800"/>
              <a:buChar char="●"/>
            </a:pPr>
            <a:r>
              <a:rPr lang="en"/>
              <a:t>UVM Sequence item</a:t>
            </a:r>
            <a:endParaRPr/>
          </a:p>
          <a:p>
            <a:pPr indent="-342900" lvl="0" marL="457200" rtl="0" algn="l">
              <a:spcBef>
                <a:spcPts val="0"/>
              </a:spcBef>
              <a:spcAft>
                <a:spcPts val="0"/>
              </a:spcAft>
              <a:buSzPts val="1800"/>
              <a:buChar char="●"/>
            </a:pPr>
            <a:r>
              <a:rPr lang="en"/>
              <a:t>UVM Sequencer</a:t>
            </a:r>
            <a:endParaRPr/>
          </a:p>
          <a:p>
            <a:pPr indent="-342900" lvl="0" marL="457200" rtl="0" algn="l">
              <a:spcBef>
                <a:spcPts val="0"/>
              </a:spcBef>
              <a:spcAft>
                <a:spcPts val="0"/>
              </a:spcAft>
              <a:buSzPts val="1800"/>
              <a:buChar char="●"/>
            </a:pPr>
            <a:r>
              <a:rPr lang="en"/>
              <a:t>UVM Driver</a:t>
            </a:r>
            <a:endParaRPr/>
          </a:p>
          <a:p>
            <a:pPr indent="-342900" lvl="0" marL="457200" rtl="0" algn="l">
              <a:spcBef>
                <a:spcPts val="0"/>
              </a:spcBef>
              <a:spcAft>
                <a:spcPts val="0"/>
              </a:spcAft>
              <a:buSzPts val="1800"/>
              <a:buChar char="●"/>
            </a:pPr>
            <a:r>
              <a:rPr lang="en"/>
              <a:t>UVM Monitor</a:t>
            </a:r>
            <a:endParaRPr/>
          </a:p>
          <a:p>
            <a:pPr indent="-342900" lvl="0" marL="457200" rtl="0" algn="l">
              <a:spcBef>
                <a:spcPts val="0"/>
              </a:spcBef>
              <a:spcAft>
                <a:spcPts val="0"/>
              </a:spcAft>
              <a:buSzPts val="1800"/>
              <a:buChar char="●"/>
            </a:pPr>
            <a:r>
              <a:rPr lang="en"/>
              <a:t>UVM Agent</a:t>
            </a:r>
            <a:endParaRPr/>
          </a:p>
          <a:p>
            <a:pPr indent="-342900" lvl="0" marL="457200" rtl="0" algn="l">
              <a:spcBef>
                <a:spcPts val="0"/>
              </a:spcBef>
              <a:spcAft>
                <a:spcPts val="0"/>
              </a:spcAft>
              <a:buSzPts val="1800"/>
              <a:buChar char="●"/>
            </a:pPr>
            <a:r>
              <a:rPr lang="en"/>
              <a:t>UVM Scoreboard</a:t>
            </a:r>
            <a:endParaRPr/>
          </a:p>
          <a:p>
            <a:pPr indent="-342900" lvl="0" marL="457200" rtl="0" algn="l">
              <a:spcBef>
                <a:spcPts val="0"/>
              </a:spcBef>
              <a:spcAft>
                <a:spcPts val="0"/>
              </a:spcAft>
              <a:buSzPts val="1800"/>
              <a:buChar char="●"/>
            </a:pPr>
            <a:r>
              <a:rPr lang="en"/>
              <a:t>UVM Environment</a:t>
            </a:r>
            <a:endParaRPr/>
          </a:p>
          <a:p>
            <a:pPr indent="-342900" lvl="0" marL="457200" rtl="0" algn="l">
              <a:spcBef>
                <a:spcPts val="0"/>
              </a:spcBef>
              <a:spcAft>
                <a:spcPts val="0"/>
              </a:spcAft>
              <a:buSzPts val="1800"/>
              <a:buChar char="●"/>
            </a:pPr>
            <a:r>
              <a:rPr lang="en"/>
              <a:t>UVM Test</a:t>
            </a:r>
            <a:endParaRPr/>
          </a:p>
          <a:p>
            <a:pPr indent="-342900" lvl="0" marL="457200" rtl="0" algn="l">
              <a:spcBef>
                <a:spcPts val="0"/>
              </a:spcBef>
              <a:spcAft>
                <a:spcPts val="0"/>
              </a:spcAft>
              <a:buSzPts val="1800"/>
              <a:buChar char="●"/>
            </a:pPr>
            <a:r>
              <a:rPr lang="en"/>
              <a:t>UVM Testbench Top</a:t>
            </a:r>
            <a:endParaRPr/>
          </a:p>
        </p:txBody>
      </p:sp>
      <p:sp>
        <p:nvSpPr>
          <p:cNvPr id="222" name="Google Shape;222;p25"/>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Testbench Architecture</a:t>
            </a:r>
            <a:endParaRPr/>
          </a:p>
        </p:txBody>
      </p:sp>
      <p:sp>
        <p:nvSpPr>
          <p:cNvPr id="228" name="Google Shape;228;p26"/>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29" name="Google Shape;229;p26"/>
          <p:cNvPicPr preferRelativeResize="0"/>
          <p:nvPr/>
        </p:nvPicPr>
        <p:blipFill>
          <a:blip r:embed="rId3">
            <a:alphaModFix/>
          </a:blip>
          <a:stretch>
            <a:fillRect/>
          </a:stretch>
        </p:blipFill>
        <p:spPr>
          <a:xfrm>
            <a:off x="2262300" y="833438"/>
            <a:ext cx="3829050" cy="34766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Sequence </a:t>
            </a:r>
            <a:endParaRPr/>
          </a:p>
        </p:txBody>
      </p:sp>
      <p:sp>
        <p:nvSpPr>
          <p:cNvPr id="235" name="Google Shape;235;p27"/>
          <p:cNvSpPr txBox="1"/>
          <p:nvPr>
            <p:ph idx="1" type="body"/>
          </p:nvPr>
        </p:nvSpPr>
        <p:spPr>
          <a:xfrm>
            <a:off x="4075900" y="681950"/>
            <a:ext cx="4237200" cy="4133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The Sequence class is a fundamental class in the UVM that is used to model stimulus generation in a verification environment. A sequence represents a sequence of operations or events that are generated by a testbench to drive inputs to a DUT (Device Under Test).</a:t>
            </a:r>
            <a:endParaRPr sz="1500">
              <a:solidFill>
                <a:schemeClr val="dk1"/>
              </a:solidFill>
              <a:highlight>
                <a:schemeClr val="lt1"/>
              </a:highlight>
            </a:endParaRPr>
          </a:p>
          <a:p>
            <a:pPr indent="-323850" lvl="0" marL="457200" rtl="0" algn="l">
              <a:spcBef>
                <a:spcPts val="0"/>
              </a:spcBef>
              <a:spcAft>
                <a:spcPts val="0"/>
              </a:spcAft>
              <a:buClr>
                <a:schemeClr val="dk1"/>
              </a:buClr>
              <a:buSzPts val="1500"/>
              <a:buFont typeface="Roboto"/>
              <a:buChar char="●"/>
            </a:pPr>
            <a:r>
              <a:rPr lang="en" sz="1500">
                <a:solidFill>
                  <a:schemeClr val="dk1"/>
                </a:solidFill>
                <a:highlight>
                  <a:schemeClr val="lt1"/>
                </a:highlight>
              </a:rPr>
              <a:t>Uvm_squence_class contains UVM sequence macros </a:t>
            </a:r>
            <a:r>
              <a:rPr lang="en" sz="1500">
                <a:solidFill>
                  <a:srgbClr val="1A1A1A"/>
                </a:solidFill>
                <a:highlight>
                  <a:srgbClr val="FFFFFF"/>
                </a:highlight>
              </a:rPr>
              <a:t>these macros are used to start sequences and sequence items on default sequencer, m_sequencer.</a:t>
            </a:r>
            <a:endParaRPr sz="1500">
              <a:solidFill>
                <a:srgbClr val="1A1A1A"/>
              </a:solidFill>
              <a:highlight>
                <a:srgbClr val="FFFFFF"/>
              </a:highlight>
            </a:endParaRPr>
          </a:p>
          <a:p>
            <a:pPr indent="-323850" lvl="1" marL="914400" rtl="0" algn="l">
              <a:spcBef>
                <a:spcPts val="0"/>
              </a:spcBef>
              <a:spcAft>
                <a:spcPts val="0"/>
              </a:spcAft>
              <a:buClr>
                <a:srgbClr val="1A1A1A"/>
              </a:buClr>
              <a:buSzPts val="1500"/>
              <a:buChar char="○"/>
            </a:pPr>
            <a:r>
              <a:rPr lang="en" sz="1500">
                <a:solidFill>
                  <a:srgbClr val="1A1A1A"/>
                </a:solidFill>
                <a:highlight>
                  <a:srgbClr val="FFFFFF"/>
                </a:highlight>
              </a:rPr>
              <a:t>Ex. `uvm_do(item/sequence): </a:t>
            </a:r>
            <a:r>
              <a:rPr lang="en" sz="1500">
                <a:solidFill>
                  <a:schemeClr val="dk1"/>
                </a:solidFill>
                <a:highlight>
                  <a:schemeClr val="lt1"/>
                </a:highlight>
              </a:rPr>
              <a:t>On calling `uvm_do() the above-defined 6 steps will be executed.</a:t>
            </a:r>
            <a:endParaRPr sz="1500">
              <a:solidFill>
                <a:srgbClr val="1A1A1A"/>
              </a:solidFill>
              <a:highlight>
                <a:schemeClr val="lt1"/>
              </a:highlight>
            </a:endParaRPr>
          </a:p>
          <a:p>
            <a:pPr indent="0" lvl="0" marL="0" rtl="0" algn="l">
              <a:spcBef>
                <a:spcPts val="0"/>
              </a:spcBef>
              <a:spcAft>
                <a:spcPts val="0"/>
              </a:spcAft>
              <a:buNone/>
            </a:pPr>
            <a:r>
              <a:t/>
            </a:r>
            <a:endParaRPr sz="1400">
              <a:solidFill>
                <a:schemeClr val="dk1"/>
              </a:solidFill>
              <a:highlight>
                <a:schemeClr val="lt1"/>
              </a:highlight>
            </a:endParaRPr>
          </a:p>
          <a:p>
            <a:pPr indent="0" lvl="0" marL="457200" rtl="0" algn="l">
              <a:spcBef>
                <a:spcPts val="0"/>
              </a:spcBef>
              <a:spcAft>
                <a:spcPts val="0"/>
              </a:spcAft>
              <a:buNone/>
            </a:pPr>
            <a:r>
              <a:t/>
            </a:r>
            <a:endParaRPr sz="1400">
              <a:solidFill>
                <a:schemeClr val="dk1"/>
              </a:solidFill>
              <a:highlight>
                <a:schemeClr val="lt1"/>
              </a:highlight>
            </a:endParaRPr>
          </a:p>
          <a:p>
            <a:pPr indent="0" lvl="0" marL="0" rtl="0" algn="l">
              <a:spcBef>
                <a:spcPts val="0"/>
              </a:spcBef>
              <a:spcAft>
                <a:spcPts val="0"/>
              </a:spcAft>
              <a:buNone/>
            </a:pPr>
            <a:r>
              <a:rPr lang="en" sz="1400"/>
              <a:t> </a:t>
            </a:r>
            <a:endParaRPr sz="1400"/>
          </a:p>
        </p:txBody>
      </p:sp>
      <p:sp>
        <p:nvSpPr>
          <p:cNvPr id="236" name="Google Shape;236;p27"/>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37" name="Google Shape;237;p27"/>
          <p:cNvPicPr preferRelativeResize="0"/>
          <p:nvPr/>
        </p:nvPicPr>
        <p:blipFill>
          <a:blip r:embed="rId3">
            <a:alphaModFix/>
          </a:blip>
          <a:stretch>
            <a:fillRect/>
          </a:stretch>
        </p:blipFill>
        <p:spPr>
          <a:xfrm>
            <a:off x="561701" y="681950"/>
            <a:ext cx="3076025" cy="42276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Sequence</a:t>
            </a:r>
            <a:endParaRPr/>
          </a:p>
        </p:txBody>
      </p:sp>
      <p:sp>
        <p:nvSpPr>
          <p:cNvPr id="243" name="Google Shape;243;p28"/>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44" name="Google Shape;244;p28"/>
          <p:cNvPicPr preferRelativeResize="0"/>
          <p:nvPr/>
        </p:nvPicPr>
        <p:blipFill>
          <a:blip r:embed="rId3">
            <a:alphaModFix/>
          </a:blip>
          <a:stretch>
            <a:fillRect/>
          </a:stretch>
        </p:blipFill>
        <p:spPr>
          <a:xfrm>
            <a:off x="152400" y="685650"/>
            <a:ext cx="2855455" cy="4071501"/>
          </a:xfrm>
          <a:prstGeom prst="rect">
            <a:avLst/>
          </a:prstGeom>
          <a:noFill/>
          <a:ln>
            <a:noFill/>
          </a:ln>
        </p:spPr>
      </p:pic>
      <p:pic>
        <p:nvPicPr>
          <p:cNvPr id="245" name="Google Shape;245;p28"/>
          <p:cNvPicPr preferRelativeResize="0"/>
          <p:nvPr/>
        </p:nvPicPr>
        <p:blipFill>
          <a:blip r:embed="rId4">
            <a:alphaModFix/>
          </a:blip>
          <a:stretch>
            <a:fillRect/>
          </a:stretch>
        </p:blipFill>
        <p:spPr>
          <a:xfrm>
            <a:off x="4717855" y="685650"/>
            <a:ext cx="3120169" cy="4071501"/>
          </a:xfrm>
          <a:prstGeom prst="rect">
            <a:avLst/>
          </a:prstGeom>
          <a:noFill/>
          <a:ln>
            <a:noFill/>
          </a:ln>
        </p:spPr>
      </p:pic>
      <p:sp>
        <p:nvSpPr>
          <p:cNvPr id="246" name="Google Shape;246;p28"/>
          <p:cNvSpPr/>
          <p:nvPr/>
        </p:nvSpPr>
        <p:spPr>
          <a:xfrm>
            <a:off x="6837350" y="2857525"/>
            <a:ext cx="1691700" cy="7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Calling sequence inside sequence</a:t>
            </a:r>
            <a:endParaRPr b="1" sz="1500">
              <a:solidFill>
                <a:srgbClr val="CC0000"/>
              </a:solidFill>
              <a:latin typeface="Garamond"/>
              <a:ea typeface="Garamond"/>
              <a:cs typeface="Garamond"/>
              <a:sym typeface="Garamond"/>
            </a:endParaRPr>
          </a:p>
        </p:txBody>
      </p:sp>
      <p:sp>
        <p:nvSpPr>
          <p:cNvPr id="247" name="Google Shape;247;p28"/>
          <p:cNvSpPr/>
          <p:nvPr/>
        </p:nvSpPr>
        <p:spPr>
          <a:xfrm>
            <a:off x="6020500" y="3134725"/>
            <a:ext cx="719400" cy="1458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2797450" y="2026275"/>
            <a:ext cx="1691700" cy="9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Methods  to randomize the data </a:t>
            </a:r>
            <a:r>
              <a:rPr b="1" lang="en" sz="1500">
                <a:solidFill>
                  <a:srgbClr val="CC0000"/>
                </a:solidFill>
                <a:latin typeface="Garamond"/>
                <a:ea typeface="Garamond"/>
                <a:cs typeface="Garamond"/>
                <a:sym typeface="Garamond"/>
              </a:rPr>
              <a:t>after</a:t>
            </a:r>
            <a:r>
              <a:rPr b="1" lang="en" sz="1500">
                <a:solidFill>
                  <a:srgbClr val="CC0000"/>
                </a:solidFill>
                <a:latin typeface="Garamond"/>
                <a:ea typeface="Garamond"/>
                <a:cs typeface="Garamond"/>
                <a:sym typeface="Garamond"/>
              </a:rPr>
              <a:t> getting requenst</a:t>
            </a:r>
            <a:endParaRPr b="1" sz="1500">
              <a:solidFill>
                <a:srgbClr val="CC0000"/>
              </a:solidFill>
              <a:latin typeface="Garamond"/>
              <a:ea typeface="Garamond"/>
              <a:cs typeface="Garamond"/>
              <a:sym typeface="Garamond"/>
            </a:endParaRPr>
          </a:p>
        </p:txBody>
      </p:sp>
      <p:sp>
        <p:nvSpPr>
          <p:cNvPr id="249" name="Google Shape;249;p28"/>
          <p:cNvSpPr/>
          <p:nvPr/>
        </p:nvSpPr>
        <p:spPr>
          <a:xfrm>
            <a:off x="1768350" y="2473625"/>
            <a:ext cx="800400" cy="1458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2855800" y="3863950"/>
            <a:ext cx="1575000" cy="81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Performing other </a:t>
            </a:r>
            <a:r>
              <a:rPr b="1" lang="en" sz="1500">
                <a:solidFill>
                  <a:srgbClr val="CC0000"/>
                </a:solidFill>
                <a:latin typeface="Garamond"/>
                <a:ea typeface="Garamond"/>
                <a:cs typeface="Garamond"/>
                <a:sym typeface="Garamond"/>
              </a:rPr>
              <a:t>operations</a:t>
            </a:r>
            <a:r>
              <a:rPr b="1" lang="en" sz="1500">
                <a:solidFill>
                  <a:srgbClr val="CC0000"/>
                </a:solidFill>
                <a:latin typeface="Garamond"/>
                <a:ea typeface="Garamond"/>
                <a:cs typeface="Garamond"/>
                <a:sym typeface="Garamond"/>
              </a:rPr>
              <a:t> with constraints</a:t>
            </a:r>
            <a:endParaRPr b="1" sz="1500">
              <a:solidFill>
                <a:srgbClr val="CC0000"/>
              </a:solidFill>
              <a:latin typeface="Garamond"/>
              <a:ea typeface="Garamond"/>
              <a:cs typeface="Garamond"/>
              <a:sym typeface="Garamond"/>
            </a:endParaRPr>
          </a:p>
        </p:txBody>
      </p:sp>
      <p:sp>
        <p:nvSpPr>
          <p:cNvPr id="251" name="Google Shape;251;p28"/>
          <p:cNvSpPr/>
          <p:nvPr/>
        </p:nvSpPr>
        <p:spPr>
          <a:xfrm>
            <a:off x="1768350" y="4389150"/>
            <a:ext cx="868500" cy="1458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Sequence item</a:t>
            </a:r>
            <a:endParaRPr/>
          </a:p>
        </p:txBody>
      </p:sp>
      <p:sp>
        <p:nvSpPr>
          <p:cNvPr id="257" name="Google Shape;257;p29"/>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The </a:t>
            </a:r>
            <a:r>
              <a:rPr b="1" lang="en">
                <a:solidFill>
                  <a:schemeClr val="dk1"/>
                </a:solidFill>
                <a:highlight>
                  <a:schemeClr val="lt1"/>
                </a:highlight>
              </a:rPr>
              <a:t>uvm_sequence_item</a:t>
            </a:r>
            <a:r>
              <a:rPr lang="en">
                <a:solidFill>
                  <a:schemeClr val="dk1"/>
                </a:solidFill>
                <a:highlight>
                  <a:schemeClr val="lt1"/>
                </a:highlight>
              </a:rPr>
              <a:t> class defines fields that represent the data values of the transaction. Fields can be declared using the rand or randc keywords to enable randomization and constraint-based generation.</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uvm_sequence_item uses macros, utility macros and field macros which help us to do define some methods in this class.</a:t>
            </a:r>
            <a:endParaRPr>
              <a:solidFill>
                <a:schemeClr val="dk1"/>
              </a:solidFill>
              <a:highlight>
                <a:schemeClr val="lt1"/>
              </a:highlight>
            </a:endParaRPr>
          </a:p>
          <a:p>
            <a:pPr indent="-342900" lvl="1" marL="914400" rtl="0" algn="l">
              <a:spcBef>
                <a:spcPts val="0"/>
              </a:spcBef>
              <a:spcAft>
                <a:spcPts val="0"/>
              </a:spcAft>
              <a:buClr>
                <a:schemeClr val="dk1"/>
              </a:buClr>
              <a:buSzPts val="1800"/>
              <a:buChar char="○"/>
            </a:pPr>
            <a:r>
              <a:rPr lang="en" sz="1800">
                <a:solidFill>
                  <a:schemeClr val="dk1"/>
                </a:solidFill>
                <a:highlight>
                  <a:schemeClr val="lt1"/>
                </a:highlight>
              </a:rPr>
              <a:t>Utility macros in the UVM are a set of predefined macros that provide a convenient way to define methods with common functionality. </a:t>
            </a:r>
            <a:endParaRPr sz="1800">
              <a:solidFill>
                <a:schemeClr val="dk1"/>
              </a:solidFill>
              <a:highlight>
                <a:schemeClr val="lt1"/>
              </a:highlight>
            </a:endParaRPr>
          </a:p>
          <a:p>
            <a:pPr indent="-342900" lvl="1" marL="914400" rtl="0" algn="l">
              <a:spcBef>
                <a:spcPts val="0"/>
              </a:spcBef>
              <a:spcAft>
                <a:spcPts val="0"/>
              </a:spcAft>
              <a:buClr>
                <a:schemeClr val="dk1"/>
              </a:buClr>
              <a:buSzPts val="1800"/>
              <a:buChar char="○"/>
            </a:pPr>
            <a:r>
              <a:rPr lang="en" sz="1800">
                <a:solidFill>
                  <a:schemeClr val="dk1"/>
                </a:solidFill>
                <a:highlight>
                  <a:schemeClr val="lt1"/>
                </a:highlight>
              </a:rPr>
              <a:t>Field macros in the UVM proved us set of methods to operate on fields.</a:t>
            </a:r>
            <a:endParaRPr sz="1800">
              <a:solidFill>
                <a:schemeClr val="dk1"/>
              </a:solidFill>
              <a:highlight>
                <a:schemeClr val="lt1"/>
              </a:highlight>
            </a:endParaRPr>
          </a:p>
        </p:txBody>
      </p:sp>
      <p:sp>
        <p:nvSpPr>
          <p:cNvPr id="258" name="Google Shape;258;p29"/>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Sequence item</a:t>
            </a:r>
            <a:endParaRPr/>
          </a:p>
        </p:txBody>
      </p:sp>
      <p:sp>
        <p:nvSpPr>
          <p:cNvPr id="264" name="Google Shape;264;p30"/>
          <p:cNvSpPr txBox="1"/>
          <p:nvPr>
            <p:ph idx="1" type="body"/>
          </p:nvPr>
        </p:nvSpPr>
        <p:spPr>
          <a:xfrm>
            <a:off x="235500" y="629975"/>
            <a:ext cx="8690400" cy="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Along with field declaration we used following method using macros.</a:t>
            </a:r>
            <a:endParaRPr/>
          </a:p>
          <a:p>
            <a:pPr indent="0" lvl="0" marL="0" rtl="0" algn="l">
              <a:spcBef>
                <a:spcPts val="0"/>
              </a:spcBef>
              <a:spcAft>
                <a:spcPts val="0"/>
              </a:spcAft>
              <a:buNone/>
            </a:pPr>
            <a:r>
              <a:rPr lang="en"/>
              <a:t>UVM_ALLON -&gt; </a:t>
            </a:r>
            <a:r>
              <a:rPr lang="en">
                <a:solidFill>
                  <a:schemeClr val="dk1"/>
                </a:solidFill>
                <a:highlight>
                  <a:schemeClr val="lt1"/>
                </a:highlight>
              </a:rPr>
              <a:t>Set all operations on (default)</a:t>
            </a:r>
            <a:endParaRPr>
              <a:highlight>
                <a:schemeClr val="lt1"/>
              </a:highlight>
            </a:endParaRPr>
          </a:p>
        </p:txBody>
      </p:sp>
      <p:sp>
        <p:nvSpPr>
          <p:cNvPr id="265" name="Google Shape;265;p30"/>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66" name="Google Shape;266;p30"/>
          <p:cNvPicPr preferRelativeResize="0"/>
          <p:nvPr/>
        </p:nvPicPr>
        <p:blipFill>
          <a:blip r:embed="rId3">
            <a:alphaModFix/>
          </a:blip>
          <a:stretch>
            <a:fillRect/>
          </a:stretch>
        </p:blipFill>
        <p:spPr>
          <a:xfrm>
            <a:off x="2471350" y="1381475"/>
            <a:ext cx="3553342" cy="33756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Sequencer</a:t>
            </a:r>
            <a:endParaRPr/>
          </a:p>
        </p:txBody>
      </p:sp>
      <p:sp>
        <p:nvSpPr>
          <p:cNvPr id="272" name="Google Shape;272;p31"/>
          <p:cNvSpPr txBox="1"/>
          <p:nvPr>
            <p:ph idx="1" type="body"/>
          </p:nvPr>
        </p:nvSpPr>
        <p:spPr>
          <a:xfrm>
            <a:off x="235500" y="629975"/>
            <a:ext cx="8690400" cy="1464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Between sequences and the driver, the sequencer regulates the flow of request and response sequence items.</a:t>
            </a:r>
            <a:endParaRPr/>
          </a:p>
          <a:p>
            <a:pPr indent="-381000" lvl="0" marL="457200" rtl="0" algn="l">
              <a:spcBef>
                <a:spcPts val="0"/>
              </a:spcBef>
              <a:spcAft>
                <a:spcPts val="0"/>
              </a:spcAft>
              <a:buSzPts val="2400"/>
              <a:buChar char="●"/>
            </a:pPr>
            <a:r>
              <a:rPr lang="en">
                <a:solidFill>
                  <a:srgbClr val="1A1A1A"/>
                </a:solidFill>
                <a:highlight>
                  <a:srgbClr val="FFFFFF"/>
                </a:highlight>
              </a:rPr>
              <a:t>uvm_sequencer and uvm_driver base classes have seq_item_export and seq_item_port defined respectively. And they are connected in agent.</a:t>
            </a:r>
            <a:endParaRPr sz="2400"/>
          </a:p>
        </p:txBody>
      </p:sp>
      <p:sp>
        <p:nvSpPr>
          <p:cNvPr id="273" name="Google Shape;273;p31"/>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74" name="Google Shape;274;p31"/>
          <p:cNvPicPr preferRelativeResize="0"/>
          <p:nvPr/>
        </p:nvPicPr>
        <p:blipFill>
          <a:blip r:embed="rId3">
            <a:alphaModFix/>
          </a:blip>
          <a:stretch>
            <a:fillRect/>
          </a:stretch>
        </p:blipFill>
        <p:spPr>
          <a:xfrm>
            <a:off x="489563" y="2094275"/>
            <a:ext cx="3974919" cy="2510475"/>
          </a:xfrm>
          <a:prstGeom prst="rect">
            <a:avLst/>
          </a:prstGeom>
          <a:noFill/>
          <a:ln>
            <a:noFill/>
          </a:ln>
        </p:spPr>
      </p:pic>
      <p:pic>
        <p:nvPicPr>
          <p:cNvPr id="275" name="Google Shape;275;p31"/>
          <p:cNvPicPr preferRelativeResize="0"/>
          <p:nvPr/>
        </p:nvPicPr>
        <p:blipFill>
          <a:blip r:embed="rId4">
            <a:alphaModFix/>
          </a:blip>
          <a:stretch>
            <a:fillRect/>
          </a:stretch>
        </p:blipFill>
        <p:spPr>
          <a:xfrm>
            <a:off x="4616876" y="2246675"/>
            <a:ext cx="3974900" cy="21873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Driver</a:t>
            </a:r>
            <a:endParaRPr/>
          </a:p>
        </p:txBody>
      </p:sp>
      <p:sp>
        <p:nvSpPr>
          <p:cNvPr id="281" name="Google Shape;281;p32"/>
          <p:cNvSpPr txBox="1"/>
          <p:nvPr>
            <p:ph idx="1" type="body"/>
          </p:nvPr>
        </p:nvSpPr>
        <p:spPr>
          <a:xfrm>
            <a:off x="235500" y="629975"/>
            <a:ext cx="8690400" cy="647700"/>
          </a:xfrm>
          <a:prstGeom prst="rect">
            <a:avLst/>
          </a:prstGeom>
        </p:spPr>
        <p:txBody>
          <a:bodyPr anchorCtr="0" anchor="t" bIns="91425" lIns="91425" spcFirstLastPara="1" rIns="91425" wrap="square" tIns="91425">
            <a:noAutofit/>
          </a:bodyPr>
          <a:lstStyle/>
          <a:p>
            <a:pPr indent="-300355" lvl="0" marL="457200" rtl="0" algn="l">
              <a:spcBef>
                <a:spcPts val="0"/>
              </a:spcBef>
              <a:spcAft>
                <a:spcPts val="0"/>
              </a:spcAft>
              <a:buClr>
                <a:schemeClr val="dk1"/>
              </a:buClr>
              <a:buSzPts val="1130"/>
              <a:buChar char="●"/>
            </a:pPr>
            <a:r>
              <a:rPr lang="en" sz="1130">
                <a:solidFill>
                  <a:schemeClr val="dk1"/>
                </a:solidFill>
                <a:highlight>
                  <a:schemeClr val="lt1"/>
                </a:highlight>
              </a:rPr>
              <a:t>The driver works in conjunction with the sequencer to ensure that the generated transactions are delivered to the DUT in the correct order and with the correct timing.</a:t>
            </a:r>
            <a:endParaRPr sz="1130">
              <a:solidFill>
                <a:schemeClr val="dk1"/>
              </a:solidFill>
              <a:highlight>
                <a:schemeClr val="lt1"/>
              </a:highlight>
            </a:endParaRPr>
          </a:p>
          <a:p>
            <a:pPr indent="-300355" lvl="0" marL="457200" rtl="0" algn="l">
              <a:spcBef>
                <a:spcPts val="0"/>
              </a:spcBef>
              <a:spcAft>
                <a:spcPts val="0"/>
              </a:spcAft>
              <a:buClr>
                <a:schemeClr val="dk1"/>
              </a:buClr>
              <a:buSzPts val="1130"/>
              <a:buChar char="●"/>
            </a:pPr>
            <a:r>
              <a:rPr lang="en" sz="1130">
                <a:solidFill>
                  <a:schemeClr val="dk1"/>
                </a:solidFill>
                <a:highlight>
                  <a:schemeClr val="lt1"/>
                </a:highlight>
              </a:rPr>
              <a:t>Drive task simply contains logic to drive the randomized sequence_item to the interface signal.</a:t>
            </a:r>
            <a:endParaRPr sz="1130">
              <a:solidFill>
                <a:schemeClr val="dk1"/>
              </a:solidFill>
              <a:highlight>
                <a:schemeClr val="lt1"/>
              </a:highlight>
            </a:endParaRPr>
          </a:p>
        </p:txBody>
      </p:sp>
      <p:sp>
        <p:nvSpPr>
          <p:cNvPr id="282" name="Google Shape;282;p32"/>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83" name="Google Shape;283;p32"/>
          <p:cNvPicPr preferRelativeResize="0"/>
          <p:nvPr/>
        </p:nvPicPr>
        <p:blipFill>
          <a:blip r:embed="rId3">
            <a:alphaModFix/>
          </a:blip>
          <a:stretch>
            <a:fillRect/>
          </a:stretch>
        </p:blipFill>
        <p:spPr>
          <a:xfrm>
            <a:off x="182875" y="1430075"/>
            <a:ext cx="4114336" cy="3327074"/>
          </a:xfrm>
          <a:prstGeom prst="rect">
            <a:avLst/>
          </a:prstGeom>
          <a:noFill/>
          <a:ln>
            <a:noFill/>
          </a:ln>
        </p:spPr>
      </p:pic>
      <p:sp>
        <p:nvSpPr>
          <p:cNvPr id="284" name="Google Shape;284;p32"/>
          <p:cNvSpPr/>
          <p:nvPr/>
        </p:nvSpPr>
        <p:spPr>
          <a:xfrm>
            <a:off x="3677250" y="3222300"/>
            <a:ext cx="1017600" cy="972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a:off x="4795425" y="2846750"/>
            <a:ext cx="3789300" cy="6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Getting the handle of the interface through config_db</a:t>
            </a:r>
            <a:endParaRPr b="1" sz="1500">
              <a:solidFill>
                <a:srgbClr val="CC0000"/>
              </a:solidFill>
              <a:latin typeface="Garamond"/>
              <a:ea typeface="Garamond"/>
              <a:cs typeface="Garamond"/>
              <a:sym typeface="Garamond"/>
            </a:endParaRPr>
          </a:p>
        </p:txBody>
      </p:sp>
      <p:sp>
        <p:nvSpPr>
          <p:cNvPr id="286" name="Google Shape;286;p32"/>
          <p:cNvSpPr/>
          <p:nvPr/>
        </p:nvSpPr>
        <p:spPr>
          <a:xfrm>
            <a:off x="3677250" y="4162275"/>
            <a:ext cx="1017900" cy="972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4795425" y="3603975"/>
            <a:ext cx="4201800" cy="12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g</a:t>
            </a:r>
            <a:r>
              <a:rPr b="1" lang="en" sz="1500">
                <a:solidFill>
                  <a:srgbClr val="CC0000"/>
                </a:solidFill>
                <a:latin typeface="Garamond"/>
                <a:ea typeface="Garamond"/>
                <a:cs typeface="Garamond"/>
                <a:sym typeface="Garamond"/>
              </a:rPr>
              <a:t>et_next_item: </a:t>
            </a:r>
            <a:r>
              <a:rPr b="1" lang="en" sz="1500">
                <a:solidFill>
                  <a:srgbClr val="CC0000"/>
                </a:solidFill>
                <a:highlight>
                  <a:schemeClr val="lt2"/>
                </a:highlight>
                <a:latin typeface="Garamond"/>
                <a:ea typeface="Garamond"/>
                <a:cs typeface="Garamond"/>
                <a:sym typeface="Garamond"/>
              </a:rPr>
              <a:t>This method blocks until a REQ sequence_item is available in the sequencer.</a:t>
            </a:r>
            <a:endParaRPr b="1" sz="1500">
              <a:solidFill>
                <a:srgbClr val="CC0000"/>
              </a:solidFill>
              <a:highlight>
                <a:schemeClr val="lt2"/>
              </a:highlight>
              <a:latin typeface="Garamond"/>
              <a:ea typeface="Garamond"/>
              <a:cs typeface="Garamond"/>
              <a:sym typeface="Garamond"/>
            </a:endParaRPr>
          </a:p>
          <a:p>
            <a:pPr indent="0" lvl="0" marL="0" rtl="0" algn="l">
              <a:spcBef>
                <a:spcPts val="0"/>
              </a:spcBef>
              <a:spcAft>
                <a:spcPts val="0"/>
              </a:spcAft>
              <a:buNone/>
            </a:pPr>
            <a:r>
              <a:rPr b="1" lang="en" sz="1500">
                <a:solidFill>
                  <a:srgbClr val="CC0000"/>
                </a:solidFill>
                <a:highlight>
                  <a:schemeClr val="lt2"/>
                </a:highlight>
                <a:latin typeface="Garamond"/>
                <a:ea typeface="Garamond"/>
                <a:cs typeface="Garamond"/>
                <a:sym typeface="Garamond"/>
              </a:rPr>
              <a:t>i</a:t>
            </a:r>
            <a:r>
              <a:rPr b="1" lang="en" sz="1500">
                <a:solidFill>
                  <a:srgbClr val="CC0000"/>
                </a:solidFill>
                <a:highlight>
                  <a:schemeClr val="lt2"/>
                </a:highlight>
                <a:latin typeface="Garamond"/>
                <a:ea typeface="Garamond"/>
                <a:cs typeface="Garamond"/>
                <a:sym typeface="Garamond"/>
              </a:rPr>
              <a:t>tm_done:</a:t>
            </a:r>
            <a:r>
              <a:rPr b="1" lang="en" sz="1500">
                <a:solidFill>
                  <a:srgbClr val="CC0000"/>
                </a:solidFill>
                <a:highlight>
                  <a:srgbClr val="F2F2F2"/>
                </a:highlight>
                <a:latin typeface="Garamond"/>
                <a:ea typeface="Garamond"/>
                <a:cs typeface="Garamond"/>
                <a:sym typeface="Garamond"/>
              </a:rPr>
              <a:t> The non-blocking item_done() method completes the driver-sequencer handshake</a:t>
            </a:r>
            <a:endParaRPr b="1" sz="1500">
              <a:solidFill>
                <a:srgbClr val="CC0000"/>
              </a:solidFill>
              <a:highlight>
                <a:srgbClr val="F2F2F2"/>
              </a:highlight>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3" name="Google Shape;73;p15"/>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to AXI</a:t>
            </a:r>
            <a:endParaRPr/>
          </a:p>
          <a:p>
            <a:pPr indent="-342900" lvl="0" marL="457200" rtl="0" algn="l">
              <a:spcBef>
                <a:spcPts val="0"/>
              </a:spcBef>
              <a:spcAft>
                <a:spcPts val="0"/>
              </a:spcAft>
              <a:buSzPts val="1800"/>
              <a:buChar char="●"/>
            </a:pPr>
            <a:r>
              <a:rPr lang="en"/>
              <a:t>Key Features of AXI protocol</a:t>
            </a:r>
            <a:endParaRPr/>
          </a:p>
          <a:p>
            <a:pPr indent="-342900" lvl="0" marL="457200" rtl="0" algn="l">
              <a:spcBef>
                <a:spcPts val="0"/>
              </a:spcBef>
              <a:spcAft>
                <a:spcPts val="0"/>
              </a:spcAft>
              <a:buSzPts val="1800"/>
              <a:buChar char="●"/>
            </a:pPr>
            <a:r>
              <a:rPr lang="en"/>
              <a:t>AXI signals and Working</a:t>
            </a:r>
            <a:endParaRPr/>
          </a:p>
          <a:p>
            <a:pPr indent="-342900" lvl="0" marL="457200" rtl="0" algn="l">
              <a:spcBef>
                <a:spcPts val="0"/>
              </a:spcBef>
              <a:spcAft>
                <a:spcPts val="0"/>
              </a:spcAft>
              <a:buSzPts val="1800"/>
              <a:buChar char="●"/>
            </a:pPr>
            <a:r>
              <a:rPr lang="en"/>
              <a:t>Introduction To</a:t>
            </a:r>
            <a:r>
              <a:rPr lang="en"/>
              <a:t> UVM</a:t>
            </a:r>
            <a:endParaRPr/>
          </a:p>
          <a:p>
            <a:pPr indent="-342900" lvl="0" marL="457200" rtl="0" algn="l">
              <a:spcBef>
                <a:spcPts val="0"/>
              </a:spcBef>
              <a:spcAft>
                <a:spcPts val="0"/>
              </a:spcAft>
              <a:buSzPts val="1800"/>
              <a:buChar char="●"/>
            </a:pPr>
            <a:r>
              <a:rPr lang="en"/>
              <a:t>UVM Testbench </a:t>
            </a:r>
            <a:endParaRPr/>
          </a:p>
          <a:p>
            <a:pPr indent="-342900" lvl="0" marL="457200" rtl="0" algn="l">
              <a:spcBef>
                <a:spcPts val="0"/>
              </a:spcBef>
              <a:spcAft>
                <a:spcPts val="0"/>
              </a:spcAft>
              <a:buSzPts val="1800"/>
              <a:buChar char="●"/>
            </a:pPr>
            <a:r>
              <a:rPr lang="en"/>
              <a:t>Result</a:t>
            </a:r>
            <a:endParaRPr/>
          </a:p>
        </p:txBody>
      </p:sp>
      <p:sp>
        <p:nvSpPr>
          <p:cNvPr id="74" name="Google Shape;74;p15"/>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Monitor </a:t>
            </a:r>
            <a:endParaRPr/>
          </a:p>
        </p:txBody>
      </p:sp>
      <p:sp>
        <p:nvSpPr>
          <p:cNvPr id="293" name="Google Shape;293;p33"/>
          <p:cNvSpPr txBox="1"/>
          <p:nvPr>
            <p:ph idx="1" type="body"/>
          </p:nvPr>
        </p:nvSpPr>
        <p:spPr>
          <a:xfrm>
            <a:off x="3463350" y="629975"/>
            <a:ext cx="5462400" cy="105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monitor is a passive component that samples DUT signals over the virtual interface and transforms signal-level activity to transaction-level activity.</a:t>
            </a:r>
            <a:endParaRPr sz="1400"/>
          </a:p>
          <a:p>
            <a:pPr indent="-317500" lvl="0" marL="457200" rtl="0" algn="l">
              <a:spcBef>
                <a:spcPts val="0"/>
              </a:spcBef>
              <a:spcAft>
                <a:spcPts val="0"/>
              </a:spcAft>
              <a:buSzPts val="1400"/>
              <a:buChar char="●"/>
            </a:pPr>
            <a:r>
              <a:rPr lang="en" sz="1400"/>
              <a:t>Monitor does not drive DUT signals, it only samples them therefore they are known as passive components.</a:t>
            </a:r>
            <a:endParaRPr sz="1400"/>
          </a:p>
        </p:txBody>
      </p:sp>
      <p:sp>
        <p:nvSpPr>
          <p:cNvPr id="294" name="Google Shape;294;p33"/>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33"/>
          <p:cNvSpPr/>
          <p:nvPr/>
        </p:nvSpPr>
        <p:spPr>
          <a:xfrm>
            <a:off x="4412075" y="3580575"/>
            <a:ext cx="3931200" cy="5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Run phase </a:t>
            </a:r>
            <a:r>
              <a:rPr b="1" lang="en" sz="1500">
                <a:solidFill>
                  <a:srgbClr val="CC0000"/>
                </a:solidFill>
                <a:latin typeface="Garamond"/>
                <a:ea typeface="Garamond"/>
                <a:cs typeface="Garamond"/>
                <a:sym typeface="Garamond"/>
              </a:rPr>
              <a:t>contains</a:t>
            </a:r>
            <a:r>
              <a:rPr b="1" lang="en" sz="1500">
                <a:solidFill>
                  <a:srgbClr val="CC0000"/>
                </a:solidFill>
                <a:latin typeface="Garamond"/>
                <a:ea typeface="Garamond"/>
                <a:cs typeface="Garamond"/>
                <a:sym typeface="Garamond"/>
              </a:rPr>
              <a:t> the logic to get data from interface</a:t>
            </a:r>
            <a:endParaRPr b="1" sz="1500">
              <a:solidFill>
                <a:srgbClr val="CC0000"/>
              </a:solidFill>
              <a:latin typeface="Garamond"/>
              <a:ea typeface="Garamond"/>
              <a:cs typeface="Garamond"/>
              <a:sym typeface="Garamond"/>
            </a:endParaRPr>
          </a:p>
        </p:txBody>
      </p:sp>
      <p:sp>
        <p:nvSpPr>
          <p:cNvPr id="296" name="Google Shape;296;p33"/>
          <p:cNvSpPr/>
          <p:nvPr/>
        </p:nvSpPr>
        <p:spPr>
          <a:xfrm>
            <a:off x="4442225" y="2097450"/>
            <a:ext cx="3870900" cy="6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Now trans collected port contains the data collected from interface</a:t>
            </a:r>
            <a:endParaRPr b="1" sz="1500">
              <a:solidFill>
                <a:srgbClr val="CC0000"/>
              </a:solidFill>
              <a:latin typeface="Garamond"/>
              <a:ea typeface="Garamond"/>
              <a:cs typeface="Garamond"/>
              <a:sym typeface="Garamond"/>
            </a:endParaRPr>
          </a:p>
        </p:txBody>
      </p:sp>
      <p:pic>
        <p:nvPicPr>
          <p:cNvPr id="297" name="Google Shape;297;p33"/>
          <p:cNvPicPr preferRelativeResize="0"/>
          <p:nvPr/>
        </p:nvPicPr>
        <p:blipFill>
          <a:blip r:embed="rId3">
            <a:alphaModFix/>
          </a:blip>
          <a:stretch>
            <a:fillRect/>
          </a:stretch>
        </p:blipFill>
        <p:spPr>
          <a:xfrm>
            <a:off x="152400" y="629975"/>
            <a:ext cx="3472382" cy="4127174"/>
          </a:xfrm>
          <a:prstGeom prst="rect">
            <a:avLst/>
          </a:prstGeom>
          <a:noFill/>
          <a:ln>
            <a:noFill/>
          </a:ln>
        </p:spPr>
      </p:pic>
      <p:sp>
        <p:nvSpPr>
          <p:cNvPr id="298" name="Google Shape;298;p33"/>
          <p:cNvSpPr/>
          <p:nvPr/>
        </p:nvSpPr>
        <p:spPr>
          <a:xfrm>
            <a:off x="2727550" y="2375800"/>
            <a:ext cx="14553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2727550" y="3805575"/>
            <a:ext cx="14553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2727550" y="4462175"/>
            <a:ext cx="14553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4393025" y="4328250"/>
            <a:ext cx="3969300" cy="5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Items from trans_collected are written in item_collected_port</a:t>
            </a:r>
            <a:endParaRPr b="1" sz="1500">
              <a:solidFill>
                <a:srgbClr val="CC0000"/>
              </a:solidFill>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Agent</a:t>
            </a:r>
            <a:endParaRPr/>
          </a:p>
        </p:txBody>
      </p:sp>
      <p:sp>
        <p:nvSpPr>
          <p:cNvPr id="307" name="Google Shape;307;p34"/>
          <p:cNvSpPr txBox="1"/>
          <p:nvPr>
            <p:ph idx="1" type="body"/>
          </p:nvPr>
        </p:nvSpPr>
        <p:spPr>
          <a:xfrm>
            <a:off x="226800" y="533250"/>
            <a:ext cx="8690400" cy="4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729"/>
              <a:t>Agent is container class, it </a:t>
            </a:r>
            <a:r>
              <a:rPr lang="en" sz="1220">
                <a:solidFill>
                  <a:srgbClr val="1A1A1A"/>
                </a:solidFill>
                <a:highlight>
                  <a:srgbClr val="FFFFFF"/>
                </a:highlight>
                <a:latin typeface="Merriweather"/>
                <a:ea typeface="Merriweather"/>
                <a:cs typeface="Merriweather"/>
                <a:sym typeface="Merriweather"/>
              </a:rPr>
              <a:t>typically contains a driver, a sequencer, and a monitor.</a:t>
            </a:r>
            <a:endParaRPr sz="1729"/>
          </a:p>
        </p:txBody>
      </p:sp>
      <p:sp>
        <p:nvSpPr>
          <p:cNvPr id="308" name="Google Shape;308;p34"/>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09" name="Google Shape;309;p34"/>
          <p:cNvPicPr preferRelativeResize="0"/>
          <p:nvPr/>
        </p:nvPicPr>
        <p:blipFill>
          <a:blip r:embed="rId3">
            <a:alphaModFix/>
          </a:blip>
          <a:stretch>
            <a:fillRect/>
          </a:stretch>
        </p:blipFill>
        <p:spPr>
          <a:xfrm>
            <a:off x="152400" y="981150"/>
            <a:ext cx="3038701" cy="3775999"/>
          </a:xfrm>
          <a:prstGeom prst="rect">
            <a:avLst/>
          </a:prstGeom>
          <a:noFill/>
          <a:ln>
            <a:noFill/>
          </a:ln>
        </p:spPr>
      </p:pic>
      <p:sp>
        <p:nvSpPr>
          <p:cNvPr id="310" name="Google Shape;310;p34"/>
          <p:cNvSpPr/>
          <p:nvPr/>
        </p:nvSpPr>
        <p:spPr>
          <a:xfrm>
            <a:off x="2380925" y="2658250"/>
            <a:ext cx="13062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
          <p:cNvSpPr/>
          <p:nvPr/>
        </p:nvSpPr>
        <p:spPr>
          <a:xfrm>
            <a:off x="3871725" y="2288650"/>
            <a:ext cx="4441500" cy="8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In build phase driver and sequencer are created for active agents and monitor for passive agent.</a:t>
            </a:r>
            <a:endParaRPr b="1" sz="1500">
              <a:solidFill>
                <a:srgbClr val="CC0000"/>
              </a:solidFill>
              <a:latin typeface="Garamond"/>
              <a:ea typeface="Garamond"/>
              <a:cs typeface="Garamond"/>
              <a:sym typeface="Garamond"/>
            </a:endParaRPr>
          </a:p>
        </p:txBody>
      </p:sp>
      <p:sp>
        <p:nvSpPr>
          <p:cNvPr id="312" name="Google Shape;312;p34"/>
          <p:cNvSpPr/>
          <p:nvPr/>
        </p:nvSpPr>
        <p:spPr>
          <a:xfrm>
            <a:off x="2380925" y="4094075"/>
            <a:ext cx="13062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
          <p:cNvSpPr/>
          <p:nvPr/>
        </p:nvSpPr>
        <p:spPr>
          <a:xfrm>
            <a:off x="3871725" y="3724475"/>
            <a:ext cx="4441500" cy="8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Connect phase is used to connect sequencer and driver port.</a:t>
            </a:r>
            <a:endParaRPr b="1" sz="1500">
              <a:solidFill>
                <a:srgbClr val="CC0000"/>
              </a:solidFill>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Scoreboard</a:t>
            </a:r>
            <a:endParaRPr/>
          </a:p>
        </p:txBody>
      </p:sp>
      <p:sp>
        <p:nvSpPr>
          <p:cNvPr id="319" name="Google Shape;319;p35"/>
          <p:cNvSpPr txBox="1"/>
          <p:nvPr>
            <p:ph idx="1" type="body"/>
          </p:nvPr>
        </p:nvSpPr>
        <p:spPr>
          <a:xfrm>
            <a:off x="235500" y="629975"/>
            <a:ext cx="8690400" cy="5097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Clr>
                <a:srgbClr val="1A1A1A"/>
              </a:buClr>
              <a:buSzPct val="100000"/>
              <a:buFont typeface="Garamond"/>
              <a:buChar char="●"/>
            </a:pPr>
            <a:r>
              <a:rPr lang="en" sz="7200">
                <a:solidFill>
                  <a:srgbClr val="1A1A1A"/>
                </a:solidFill>
                <a:highlight>
                  <a:srgbClr val="FFFFFF"/>
                </a:highlight>
              </a:rPr>
              <a:t>the scoreboard will check the correctness of the DUT by comparing the DUT output with the expected values</a:t>
            </a:r>
            <a:endParaRPr sz="7200">
              <a:solidFill>
                <a:srgbClr val="1A1A1A"/>
              </a:solidFill>
              <a:highlight>
                <a:srgbClr val="FFFFFF"/>
              </a:highlight>
            </a:endParaRPr>
          </a:p>
          <a:p>
            <a:pPr indent="0" lvl="0" marL="0" rtl="0" algn="l">
              <a:spcBef>
                <a:spcPts val="2100"/>
              </a:spcBef>
              <a:spcAft>
                <a:spcPts val="0"/>
              </a:spcAft>
              <a:buNone/>
            </a:pPr>
            <a:r>
              <a:t/>
            </a:r>
            <a:endParaRPr/>
          </a:p>
        </p:txBody>
      </p:sp>
      <p:sp>
        <p:nvSpPr>
          <p:cNvPr id="320" name="Google Shape;320;p35"/>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21" name="Google Shape;321;p35"/>
          <p:cNvPicPr preferRelativeResize="0"/>
          <p:nvPr/>
        </p:nvPicPr>
        <p:blipFill>
          <a:blip r:embed="rId3">
            <a:alphaModFix/>
          </a:blip>
          <a:stretch>
            <a:fillRect/>
          </a:stretch>
        </p:blipFill>
        <p:spPr>
          <a:xfrm>
            <a:off x="1522688" y="1330975"/>
            <a:ext cx="5450680" cy="3465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Scoreboard</a:t>
            </a:r>
            <a:endParaRPr/>
          </a:p>
        </p:txBody>
      </p:sp>
      <p:sp>
        <p:nvSpPr>
          <p:cNvPr id="327" name="Google Shape;327;p36"/>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28" name="Google Shape;328;p36"/>
          <p:cNvPicPr preferRelativeResize="0"/>
          <p:nvPr/>
        </p:nvPicPr>
        <p:blipFill>
          <a:blip r:embed="rId3">
            <a:alphaModFix/>
          </a:blip>
          <a:stretch>
            <a:fillRect/>
          </a:stretch>
        </p:blipFill>
        <p:spPr>
          <a:xfrm>
            <a:off x="152400" y="685650"/>
            <a:ext cx="2978317" cy="4071501"/>
          </a:xfrm>
          <a:prstGeom prst="rect">
            <a:avLst/>
          </a:prstGeom>
          <a:noFill/>
          <a:ln>
            <a:noFill/>
          </a:ln>
        </p:spPr>
      </p:pic>
      <p:sp>
        <p:nvSpPr>
          <p:cNvPr id="329" name="Google Shape;329;p36"/>
          <p:cNvSpPr/>
          <p:nvPr/>
        </p:nvSpPr>
        <p:spPr>
          <a:xfrm>
            <a:off x="3811525" y="4001450"/>
            <a:ext cx="45015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On calling write method from monitor scoreboard will receive transaction packet in queue.</a:t>
            </a:r>
            <a:endParaRPr b="1" sz="1500">
              <a:solidFill>
                <a:srgbClr val="CC0000"/>
              </a:solidFill>
              <a:latin typeface="Garamond"/>
              <a:ea typeface="Garamond"/>
              <a:cs typeface="Garamond"/>
              <a:sym typeface="Garamond"/>
            </a:endParaRPr>
          </a:p>
        </p:txBody>
      </p:sp>
      <p:sp>
        <p:nvSpPr>
          <p:cNvPr id="330" name="Google Shape;330;p36"/>
          <p:cNvSpPr/>
          <p:nvPr/>
        </p:nvSpPr>
        <p:spPr>
          <a:xfrm>
            <a:off x="2417100" y="4441825"/>
            <a:ext cx="11922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2417100" y="1799775"/>
            <a:ext cx="11922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2417100" y="3354676"/>
            <a:ext cx="11922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3811525" y="3093350"/>
            <a:ext cx="45015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Creating port to get data from monitor and instantiating the memories data</a:t>
            </a:r>
            <a:endParaRPr b="1" sz="1500">
              <a:solidFill>
                <a:srgbClr val="CC0000"/>
              </a:solidFill>
              <a:latin typeface="Garamond"/>
              <a:ea typeface="Garamond"/>
              <a:cs typeface="Garamond"/>
              <a:sym typeface="Garamond"/>
            </a:endParaRPr>
          </a:p>
        </p:txBody>
      </p:sp>
      <p:sp>
        <p:nvSpPr>
          <p:cNvPr id="334" name="Google Shape;334;p36"/>
          <p:cNvSpPr/>
          <p:nvPr/>
        </p:nvSpPr>
        <p:spPr>
          <a:xfrm>
            <a:off x="3811525" y="1571950"/>
            <a:ext cx="45015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Created two dummy memories and write and read pointers for each memory for verification</a:t>
            </a:r>
            <a:endParaRPr b="1" sz="1500">
              <a:solidFill>
                <a:srgbClr val="CC0000"/>
              </a:solidFill>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Scoreboard</a:t>
            </a:r>
            <a:endParaRPr/>
          </a:p>
        </p:txBody>
      </p:sp>
      <p:sp>
        <p:nvSpPr>
          <p:cNvPr id="340" name="Google Shape;340;p37"/>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41" name="Google Shape;341;p37"/>
          <p:cNvPicPr preferRelativeResize="0"/>
          <p:nvPr/>
        </p:nvPicPr>
        <p:blipFill>
          <a:blip r:embed="rId3">
            <a:alphaModFix/>
          </a:blip>
          <a:stretch>
            <a:fillRect/>
          </a:stretch>
        </p:blipFill>
        <p:spPr>
          <a:xfrm>
            <a:off x="997450" y="744000"/>
            <a:ext cx="7149100" cy="40715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Scoreboard</a:t>
            </a:r>
            <a:endParaRPr/>
          </a:p>
        </p:txBody>
      </p:sp>
      <p:sp>
        <p:nvSpPr>
          <p:cNvPr id="347" name="Google Shape;347;p38"/>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8" name="Google Shape;348;p38"/>
          <p:cNvSpPr/>
          <p:nvPr/>
        </p:nvSpPr>
        <p:spPr>
          <a:xfrm>
            <a:off x="1907700" y="859450"/>
            <a:ext cx="2848800" cy="3723900"/>
          </a:xfrm>
          <a:prstGeom prst="bracePair">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349" name="Google Shape;349;p38"/>
          <p:cNvPicPr preferRelativeResize="0"/>
          <p:nvPr/>
        </p:nvPicPr>
        <p:blipFill>
          <a:blip r:embed="rId3">
            <a:alphaModFix/>
          </a:blip>
          <a:stretch>
            <a:fillRect/>
          </a:stretch>
        </p:blipFill>
        <p:spPr>
          <a:xfrm>
            <a:off x="152400" y="685650"/>
            <a:ext cx="4030235" cy="4071500"/>
          </a:xfrm>
          <a:prstGeom prst="rect">
            <a:avLst/>
          </a:prstGeom>
          <a:noFill/>
          <a:ln>
            <a:noFill/>
          </a:ln>
        </p:spPr>
      </p:pic>
      <p:sp>
        <p:nvSpPr>
          <p:cNvPr id="350" name="Google Shape;350;p38"/>
          <p:cNvSpPr/>
          <p:nvPr/>
        </p:nvSpPr>
        <p:spPr>
          <a:xfrm>
            <a:off x="4824575" y="2371300"/>
            <a:ext cx="3410700" cy="7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Logic used to check whether DUT is functioning correctly</a:t>
            </a:r>
            <a:endParaRPr b="1" sz="1500">
              <a:solidFill>
                <a:srgbClr val="CC0000"/>
              </a:solidFill>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Environment</a:t>
            </a:r>
            <a:endParaRPr/>
          </a:p>
        </p:txBody>
      </p:sp>
      <p:sp>
        <p:nvSpPr>
          <p:cNvPr id="356" name="Google Shape;356;p39"/>
          <p:cNvSpPr txBox="1"/>
          <p:nvPr>
            <p:ph idx="1" type="body"/>
          </p:nvPr>
        </p:nvSpPr>
        <p:spPr>
          <a:xfrm>
            <a:off x="235500" y="629975"/>
            <a:ext cx="8690400" cy="3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A1A1A"/>
                </a:solidFill>
                <a:highlight>
                  <a:srgbClr val="FFFFFF"/>
                </a:highlight>
                <a:latin typeface="Merriweather"/>
                <a:ea typeface="Merriweather"/>
                <a:cs typeface="Merriweather"/>
                <a:sym typeface="Merriweather"/>
              </a:rPr>
              <a:t>The environment is the container class, It con</a:t>
            </a:r>
            <a:r>
              <a:rPr lang="en" sz="1200">
                <a:solidFill>
                  <a:srgbClr val="1A1A1A"/>
                </a:solidFill>
                <a:highlight>
                  <a:srgbClr val="FFFFFF"/>
                </a:highlight>
                <a:latin typeface="Merriweather"/>
                <a:ea typeface="Merriweather"/>
                <a:cs typeface="Merriweather"/>
                <a:sym typeface="Merriweather"/>
              </a:rPr>
              <a:t>tains agent and scoreboard.</a:t>
            </a:r>
            <a:endParaRPr/>
          </a:p>
        </p:txBody>
      </p:sp>
      <p:sp>
        <p:nvSpPr>
          <p:cNvPr id="357" name="Google Shape;357;p39"/>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58" name="Google Shape;358;p39"/>
          <p:cNvPicPr preferRelativeResize="0"/>
          <p:nvPr/>
        </p:nvPicPr>
        <p:blipFill>
          <a:blip r:embed="rId3">
            <a:alphaModFix/>
          </a:blip>
          <a:stretch>
            <a:fillRect/>
          </a:stretch>
        </p:blipFill>
        <p:spPr>
          <a:xfrm>
            <a:off x="463550" y="1024775"/>
            <a:ext cx="3874395" cy="3579975"/>
          </a:xfrm>
          <a:prstGeom prst="rect">
            <a:avLst/>
          </a:prstGeom>
          <a:noFill/>
          <a:ln>
            <a:noFill/>
          </a:ln>
        </p:spPr>
      </p:pic>
      <p:sp>
        <p:nvSpPr>
          <p:cNvPr id="359" name="Google Shape;359;p39"/>
          <p:cNvSpPr/>
          <p:nvPr/>
        </p:nvSpPr>
        <p:spPr>
          <a:xfrm>
            <a:off x="3865775" y="3870775"/>
            <a:ext cx="1065900" cy="1197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5057875" y="3609775"/>
            <a:ext cx="3255300" cy="6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Connect phase is used to connect monitor and scoreboard port</a:t>
            </a:r>
            <a:endParaRPr b="1" sz="1500">
              <a:solidFill>
                <a:srgbClr val="CC0000"/>
              </a:solidFill>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UVM Test</a:t>
            </a:r>
            <a:endParaRPr/>
          </a:p>
        </p:txBody>
      </p:sp>
      <p:sp>
        <p:nvSpPr>
          <p:cNvPr id="366" name="Google Shape;366;p40"/>
          <p:cNvSpPr txBox="1"/>
          <p:nvPr>
            <p:ph idx="1" type="body"/>
          </p:nvPr>
        </p:nvSpPr>
        <p:spPr>
          <a:xfrm>
            <a:off x="226800" y="533250"/>
            <a:ext cx="8690400" cy="764400"/>
          </a:xfrm>
          <a:prstGeom prst="rect">
            <a:avLst/>
          </a:prstGeom>
        </p:spPr>
        <p:txBody>
          <a:bodyPr anchorCtr="0" anchor="t" bIns="91425" lIns="91425" spcFirstLastPara="1" rIns="91425" wrap="square" tIns="91425">
            <a:noAutofit/>
          </a:bodyPr>
          <a:lstStyle/>
          <a:p>
            <a:pPr indent="-311785" lvl="0" marL="457200" rtl="0" algn="l">
              <a:lnSpc>
                <a:spcPct val="95000"/>
              </a:lnSpc>
              <a:spcBef>
                <a:spcPts val="0"/>
              </a:spcBef>
              <a:spcAft>
                <a:spcPts val="0"/>
              </a:spcAft>
              <a:buClr>
                <a:srgbClr val="1A1A1A"/>
              </a:buClr>
              <a:buSzPts val="1310"/>
              <a:buFont typeface="Garamond"/>
              <a:buChar char="●"/>
            </a:pPr>
            <a:r>
              <a:rPr lang="en" sz="1310">
                <a:solidFill>
                  <a:srgbClr val="1A1A1A"/>
                </a:solidFill>
                <a:highlight>
                  <a:srgbClr val="FFFFFF"/>
                </a:highlight>
              </a:rPr>
              <a:t>The test defines the test scenario for the testbench</a:t>
            </a:r>
            <a:endParaRPr sz="1310">
              <a:solidFill>
                <a:srgbClr val="1A1A1A"/>
              </a:solidFill>
              <a:highlight>
                <a:srgbClr val="FFFFFF"/>
              </a:highlight>
            </a:endParaRPr>
          </a:p>
          <a:p>
            <a:pPr indent="-311785" lvl="0" marL="457200" rtl="0" algn="l">
              <a:lnSpc>
                <a:spcPct val="95000"/>
              </a:lnSpc>
              <a:spcBef>
                <a:spcPts val="0"/>
              </a:spcBef>
              <a:spcAft>
                <a:spcPts val="0"/>
              </a:spcAft>
              <a:buClr>
                <a:srgbClr val="1A1A1A"/>
              </a:buClr>
              <a:buSzPts val="1310"/>
              <a:buFont typeface="Garamond"/>
              <a:buChar char="●"/>
            </a:pPr>
            <a:r>
              <a:rPr lang="en" sz="1310">
                <a:solidFill>
                  <a:srgbClr val="1A1A1A"/>
                </a:solidFill>
                <a:highlight>
                  <a:srgbClr val="FFFFFF"/>
                </a:highlight>
              </a:rPr>
              <a:t>test class contains the environment.</a:t>
            </a:r>
            <a:endParaRPr sz="1310">
              <a:solidFill>
                <a:srgbClr val="1A1A1A"/>
              </a:solidFill>
              <a:highlight>
                <a:srgbClr val="FFFFFF"/>
              </a:highlight>
            </a:endParaRPr>
          </a:p>
          <a:p>
            <a:pPr indent="-311785" lvl="0" marL="457200" rtl="0" algn="l">
              <a:lnSpc>
                <a:spcPct val="95000"/>
              </a:lnSpc>
              <a:spcBef>
                <a:spcPts val="0"/>
              </a:spcBef>
              <a:spcAft>
                <a:spcPts val="0"/>
              </a:spcAft>
              <a:buClr>
                <a:srgbClr val="1A1A1A"/>
              </a:buClr>
              <a:buSzPts val="1310"/>
              <a:buFont typeface="Garamond"/>
              <a:buChar char="●"/>
            </a:pPr>
            <a:r>
              <a:rPr lang="en" sz="1310">
                <a:solidFill>
                  <a:srgbClr val="1A1A1A"/>
                </a:solidFill>
                <a:highlight>
                  <a:srgbClr val="FFFFFF"/>
                </a:highlight>
              </a:rPr>
              <a:t>A sequence/sequences are created and started in the test</a:t>
            </a:r>
            <a:endParaRPr sz="1865"/>
          </a:p>
        </p:txBody>
      </p:sp>
      <p:sp>
        <p:nvSpPr>
          <p:cNvPr id="367" name="Google Shape;367;p40"/>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68" name="Google Shape;368;p40"/>
          <p:cNvPicPr preferRelativeResize="0"/>
          <p:nvPr/>
        </p:nvPicPr>
        <p:blipFill>
          <a:blip r:embed="rId3">
            <a:alphaModFix/>
          </a:blip>
          <a:stretch>
            <a:fillRect/>
          </a:stretch>
        </p:blipFill>
        <p:spPr>
          <a:xfrm>
            <a:off x="152400" y="1287325"/>
            <a:ext cx="2906951" cy="3469824"/>
          </a:xfrm>
          <a:prstGeom prst="rect">
            <a:avLst/>
          </a:prstGeom>
          <a:noFill/>
          <a:ln>
            <a:noFill/>
          </a:ln>
        </p:spPr>
      </p:pic>
      <p:sp>
        <p:nvSpPr>
          <p:cNvPr id="369" name="Google Shape;369;p40"/>
          <p:cNvSpPr/>
          <p:nvPr/>
        </p:nvSpPr>
        <p:spPr>
          <a:xfrm>
            <a:off x="2231050" y="2781825"/>
            <a:ext cx="12030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2231050" y="3845698"/>
            <a:ext cx="12030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3536400" y="2567475"/>
            <a:ext cx="4341300" cy="5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Creating environment and sequence in build phase</a:t>
            </a:r>
            <a:endParaRPr b="1" sz="1500">
              <a:solidFill>
                <a:srgbClr val="CC0000"/>
              </a:solidFill>
              <a:latin typeface="Garamond"/>
              <a:ea typeface="Garamond"/>
              <a:cs typeface="Garamond"/>
              <a:sym typeface="Garamond"/>
            </a:endParaRPr>
          </a:p>
        </p:txBody>
      </p:sp>
      <p:sp>
        <p:nvSpPr>
          <p:cNvPr id="372" name="Google Shape;372;p40"/>
          <p:cNvSpPr/>
          <p:nvPr/>
        </p:nvSpPr>
        <p:spPr>
          <a:xfrm>
            <a:off x="3536400" y="3575900"/>
            <a:ext cx="2999400" cy="4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latin typeface="Garamond"/>
                <a:ea typeface="Garamond"/>
                <a:cs typeface="Garamond"/>
                <a:sym typeface="Garamond"/>
              </a:rPr>
              <a:t>In run phase starting the sequence</a:t>
            </a:r>
            <a:endParaRPr b="1" sz="1500">
              <a:solidFill>
                <a:srgbClr val="CC0000"/>
              </a:solidFill>
              <a:latin typeface="Garamond"/>
              <a:ea typeface="Garamond"/>
              <a:cs typeface="Garamond"/>
              <a:sym typeface="Garamond"/>
            </a:endParaRPr>
          </a:p>
        </p:txBody>
      </p:sp>
      <p:sp>
        <p:nvSpPr>
          <p:cNvPr id="373" name="Google Shape;373;p40"/>
          <p:cNvSpPr/>
          <p:nvPr/>
        </p:nvSpPr>
        <p:spPr>
          <a:xfrm>
            <a:off x="2231050" y="4403225"/>
            <a:ext cx="1203000" cy="1263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3536400" y="4136825"/>
            <a:ext cx="5048100" cy="6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C0000"/>
                </a:solidFill>
                <a:highlight>
                  <a:srgbClr val="F2F2F2"/>
                </a:highlight>
                <a:latin typeface="Garamond"/>
                <a:ea typeface="Garamond"/>
                <a:cs typeface="Garamond"/>
                <a:sym typeface="Garamond"/>
              </a:rPr>
              <a:t>phase.phase_done.set_drain_time method is used to set the amount of time that the phase should wait after it completes before transitioning to the next phase.</a:t>
            </a:r>
            <a:endParaRPr b="1" sz="1500">
              <a:solidFill>
                <a:srgbClr val="CC0000"/>
              </a:solidFill>
              <a:highlight>
                <a:srgbClr val="F2F2F2"/>
              </a:highlight>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82875" y="23550"/>
            <a:ext cx="8130300" cy="50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UVM Top Testbench</a:t>
            </a:r>
            <a:endParaRPr b="0" sz="1800">
              <a:solidFill>
                <a:schemeClr val="dk1"/>
              </a:solidFill>
            </a:endParaRPr>
          </a:p>
          <a:p>
            <a:pPr indent="0" lvl="0" marL="0" rtl="0" algn="l">
              <a:spcBef>
                <a:spcPts val="0"/>
              </a:spcBef>
              <a:spcAft>
                <a:spcPts val="0"/>
              </a:spcAft>
              <a:buNone/>
            </a:pPr>
            <a:r>
              <a:rPr lang="en"/>
              <a:t> </a:t>
            </a:r>
            <a:endParaRPr/>
          </a:p>
        </p:txBody>
      </p:sp>
      <p:sp>
        <p:nvSpPr>
          <p:cNvPr id="380" name="Google Shape;380;p41"/>
          <p:cNvSpPr txBox="1"/>
          <p:nvPr>
            <p:ph idx="1" type="body"/>
          </p:nvPr>
        </p:nvSpPr>
        <p:spPr>
          <a:xfrm>
            <a:off x="478375" y="480925"/>
            <a:ext cx="84087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A1A1A"/>
                </a:solidFill>
                <a:highlight>
                  <a:srgbClr val="FFFFFF"/>
                </a:highlight>
              </a:rPr>
              <a:t>TestBench top is the module, it connects the DUT and Verification environment components.</a:t>
            </a:r>
            <a:endParaRPr sz="1700">
              <a:solidFill>
                <a:srgbClr val="1A1A1A"/>
              </a:solidFill>
              <a:highlight>
                <a:srgbClr val="FFFFFF"/>
              </a:highlight>
            </a:endParaRPr>
          </a:p>
          <a:p>
            <a:pPr indent="0" lvl="0" marL="0" rtl="0" algn="l">
              <a:spcBef>
                <a:spcPts val="0"/>
              </a:spcBef>
              <a:spcAft>
                <a:spcPts val="0"/>
              </a:spcAft>
              <a:buNone/>
            </a:pPr>
            <a:r>
              <a:t/>
            </a:r>
            <a:endParaRPr sz="1700">
              <a:solidFill>
                <a:srgbClr val="1A1A1A"/>
              </a:solidFill>
              <a:highlight>
                <a:srgbClr val="FFFFFF"/>
              </a:highlight>
            </a:endParaRPr>
          </a:p>
        </p:txBody>
      </p:sp>
      <p:sp>
        <p:nvSpPr>
          <p:cNvPr id="381" name="Google Shape;381;p41"/>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41"/>
          <p:cNvSpPr/>
          <p:nvPr/>
        </p:nvSpPr>
        <p:spPr>
          <a:xfrm>
            <a:off x="3475900" y="2872200"/>
            <a:ext cx="20517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CC0000"/>
                </a:solidFill>
                <a:highlight>
                  <a:srgbClr val="F2F2F2"/>
                </a:highlight>
                <a:latin typeface="Garamond"/>
                <a:ea typeface="Garamond"/>
                <a:cs typeface="Garamond"/>
                <a:sym typeface="Garamond"/>
              </a:rPr>
              <a:t>DUT instance</a:t>
            </a:r>
            <a:endParaRPr b="1" sz="1500">
              <a:solidFill>
                <a:srgbClr val="CC0000"/>
              </a:solidFill>
              <a:highlight>
                <a:srgbClr val="F2F2F2"/>
              </a:highlight>
              <a:latin typeface="Garamond"/>
              <a:ea typeface="Garamond"/>
              <a:cs typeface="Garamond"/>
              <a:sym typeface="Garamond"/>
            </a:endParaRPr>
          </a:p>
        </p:txBody>
      </p:sp>
      <p:sp>
        <p:nvSpPr>
          <p:cNvPr id="383" name="Google Shape;383;p41"/>
          <p:cNvSpPr/>
          <p:nvPr/>
        </p:nvSpPr>
        <p:spPr>
          <a:xfrm>
            <a:off x="3475900" y="2360025"/>
            <a:ext cx="17937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CC0000"/>
                </a:solidFill>
                <a:highlight>
                  <a:srgbClr val="F2F2F2"/>
                </a:highlight>
                <a:latin typeface="Garamond"/>
                <a:ea typeface="Garamond"/>
                <a:cs typeface="Garamond"/>
                <a:sym typeface="Garamond"/>
              </a:rPr>
              <a:t>Interface instance</a:t>
            </a:r>
            <a:endParaRPr b="1" sz="1700">
              <a:solidFill>
                <a:srgbClr val="CC0000"/>
              </a:solidFill>
              <a:highlight>
                <a:srgbClr val="F2F2F2"/>
              </a:highlight>
              <a:latin typeface="Garamond"/>
              <a:ea typeface="Garamond"/>
              <a:cs typeface="Garamond"/>
              <a:sym typeface="Garamond"/>
            </a:endParaRPr>
          </a:p>
        </p:txBody>
      </p:sp>
      <p:sp>
        <p:nvSpPr>
          <p:cNvPr id="384" name="Google Shape;384;p41"/>
          <p:cNvSpPr/>
          <p:nvPr/>
        </p:nvSpPr>
        <p:spPr>
          <a:xfrm>
            <a:off x="3475900" y="4326350"/>
            <a:ext cx="17937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CC0000"/>
                </a:solidFill>
                <a:highlight>
                  <a:srgbClr val="F2F2F2"/>
                </a:highlight>
                <a:latin typeface="Garamond"/>
                <a:ea typeface="Garamond"/>
                <a:cs typeface="Garamond"/>
                <a:sym typeface="Garamond"/>
              </a:rPr>
              <a:t>run_test() method</a:t>
            </a:r>
            <a:endParaRPr b="1" sz="1500">
              <a:solidFill>
                <a:srgbClr val="CC0000"/>
              </a:solidFill>
              <a:highlight>
                <a:srgbClr val="F2F2F2"/>
              </a:highlight>
              <a:latin typeface="Garamond"/>
              <a:ea typeface="Garamond"/>
              <a:cs typeface="Garamond"/>
              <a:sym typeface="Garamond"/>
            </a:endParaRPr>
          </a:p>
        </p:txBody>
      </p:sp>
      <p:sp>
        <p:nvSpPr>
          <p:cNvPr id="385" name="Google Shape;385;p41"/>
          <p:cNvSpPr/>
          <p:nvPr/>
        </p:nvSpPr>
        <p:spPr>
          <a:xfrm>
            <a:off x="3475900" y="3743150"/>
            <a:ext cx="47322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CC0000"/>
                </a:solidFill>
                <a:highlight>
                  <a:srgbClr val="F2F2F2"/>
                </a:highlight>
                <a:latin typeface="Garamond"/>
                <a:ea typeface="Garamond"/>
                <a:cs typeface="Garamond"/>
                <a:sym typeface="Garamond"/>
              </a:rPr>
              <a:t>v</a:t>
            </a:r>
            <a:r>
              <a:rPr b="1" lang="en" sz="1500">
                <a:solidFill>
                  <a:srgbClr val="CC0000"/>
                </a:solidFill>
                <a:highlight>
                  <a:srgbClr val="F2F2F2"/>
                </a:highlight>
                <a:latin typeface="Garamond"/>
                <a:ea typeface="Garamond"/>
                <a:cs typeface="Garamond"/>
                <a:sym typeface="Garamond"/>
              </a:rPr>
              <a:t>irtual  interface set configue_db and wave dump logic</a:t>
            </a:r>
            <a:endParaRPr b="1" sz="1500">
              <a:solidFill>
                <a:srgbClr val="CC0000"/>
              </a:solidFill>
              <a:highlight>
                <a:srgbClr val="F2F2F2"/>
              </a:highlight>
              <a:latin typeface="Garamond"/>
              <a:ea typeface="Garamond"/>
              <a:cs typeface="Garamond"/>
              <a:sym typeface="Garamond"/>
            </a:endParaRPr>
          </a:p>
        </p:txBody>
      </p:sp>
      <p:sp>
        <p:nvSpPr>
          <p:cNvPr id="386" name="Google Shape;386;p41"/>
          <p:cNvSpPr/>
          <p:nvPr/>
        </p:nvSpPr>
        <p:spPr>
          <a:xfrm>
            <a:off x="2083625" y="1133013"/>
            <a:ext cx="1311600" cy="1227000"/>
          </a:xfrm>
          <a:prstGeom prst="bracePair">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387" name="Google Shape;387;p41"/>
          <p:cNvPicPr preferRelativeResize="0"/>
          <p:nvPr/>
        </p:nvPicPr>
        <p:blipFill>
          <a:blip r:embed="rId3">
            <a:alphaModFix/>
          </a:blip>
          <a:stretch>
            <a:fillRect/>
          </a:stretch>
        </p:blipFill>
        <p:spPr>
          <a:xfrm>
            <a:off x="517275" y="889225"/>
            <a:ext cx="2572000" cy="3819925"/>
          </a:xfrm>
          <a:prstGeom prst="rect">
            <a:avLst/>
          </a:prstGeom>
          <a:noFill/>
          <a:ln>
            <a:noFill/>
          </a:ln>
        </p:spPr>
      </p:pic>
      <p:sp>
        <p:nvSpPr>
          <p:cNvPr id="388" name="Google Shape;388;p41"/>
          <p:cNvSpPr/>
          <p:nvPr/>
        </p:nvSpPr>
        <p:spPr>
          <a:xfrm>
            <a:off x="3475900" y="1535325"/>
            <a:ext cx="26517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CC0000"/>
                </a:solidFill>
                <a:highlight>
                  <a:srgbClr val="F2F2F2"/>
                </a:highlight>
                <a:latin typeface="Garamond"/>
                <a:ea typeface="Garamond"/>
                <a:cs typeface="Garamond"/>
                <a:sym typeface="Garamond"/>
              </a:rPr>
              <a:t>Clock reset generation logic</a:t>
            </a:r>
            <a:endParaRPr b="1" sz="1700">
              <a:solidFill>
                <a:srgbClr val="CC0000"/>
              </a:solidFill>
              <a:highlight>
                <a:srgbClr val="F2F2F2"/>
              </a:highlight>
              <a:latin typeface="Garamond"/>
              <a:ea typeface="Garamond"/>
              <a:cs typeface="Garamond"/>
              <a:sym typeface="Garamond"/>
            </a:endParaRPr>
          </a:p>
        </p:txBody>
      </p:sp>
      <p:sp>
        <p:nvSpPr>
          <p:cNvPr id="389" name="Google Shape;389;p41"/>
          <p:cNvSpPr/>
          <p:nvPr/>
        </p:nvSpPr>
        <p:spPr>
          <a:xfrm>
            <a:off x="2286200" y="2414825"/>
            <a:ext cx="1109100" cy="1167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2286200" y="2959800"/>
            <a:ext cx="1109100" cy="1167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1"/>
          <p:cNvSpPr/>
          <p:nvPr/>
        </p:nvSpPr>
        <p:spPr>
          <a:xfrm>
            <a:off x="2286200" y="3858400"/>
            <a:ext cx="1109100" cy="1167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p:nvPr/>
        </p:nvSpPr>
        <p:spPr>
          <a:xfrm>
            <a:off x="2286200" y="4435399"/>
            <a:ext cx="1109100" cy="116700"/>
          </a:xfrm>
          <a:prstGeom prst="leftArrow">
            <a:avLst>
              <a:gd fmla="val 50000" name="adj1"/>
              <a:gd fmla="val 50000" name="adj2"/>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Config_db</a:t>
            </a:r>
            <a:endParaRPr/>
          </a:p>
        </p:txBody>
      </p:sp>
      <p:sp>
        <p:nvSpPr>
          <p:cNvPr id="398" name="Google Shape;398;p42"/>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highlight>
                  <a:schemeClr val="lt1"/>
                </a:highlight>
              </a:rPr>
              <a:t>UVM Config DB</a:t>
            </a:r>
            <a:r>
              <a:rPr lang="en">
                <a:solidFill>
                  <a:schemeClr val="dk1"/>
                </a:solidFill>
                <a:highlight>
                  <a:schemeClr val="lt1"/>
                </a:highlight>
              </a:rPr>
              <a:t> is a mechanism for storing and retrieving configuration data in a testbench. It is typically used to set parameters, constraints, and other configuration data for UVM components, such as testcases, sequences, and other testbench entities.</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The </a:t>
            </a:r>
            <a:r>
              <a:rPr b="1" lang="en">
                <a:solidFill>
                  <a:schemeClr val="dk1"/>
                </a:solidFill>
                <a:highlight>
                  <a:schemeClr val="lt1"/>
                </a:highlight>
              </a:rPr>
              <a:t>UVM Config DB</a:t>
            </a:r>
            <a:r>
              <a:rPr lang="en">
                <a:solidFill>
                  <a:schemeClr val="dk1"/>
                </a:solidFill>
                <a:highlight>
                  <a:schemeClr val="lt1"/>
                </a:highlight>
              </a:rPr>
              <a:t> provides a flexible and convenient way to modify the behavior of the testbench during runtime, without requiring changes to the design or testbench source code. This can be useful for debugging, optimization, and for running multiple testcases with different configurations.</a:t>
            </a:r>
            <a:endParaRPr>
              <a:solidFill>
                <a:schemeClr val="dk1"/>
              </a:solidFill>
              <a:highlight>
                <a:schemeClr val="lt1"/>
              </a:highlight>
            </a:endParaRPr>
          </a:p>
        </p:txBody>
      </p:sp>
      <p:sp>
        <p:nvSpPr>
          <p:cNvPr id="399" name="Google Shape;399;p42"/>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r>
              <a:rPr lang="en"/>
              <a:t> to AXI</a:t>
            </a:r>
            <a:endParaRPr/>
          </a:p>
        </p:txBody>
      </p:sp>
      <p:sp>
        <p:nvSpPr>
          <p:cNvPr id="80" name="Google Shape;80;p16"/>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AXI (Advanced eXtensible Interface) </a:t>
            </a:r>
            <a:r>
              <a:rPr lang="en"/>
              <a:t>protocol is a </a:t>
            </a:r>
            <a:r>
              <a:rPr lang="en"/>
              <a:t>synchronous</a:t>
            </a:r>
            <a:r>
              <a:rPr lang="en"/>
              <a:t> burst-based transactions with only start address issued.</a:t>
            </a:r>
            <a:endParaRPr/>
          </a:p>
          <a:p>
            <a:pPr indent="-342900" lvl="0" marL="457200" rtl="0" algn="l">
              <a:spcBef>
                <a:spcPts val="0"/>
              </a:spcBef>
              <a:spcAft>
                <a:spcPts val="0"/>
              </a:spcAft>
              <a:buSzPts val="1800"/>
              <a:buChar char="●"/>
            </a:pPr>
            <a:r>
              <a:rPr lang="en"/>
              <a:t>Has </a:t>
            </a:r>
            <a:r>
              <a:rPr b="1" lang="en"/>
              <a:t>5 channels - </a:t>
            </a:r>
            <a:r>
              <a:rPr lang="en"/>
              <a:t>2 for read and 3 for write.</a:t>
            </a:r>
            <a:endParaRPr/>
          </a:p>
          <a:p>
            <a:pPr indent="-342900" lvl="0" marL="457200" rtl="0" algn="l">
              <a:spcBef>
                <a:spcPts val="0"/>
              </a:spcBef>
              <a:spcAft>
                <a:spcPts val="0"/>
              </a:spcAft>
              <a:buSzPts val="1800"/>
              <a:buChar char="●"/>
            </a:pPr>
            <a:r>
              <a:rPr lang="en"/>
              <a:t>Address/Control is issued ahead of actual data transfer.</a:t>
            </a:r>
            <a:endParaRPr/>
          </a:p>
          <a:p>
            <a:pPr indent="0" lvl="0" marL="457200" rtl="0" algn="l">
              <a:spcBef>
                <a:spcPts val="0"/>
              </a:spcBef>
              <a:spcAft>
                <a:spcPts val="0"/>
              </a:spcAft>
              <a:buNone/>
            </a:pPr>
            <a:r>
              <a:rPr lang="en"/>
              <a:t>          </a:t>
            </a:r>
            <a:endParaRPr/>
          </a:p>
        </p:txBody>
      </p:sp>
      <p:sp>
        <p:nvSpPr>
          <p:cNvPr id="81" name="Google Shape;81;p16"/>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2" name="Google Shape;82;p16"/>
          <p:cNvPicPr preferRelativeResize="0"/>
          <p:nvPr/>
        </p:nvPicPr>
        <p:blipFill>
          <a:blip r:embed="rId3">
            <a:alphaModFix/>
          </a:blip>
          <a:stretch>
            <a:fillRect/>
          </a:stretch>
        </p:blipFill>
        <p:spPr>
          <a:xfrm>
            <a:off x="322475" y="2001150"/>
            <a:ext cx="7851099" cy="28390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Verification Output</a:t>
            </a:r>
            <a:endParaRPr/>
          </a:p>
        </p:txBody>
      </p:sp>
      <p:sp>
        <p:nvSpPr>
          <p:cNvPr id="405" name="Google Shape;405;p43"/>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406" name="Google Shape;406;p43"/>
          <p:cNvPicPr preferRelativeResize="0"/>
          <p:nvPr/>
        </p:nvPicPr>
        <p:blipFill>
          <a:blip r:embed="rId3">
            <a:alphaModFix/>
          </a:blip>
          <a:stretch>
            <a:fillRect/>
          </a:stretch>
        </p:blipFill>
        <p:spPr>
          <a:xfrm>
            <a:off x="152400" y="685650"/>
            <a:ext cx="7448994" cy="40715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12" name="Google Shape;412;p44"/>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https://verificationguide.com/uvm/uvm-tutorial/</a:t>
            </a:r>
            <a:endParaRPr/>
          </a:p>
          <a:p>
            <a:pPr indent="-342900" lvl="0" marL="457200" rtl="0" algn="l">
              <a:spcBef>
                <a:spcPts val="0"/>
              </a:spcBef>
              <a:spcAft>
                <a:spcPts val="0"/>
              </a:spcAft>
              <a:buSzPts val="1800"/>
              <a:buChar char="●"/>
            </a:pPr>
            <a:r>
              <a:rPr lang="en" u="sng">
                <a:solidFill>
                  <a:schemeClr val="hlink"/>
                </a:solidFill>
                <a:hlinkClick r:id="rId4"/>
              </a:rPr>
              <a:t>https://www.slideshare.net/AzadMishra1/axi-protocol-55779579</a:t>
            </a:r>
            <a:endParaRPr/>
          </a:p>
          <a:p>
            <a:pPr indent="-342900" lvl="0" marL="457200" rtl="0" algn="l">
              <a:spcBef>
                <a:spcPts val="0"/>
              </a:spcBef>
              <a:spcAft>
                <a:spcPts val="0"/>
              </a:spcAft>
              <a:buSzPts val="1800"/>
              <a:buChar char="●"/>
            </a:pPr>
            <a:r>
              <a:rPr lang="en" u="sng">
                <a:solidFill>
                  <a:schemeClr val="hlink"/>
                </a:solidFill>
                <a:hlinkClick r:id="rId5"/>
              </a:rPr>
              <a:t>http://www.gstitt.ece.ufl.edu/courses/fall15/eel4720_5721/labs/refs/AXI4_specification.pdf</a:t>
            </a:r>
            <a:endParaRPr/>
          </a:p>
          <a:p>
            <a:pPr indent="-342900" lvl="0" marL="457200" rtl="0" algn="l">
              <a:spcBef>
                <a:spcPts val="0"/>
              </a:spcBef>
              <a:spcAft>
                <a:spcPts val="0"/>
              </a:spcAft>
              <a:buSzPts val="1800"/>
              <a:buChar char="●"/>
            </a:pPr>
            <a:r>
              <a:rPr b="1" lang="en" u="sng">
                <a:solidFill>
                  <a:schemeClr val="hlink"/>
                </a:solidFill>
                <a:hlinkClick r:id="rId6"/>
              </a:rPr>
              <a:t>https://www.chipverify.com/uvm/uvm-sequence</a:t>
            </a:r>
            <a:endParaRPr b="1"/>
          </a:p>
          <a:p>
            <a:pPr indent="-342900" lvl="0" marL="457200" rtl="0" algn="l">
              <a:spcBef>
                <a:spcPts val="0"/>
              </a:spcBef>
              <a:spcAft>
                <a:spcPts val="0"/>
              </a:spcAft>
              <a:buSzPts val="1800"/>
              <a:buChar char="●"/>
            </a:pPr>
            <a:r>
              <a:t/>
            </a:r>
            <a:endParaRPr b="1"/>
          </a:p>
          <a:p>
            <a:pPr indent="0" lvl="0" marL="457200" rtl="0" algn="l">
              <a:spcBef>
                <a:spcPts val="0"/>
              </a:spcBef>
              <a:spcAft>
                <a:spcPts val="0"/>
              </a:spcAft>
              <a:buNone/>
            </a:pPr>
            <a:r>
              <a:t/>
            </a:r>
            <a:endParaRPr b="1"/>
          </a:p>
          <a:p>
            <a:pPr indent="0" lvl="0" marL="0" rtl="0" algn="l">
              <a:spcBef>
                <a:spcPts val="0"/>
              </a:spcBef>
              <a:spcAft>
                <a:spcPts val="0"/>
              </a:spcAft>
              <a:buNone/>
            </a:pPr>
            <a:r>
              <a:t/>
            </a:r>
            <a:endParaRPr/>
          </a:p>
        </p:txBody>
      </p:sp>
      <p:sp>
        <p:nvSpPr>
          <p:cNvPr id="413" name="Google Shape;413;p44"/>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5"/>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9" name="Google Shape;419;p45"/>
          <p:cNvSpPr txBox="1"/>
          <p:nvPr>
            <p:ph idx="1" type="body"/>
          </p:nvPr>
        </p:nvSpPr>
        <p:spPr>
          <a:xfrm>
            <a:off x="129575" y="2191575"/>
            <a:ext cx="8690400" cy="933300"/>
          </a:xfrm>
          <a:prstGeom prst="rect">
            <a:avLst/>
          </a:prstGeom>
          <a:solidFill>
            <a:srgbClr val="C27BA0"/>
          </a:solidFill>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en" sz="4800"/>
              <a:t>THANK YOU!</a:t>
            </a:r>
            <a:endParaRPr sz="4800"/>
          </a:p>
        </p:txBody>
      </p:sp>
      <p:sp>
        <p:nvSpPr>
          <p:cNvPr id="420" name="Google Shape;420;p45"/>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 of AXI Protocol</a:t>
            </a:r>
            <a:endParaRPr/>
          </a:p>
        </p:txBody>
      </p:sp>
      <p:sp>
        <p:nvSpPr>
          <p:cNvPr id="88" name="Google Shape;88;p17"/>
          <p:cNvSpPr txBox="1"/>
          <p:nvPr>
            <p:ph idx="1" type="body"/>
          </p:nvPr>
        </p:nvSpPr>
        <p:spPr>
          <a:xfrm>
            <a:off x="235500" y="681975"/>
            <a:ext cx="8690400" cy="411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Separate </a:t>
            </a:r>
            <a:r>
              <a:rPr b="1" lang="en"/>
              <a:t>Address/Control</a:t>
            </a:r>
            <a:r>
              <a:rPr lang="en"/>
              <a:t> and </a:t>
            </a:r>
            <a:r>
              <a:rPr b="1" lang="en"/>
              <a:t>Data</a:t>
            </a:r>
            <a:r>
              <a:rPr lang="en"/>
              <a:t> channels.</a:t>
            </a:r>
            <a:endParaRPr/>
          </a:p>
          <a:p>
            <a:pPr indent="-342900" lvl="0" marL="457200" rtl="0" algn="l">
              <a:spcBef>
                <a:spcPts val="0"/>
              </a:spcBef>
              <a:spcAft>
                <a:spcPts val="0"/>
              </a:spcAft>
              <a:buSzPts val="1800"/>
              <a:buChar char="●"/>
            </a:pPr>
            <a:r>
              <a:rPr lang="en"/>
              <a:t>Separate </a:t>
            </a:r>
            <a:r>
              <a:rPr b="1" lang="en"/>
              <a:t>Read</a:t>
            </a:r>
            <a:r>
              <a:rPr lang="en"/>
              <a:t> and </a:t>
            </a:r>
            <a:r>
              <a:rPr b="1" lang="en"/>
              <a:t>Write</a:t>
            </a:r>
            <a:r>
              <a:rPr lang="en"/>
              <a:t> data channels.</a:t>
            </a:r>
            <a:endParaRPr/>
          </a:p>
          <a:p>
            <a:pPr indent="-342900" lvl="0" marL="457200" rtl="0" algn="l">
              <a:spcBef>
                <a:spcPts val="0"/>
              </a:spcBef>
              <a:spcAft>
                <a:spcPts val="0"/>
              </a:spcAft>
              <a:buSzPts val="1800"/>
              <a:buChar char="●"/>
            </a:pPr>
            <a:r>
              <a:rPr b="1" lang="en"/>
              <a:t>Multiple data transfers</a:t>
            </a:r>
            <a:r>
              <a:rPr lang="en"/>
              <a:t> in a single transaction by issuing only the start address and the burst type.</a:t>
            </a:r>
            <a:endParaRPr/>
          </a:p>
          <a:p>
            <a:pPr indent="-342900" lvl="0" marL="457200" rtl="0" algn="l">
              <a:spcBef>
                <a:spcPts val="0"/>
              </a:spcBef>
              <a:spcAft>
                <a:spcPts val="0"/>
              </a:spcAft>
              <a:buSzPts val="1800"/>
              <a:buChar char="●"/>
            </a:pPr>
            <a:r>
              <a:rPr lang="en"/>
              <a:t>Handles </a:t>
            </a:r>
            <a:r>
              <a:rPr b="1" lang="en"/>
              <a:t>unaligned</a:t>
            </a:r>
            <a:r>
              <a:rPr lang="en"/>
              <a:t> data transfers using </a:t>
            </a:r>
            <a:r>
              <a:rPr b="1" lang="en"/>
              <a:t>byte strobes</a:t>
            </a:r>
            <a:r>
              <a:rPr lang="en"/>
              <a:t>.</a:t>
            </a:r>
            <a:endParaRPr/>
          </a:p>
          <a:p>
            <a:pPr indent="-317500" lvl="1" marL="914400" rtl="0" algn="l">
              <a:spcBef>
                <a:spcPts val="0"/>
              </a:spcBef>
              <a:spcAft>
                <a:spcPts val="0"/>
              </a:spcAft>
              <a:buSzPts val="1400"/>
              <a:buChar char="○"/>
            </a:pPr>
            <a:r>
              <a:rPr lang="en"/>
              <a:t>Allows either master/slave interface to specify the valid bytes for a particular </a:t>
            </a:r>
            <a:r>
              <a:rPr lang="en"/>
              <a:t>transfer</a:t>
            </a:r>
            <a:r>
              <a:rPr lang="en"/>
              <a:t>.</a:t>
            </a:r>
            <a:endParaRPr/>
          </a:p>
          <a:p>
            <a:pPr indent="-317500" lvl="1" marL="914400" rtl="0" algn="l">
              <a:spcBef>
                <a:spcPts val="0"/>
              </a:spcBef>
              <a:spcAft>
                <a:spcPts val="0"/>
              </a:spcAft>
              <a:buSzPts val="1400"/>
              <a:buChar char="○"/>
            </a:pPr>
            <a:r>
              <a:rPr lang="en"/>
              <a:t>Eg: If data = 32’h6789, strb = 4’b0011, then the data transfer is 16’h89.</a:t>
            </a:r>
            <a:endParaRPr/>
          </a:p>
          <a:p>
            <a:pPr indent="-342900" lvl="0" marL="457200" rtl="0" algn="l">
              <a:spcBef>
                <a:spcPts val="0"/>
              </a:spcBef>
              <a:spcAft>
                <a:spcPts val="0"/>
              </a:spcAft>
              <a:buSzPts val="1800"/>
              <a:buChar char="●"/>
            </a:pPr>
            <a:r>
              <a:rPr lang="en"/>
              <a:t>S</a:t>
            </a:r>
            <a:r>
              <a:rPr lang="en"/>
              <a:t>upports </a:t>
            </a:r>
            <a:r>
              <a:rPr b="1" lang="en"/>
              <a:t>multiple outstanding transactions</a:t>
            </a:r>
            <a:r>
              <a:rPr lang="en"/>
              <a:t>, which means that multiple transactions can be in progress simultaneously.</a:t>
            </a:r>
            <a:endParaRPr/>
          </a:p>
          <a:p>
            <a:pPr indent="-342900" lvl="0" marL="457200" rtl="0" algn="l">
              <a:spcBef>
                <a:spcPts val="0"/>
              </a:spcBef>
              <a:spcAft>
                <a:spcPts val="0"/>
              </a:spcAft>
              <a:buSzPts val="1800"/>
              <a:buChar char="●"/>
            </a:pPr>
            <a:r>
              <a:rPr lang="en"/>
              <a:t>Supports </a:t>
            </a:r>
            <a:r>
              <a:rPr b="1" lang="en"/>
              <a:t>burst splitting and merging</a:t>
            </a:r>
            <a:r>
              <a:rPr lang="en"/>
              <a:t>, which enables a burst transfer to be split into multiple smaller transfers or merged into a single larger transfer.</a:t>
            </a:r>
            <a:endParaRPr/>
          </a:p>
          <a:p>
            <a:pPr indent="-342900" lvl="0" marL="457200" rtl="0" algn="l">
              <a:spcBef>
                <a:spcPts val="0"/>
              </a:spcBef>
              <a:spcAft>
                <a:spcPts val="0"/>
              </a:spcAft>
              <a:buSzPts val="1800"/>
              <a:buChar char="●"/>
            </a:pPr>
            <a:r>
              <a:rPr lang="en"/>
              <a:t>Provides support for different protection levels, including </a:t>
            </a:r>
            <a:r>
              <a:rPr b="1" lang="en"/>
              <a:t>non-secure, secure, and privileged access.</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89" name="Google Shape;89;p17"/>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AXI Write Signals </a:t>
            </a:r>
            <a:endParaRPr/>
          </a:p>
        </p:txBody>
      </p:sp>
      <p:sp>
        <p:nvSpPr>
          <p:cNvPr id="95" name="Google Shape;95;p18"/>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8"/>
          <p:cNvSpPr txBox="1"/>
          <p:nvPr/>
        </p:nvSpPr>
        <p:spPr>
          <a:xfrm>
            <a:off x="1211525" y="749800"/>
            <a:ext cx="1195200" cy="437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latin typeface="Garamond"/>
                <a:ea typeface="Garamond"/>
                <a:cs typeface="Garamond"/>
                <a:sym typeface="Garamond"/>
              </a:rPr>
              <a:t>Write Address Channel</a:t>
            </a:r>
            <a:endParaRPr b="1" sz="1300">
              <a:solidFill>
                <a:schemeClr val="dk1"/>
              </a:solidFill>
              <a:latin typeface="Garamond"/>
              <a:ea typeface="Garamond"/>
              <a:cs typeface="Garamond"/>
              <a:sym typeface="Garamond"/>
            </a:endParaRPr>
          </a:p>
          <a:p>
            <a:pPr indent="0" lvl="0" marL="0" rtl="0" algn="ctr">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AWID  </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AWADDR</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AWLEN</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AWSIZE</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AWBURST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AWLOCK</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AWCACHE</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AWPROT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AWQOS</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AWREGION</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AWUSER</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AWVALID</a:t>
            </a:r>
            <a:endParaRPr sz="1300">
              <a:solidFill>
                <a:srgbClr val="00FF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AWREADY</a:t>
            </a:r>
            <a:r>
              <a:rPr b="1" lang="en" sz="1300">
                <a:solidFill>
                  <a:srgbClr val="00FF00"/>
                </a:solidFill>
                <a:latin typeface="Garamond"/>
                <a:ea typeface="Garamond"/>
                <a:cs typeface="Garamond"/>
                <a:sym typeface="Garamond"/>
              </a:rPr>
              <a:t> </a:t>
            </a:r>
            <a:endParaRPr b="1" sz="1300">
              <a:solidFill>
                <a:srgbClr val="00FF00"/>
              </a:solidFill>
              <a:latin typeface="Garamond"/>
              <a:ea typeface="Garamond"/>
              <a:cs typeface="Garamond"/>
              <a:sym typeface="Garamond"/>
            </a:endParaRPr>
          </a:p>
          <a:p>
            <a:pPr indent="0" lvl="0" marL="0" rtl="0" algn="r">
              <a:spcBef>
                <a:spcPts val="0"/>
              </a:spcBef>
              <a:spcAft>
                <a:spcPts val="0"/>
              </a:spcAft>
              <a:buNone/>
            </a:pPr>
            <a:r>
              <a:t/>
            </a:r>
            <a:endParaRPr b="1" sz="1300">
              <a:solidFill>
                <a:srgbClr val="0000FF"/>
              </a:solidFill>
              <a:latin typeface="Garamond"/>
              <a:ea typeface="Garamond"/>
              <a:cs typeface="Garamond"/>
              <a:sym typeface="Garamond"/>
            </a:endParaRPr>
          </a:p>
          <a:p>
            <a:pPr indent="0" lvl="0" marL="0" rtl="0" algn="ctr">
              <a:spcBef>
                <a:spcPts val="0"/>
              </a:spcBef>
              <a:spcAft>
                <a:spcPts val="0"/>
              </a:spcAft>
              <a:buNone/>
            </a:pPr>
            <a:r>
              <a:t/>
            </a:r>
            <a:endParaRPr b="1" sz="1300">
              <a:latin typeface="Garamond"/>
              <a:ea typeface="Garamond"/>
              <a:cs typeface="Garamond"/>
              <a:sym typeface="Garamond"/>
            </a:endParaRPr>
          </a:p>
          <a:p>
            <a:pPr indent="0" lvl="0" marL="0" rtl="0" algn="l">
              <a:spcBef>
                <a:spcPts val="0"/>
              </a:spcBef>
              <a:spcAft>
                <a:spcPts val="0"/>
              </a:spcAft>
              <a:buNone/>
            </a:pPr>
            <a:r>
              <a:t/>
            </a:r>
            <a:endParaRPr b="1" sz="1300">
              <a:latin typeface="Garamond"/>
              <a:ea typeface="Garamond"/>
              <a:cs typeface="Garamond"/>
              <a:sym typeface="Garamond"/>
            </a:endParaRPr>
          </a:p>
        </p:txBody>
      </p:sp>
      <p:cxnSp>
        <p:nvCxnSpPr>
          <p:cNvPr id="97" name="Google Shape;97;p18"/>
          <p:cNvCxnSpPr/>
          <p:nvPr/>
        </p:nvCxnSpPr>
        <p:spPr>
          <a:xfrm>
            <a:off x="687125" y="15540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p:nvPr/>
        </p:nvCxnSpPr>
        <p:spPr>
          <a:xfrm>
            <a:off x="687125" y="17499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8"/>
          <p:cNvCxnSpPr/>
          <p:nvPr/>
        </p:nvCxnSpPr>
        <p:spPr>
          <a:xfrm>
            <a:off x="687125" y="200015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8"/>
          <p:cNvCxnSpPr/>
          <p:nvPr/>
        </p:nvCxnSpPr>
        <p:spPr>
          <a:xfrm>
            <a:off x="687125" y="22232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p:nvPr/>
        </p:nvCxnSpPr>
        <p:spPr>
          <a:xfrm>
            <a:off x="687125" y="24463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687125" y="26774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8"/>
          <p:cNvCxnSpPr/>
          <p:nvPr/>
        </p:nvCxnSpPr>
        <p:spPr>
          <a:xfrm>
            <a:off x="687125" y="291408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p:nvPr/>
        </p:nvCxnSpPr>
        <p:spPr>
          <a:xfrm>
            <a:off x="687125" y="314118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8"/>
          <p:cNvCxnSpPr/>
          <p:nvPr/>
        </p:nvCxnSpPr>
        <p:spPr>
          <a:xfrm>
            <a:off x="687125" y="33683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8"/>
          <p:cNvCxnSpPr/>
          <p:nvPr/>
        </p:nvCxnSpPr>
        <p:spPr>
          <a:xfrm>
            <a:off x="687125" y="35954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p:nvPr/>
        </p:nvCxnSpPr>
        <p:spPr>
          <a:xfrm>
            <a:off x="687125" y="38225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p:nvPr/>
        </p:nvCxnSpPr>
        <p:spPr>
          <a:xfrm>
            <a:off x="687125" y="40496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flipH="1">
            <a:off x="687125" y="4252475"/>
            <a:ext cx="524400" cy="54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3983100" y="728450"/>
            <a:ext cx="1195200" cy="437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2"/>
                </a:solidFill>
                <a:latin typeface="Garamond"/>
                <a:ea typeface="Garamond"/>
                <a:cs typeface="Garamond"/>
                <a:sym typeface="Garamond"/>
              </a:rPr>
              <a:t>Write Data Channel</a:t>
            </a:r>
            <a:endParaRPr b="1" sz="1300">
              <a:solidFill>
                <a:schemeClr val="accent2"/>
              </a:solidFill>
              <a:latin typeface="Garamond"/>
              <a:ea typeface="Garamond"/>
              <a:cs typeface="Garamond"/>
              <a:sym typeface="Garamond"/>
            </a:endParaRPr>
          </a:p>
          <a:p>
            <a:pPr indent="0" lvl="0" marL="0" rtl="0" algn="ctr">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WID  </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WDATA</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WSTRB</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WLAST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WUSER</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WVALID</a:t>
            </a:r>
            <a:endParaRPr sz="1300">
              <a:solidFill>
                <a:srgbClr val="00FF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WREADY</a:t>
            </a:r>
            <a:r>
              <a:rPr b="1" lang="en" sz="1300">
                <a:solidFill>
                  <a:srgbClr val="00FF00"/>
                </a:solidFill>
                <a:latin typeface="Garamond"/>
                <a:ea typeface="Garamond"/>
                <a:cs typeface="Garamond"/>
                <a:sym typeface="Garamond"/>
              </a:rPr>
              <a:t> </a:t>
            </a:r>
            <a:endParaRPr b="1" sz="1300">
              <a:solidFill>
                <a:srgbClr val="00FF00"/>
              </a:solidFill>
              <a:latin typeface="Garamond"/>
              <a:ea typeface="Garamond"/>
              <a:cs typeface="Garamond"/>
              <a:sym typeface="Garamond"/>
            </a:endParaRPr>
          </a:p>
          <a:p>
            <a:pPr indent="0" lvl="0" marL="0" rtl="0" algn="r">
              <a:spcBef>
                <a:spcPts val="0"/>
              </a:spcBef>
              <a:spcAft>
                <a:spcPts val="0"/>
              </a:spcAft>
              <a:buNone/>
            </a:pPr>
            <a:r>
              <a:t/>
            </a:r>
            <a:endParaRPr b="1" sz="1300">
              <a:solidFill>
                <a:srgbClr val="0000FF"/>
              </a:solidFill>
              <a:latin typeface="Garamond"/>
              <a:ea typeface="Garamond"/>
              <a:cs typeface="Garamond"/>
              <a:sym typeface="Garamond"/>
            </a:endParaRPr>
          </a:p>
          <a:p>
            <a:pPr indent="0" lvl="0" marL="0" rtl="0" algn="ctr">
              <a:spcBef>
                <a:spcPts val="0"/>
              </a:spcBef>
              <a:spcAft>
                <a:spcPts val="0"/>
              </a:spcAft>
              <a:buNone/>
            </a:pPr>
            <a:r>
              <a:t/>
            </a:r>
            <a:endParaRPr b="1" sz="1300">
              <a:latin typeface="Garamond"/>
              <a:ea typeface="Garamond"/>
              <a:cs typeface="Garamond"/>
              <a:sym typeface="Garamond"/>
            </a:endParaRPr>
          </a:p>
          <a:p>
            <a:pPr indent="0" lvl="0" marL="0" rtl="0" algn="l">
              <a:spcBef>
                <a:spcPts val="0"/>
              </a:spcBef>
              <a:spcAft>
                <a:spcPts val="0"/>
              </a:spcAft>
              <a:buNone/>
            </a:pPr>
            <a:r>
              <a:t/>
            </a:r>
            <a:endParaRPr b="1" sz="1300">
              <a:latin typeface="Garamond"/>
              <a:ea typeface="Garamond"/>
              <a:cs typeface="Garamond"/>
              <a:sym typeface="Garamond"/>
            </a:endParaRPr>
          </a:p>
        </p:txBody>
      </p:sp>
      <p:sp>
        <p:nvSpPr>
          <p:cNvPr id="111" name="Google Shape;111;p18"/>
          <p:cNvSpPr txBox="1"/>
          <p:nvPr/>
        </p:nvSpPr>
        <p:spPr>
          <a:xfrm>
            <a:off x="7117975" y="728450"/>
            <a:ext cx="1195200" cy="437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2"/>
                </a:solidFill>
                <a:latin typeface="Garamond"/>
                <a:ea typeface="Garamond"/>
                <a:cs typeface="Garamond"/>
                <a:sym typeface="Garamond"/>
              </a:rPr>
              <a:t>Write Data Channel</a:t>
            </a:r>
            <a:endParaRPr b="1" sz="1300">
              <a:solidFill>
                <a:schemeClr val="accent2"/>
              </a:solidFill>
              <a:latin typeface="Garamond"/>
              <a:ea typeface="Garamond"/>
              <a:cs typeface="Garamond"/>
              <a:sym typeface="Garamond"/>
            </a:endParaRPr>
          </a:p>
          <a:p>
            <a:pPr indent="0" lvl="0" marL="0" rtl="0" algn="ctr">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B</a:t>
            </a:r>
            <a:r>
              <a:rPr lang="en" sz="1300">
                <a:solidFill>
                  <a:srgbClr val="FF0000"/>
                </a:solidFill>
                <a:latin typeface="Garamond"/>
                <a:ea typeface="Garamond"/>
                <a:cs typeface="Garamond"/>
                <a:sym typeface="Garamond"/>
              </a:rPr>
              <a:t>ID  </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BRESP</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BUSER</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B</a:t>
            </a:r>
            <a:r>
              <a:rPr lang="en" sz="1300">
                <a:solidFill>
                  <a:srgbClr val="00FF00"/>
                </a:solidFill>
                <a:latin typeface="Garamond"/>
                <a:ea typeface="Garamond"/>
                <a:cs typeface="Garamond"/>
                <a:sym typeface="Garamond"/>
              </a:rPr>
              <a:t>VALID</a:t>
            </a:r>
            <a:endParaRPr sz="1300">
              <a:solidFill>
                <a:srgbClr val="00FF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BREADY</a:t>
            </a:r>
            <a:r>
              <a:rPr b="1" lang="en" sz="1300">
                <a:solidFill>
                  <a:srgbClr val="00FF00"/>
                </a:solidFill>
                <a:latin typeface="Garamond"/>
                <a:ea typeface="Garamond"/>
                <a:cs typeface="Garamond"/>
                <a:sym typeface="Garamond"/>
              </a:rPr>
              <a:t> </a:t>
            </a:r>
            <a:endParaRPr b="1" sz="1300">
              <a:solidFill>
                <a:srgbClr val="00FF00"/>
              </a:solidFill>
              <a:latin typeface="Garamond"/>
              <a:ea typeface="Garamond"/>
              <a:cs typeface="Garamond"/>
              <a:sym typeface="Garamond"/>
            </a:endParaRPr>
          </a:p>
          <a:p>
            <a:pPr indent="0" lvl="0" marL="0" rtl="0" algn="r">
              <a:spcBef>
                <a:spcPts val="0"/>
              </a:spcBef>
              <a:spcAft>
                <a:spcPts val="0"/>
              </a:spcAft>
              <a:buNone/>
            </a:pPr>
            <a:r>
              <a:t/>
            </a:r>
            <a:endParaRPr b="1" sz="1300">
              <a:solidFill>
                <a:srgbClr val="0000FF"/>
              </a:solidFill>
              <a:latin typeface="Garamond"/>
              <a:ea typeface="Garamond"/>
              <a:cs typeface="Garamond"/>
              <a:sym typeface="Garamond"/>
            </a:endParaRPr>
          </a:p>
          <a:p>
            <a:pPr indent="0" lvl="0" marL="0" rtl="0" algn="ctr">
              <a:spcBef>
                <a:spcPts val="0"/>
              </a:spcBef>
              <a:spcAft>
                <a:spcPts val="0"/>
              </a:spcAft>
              <a:buNone/>
            </a:pPr>
            <a:r>
              <a:t/>
            </a:r>
            <a:endParaRPr b="1" sz="1300">
              <a:latin typeface="Garamond"/>
              <a:ea typeface="Garamond"/>
              <a:cs typeface="Garamond"/>
              <a:sym typeface="Garamond"/>
            </a:endParaRPr>
          </a:p>
          <a:p>
            <a:pPr indent="0" lvl="0" marL="0" rtl="0" algn="l">
              <a:spcBef>
                <a:spcPts val="0"/>
              </a:spcBef>
              <a:spcAft>
                <a:spcPts val="0"/>
              </a:spcAft>
              <a:buNone/>
            </a:pPr>
            <a:r>
              <a:t/>
            </a:r>
            <a:endParaRPr b="1" sz="1300">
              <a:latin typeface="Garamond"/>
              <a:ea typeface="Garamond"/>
              <a:cs typeface="Garamond"/>
              <a:sym typeface="Garamond"/>
            </a:endParaRPr>
          </a:p>
        </p:txBody>
      </p:sp>
      <p:cxnSp>
        <p:nvCxnSpPr>
          <p:cNvPr id="112" name="Google Shape;112;p18"/>
          <p:cNvCxnSpPr/>
          <p:nvPr/>
        </p:nvCxnSpPr>
        <p:spPr>
          <a:xfrm>
            <a:off x="3458700" y="14998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p:nvPr/>
        </p:nvCxnSpPr>
        <p:spPr>
          <a:xfrm>
            <a:off x="3458700" y="17499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p:nvPr/>
        </p:nvCxnSpPr>
        <p:spPr>
          <a:xfrm>
            <a:off x="3458700" y="199475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a:off x="3458700" y="22178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8"/>
          <p:cNvCxnSpPr/>
          <p:nvPr/>
        </p:nvCxnSpPr>
        <p:spPr>
          <a:xfrm>
            <a:off x="3458700" y="24409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p:nvPr/>
        </p:nvCxnSpPr>
        <p:spPr>
          <a:xfrm>
            <a:off x="3458700" y="40442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p:nvPr/>
        </p:nvCxnSpPr>
        <p:spPr>
          <a:xfrm flipH="1">
            <a:off x="3458700" y="425247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p:nvPr/>
        </p:nvCxnSpPr>
        <p:spPr>
          <a:xfrm flipH="1">
            <a:off x="6593575" y="14998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p:nvPr/>
        </p:nvCxnSpPr>
        <p:spPr>
          <a:xfrm flipH="1">
            <a:off x="6593575" y="198935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8"/>
          <p:cNvCxnSpPr/>
          <p:nvPr/>
        </p:nvCxnSpPr>
        <p:spPr>
          <a:xfrm flipH="1">
            <a:off x="6593575" y="22178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8"/>
          <p:cNvCxnSpPr/>
          <p:nvPr/>
        </p:nvCxnSpPr>
        <p:spPr>
          <a:xfrm flipH="1">
            <a:off x="6593575" y="40442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8"/>
          <p:cNvCxnSpPr/>
          <p:nvPr/>
        </p:nvCxnSpPr>
        <p:spPr>
          <a:xfrm>
            <a:off x="6593575" y="4252475"/>
            <a:ext cx="5244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AXI Read Signals </a:t>
            </a:r>
            <a:endParaRPr/>
          </a:p>
        </p:txBody>
      </p:sp>
      <p:sp>
        <p:nvSpPr>
          <p:cNvPr id="129" name="Google Shape;129;p19"/>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19"/>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19"/>
          <p:cNvSpPr txBox="1"/>
          <p:nvPr/>
        </p:nvSpPr>
        <p:spPr>
          <a:xfrm>
            <a:off x="2198775" y="928675"/>
            <a:ext cx="1272300" cy="37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Garamond"/>
                <a:ea typeface="Garamond"/>
                <a:cs typeface="Garamond"/>
                <a:sym typeface="Garamond"/>
              </a:rPr>
              <a:t>Read Address Channel</a:t>
            </a:r>
            <a:endParaRPr b="1" sz="1300">
              <a:latin typeface="Garamond"/>
              <a:ea typeface="Garamond"/>
              <a:cs typeface="Garamond"/>
              <a:sym typeface="Garamond"/>
            </a:endParaRPr>
          </a:p>
          <a:p>
            <a:pPr indent="0" lvl="0" marL="0" rtl="0" algn="ctr">
              <a:spcBef>
                <a:spcPts val="0"/>
              </a:spcBef>
              <a:spcAft>
                <a:spcPts val="0"/>
              </a:spcAft>
              <a:buNone/>
            </a:pPr>
            <a:r>
              <a:t/>
            </a:r>
            <a:endParaRPr b="1"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ARID</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ARADDR</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ARLEN</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ARSIZE</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ARBURST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ARLOCK</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ARCACHE</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ARPROT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ARQOS</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ARREGION</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ARUSER</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ARVALID</a:t>
            </a:r>
            <a:endParaRPr sz="1300">
              <a:solidFill>
                <a:srgbClr val="00FF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ARREADY</a:t>
            </a:r>
            <a:endParaRPr sz="1300">
              <a:solidFill>
                <a:srgbClr val="00FF00"/>
              </a:solidFill>
              <a:latin typeface="Garamond"/>
              <a:ea typeface="Garamond"/>
              <a:cs typeface="Garamond"/>
              <a:sym typeface="Garamond"/>
            </a:endParaRPr>
          </a:p>
        </p:txBody>
      </p:sp>
      <p:sp>
        <p:nvSpPr>
          <p:cNvPr id="132" name="Google Shape;132;p19"/>
          <p:cNvSpPr txBox="1"/>
          <p:nvPr/>
        </p:nvSpPr>
        <p:spPr>
          <a:xfrm>
            <a:off x="5722000" y="928675"/>
            <a:ext cx="1272300" cy="37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Garamond"/>
                <a:ea typeface="Garamond"/>
                <a:cs typeface="Garamond"/>
                <a:sym typeface="Garamond"/>
              </a:rPr>
              <a:t>Read Data Channel</a:t>
            </a:r>
            <a:endParaRPr b="1" sz="1300">
              <a:latin typeface="Garamond"/>
              <a:ea typeface="Garamond"/>
              <a:cs typeface="Garamond"/>
              <a:sym typeface="Garamond"/>
            </a:endParaRPr>
          </a:p>
          <a:p>
            <a:pPr indent="0" lvl="0" marL="0" rtl="0" algn="ctr">
              <a:spcBef>
                <a:spcPts val="0"/>
              </a:spcBef>
              <a:spcAft>
                <a:spcPts val="0"/>
              </a:spcAft>
              <a:buNone/>
            </a:pPr>
            <a:r>
              <a:t/>
            </a:r>
            <a:endParaRPr b="1"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FF0000"/>
                </a:solidFill>
                <a:latin typeface="Garamond"/>
                <a:ea typeface="Garamond"/>
                <a:cs typeface="Garamond"/>
                <a:sym typeface="Garamond"/>
              </a:rPr>
              <a:t>RID</a:t>
            </a:r>
            <a:endParaRPr sz="1300">
              <a:solidFill>
                <a:srgbClr val="FF0000"/>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RDATA</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RRESP</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RLAST</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00FF"/>
                </a:solidFill>
                <a:latin typeface="Garamond"/>
                <a:ea typeface="Garamond"/>
                <a:cs typeface="Garamond"/>
                <a:sym typeface="Garamond"/>
              </a:rPr>
              <a:t>RUSER</a:t>
            </a:r>
            <a:endParaRPr sz="1300">
              <a:solidFill>
                <a:srgbClr val="0000FF"/>
              </a:solidFill>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t/>
            </a:r>
            <a:endParaRPr sz="1300">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ARVALID</a:t>
            </a:r>
            <a:endParaRPr sz="1300">
              <a:solidFill>
                <a:srgbClr val="00FF00"/>
              </a:solidFill>
              <a:latin typeface="Garamond"/>
              <a:ea typeface="Garamond"/>
              <a:cs typeface="Garamond"/>
              <a:sym typeface="Garamond"/>
            </a:endParaRPr>
          </a:p>
          <a:p>
            <a:pPr indent="0" lvl="0" marL="0" rtl="0" algn="l">
              <a:lnSpc>
                <a:spcPct val="115000"/>
              </a:lnSpc>
              <a:spcBef>
                <a:spcPts val="0"/>
              </a:spcBef>
              <a:spcAft>
                <a:spcPts val="0"/>
              </a:spcAft>
              <a:buNone/>
            </a:pPr>
            <a:r>
              <a:rPr lang="en" sz="1300">
                <a:solidFill>
                  <a:srgbClr val="00FF00"/>
                </a:solidFill>
                <a:latin typeface="Garamond"/>
                <a:ea typeface="Garamond"/>
                <a:cs typeface="Garamond"/>
                <a:sym typeface="Garamond"/>
              </a:rPr>
              <a:t>ARREADY</a:t>
            </a:r>
            <a:endParaRPr sz="1300">
              <a:solidFill>
                <a:srgbClr val="00FF00"/>
              </a:solidFill>
              <a:latin typeface="Garamond"/>
              <a:ea typeface="Garamond"/>
              <a:cs typeface="Garamond"/>
              <a:sym typeface="Garamond"/>
            </a:endParaRPr>
          </a:p>
        </p:txBody>
      </p:sp>
      <p:cxnSp>
        <p:nvCxnSpPr>
          <p:cNvPr id="133" name="Google Shape;133;p19"/>
          <p:cNvCxnSpPr/>
          <p:nvPr/>
        </p:nvCxnSpPr>
        <p:spPr>
          <a:xfrm>
            <a:off x="1674375" y="17171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9"/>
          <p:cNvCxnSpPr/>
          <p:nvPr/>
        </p:nvCxnSpPr>
        <p:spPr>
          <a:xfrm>
            <a:off x="1674375" y="19346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9"/>
          <p:cNvCxnSpPr/>
          <p:nvPr/>
        </p:nvCxnSpPr>
        <p:spPr>
          <a:xfrm>
            <a:off x="1674375" y="215207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p:nvPr/>
        </p:nvCxnSpPr>
        <p:spPr>
          <a:xfrm>
            <a:off x="1674375" y="236955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9"/>
          <p:cNvCxnSpPr/>
          <p:nvPr/>
        </p:nvCxnSpPr>
        <p:spPr>
          <a:xfrm>
            <a:off x="1674375" y="263052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9"/>
          <p:cNvCxnSpPr/>
          <p:nvPr/>
        </p:nvCxnSpPr>
        <p:spPr>
          <a:xfrm>
            <a:off x="1674375" y="28915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9"/>
          <p:cNvCxnSpPr/>
          <p:nvPr/>
        </p:nvCxnSpPr>
        <p:spPr>
          <a:xfrm>
            <a:off x="1674375" y="3065475"/>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9"/>
          <p:cNvCxnSpPr/>
          <p:nvPr/>
        </p:nvCxnSpPr>
        <p:spPr>
          <a:xfrm>
            <a:off x="1674375" y="331333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9"/>
          <p:cNvCxnSpPr/>
          <p:nvPr/>
        </p:nvCxnSpPr>
        <p:spPr>
          <a:xfrm>
            <a:off x="1674375" y="353080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p:nvPr/>
        </p:nvCxnSpPr>
        <p:spPr>
          <a:xfrm>
            <a:off x="1674375" y="3748250"/>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p:nvPr/>
        </p:nvCxnSpPr>
        <p:spPr>
          <a:xfrm>
            <a:off x="1674375" y="3987513"/>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p:nvPr/>
        </p:nvCxnSpPr>
        <p:spPr>
          <a:xfrm>
            <a:off x="1674375" y="4220163"/>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p:nvPr/>
        </p:nvCxnSpPr>
        <p:spPr>
          <a:xfrm flipH="1">
            <a:off x="1674375" y="444423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p:nvPr/>
        </p:nvCxnSpPr>
        <p:spPr>
          <a:xfrm flipH="1">
            <a:off x="5197600" y="1717113"/>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9"/>
          <p:cNvCxnSpPr/>
          <p:nvPr/>
        </p:nvCxnSpPr>
        <p:spPr>
          <a:xfrm flipH="1">
            <a:off x="5197600" y="2152063"/>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9"/>
          <p:cNvCxnSpPr/>
          <p:nvPr/>
        </p:nvCxnSpPr>
        <p:spPr>
          <a:xfrm flipH="1">
            <a:off x="5197600" y="236953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flipH="1">
            <a:off x="5197600" y="2630513"/>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p:nvPr/>
        </p:nvCxnSpPr>
        <p:spPr>
          <a:xfrm flipH="1">
            <a:off x="5197600" y="289148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9"/>
          <p:cNvCxnSpPr/>
          <p:nvPr/>
        </p:nvCxnSpPr>
        <p:spPr>
          <a:xfrm flipH="1">
            <a:off x="5197600" y="4211238"/>
            <a:ext cx="524400" cy="54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9"/>
          <p:cNvCxnSpPr/>
          <p:nvPr/>
        </p:nvCxnSpPr>
        <p:spPr>
          <a:xfrm>
            <a:off x="5197600" y="4444238"/>
            <a:ext cx="5244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Handshake Process</a:t>
            </a:r>
            <a:endParaRPr/>
          </a:p>
        </p:txBody>
      </p:sp>
      <p:sp>
        <p:nvSpPr>
          <p:cNvPr id="158" name="Google Shape;158;p20"/>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0"/>
          <p:cNvSpPr txBox="1"/>
          <p:nvPr/>
        </p:nvSpPr>
        <p:spPr>
          <a:xfrm>
            <a:off x="306650" y="678575"/>
            <a:ext cx="39909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aramond"/>
              <a:buChar char="●"/>
            </a:pPr>
            <a:r>
              <a:rPr lang="en" sz="1700">
                <a:latin typeface="Garamond"/>
                <a:ea typeface="Garamond"/>
                <a:cs typeface="Garamond"/>
                <a:sym typeface="Garamond"/>
              </a:rPr>
              <a:t>All five transaction channels use the same </a:t>
            </a:r>
            <a:r>
              <a:rPr b="1" lang="en" sz="1700">
                <a:latin typeface="Garamond"/>
                <a:ea typeface="Garamond"/>
                <a:cs typeface="Garamond"/>
                <a:sym typeface="Garamond"/>
              </a:rPr>
              <a:t>VALID/READY</a:t>
            </a:r>
            <a:r>
              <a:rPr lang="en" sz="1700">
                <a:latin typeface="Garamond"/>
                <a:ea typeface="Garamond"/>
                <a:cs typeface="Garamond"/>
                <a:sym typeface="Garamond"/>
              </a:rPr>
              <a:t> handshake process to transfer address, data, and control information.</a:t>
            </a:r>
            <a:endParaRPr sz="1700">
              <a:latin typeface="Garamond"/>
              <a:ea typeface="Garamond"/>
              <a:cs typeface="Garamond"/>
              <a:sym typeface="Garamond"/>
            </a:endParaRPr>
          </a:p>
          <a:p>
            <a:pPr indent="-336550" lvl="0" marL="457200" rtl="0" algn="l">
              <a:spcBef>
                <a:spcPts val="0"/>
              </a:spcBef>
              <a:spcAft>
                <a:spcPts val="0"/>
              </a:spcAft>
              <a:buSzPts val="1700"/>
              <a:buFont typeface="Garamond"/>
              <a:buChar char="●"/>
            </a:pPr>
            <a:r>
              <a:rPr lang="en" sz="1700">
                <a:latin typeface="Garamond"/>
                <a:ea typeface="Garamond"/>
                <a:cs typeface="Garamond"/>
                <a:sym typeface="Garamond"/>
              </a:rPr>
              <a:t>Helps in </a:t>
            </a:r>
            <a:r>
              <a:rPr b="1" lang="en" sz="1700">
                <a:latin typeface="Garamond"/>
                <a:ea typeface="Garamond"/>
                <a:cs typeface="Garamond"/>
                <a:sym typeface="Garamond"/>
              </a:rPr>
              <a:t>synchronizing</a:t>
            </a:r>
            <a:r>
              <a:rPr lang="en" sz="1700">
                <a:latin typeface="Garamond"/>
                <a:ea typeface="Garamond"/>
                <a:cs typeface="Garamond"/>
                <a:sym typeface="Garamond"/>
              </a:rPr>
              <a:t> the source/destination interfaces, </a:t>
            </a:r>
            <a:r>
              <a:rPr b="1" lang="en" sz="1700">
                <a:latin typeface="Garamond"/>
                <a:ea typeface="Garamond"/>
                <a:cs typeface="Garamond"/>
                <a:sym typeface="Garamond"/>
              </a:rPr>
              <a:t>prevents data loss, and corruption.</a:t>
            </a:r>
            <a:endParaRPr b="1" sz="1700">
              <a:latin typeface="Garamond"/>
              <a:ea typeface="Garamond"/>
              <a:cs typeface="Garamond"/>
              <a:sym typeface="Garamond"/>
            </a:endParaRPr>
          </a:p>
          <a:p>
            <a:pPr indent="-336550" lvl="0" marL="457200" rtl="0" algn="l">
              <a:spcBef>
                <a:spcPts val="0"/>
              </a:spcBef>
              <a:spcAft>
                <a:spcPts val="0"/>
              </a:spcAft>
              <a:buSzPts val="1700"/>
              <a:buFont typeface="Garamond"/>
              <a:buChar char="●"/>
            </a:pPr>
            <a:r>
              <a:rPr lang="en" sz="1700">
                <a:latin typeface="Garamond"/>
                <a:ea typeface="Garamond"/>
                <a:cs typeface="Garamond"/>
                <a:sym typeface="Garamond"/>
              </a:rPr>
              <a:t>The source generates the VALID signal to indicate when the address, data or control information is available for transfer.</a:t>
            </a:r>
            <a:endParaRPr sz="1700">
              <a:latin typeface="Garamond"/>
              <a:ea typeface="Garamond"/>
              <a:cs typeface="Garamond"/>
              <a:sym typeface="Garamond"/>
            </a:endParaRPr>
          </a:p>
          <a:p>
            <a:pPr indent="-336550" lvl="0" marL="457200" rtl="0" algn="l">
              <a:spcBef>
                <a:spcPts val="0"/>
              </a:spcBef>
              <a:spcAft>
                <a:spcPts val="0"/>
              </a:spcAft>
              <a:buSzPts val="1700"/>
              <a:buFont typeface="Garamond"/>
              <a:buChar char="●"/>
            </a:pPr>
            <a:r>
              <a:rPr lang="en" sz="1700">
                <a:latin typeface="Garamond"/>
                <a:ea typeface="Garamond"/>
                <a:cs typeface="Garamond"/>
                <a:sym typeface="Garamond"/>
              </a:rPr>
              <a:t>The information from the source remains stable </a:t>
            </a:r>
            <a:r>
              <a:rPr b="1" lang="en" sz="1700">
                <a:latin typeface="Garamond"/>
                <a:ea typeface="Garamond"/>
                <a:cs typeface="Garamond"/>
                <a:sym typeface="Garamond"/>
              </a:rPr>
              <a:t>until the destination drives the READY signal high</a:t>
            </a:r>
            <a:r>
              <a:rPr lang="en" sz="1700">
                <a:latin typeface="Garamond"/>
                <a:ea typeface="Garamond"/>
                <a:cs typeface="Garamond"/>
                <a:sym typeface="Garamond"/>
              </a:rPr>
              <a:t>, indicating successful transfer. </a:t>
            </a:r>
            <a:endParaRPr sz="1700">
              <a:latin typeface="Garamond"/>
              <a:ea typeface="Garamond"/>
              <a:cs typeface="Garamond"/>
              <a:sym typeface="Garamond"/>
            </a:endParaRPr>
          </a:p>
        </p:txBody>
      </p:sp>
      <p:pic>
        <p:nvPicPr>
          <p:cNvPr id="160" name="Google Shape;160;p20"/>
          <p:cNvPicPr preferRelativeResize="0"/>
          <p:nvPr/>
        </p:nvPicPr>
        <p:blipFill>
          <a:blip r:embed="rId3">
            <a:alphaModFix/>
          </a:blip>
          <a:stretch>
            <a:fillRect/>
          </a:stretch>
        </p:blipFill>
        <p:spPr>
          <a:xfrm>
            <a:off x="4199675" y="746613"/>
            <a:ext cx="3990900" cy="4093561"/>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AXI FIFO Schematic</a:t>
            </a:r>
            <a:endParaRPr/>
          </a:p>
        </p:txBody>
      </p:sp>
      <p:sp>
        <p:nvSpPr>
          <p:cNvPr id="166" name="Google Shape;166;p21"/>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21"/>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1"/>
          <p:cNvSpPr/>
          <p:nvPr/>
        </p:nvSpPr>
        <p:spPr>
          <a:xfrm>
            <a:off x="6537575" y="788250"/>
            <a:ext cx="17289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axi_fifo_rd_mem</a:t>
            </a:r>
            <a:endParaRPr b="1"/>
          </a:p>
        </p:txBody>
      </p:sp>
      <p:sp>
        <p:nvSpPr>
          <p:cNvPr id="169" name="Google Shape;169;p21"/>
          <p:cNvSpPr/>
          <p:nvPr/>
        </p:nvSpPr>
        <p:spPr>
          <a:xfrm>
            <a:off x="6537575" y="2848900"/>
            <a:ext cx="17289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axi_fifo_wr_mem</a:t>
            </a:r>
            <a:endParaRPr b="1"/>
          </a:p>
        </p:txBody>
      </p:sp>
      <p:sp>
        <p:nvSpPr>
          <p:cNvPr id="170" name="Google Shape;170;p21"/>
          <p:cNvSpPr/>
          <p:nvPr/>
        </p:nvSpPr>
        <p:spPr>
          <a:xfrm>
            <a:off x="1089600" y="809050"/>
            <a:ext cx="1554900" cy="187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Master Interface</a:t>
            </a:r>
            <a:endParaRPr b="1"/>
          </a:p>
        </p:txBody>
      </p:sp>
      <p:sp>
        <p:nvSpPr>
          <p:cNvPr id="171" name="Google Shape;171;p21"/>
          <p:cNvSpPr/>
          <p:nvPr/>
        </p:nvSpPr>
        <p:spPr>
          <a:xfrm>
            <a:off x="1089600" y="2859300"/>
            <a:ext cx="1554900" cy="187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Slave Interface</a:t>
            </a:r>
            <a:endParaRPr b="1"/>
          </a:p>
        </p:txBody>
      </p:sp>
      <p:cxnSp>
        <p:nvCxnSpPr>
          <p:cNvPr id="172" name="Google Shape;172;p21"/>
          <p:cNvCxnSpPr/>
          <p:nvPr/>
        </p:nvCxnSpPr>
        <p:spPr>
          <a:xfrm rot="10800000">
            <a:off x="2655475" y="993900"/>
            <a:ext cx="3903900" cy="0"/>
          </a:xfrm>
          <a:prstGeom prst="straightConnector1">
            <a:avLst/>
          </a:prstGeom>
          <a:noFill/>
          <a:ln cap="flat" cmpd="sng" w="19050">
            <a:solidFill>
              <a:schemeClr val="dk2"/>
            </a:solidFill>
            <a:prstDash val="solid"/>
            <a:round/>
            <a:headEnd len="med" w="med" type="none"/>
            <a:tailEnd len="med" w="med" type="triangle"/>
          </a:ln>
        </p:spPr>
      </p:cxnSp>
      <p:cxnSp>
        <p:nvCxnSpPr>
          <p:cNvPr id="173" name="Google Shape;173;p21"/>
          <p:cNvCxnSpPr/>
          <p:nvPr/>
        </p:nvCxnSpPr>
        <p:spPr>
          <a:xfrm>
            <a:off x="2655475" y="1320125"/>
            <a:ext cx="3903900" cy="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21"/>
          <p:cNvCxnSpPr>
            <a:endCxn id="170" idx="3"/>
          </p:cNvCxnSpPr>
          <p:nvPr/>
        </p:nvCxnSpPr>
        <p:spPr>
          <a:xfrm rot="10800000">
            <a:off x="2644500" y="1748800"/>
            <a:ext cx="3871200" cy="12351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175" name="Google Shape;175;p21"/>
          <p:cNvSpPr txBox="1"/>
          <p:nvPr/>
        </p:nvSpPr>
        <p:spPr>
          <a:xfrm>
            <a:off x="3139188" y="673463"/>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m_r_addr_ch</a:t>
            </a:r>
            <a:endParaRPr>
              <a:latin typeface="Garamond"/>
              <a:ea typeface="Garamond"/>
              <a:cs typeface="Garamond"/>
              <a:sym typeface="Garamond"/>
            </a:endParaRPr>
          </a:p>
        </p:txBody>
      </p:sp>
      <p:sp>
        <p:nvSpPr>
          <p:cNvPr id="176" name="Google Shape;176;p21"/>
          <p:cNvSpPr txBox="1"/>
          <p:nvPr/>
        </p:nvSpPr>
        <p:spPr>
          <a:xfrm>
            <a:off x="3139188" y="993888"/>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m_r_data_ch</a:t>
            </a:r>
            <a:endParaRPr>
              <a:latin typeface="Garamond"/>
              <a:ea typeface="Garamond"/>
              <a:cs typeface="Garamond"/>
              <a:sym typeface="Garamond"/>
            </a:endParaRPr>
          </a:p>
        </p:txBody>
      </p:sp>
      <p:cxnSp>
        <p:nvCxnSpPr>
          <p:cNvPr id="177" name="Google Shape;177;p21"/>
          <p:cNvCxnSpPr/>
          <p:nvPr/>
        </p:nvCxnSpPr>
        <p:spPr>
          <a:xfrm flipH="1" rot="10800000">
            <a:off x="2655475" y="2016000"/>
            <a:ext cx="3860400" cy="1131000"/>
          </a:xfrm>
          <a:prstGeom prst="bentConnector3">
            <a:avLst>
              <a:gd fmla="val 70985" name="adj1"/>
            </a:avLst>
          </a:prstGeom>
          <a:noFill/>
          <a:ln cap="flat" cmpd="sng" w="19050">
            <a:solidFill>
              <a:schemeClr val="dk2"/>
            </a:solidFill>
            <a:prstDash val="solid"/>
            <a:round/>
            <a:headEnd len="med" w="med" type="none"/>
            <a:tailEnd len="med" w="med" type="triangle"/>
          </a:ln>
        </p:spPr>
      </p:cxnSp>
      <p:cxnSp>
        <p:nvCxnSpPr>
          <p:cNvPr id="178" name="Google Shape;178;p21"/>
          <p:cNvCxnSpPr/>
          <p:nvPr/>
        </p:nvCxnSpPr>
        <p:spPr>
          <a:xfrm flipH="1">
            <a:off x="2622900" y="2461900"/>
            <a:ext cx="3868500" cy="1022100"/>
          </a:xfrm>
          <a:prstGeom prst="bentConnector3">
            <a:avLst>
              <a:gd fmla="val 21294" name="adj1"/>
            </a:avLst>
          </a:prstGeom>
          <a:noFill/>
          <a:ln cap="flat" cmpd="sng" w="19050">
            <a:solidFill>
              <a:schemeClr val="dk2"/>
            </a:solidFill>
            <a:prstDash val="solid"/>
            <a:round/>
            <a:headEnd len="med" w="med" type="none"/>
            <a:tailEnd len="med" w="med" type="triangle"/>
          </a:ln>
        </p:spPr>
      </p:cxnSp>
      <p:cxnSp>
        <p:nvCxnSpPr>
          <p:cNvPr id="179" name="Google Shape;179;p21"/>
          <p:cNvCxnSpPr/>
          <p:nvPr/>
        </p:nvCxnSpPr>
        <p:spPr>
          <a:xfrm rot="10800000">
            <a:off x="2666075" y="2146575"/>
            <a:ext cx="3871500" cy="1098300"/>
          </a:xfrm>
          <a:prstGeom prst="bentConnector3">
            <a:avLst>
              <a:gd fmla="val 57299" name="adj1"/>
            </a:avLst>
          </a:prstGeom>
          <a:noFill/>
          <a:ln cap="flat" cmpd="sng" w="19050">
            <a:solidFill>
              <a:schemeClr val="dk2"/>
            </a:solidFill>
            <a:prstDash val="solid"/>
            <a:round/>
            <a:headEnd len="med" w="med" type="none"/>
            <a:tailEnd len="med" w="med" type="triangle"/>
          </a:ln>
        </p:spPr>
      </p:cxnSp>
      <p:cxnSp>
        <p:nvCxnSpPr>
          <p:cNvPr id="180" name="Google Shape;180;p21"/>
          <p:cNvCxnSpPr/>
          <p:nvPr/>
        </p:nvCxnSpPr>
        <p:spPr>
          <a:xfrm>
            <a:off x="2677225" y="2526788"/>
            <a:ext cx="3914700" cy="1044300"/>
          </a:xfrm>
          <a:prstGeom prst="bentConnector3">
            <a:avLst>
              <a:gd fmla="val 33611" name="adj1"/>
            </a:avLst>
          </a:prstGeom>
          <a:noFill/>
          <a:ln cap="flat" cmpd="sng" w="19050">
            <a:solidFill>
              <a:schemeClr val="dk2"/>
            </a:solidFill>
            <a:prstDash val="solid"/>
            <a:round/>
            <a:headEnd len="med" w="med" type="none"/>
            <a:tailEnd len="med" w="med" type="triangle"/>
          </a:ln>
        </p:spPr>
      </p:cxnSp>
      <p:cxnSp>
        <p:nvCxnSpPr>
          <p:cNvPr id="181" name="Google Shape;181;p21"/>
          <p:cNvCxnSpPr/>
          <p:nvPr/>
        </p:nvCxnSpPr>
        <p:spPr>
          <a:xfrm rot="10800000">
            <a:off x="2620050" y="4528025"/>
            <a:ext cx="3903900" cy="0"/>
          </a:xfrm>
          <a:prstGeom prst="straightConnector1">
            <a:avLst/>
          </a:prstGeom>
          <a:noFill/>
          <a:ln cap="flat" cmpd="sng" w="19050">
            <a:solidFill>
              <a:schemeClr val="dk2"/>
            </a:solidFill>
            <a:prstDash val="solid"/>
            <a:round/>
            <a:headEnd len="med" w="med" type="none"/>
            <a:tailEnd len="med" w="med" type="triangle"/>
          </a:ln>
        </p:spPr>
      </p:cxnSp>
      <p:cxnSp>
        <p:nvCxnSpPr>
          <p:cNvPr id="182" name="Google Shape;182;p21"/>
          <p:cNvCxnSpPr/>
          <p:nvPr/>
        </p:nvCxnSpPr>
        <p:spPr>
          <a:xfrm>
            <a:off x="2649875" y="4190000"/>
            <a:ext cx="3903900" cy="0"/>
          </a:xfrm>
          <a:prstGeom prst="straightConnector1">
            <a:avLst/>
          </a:prstGeom>
          <a:noFill/>
          <a:ln cap="flat" cmpd="sng" w="19050">
            <a:solidFill>
              <a:schemeClr val="dk2"/>
            </a:solidFill>
            <a:prstDash val="solid"/>
            <a:round/>
            <a:headEnd len="med" w="med" type="none"/>
            <a:tailEnd len="med" w="med" type="triangle"/>
          </a:ln>
        </p:spPr>
      </p:cxnSp>
      <p:cxnSp>
        <p:nvCxnSpPr>
          <p:cNvPr id="183" name="Google Shape;183;p21"/>
          <p:cNvCxnSpPr/>
          <p:nvPr/>
        </p:nvCxnSpPr>
        <p:spPr>
          <a:xfrm>
            <a:off x="2655475" y="3919050"/>
            <a:ext cx="3903900" cy="0"/>
          </a:xfrm>
          <a:prstGeom prst="straightConnector1">
            <a:avLst/>
          </a:prstGeom>
          <a:noFill/>
          <a:ln cap="flat" cmpd="sng" w="19050">
            <a:solidFill>
              <a:schemeClr val="dk2"/>
            </a:solidFill>
            <a:prstDash val="solid"/>
            <a:round/>
            <a:headEnd len="med" w="med" type="none"/>
            <a:tailEnd len="med" w="med" type="triangle"/>
          </a:ln>
        </p:spPr>
      </p:cxnSp>
      <p:sp>
        <p:nvSpPr>
          <p:cNvPr id="184" name="Google Shape;184;p21"/>
          <p:cNvSpPr txBox="1"/>
          <p:nvPr/>
        </p:nvSpPr>
        <p:spPr>
          <a:xfrm>
            <a:off x="4460288" y="1690913"/>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s</a:t>
            </a:r>
            <a:r>
              <a:rPr lang="en">
                <a:latin typeface="Garamond"/>
                <a:ea typeface="Garamond"/>
                <a:cs typeface="Garamond"/>
                <a:sym typeface="Garamond"/>
              </a:rPr>
              <a:t>_r_addr_ch</a:t>
            </a:r>
            <a:endParaRPr>
              <a:latin typeface="Garamond"/>
              <a:ea typeface="Garamond"/>
              <a:cs typeface="Garamond"/>
              <a:sym typeface="Garamond"/>
            </a:endParaRPr>
          </a:p>
        </p:txBody>
      </p:sp>
      <p:sp>
        <p:nvSpPr>
          <p:cNvPr id="185" name="Google Shape;185;p21"/>
          <p:cNvSpPr txBox="1"/>
          <p:nvPr/>
        </p:nvSpPr>
        <p:spPr>
          <a:xfrm>
            <a:off x="3139188" y="3849463"/>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s</a:t>
            </a:r>
            <a:r>
              <a:rPr lang="en">
                <a:latin typeface="Garamond"/>
                <a:ea typeface="Garamond"/>
                <a:cs typeface="Garamond"/>
                <a:sym typeface="Garamond"/>
              </a:rPr>
              <a:t>_w_data_ch</a:t>
            </a:r>
            <a:endParaRPr>
              <a:latin typeface="Garamond"/>
              <a:ea typeface="Garamond"/>
              <a:cs typeface="Garamond"/>
              <a:sym typeface="Garamond"/>
            </a:endParaRPr>
          </a:p>
        </p:txBody>
      </p:sp>
      <p:sp>
        <p:nvSpPr>
          <p:cNvPr id="186" name="Google Shape;186;p21"/>
          <p:cNvSpPr txBox="1"/>
          <p:nvPr/>
        </p:nvSpPr>
        <p:spPr>
          <a:xfrm>
            <a:off x="3139188" y="4169088"/>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s</a:t>
            </a:r>
            <a:r>
              <a:rPr lang="en">
                <a:latin typeface="Garamond"/>
                <a:ea typeface="Garamond"/>
                <a:cs typeface="Garamond"/>
                <a:sym typeface="Garamond"/>
              </a:rPr>
              <a:t>_w_resp_ch</a:t>
            </a:r>
            <a:endParaRPr>
              <a:latin typeface="Garamond"/>
              <a:ea typeface="Garamond"/>
              <a:cs typeface="Garamond"/>
              <a:sym typeface="Garamond"/>
            </a:endParaRPr>
          </a:p>
        </p:txBody>
      </p:sp>
      <p:sp>
        <p:nvSpPr>
          <p:cNvPr id="187" name="Google Shape;187;p21"/>
          <p:cNvSpPr txBox="1"/>
          <p:nvPr/>
        </p:nvSpPr>
        <p:spPr>
          <a:xfrm>
            <a:off x="2236638" y="1410025"/>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m_w_addr_ch</a:t>
            </a:r>
            <a:endParaRPr>
              <a:latin typeface="Garamond"/>
              <a:ea typeface="Garamond"/>
              <a:cs typeface="Garamond"/>
              <a:sym typeface="Garamond"/>
            </a:endParaRPr>
          </a:p>
        </p:txBody>
      </p:sp>
      <p:sp>
        <p:nvSpPr>
          <p:cNvPr id="188" name="Google Shape;188;p21"/>
          <p:cNvSpPr txBox="1"/>
          <p:nvPr/>
        </p:nvSpPr>
        <p:spPr>
          <a:xfrm>
            <a:off x="2171388" y="1766375"/>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m_w_data_ch</a:t>
            </a:r>
            <a:endParaRPr>
              <a:latin typeface="Garamond"/>
              <a:ea typeface="Garamond"/>
              <a:cs typeface="Garamond"/>
              <a:sym typeface="Garamond"/>
            </a:endParaRPr>
          </a:p>
        </p:txBody>
      </p:sp>
      <p:sp>
        <p:nvSpPr>
          <p:cNvPr id="189" name="Google Shape;189;p21"/>
          <p:cNvSpPr txBox="1"/>
          <p:nvPr/>
        </p:nvSpPr>
        <p:spPr>
          <a:xfrm>
            <a:off x="2051763" y="2134650"/>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m_w_resp_ch</a:t>
            </a:r>
            <a:endParaRPr>
              <a:latin typeface="Garamond"/>
              <a:ea typeface="Garamond"/>
              <a:cs typeface="Garamond"/>
              <a:sym typeface="Garamond"/>
            </a:endParaRPr>
          </a:p>
        </p:txBody>
      </p:sp>
      <p:sp>
        <p:nvSpPr>
          <p:cNvPr id="190" name="Google Shape;190;p21"/>
          <p:cNvSpPr txBox="1"/>
          <p:nvPr/>
        </p:nvSpPr>
        <p:spPr>
          <a:xfrm>
            <a:off x="4571988" y="2129463"/>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s_r_data_ch</a:t>
            </a:r>
            <a:endParaRPr>
              <a:latin typeface="Garamond"/>
              <a:ea typeface="Garamond"/>
              <a:cs typeface="Garamond"/>
              <a:sym typeface="Garamond"/>
            </a:endParaRPr>
          </a:p>
        </p:txBody>
      </p:sp>
      <p:sp>
        <p:nvSpPr>
          <p:cNvPr id="191" name="Google Shape;191;p21"/>
          <p:cNvSpPr txBox="1"/>
          <p:nvPr/>
        </p:nvSpPr>
        <p:spPr>
          <a:xfrm>
            <a:off x="3139188" y="3555850"/>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s_w_addr_ch</a:t>
            </a:r>
            <a:endParaRPr>
              <a:latin typeface="Garamond"/>
              <a:ea typeface="Garamond"/>
              <a:cs typeface="Garamond"/>
              <a:sym typeface="Garamon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82875" y="23550"/>
            <a:ext cx="8130300" cy="5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Schematic</a:t>
            </a:r>
            <a:endParaRPr/>
          </a:p>
        </p:txBody>
      </p:sp>
      <p:sp>
        <p:nvSpPr>
          <p:cNvPr id="197" name="Google Shape;197;p22"/>
          <p:cNvSpPr txBox="1"/>
          <p:nvPr>
            <p:ph idx="1" type="body"/>
          </p:nvPr>
        </p:nvSpPr>
        <p:spPr>
          <a:xfrm>
            <a:off x="235500" y="629975"/>
            <a:ext cx="8690400" cy="42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22"/>
          <p:cNvSpPr txBox="1"/>
          <p:nvPr>
            <p:ph idx="2" type="title"/>
          </p:nvPr>
        </p:nvSpPr>
        <p:spPr>
          <a:xfrm>
            <a:off x="1211525" y="4909550"/>
            <a:ext cx="7373100" cy="21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9" name="Google Shape;199;p22"/>
          <p:cNvPicPr preferRelativeResize="0"/>
          <p:nvPr/>
        </p:nvPicPr>
        <p:blipFill>
          <a:blip r:embed="rId3">
            <a:alphaModFix/>
          </a:blip>
          <a:stretch>
            <a:fillRect/>
          </a:stretch>
        </p:blipFill>
        <p:spPr>
          <a:xfrm>
            <a:off x="2690487" y="629975"/>
            <a:ext cx="4029938" cy="415902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