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44"/>
  </p:notesMasterIdLst>
  <p:sldIdLst>
    <p:sldId id="256" r:id="rId2"/>
    <p:sldId id="257" r:id="rId3"/>
    <p:sldId id="303" r:id="rId4"/>
    <p:sldId id="261" r:id="rId5"/>
    <p:sldId id="290" r:id="rId6"/>
    <p:sldId id="304" r:id="rId7"/>
    <p:sldId id="299" r:id="rId8"/>
    <p:sldId id="306" r:id="rId9"/>
    <p:sldId id="297" r:id="rId10"/>
    <p:sldId id="308" r:id="rId11"/>
    <p:sldId id="280" r:id="rId12"/>
    <p:sldId id="307" r:id="rId13"/>
    <p:sldId id="311" r:id="rId14"/>
    <p:sldId id="296" r:id="rId15"/>
    <p:sldId id="312" r:id="rId16"/>
    <p:sldId id="315" r:id="rId17"/>
    <p:sldId id="319" r:id="rId18"/>
    <p:sldId id="300" r:id="rId19"/>
    <p:sldId id="321" r:id="rId20"/>
    <p:sldId id="323" r:id="rId21"/>
    <p:sldId id="322" r:id="rId22"/>
    <p:sldId id="320" r:id="rId23"/>
    <p:sldId id="326" r:id="rId24"/>
    <p:sldId id="330" r:id="rId25"/>
    <p:sldId id="332" r:id="rId26"/>
    <p:sldId id="298" r:id="rId27"/>
    <p:sldId id="266" r:id="rId28"/>
    <p:sldId id="333" r:id="rId29"/>
    <p:sldId id="282" r:id="rId30"/>
    <p:sldId id="272" r:id="rId31"/>
    <p:sldId id="274" r:id="rId32"/>
    <p:sldId id="275" r:id="rId33"/>
    <p:sldId id="284" r:id="rId34"/>
    <p:sldId id="285" r:id="rId35"/>
    <p:sldId id="286" r:id="rId36"/>
    <p:sldId id="268" r:id="rId37"/>
    <p:sldId id="291" r:id="rId38"/>
    <p:sldId id="335" r:id="rId39"/>
    <p:sldId id="336" r:id="rId40"/>
    <p:sldId id="277" r:id="rId41"/>
    <p:sldId id="287" r:id="rId42"/>
    <p:sldId id="288" r:id="rId4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99C7A96A-C62F-6247-A83D-E61DB4E74A9B}">
          <p14:sldIdLst>
            <p14:sldId id="256"/>
          </p14:sldIdLst>
        </p14:section>
        <p14:section name="목차" id="{C97149DC-3270-FB49-B7F0-67878EC997AC}">
          <p14:sldIdLst>
            <p14:sldId id="257"/>
          </p14:sldIdLst>
        </p14:section>
        <p14:section name="1. RAG와 ElasticSearch" id="{E00B9EF4-A877-D741-AEBD-F44B40455CC6}">
          <p14:sldIdLst>
            <p14:sldId id="303"/>
            <p14:sldId id="261"/>
            <p14:sldId id="290"/>
          </p14:sldIdLst>
        </p14:section>
        <p14:section name="Text 기반 검색" id="{D42D4A09-CBD1-0740-AA55-9AFE6F76A814}">
          <p14:sldIdLst>
            <p14:sldId id="304"/>
            <p14:sldId id="299"/>
            <p14:sldId id="306"/>
            <p14:sldId id="297"/>
            <p14:sldId id="308"/>
            <p14:sldId id="280"/>
            <p14:sldId id="307"/>
            <p14:sldId id="311"/>
            <p14:sldId id="296"/>
            <p14:sldId id="312"/>
            <p14:sldId id="315"/>
            <p14:sldId id="319"/>
            <p14:sldId id="300"/>
            <p14:sldId id="321"/>
            <p14:sldId id="323"/>
            <p14:sldId id="322"/>
            <p14:sldId id="320"/>
            <p14:sldId id="326"/>
            <p14:sldId id="330"/>
            <p14:sldId id="332"/>
          </p14:sldIdLst>
        </p14:section>
        <p14:section name="Vector 기반 검색" id="{FD677E42-E270-3B47-9D17-113A0FBAF758}">
          <p14:sldIdLst>
            <p14:sldId id="298"/>
            <p14:sldId id="266"/>
            <p14:sldId id="333"/>
            <p14:sldId id="282"/>
            <p14:sldId id="272"/>
            <p14:sldId id="274"/>
            <p14:sldId id="275"/>
            <p14:sldId id="284"/>
            <p14:sldId id="285"/>
            <p14:sldId id="286"/>
          </p14:sldIdLst>
        </p14:section>
        <p14:section name="하이브리드 검색" id="{32965DB2-0C42-BF4B-AC91-D70B75BBCE64}">
          <p14:sldIdLst>
            <p14:sldId id="268"/>
            <p14:sldId id="291"/>
            <p14:sldId id="335"/>
            <p14:sldId id="336"/>
          </p14:sldIdLst>
        </p14:section>
        <p14:section name="QNA" id="{84AE81FE-55E1-7B42-A929-F0E2EEC305AF}">
          <p14:sldIdLst>
            <p14:sldId id="277"/>
          </p14:sldIdLst>
        </p14:section>
        <p14:section name="Reference" id="{A81D0C5E-287D-8C46-9FFD-36A9CEBDFFFE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>
        <p:scale>
          <a:sx n="79" d="100"/>
          <a:sy n="79" d="100"/>
        </p:scale>
        <p:origin x="209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23DC-E24E-4F45-B063-3DD59CC936BC}" type="datetimeFigureOut">
              <a:rPr lang="ko-KR" altLang="en-US" smtClean="0"/>
              <a:t>2024. 8. 30.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DB26D-2EFB-4734-9FCE-95F862EB9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DB26D-2EFB-4734-9FCE-95F862EB94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8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삼각형을 형성하도록 정렬된 네온 레이저 조명">
            <a:extLst>
              <a:ext uri="{FF2B5EF4-FFF2-40B4-BE49-F238E27FC236}">
                <a16:creationId xmlns:a16="http://schemas.microsoft.com/office/drawing/2014/main" id="{E605D74A-6AF7-D5CE-DE0E-0069C569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</a:blip>
          <a:srcRect t="8915" b="10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BC954-9337-FF47-41A7-C959229EEAC1}"/>
              </a:ext>
            </a:extLst>
          </p:cNvPr>
          <p:cNvSpPr txBox="1">
            <a:spLocks/>
          </p:cNvSpPr>
          <p:nvPr/>
        </p:nvSpPr>
        <p:spPr>
          <a:xfrm>
            <a:off x="165660" y="5154578"/>
            <a:ext cx="11778005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</a:t>
            </a:r>
            <a:endParaRPr kumimoji="1" lang="ko-Kore-KR" altLang="en-US" sz="9600" dirty="0">
              <a:solidFill>
                <a:schemeClr val="bg1">
                  <a:alpha val="3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FADE5-BA33-A415-7065-D0AF4706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595" y="4959939"/>
            <a:ext cx="5281079" cy="1244964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강주란</a:t>
            </a:r>
            <a:endParaRPr kumimoji="1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홍석범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EA9FED0-4603-5A76-A972-951B7DEA02E9}"/>
              </a:ext>
            </a:extLst>
          </p:cNvPr>
          <p:cNvSpPr txBox="1">
            <a:spLocks/>
          </p:cNvSpPr>
          <p:nvPr/>
        </p:nvSpPr>
        <p:spPr>
          <a:xfrm>
            <a:off x="82990" y="1604803"/>
            <a:ext cx="11860676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b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 Generation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162" y="1193369"/>
            <a:ext cx="10481675" cy="4059828"/>
          </a:xfrm>
        </p:spPr>
        <p:txBody>
          <a:bodyPr anchor="t">
            <a:noAutofit/>
          </a:bodyPr>
          <a:lstStyle/>
          <a:p>
            <a:pPr algn="r"/>
            <a:r>
              <a:rPr kumimoji="1" lang="en" altLang="ko-Kore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kumimoji="1" lang="ko-KR" altLang="en-US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구성을 위한</a:t>
            </a:r>
            <a:br>
              <a:rPr kumimoji="1" lang="en-US" altLang="ko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</a:br>
            <a:r>
              <a:rPr kumimoji="1" lang="en" altLang="ko-Kore-KR" sz="8000" dirty="0" err="1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ElasticSearch</a:t>
            </a:r>
            <a:r>
              <a:rPr kumimoji="1" lang="en" altLang="ko-Kore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kumimoji="1" lang="ko-KR" altLang="en-US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활용</a:t>
            </a:r>
            <a:endParaRPr kumimoji="1" lang="ko-Kore-KR" altLang="en-US" sz="8000" dirty="0">
              <a:ln w="9525">
                <a:solidFill>
                  <a:schemeClr val="tx2">
                    <a:alpha val="70000"/>
                  </a:schemeClr>
                </a:solidFill>
              </a:ln>
              <a:solidFill>
                <a:schemeClr val="bg2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50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 </a:t>
            </a:r>
            <a:r>
              <a:rPr kumimoji="1" lang="en-US" altLang="ko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기존의 </a:t>
            </a:r>
            <a:r>
              <a:rPr kumimoji="1" lang="en-US" altLang="ko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RDBMS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0482AF-35D0-A51E-377D-F94C0D90F098}"/>
              </a:ext>
            </a:extLst>
          </p:cNvPr>
          <p:cNvGraphicFramePr>
            <a:graphicFrameLocks noGrp="1"/>
          </p:cNvGraphicFramePr>
          <p:nvPr/>
        </p:nvGraphicFramePr>
        <p:xfrm>
          <a:off x="5086338" y="1567463"/>
          <a:ext cx="6441634" cy="235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653">
                  <a:extLst>
                    <a:ext uri="{9D8B030D-6E8A-4147-A177-3AD203B41FA5}">
                      <a16:colId xmlns:a16="http://schemas.microsoft.com/office/drawing/2014/main" val="537559561"/>
                    </a:ext>
                  </a:extLst>
                </a:gridCol>
                <a:gridCol w="5159981">
                  <a:extLst>
                    <a:ext uri="{9D8B030D-6E8A-4147-A177-3AD203B41FA5}">
                      <a16:colId xmlns:a16="http://schemas.microsoft.com/office/drawing/2014/main" val="1358866330"/>
                    </a:ext>
                  </a:extLst>
                </a:gridCol>
              </a:tblGrid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ore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</a:t>
                      </a:r>
                      <a:endParaRPr lang="ko-Kore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26102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22196"/>
                  </a:ext>
                </a:extLst>
              </a:tr>
              <a:tr h="4566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jumps over the lazy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41497"/>
                  </a:ext>
                </a:extLst>
              </a:tr>
              <a:tr h="4566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jumps over the quick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10785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Brown fox brown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5947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Lazy jumping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114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783CEA-888F-19E9-FB95-74616BDD5A01}"/>
              </a:ext>
            </a:extLst>
          </p:cNvPr>
          <p:cNvSpPr txBox="1"/>
          <p:nvPr/>
        </p:nvSpPr>
        <p:spPr>
          <a:xfrm>
            <a:off x="3518115" y="756201"/>
            <a:ext cx="8276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역 인덱싱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CCD1C-4158-68D1-40E6-9F76D9EAE4BA}"/>
              </a:ext>
            </a:extLst>
          </p:cNvPr>
          <p:cNvSpPr txBox="1"/>
          <p:nvPr/>
        </p:nvSpPr>
        <p:spPr>
          <a:xfrm>
            <a:off x="664028" y="1968001"/>
            <a:ext cx="3071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저장 방식</a:t>
            </a:r>
            <a:endParaRPr lang="en-US" altLang="ko-KR" sz="3200" dirty="0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  <a:p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- 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테이블 구조로 저장</a:t>
            </a:r>
          </a:p>
        </p:txBody>
      </p:sp>
    </p:spTree>
    <p:extLst>
      <p:ext uri="{BB962C8B-B14F-4D97-AF65-F5344CB8AC3E}">
        <p14:creationId xmlns:p14="http://schemas.microsoft.com/office/powerpoint/2010/main" val="294681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 </a:t>
            </a:r>
            <a:r>
              <a:rPr kumimoji="1" lang="en-US" altLang="ko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기존의 </a:t>
            </a:r>
            <a:r>
              <a:rPr kumimoji="1" lang="en-US" altLang="ko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RDBMS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0482AF-35D0-A51E-377D-F94C0D90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17373"/>
              </p:ext>
            </p:extLst>
          </p:nvPr>
        </p:nvGraphicFramePr>
        <p:xfrm>
          <a:off x="5086338" y="1567463"/>
          <a:ext cx="6441634" cy="235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653">
                  <a:extLst>
                    <a:ext uri="{9D8B030D-6E8A-4147-A177-3AD203B41FA5}">
                      <a16:colId xmlns:a16="http://schemas.microsoft.com/office/drawing/2014/main" val="537559561"/>
                    </a:ext>
                  </a:extLst>
                </a:gridCol>
                <a:gridCol w="5159981">
                  <a:extLst>
                    <a:ext uri="{9D8B030D-6E8A-4147-A177-3AD203B41FA5}">
                      <a16:colId xmlns:a16="http://schemas.microsoft.com/office/drawing/2014/main" val="1358866330"/>
                    </a:ext>
                  </a:extLst>
                </a:gridCol>
              </a:tblGrid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ore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</a:t>
                      </a:r>
                      <a:endParaRPr lang="ko-Kore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26102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22196"/>
                  </a:ext>
                </a:extLst>
              </a:tr>
              <a:tr h="4566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jumps over the lazy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41497"/>
                  </a:ext>
                </a:extLst>
              </a:tr>
              <a:tr h="4566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jumps over the quick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10785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Brown fox brown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5947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Lazy jumping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114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783CEA-888F-19E9-FB95-74616BDD5A01}"/>
              </a:ext>
            </a:extLst>
          </p:cNvPr>
          <p:cNvSpPr txBox="1"/>
          <p:nvPr/>
        </p:nvSpPr>
        <p:spPr>
          <a:xfrm>
            <a:off x="3518115" y="756201"/>
            <a:ext cx="8276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역 인덱싱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75778-65FD-71D5-E243-39E15B656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68106"/>
              </p:ext>
            </p:extLst>
          </p:nvPr>
        </p:nvGraphicFramePr>
        <p:xfrm>
          <a:off x="5086338" y="4503863"/>
          <a:ext cx="6441634" cy="199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653">
                  <a:extLst>
                    <a:ext uri="{9D8B030D-6E8A-4147-A177-3AD203B41FA5}">
                      <a16:colId xmlns:a16="http://schemas.microsoft.com/office/drawing/2014/main" val="537559561"/>
                    </a:ext>
                  </a:extLst>
                </a:gridCol>
                <a:gridCol w="5159981">
                  <a:extLst>
                    <a:ext uri="{9D8B030D-6E8A-4147-A177-3AD203B41FA5}">
                      <a16:colId xmlns:a16="http://schemas.microsoft.com/office/drawing/2014/main" val="1358866330"/>
                    </a:ext>
                  </a:extLst>
                </a:gridCol>
              </a:tblGrid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ID</a:t>
                      </a:r>
                      <a:endParaRPr lang="ko-Kore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Content</a:t>
                      </a:r>
                      <a:endParaRPr lang="ko-Kore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26102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22196"/>
                  </a:ext>
                </a:extLst>
              </a:tr>
              <a:tr h="4566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jumps over the lazy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41497"/>
                  </a:ext>
                </a:extLst>
              </a:tr>
              <a:tr h="4566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The quick brown fox jumps over the quick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10785"/>
                  </a:ext>
                </a:extLst>
              </a:tr>
              <a:tr h="3595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Brown fox brown dog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82978" marR="82978" marT="41489" marB="414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59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135EA1-190F-1466-4732-90DAE9014B74}"/>
              </a:ext>
            </a:extLst>
          </p:cNvPr>
          <p:cNvSpPr txBox="1"/>
          <p:nvPr/>
        </p:nvSpPr>
        <p:spPr>
          <a:xfrm>
            <a:off x="664028" y="1968001"/>
            <a:ext cx="3071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저장 방식</a:t>
            </a:r>
            <a:endParaRPr lang="en-US" altLang="ko-KR" sz="3200" dirty="0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  <a:p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- 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테이블 구조로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23519-7807-1E9A-F0E8-6EC1331186B3}"/>
              </a:ext>
            </a:extLst>
          </p:cNvPr>
          <p:cNvSpPr txBox="1"/>
          <p:nvPr/>
        </p:nvSpPr>
        <p:spPr>
          <a:xfrm>
            <a:off x="664028" y="5049318"/>
            <a:ext cx="3704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검색 방식</a:t>
            </a:r>
            <a:endParaRPr lang="en-US" altLang="ko-KR" sz="3200" dirty="0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  <a:p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- LIKE 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검색을 통해 </a:t>
            </a:r>
            <a:endParaRPr lang="en-US" altLang="ko-KR" sz="2800" dirty="0">
              <a:latin typeface="Pretendard JP ExtraLight" panose="02000303000000020004" pitchFamily="50" charset="-128"/>
              <a:ea typeface="Pretendard JP ExtraLight" panose="02000303000000020004" pitchFamily="50" charset="-128"/>
              <a:cs typeface="Pretendard JP ExtraLight" panose="02000303000000020004" pitchFamily="50" charset="-128"/>
            </a:endParaRPr>
          </a:p>
          <a:p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ROW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안의 모든 내용 탐색</a:t>
            </a:r>
          </a:p>
        </p:txBody>
      </p:sp>
    </p:spTree>
    <p:extLst>
      <p:ext uri="{BB962C8B-B14F-4D97-AF65-F5344CB8AC3E}">
        <p14:creationId xmlns:p14="http://schemas.microsoft.com/office/powerpoint/2010/main" val="324850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 </a:t>
            </a:r>
            <a:r>
              <a:rPr kumimoji="1" lang="en-US" altLang="ko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kumimoji="1" lang="en-US" altLang="ko-KR" sz="3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3CEA-888F-19E9-FB95-74616BDD5A01}"/>
              </a:ext>
            </a:extLst>
          </p:cNvPr>
          <p:cNvSpPr txBox="1"/>
          <p:nvPr/>
        </p:nvSpPr>
        <p:spPr>
          <a:xfrm>
            <a:off x="3518115" y="756201"/>
            <a:ext cx="8276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역 인덱싱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ACCE4-F130-9A38-33E0-73F358A58918}"/>
              </a:ext>
            </a:extLst>
          </p:cNvPr>
          <p:cNvSpPr txBox="1"/>
          <p:nvPr/>
        </p:nvSpPr>
        <p:spPr>
          <a:xfrm>
            <a:off x="664028" y="1968001"/>
            <a:ext cx="42498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저장 방식</a:t>
            </a:r>
            <a:endParaRPr lang="en-US" altLang="ko-KR" sz="3200" dirty="0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  <a:p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- 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각 키워드</a:t>
            </a:r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(term)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의 내용이</a:t>
            </a:r>
            <a:endParaRPr lang="en-US" altLang="ko-KR" sz="2800" dirty="0">
              <a:latin typeface="Pretendard JP ExtraLight" panose="02000303000000020004" pitchFamily="50" charset="-128"/>
              <a:ea typeface="Pretendard JP ExtraLight" panose="02000303000000020004" pitchFamily="50" charset="-128"/>
              <a:cs typeface="Pretendard JP ExtraLight" panose="02000303000000020004" pitchFamily="50" charset="-128"/>
            </a:endParaRPr>
          </a:p>
          <a:p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어떤 도큐먼트에 있는지 저장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804013-038A-F59E-75B5-7E216370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849" y="1497230"/>
            <a:ext cx="2608287" cy="34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 </a:t>
            </a:r>
            <a:r>
              <a:rPr kumimoji="1" lang="en-US" altLang="ko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kumimoji="1" lang="en-US" altLang="ko-KR" sz="3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3CEA-888F-19E9-FB95-74616BDD5A01}"/>
              </a:ext>
            </a:extLst>
          </p:cNvPr>
          <p:cNvSpPr txBox="1"/>
          <p:nvPr/>
        </p:nvSpPr>
        <p:spPr>
          <a:xfrm>
            <a:off x="3518115" y="756201"/>
            <a:ext cx="8276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역 인덱싱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ACCE4-F130-9A38-33E0-73F358A58918}"/>
              </a:ext>
            </a:extLst>
          </p:cNvPr>
          <p:cNvSpPr txBox="1"/>
          <p:nvPr/>
        </p:nvSpPr>
        <p:spPr>
          <a:xfrm>
            <a:off x="664028" y="1968001"/>
            <a:ext cx="42498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저장 방식</a:t>
            </a:r>
            <a:endParaRPr lang="en-US" altLang="ko-KR" sz="3200" dirty="0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  <a:p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- 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각 키워드</a:t>
            </a:r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(term)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의 내용이</a:t>
            </a:r>
            <a:endParaRPr lang="en-US" altLang="ko-KR" sz="2800" dirty="0">
              <a:latin typeface="Pretendard JP ExtraLight" panose="02000303000000020004" pitchFamily="50" charset="-128"/>
              <a:ea typeface="Pretendard JP ExtraLight" panose="02000303000000020004" pitchFamily="50" charset="-128"/>
              <a:cs typeface="Pretendard JP ExtraLight" panose="02000303000000020004" pitchFamily="50" charset="-128"/>
            </a:endParaRPr>
          </a:p>
          <a:p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어떤 도큐먼트에 있는지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16750-5ACC-B5F9-183A-BF72799EAEE1}"/>
              </a:ext>
            </a:extLst>
          </p:cNvPr>
          <p:cNvSpPr txBox="1"/>
          <p:nvPr/>
        </p:nvSpPr>
        <p:spPr>
          <a:xfrm>
            <a:off x="664028" y="5049318"/>
            <a:ext cx="40094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검색 방식</a:t>
            </a:r>
            <a:endParaRPr lang="en-US" altLang="ko-KR" sz="3200" dirty="0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Term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의 </a:t>
            </a:r>
            <a:r>
              <a:rPr lang="ko-KR" altLang="en-US" sz="2800" dirty="0" err="1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역인덱스가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 </a:t>
            </a:r>
            <a:b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</a:b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가리키는 문서</a:t>
            </a:r>
            <a:r>
              <a:rPr lang="en-US" altLang="ko-KR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ID</a:t>
            </a:r>
            <a:r>
              <a:rPr lang="ko-KR" altLang="en-US" sz="2800" dirty="0" err="1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를</a:t>
            </a:r>
            <a:r>
              <a:rPr lang="ko-KR" altLang="en-US" sz="2800" dirty="0">
                <a:latin typeface="Pretendard JP ExtraLight" panose="02000303000000020004" pitchFamily="50" charset="-128"/>
                <a:ea typeface="Pretendard JP ExtraLight" panose="02000303000000020004" pitchFamily="50" charset="-128"/>
                <a:cs typeface="Pretendard JP ExtraLight" panose="02000303000000020004" pitchFamily="50" charset="-128"/>
              </a:rPr>
              <a:t> 찾음</a:t>
            </a:r>
            <a:endParaRPr lang="en-US" altLang="ko-KR" sz="2800" dirty="0">
              <a:latin typeface="Pretendard JP ExtraLight" panose="02000303000000020004" pitchFamily="50" charset="-128"/>
              <a:ea typeface="Pretendard JP ExtraLight" panose="02000303000000020004" pitchFamily="50" charset="-128"/>
              <a:cs typeface="Pretendard JP ExtraLight" panose="02000303000000020004" pitchFamily="50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3F9413-C738-9B14-698C-98868331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849" y="5489400"/>
            <a:ext cx="2608287" cy="7844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6BBB95-9E50-380C-66E9-E3997EFD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49" y="1497230"/>
            <a:ext cx="2608287" cy="34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4FD0308-BE2D-4F6F-1F07-9183AA2267BB}"/>
              </a:ext>
            </a:extLst>
          </p:cNvPr>
          <p:cNvSpPr/>
          <p:nvPr/>
        </p:nvSpPr>
        <p:spPr>
          <a:xfrm>
            <a:off x="576142" y="3059686"/>
            <a:ext cx="2263957" cy="336103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541CA43-0FD3-0168-45A3-78531E0AE1F9}"/>
              </a:ext>
            </a:extLst>
          </p:cNvPr>
          <p:cNvSpPr/>
          <p:nvPr/>
        </p:nvSpPr>
        <p:spPr>
          <a:xfrm>
            <a:off x="-790504" y="-685752"/>
            <a:ext cx="13773008" cy="7968745"/>
          </a:xfrm>
          <a:prstGeom prst="roundRect">
            <a:avLst/>
          </a:prstGeom>
          <a:solidFill>
            <a:schemeClr val="tx1">
              <a:lumMod val="50000"/>
              <a:lumOff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131965-CD61-79EE-88AB-EA72AED82327}"/>
              </a:ext>
            </a:extLst>
          </p:cNvPr>
          <p:cNvGrpSpPr/>
          <p:nvPr/>
        </p:nvGrpSpPr>
        <p:grpSpPr>
          <a:xfrm>
            <a:off x="3198856" y="3060511"/>
            <a:ext cx="8549291" cy="3361035"/>
            <a:chOff x="5167137" y="2884782"/>
            <a:chExt cx="8549291" cy="3361035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AD9A462-6CC3-483E-7DDB-7DF6A322E127}"/>
                </a:ext>
              </a:extLst>
            </p:cNvPr>
            <p:cNvSpPr/>
            <p:nvPr/>
          </p:nvSpPr>
          <p:spPr>
            <a:xfrm>
              <a:off x="5167137" y="2884782"/>
              <a:ext cx="8549291" cy="3361035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D6611-AD32-E2B0-0A97-B418EF268DA1}"/>
                </a:ext>
              </a:extLst>
            </p:cNvPr>
            <p:cNvSpPr txBox="1"/>
            <p:nvPr/>
          </p:nvSpPr>
          <p:spPr>
            <a:xfrm>
              <a:off x="5564392" y="3122892"/>
              <a:ext cx="24516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text analysis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E9E71CA-6135-A7D4-2462-C12FF12192B3}"/>
                </a:ext>
              </a:extLst>
            </p:cNvPr>
            <p:cNvSpPr/>
            <p:nvPr/>
          </p:nvSpPr>
          <p:spPr>
            <a:xfrm>
              <a:off x="5472315" y="3798400"/>
              <a:ext cx="7871726" cy="2028963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59CBC6-FEC5-74D3-5090-3D9A78DCBB10}"/>
                </a:ext>
              </a:extLst>
            </p:cNvPr>
            <p:cNvSpPr txBox="1"/>
            <p:nvPr/>
          </p:nvSpPr>
          <p:spPr>
            <a:xfrm>
              <a:off x="5656469" y="4035060"/>
              <a:ext cx="19686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Analyzer</a:t>
              </a:r>
              <a:endParaRPr lang="en" altLang="ko-KR" sz="28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220C5A-ACED-0081-91AE-02E2802B9AF8}"/>
                </a:ext>
              </a:extLst>
            </p:cNvPr>
            <p:cNvSpPr/>
            <p:nvPr/>
          </p:nvSpPr>
          <p:spPr>
            <a:xfrm>
              <a:off x="5831072" y="4810656"/>
              <a:ext cx="2307834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F19E46-3784-EC0F-CCF0-FD7B42D1D613}"/>
                </a:ext>
              </a:extLst>
            </p:cNvPr>
            <p:cNvSpPr txBox="1"/>
            <p:nvPr/>
          </p:nvSpPr>
          <p:spPr>
            <a:xfrm>
              <a:off x="5831071" y="4878942"/>
              <a:ext cx="23078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Char Filters</a:t>
              </a:r>
              <a:endParaRPr lang="en" altLang="ko-KR" sz="28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52BB7AD-3EF8-4A58-E662-F80F45DAE4EA}"/>
                </a:ext>
              </a:extLst>
            </p:cNvPr>
            <p:cNvSpPr/>
            <p:nvPr/>
          </p:nvSpPr>
          <p:spPr>
            <a:xfrm>
              <a:off x="8497663" y="4800327"/>
              <a:ext cx="1874877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C3994F-0A01-63A1-6BCD-EA259C0B72DC}"/>
                </a:ext>
              </a:extLst>
            </p:cNvPr>
            <p:cNvSpPr txBox="1"/>
            <p:nvPr/>
          </p:nvSpPr>
          <p:spPr>
            <a:xfrm>
              <a:off x="8497664" y="4878942"/>
              <a:ext cx="19988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Tokenizer</a:t>
              </a:r>
              <a:endParaRPr lang="ko-Kore-KR" altLang="en-US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7230285-6503-42BD-F6B5-4FEFFC386AEB}"/>
                </a:ext>
              </a:extLst>
            </p:cNvPr>
            <p:cNvSpPr/>
            <p:nvPr/>
          </p:nvSpPr>
          <p:spPr>
            <a:xfrm>
              <a:off x="10731296" y="4810656"/>
              <a:ext cx="2426763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E3F429-6D26-A7D2-B3B5-715613129334}"/>
                </a:ext>
              </a:extLst>
            </p:cNvPr>
            <p:cNvSpPr txBox="1"/>
            <p:nvPr/>
          </p:nvSpPr>
          <p:spPr>
            <a:xfrm>
              <a:off x="10731297" y="4889271"/>
              <a:ext cx="24267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 Filters</a:t>
              </a:r>
              <a:endParaRPr lang="ko-Kore-KR" altLang="en-US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4D49937-F76C-FF7E-A1E8-7F8AAEAA6711}"/>
              </a:ext>
            </a:extLst>
          </p:cNvPr>
          <p:cNvSpPr txBox="1"/>
          <p:nvPr/>
        </p:nvSpPr>
        <p:spPr>
          <a:xfrm>
            <a:off x="562512" y="3782816"/>
            <a:ext cx="2263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Inverted</a:t>
            </a:r>
          </a:p>
          <a:p>
            <a:pPr algn="ctr"/>
            <a:r>
              <a:rPr lang="en-US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Indexing</a:t>
            </a:r>
            <a:endParaRPr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F11EF6-D8D0-BD4C-BA96-8EFC318E3DA0}"/>
              </a:ext>
            </a:extLst>
          </p:cNvPr>
          <p:cNvGrpSpPr/>
          <p:nvPr/>
        </p:nvGrpSpPr>
        <p:grpSpPr>
          <a:xfrm>
            <a:off x="268336" y="1409657"/>
            <a:ext cx="11655328" cy="1329962"/>
            <a:chOff x="124594" y="1286714"/>
            <a:chExt cx="11655328" cy="13299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363E0D-DAAF-DE2B-DB1D-9E8281270A90}"/>
                </a:ext>
              </a:extLst>
            </p:cNvPr>
            <p:cNvSpPr txBox="1"/>
            <p:nvPr/>
          </p:nvSpPr>
          <p:spPr>
            <a:xfrm>
              <a:off x="124594" y="1286714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5400" b="1" dirty="0">
                  <a:solidFill>
                    <a:srgbClr val="595959">
                      <a:alpha val="2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R" altLang="en-US" sz="5400" b="1" dirty="0">
                <a:solidFill>
                  <a:schemeClr val="tx1">
                    <a:alpha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78D119-0B08-ADCA-E5D1-C15DF6B0F9D0}"/>
                </a:ext>
              </a:extLst>
            </p:cNvPr>
            <p:cNvSpPr txBox="1"/>
            <p:nvPr/>
          </p:nvSpPr>
          <p:spPr>
            <a:xfrm>
              <a:off x="1083733" y="1693346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색인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E5ABD-D15A-72E8-8EB6-E599F5FE3B62}"/>
                </a:ext>
              </a:extLst>
            </p:cNvPr>
            <p:cNvSpPr txBox="1"/>
            <p:nvPr/>
          </p:nvSpPr>
          <p:spPr>
            <a:xfrm>
              <a:off x="3079590" y="1523374"/>
              <a:ext cx="8700332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</a:t>
              </a:r>
              <a:r>
                <a:rPr lang="ko-KR" altLang="en-US" sz="2400" b="1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이터가 검색될 수 있는 구조로 변경하기 위해 </a:t>
              </a:r>
              <a:endParaRPr lang="en-US" altLang="ko-KR" sz="2400" b="1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1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원본 문서를 검색어 토큰으로 변환하여 저장하는 일련의 과정</a:t>
              </a:r>
              <a:endParaRPr lang="ko-KR" altLang="en-US" sz="24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38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3A18CD0-D3A9-933B-DA80-5C63B2095B31}"/>
              </a:ext>
            </a:extLst>
          </p:cNvPr>
          <p:cNvGrpSpPr/>
          <p:nvPr/>
        </p:nvGrpSpPr>
        <p:grpSpPr>
          <a:xfrm>
            <a:off x="1840472" y="380939"/>
            <a:ext cx="8511056" cy="1088250"/>
            <a:chOff x="2013857" y="584153"/>
            <a:chExt cx="8405095" cy="1088250"/>
          </a:xfrm>
        </p:grpSpPr>
        <p:sp>
          <p:nvSpPr>
            <p:cNvPr id="13" name="모서리가 둥근 직사각형 15">
              <a:extLst>
                <a:ext uri="{FF2B5EF4-FFF2-40B4-BE49-F238E27FC236}">
                  <a16:creationId xmlns:a16="http://schemas.microsoft.com/office/drawing/2014/main" id="{A9BB170E-337D-4E52-77F2-2A24592FB01E}"/>
                </a:ext>
              </a:extLst>
            </p:cNvPr>
            <p:cNvSpPr/>
            <p:nvPr/>
          </p:nvSpPr>
          <p:spPr>
            <a:xfrm>
              <a:off x="2013857" y="584153"/>
              <a:ext cx="8405095" cy="1088250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모서리가 둥근 직사각형 17">
              <a:extLst>
                <a:ext uri="{FF2B5EF4-FFF2-40B4-BE49-F238E27FC236}">
                  <a16:creationId xmlns:a16="http://schemas.microsoft.com/office/drawing/2014/main" id="{884E8940-D316-5D75-7D3B-50A6B9A5FF17}"/>
                </a:ext>
              </a:extLst>
            </p:cNvPr>
            <p:cNvSpPr/>
            <p:nvPr/>
          </p:nvSpPr>
          <p:spPr>
            <a:xfrm>
              <a:off x="2400831" y="1148772"/>
              <a:ext cx="2105855" cy="460257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7" name="모서리가 둥근 직사각형 19">
              <a:extLst>
                <a:ext uri="{FF2B5EF4-FFF2-40B4-BE49-F238E27FC236}">
                  <a16:creationId xmlns:a16="http://schemas.microsoft.com/office/drawing/2014/main" id="{B3A3DCBE-68E1-E72F-EC5A-31CA3B3D38F9}"/>
                </a:ext>
              </a:extLst>
            </p:cNvPr>
            <p:cNvSpPr/>
            <p:nvPr/>
          </p:nvSpPr>
          <p:spPr>
            <a:xfrm>
              <a:off x="5277157" y="1141566"/>
              <a:ext cx="1787671" cy="460257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7C9B1D5-319E-E832-A39B-9350DC5EB313}"/>
                </a:ext>
              </a:extLst>
            </p:cNvPr>
            <p:cNvGrpSpPr/>
            <p:nvPr/>
          </p:nvGrpSpPr>
          <p:grpSpPr>
            <a:xfrm>
              <a:off x="2212495" y="607733"/>
              <a:ext cx="7941247" cy="1057463"/>
              <a:chOff x="2212495" y="607733"/>
              <a:chExt cx="7941247" cy="10574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5940B8-0DAC-C336-85D4-9034CD2CD63D}"/>
                  </a:ext>
                </a:extLst>
              </p:cNvPr>
              <p:cNvSpPr txBox="1"/>
              <p:nvPr/>
            </p:nvSpPr>
            <p:spPr>
              <a:xfrm>
                <a:off x="2212495" y="607733"/>
                <a:ext cx="21235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Analyzer</a:t>
                </a:r>
                <a:endParaRPr lang="en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99212E-7E30-50ED-11A4-F6758F9D3D8E}"/>
                  </a:ext>
                </a:extLst>
              </p:cNvPr>
              <p:cNvSpPr txBox="1"/>
              <p:nvPr/>
            </p:nvSpPr>
            <p:spPr>
              <a:xfrm>
                <a:off x="2400830" y="1141976"/>
                <a:ext cx="22171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Char Filters</a:t>
                </a:r>
                <a:endParaRPr lang="en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EB8CE6-9550-9B59-669F-59A90B6B6F6D}"/>
                  </a:ext>
                </a:extLst>
              </p:cNvPr>
              <p:cNvSpPr txBox="1"/>
              <p:nvPr/>
            </p:nvSpPr>
            <p:spPr>
              <a:xfrm>
                <a:off x="5169242" y="1108847"/>
                <a:ext cx="19659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800" b="1" i="0" u="none" strike="noStrike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Tokenizer</a:t>
                </a:r>
                <a:endParaRPr lang="ko-Kore-KR" altLang="en-US" sz="2800" b="1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19" name="모서리가 둥근 직사각형 21">
                <a:extLst>
                  <a:ext uri="{FF2B5EF4-FFF2-40B4-BE49-F238E27FC236}">
                    <a16:creationId xmlns:a16="http://schemas.microsoft.com/office/drawing/2014/main" id="{A5FD6361-15CC-F260-01E5-E77D448A3780}"/>
                  </a:ext>
                </a:extLst>
              </p:cNvPr>
              <p:cNvSpPr/>
              <p:nvPr/>
            </p:nvSpPr>
            <p:spPr>
              <a:xfrm>
                <a:off x="7686471" y="1148772"/>
                <a:ext cx="2332015" cy="453051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EA6F1D-32B6-9007-C0FF-3F072DAA01DD}"/>
                  </a:ext>
                </a:extLst>
              </p:cNvPr>
              <p:cNvSpPr txBox="1"/>
              <p:nvPr/>
            </p:nvSpPr>
            <p:spPr>
              <a:xfrm>
                <a:off x="7662071" y="1117290"/>
                <a:ext cx="24916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i="0" u="none" strike="noStrike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Token Filters</a:t>
                </a:r>
                <a:endParaRPr lang="ko-Kore-KR" altLang="en-US" sz="2800" b="1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B28615-097B-C7A6-51DE-83260640E548}"/>
              </a:ext>
            </a:extLst>
          </p:cNvPr>
          <p:cNvSpPr txBox="1"/>
          <p:nvPr/>
        </p:nvSpPr>
        <p:spPr>
          <a:xfrm>
            <a:off x="1119317" y="1682730"/>
            <a:ext cx="995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분석 중 가장 먼저 처리되는 과정으로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algn="ctr"/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색인된 텍스트가 </a:t>
            </a:r>
            <a:r>
              <a:rPr lang="ko-KR" altLang="en-US" sz="24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토크나이저에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의해 </a:t>
            </a:r>
            <a:r>
              <a:rPr lang="ko-KR" altLang="en-US" sz="24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텀으로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분리되기 전에 전체 문장에 대해 적용됨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0F698B-0FE7-7907-863B-B5CE91FE3213}"/>
              </a:ext>
            </a:extLst>
          </p:cNvPr>
          <p:cNvGrpSpPr/>
          <p:nvPr/>
        </p:nvGrpSpPr>
        <p:grpSpPr>
          <a:xfrm>
            <a:off x="388486" y="2985091"/>
            <a:ext cx="4019389" cy="2718366"/>
            <a:chOff x="388486" y="2985091"/>
            <a:chExt cx="4019389" cy="2718366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9FFF0BC7-81F4-89F2-50B7-D96DABFEB5F1}"/>
                </a:ext>
              </a:extLst>
            </p:cNvPr>
            <p:cNvSpPr/>
            <p:nvPr/>
          </p:nvSpPr>
          <p:spPr>
            <a:xfrm>
              <a:off x="388486" y="2985091"/>
              <a:ext cx="4019389" cy="2718366"/>
            </a:xfrm>
            <a:prstGeom prst="parallelogram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0953B2-C30B-D3B1-16F2-2BCF9D1CA1F8}"/>
                </a:ext>
              </a:extLst>
            </p:cNvPr>
            <p:cNvSpPr txBox="1"/>
            <p:nvPr/>
          </p:nvSpPr>
          <p:spPr>
            <a:xfrm>
              <a:off x="974735" y="3952227"/>
              <a:ext cx="300595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HTML </a:t>
              </a:r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태그를 제거하여</a:t>
              </a:r>
              <a:endPara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텍스트로 바꿈</a:t>
              </a:r>
              <a:endPara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endPara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&lt;&gt;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태그 제거</a:t>
              </a:r>
              <a:endPara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- &amp;</a:t>
              </a:r>
              <a:r>
                <a:rPr lang="en-US" altLang="ko-KR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nbsp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;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해석</a:t>
              </a:r>
              <a:endPara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ACAFB2-2069-8DF1-5846-4B83CC002531}"/>
                </a:ext>
              </a:extLst>
            </p:cNvPr>
            <p:cNvSpPr txBox="1"/>
            <p:nvPr/>
          </p:nvSpPr>
          <p:spPr>
            <a:xfrm>
              <a:off x="1381135" y="3185883"/>
              <a:ext cx="2351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HTML Strip</a:t>
              </a:r>
              <a:endPara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908452-3D4D-00DC-7DCB-6ACA7F6D9841}"/>
              </a:ext>
            </a:extLst>
          </p:cNvPr>
          <p:cNvGrpSpPr/>
          <p:nvPr/>
        </p:nvGrpSpPr>
        <p:grpSpPr>
          <a:xfrm>
            <a:off x="3926232" y="2985091"/>
            <a:ext cx="4019389" cy="2718366"/>
            <a:chOff x="3980686" y="2985091"/>
            <a:chExt cx="4019389" cy="2718366"/>
          </a:xfrm>
        </p:grpSpPr>
        <p:sp>
          <p:nvSpPr>
            <p:cNvPr id="2" name="평행 사변형 43">
              <a:extLst>
                <a:ext uri="{FF2B5EF4-FFF2-40B4-BE49-F238E27FC236}">
                  <a16:creationId xmlns:a16="http://schemas.microsoft.com/office/drawing/2014/main" id="{86863CC8-32FA-5C5D-5264-2CB348787F85}"/>
                </a:ext>
              </a:extLst>
            </p:cNvPr>
            <p:cNvSpPr/>
            <p:nvPr/>
          </p:nvSpPr>
          <p:spPr>
            <a:xfrm>
              <a:off x="3980686" y="2985091"/>
              <a:ext cx="4019389" cy="2718366"/>
            </a:xfrm>
            <a:prstGeom prst="parallelogram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E1AC1F7-506D-5E8B-7D02-FC429612A3EE}"/>
                </a:ext>
              </a:extLst>
            </p:cNvPr>
            <p:cNvGrpSpPr/>
            <p:nvPr/>
          </p:nvGrpSpPr>
          <p:grpSpPr>
            <a:xfrm>
              <a:off x="4701225" y="3163572"/>
              <a:ext cx="2527395" cy="2314838"/>
              <a:chOff x="1085798" y="3176272"/>
              <a:chExt cx="2527395" cy="231483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9D05AF-8845-C6FB-35E2-FE8E8E291B27}"/>
                  </a:ext>
                </a:extLst>
              </p:cNvPr>
              <p:cNvSpPr txBox="1"/>
              <p:nvPr/>
            </p:nvSpPr>
            <p:spPr>
              <a:xfrm>
                <a:off x="1085798" y="3952227"/>
                <a:ext cx="2457724" cy="153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특정 단어를</a:t>
                </a:r>
                <a:endPara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지정한 단어로 치환</a:t>
                </a:r>
                <a:endPara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endParaRPr lang="en-US" altLang="ko-KR" sz="10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-&gt; </a:t>
                </a:r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특수 문자 처리를 위해</a:t>
                </a:r>
                <a:endPara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반드시 필요한 필터</a:t>
                </a:r>
                <a:endPara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199792-0732-AC52-B860-CB4FC504F931}"/>
                  </a:ext>
                </a:extLst>
              </p:cNvPr>
              <p:cNvSpPr txBox="1"/>
              <p:nvPr/>
            </p:nvSpPr>
            <p:spPr>
              <a:xfrm>
                <a:off x="1735756" y="3176272"/>
                <a:ext cx="18774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Mapping</a:t>
                </a:r>
                <a:endParaRPr lang="en-US" altLang="ko-KR" sz="24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9094F5-01A1-ACAA-C714-D10B6AD7DC93}"/>
              </a:ext>
            </a:extLst>
          </p:cNvPr>
          <p:cNvGrpSpPr/>
          <p:nvPr/>
        </p:nvGrpSpPr>
        <p:grpSpPr>
          <a:xfrm>
            <a:off x="7463979" y="2985091"/>
            <a:ext cx="4019389" cy="2718366"/>
            <a:chOff x="7463979" y="2985091"/>
            <a:chExt cx="4019389" cy="2718366"/>
          </a:xfrm>
        </p:grpSpPr>
        <p:sp>
          <p:nvSpPr>
            <p:cNvPr id="3" name="평행 사변형 43">
              <a:extLst>
                <a:ext uri="{FF2B5EF4-FFF2-40B4-BE49-F238E27FC236}">
                  <a16:creationId xmlns:a16="http://schemas.microsoft.com/office/drawing/2014/main" id="{4EC70F02-A5E7-5D40-9FBD-701F76B277E5}"/>
                </a:ext>
              </a:extLst>
            </p:cNvPr>
            <p:cNvSpPr/>
            <p:nvPr/>
          </p:nvSpPr>
          <p:spPr>
            <a:xfrm>
              <a:off x="7463979" y="2985091"/>
              <a:ext cx="4019389" cy="2718366"/>
            </a:xfrm>
            <a:prstGeom prst="parallelogram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5BF20CD-3F73-7D78-3DF5-CFDB32A43722}"/>
                </a:ext>
              </a:extLst>
            </p:cNvPr>
            <p:cNvGrpSpPr/>
            <p:nvPr/>
          </p:nvGrpSpPr>
          <p:grpSpPr>
            <a:xfrm>
              <a:off x="8091530" y="3182037"/>
              <a:ext cx="3257623" cy="1740887"/>
              <a:chOff x="1071916" y="3182037"/>
              <a:chExt cx="3257623" cy="1740887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24BB01-2DD5-9204-8CF1-E345C10CE71C}"/>
                  </a:ext>
                </a:extLst>
              </p:cNvPr>
              <p:cNvSpPr txBox="1"/>
              <p:nvPr/>
            </p:nvSpPr>
            <p:spPr>
              <a:xfrm>
                <a:off x="1187577" y="4091927"/>
                <a:ext cx="25298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정규식을 이용해</a:t>
                </a:r>
                <a:endPara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복잡한 패턴을 치환</a:t>
                </a:r>
                <a:endPara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FF6E863-118A-1FFA-3B5E-25DE487DE327}"/>
                  </a:ext>
                </a:extLst>
              </p:cNvPr>
              <p:cNvSpPr txBox="1"/>
              <p:nvPr/>
            </p:nvSpPr>
            <p:spPr>
              <a:xfrm>
                <a:off x="1071916" y="3182037"/>
                <a:ext cx="32576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Pattern Replace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288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E88EA-478E-B268-F3EC-250483CE3587}"/>
              </a:ext>
            </a:extLst>
          </p:cNvPr>
          <p:cNvSpPr txBox="1"/>
          <p:nvPr/>
        </p:nvSpPr>
        <p:spPr>
          <a:xfrm>
            <a:off x="3164749" y="1682730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텍스트를 받아 토큰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개별 단어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텍스트를 분해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CF31FC-AD3E-E85C-7E55-99CC3FF8C6EF}"/>
              </a:ext>
            </a:extLst>
          </p:cNvPr>
          <p:cNvGrpSpPr/>
          <p:nvPr/>
        </p:nvGrpSpPr>
        <p:grpSpPr>
          <a:xfrm>
            <a:off x="601015" y="2695891"/>
            <a:ext cx="3262615" cy="3009900"/>
            <a:chOff x="773356" y="2800995"/>
            <a:chExt cx="3262615" cy="3009900"/>
          </a:xfrm>
        </p:grpSpPr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7DD2470A-DF6A-6C53-7B56-AA9CD642F400}"/>
                </a:ext>
              </a:extLst>
            </p:cNvPr>
            <p:cNvSpPr/>
            <p:nvPr/>
          </p:nvSpPr>
          <p:spPr>
            <a:xfrm>
              <a:off x="773356" y="2800995"/>
              <a:ext cx="3262615" cy="3009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55DE87-F0D5-7725-2446-36076FBC1A58}"/>
                </a:ext>
              </a:extLst>
            </p:cNvPr>
            <p:cNvSpPr txBox="1"/>
            <p:nvPr/>
          </p:nvSpPr>
          <p:spPr>
            <a:xfrm>
              <a:off x="1001075" y="4008239"/>
              <a:ext cx="2839239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공백으로</a:t>
              </a:r>
              <a:r>
                <a: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term</a:t>
              </a:r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을 분리</a:t>
              </a:r>
              <a:endPara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* Term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 끝에 있는</a:t>
              </a:r>
              <a:endPara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특수문자는 제거</a:t>
              </a:r>
              <a:endPara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3A3D87-9FDC-4F02-3950-D742941CC39F}"/>
                </a:ext>
              </a:extLst>
            </p:cNvPr>
            <p:cNvSpPr txBox="1"/>
            <p:nvPr/>
          </p:nvSpPr>
          <p:spPr>
            <a:xfrm>
              <a:off x="1014388" y="3202059"/>
              <a:ext cx="1962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Standard</a:t>
              </a:r>
              <a:endPara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7DA5BF7-F3F7-FE45-3AA8-291992792C7F}"/>
              </a:ext>
            </a:extLst>
          </p:cNvPr>
          <p:cNvGrpSpPr/>
          <p:nvPr/>
        </p:nvGrpSpPr>
        <p:grpSpPr>
          <a:xfrm>
            <a:off x="4377356" y="2695891"/>
            <a:ext cx="3262615" cy="3009900"/>
            <a:chOff x="4464692" y="2800995"/>
            <a:chExt cx="3262615" cy="3009900"/>
          </a:xfrm>
        </p:grpSpPr>
        <p:sp>
          <p:nvSpPr>
            <p:cNvPr id="27" name="사각형: 잘린 한쪽 모서리 27">
              <a:extLst>
                <a:ext uri="{FF2B5EF4-FFF2-40B4-BE49-F238E27FC236}">
                  <a16:creationId xmlns:a16="http://schemas.microsoft.com/office/drawing/2014/main" id="{BC204F57-C515-3012-8F25-DB10A74C7B63}"/>
                </a:ext>
              </a:extLst>
            </p:cNvPr>
            <p:cNvSpPr/>
            <p:nvPr/>
          </p:nvSpPr>
          <p:spPr>
            <a:xfrm>
              <a:off x="4464692" y="2800995"/>
              <a:ext cx="3262615" cy="3009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848880F-F626-F17F-C886-B5EF202FB5A6}"/>
                </a:ext>
              </a:extLst>
            </p:cNvPr>
            <p:cNvGrpSpPr/>
            <p:nvPr/>
          </p:nvGrpSpPr>
          <p:grpSpPr>
            <a:xfrm>
              <a:off x="4679471" y="3202059"/>
              <a:ext cx="2943434" cy="2004610"/>
              <a:chOff x="4679471" y="3202059"/>
              <a:chExt cx="2943434" cy="200461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4BE18D-48F7-AA35-30E3-30C3A228CB6D}"/>
                  </a:ext>
                </a:extLst>
              </p:cNvPr>
              <p:cNvSpPr txBox="1"/>
              <p:nvPr/>
            </p:nvSpPr>
            <p:spPr>
              <a:xfrm>
                <a:off x="4679471" y="4006340"/>
                <a:ext cx="294343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알파벳을 제외한</a:t>
                </a:r>
                <a:endPara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모든 공백</a:t>
                </a:r>
                <a:r>
                  <a:rPr lang="en-US" altLang="ko-KR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숫자</a:t>
                </a:r>
                <a:r>
                  <a:rPr lang="en-US" altLang="ko-KR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기호를</a:t>
                </a:r>
                <a:endPara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기준으로 </a:t>
                </a:r>
                <a:r>
                  <a:rPr lang="en-US" altLang="ko-KR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term</a:t>
                </a:r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을 분리</a:t>
                </a:r>
                <a:endPara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23CBBA-F583-D9DC-A0DE-A23D326F8847}"/>
                  </a:ext>
                </a:extLst>
              </p:cNvPr>
              <p:cNvSpPr txBox="1"/>
              <p:nvPr/>
            </p:nvSpPr>
            <p:spPr>
              <a:xfrm>
                <a:off x="4829234" y="3202059"/>
                <a:ext cx="13452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Letter</a:t>
                </a:r>
                <a:endParaRPr lang="en-US" altLang="ko-KR" sz="24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E8B4DC7-7C14-9F00-F203-AF4A1E723C7D}"/>
              </a:ext>
            </a:extLst>
          </p:cNvPr>
          <p:cNvGrpSpPr/>
          <p:nvPr/>
        </p:nvGrpSpPr>
        <p:grpSpPr>
          <a:xfrm>
            <a:off x="8153696" y="2695891"/>
            <a:ext cx="3262615" cy="3009900"/>
            <a:chOff x="8326037" y="2800995"/>
            <a:chExt cx="3262615" cy="3009900"/>
          </a:xfrm>
        </p:grpSpPr>
        <p:sp>
          <p:nvSpPr>
            <p:cNvPr id="31" name="사각형: 잘린 한쪽 모서리 27">
              <a:extLst>
                <a:ext uri="{FF2B5EF4-FFF2-40B4-BE49-F238E27FC236}">
                  <a16:creationId xmlns:a16="http://schemas.microsoft.com/office/drawing/2014/main" id="{186C9FCB-FE02-61CE-C4FC-1ED6124E1E6C}"/>
                </a:ext>
              </a:extLst>
            </p:cNvPr>
            <p:cNvSpPr/>
            <p:nvPr/>
          </p:nvSpPr>
          <p:spPr>
            <a:xfrm>
              <a:off x="8326037" y="2800995"/>
              <a:ext cx="3262615" cy="3009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676ECFD-17A4-B09F-3A73-DCA252D472DA}"/>
                </a:ext>
              </a:extLst>
            </p:cNvPr>
            <p:cNvGrpSpPr/>
            <p:nvPr/>
          </p:nvGrpSpPr>
          <p:grpSpPr>
            <a:xfrm>
              <a:off x="8611464" y="3202059"/>
              <a:ext cx="2839239" cy="2096943"/>
              <a:chOff x="8611464" y="3202059"/>
              <a:chExt cx="2839239" cy="209694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504D3-7884-2502-1237-CE8A2E19979D}"/>
                  </a:ext>
                </a:extLst>
              </p:cNvPr>
              <p:cNvSpPr txBox="1"/>
              <p:nvPr/>
            </p:nvSpPr>
            <p:spPr>
              <a:xfrm>
                <a:off x="8611464" y="4006340"/>
                <a:ext cx="2839239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공백으로</a:t>
                </a:r>
                <a:r>
                  <a:rPr lang="en-US" altLang="ko-KR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term</a:t>
                </a:r>
                <a:r>
                  <a:rPr lang="ko-KR" altLang="en-US" sz="24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을 분리</a:t>
                </a:r>
                <a:endPara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* Term</a:t>
                </a:r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의 끝에 있는</a:t>
                </a:r>
                <a:endPara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특수문자는 제거하지 않음</a:t>
                </a:r>
                <a:endPara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19161B-0226-52A4-CAD4-971AD397A6A9}"/>
                  </a:ext>
                </a:extLst>
              </p:cNvPr>
              <p:cNvSpPr txBox="1"/>
              <p:nvPr/>
            </p:nvSpPr>
            <p:spPr>
              <a:xfrm>
                <a:off x="8611464" y="3202059"/>
                <a:ext cx="2502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Whitespace</a:t>
                </a:r>
                <a:endParaRPr lang="en-US" altLang="ko-KR" sz="24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1F4FBC-07FB-E9C2-1197-7E6B0ED4E09D}"/>
              </a:ext>
            </a:extLst>
          </p:cNvPr>
          <p:cNvGrpSpPr/>
          <p:nvPr/>
        </p:nvGrpSpPr>
        <p:grpSpPr>
          <a:xfrm>
            <a:off x="1840472" y="380939"/>
            <a:ext cx="8511056" cy="1088250"/>
            <a:chOff x="2013857" y="584153"/>
            <a:chExt cx="8405095" cy="1088250"/>
          </a:xfrm>
        </p:grpSpPr>
        <p:sp>
          <p:nvSpPr>
            <p:cNvPr id="5" name="모서리가 둥근 직사각형 15">
              <a:extLst>
                <a:ext uri="{FF2B5EF4-FFF2-40B4-BE49-F238E27FC236}">
                  <a16:creationId xmlns:a16="http://schemas.microsoft.com/office/drawing/2014/main" id="{1206EFA3-08D5-5A66-A65F-9D223195A393}"/>
                </a:ext>
              </a:extLst>
            </p:cNvPr>
            <p:cNvSpPr/>
            <p:nvPr/>
          </p:nvSpPr>
          <p:spPr>
            <a:xfrm>
              <a:off x="2013857" y="584153"/>
              <a:ext cx="8405095" cy="1088250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6" name="모서리가 둥근 직사각형 17">
              <a:extLst>
                <a:ext uri="{FF2B5EF4-FFF2-40B4-BE49-F238E27FC236}">
                  <a16:creationId xmlns:a16="http://schemas.microsoft.com/office/drawing/2014/main" id="{898EF094-938C-45C5-67E2-27DB41B127D1}"/>
                </a:ext>
              </a:extLst>
            </p:cNvPr>
            <p:cNvSpPr/>
            <p:nvPr/>
          </p:nvSpPr>
          <p:spPr>
            <a:xfrm>
              <a:off x="2400831" y="1148772"/>
              <a:ext cx="2105855" cy="460257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7" name="모서리가 둥근 직사각형 19">
              <a:extLst>
                <a:ext uri="{FF2B5EF4-FFF2-40B4-BE49-F238E27FC236}">
                  <a16:creationId xmlns:a16="http://schemas.microsoft.com/office/drawing/2014/main" id="{5D273FFC-CC9D-4609-FBDD-BBF0DA7B70E5}"/>
                </a:ext>
              </a:extLst>
            </p:cNvPr>
            <p:cNvSpPr/>
            <p:nvPr/>
          </p:nvSpPr>
          <p:spPr>
            <a:xfrm>
              <a:off x="5277157" y="1141566"/>
              <a:ext cx="1787671" cy="460257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E72DFDE-F661-7060-0723-8AE05BE9867E}"/>
                </a:ext>
              </a:extLst>
            </p:cNvPr>
            <p:cNvGrpSpPr/>
            <p:nvPr/>
          </p:nvGrpSpPr>
          <p:grpSpPr>
            <a:xfrm>
              <a:off x="2212495" y="607733"/>
              <a:ext cx="7941247" cy="1057463"/>
              <a:chOff x="2212495" y="607733"/>
              <a:chExt cx="7941247" cy="105746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FC24E-C08A-D3DB-2A4F-8CE9E471441A}"/>
                  </a:ext>
                </a:extLst>
              </p:cNvPr>
              <p:cNvSpPr txBox="1"/>
              <p:nvPr/>
            </p:nvSpPr>
            <p:spPr>
              <a:xfrm>
                <a:off x="2212495" y="607733"/>
                <a:ext cx="21235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Analyzer</a:t>
                </a:r>
                <a:endParaRPr lang="en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2B48AE-CB41-7917-D3C8-21EBF1323E03}"/>
                  </a:ext>
                </a:extLst>
              </p:cNvPr>
              <p:cNvSpPr txBox="1"/>
              <p:nvPr/>
            </p:nvSpPr>
            <p:spPr>
              <a:xfrm>
                <a:off x="2400830" y="1141976"/>
                <a:ext cx="22171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Char Filters</a:t>
                </a:r>
                <a:endParaRPr lang="en" altLang="ko-KR" sz="2800" b="1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B034C9-593E-ACBD-C978-1ECB871FBD31}"/>
                  </a:ext>
                </a:extLst>
              </p:cNvPr>
              <p:cNvSpPr txBox="1"/>
              <p:nvPr/>
            </p:nvSpPr>
            <p:spPr>
              <a:xfrm>
                <a:off x="5169242" y="1108847"/>
                <a:ext cx="19659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800" b="1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Tokenizer</a:t>
                </a:r>
                <a:endParaRPr lang="ko-Kore-KR" altLang="en-US" sz="28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3" name="모서리가 둥근 직사각형 21">
                <a:extLst>
                  <a:ext uri="{FF2B5EF4-FFF2-40B4-BE49-F238E27FC236}">
                    <a16:creationId xmlns:a16="http://schemas.microsoft.com/office/drawing/2014/main" id="{F0956BBB-B483-6849-2DE2-F7CB85EF4911}"/>
                  </a:ext>
                </a:extLst>
              </p:cNvPr>
              <p:cNvSpPr/>
              <p:nvPr/>
            </p:nvSpPr>
            <p:spPr>
              <a:xfrm>
                <a:off x="7686471" y="1148772"/>
                <a:ext cx="2332015" cy="453051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64D74B-59B6-99B9-70B7-C80C6F7F95DB}"/>
                  </a:ext>
                </a:extLst>
              </p:cNvPr>
              <p:cNvSpPr txBox="1"/>
              <p:nvPr/>
            </p:nvSpPr>
            <p:spPr>
              <a:xfrm>
                <a:off x="7662071" y="1117290"/>
                <a:ext cx="24916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i="0" u="none" strike="noStrike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Token Filters</a:t>
                </a:r>
                <a:endParaRPr lang="ko-Kore-KR" altLang="en-US" sz="2800" b="1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632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37101-9BF8-ED43-1A29-D36D18AE3E9C}"/>
              </a:ext>
            </a:extLst>
          </p:cNvPr>
          <p:cNvSpPr txBox="1"/>
          <p:nvPr/>
        </p:nvSpPr>
        <p:spPr>
          <a:xfrm>
            <a:off x="3310323" y="1556431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분리된 각각의 </a:t>
            </a:r>
            <a:r>
              <a:rPr lang="ko-KR" altLang="en-US" sz="24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텀을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지정한 규칙에 따라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63C7C-27DA-35A5-9F17-30FD69D9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99" y="2073234"/>
            <a:ext cx="6324197" cy="203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A40948-B74B-6ED6-7C63-281BF258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36" y="4454430"/>
            <a:ext cx="6324197" cy="1659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7F864-9900-C350-ACBD-EB7CD3B3E7E0}"/>
              </a:ext>
            </a:extLst>
          </p:cNvPr>
          <p:cNvSpPr txBox="1"/>
          <p:nvPr/>
        </p:nvSpPr>
        <p:spPr>
          <a:xfrm>
            <a:off x="1441735" y="2141506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Ngram</a:t>
            </a:r>
            <a:endParaRPr lang="en-US" altLang="ko-KR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Edge </a:t>
            </a:r>
            <a:r>
              <a:rPr lang="en-US" altLang="ko-KR" sz="24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Ngram</a:t>
            </a:r>
            <a:endParaRPr lang="en-US" altLang="ko-KR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53ABC-D7EA-B9E9-760C-195A33A3C514}"/>
              </a:ext>
            </a:extLst>
          </p:cNvPr>
          <p:cNvSpPr txBox="1"/>
          <p:nvPr/>
        </p:nvSpPr>
        <p:spPr>
          <a:xfrm>
            <a:off x="1478826" y="3006351"/>
            <a:ext cx="313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글자 단위로 구성된 묶음에서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연속된 요소를 추출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D46EF-CCE5-92ED-E00D-4E4889FE8D6A}"/>
              </a:ext>
            </a:extLst>
          </p:cNvPr>
          <p:cNvSpPr txBox="1"/>
          <p:nvPr/>
        </p:nvSpPr>
        <p:spPr>
          <a:xfrm>
            <a:off x="1424063" y="4473157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Shingle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FB91D-FC27-4DDF-99F4-A528DF3CFFE3}"/>
              </a:ext>
            </a:extLst>
          </p:cNvPr>
          <p:cNvSpPr txBox="1"/>
          <p:nvPr/>
        </p:nvSpPr>
        <p:spPr>
          <a:xfrm>
            <a:off x="1461154" y="5338002"/>
            <a:ext cx="313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Term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단위로 구성된 묶음에서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연속된 요소를 추출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80380D-AF85-DAE1-DBE0-F4828DFF730A}"/>
              </a:ext>
            </a:extLst>
          </p:cNvPr>
          <p:cNvGrpSpPr/>
          <p:nvPr/>
        </p:nvGrpSpPr>
        <p:grpSpPr>
          <a:xfrm>
            <a:off x="1840472" y="380939"/>
            <a:ext cx="8511056" cy="1088250"/>
            <a:chOff x="2013857" y="584153"/>
            <a:chExt cx="8405095" cy="1088250"/>
          </a:xfrm>
        </p:grpSpPr>
        <p:sp>
          <p:nvSpPr>
            <p:cNvPr id="6" name="모서리가 둥근 직사각형 15">
              <a:extLst>
                <a:ext uri="{FF2B5EF4-FFF2-40B4-BE49-F238E27FC236}">
                  <a16:creationId xmlns:a16="http://schemas.microsoft.com/office/drawing/2014/main" id="{BDCB8003-26A6-90AE-8053-3373A3E46978}"/>
                </a:ext>
              </a:extLst>
            </p:cNvPr>
            <p:cNvSpPr/>
            <p:nvPr/>
          </p:nvSpPr>
          <p:spPr>
            <a:xfrm>
              <a:off x="2013857" y="584153"/>
              <a:ext cx="8405095" cy="1088250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2" name="모서리가 둥근 직사각형 17">
              <a:extLst>
                <a:ext uri="{FF2B5EF4-FFF2-40B4-BE49-F238E27FC236}">
                  <a16:creationId xmlns:a16="http://schemas.microsoft.com/office/drawing/2014/main" id="{D8C5EEC8-9487-6544-6F42-5777694D1123}"/>
                </a:ext>
              </a:extLst>
            </p:cNvPr>
            <p:cNvSpPr/>
            <p:nvPr/>
          </p:nvSpPr>
          <p:spPr>
            <a:xfrm>
              <a:off x="2400831" y="1148772"/>
              <a:ext cx="2105855" cy="460257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1" name="모서리가 둥근 직사각형 19">
              <a:extLst>
                <a:ext uri="{FF2B5EF4-FFF2-40B4-BE49-F238E27FC236}">
                  <a16:creationId xmlns:a16="http://schemas.microsoft.com/office/drawing/2014/main" id="{7FCAE9B4-DC0C-1415-865A-918427F9E14F}"/>
                </a:ext>
              </a:extLst>
            </p:cNvPr>
            <p:cNvSpPr/>
            <p:nvPr/>
          </p:nvSpPr>
          <p:spPr>
            <a:xfrm>
              <a:off x="5277157" y="1141566"/>
              <a:ext cx="1787671" cy="460257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8931CB4-08F4-01A5-A699-DDDC9BC0C114}"/>
                </a:ext>
              </a:extLst>
            </p:cNvPr>
            <p:cNvGrpSpPr/>
            <p:nvPr/>
          </p:nvGrpSpPr>
          <p:grpSpPr>
            <a:xfrm>
              <a:off x="2212495" y="607733"/>
              <a:ext cx="7941247" cy="1057463"/>
              <a:chOff x="2212495" y="607733"/>
              <a:chExt cx="7941247" cy="105746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82A0D-3B6F-061F-F684-90E5B3CAFCDA}"/>
                  </a:ext>
                </a:extLst>
              </p:cNvPr>
              <p:cNvSpPr txBox="1"/>
              <p:nvPr/>
            </p:nvSpPr>
            <p:spPr>
              <a:xfrm>
                <a:off x="2212495" y="607733"/>
                <a:ext cx="21235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Analyzer</a:t>
                </a:r>
                <a:endParaRPr lang="en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B8F573-1C7F-0B29-648B-C6BE2666E0C8}"/>
                  </a:ext>
                </a:extLst>
              </p:cNvPr>
              <p:cNvSpPr txBox="1"/>
              <p:nvPr/>
            </p:nvSpPr>
            <p:spPr>
              <a:xfrm>
                <a:off x="2400830" y="1141976"/>
                <a:ext cx="22171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Char Filters</a:t>
                </a:r>
                <a:endParaRPr lang="en" altLang="ko-KR" sz="2800" b="1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66D41A-5675-3643-6101-D82EFBE93924}"/>
                  </a:ext>
                </a:extLst>
              </p:cNvPr>
              <p:cNvSpPr txBox="1"/>
              <p:nvPr/>
            </p:nvSpPr>
            <p:spPr>
              <a:xfrm>
                <a:off x="5169242" y="1108847"/>
                <a:ext cx="19659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800" b="1" i="0" u="none" strike="noStrik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Tokenizer</a:t>
                </a:r>
                <a:endParaRPr lang="ko-Kore-KR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8" name="모서리가 둥근 직사각형 21">
                <a:extLst>
                  <a:ext uri="{FF2B5EF4-FFF2-40B4-BE49-F238E27FC236}">
                    <a16:creationId xmlns:a16="http://schemas.microsoft.com/office/drawing/2014/main" id="{FECE3811-B3FB-39D6-C832-265066EEB6B9}"/>
                  </a:ext>
                </a:extLst>
              </p:cNvPr>
              <p:cNvSpPr/>
              <p:nvPr/>
            </p:nvSpPr>
            <p:spPr>
              <a:xfrm>
                <a:off x="7686471" y="1148772"/>
                <a:ext cx="2332015" cy="453051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95C017-2CF8-AD85-6DBF-34B2D7AD2793}"/>
                  </a:ext>
                </a:extLst>
              </p:cNvPr>
              <p:cNvSpPr txBox="1"/>
              <p:nvPr/>
            </p:nvSpPr>
            <p:spPr>
              <a:xfrm>
                <a:off x="7662071" y="1117290"/>
                <a:ext cx="24916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Token Filters</a:t>
                </a:r>
                <a:endParaRPr lang="ko-Kore-KR" altLang="en-US" sz="28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00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E4D44AE-A6CB-11F2-43BC-DDE63061B9D8}"/>
              </a:ext>
            </a:extLst>
          </p:cNvPr>
          <p:cNvSpPr/>
          <p:nvPr/>
        </p:nvSpPr>
        <p:spPr>
          <a:xfrm>
            <a:off x="-573437" y="3651693"/>
            <a:ext cx="13505662" cy="697394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모서리가 둥근 직사각형 16">
            <a:extLst>
              <a:ext uri="{FF2B5EF4-FFF2-40B4-BE49-F238E27FC236}">
                <a16:creationId xmlns:a16="http://schemas.microsoft.com/office/drawing/2014/main" id="{C73DAAC1-5058-007E-E8C5-8220E219B63A}"/>
              </a:ext>
            </a:extLst>
          </p:cNvPr>
          <p:cNvSpPr/>
          <p:nvPr/>
        </p:nvSpPr>
        <p:spPr>
          <a:xfrm>
            <a:off x="-573437" y="4577984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D60923-707D-5D1E-1ED3-99BDFA255B60}"/>
              </a:ext>
            </a:extLst>
          </p:cNvPr>
          <p:cNvGrpSpPr/>
          <p:nvPr/>
        </p:nvGrpSpPr>
        <p:grpSpPr>
          <a:xfrm>
            <a:off x="909663" y="1599164"/>
            <a:ext cx="10372674" cy="1329962"/>
            <a:chOff x="1488446" y="1402532"/>
            <a:chExt cx="10372674" cy="13299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B4155E2-C01E-F80F-BD03-D5A74DF9ADB4}"/>
                </a:ext>
              </a:extLst>
            </p:cNvPr>
            <p:cNvGrpSpPr/>
            <p:nvPr/>
          </p:nvGrpSpPr>
          <p:grpSpPr>
            <a:xfrm>
              <a:off x="1488446" y="1402532"/>
              <a:ext cx="5301765" cy="1329962"/>
              <a:chOff x="124594" y="1286714"/>
              <a:chExt cx="5301765" cy="13299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0102C-EACD-2D84-A572-CA5518D07DA1}"/>
                  </a:ext>
                </a:extLst>
              </p:cNvPr>
              <p:cNvSpPr txBox="1"/>
              <p:nvPr/>
            </p:nvSpPr>
            <p:spPr>
              <a:xfrm>
                <a:off x="124594" y="1286714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5400" b="1" dirty="0">
                    <a:solidFill>
                      <a:srgbClr val="595959">
                        <a:alpha val="25000"/>
                      </a:srgb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Query</a:t>
                </a:r>
                <a:endParaRPr lang="ko-KR" altLang="en-US" sz="5400" b="1" dirty="0">
                  <a:solidFill>
                    <a:schemeClr val="tx1">
                      <a:alpha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3E6CE-C3EF-979E-E203-C7718E5580CD}"/>
                  </a:ext>
                </a:extLst>
              </p:cNvPr>
              <p:cNvSpPr txBox="1"/>
              <p:nvPr/>
            </p:nvSpPr>
            <p:spPr>
              <a:xfrm>
                <a:off x="1083733" y="1693346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54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쿼리</a:t>
                </a:r>
                <a:endParaRPr lang="ko-KR" altLang="en-US" sz="5400" b="1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F2BA5F-2894-4DEB-D77F-7313F407A1D4}"/>
                </a:ext>
              </a:extLst>
            </p:cNvPr>
            <p:cNvSpPr txBox="1"/>
            <p:nvPr/>
          </p:nvSpPr>
          <p:spPr>
            <a:xfrm>
              <a:off x="4152639" y="1654966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데이터베이스나 데이터 </a:t>
              </a:r>
              <a:r>
                <a:rPr lang="en-US" altLang="ko-KR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Repository</a:t>
              </a:r>
              <a:r>
                <a:rPr lang="ko-KR" altLang="en-US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시스템에서 </a:t>
              </a:r>
              <a:endPara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데이터나 정보를 요청하는 것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4760B6-5550-1264-42DC-BA9EB2423C9E}"/>
              </a:ext>
            </a:extLst>
          </p:cNvPr>
          <p:cNvSpPr txBox="1"/>
          <p:nvPr/>
        </p:nvSpPr>
        <p:spPr>
          <a:xfrm>
            <a:off x="0" y="6488668"/>
            <a:ext cx="687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https://www.elastic.co/kr/what-is/query-language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43223-ADEF-7555-7A24-AC91C201642F}"/>
              </a:ext>
            </a:extLst>
          </p:cNvPr>
          <p:cNvSpPr txBox="1"/>
          <p:nvPr/>
        </p:nvSpPr>
        <p:spPr>
          <a:xfrm>
            <a:off x="285949" y="3686134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1834C-1EA6-A46D-95B7-47857A7F95E7}"/>
              </a:ext>
            </a:extLst>
          </p:cNvPr>
          <p:cNvSpPr txBox="1"/>
          <p:nvPr/>
        </p:nvSpPr>
        <p:spPr>
          <a:xfrm>
            <a:off x="2517887" y="3756105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 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빈도와 역빈도를 </a:t>
            </a: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기반으로 각 단어의 중요도를 평가합니다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D48F4-D693-414F-9E7C-B40FFBCF21DD}"/>
              </a:ext>
            </a:extLst>
          </p:cNvPr>
          <p:cNvSpPr txBox="1"/>
          <p:nvPr/>
        </p:nvSpPr>
        <p:spPr>
          <a:xfrm>
            <a:off x="285949" y="4612505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85038-4B81-2A5A-62BC-9FDFFE1A5665}"/>
              </a:ext>
            </a:extLst>
          </p:cNvPr>
          <p:cNvSpPr txBox="1"/>
          <p:nvPr/>
        </p:nvSpPr>
        <p:spPr>
          <a:xfrm>
            <a:off x="2517887" y="4704838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 길이와 같은 추가 요소를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사용해 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 err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보완한 알고리즘 입니다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D7846BE-3237-0DEB-CBFC-881318D6D7ED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69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0E4E47-0C88-7A6E-7EA8-A7405B86F95B}"/>
              </a:ext>
            </a:extLst>
          </p:cNvPr>
          <p:cNvGrpSpPr/>
          <p:nvPr/>
        </p:nvGrpSpPr>
        <p:grpSpPr>
          <a:xfrm>
            <a:off x="2507971" y="3114615"/>
            <a:ext cx="7176059" cy="923985"/>
            <a:chOff x="2507970" y="1400115"/>
            <a:chExt cx="7176059" cy="9239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AC4DA4-1662-A64C-E2D7-55E4640F4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970" y="1400115"/>
              <a:ext cx="7176059" cy="76886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0A1823-BF4F-402B-BB3E-026C8C1AE1C8}"/>
                </a:ext>
              </a:extLst>
            </p:cNvPr>
            <p:cNvSpPr/>
            <p:nvPr/>
          </p:nvSpPr>
          <p:spPr>
            <a:xfrm>
              <a:off x="5765800" y="1400115"/>
              <a:ext cx="1625600" cy="92398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623E97-D984-D3C1-B687-152B10B07716}"/>
                </a:ext>
              </a:extLst>
            </p:cNvPr>
            <p:cNvSpPr/>
            <p:nvPr/>
          </p:nvSpPr>
          <p:spPr>
            <a:xfrm>
              <a:off x="7823199" y="1400115"/>
              <a:ext cx="1860829" cy="92398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857E1DFE-8FFE-5098-97AF-B36EB36560E5}"/>
              </a:ext>
            </a:extLst>
          </p:cNvPr>
          <p:cNvSpPr/>
          <p:nvPr/>
        </p:nvSpPr>
        <p:spPr>
          <a:xfrm>
            <a:off x="-656831" y="351813"/>
            <a:ext cx="13505662" cy="697394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1174D-578F-CC7E-F29C-8BB6FCE95C01}"/>
              </a:ext>
            </a:extLst>
          </p:cNvPr>
          <p:cNvSpPr txBox="1"/>
          <p:nvPr/>
        </p:nvSpPr>
        <p:spPr>
          <a:xfrm>
            <a:off x="202555" y="386254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A6FDB-C476-DA9F-C1F6-7A514A19BE96}"/>
              </a:ext>
            </a:extLst>
          </p:cNvPr>
          <p:cNvSpPr txBox="1"/>
          <p:nvPr/>
        </p:nvSpPr>
        <p:spPr>
          <a:xfrm>
            <a:off x="2472096" y="478586"/>
            <a:ext cx="686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단어의 빈도와 </a:t>
            </a:r>
            <a:r>
              <a:rPr lang="ko-KR" altLang="en-US" sz="2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정도에 따라 단어의 중요도를 평가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0B511-5734-BE16-60EF-C44B1B9C323F}"/>
              </a:ext>
            </a:extLst>
          </p:cNvPr>
          <p:cNvSpPr txBox="1"/>
          <p:nvPr/>
        </p:nvSpPr>
        <p:spPr>
          <a:xfrm>
            <a:off x="8150085" y="2527117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endParaRPr lang="en-US" altLang="ko-KR" sz="2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7750D-B478-85C0-4397-CE4DA04FE26C}"/>
              </a:ext>
            </a:extLst>
          </p:cNvPr>
          <p:cNvSpPr txBox="1"/>
          <p:nvPr/>
        </p:nvSpPr>
        <p:spPr>
          <a:xfrm>
            <a:off x="6132004" y="2527117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빈도</a:t>
            </a:r>
            <a:endParaRPr lang="en-US" altLang="ko-KR" sz="2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50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5981577" y="-104727"/>
            <a:ext cx="6176960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395" y="674096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사다리꼴[T] 2">
            <a:extLst>
              <a:ext uri="{FF2B5EF4-FFF2-40B4-BE49-F238E27FC236}">
                <a16:creationId xmlns:a16="http://schemas.microsoft.com/office/drawing/2014/main" id="{C7F03B15-5247-60F0-D42E-665A4A1B957D}"/>
              </a:ext>
            </a:extLst>
          </p:cNvPr>
          <p:cNvSpPr/>
          <p:nvPr/>
        </p:nvSpPr>
        <p:spPr>
          <a:xfrm rot="10800000">
            <a:off x="-1363851" y="-146050"/>
            <a:ext cx="7345428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026" y="1564790"/>
            <a:ext cx="5814974" cy="4821585"/>
          </a:xfrm>
        </p:spPr>
        <p:txBody>
          <a:bodyPr anchor="t">
            <a:normAutofit/>
          </a:bodyPr>
          <a:lstStyle/>
          <a:p>
            <a:pPr marL="571500" indent="-571500">
              <a:lnSpc>
                <a:spcPct val="170000"/>
              </a:lnSpc>
              <a:buFont typeface="+mj-lt"/>
              <a:buAutoNum type="arabicPeriod"/>
            </a:pPr>
            <a:r>
              <a:rPr lang="en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" altLang="ko-Kore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lang="en" altLang="ko-Kore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7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위한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</a:p>
          <a:p>
            <a:pPr marL="571500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기반 검색</a:t>
            </a:r>
          </a:p>
          <a:p>
            <a:pPr marL="1028700" lvl="1" indent="-571500" algn="l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</a:p>
          <a:p>
            <a:pPr marL="1028700" lvl="1" indent="-571500" algn="l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</a:t>
            </a:r>
            <a:endParaRPr lang="ko-Kore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부제목 6">
            <a:extLst>
              <a:ext uri="{FF2B5EF4-FFF2-40B4-BE49-F238E27FC236}">
                <a16:creationId xmlns:a16="http://schemas.microsoft.com/office/drawing/2014/main" id="{F232FB5A-3D5B-B087-12E3-CA6D9836E312}"/>
              </a:ext>
            </a:extLst>
          </p:cNvPr>
          <p:cNvSpPr txBox="1">
            <a:spLocks/>
          </p:cNvSpPr>
          <p:nvPr/>
        </p:nvSpPr>
        <p:spPr>
          <a:xfrm>
            <a:off x="6096000" y="1564790"/>
            <a:ext cx="5814974" cy="4632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검색과의 차이점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거리를 측정하는 계산식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하이브리드 검색</a:t>
            </a:r>
          </a:p>
          <a:p>
            <a:pPr marL="1028700" lvl="1" indent="-57150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조합</a:t>
            </a:r>
          </a:p>
        </p:txBody>
      </p:sp>
    </p:spTree>
    <p:extLst>
      <p:ext uri="{BB962C8B-B14F-4D97-AF65-F5344CB8AC3E}">
        <p14:creationId xmlns:p14="http://schemas.microsoft.com/office/powerpoint/2010/main" val="358136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AC4DA4-1662-A64C-E2D7-55E4640F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71" y="1400115"/>
            <a:ext cx="7176059" cy="7688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0A1823-BF4F-402B-BB3E-026C8C1AE1C8}"/>
              </a:ext>
            </a:extLst>
          </p:cNvPr>
          <p:cNvSpPr/>
          <p:nvPr/>
        </p:nvSpPr>
        <p:spPr>
          <a:xfrm>
            <a:off x="5765801" y="1400115"/>
            <a:ext cx="1625600" cy="9239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23E97-D984-D3C1-B687-152B10B07716}"/>
              </a:ext>
            </a:extLst>
          </p:cNvPr>
          <p:cNvSpPr/>
          <p:nvPr/>
        </p:nvSpPr>
        <p:spPr>
          <a:xfrm>
            <a:off x="7823200" y="1400115"/>
            <a:ext cx="1860829" cy="92398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CDA390-ABD9-5FAF-4431-81A91A68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54" y="3094165"/>
            <a:ext cx="5510747" cy="9583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063066-0FA0-8811-05EA-F9E04D50E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4343264"/>
            <a:ext cx="4588289" cy="1091747"/>
          </a:xfrm>
          <a:prstGeom prst="rect">
            <a:avLst/>
          </a:prstGeom>
        </p:spPr>
      </p:pic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857E1DFE-8FFE-5098-97AF-B36EB36560E5}"/>
              </a:ext>
            </a:extLst>
          </p:cNvPr>
          <p:cNvSpPr/>
          <p:nvPr/>
        </p:nvSpPr>
        <p:spPr>
          <a:xfrm>
            <a:off x="-656831" y="351813"/>
            <a:ext cx="13505662" cy="697394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1174D-578F-CC7E-F29C-8BB6FCE95C01}"/>
              </a:ext>
            </a:extLst>
          </p:cNvPr>
          <p:cNvSpPr txBox="1"/>
          <p:nvPr/>
        </p:nvSpPr>
        <p:spPr>
          <a:xfrm>
            <a:off x="202555" y="386254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0CEA2B-FE86-A368-6754-403E7F0620F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823228" y="2324100"/>
            <a:ext cx="2463272" cy="770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7FE570-1487-553C-2922-B07A6C38F741}"/>
              </a:ext>
            </a:extLst>
          </p:cNvPr>
          <p:cNvCxnSpPr>
            <a:cxnSpLocks/>
          </p:cNvCxnSpPr>
          <p:nvPr/>
        </p:nvCxnSpPr>
        <p:spPr>
          <a:xfrm flipH="1">
            <a:off x="7823199" y="2324100"/>
            <a:ext cx="546101" cy="201916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9A6FDB-C476-DA9F-C1F6-7A514A19BE96}"/>
              </a:ext>
            </a:extLst>
          </p:cNvPr>
          <p:cNvSpPr txBox="1"/>
          <p:nvPr/>
        </p:nvSpPr>
        <p:spPr>
          <a:xfrm>
            <a:off x="2472096" y="478586"/>
            <a:ext cx="6798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단어의 빈도와 </a:t>
            </a:r>
            <a:r>
              <a:rPr lang="ko-KR" altLang="en-US" sz="2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정도에 따라 단어의 중요도를 평가</a:t>
            </a:r>
            <a:endParaRPr lang="en-US" altLang="ko-KR" sz="2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8EA3A4-9319-9077-9873-70C82E0E1A7F}"/>
              </a:ext>
            </a:extLst>
          </p:cNvPr>
          <p:cNvSpPr/>
          <p:nvPr/>
        </p:nvSpPr>
        <p:spPr>
          <a:xfrm>
            <a:off x="1067853" y="3203121"/>
            <a:ext cx="5510747" cy="9239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49467-0B9F-F7FC-06BC-BF075617A836}"/>
              </a:ext>
            </a:extLst>
          </p:cNvPr>
          <p:cNvSpPr/>
          <p:nvPr/>
        </p:nvSpPr>
        <p:spPr>
          <a:xfrm>
            <a:off x="6096000" y="4410007"/>
            <a:ext cx="4677189" cy="10917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C17D-C15D-D872-FE12-5755469819DB}"/>
              </a:ext>
            </a:extLst>
          </p:cNvPr>
          <p:cNvSpPr txBox="1"/>
          <p:nvPr/>
        </p:nvSpPr>
        <p:spPr>
          <a:xfrm>
            <a:off x="1035050" y="4213937"/>
            <a:ext cx="5016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문서 </a:t>
            </a:r>
            <a:r>
              <a:rPr lang="en-US" altLang="ko-KR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</a:t>
            </a:r>
            <a:r>
              <a:rPr lang="ko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특정 단어 </a:t>
            </a:r>
            <a:r>
              <a:rPr lang="en-US" altLang="ko-KR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</a:t>
            </a:r>
            <a:r>
              <a:rPr lang="ko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등장 횟수의 비율</a:t>
            </a:r>
            <a:endParaRPr lang="en-US" altLang="ko-KR" sz="2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81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AC4DA4-1662-A64C-E2D7-55E4640F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71" y="1400115"/>
            <a:ext cx="7176059" cy="7688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0A1823-BF4F-402B-BB3E-026C8C1AE1C8}"/>
              </a:ext>
            </a:extLst>
          </p:cNvPr>
          <p:cNvSpPr/>
          <p:nvPr/>
        </p:nvSpPr>
        <p:spPr>
          <a:xfrm>
            <a:off x="5765801" y="1400115"/>
            <a:ext cx="1625600" cy="92398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23E97-D984-D3C1-B687-152B10B07716}"/>
              </a:ext>
            </a:extLst>
          </p:cNvPr>
          <p:cNvSpPr/>
          <p:nvPr/>
        </p:nvSpPr>
        <p:spPr>
          <a:xfrm>
            <a:off x="7823200" y="1400115"/>
            <a:ext cx="1860829" cy="9239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CDA390-ABD9-5FAF-4431-81A91A68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54" y="3094165"/>
            <a:ext cx="5510747" cy="9583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063066-0FA0-8811-05EA-F9E04D50E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4343264"/>
            <a:ext cx="4588289" cy="1091747"/>
          </a:xfrm>
          <a:prstGeom prst="rect">
            <a:avLst/>
          </a:prstGeom>
        </p:spPr>
      </p:pic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857E1DFE-8FFE-5098-97AF-B36EB36560E5}"/>
              </a:ext>
            </a:extLst>
          </p:cNvPr>
          <p:cNvSpPr/>
          <p:nvPr/>
        </p:nvSpPr>
        <p:spPr>
          <a:xfrm>
            <a:off x="-656831" y="351813"/>
            <a:ext cx="13505662" cy="697394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1174D-578F-CC7E-F29C-8BB6FCE95C01}"/>
              </a:ext>
            </a:extLst>
          </p:cNvPr>
          <p:cNvSpPr txBox="1"/>
          <p:nvPr/>
        </p:nvSpPr>
        <p:spPr>
          <a:xfrm>
            <a:off x="202555" y="386254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0CEA2B-FE86-A368-6754-403E7F0620F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823228" y="2324100"/>
            <a:ext cx="2463272" cy="77006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7FE570-1487-553C-2922-B07A6C38F741}"/>
              </a:ext>
            </a:extLst>
          </p:cNvPr>
          <p:cNvCxnSpPr>
            <a:cxnSpLocks/>
          </p:cNvCxnSpPr>
          <p:nvPr/>
        </p:nvCxnSpPr>
        <p:spPr>
          <a:xfrm flipH="1">
            <a:off x="7823199" y="2324100"/>
            <a:ext cx="546101" cy="201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9A6FDB-C476-DA9F-C1F6-7A514A19BE96}"/>
              </a:ext>
            </a:extLst>
          </p:cNvPr>
          <p:cNvSpPr txBox="1"/>
          <p:nvPr/>
        </p:nvSpPr>
        <p:spPr>
          <a:xfrm>
            <a:off x="2472096" y="478586"/>
            <a:ext cx="6798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단어의 빈도와 </a:t>
            </a:r>
            <a:r>
              <a:rPr lang="ko-KR" altLang="en-US" sz="2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정도에 따라 단어의 중요도를 평가</a:t>
            </a:r>
            <a:endParaRPr lang="en-US" altLang="ko-KR" sz="2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8EA3A4-9319-9077-9873-70C82E0E1A7F}"/>
              </a:ext>
            </a:extLst>
          </p:cNvPr>
          <p:cNvSpPr/>
          <p:nvPr/>
        </p:nvSpPr>
        <p:spPr>
          <a:xfrm>
            <a:off x="1067853" y="3203121"/>
            <a:ext cx="5510747" cy="92398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049467-0B9F-F7FC-06BC-BF075617A836}"/>
              </a:ext>
            </a:extLst>
          </p:cNvPr>
          <p:cNvSpPr/>
          <p:nvPr/>
        </p:nvSpPr>
        <p:spPr>
          <a:xfrm>
            <a:off x="6096000" y="4410007"/>
            <a:ext cx="4677189" cy="10917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07A0F-3CBC-BD86-F458-C4A6AD31AFF3}"/>
              </a:ext>
            </a:extLst>
          </p:cNvPr>
          <p:cNvSpPr txBox="1"/>
          <p:nvPr/>
        </p:nvSpPr>
        <p:spPr>
          <a:xfrm>
            <a:off x="6096000" y="5618157"/>
            <a:ext cx="501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 : </a:t>
            </a: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문서의 개수</a:t>
            </a:r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2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df</a:t>
            </a: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(t) : </a:t>
            </a: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단어 </a:t>
            </a: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</a:t>
            </a: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등장한 문서의 개수</a:t>
            </a:r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03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6D5CA3-4E82-1568-5974-1B69B256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78" y="2693944"/>
            <a:ext cx="7859444" cy="1470112"/>
          </a:xfrm>
          <a:prstGeom prst="rect">
            <a:avLst/>
          </a:prstGeom>
        </p:spPr>
      </p:pic>
      <p:sp>
        <p:nvSpPr>
          <p:cNvPr id="2" name="모서리가 둥근 직사각형 16">
            <a:extLst>
              <a:ext uri="{FF2B5EF4-FFF2-40B4-BE49-F238E27FC236}">
                <a16:creationId xmlns:a16="http://schemas.microsoft.com/office/drawing/2014/main" id="{C5017A6A-3481-3CCB-1207-F0C91A43A297}"/>
              </a:ext>
            </a:extLst>
          </p:cNvPr>
          <p:cNvSpPr/>
          <p:nvPr/>
        </p:nvSpPr>
        <p:spPr>
          <a:xfrm>
            <a:off x="-656831" y="335191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3E9AD-4A96-2A37-BBA3-55B88815A0E1}"/>
              </a:ext>
            </a:extLst>
          </p:cNvPr>
          <p:cNvSpPr txBox="1"/>
          <p:nvPr/>
        </p:nvSpPr>
        <p:spPr>
          <a:xfrm>
            <a:off x="202555" y="369712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0A1823-BF4F-402B-BB3E-026C8C1AE1C8}"/>
              </a:ext>
            </a:extLst>
          </p:cNvPr>
          <p:cNvSpPr/>
          <p:nvPr/>
        </p:nvSpPr>
        <p:spPr>
          <a:xfrm>
            <a:off x="2755596" y="3200400"/>
            <a:ext cx="1041704" cy="5461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23E97-D984-D3C1-B687-152B10B07716}"/>
              </a:ext>
            </a:extLst>
          </p:cNvPr>
          <p:cNvSpPr/>
          <p:nvPr/>
        </p:nvSpPr>
        <p:spPr>
          <a:xfrm>
            <a:off x="3822700" y="3617957"/>
            <a:ext cx="1130605" cy="5461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D6BA08-545B-16ED-F20D-C30A85E6199D}"/>
              </a:ext>
            </a:extLst>
          </p:cNvPr>
          <p:cNvSpPr/>
          <p:nvPr/>
        </p:nvSpPr>
        <p:spPr>
          <a:xfrm>
            <a:off x="8064500" y="3460751"/>
            <a:ext cx="1961222" cy="7937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64856-9226-18E7-5087-CFDADD8C2037}"/>
              </a:ext>
            </a:extLst>
          </p:cNvPr>
          <p:cNvSpPr txBox="1"/>
          <p:nvPr/>
        </p:nvSpPr>
        <p:spPr>
          <a:xfrm>
            <a:off x="3941405" y="4164056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빈도</a:t>
            </a:r>
            <a:endParaRPr lang="en-US" altLang="ko-KR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46A3C-37CE-0882-1808-E97F63CBA0A5}"/>
              </a:ext>
            </a:extLst>
          </p:cNvPr>
          <p:cNvSpPr txBox="1"/>
          <p:nvPr/>
        </p:nvSpPr>
        <p:spPr>
          <a:xfrm>
            <a:off x="2652719" y="2537879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endParaRPr lang="en-US" altLang="ko-KR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D3C6E-8811-475D-4AB6-FA6E662EEABC}"/>
              </a:ext>
            </a:extLst>
          </p:cNvPr>
          <p:cNvSpPr txBox="1"/>
          <p:nvPr/>
        </p:nvSpPr>
        <p:spPr>
          <a:xfrm>
            <a:off x="8064500" y="4346088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문서의 길이</a:t>
            </a:r>
            <a:endParaRPr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63EC2-4B1C-EB3A-918E-1AF5BA34698E}"/>
              </a:ext>
            </a:extLst>
          </p:cNvPr>
          <p:cNvSpPr txBox="1"/>
          <p:nvPr/>
        </p:nvSpPr>
        <p:spPr>
          <a:xfrm>
            <a:off x="2472096" y="478586"/>
            <a:ext cx="5793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빈도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2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문서의 길이에 따라 가중치를 부여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54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6">
            <a:extLst>
              <a:ext uri="{FF2B5EF4-FFF2-40B4-BE49-F238E27FC236}">
                <a16:creationId xmlns:a16="http://schemas.microsoft.com/office/drawing/2014/main" id="{C5017A6A-3481-3CCB-1207-F0C91A43A297}"/>
              </a:ext>
            </a:extLst>
          </p:cNvPr>
          <p:cNvSpPr/>
          <p:nvPr/>
        </p:nvSpPr>
        <p:spPr>
          <a:xfrm>
            <a:off x="-656831" y="335191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3E9AD-4A96-2A37-BBA3-55B88815A0E1}"/>
              </a:ext>
            </a:extLst>
          </p:cNvPr>
          <p:cNvSpPr txBox="1"/>
          <p:nvPr/>
        </p:nvSpPr>
        <p:spPr>
          <a:xfrm>
            <a:off x="202555" y="369712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6D5CA3-4E82-1568-5974-1B69B256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78" y="1175980"/>
            <a:ext cx="7859444" cy="14701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0A1823-BF4F-402B-BB3E-026C8C1AE1C8}"/>
              </a:ext>
            </a:extLst>
          </p:cNvPr>
          <p:cNvSpPr/>
          <p:nvPr/>
        </p:nvSpPr>
        <p:spPr>
          <a:xfrm>
            <a:off x="2755596" y="1682436"/>
            <a:ext cx="1041704" cy="5461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23E97-D984-D3C1-B687-152B10B07716}"/>
              </a:ext>
            </a:extLst>
          </p:cNvPr>
          <p:cNvSpPr/>
          <p:nvPr/>
        </p:nvSpPr>
        <p:spPr>
          <a:xfrm>
            <a:off x="3822700" y="2099993"/>
            <a:ext cx="1130605" cy="54610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D6BA08-545B-16ED-F20D-C30A85E6199D}"/>
              </a:ext>
            </a:extLst>
          </p:cNvPr>
          <p:cNvSpPr/>
          <p:nvPr/>
        </p:nvSpPr>
        <p:spPr>
          <a:xfrm>
            <a:off x="8064500" y="1942787"/>
            <a:ext cx="1961222" cy="79375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63EC2-4B1C-EB3A-918E-1AF5BA34698E}"/>
              </a:ext>
            </a:extLst>
          </p:cNvPr>
          <p:cNvSpPr txBox="1"/>
          <p:nvPr/>
        </p:nvSpPr>
        <p:spPr>
          <a:xfrm>
            <a:off x="2472096" y="478586"/>
            <a:ext cx="5793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빈도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2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문서의 길이에 따라 가중치를 부여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3DE542-51A0-44A6-B207-5BEB9278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5" y="3189052"/>
            <a:ext cx="3724795" cy="762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07FB47-4F39-EC1C-28C9-8D8115E064EF}"/>
              </a:ext>
            </a:extLst>
          </p:cNvPr>
          <p:cNvCxnSpPr>
            <a:cxnSpLocks/>
          </p:cNvCxnSpPr>
          <p:nvPr/>
        </p:nvCxnSpPr>
        <p:spPr>
          <a:xfrm>
            <a:off x="3276448" y="2228536"/>
            <a:ext cx="0" cy="924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6BE5A3-8D18-070D-16B0-7BA2469A433E}"/>
              </a:ext>
            </a:extLst>
          </p:cNvPr>
          <p:cNvSpPr/>
          <p:nvPr/>
        </p:nvSpPr>
        <p:spPr>
          <a:xfrm>
            <a:off x="202554" y="3142710"/>
            <a:ext cx="3823344" cy="8084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A6DEF-7E7F-78DC-5DA7-480EBC4AEF58}"/>
              </a:ext>
            </a:extLst>
          </p:cNvPr>
          <p:cNvGrpSpPr/>
          <p:nvPr/>
        </p:nvGrpSpPr>
        <p:grpSpPr>
          <a:xfrm>
            <a:off x="3401345" y="4689793"/>
            <a:ext cx="4456646" cy="808448"/>
            <a:chOff x="2337855" y="4211908"/>
            <a:chExt cx="4456646" cy="80844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3437203-D88D-01A0-9CF2-7BBB111AD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7855" y="4211908"/>
              <a:ext cx="4456646" cy="7750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FB074F-8F7C-C55C-F772-5F0364D02F4E}"/>
                </a:ext>
              </a:extLst>
            </p:cNvPr>
            <p:cNvSpPr/>
            <p:nvPr/>
          </p:nvSpPr>
          <p:spPr>
            <a:xfrm>
              <a:off x="2337855" y="4211908"/>
              <a:ext cx="4456646" cy="808448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BBFEF9-8F63-88F6-E323-14989B5AEA8F}"/>
              </a:ext>
            </a:extLst>
          </p:cNvPr>
          <p:cNvSpPr/>
          <p:nvPr/>
        </p:nvSpPr>
        <p:spPr>
          <a:xfrm>
            <a:off x="8064500" y="5077327"/>
            <a:ext cx="3606801" cy="80844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9A2339-36C7-47E4-7E8D-B9E3A2FF7ABF}"/>
              </a:ext>
            </a:extLst>
          </p:cNvPr>
          <p:cNvCxnSpPr>
            <a:cxnSpLocks/>
          </p:cNvCxnSpPr>
          <p:nvPr/>
        </p:nvCxnSpPr>
        <p:spPr>
          <a:xfrm>
            <a:off x="4566178" y="2646092"/>
            <a:ext cx="0" cy="19533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2F9F66-1D71-A389-ADC9-8A60B015B8E1}"/>
              </a:ext>
            </a:extLst>
          </p:cNvPr>
          <p:cNvCxnSpPr>
            <a:cxnSpLocks/>
          </p:cNvCxnSpPr>
          <p:nvPr/>
        </p:nvCxnSpPr>
        <p:spPr>
          <a:xfrm>
            <a:off x="8941856" y="2736537"/>
            <a:ext cx="0" cy="234079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6101F-4661-6ED9-1953-1E64F549567B}"/>
                  </a:ext>
                </a:extLst>
              </p:cNvPr>
              <p:cNvSpPr txBox="1"/>
              <p:nvPr/>
            </p:nvSpPr>
            <p:spPr>
              <a:xfrm>
                <a:off x="8721752" y="5202968"/>
                <a:ext cx="2292294" cy="5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6101F-4661-6ED9-1953-1E64F549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752" y="5202968"/>
                <a:ext cx="2292294" cy="590546"/>
              </a:xfrm>
              <a:prstGeom prst="rect">
                <a:avLst/>
              </a:prstGeom>
              <a:blipFill>
                <a:blip r:embed="rId5"/>
                <a:stretch>
                  <a:fillRect l="-2747" t="-4167" r="-2747" b="-208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7CBB1AE-15F7-B7C8-9C0B-567253AC8F3A}"/>
              </a:ext>
            </a:extLst>
          </p:cNvPr>
          <p:cNvSpPr txBox="1"/>
          <p:nvPr/>
        </p:nvSpPr>
        <p:spPr>
          <a:xfrm>
            <a:off x="108622" y="4043551"/>
            <a:ext cx="5220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일반적인 단어</a:t>
            </a: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자주 등장하는 단어</a:t>
            </a: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2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페널티 적용</a:t>
            </a:r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5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BE2ED-648E-31C7-D4E3-7105F67F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6">
            <a:extLst>
              <a:ext uri="{FF2B5EF4-FFF2-40B4-BE49-F238E27FC236}">
                <a16:creationId xmlns:a16="http://schemas.microsoft.com/office/drawing/2014/main" id="{F0BA62EF-D2EF-399F-2B8F-EC7F4957ACBD}"/>
              </a:ext>
            </a:extLst>
          </p:cNvPr>
          <p:cNvSpPr/>
          <p:nvPr/>
        </p:nvSpPr>
        <p:spPr>
          <a:xfrm>
            <a:off x="-656831" y="335191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61247-1B21-C7B1-4AD6-8D167E3AF05D}"/>
              </a:ext>
            </a:extLst>
          </p:cNvPr>
          <p:cNvSpPr txBox="1"/>
          <p:nvPr/>
        </p:nvSpPr>
        <p:spPr>
          <a:xfrm>
            <a:off x="202555" y="369712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8DF51-1C41-CE53-8C42-0B680C28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78" y="1175980"/>
            <a:ext cx="7859444" cy="14701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A51F00-75BA-1593-6FE4-777961B64871}"/>
              </a:ext>
            </a:extLst>
          </p:cNvPr>
          <p:cNvSpPr/>
          <p:nvPr/>
        </p:nvSpPr>
        <p:spPr>
          <a:xfrm>
            <a:off x="2755596" y="1682436"/>
            <a:ext cx="1041704" cy="54610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E4DB7D-91A2-A9C6-ED2C-4D67896EAE21}"/>
              </a:ext>
            </a:extLst>
          </p:cNvPr>
          <p:cNvSpPr/>
          <p:nvPr/>
        </p:nvSpPr>
        <p:spPr>
          <a:xfrm>
            <a:off x="3822700" y="2099993"/>
            <a:ext cx="1130605" cy="5461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35DEE0-0935-CE77-EB37-0A25111D43B2}"/>
              </a:ext>
            </a:extLst>
          </p:cNvPr>
          <p:cNvSpPr/>
          <p:nvPr/>
        </p:nvSpPr>
        <p:spPr>
          <a:xfrm>
            <a:off x="8064500" y="1942787"/>
            <a:ext cx="1961222" cy="79375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10519-BCCB-BE90-A11A-32FD4CFFCDEF}"/>
              </a:ext>
            </a:extLst>
          </p:cNvPr>
          <p:cNvSpPr txBox="1"/>
          <p:nvPr/>
        </p:nvSpPr>
        <p:spPr>
          <a:xfrm>
            <a:off x="2472096" y="478586"/>
            <a:ext cx="5793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빈도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2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문서의 길이에 따라 가중치를 부여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E3ED8B-5689-9879-97F0-9D4E8806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5" y="3189052"/>
            <a:ext cx="3724795" cy="762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4BA8F9-2FEB-C84D-8F12-B1CB96A3B3D3}"/>
              </a:ext>
            </a:extLst>
          </p:cNvPr>
          <p:cNvCxnSpPr>
            <a:cxnSpLocks/>
          </p:cNvCxnSpPr>
          <p:nvPr/>
        </p:nvCxnSpPr>
        <p:spPr>
          <a:xfrm>
            <a:off x="3276448" y="2228536"/>
            <a:ext cx="0" cy="92401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8E41D7-3F53-C421-33ED-60E1F68733F2}"/>
              </a:ext>
            </a:extLst>
          </p:cNvPr>
          <p:cNvSpPr/>
          <p:nvPr/>
        </p:nvSpPr>
        <p:spPr>
          <a:xfrm>
            <a:off x="202554" y="3142710"/>
            <a:ext cx="3823344" cy="80844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054105-6914-6E7D-6456-F08E6A724AFE}"/>
              </a:ext>
            </a:extLst>
          </p:cNvPr>
          <p:cNvGrpSpPr/>
          <p:nvPr/>
        </p:nvGrpSpPr>
        <p:grpSpPr>
          <a:xfrm>
            <a:off x="3401345" y="4689793"/>
            <a:ext cx="4456646" cy="808448"/>
            <a:chOff x="2337855" y="4211908"/>
            <a:chExt cx="4456646" cy="80844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2EF2DE-2EF1-A360-149A-D163AE30C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7855" y="4211908"/>
              <a:ext cx="4456646" cy="7750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F9E7C7-A79C-8C2C-E84A-95BFA150FAFB}"/>
                </a:ext>
              </a:extLst>
            </p:cNvPr>
            <p:cNvSpPr/>
            <p:nvPr/>
          </p:nvSpPr>
          <p:spPr>
            <a:xfrm>
              <a:off x="2337855" y="4211908"/>
              <a:ext cx="4456646" cy="80844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00EA4-6DD2-1506-0C57-2EA898ABB533}"/>
              </a:ext>
            </a:extLst>
          </p:cNvPr>
          <p:cNvSpPr/>
          <p:nvPr/>
        </p:nvSpPr>
        <p:spPr>
          <a:xfrm>
            <a:off x="8064500" y="5077327"/>
            <a:ext cx="3606801" cy="80844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96682A-ACDB-0F6F-C920-BBEFD7B48A46}"/>
              </a:ext>
            </a:extLst>
          </p:cNvPr>
          <p:cNvCxnSpPr>
            <a:cxnSpLocks/>
          </p:cNvCxnSpPr>
          <p:nvPr/>
        </p:nvCxnSpPr>
        <p:spPr>
          <a:xfrm>
            <a:off x="4566178" y="2646092"/>
            <a:ext cx="0" cy="19533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AE25CC-AE5E-9F0F-0D03-80C69788BDFD}"/>
              </a:ext>
            </a:extLst>
          </p:cNvPr>
          <p:cNvCxnSpPr>
            <a:cxnSpLocks/>
          </p:cNvCxnSpPr>
          <p:nvPr/>
        </p:nvCxnSpPr>
        <p:spPr>
          <a:xfrm>
            <a:off x="8941856" y="2736537"/>
            <a:ext cx="0" cy="234079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DE7B2B-6643-A00C-A1EA-D4D99A185448}"/>
                  </a:ext>
                </a:extLst>
              </p:cNvPr>
              <p:cNvSpPr txBox="1"/>
              <p:nvPr/>
            </p:nvSpPr>
            <p:spPr>
              <a:xfrm>
                <a:off x="8721752" y="5202968"/>
                <a:ext cx="2292294" cy="5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DE7B2B-6643-A00C-A1EA-D4D99A185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752" y="5202968"/>
                <a:ext cx="2292294" cy="590546"/>
              </a:xfrm>
              <a:prstGeom prst="rect">
                <a:avLst/>
              </a:prstGeom>
              <a:blipFill>
                <a:blip r:embed="rId5"/>
                <a:stretch>
                  <a:fillRect l="-2747" t="-4167" r="-2747" b="-208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709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E84A3-3A48-A435-DF83-22A1ABDA9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6">
            <a:extLst>
              <a:ext uri="{FF2B5EF4-FFF2-40B4-BE49-F238E27FC236}">
                <a16:creationId xmlns:a16="http://schemas.microsoft.com/office/drawing/2014/main" id="{3CB7A1EA-88B3-6CD9-8525-24AF1C79E149}"/>
              </a:ext>
            </a:extLst>
          </p:cNvPr>
          <p:cNvSpPr/>
          <p:nvPr/>
        </p:nvSpPr>
        <p:spPr>
          <a:xfrm>
            <a:off x="-656831" y="335191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79C49-1AD4-D7DA-9BAC-B797CDE57A85}"/>
              </a:ext>
            </a:extLst>
          </p:cNvPr>
          <p:cNvSpPr txBox="1"/>
          <p:nvPr/>
        </p:nvSpPr>
        <p:spPr>
          <a:xfrm>
            <a:off x="202555" y="369712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553EF-31AA-4254-D84A-896EE931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78" y="1175980"/>
            <a:ext cx="7859444" cy="14701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9CF9C3-6B69-593E-E4D7-CBC83DC4D248}"/>
              </a:ext>
            </a:extLst>
          </p:cNvPr>
          <p:cNvSpPr/>
          <p:nvPr/>
        </p:nvSpPr>
        <p:spPr>
          <a:xfrm>
            <a:off x="2755596" y="1682436"/>
            <a:ext cx="1041704" cy="54610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70AA6-74CB-24AE-7D57-4452666C38B5}"/>
              </a:ext>
            </a:extLst>
          </p:cNvPr>
          <p:cNvSpPr/>
          <p:nvPr/>
        </p:nvSpPr>
        <p:spPr>
          <a:xfrm>
            <a:off x="3822700" y="2099993"/>
            <a:ext cx="1130605" cy="54610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0F5E3E-6DE1-BA69-E4CB-B39C774373F6}"/>
              </a:ext>
            </a:extLst>
          </p:cNvPr>
          <p:cNvSpPr/>
          <p:nvPr/>
        </p:nvSpPr>
        <p:spPr>
          <a:xfrm>
            <a:off x="8064500" y="1942787"/>
            <a:ext cx="1961222" cy="7937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F2989-5B81-A30B-7E4E-21C87E6B97B3}"/>
              </a:ext>
            </a:extLst>
          </p:cNvPr>
          <p:cNvSpPr txBox="1"/>
          <p:nvPr/>
        </p:nvSpPr>
        <p:spPr>
          <a:xfrm>
            <a:off x="2472096" y="478586"/>
            <a:ext cx="5793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빈도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24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역빈도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문서의 길이에 따라 가중치를 부여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43C7DA-8B9F-2A17-671A-825FD6BD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5" y="3189052"/>
            <a:ext cx="3724795" cy="762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BC6150-5275-6EAE-C609-DFA0914C041F}"/>
              </a:ext>
            </a:extLst>
          </p:cNvPr>
          <p:cNvCxnSpPr>
            <a:cxnSpLocks/>
          </p:cNvCxnSpPr>
          <p:nvPr/>
        </p:nvCxnSpPr>
        <p:spPr>
          <a:xfrm>
            <a:off x="3276448" y="2228536"/>
            <a:ext cx="0" cy="92401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EC6F8-74A5-C7D0-EC32-E68A56D263D5}"/>
              </a:ext>
            </a:extLst>
          </p:cNvPr>
          <p:cNvSpPr/>
          <p:nvPr/>
        </p:nvSpPr>
        <p:spPr>
          <a:xfrm>
            <a:off x="202554" y="3142710"/>
            <a:ext cx="3823344" cy="80844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D18C24E-18C9-F781-C562-A73B2D6634E9}"/>
              </a:ext>
            </a:extLst>
          </p:cNvPr>
          <p:cNvGrpSpPr/>
          <p:nvPr/>
        </p:nvGrpSpPr>
        <p:grpSpPr>
          <a:xfrm>
            <a:off x="3401345" y="4689793"/>
            <a:ext cx="4456646" cy="808448"/>
            <a:chOff x="2337855" y="4211908"/>
            <a:chExt cx="4456646" cy="80844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5C91DE3-696E-2EA1-D212-C3E974DE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7855" y="4211908"/>
              <a:ext cx="4456646" cy="7750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0A2A5BC-A24B-B8A2-D438-063E05C3E1D3}"/>
                </a:ext>
              </a:extLst>
            </p:cNvPr>
            <p:cNvSpPr/>
            <p:nvPr/>
          </p:nvSpPr>
          <p:spPr>
            <a:xfrm>
              <a:off x="2337855" y="4211908"/>
              <a:ext cx="4456646" cy="808448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73C256-F6D5-B4D3-73E1-3931E44DF1B3}"/>
              </a:ext>
            </a:extLst>
          </p:cNvPr>
          <p:cNvSpPr/>
          <p:nvPr/>
        </p:nvSpPr>
        <p:spPr>
          <a:xfrm>
            <a:off x="8064500" y="5077327"/>
            <a:ext cx="3606801" cy="8084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BE16E9-EFC4-2E65-DA30-924D4E67D3D8}"/>
              </a:ext>
            </a:extLst>
          </p:cNvPr>
          <p:cNvCxnSpPr>
            <a:cxnSpLocks/>
          </p:cNvCxnSpPr>
          <p:nvPr/>
        </p:nvCxnSpPr>
        <p:spPr>
          <a:xfrm>
            <a:off x="4566178" y="2646092"/>
            <a:ext cx="0" cy="19533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5BD3B6-366D-282E-B502-322F56409CB7}"/>
              </a:ext>
            </a:extLst>
          </p:cNvPr>
          <p:cNvCxnSpPr>
            <a:cxnSpLocks/>
          </p:cNvCxnSpPr>
          <p:nvPr/>
        </p:nvCxnSpPr>
        <p:spPr>
          <a:xfrm>
            <a:off x="8941856" y="2736537"/>
            <a:ext cx="0" cy="23407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017AE5-3420-D721-2017-2BDABF0B013B}"/>
                  </a:ext>
                </a:extLst>
              </p:cNvPr>
              <p:cNvSpPr txBox="1"/>
              <p:nvPr/>
            </p:nvSpPr>
            <p:spPr>
              <a:xfrm>
                <a:off x="8721752" y="5202968"/>
                <a:ext cx="2292294" cy="5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017AE5-3420-D721-2017-2BDABF0B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752" y="5202968"/>
                <a:ext cx="2292294" cy="590546"/>
              </a:xfrm>
              <a:prstGeom prst="rect">
                <a:avLst/>
              </a:prstGeom>
              <a:blipFill>
                <a:blip r:embed="rId5"/>
                <a:stretch>
                  <a:fillRect l="-2747" t="-4167" r="-2747" b="-208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6E0D14-6FE0-7825-2219-85DC058B643C}"/>
              </a:ext>
            </a:extLst>
          </p:cNvPr>
          <p:cNvSpPr txBox="1"/>
          <p:nvPr/>
        </p:nvSpPr>
        <p:spPr>
          <a:xfrm>
            <a:off x="8071126" y="6043726"/>
            <a:ext cx="3991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문서가 평균보다 길면 점수가 감소</a:t>
            </a: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문서가 평균보다 짧으면 점수가 증가</a:t>
            </a:r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48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0DE02FA-6624-0E9C-3F59-1FC3B9B2C0C8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6" name="사다리꼴[T] 25">
            <a:extLst>
              <a:ext uri="{FF2B5EF4-FFF2-40B4-BE49-F238E27FC236}">
                <a16:creationId xmlns:a16="http://schemas.microsoft.com/office/drawing/2014/main" id="{C0986AFE-F84C-74B2-31C3-775DDB1EE871}"/>
              </a:ext>
            </a:extLst>
          </p:cNvPr>
          <p:cNvSpPr/>
          <p:nvPr/>
        </p:nvSpPr>
        <p:spPr>
          <a:xfrm rot="10800000">
            <a:off x="-827101" y="-187373"/>
            <a:ext cx="8031228" cy="7150100"/>
          </a:xfrm>
          <a:prstGeom prst="trapezoid">
            <a:avLst>
              <a:gd name="adj" fmla="val 970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F92371-BEF4-3FCC-356E-2DFE600F240C}"/>
              </a:ext>
            </a:extLst>
          </p:cNvPr>
          <p:cNvSpPr txBox="1">
            <a:spLocks/>
          </p:cNvSpPr>
          <p:nvPr/>
        </p:nvSpPr>
        <p:spPr>
          <a:xfrm>
            <a:off x="5939536" y="5405080"/>
            <a:ext cx="6176960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CD33DC6-5FD8-70BC-31EB-932D6BB391D8}"/>
              </a:ext>
            </a:extLst>
          </p:cNvPr>
          <p:cNvSpPr txBox="1">
            <a:spLocks/>
          </p:cNvSpPr>
          <p:nvPr/>
        </p:nvSpPr>
        <p:spPr>
          <a:xfrm>
            <a:off x="6934395" y="674096"/>
            <a:ext cx="4483358" cy="1557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ko-KR" altLang="en-US" sz="800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부제목 6">
            <a:extLst>
              <a:ext uri="{FF2B5EF4-FFF2-40B4-BE49-F238E27FC236}">
                <a16:creationId xmlns:a16="http://schemas.microsoft.com/office/drawing/2014/main" id="{98432EA4-59C6-E080-17F9-0453618D8034}"/>
              </a:ext>
            </a:extLst>
          </p:cNvPr>
          <p:cNvSpPr txBox="1">
            <a:spLocks/>
          </p:cNvSpPr>
          <p:nvPr/>
        </p:nvSpPr>
        <p:spPr>
          <a:xfrm>
            <a:off x="281026" y="1118112"/>
            <a:ext cx="5814974" cy="5549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altLang="ko-Kore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검색과의 차이점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" altLang="ko-Kore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거리를 측정하는 계산식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Cosine</a:t>
            </a:r>
            <a:r>
              <a:rPr lang="ko-KR" altLang="en-US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Similarity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Dot</a:t>
            </a:r>
            <a:r>
              <a:rPr lang="ko-KR" altLang="en-US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</a:t>
            </a:r>
            <a:r>
              <a:rPr lang="ko-KR" altLang="en-US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Similarity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Euclidean Distance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LSH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Trees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endParaRPr lang="en" altLang="ko-Kore-KR" sz="2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endParaRPr lang="en" altLang="ko-Kore-KR" sz="2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BEB8A19-8699-D732-2620-2022F741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[T] 8">
            <a:extLst>
              <a:ext uri="{FF2B5EF4-FFF2-40B4-BE49-F238E27FC236}">
                <a16:creationId xmlns:a16="http://schemas.microsoft.com/office/drawing/2014/main" id="{5592074F-A7BF-2113-B09C-4C192819CE76}"/>
              </a:ext>
            </a:extLst>
          </p:cNvPr>
          <p:cNvSpPr/>
          <p:nvPr/>
        </p:nvSpPr>
        <p:spPr>
          <a:xfrm>
            <a:off x="5118100" y="-152400"/>
            <a:ext cx="8458200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4492B7-36FD-EBD1-26BE-58F836DB16FE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03512-E0C6-349B-19F8-731CBF84D2B6}"/>
              </a:ext>
            </a:extLst>
          </p:cNvPr>
          <p:cNvSpPr txBox="1"/>
          <p:nvPr/>
        </p:nvSpPr>
        <p:spPr>
          <a:xfrm>
            <a:off x="6358346" y="2923722"/>
            <a:ext cx="5677806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벡터 기반 검색은 텍스트나 이미지를 고차원 벡터로 변환하여 의미적 유사성을 평가하는 방식입니다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 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문맥과 의미를 더 잘 반영한 검색이 가능합니다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자연어 처리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(</a:t>
            </a:r>
            <a:r>
              <a:rPr lang="en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NLP), </a:t>
            </a: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이미지 검색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, </a:t>
            </a: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추천 시스템 등 </a:t>
            </a:r>
            <a:b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</a:b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다양한 응용 분야에서 활용됩니다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  <a:b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AC210-0B7C-D1A4-17B4-F1EF4CBAD827}"/>
              </a:ext>
            </a:extLst>
          </p:cNvPr>
          <p:cNvSpPr txBox="1"/>
          <p:nvPr/>
        </p:nvSpPr>
        <p:spPr>
          <a:xfrm>
            <a:off x="379460" y="2025960"/>
            <a:ext cx="5175899" cy="157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키워드 매칭에 의존합니다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 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쿼리와 일치하는 키워드나 구문을 검색 결과로 반환합니다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  <a:endParaRPr lang="en-US" altLang="ko-KR" sz="2000" dirty="0"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F6B23-DB3A-9B7C-BA5D-47C9CCDA76B4}"/>
              </a:ext>
            </a:extLst>
          </p:cNvPr>
          <p:cNvSpPr txBox="1"/>
          <p:nvPr/>
        </p:nvSpPr>
        <p:spPr>
          <a:xfrm>
            <a:off x="1298095" y="1383753"/>
            <a:ext cx="33386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latin typeface="맑은 고딕"/>
                <a:ea typeface="Pretendard ExtraBold"/>
              </a:rPr>
              <a:t>TEXT</a:t>
            </a:r>
            <a:r>
              <a:rPr lang="ko-KR" sz="2400" b="1" dirty="0">
                <a:latin typeface="맑은 고딕"/>
                <a:ea typeface="Pretendard ExtraBold"/>
              </a:rPr>
              <a:t> 기반 검색의 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939AC-13C6-B5EC-5240-74F70AD995E1}"/>
              </a:ext>
            </a:extLst>
          </p:cNvPr>
          <p:cNvSpPr txBox="1"/>
          <p:nvPr/>
        </p:nvSpPr>
        <p:spPr>
          <a:xfrm>
            <a:off x="7412450" y="2070404"/>
            <a:ext cx="35695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latin typeface="맑은 고딕"/>
                <a:ea typeface="Pretendard ExtraBold"/>
              </a:rPr>
              <a:t>VECTOR</a:t>
            </a:r>
            <a:r>
              <a:rPr lang="ko-KR" sz="2400" b="1" dirty="0">
                <a:latin typeface="맑은 고딕"/>
                <a:ea typeface="Pretendard ExtraBold"/>
              </a:rPr>
              <a:t> 기반 검색의 개념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B2657-19D7-F33F-9DAA-F260B8892488}"/>
              </a:ext>
            </a:extLst>
          </p:cNvPr>
          <p:cNvSpPr txBox="1"/>
          <p:nvPr/>
        </p:nvSpPr>
        <p:spPr>
          <a:xfrm>
            <a:off x="379460" y="4288074"/>
            <a:ext cx="5046075" cy="157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텍스트의 문맥이나 의미를 반영할 수 없습니다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문서의 내용과 검색 의도 간의 차이가 </a:t>
            </a:r>
            <a:b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있을 수 있습니다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6B8F7-D60C-B1CA-2D13-5BB1CD8C7F8F}"/>
              </a:ext>
            </a:extLst>
          </p:cNvPr>
          <p:cNvSpPr txBox="1"/>
          <p:nvPr/>
        </p:nvSpPr>
        <p:spPr>
          <a:xfrm>
            <a:off x="1125639" y="3784498"/>
            <a:ext cx="33761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latin typeface="맑은 고딕"/>
                <a:ea typeface="Pretendard ExtraBold"/>
              </a:rPr>
              <a:t>TEXT</a:t>
            </a:r>
            <a:r>
              <a:rPr lang="ko-KR" sz="2400" b="1" dirty="0">
                <a:latin typeface="맑은 고딕"/>
                <a:ea typeface="Pretendard ExtraBold"/>
              </a:rPr>
              <a:t> 기반 검색</a:t>
            </a:r>
            <a:r>
              <a:rPr lang="en-US" altLang="ko-KR" sz="2400" b="1" dirty="0">
                <a:latin typeface="맑은 고딕"/>
                <a:ea typeface="Pretendard ExtraBold"/>
              </a:rPr>
              <a:t> :: </a:t>
            </a:r>
            <a:r>
              <a:rPr lang="ko-KR" altLang="en-US" sz="2400" b="1" dirty="0">
                <a:latin typeface="맑은 고딕"/>
                <a:ea typeface="Pretendard ExtraBold"/>
              </a:rPr>
              <a:t>한계점</a:t>
            </a:r>
            <a:endParaRPr lang="ko-KR" sz="2400" b="1" dirty="0">
              <a:latin typeface="맑은 고딕"/>
              <a:ea typeface="Pretendard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AB83C-9313-08B1-90C4-EA5F3C2185FF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402039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D1965-E4D4-8E79-4724-76646F409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B454E2B-A155-8B75-1452-E7F7BDF30661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4F3DA3-6365-3302-B9AA-0AA14153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75219-8E16-B828-F528-E60DA1083348}"/>
              </a:ext>
            </a:extLst>
          </p:cNvPr>
          <p:cNvSpPr txBox="1"/>
          <p:nvPr/>
        </p:nvSpPr>
        <p:spPr>
          <a:xfrm>
            <a:off x="3261181" y="2000868"/>
            <a:ext cx="5677806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벡터 기반 검색은 텍스트나 이미지를 고차원 벡터로 변환하여 의미적 유사성을 평가하는 방식입니다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 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문맥과 의미를 더 잘 반영한 검색이 가능합니다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  <a:b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D5049-6851-9670-81AA-69A18B39A10A}"/>
              </a:ext>
            </a:extLst>
          </p:cNvPr>
          <p:cNvSpPr txBox="1"/>
          <p:nvPr/>
        </p:nvSpPr>
        <p:spPr>
          <a:xfrm>
            <a:off x="4311201" y="1539203"/>
            <a:ext cx="35695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latin typeface="맑은 고딕"/>
                <a:ea typeface="Pretendard ExtraBold"/>
              </a:rPr>
              <a:t>VECTOR</a:t>
            </a:r>
            <a:r>
              <a:rPr lang="ko-KR" sz="2400" b="1" dirty="0">
                <a:latin typeface="맑은 고딕"/>
                <a:ea typeface="Pretendard ExtraBold"/>
              </a:rPr>
              <a:t> 기반 검색의 개념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21DE6-A07C-102C-EECF-8EAF8B55AAB6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</a:pP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검색과의 차이점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A4E08B7-0C9E-8139-5C46-5DC1C746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05115"/>
              </p:ext>
            </p:extLst>
          </p:nvPr>
        </p:nvGraphicFramePr>
        <p:xfrm>
          <a:off x="1140506" y="3429000"/>
          <a:ext cx="9910987" cy="257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862">
                  <a:extLst>
                    <a:ext uri="{9D8B030D-6E8A-4147-A177-3AD203B41FA5}">
                      <a16:colId xmlns:a16="http://schemas.microsoft.com/office/drawing/2014/main" val="504710706"/>
                    </a:ext>
                  </a:extLst>
                </a:gridCol>
                <a:gridCol w="3912232">
                  <a:extLst>
                    <a:ext uri="{9D8B030D-6E8A-4147-A177-3AD203B41FA5}">
                      <a16:colId xmlns:a16="http://schemas.microsoft.com/office/drawing/2014/main" val="1698825568"/>
                    </a:ext>
                  </a:extLst>
                </a:gridCol>
                <a:gridCol w="4323893">
                  <a:extLst>
                    <a:ext uri="{9D8B030D-6E8A-4147-A177-3AD203B41FA5}">
                      <a16:colId xmlns:a16="http://schemas.microsoft.com/office/drawing/2014/main" val="31002103"/>
                    </a:ext>
                  </a:extLst>
                </a:gridCol>
              </a:tblGrid>
              <a:tr h="859266">
                <a:tc>
                  <a:txBody>
                    <a:bodyPr/>
                    <a:lstStyle/>
                    <a:p>
                      <a:pPr algn="ctr"/>
                      <a:endParaRPr lang="ko-Kore-KR" altLang="en-US" sz="2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24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Text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기반 검색</a:t>
                      </a:r>
                      <a:endParaRPr lang="ko-Kore-KR" altLang="en-US" sz="24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4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Vector</a:t>
                      </a:r>
                      <a:r>
                        <a:rPr lang="en" altLang="ko-Kore-KR" sz="24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기반 검색</a:t>
                      </a:r>
                      <a:endParaRPr lang="ko-Kore-KR" altLang="en-US" sz="24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14657"/>
                  </a:ext>
                </a:extLst>
              </a:tr>
              <a:tr h="85926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방식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키워드 매칭</a:t>
                      </a:r>
                      <a:endParaRPr lang="ko-Kore-KR" altLang="en-US" sz="2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벡터</a:t>
                      </a:r>
                      <a:r>
                        <a:rPr lang="ko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거리 측정</a:t>
                      </a:r>
                      <a:endParaRPr lang="ko-Kore-KR" altLang="en-US" sz="2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52413"/>
                  </a:ext>
                </a:extLst>
              </a:tr>
              <a:tr h="85926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유의어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유의어</a:t>
                      </a:r>
                      <a:r>
                        <a:rPr lang="en-US" altLang="ko-Kore-KR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동의어 사전</a:t>
                      </a:r>
                      <a:endParaRPr lang="ko-Kore-KR" altLang="en-US" sz="2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임베딩</a:t>
                      </a:r>
                      <a:r>
                        <a:rPr lang="ko-KR" altLang="en-US" sz="2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모델 활용</a:t>
                      </a:r>
                      <a:endParaRPr lang="ko-Kore-KR" altLang="en-US" sz="2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6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1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806AA41-1E74-C7A0-6550-FD2A249E7E29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02E7-100F-F9B1-F06A-6C6585C2C864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Embedding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330EEE-0B4D-5EF9-CBDB-F1E0344768F0}"/>
              </a:ext>
            </a:extLst>
          </p:cNvPr>
          <p:cNvGrpSpPr/>
          <p:nvPr/>
        </p:nvGrpSpPr>
        <p:grpSpPr>
          <a:xfrm>
            <a:off x="1790852" y="1638723"/>
            <a:ext cx="8607157" cy="830997"/>
            <a:chOff x="1458220" y="1551794"/>
            <a:chExt cx="8607157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9D4D02-7C8D-8A9B-1E0E-E05C9856F16F}"/>
                </a:ext>
              </a:extLst>
            </p:cNvPr>
            <p:cNvGrpSpPr/>
            <p:nvPr/>
          </p:nvGrpSpPr>
          <p:grpSpPr>
            <a:xfrm>
              <a:off x="1458220" y="1566496"/>
              <a:ext cx="2987304" cy="801594"/>
              <a:chOff x="124594" y="1748379"/>
              <a:chExt cx="2987304" cy="801594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05DFCBFF-C21D-7DD6-E1FE-32326A80A457}"/>
                  </a:ext>
                </a:extLst>
              </p:cNvPr>
              <p:cNvSpPr/>
              <p:nvPr/>
            </p:nvSpPr>
            <p:spPr>
              <a:xfrm>
                <a:off x="124594" y="1748379"/>
                <a:ext cx="2987304" cy="801594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EE2E8-5ACF-11DD-459A-E60ADFD9DB99}"/>
                  </a:ext>
                </a:extLst>
              </p:cNvPr>
              <p:cNvSpPr txBox="1"/>
              <p:nvPr/>
            </p:nvSpPr>
            <p:spPr>
              <a:xfrm>
                <a:off x="335886" y="1918344"/>
                <a:ext cx="2564721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맑은 고딕"/>
                    <a:ea typeface="Pretendard ExtraBold"/>
                  </a:rPr>
                  <a:t>Embedding</a:t>
                </a:r>
                <a:endParaRPr lang="ko-KR" altLang="en-US" sz="2400" b="1" dirty="0">
                  <a:latin typeface="맑은 고딕"/>
                  <a:ea typeface="Pretendard ExtraBold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342D13-F998-5E3F-A981-71A7DD7ED369}"/>
                </a:ext>
              </a:extLst>
            </p:cNvPr>
            <p:cNvSpPr txBox="1"/>
            <p:nvPr/>
          </p:nvSpPr>
          <p:spPr>
            <a:xfrm>
              <a:off x="4656816" y="1551794"/>
              <a:ext cx="54085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단어와 문장을 고차원 벡터 공간에 매핑하여 </a:t>
              </a:r>
              <a:br>
                <a:rPr lang="en-US" altLang="ko-KR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의미를 반영한 벡터를</a:t>
              </a:r>
              <a:r>
                <a:rPr lang="en-US" altLang="ko-KR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생성합니다</a:t>
              </a:r>
              <a:r>
                <a:rPr lang="en-US" altLang="ko-KR" sz="24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ore-KR" altLang="en-US" sz="2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9016155-62F0-A4D3-0EC2-C589C84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888" b="8555"/>
          <a:stretch/>
        </p:blipFill>
        <p:spPr>
          <a:xfrm>
            <a:off x="1344131" y="2639685"/>
            <a:ext cx="10085934" cy="37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0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06" y="1688080"/>
            <a:ext cx="8277347" cy="4784639"/>
          </a:xfrm>
        </p:spPr>
        <p:txBody>
          <a:bodyPr anchor="t">
            <a:normAutofit/>
          </a:bodyPr>
          <a:lstStyle/>
          <a:p>
            <a:pPr marL="571500" indent="-571500">
              <a:lnSpc>
                <a:spcPct val="170000"/>
              </a:lnSpc>
              <a:buFont typeface="+mj-lt"/>
              <a:buAutoNum type="arabicPeriod"/>
            </a:pPr>
            <a:r>
              <a:rPr lang="en" altLang="ko-Kore-KR" sz="57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lang="ko-KR" altLang="en-US" sz="57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" altLang="ko-Kore-KR" sz="57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lang="en" altLang="ko-Kore-KR" sz="57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7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위한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59365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E39533-C675-0120-67E5-5B8064D1676B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7D73F-1B49-590F-D7D5-40F218AB736F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거리를 측정하는 계산식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97074D-DC9C-D498-FB14-AC390219B674}"/>
              </a:ext>
            </a:extLst>
          </p:cNvPr>
          <p:cNvGrpSpPr/>
          <p:nvPr/>
        </p:nvGrpSpPr>
        <p:grpSpPr>
          <a:xfrm>
            <a:off x="8123360" y="1890595"/>
            <a:ext cx="3821289" cy="2775260"/>
            <a:chOff x="5217424" y="2054325"/>
            <a:chExt cx="3821289" cy="27752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D7E1538-568E-5534-2616-331BB87C840B}"/>
                </a:ext>
              </a:extLst>
            </p:cNvPr>
            <p:cNvGrpSpPr/>
            <p:nvPr/>
          </p:nvGrpSpPr>
          <p:grpSpPr>
            <a:xfrm>
              <a:off x="5217424" y="2054325"/>
              <a:ext cx="3821289" cy="1635136"/>
              <a:chOff x="291546" y="1278577"/>
              <a:chExt cx="3821289" cy="1635136"/>
            </a:xfrm>
          </p:grpSpPr>
          <p:sp>
            <p:nvSpPr>
              <p:cNvPr id="18" name="대각선 방향의 모서리가 잘린 사각형 17">
                <a:extLst>
                  <a:ext uri="{FF2B5EF4-FFF2-40B4-BE49-F238E27FC236}">
                    <a16:creationId xmlns:a16="http://schemas.microsoft.com/office/drawing/2014/main" id="{09EA6EC3-E439-2953-6F32-8D57F0BDDD5B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1A72E-B3AC-3608-6B61-533045428E26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b="0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유클리드 거리</a:t>
                </a:r>
                <a:endParaRPr lang="ko-Kore-KR" altLang="en-US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04DAD-80A2-85B7-DCBB-1AE798E55C19}"/>
                  </a:ext>
                </a:extLst>
              </p:cNvPr>
              <p:cNvSpPr txBox="1"/>
              <p:nvPr/>
            </p:nvSpPr>
            <p:spPr>
              <a:xfrm>
                <a:off x="291546" y="1864197"/>
                <a:ext cx="382128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Euclidean Distance</a:t>
                </a:r>
                <a:endParaRPr lang="ko-Kore-KR" altLang="en-US" sz="2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7CE77-4C67-4CC7-48F0-EF44BE499922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두 벡터 간의 직선 거리를 측정</a:t>
                </a:r>
                <a:endParaRPr lang="ko-Kore-KR" alt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45BA08-073C-866F-D350-BB63FC32C00E}"/>
                </a:ext>
              </a:extLst>
            </p:cNvPr>
            <p:cNvSpPr txBox="1"/>
            <p:nvPr/>
          </p:nvSpPr>
          <p:spPr>
            <a:xfrm>
              <a:off x="5888648" y="3906255"/>
              <a:ext cx="247884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이미지 검색에서 </a:t>
              </a:r>
              <a:endParaRPr lang="en-US" altLang="ko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피처 벡터 간의 </a:t>
              </a:r>
              <a:endParaRPr lang="en-US" altLang="ko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시각적 유사성을 평가</a:t>
              </a:r>
              <a:endParaRPr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FBB87F-99DA-B232-99D9-2EF4BF84253A}"/>
              </a:ext>
            </a:extLst>
          </p:cNvPr>
          <p:cNvGrpSpPr/>
          <p:nvPr/>
        </p:nvGrpSpPr>
        <p:grpSpPr>
          <a:xfrm>
            <a:off x="409140" y="1884891"/>
            <a:ext cx="3587858" cy="2545037"/>
            <a:chOff x="409140" y="2675304"/>
            <a:chExt cx="3587858" cy="254503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CCC7B77-5BAC-33F9-4612-779E28E19634}"/>
                </a:ext>
              </a:extLst>
            </p:cNvPr>
            <p:cNvGrpSpPr/>
            <p:nvPr/>
          </p:nvGrpSpPr>
          <p:grpSpPr>
            <a:xfrm>
              <a:off x="409140" y="2675304"/>
              <a:ext cx="3587858" cy="1635136"/>
              <a:chOff x="408262" y="1278577"/>
              <a:chExt cx="3587858" cy="1635136"/>
            </a:xfrm>
          </p:grpSpPr>
          <p:sp>
            <p:nvSpPr>
              <p:cNvPr id="12" name="대각선 방향의 모서리가 잘린 사각형 11">
                <a:extLst>
                  <a:ext uri="{FF2B5EF4-FFF2-40B4-BE49-F238E27FC236}">
                    <a16:creationId xmlns:a16="http://schemas.microsoft.com/office/drawing/2014/main" id="{5ECA3A64-5113-B30A-5346-78CE6E9C548E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3F5051-8F45-D5EE-8A39-1D87DBA1F5D8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코사인 유사성</a:t>
                </a:r>
                <a:endParaRPr lang="ko-Kore-KR" altLang="en-US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DA757D-230E-8B4E-BC15-E106793BAACE}"/>
                  </a:ext>
                </a:extLst>
              </p:cNvPr>
              <p:cNvSpPr txBox="1"/>
              <p:nvPr/>
            </p:nvSpPr>
            <p:spPr>
              <a:xfrm>
                <a:off x="846284" y="1865313"/>
                <a:ext cx="2711815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Cosine Similarity</a:t>
                </a:r>
                <a:endParaRPr lang="ko-Kore-KR" altLang="en-US" sz="24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003B2A-ECDE-A932-6640-3BFB1C4C999D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두 벡터 간의 각도를 측정</a:t>
                </a:r>
                <a:endParaRPr lang="ko-Kore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5F923D-E054-449A-93D7-EA062B59545D}"/>
                </a:ext>
              </a:extLst>
            </p:cNvPr>
            <p:cNvSpPr txBox="1"/>
            <p:nvPr/>
          </p:nvSpPr>
          <p:spPr>
            <a:xfrm>
              <a:off x="557159" y="4574010"/>
              <a:ext cx="33022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텍스트 </a:t>
              </a:r>
              <a:r>
                <a:rPr lang="ko-KR" altLang="en-US" sz="1800" b="0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임베딩에서</a:t>
              </a:r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endParaRPr lang="en-US" altLang="ko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두 문장의 의미적 유사성을 비교</a:t>
              </a:r>
              <a:endParaRPr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4E685E-03BF-4D03-B8CE-6773C92E61CD}"/>
              </a:ext>
            </a:extLst>
          </p:cNvPr>
          <p:cNvGrpSpPr/>
          <p:nvPr/>
        </p:nvGrpSpPr>
        <p:grpSpPr>
          <a:xfrm>
            <a:off x="4185355" y="1890595"/>
            <a:ext cx="3821289" cy="2775260"/>
            <a:chOff x="5217424" y="2054325"/>
            <a:chExt cx="3821289" cy="277526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5323A68-9667-B58C-FB65-4D7C49BA79AA}"/>
                </a:ext>
              </a:extLst>
            </p:cNvPr>
            <p:cNvGrpSpPr/>
            <p:nvPr/>
          </p:nvGrpSpPr>
          <p:grpSpPr>
            <a:xfrm>
              <a:off x="5217424" y="2054325"/>
              <a:ext cx="3821289" cy="1635136"/>
              <a:chOff x="291546" y="1278577"/>
              <a:chExt cx="3821289" cy="1635136"/>
            </a:xfrm>
          </p:grpSpPr>
          <p:sp>
            <p:nvSpPr>
              <p:cNvPr id="30" name="대각선 방향의 모서리가 잘린 사각형 29">
                <a:extLst>
                  <a:ext uri="{FF2B5EF4-FFF2-40B4-BE49-F238E27FC236}">
                    <a16:creationId xmlns:a16="http://schemas.microsoft.com/office/drawing/2014/main" id="{9F96E903-501F-0F1F-A6ED-BBCA609F8281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6E4823-88B3-6AD9-424F-BF005488B5AE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b="0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점 곱 유사성</a:t>
                </a:r>
                <a:endParaRPr lang="ko-Kore-KR" altLang="en-US" sz="2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389302-0CA7-4B8D-28AF-6E02926629AC}"/>
                  </a:ext>
                </a:extLst>
              </p:cNvPr>
              <p:cNvSpPr txBox="1"/>
              <p:nvPr/>
            </p:nvSpPr>
            <p:spPr>
              <a:xfrm>
                <a:off x="291546" y="1864197"/>
                <a:ext cx="382128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Dot Product Similarity</a:t>
                </a:r>
                <a:endParaRPr lang="ko-Kore-KR" altLang="en-US" sz="2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CBED8D-E512-BC61-7A85-DDFAFC0D7D12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크기와 방향에 따라 유사성을 측정</a:t>
                </a:r>
                <a:endParaRPr lang="ko-Kore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5D345F-B62F-3D93-658A-7F4711BBB66E}"/>
                </a:ext>
              </a:extLst>
            </p:cNvPr>
            <p:cNvSpPr txBox="1"/>
            <p:nvPr/>
          </p:nvSpPr>
          <p:spPr>
            <a:xfrm>
              <a:off x="5888648" y="3906255"/>
              <a:ext cx="247884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추천 시스템에서 </a:t>
              </a:r>
              <a:endParaRPr lang="en-US" altLang="ko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사용자가 선호하는 항목과 </a:t>
              </a:r>
              <a:endParaRPr lang="en-US" altLang="ko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항목</a:t>
              </a:r>
              <a:r>
                <a:rPr lang="en-US" altLang="ko-KR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8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찾기</a:t>
              </a:r>
              <a:endParaRPr lang="ko-Kore-KR" altLang="en-US" dirty="0"/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E8574320-E0E6-71B6-E438-D067FA75B134}"/>
              </a:ext>
            </a:extLst>
          </p:cNvPr>
          <p:cNvSpPr/>
          <p:nvPr/>
        </p:nvSpPr>
        <p:spPr>
          <a:xfrm>
            <a:off x="-573437" y="5051921"/>
            <a:ext cx="13505662" cy="119389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DE0E2F-73E6-F352-08E4-65807B69C1C8}"/>
              </a:ext>
            </a:extLst>
          </p:cNvPr>
          <p:cNvSpPr txBox="1"/>
          <p:nvPr/>
        </p:nvSpPr>
        <p:spPr>
          <a:xfrm>
            <a:off x="1396580" y="5233369"/>
            <a:ext cx="956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간의 유사도를 정확하게 계산할수록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algn="ctr"/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반대로 계산에 걸리는 시간이 긴 단점도 있습니다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7851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F42D992-8833-EAF1-E6DB-05AB93DFA2E4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C2BD659-A314-7045-441B-904A199A232A}"/>
              </a:ext>
            </a:extLst>
          </p:cNvPr>
          <p:cNvSpPr/>
          <p:nvPr/>
        </p:nvSpPr>
        <p:spPr>
          <a:xfrm>
            <a:off x="-412064" y="3379308"/>
            <a:ext cx="13087208" cy="21731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B8D5C-64FB-02EF-63ED-F3CD62053832}"/>
              </a:ext>
            </a:extLst>
          </p:cNvPr>
          <p:cNvSpPr txBox="1"/>
          <p:nvPr/>
        </p:nvSpPr>
        <p:spPr>
          <a:xfrm>
            <a:off x="1892198" y="6858000"/>
            <a:ext cx="6870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 err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r>
              <a:rPr lang="ko-KR" altLang="en-US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" altLang="ko-Kore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 </a:t>
            </a:r>
            <a:r>
              <a:rPr lang="ko-KR" altLang="en-US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검색을 지원하여 대규모 데이터셋에서도 고성능의 벡터 검색을 가능하게 합니다</a:t>
            </a:r>
            <a:r>
              <a:rPr lang="en-US" altLang="ko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통해 고차원 벡터 데이터를 효율적으로 관리하고 활용할 수 있습니다</a:t>
            </a:r>
            <a:r>
              <a:rPr lang="en-US" altLang="ko-KR" sz="1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C4C0A-0AF9-1DB5-1864-8CB62A9B40A5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360FC-5429-A45E-53CB-89D104EC8992}"/>
              </a:ext>
            </a:extLst>
          </p:cNvPr>
          <p:cNvSpPr txBox="1"/>
          <p:nvPr/>
        </p:nvSpPr>
        <p:spPr>
          <a:xfrm>
            <a:off x="703106" y="1894480"/>
            <a:ext cx="37403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정확한 거리 측정</a:t>
            </a:r>
            <a:r>
              <a:rPr lang="ko-KR" altLang="en-US" sz="24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문제점</a:t>
            </a:r>
            <a:endParaRPr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A658A-A1F9-957C-17A7-DD07C0B4BA04}"/>
              </a:ext>
            </a:extLst>
          </p:cNvPr>
          <p:cNvSpPr txBox="1"/>
          <p:nvPr/>
        </p:nvSpPr>
        <p:spPr>
          <a:xfrm>
            <a:off x="1661547" y="2356145"/>
            <a:ext cx="8868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벡터 공간에서는 모든 데이터 포인트 간의 거리를 계산하는 것이 비효율적입니다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 시간이 오래 걸리고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대규모 데이터셋에서는 현실적으로 불가능할 수 있습니다</a:t>
            </a:r>
            <a:r>
              <a:rPr lang="en-US" altLang="ko-KR" sz="20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0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2B3FA-F2C4-B255-9366-D13420AE31D7}"/>
              </a:ext>
            </a:extLst>
          </p:cNvPr>
          <p:cNvSpPr txBox="1"/>
          <p:nvPr/>
        </p:nvSpPr>
        <p:spPr>
          <a:xfrm>
            <a:off x="1460069" y="4154142"/>
            <a:ext cx="9070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</a:t>
            </a:r>
            <a:r>
              <a:rPr lang="en-US" altLang="ko-KR" sz="2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" altLang="ko-Kore-KR" sz="2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ANN) </a:t>
            </a:r>
            <a:r>
              <a:rPr lang="ko-KR" altLang="en-US" sz="2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검색은 정확성을 일부 포기하는 대신</a:t>
            </a:r>
            <a:r>
              <a:rPr lang="en-US" altLang="ko-KR" sz="2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2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빠르고 효율적으로 유사한 데이터를 찾는 방법입니다</a:t>
            </a:r>
            <a:r>
              <a:rPr lang="en-US" altLang="ko-KR" sz="28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10996-3628-31B1-5F63-2B38B3C34B78}"/>
              </a:ext>
            </a:extLst>
          </p:cNvPr>
          <p:cNvSpPr txBox="1"/>
          <p:nvPr/>
        </p:nvSpPr>
        <p:spPr>
          <a:xfrm>
            <a:off x="703106" y="3200034"/>
            <a:ext cx="1045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0" dirty="0"/>
              <a:t>“</a:t>
            </a:r>
            <a:endParaRPr kumimoji="1" lang="ko-Kore-KR" altLang="en-US" sz="18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8D870-C913-6898-F759-51E4268FD4AE}"/>
              </a:ext>
            </a:extLst>
          </p:cNvPr>
          <p:cNvSpPr txBox="1"/>
          <p:nvPr/>
        </p:nvSpPr>
        <p:spPr>
          <a:xfrm>
            <a:off x="10209191" y="3200034"/>
            <a:ext cx="1045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0" dirty="0"/>
              <a:t>”</a:t>
            </a:r>
            <a:endParaRPr kumimoji="1" lang="ko-Kore-KR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3403987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CBFF12B-0989-54F0-A0A9-BE8C37D3B911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5DD30-E8C2-2788-4A95-3190E3AAEC93}"/>
              </a:ext>
            </a:extLst>
          </p:cNvPr>
          <p:cNvSpPr txBox="1"/>
          <p:nvPr/>
        </p:nvSpPr>
        <p:spPr>
          <a:xfrm>
            <a:off x="2257425" y="7496577"/>
            <a:ext cx="767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트리는 차원이 증가할수록 성능이 급격히 저하되기 때문에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데이터에는 적합하지 않을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3D28D-11D8-72C4-070F-3C4E239B7057}"/>
              </a:ext>
            </a:extLst>
          </p:cNvPr>
          <p:cNvSpPr txBox="1"/>
          <p:nvPr/>
        </p:nvSpPr>
        <p:spPr>
          <a:xfrm>
            <a:off x="2366215" y="7972740"/>
            <a:ext cx="7677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endParaRPr lang="en" altLang="ko-Kore-KR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" altLang="ko-Kore-KR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개념**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여러 개의 랜덤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트리를 생성하여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이웃을 효율적으로 찾는 방법입니다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 탐색 결과를 결합하여 유사한 데이터를 빠르게 검색할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응용 분야**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고차원 데이터에서의 검색이 필요한 추천 시스템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음악 검색 등에서 널리 사용됩니다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b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AD589C-CC55-E46E-C906-D83066395354}"/>
              </a:ext>
            </a:extLst>
          </p:cNvPr>
          <p:cNvGrpSpPr/>
          <p:nvPr/>
        </p:nvGrpSpPr>
        <p:grpSpPr>
          <a:xfrm>
            <a:off x="402956" y="1492044"/>
            <a:ext cx="9144486" cy="1631216"/>
            <a:chOff x="402956" y="1492044"/>
            <a:chExt cx="9144486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CAE001-FEC9-5CD7-0C17-54B0E2377AFE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벡터들이 동일한 해시 버킷에 </a:t>
              </a:r>
              <a:r>
                <a:rPr lang="ko-KR" altLang="en-US" sz="2000" b="1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매핑되도록</a:t>
              </a: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설계된 </a:t>
              </a:r>
              <a:r>
                <a:rPr lang="ko-KR" altLang="en-US" sz="2000" b="1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기법입니다</a:t>
              </a:r>
              <a:r>
                <a:rPr lang="en-US" altLang="ko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endParaRPr lang="ko-Kore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619179-C852-B3AF-16D0-FFCF169547BB}"/>
                </a:ext>
              </a:extLst>
            </p:cNvPr>
            <p:cNvSpPr txBox="1"/>
            <p:nvPr/>
          </p:nvSpPr>
          <p:spPr>
            <a:xfrm>
              <a:off x="819417" y="1776465"/>
              <a:ext cx="46456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지역성 기반 </a:t>
              </a:r>
              <a:r>
                <a:rPr lang="ko-KR" altLang="en-US" sz="3200" b="0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en" altLang="ko-Kore-KR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LSH)</a:t>
              </a:r>
              <a:endParaRPr lang="en" altLang="ko-Kore-KR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5A2B3-3CA9-3AD0-B3FB-D042C77F58A2}"/>
                </a:ext>
              </a:extLst>
            </p:cNvPr>
            <p:cNvSpPr txBox="1"/>
            <p:nvPr/>
          </p:nvSpPr>
          <p:spPr>
            <a:xfrm>
              <a:off x="402956" y="1492044"/>
              <a:ext cx="6896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/>
                <a:t>1</a:t>
              </a:r>
              <a:endParaRPr kumimoji="1" lang="ko-Kore-KR" altLang="en-US" sz="10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0B7D9E-1AB5-77AF-4BFE-88BD8868E30D}"/>
              </a:ext>
            </a:extLst>
          </p:cNvPr>
          <p:cNvGrpSpPr/>
          <p:nvPr/>
        </p:nvGrpSpPr>
        <p:grpSpPr>
          <a:xfrm>
            <a:off x="3239989" y="2946015"/>
            <a:ext cx="9280545" cy="1631216"/>
            <a:chOff x="266897" y="1619721"/>
            <a:chExt cx="928054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5042E-D205-4A41-60D3-C90939446CC3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차원별로 데이터를 분할하여 트리 구조로 저장하는 방법입니다</a:t>
              </a:r>
              <a:r>
                <a:rPr lang="en-US" altLang="ko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r>
                <a:rPr lang="ko-KR" altLang="en-US" sz="2000" b="0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저차원</a:t>
              </a:r>
              <a:r>
                <a:rPr lang="ko-KR" altLang="en-US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데이터에서 효율적이며</a:t>
              </a:r>
              <a:r>
                <a:rPr lang="en-US" altLang="ko-KR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탐색하여 근사 최근접 이웃을 찾습니다</a:t>
              </a:r>
              <a:r>
                <a:rPr lang="en-US" altLang="ko-KR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88914-11F7-3614-8F9A-BE36CA1974F7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AE3FD-F5A4-9BB5-BC9A-73DAB36B8E0F}"/>
                </a:ext>
              </a:extLst>
            </p:cNvPr>
            <p:cNvSpPr txBox="1"/>
            <p:nvPr/>
          </p:nvSpPr>
          <p:spPr>
            <a:xfrm>
              <a:off x="266897" y="1619721"/>
              <a:ext cx="95090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/>
                <a:t>2</a:t>
              </a:r>
              <a:endParaRPr kumimoji="1" lang="ko-Kore-KR" altLang="en-US" sz="100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9604AC-F142-1C34-C7A6-A83C6E438A28}"/>
              </a:ext>
            </a:extLst>
          </p:cNvPr>
          <p:cNvGrpSpPr/>
          <p:nvPr/>
        </p:nvGrpSpPr>
        <p:grpSpPr>
          <a:xfrm>
            <a:off x="1455727" y="4647679"/>
            <a:ext cx="10307487" cy="1631216"/>
            <a:chOff x="266897" y="1619721"/>
            <a:chExt cx="10307487" cy="16312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BE9FA-43DB-6243-1808-BC8E7043DA79}"/>
                </a:ext>
              </a:extLst>
            </p:cNvPr>
            <p:cNvSpPr txBox="1"/>
            <p:nvPr/>
          </p:nvSpPr>
          <p:spPr>
            <a:xfrm>
              <a:off x="1177385" y="2361240"/>
              <a:ext cx="93969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여러 개의 랜덤 </a:t>
              </a:r>
              <a:r>
                <a:rPr lang="en" altLang="ko-Kore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생성하여</a:t>
              </a:r>
              <a:r>
                <a:rPr lang="en-US" altLang="ko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근사 최근접 이웃을 효율적으로 찾는 방법입니다</a:t>
              </a:r>
              <a:r>
                <a:rPr lang="en-US" altLang="ko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 탐색 결과를 결합하여 유사한 데이터를 빠르게 검색할 수 있습니다</a:t>
              </a:r>
              <a:r>
                <a:rPr lang="en-US" altLang="ko-KR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D9E3E1-2FCB-F465-E65E-F1D9A6E5FA34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Annoy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DFE6AF-AEF4-560E-27AB-78964906EB24}"/>
                </a:ext>
              </a:extLst>
            </p:cNvPr>
            <p:cNvSpPr txBox="1"/>
            <p:nvPr/>
          </p:nvSpPr>
          <p:spPr>
            <a:xfrm>
              <a:off x="266897" y="1619721"/>
              <a:ext cx="9701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/>
                <a:t>3</a:t>
              </a:r>
              <a:endParaRPr kumimoji="1" lang="ko-Kore-KR" altLang="en-US" sz="1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148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C5501F9-22DE-8106-4AD6-DDEF5009B101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AD589C-CC55-E46E-C906-D83066395354}"/>
              </a:ext>
            </a:extLst>
          </p:cNvPr>
          <p:cNvGrpSpPr/>
          <p:nvPr/>
        </p:nvGrpSpPr>
        <p:grpSpPr>
          <a:xfrm>
            <a:off x="402956" y="1492044"/>
            <a:ext cx="9144486" cy="1631216"/>
            <a:chOff x="402956" y="1492044"/>
            <a:chExt cx="9144486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CAE001-FEC9-5CD7-0C17-54B0E2377AFE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벡터들이 동일한 해시 버킷에 </a:t>
              </a:r>
              <a:r>
                <a:rPr lang="ko-KR" altLang="en-US" sz="2000" b="1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매핑되도록</a:t>
              </a: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설계된 </a:t>
              </a:r>
              <a:r>
                <a:rPr lang="ko-KR" altLang="en-US" sz="2000" b="1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기법입니다</a:t>
              </a:r>
              <a:r>
                <a:rPr lang="en-US" altLang="ko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endParaRPr lang="ko-Kore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619179-C852-B3AF-16D0-FFCF169547BB}"/>
                </a:ext>
              </a:extLst>
            </p:cNvPr>
            <p:cNvSpPr txBox="1"/>
            <p:nvPr/>
          </p:nvSpPr>
          <p:spPr>
            <a:xfrm>
              <a:off x="819417" y="1776465"/>
              <a:ext cx="46456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지역성 기반 </a:t>
              </a:r>
              <a:r>
                <a:rPr lang="ko-KR" altLang="en-US" sz="3200" b="0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en" altLang="ko-Kore-KR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LSH)</a:t>
              </a:r>
              <a:endParaRPr lang="en" altLang="ko-Kore-KR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5A2B3-3CA9-3AD0-B3FB-D042C77F58A2}"/>
                </a:ext>
              </a:extLst>
            </p:cNvPr>
            <p:cNvSpPr txBox="1"/>
            <p:nvPr/>
          </p:nvSpPr>
          <p:spPr>
            <a:xfrm>
              <a:off x="402956" y="1492044"/>
              <a:ext cx="6896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/>
                <a:t>1</a:t>
              </a:r>
              <a:endParaRPr kumimoji="1" lang="ko-Kore-KR" altLang="en-US" sz="10000" dirty="0"/>
            </a:p>
          </p:txBody>
        </p:sp>
      </p:grpSp>
      <p:pic>
        <p:nvPicPr>
          <p:cNvPr id="21" name="그림 20" descr="도표, 라인, 텍스트, 평행이(가) 표시된 사진&#10;&#10;자동 생성된 설명">
            <a:extLst>
              <a:ext uri="{FF2B5EF4-FFF2-40B4-BE49-F238E27FC236}">
                <a16:creationId xmlns:a16="http://schemas.microsoft.com/office/drawing/2014/main" id="{AF189506-6C03-A506-AAD0-3BE749A2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72" y="3035598"/>
            <a:ext cx="6073056" cy="34160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FC6633-199C-A12A-C679-7213DFC90455}"/>
              </a:ext>
            </a:extLst>
          </p:cNvPr>
          <p:cNvSpPr txBox="1"/>
          <p:nvPr/>
        </p:nvSpPr>
        <p:spPr>
          <a:xfrm>
            <a:off x="10171" y="6452887"/>
            <a:ext cx="715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 err="1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Faiss</a:t>
            </a:r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The Missing Manual - James Briggs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56D7747-C31B-5F2E-0283-31BC5F4E42A5}"/>
              </a:ext>
            </a:extLst>
          </p:cNvPr>
          <p:cNvSpPr txBox="1">
            <a:spLocks/>
          </p:cNvSpPr>
          <p:nvPr/>
        </p:nvSpPr>
        <p:spPr>
          <a:xfrm>
            <a:off x="2525555" y="3557174"/>
            <a:ext cx="1233339" cy="849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Cat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66639E8-3A84-74A3-C8BD-2022C7C6FDF2}"/>
              </a:ext>
            </a:extLst>
          </p:cNvPr>
          <p:cNvSpPr txBox="1">
            <a:spLocks/>
          </p:cNvSpPr>
          <p:nvPr/>
        </p:nvSpPr>
        <p:spPr>
          <a:xfrm>
            <a:off x="8677702" y="3555464"/>
            <a:ext cx="1233339" cy="849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Dog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E7DB33-5D24-5173-BDDC-F58101708034}"/>
              </a:ext>
            </a:extLst>
          </p:cNvPr>
          <p:cNvSpPr/>
          <p:nvPr/>
        </p:nvSpPr>
        <p:spPr>
          <a:xfrm>
            <a:off x="4575379" y="3109313"/>
            <a:ext cx="3041242" cy="1282262"/>
          </a:xfrm>
          <a:prstGeom prst="rect">
            <a:avLst/>
          </a:prstGeom>
          <a:noFill/>
          <a:ln w="127000"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683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62A6A24-4BC8-ECC8-B5CB-F4331C1B996D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5DD30-E8C2-2788-4A95-3190E3AAEC93}"/>
              </a:ext>
            </a:extLst>
          </p:cNvPr>
          <p:cNvSpPr txBox="1"/>
          <p:nvPr/>
        </p:nvSpPr>
        <p:spPr>
          <a:xfrm>
            <a:off x="6096000" y="3579255"/>
            <a:ext cx="58066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트리는 차원이 증가할수록 </a:t>
            </a:r>
            <a:endParaRPr lang="en-US" altLang="ko-KR" sz="2400" b="0" i="0" u="none" strike="noStrike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성능이 급격히 저하되기 때문에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400" b="0" i="0" u="none" strike="noStrike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데이터에는 적합하지 않을 수 있습니다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0B7D9E-1AB5-77AF-4BFE-88BD8868E30D}"/>
              </a:ext>
            </a:extLst>
          </p:cNvPr>
          <p:cNvGrpSpPr/>
          <p:nvPr/>
        </p:nvGrpSpPr>
        <p:grpSpPr>
          <a:xfrm>
            <a:off x="2139609" y="1402532"/>
            <a:ext cx="9280545" cy="1631216"/>
            <a:chOff x="266897" y="1619721"/>
            <a:chExt cx="928054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5042E-D205-4A41-60D3-C90939446CC3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차원별로 데이터를 분할하여 트리 구조로 저장하는 방법입니다</a:t>
              </a:r>
              <a:r>
                <a:rPr lang="en-US" altLang="ko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r>
                <a:rPr lang="ko-KR" altLang="en-US" sz="2000" b="0" i="0" u="none" strike="noStrike" dirty="0" err="1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저차원</a:t>
              </a:r>
              <a:r>
                <a:rPr lang="ko-KR" altLang="en-US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데이터에서 효율적이며</a:t>
              </a:r>
              <a:r>
                <a:rPr lang="en-US" altLang="ko-KR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탐색하여 근사 최근접 이웃을 찾습니다</a:t>
              </a:r>
              <a:r>
                <a:rPr lang="en-US" altLang="ko-KR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88914-11F7-3614-8F9A-BE36CA1974F7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AE3FD-F5A4-9BB5-BC9A-73DAB36B8E0F}"/>
                </a:ext>
              </a:extLst>
            </p:cNvPr>
            <p:cNvSpPr txBox="1"/>
            <p:nvPr/>
          </p:nvSpPr>
          <p:spPr>
            <a:xfrm>
              <a:off x="266897" y="1619721"/>
              <a:ext cx="95090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/>
                <a:t>2</a:t>
              </a:r>
              <a:endParaRPr kumimoji="1" lang="ko-Kore-KR" altLang="en-US" sz="100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12FD1A-8302-7EE0-CFF5-6E869935FFE4}"/>
              </a:ext>
            </a:extLst>
          </p:cNvPr>
          <p:cNvSpPr txBox="1"/>
          <p:nvPr/>
        </p:nvSpPr>
        <p:spPr>
          <a:xfrm>
            <a:off x="146570" y="6444712"/>
            <a:ext cx="1081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</p:txBody>
      </p:sp>
      <p:pic>
        <p:nvPicPr>
          <p:cNvPr id="23" name="그림 22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1829A4C6-601E-AFA6-A304-8AB2E43C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7" y="3091146"/>
            <a:ext cx="5212350" cy="31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20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9BEE180-5CB6-D3C8-21EE-258E686DFD64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2FD1A-8302-7EE0-CFF5-6E869935FFE4}"/>
              </a:ext>
            </a:extLst>
          </p:cNvPr>
          <p:cNvSpPr txBox="1"/>
          <p:nvPr/>
        </p:nvSpPr>
        <p:spPr>
          <a:xfrm>
            <a:off x="146570" y="6444712"/>
            <a:ext cx="1081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</p:txBody>
      </p:sp>
      <p:pic>
        <p:nvPicPr>
          <p:cNvPr id="23" name="그림 22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1829A4C6-601E-AFA6-A304-8AB2E43C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73" y="3320418"/>
            <a:ext cx="1752585" cy="104238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FFDCEC7-050C-CBC6-CCAD-A16DF1FCBA47}"/>
              </a:ext>
            </a:extLst>
          </p:cNvPr>
          <p:cNvGrpSpPr/>
          <p:nvPr/>
        </p:nvGrpSpPr>
        <p:grpSpPr>
          <a:xfrm>
            <a:off x="1759919" y="1334587"/>
            <a:ext cx="10307487" cy="1631216"/>
            <a:chOff x="266897" y="1619721"/>
            <a:chExt cx="10307487" cy="1631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6048C-4A3D-80F7-3789-4DBC727B229D}"/>
                </a:ext>
              </a:extLst>
            </p:cNvPr>
            <p:cNvSpPr txBox="1"/>
            <p:nvPr/>
          </p:nvSpPr>
          <p:spPr>
            <a:xfrm>
              <a:off x="1177385" y="2361240"/>
              <a:ext cx="93969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여러 개의 랜덤 </a:t>
              </a:r>
              <a:r>
                <a:rPr lang="en" altLang="ko-Kore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생성하여</a:t>
              </a:r>
              <a:r>
                <a:rPr lang="en-US" altLang="ko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근사 최근접 이웃을 효율적으로 찾는 방법입니다</a:t>
              </a:r>
              <a:r>
                <a:rPr lang="en-US" altLang="ko-KR" sz="20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 탐색 결과를 결합하여 유사한 데이터를 빠르게 검색할 수 있습니다</a:t>
              </a:r>
              <a:r>
                <a:rPr lang="en-US" altLang="ko-KR" sz="20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99D297-1156-C3C0-6F02-CC488768E0E3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Annoy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46A66-F1AF-775B-75D9-BD533B8620EB}"/>
                </a:ext>
              </a:extLst>
            </p:cNvPr>
            <p:cNvSpPr txBox="1"/>
            <p:nvPr/>
          </p:nvSpPr>
          <p:spPr>
            <a:xfrm>
              <a:off x="266897" y="1619721"/>
              <a:ext cx="9701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/>
                <a:t>3</a:t>
              </a:r>
              <a:endParaRPr kumimoji="1" lang="ko-Kore-KR" altLang="en-US" sz="10000" dirty="0"/>
            </a:p>
          </p:txBody>
        </p:sp>
      </p:grpSp>
      <p:pic>
        <p:nvPicPr>
          <p:cNvPr id="12" name="그림 11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8520C083-0FE7-43F5-F958-AD468AF0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91" y="3318295"/>
            <a:ext cx="1752585" cy="1042387"/>
          </a:xfrm>
          <a:prstGeom prst="rect">
            <a:avLst/>
          </a:prstGeom>
        </p:spPr>
      </p:pic>
      <p:pic>
        <p:nvPicPr>
          <p:cNvPr id="17" name="그림 16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3542E444-01E8-F674-65B9-0DB3507B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72" y="4607529"/>
            <a:ext cx="1752585" cy="1042387"/>
          </a:xfrm>
          <a:prstGeom prst="rect">
            <a:avLst/>
          </a:prstGeom>
        </p:spPr>
      </p:pic>
      <p:pic>
        <p:nvPicPr>
          <p:cNvPr id="18" name="그림 17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7CBB74E4-5F80-16DB-F990-BD440DD5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90" y="4607528"/>
            <a:ext cx="1752585" cy="10423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AE3438-04C9-DBC3-45A2-94106486FCC3}"/>
              </a:ext>
            </a:extLst>
          </p:cNvPr>
          <p:cNvSpPr txBox="1"/>
          <p:nvPr/>
        </p:nvSpPr>
        <p:spPr>
          <a:xfrm>
            <a:off x="5131431" y="3692824"/>
            <a:ext cx="7262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개의 랜덤 </a:t>
            </a:r>
            <a:r>
              <a:rPr lang="en" altLang="ko-Kore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트리를 생성하여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이웃을 효율적으로 찾는 방법입니다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 탐색 결과를 결합하여 빠르게 검색할 수 있습니다</a:t>
            </a:r>
            <a:r>
              <a:rPr lang="en-US" altLang="ko-KR" sz="24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490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DFDD0A4-32CE-634E-C70F-3E90745D4DB6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-US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7426-EBCC-4BEA-743A-B0C4C2FAE5C9}"/>
              </a:ext>
            </a:extLst>
          </p:cNvPr>
          <p:cNvSpPr txBox="1"/>
          <p:nvPr/>
        </p:nvSpPr>
        <p:spPr>
          <a:xfrm>
            <a:off x="2247255" y="756201"/>
            <a:ext cx="9773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검색과 </a:t>
            </a:r>
            <a:r>
              <a:rPr lang="en-US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 결과를 조합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3BCB60-6EEC-7986-05CF-DC0499651FFB}"/>
              </a:ext>
            </a:extLst>
          </p:cNvPr>
          <p:cNvGrpSpPr>
            <a:grpSpLocks noChangeAspect="1"/>
          </p:cNvGrpSpPr>
          <p:nvPr/>
        </p:nvGrpSpPr>
        <p:grpSpPr>
          <a:xfrm>
            <a:off x="2020899" y="2405135"/>
            <a:ext cx="2559122" cy="2880000"/>
            <a:chOff x="1445216" y="3901574"/>
            <a:chExt cx="1440267" cy="1620859"/>
          </a:xfrm>
        </p:grpSpPr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6838E7AF-CEFB-138A-E2F0-D2CF97464600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한쪽 모서리가 잘린 사각형 7">
              <a:extLst>
                <a:ext uri="{FF2B5EF4-FFF2-40B4-BE49-F238E27FC236}">
                  <a16:creationId xmlns:a16="http://schemas.microsoft.com/office/drawing/2014/main" id="{40E50927-944C-1FA9-1372-3922731B6057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84EFAC-990E-5E49-CAD9-F9F96743A8CB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A5B7CE-5958-925D-DA3F-E3620B6C1846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A1D34A-11F5-D808-C8F0-78CD7A2407A1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E4745E-7DF1-13C8-FC46-6D5F0C6B5A37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B50AD2-AF84-D6EC-1FE5-85E583567445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CBD898-9D43-AD3A-A3FF-F5DB32E08946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한쪽 모서리가 잘린 사각형 14">
              <a:extLst>
                <a:ext uri="{FF2B5EF4-FFF2-40B4-BE49-F238E27FC236}">
                  <a16:creationId xmlns:a16="http://schemas.microsoft.com/office/drawing/2014/main" id="{BEB06C5F-464B-0AA4-DE69-46CF6D53724A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B8E292-D2C7-2C7E-27C7-7FFB927E9D09}"/>
              </a:ext>
            </a:extLst>
          </p:cNvPr>
          <p:cNvGrpSpPr>
            <a:grpSpLocks noChangeAspect="1"/>
          </p:cNvGrpSpPr>
          <p:nvPr/>
        </p:nvGrpSpPr>
        <p:grpSpPr>
          <a:xfrm>
            <a:off x="7602667" y="2516563"/>
            <a:ext cx="2568434" cy="2520000"/>
            <a:chOff x="5176434" y="2662840"/>
            <a:chExt cx="2495050" cy="2446526"/>
          </a:xfrm>
        </p:grpSpPr>
        <p:sp>
          <p:nvSpPr>
            <p:cNvPr id="16" name="왼쪽 대괄호[L] 15">
              <a:extLst>
                <a:ext uri="{FF2B5EF4-FFF2-40B4-BE49-F238E27FC236}">
                  <a16:creationId xmlns:a16="http://schemas.microsoft.com/office/drawing/2014/main" id="{BDEE3399-453D-8ECA-974B-8EC5881F5C6C}"/>
                </a:ext>
              </a:extLst>
            </p:cNvPr>
            <p:cNvSpPr/>
            <p:nvPr/>
          </p:nvSpPr>
          <p:spPr>
            <a:xfrm>
              <a:off x="5176434" y="2662841"/>
              <a:ext cx="588935" cy="2446525"/>
            </a:xfrm>
            <a:prstGeom prst="leftBracket">
              <a:avLst/>
            </a:prstGeom>
            <a:ln w="190500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왼쪽 대괄호[L] 16">
              <a:extLst>
                <a:ext uri="{FF2B5EF4-FFF2-40B4-BE49-F238E27FC236}">
                  <a16:creationId xmlns:a16="http://schemas.microsoft.com/office/drawing/2014/main" id="{1EA0E5CF-E724-3E1A-F1DF-E685649BB62D}"/>
                </a:ext>
              </a:extLst>
            </p:cNvPr>
            <p:cNvSpPr/>
            <p:nvPr/>
          </p:nvSpPr>
          <p:spPr>
            <a:xfrm rot="10800000">
              <a:off x="7082549" y="2662840"/>
              <a:ext cx="588935" cy="2446525"/>
            </a:xfrm>
            <a:prstGeom prst="leftBracket">
              <a:avLst/>
            </a:prstGeom>
            <a:ln w="190500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CF061D7-F91E-5DBD-CF7C-9BFA6D369507}"/>
                </a:ext>
              </a:extLst>
            </p:cNvPr>
            <p:cNvSpPr/>
            <p:nvPr/>
          </p:nvSpPr>
          <p:spPr>
            <a:xfrm>
              <a:off x="5563891" y="3047742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30A776-0174-311A-0C0D-48705132059E}"/>
                </a:ext>
              </a:extLst>
            </p:cNvPr>
            <p:cNvSpPr/>
            <p:nvPr/>
          </p:nvSpPr>
          <p:spPr>
            <a:xfrm>
              <a:off x="6881070" y="3026044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AAE585-D7A6-5FC7-9842-6A957F8F2544}"/>
                </a:ext>
              </a:extLst>
            </p:cNvPr>
            <p:cNvSpPr/>
            <p:nvPr/>
          </p:nvSpPr>
          <p:spPr>
            <a:xfrm>
              <a:off x="5563891" y="438941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2B31EF-746A-33CB-08CE-E41F1AAB5239}"/>
                </a:ext>
              </a:extLst>
            </p:cNvPr>
            <p:cNvSpPr/>
            <p:nvPr/>
          </p:nvSpPr>
          <p:spPr>
            <a:xfrm>
              <a:off x="6872368" y="4380545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7F6FB0B-3D56-0C6F-09B8-ED12EB0D9D7F}"/>
                </a:ext>
              </a:extLst>
            </p:cNvPr>
            <p:cNvSpPr/>
            <p:nvPr/>
          </p:nvSpPr>
          <p:spPr>
            <a:xfrm>
              <a:off x="6872191" y="375518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3E5C996-5F15-0730-C850-E99DFD1F2BD6}"/>
                </a:ext>
              </a:extLst>
            </p:cNvPr>
            <p:cNvSpPr/>
            <p:nvPr/>
          </p:nvSpPr>
          <p:spPr>
            <a:xfrm>
              <a:off x="6225155" y="438941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FE9CA-BEAA-13F1-1F63-9348F58658B5}"/>
                </a:ext>
              </a:extLst>
            </p:cNvPr>
            <p:cNvSpPr/>
            <p:nvPr/>
          </p:nvSpPr>
          <p:spPr>
            <a:xfrm>
              <a:off x="6250896" y="3038908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4F6D5C2-6216-E7EC-A41D-B17421539EF9}"/>
                </a:ext>
              </a:extLst>
            </p:cNvPr>
            <p:cNvSpPr/>
            <p:nvPr/>
          </p:nvSpPr>
          <p:spPr>
            <a:xfrm>
              <a:off x="5560582" y="375119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9868FCC-1B93-5348-CD6F-AE191A97592F}"/>
                </a:ext>
              </a:extLst>
            </p:cNvPr>
            <p:cNvSpPr/>
            <p:nvPr/>
          </p:nvSpPr>
          <p:spPr>
            <a:xfrm>
              <a:off x="6242017" y="3754910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35E667-7B3C-AC0F-DC04-D27823629C6C}"/>
              </a:ext>
            </a:extLst>
          </p:cNvPr>
          <p:cNvSpPr txBox="1"/>
          <p:nvPr/>
        </p:nvSpPr>
        <p:spPr>
          <a:xfrm>
            <a:off x="2020899" y="5412479"/>
            <a:ext cx="2559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4800" b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</a:t>
            </a:r>
            <a:endParaRPr lang="ko-Kore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58F92-9DBB-5389-40D4-B569FAE836F6}"/>
              </a:ext>
            </a:extLst>
          </p:cNvPr>
          <p:cNvSpPr txBox="1"/>
          <p:nvPr/>
        </p:nvSpPr>
        <p:spPr>
          <a:xfrm>
            <a:off x="7602667" y="5433022"/>
            <a:ext cx="2568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4800" b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</a:t>
            </a:r>
            <a:endParaRPr lang="ko-Kore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81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>
            <a:extLst>
              <a:ext uri="{FF2B5EF4-FFF2-40B4-BE49-F238E27FC236}">
                <a16:creationId xmlns:a16="http://schemas.microsoft.com/office/drawing/2014/main" id="{A03D7D63-49A8-F0BE-E396-5028A04CACEB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-US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7426-EBCC-4BEA-743A-B0C4C2FAE5C9}"/>
              </a:ext>
            </a:extLst>
          </p:cNvPr>
          <p:cNvSpPr txBox="1"/>
          <p:nvPr/>
        </p:nvSpPr>
        <p:spPr>
          <a:xfrm>
            <a:off x="2247255" y="756201"/>
            <a:ext cx="9773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검색과 </a:t>
            </a:r>
            <a:r>
              <a:rPr lang="en-US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 결과를 조합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B469DE-2DCE-362C-833C-F3F28C87E726}"/>
              </a:ext>
            </a:extLst>
          </p:cNvPr>
          <p:cNvGrpSpPr/>
          <p:nvPr/>
        </p:nvGrpSpPr>
        <p:grpSpPr>
          <a:xfrm>
            <a:off x="697041" y="1907613"/>
            <a:ext cx="6495826" cy="1551128"/>
            <a:chOff x="967694" y="1601630"/>
            <a:chExt cx="6495826" cy="155112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B3BCB60-6EEC-7986-05CF-DC0499651F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7694" y="1658204"/>
              <a:ext cx="1279561" cy="1440000"/>
              <a:chOff x="1445216" y="3901574"/>
              <a:chExt cx="1440267" cy="1620859"/>
            </a:xfrm>
          </p:grpSpPr>
          <p:sp>
            <p:nvSpPr>
              <p:cNvPr id="7" name="한쪽 모서리가 잘린 사각형 6">
                <a:extLst>
                  <a:ext uri="{FF2B5EF4-FFF2-40B4-BE49-F238E27FC236}">
                    <a16:creationId xmlns:a16="http://schemas.microsoft.com/office/drawing/2014/main" id="{6838E7AF-CEFB-138A-E2F0-D2CF97464600}"/>
                  </a:ext>
                </a:extLst>
              </p:cNvPr>
              <p:cNvSpPr/>
              <p:nvPr/>
            </p:nvSpPr>
            <p:spPr>
              <a:xfrm>
                <a:off x="1445216" y="4145533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" name="한쪽 모서리가 잘린 사각형 7">
                <a:extLst>
                  <a:ext uri="{FF2B5EF4-FFF2-40B4-BE49-F238E27FC236}">
                    <a16:creationId xmlns:a16="http://schemas.microsoft.com/office/drawing/2014/main" id="{40E50927-944C-1FA9-1372-3922731B6057}"/>
                  </a:ext>
                </a:extLst>
              </p:cNvPr>
              <p:cNvSpPr/>
              <p:nvPr/>
            </p:nvSpPr>
            <p:spPr>
              <a:xfrm>
                <a:off x="1563256" y="4025139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84EFAC-990E-5E49-CAD9-F9F96743A8CB}"/>
                  </a:ext>
                </a:extLst>
              </p:cNvPr>
              <p:cNvSpPr/>
              <p:nvPr/>
            </p:nvSpPr>
            <p:spPr>
              <a:xfrm>
                <a:off x="1541680" y="4468544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9A5B7CE-5958-925D-DA3F-E3620B6C1846}"/>
                  </a:ext>
                </a:extLst>
              </p:cNvPr>
              <p:cNvSpPr/>
              <p:nvPr/>
            </p:nvSpPr>
            <p:spPr>
              <a:xfrm>
                <a:off x="1539097" y="4651940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7A1D34A-11F5-D808-C8F0-78CD7A2407A1}"/>
                  </a:ext>
                </a:extLst>
              </p:cNvPr>
              <p:cNvSpPr/>
              <p:nvPr/>
            </p:nvSpPr>
            <p:spPr>
              <a:xfrm>
                <a:off x="1541680" y="4840105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E4745E-7DF1-13C8-FC46-6D5F0C6B5A37}"/>
                  </a:ext>
                </a:extLst>
              </p:cNvPr>
              <p:cNvSpPr/>
              <p:nvPr/>
            </p:nvSpPr>
            <p:spPr>
              <a:xfrm>
                <a:off x="1539097" y="50235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6B50AD2-AF84-D6EC-1FE5-85E583567445}"/>
                  </a:ext>
                </a:extLst>
              </p:cNvPr>
              <p:cNvSpPr/>
              <p:nvPr/>
            </p:nvSpPr>
            <p:spPr>
              <a:xfrm>
                <a:off x="1541680" y="51943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7CBD898-9D43-AD3A-A3FF-F5DB32E08946}"/>
                  </a:ext>
                </a:extLst>
              </p:cNvPr>
              <p:cNvSpPr/>
              <p:nvPr/>
            </p:nvSpPr>
            <p:spPr>
              <a:xfrm>
                <a:off x="1539097" y="5377697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한쪽 모서리가 잘린 사각형 14">
                <a:extLst>
                  <a:ext uri="{FF2B5EF4-FFF2-40B4-BE49-F238E27FC236}">
                    <a16:creationId xmlns:a16="http://schemas.microsoft.com/office/drawing/2014/main" id="{BEB06C5F-464B-0AA4-DE69-46CF6D53724A}"/>
                  </a:ext>
                </a:extLst>
              </p:cNvPr>
              <p:cNvSpPr/>
              <p:nvPr/>
            </p:nvSpPr>
            <p:spPr>
              <a:xfrm>
                <a:off x="1707612" y="3901574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5E667-7B3C-AC0F-DC04-D27823629C6C}"/>
                </a:ext>
              </a:extLst>
            </p:cNvPr>
            <p:cNvSpPr txBox="1"/>
            <p:nvPr/>
          </p:nvSpPr>
          <p:spPr>
            <a:xfrm>
              <a:off x="2033306" y="1601630"/>
              <a:ext cx="255912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ko-KR" sz="4800" b="1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TEXT</a:t>
              </a:r>
              <a:endParaRPr lang="ko-Kore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13F2D-8C6D-83E3-0785-B5BDDC0EA99E}"/>
                </a:ext>
              </a:extLst>
            </p:cNvPr>
            <p:cNvSpPr txBox="1"/>
            <p:nvPr/>
          </p:nvSpPr>
          <p:spPr>
            <a:xfrm>
              <a:off x="2375504" y="2321761"/>
              <a:ext cx="50880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빠른 결과 탐색</a:t>
              </a:r>
              <a:endPara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동의어</a:t>
              </a:r>
              <a:r>
                <a:rPr lang="en-US" altLang="ko-KR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유의어 사전을 통한 토큰화</a:t>
              </a:r>
              <a:endPara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990C7C-1657-EBED-D5FE-89F12EDAC0C3}"/>
              </a:ext>
            </a:extLst>
          </p:cNvPr>
          <p:cNvGrpSpPr/>
          <p:nvPr/>
        </p:nvGrpSpPr>
        <p:grpSpPr>
          <a:xfrm>
            <a:off x="756632" y="4425374"/>
            <a:ext cx="6413415" cy="1547732"/>
            <a:chOff x="1072563" y="3799800"/>
            <a:chExt cx="6413415" cy="154773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4B8E292-D2C7-2C7E-27C7-7FFB927E9D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2563" y="3976535"/>
              <a:ext cx="1100758" cy="1080000"/>
              <a:chOff x="5176434" y="2662840"/>
              <a:chExt cx="2495050" cy="2446526"/>
            </a:xfrm>
          </p:grpSpPr>
          <p:sp>
            <p:nvSpPr>
              <p:cNvPr id="16" name="왼쪽 대괄호[L] 15">
                <a:extLst>
                  <a:ext uri="{FF2B5EF4-FFF2-40B4-BE49-F238E27FC236}">
                    <a16:creationId xmlns:a16="http://schemas.microsoft.com/office/drawing/2014/main" id="{BDEE3399-453D-8ECA-974B-8EC5881F5C6C}"/>
                  </a:ext>
                </a:extLst>
              </p:cNvPr>
              <p:cNvSpPr/>
              <p:nvPr/>
            </p:nvSpPr>
            <p:spPr>
              <a:xfrm>
                <a:off x="5176434" y="2662841"/>
                <a:ext cx="588935" cy="2446525"/>
              </a:xfrm>
              <a:prstGeom prst="leftBracket">
                <a:avLst/>
              </a:prstGeom>
              <a:ln w="1905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" name="왼쪽 대괄호[L] 16">
                <a:extLst>
                  <a:ext uri="{FF2B5EF4-FFF2-40B4-BE49-F238E27FC236}">
                    <a16:creationId xmlns:a16="http://schemas.microsoft.com/office/drawing/2014/main" id="{1EA0E5CF-E724-3E1A-F1DF-E685649BB62D}"/>
                  </a:ext>
                </a:extLst>
              </p:cNvPr>
              <p:cNvSpPr/>
              <p:nvPr/>
            </p:nvSpPr>
            <p:spPr>
              <a:xfrm rot="10800000">
                <a:off x="7082549" y="2662840"/>
                <a:ext cx="588935" cy="2446525"/>
              </a:xfrm>
              <a:prstGeom prst="leftBracket">
                <a:avLst/>
              </a:prstGeom>
              <a:ln w="1905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CF061D7-F91E-5DBD-CF7C-9BFA6D369507}"/>
                  </a:ext>
                </a:extLst>
              </p:cNvPr>
              <p:cNvSpPr/>
              <p:nvPr/>
            </p:nvSpPr>
            <p:spPr>
              <a:xfrm>
                <a:off x="5563891" y="3047742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230A776-0174-311A-0C0D-48705132059E}"/>
                  </a:ext>
                </a:extLst>
              </p:cNvPr>
              <p:cNvSpPr/>
              <p:nvPr/>
            </p:nvSpPr>
            <p:spPr>
              <a:xfrm>
                <a:off x="6881070" y="3026044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2AAE585-D7A6-5FC7-9842-6A957F8F2544}"/>
                  </a:ext>
                </a:extLst>
              </p:cNvPr>
              <p:cNvSpPr/>
              <p:nvPr/>
            </p:nvSpPr>
            <p:spPr>
              <a:xfrm>
                <a:off x="5563891" y="438941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B2B31EF-746A-33CB-08CE-E41F1AAB5239}"/>
                  </a:ext>
                </a:extLst>
              </p:cNvPr>
              <p:cNvSpPr/>
              <p:nvPr/>
            </p:nvSpPr>
            <p:spPr>
              <a:xfrm>
                <a:off x="6872368" y="4380545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7F6FB0B-3D56-0C6F-09B8-ED12EB0D9D7F}"/>
                  </a:ext>
                </a:extLst>
              </p:cNvPr>
              <p:cNvSpPr/>
              <p:nvPr/>
            </p:nvSpPr>
            <p:spPr>
              <a:xfrm>
                <a:off x="6872191" y="375518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3E5C996-5F15-0730-C850-E99DFD1F2BD6}"/>
                  </a:ext>
                </a:extLst>
              </p:cNvPr>
              <p:cNvSpPr/>
              <p:nvPr/>
            </p:nvSpPr>
            <p:spPr>
              <a:xfrm>
                <a:off x="6225155" y="438941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37FE9CA-BEAA-13F1-1F63-9348F58658B5}"/>
                  </a:ext>
                </a:extLst>
              </p:cNvPr>
              <p:cNvSpPr/>
              <p:nvPr/>
            </p:nvSpPr>
            <p:spPr>
              <a:xfrm>
                <a:off x="6250896" y="3038908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4F6D5C2-6216-E7EC-A41D-B17421539EF9}"/>
                  </a:ext>
                </a:extLst>
              </p:cNvPr>
              <p:cNvSpPr/>
              <p:nvPr/>
            </p:nvSpPr>
            <p:spPr>
              <a:xfrm>
                <a:off x="5560582" y="375119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69868FCC-1B93-5348-CD6F-AE191A97592F}"/>
                  </a:ext>
                </a:extLst>
              </p:cNvPr>
              <p:cNvSpPr/>
              <p:nvPr/>
            </p:nvSpPr>
            <p:spPr>
              <a:xfrm>
                <a:off x="6242017" y="3754910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758F92-9DBB-5389-40D4-B569FAE836F6}"/>
                </a:ext>
              </a:extLst>
            </p:cNvPr>
            <p:cNvSpPr txBox="1"/>
            <p:nvPr/>
          </p:nvSpPr>
          <p:spPr>
            <a:xfrm>
              <a:off x="2301558" y="3799800"/>
              <a:ext cx="25684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ko-KR" sz="4800" b="1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Vector</a:t>
              </a:r>
              <a:endParaRPr lang="ko-Kore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6D808C-0661-0D1D-9EBD-8FFD868FDD51}"/>
                </a:ext>
              </a:extLst>
            </p:cNvPr>
            <p:cNvSpPr txBox="1"/>
            <p:nvPr/>
          </p:nvSpPr>
          <p:spPr>
            <a:xfrm>
              <a:off x="2397962" y="4516535"/>
              <a:ext cx="50880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문맥을 반영한 탐색</a:t>
              </a:r>
              <a:endPara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고차원 벡터 정보로 변환</a:t>
              </a:r>
              <a:endPara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33" name="대각선 방향의 모서리가 둥근 사각형 32">
            <a:extLst>
              <a:ext uri="{FF2B5EF4-FFF2-40B4-BE49-F238E27FC236}">
                <a16:creationId xmlns:a16="http://schemas.microsoft.com/office/drawing/2014/main" id="{D0578A89-4D65-5E07-BA27-F54E144186C1}"/>
              </a:ext>
            </a:extLst>
          </p:cNvPr>
          <p:cNvSpPr/>
          <p:nvPr/>
        </p:nvSpPr>
        <p:spPr>
          <a:xfrm rot="10800000">
            <a:off x="6785862" y="1434061"/>
            <a:ext cx="5507578" cy="5648666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C1872-440C-AFE3-923E-85AC0A7579EA}"/>
              </a:ext>
            </a:extLst>
          </p:cNvPr>
          <p:cNvSpPr txBox="1"/>
          <p:nvPr/>
        </p:nvSpPr>
        <p:spPr>
          <a:xfrm>
            <a:off x="8256780" y="1762940"/>
            <a:ext cx="25657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44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</a:t>
            </a:r>
            <a:r>
              <a:rPr lang="en-US" altLang="ko-Kore-KR" sz="4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coring</a:t>
            </a:r>
            <a:endParaRPr lang="en" altLang="ko-Kore-KR" sz="4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FFB82A-7B2E-CE88-B219-48959288ABE7}"/>
              </a:ext>
            </a:extLst>
          </p:cNvPr>
          <p:cNvSpPr txBox="1"/>
          <p:nvPr/>
        </p:nvSpPr>
        <p:spPr>
          <a:xfrm>
            <a:off x="7239180" y="4459123"/>
            <a:ext cx="4634697" cy="1692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수치화 된 점수를 정규화하고 </a:t>
            </a:r>
            <a:endParaRPr lang="en-US" altLang="ko-KR" sz="2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조합해 가장 잘 맞는 방식으로 </a:t>
            </a:r>
            <a:endParaRPr lang="en-US" altLang="ko-KR" sz="2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조정 가능합니다</a:t>
            </a:r>
            <a:r>
              <a:rPr lang="en-US" altLang="ko-KR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4E7BE6-30B0-B22D-4B44-30097B8241DD}"/>
              </a:ext>
            </a:extLst>
          </p:cNvPr>
          <p:cNvSpPr txBox="1"/>
          <p:nvPr/>
        </p:nvSpPr>
        <p:spPr>
          <a:xfrm>
            <a:off x="7239181" y="2628773"/>
            <a:ext cx="4595362" cy="16903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전통적인 텍스트 기반 검색 결과와</a:t>
            </a:r>
            <a:endParaRPr lang="en-US" altLang="ko-KR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기반의 유사도 계산 결과를 점수로 수치화 합니다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0494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C8B0-4F5B-6CD7-A4FA-27B607C5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2D6CEFD-292B-1F9D-99B0-999A446A17A9}"/>
              </a:ext>
            </a:extLst>
          </p:cNvPr>
          <p:cNvSpPr/>
          <p:nvPr/>
        </p:nvSpPr>
        <p:spPr>
          <a:xfrm>
            <a:off x="-447605" y="3673480"/>
            <a:ext cx="13087208" cy="26321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3ACADA60-4161-457D-E0BF-667DA1D3B2DB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217B0A-B402-1C3E-3D48-FCCB8DBE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-US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FF126-E88C-D597-C3D3-6D708FA0FC1B}"/>
              </a:ext>
            </a:extLst>
          </p:cNvPr>
          <p:cNvSpPr txBox="1"/>
          <p:nvPr/>
        </p:nvSpPr>
        <p:spPr>
          <a:xfrm>
            <a:off x="2353118" y="1040621"/>
            <a:ext cx="84022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-US" altLang="ko-KR" sz="4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RRF </a:t>
            </a:r>
            <a:r>
              <a:rPr lang="en-US" altLang="ko-KR" sz="44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" altLang="ko-Kore-KR" sz="44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Reciprocal rank fusion</a:t>
            </a:r>
            <a:r>
              <a:rPr lang="en-US" altLang="ko-KR" sz="44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" altLang="ko-Kore-KR" sz="4400" b="1" i="0" u="none" strike="noStrike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ADF784-55E5-6660-B0ED-C48A73E6D1A1}"/>
              </a:ext>
            </a:extLst>
          </p:cNvPr>
          <p:cNvSpPr txBox="1"/>
          <p:nvPr/>
        </p:nvSpPr>
        <p:spPr>
          <a:xfrm>
            <a:off x="1281554" y="1619226"/>
            <a:ext cx="11993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</a:t>
            </a:r>
            <a:endParaRPr kumimoji="1" lang="ko-Kore-KR" altLang="en-US" sz="18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35AFF3-6A30-4104-E3C0-D64574EB7774}"/>
              </a:ext>
            </a:extLst>
          </p:cNvPr>
          <p:cNvSpPr txBox="1"/>
          <p:nvPr/>
        </p:nvSpPr>
        <p:spPr>
          <a:xfrm>
            <a:off x="9907308" y="1626131"/>
            <a:ext cx="11993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”</a:t>
            </a:r>
            <a:endParaRPr kumimoji="1" lang="ko-Kore-KR" altLang="en-US" sz="18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512EAC-00EB-A4D7-459D-FF5BF8DE5F82}"/>
              </a:ext>
            </a:extLst>
          </p:cNvPr>
          <p:cNvSpPr txBox="1"/>
          <p:nvPr/>
        </p:nvSpPr>
        <p:spPr>
          <a:xfrm>
            <a:off x="1685008" y="2044005"/>
            <a:ext cx="90703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0" i="0" dirty="0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쿼리는 순위가 매겨진 결과 집합을 생성하며 </a:t>
            </a:r>
            <a:endParaRPr lang="en-US" altLang="ko-KR" sz="2800" b="0" i="0" dirty="0">
              <a:solidFill>
                <a:srgbClr val="161616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" altLang="ko-KR" sz="2800" b="0" i="0" dirty="0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RRF</a:t>
            </a:r>
            <a:r>
              <a:rPr lang="ko-KR" altLang="en-US" sz="2800" b="0" i="0" dirty="0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순위를 쿼리 응답에서 </a:t>
            </a:r>
            <a:endParaRPr lang="en-US" altLang="ko-KR" sz="2800" b="0" i="0" dirty="0">
              <a:solidFill>
                <a:srgbClr val="161616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2800" b="0" i="0" dirty="0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반환된 단일 결과 집합으로 병합하고 </a:t>
            </a:r>
            <a:r>
              <a:rPr lang="ko-KR" altLang="en-US" sz="2800" b="0" i="0" dirty="0" err="1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균질화하는</a:t>
            </a:r>
            <a:r>
              <a:rPr lang="ko-KR" altLang="en-US" sz="2800" b="0" i="0" dirty="0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 사용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016BF1-C3AC-1308-3822-E152A85A8958}"/>
              </a:ext>
            </a:extLst>
          </p:cNvPr>
          <p:cNvSpPr txBox="1"/>
          <p:nvPr/>
        </p:nvSpPr>
        <p:spPr>
          <a:xfrm>
            <a:off x="2247183" y="3908873"/>
            <a:ext cx="9070383" cy="1956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16161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검색 결과에 가중치를 부여한다</a:t>
            </a:r>
            <a:endParaRPr lang="en-US" altLang="ko-KR" sz="2800" dirty="0">
              <a:solidFill>
                <a:srgbClr val="16161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b="0" i="0" dirty="0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중요</a:t>
            </a:r>
            <a:r>
              <a:rPr lang="ko-KR" altLang="en-US" sz="2800" dirty="0">
                <a:solidFill>
                  <a:srgbClr val="16161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도가 높아진 결과에 더 높은 점수를 안배하고</a:t>
            </a:r>
            <a:r>
              <a:rPr lang="en-US" altLang="ko-KR" sz="2800" dirty="0">
                <a:solidFill>
                  <a:srgbClr val="16161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b="0" i="0" dirty="0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 조합을 통해 가장 유사한 결과를 제공한다</a:t>
            </a:r>
            <a:r>
              <a:rPr lang="en-US" altLang="ko-KR" sz="2800" b="0" i="0" dirty="0">
                <a:solidFill>
                  <a:srgbClr val="161616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800" b="0" i="0" dirty="0">
              <a:solidFill>
                <a:srgbClr val="161616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348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CD72B-9B20-BF86-F9F9-A52B966B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FE98EF3-D61D-D390-5837-E41B6870CBC7}"/>
              </a:ext>
            </a:extLst>
          </p:cNvPr>
          <p:cNvSpPr/>
          <p:nvPr/>
        </p:nvSpPr>
        <p:spPr>
          <a:xfrm>
            <a:off x="-447605" y="3974744"/>
            <a:ext cx="13087208" cy="138499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FA5ABF5-7BA4-3362-4CF3-A3559301ACE6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Based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306778-455B-B685-920E-CB2EC411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-US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E4D3E2-7596-2F71-2B85-76EE4B71AC96}"/>
              </a:ext>
            </a:extLst>
          </p:cNvPr>
          <p:cNvSpPr txBox="1"/>
          <p:nvPr/>
        </p:nvSpPr>
        <p:spPr>
          <a:xfrm>
            <a:off x="2353118" y="1040621"/>
            <a:ext cx="84022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-US" altLang="ko-KR" sz="4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CC </a:t>
            </a:r>
            <a:r>
              <a:rPr lang="en-US" altLang="ko-KR" sz="44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" altLang="ko-Kore-KR" sz="44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Convex Combination</a:t>
            </a:r>
            <a:r>
              <a:rPr lang="en-US" altLang="ko-KR" sz="44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" altLang="ko-Kore-KR" sz="4400" b="1" i="0" u="none" strike="noStrike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7534F-5E1B-416D-8A7F-CE4EB36B5A14}"/>
              </a:ext>
            </a:extLst>
          </p:cNvPr>
          <p:cNvSpPr txBox="1"/>
          <p:nvPr/>
        </p:nvSpPr>
        <p:spPr>
          <a:xfrm>
            <a:off x="2595347" y="1450153"/>
            <a:ext cx="11993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</a:t>
            </a:r>
            <a:endParaRPr kumimoji="1" lang="ko-Kore-KR" altLang="en-US" sz="18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8D15A5-AADC-75EC-4B4B-D7CF30A92455}"/>
              </a:ext>
            </a:extLst>
          </p:cNvPr>
          <p:cNvSpPr txBox="1"/>
          <p:nvPr/>
        </p:nvSpPr>
        <p:spPr>
          <a:xfrm>
            <a:off x="8652055" y="1472878"/>
            <a:ext cx="11993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”</a:t>
            </a:r>
            <a:endParaRPr kumimoji="1" lang="ko-Kore-KR" altLang="en-US" sz="18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D8EF4C-9DF6-58E6-EB64-60F2B8535A58}"/>
              </a:ext>
            </a:extLst>
          </p:cNvPr>
          <p:cNvSpPr txBox="1"/>
          <p:nvPr/>
        </p:nvSpPr>
        <p:spPr>
          <a:xfrm>
            <a:off x="2353119" y="2044005"/>
            <a:ext cx="76737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어휘 검색 결과와 의미 검색 결과의 </a:t>
            </a:r>
            <a:br>
              <a:rPr lang="en-US" altLang="ko-KR" sz="28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2800" b="0" dirty="0" err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정규화된</a:t>
            </a:r>
            <a:r>
              <a:rPr lang="ko-KR" altLang="en-US" sz="28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점수를 각각의 가중치와 </a:t>
            </a:r>
            <a:br>
              <a:rPr lang="en-US" altLang="ko-KR" sz="28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28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함께 결합하는 것을 목표</a:t>
            </a:r>
            <a:endParaRPr lang="en-US" altLang="ko-KR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F64E98-0445-5F47-910E-902534C4C12E}"/>
              </a:ext>
            </a:extLst>
          </p:cNvPr>
          <p:cNvSpPr txBox="1"/>
          <p:nvPr/>
        </p:nvSpPr>
        <p:spPr>
          <a:xfrm>
            <a:off x="752526" y="4118250"/>
            <a:ext cx="10686945" cy="9909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16161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어휘 점수와 의미 점수의 가중 평균</a:t>
            </a:r>
            <a:endParaRPr lang="ko-KR" altLang="en-US" sz="4400" b="0" i="0" dirty="0">
              <a:solidFill>
                <a:srgbClr val="161616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34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pic>
        <p:nvPicPr>
          <p:cNvPr id="3" name="그래픽 2" descr="사용자 단색으로 채워진">
            <a:extLst>
              <a:ext uri="{FF2B5EF4-FFF2-40B4-BE49-F238E27FC236}">
                <a16:creationId xmlns:a16="http://schemas.microsoft.com/office/drawing/2014/main" id="{6A14F474-9D72-D1D2-AB8C-677CD4DE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5962" y="2518065"/>
            <a:ext cx="2046038" cy="204603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B9F12E-9150-F418-F4E3-6D72A98450E9}"/>
              </a:ext>
            </a:extLst>
          </p:cNvPr>
          <p:cNvGrpSpPr/>
          <p:nvPr/>
        </p:nvGrpSpPr>
        <p:grpSpPr>
          <a:xfrm>
            <a:off x="4492547" y="2429542"/>
            <a:ext cx="3381251" cy="1847469"/>
            <a:chOff x="4151117" y="3732791"/>
            <a:chExt cx="3419815" cy="180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642AF4E-27B9-5E21-E4A1-CFA974A2B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12422" y="3764176"/>
              <a:ext cx="1558510" cy="1728000"/>
              <a:chOff x="1553704" y="3728261"/>
              <a:chExt cx="1623448" cy="1929782"/>
            </a:xfrm>
          </p:grpSpPr>
          <p:sp>
            <p:nvSpPr>
              <p:cNvPr id="15" name="자기 디스크 14">
                <a:extLst>
                  <a:ext uri="{FF2B5EF4-FFF2-40B4-BE49-F238E27FC236}">
                    <a16:creationId xmlns:a16="http://schemas.microsoft.com/office/drawing/2014/main" id="{560676F7-B0B1-50DE-5A51-C8B7A5295750}"/>
                  </a:ext>
                </a:extLst>
              </p:cNvPr>
              <p:cNvSpPr/>
              <p:nvPr/>
            </p:nvSpPr>
            <p:spPr>
              <a:xfrm>
                <a:off x="1553704" y="4902655"/>
                <a:ext cx="1623448" cy="755388"/>
              </a:xfrm>
              <a:prstGeom prst="flowChartMagneticDisk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6" name="자기 디스크 15">
                <a:extLst>
                  <a:ext uri="{FF2B5EF4-FFF2-40B4-BE49-F238E27FC236}">
                    <a16:creationId xmlns:a16="http://schemas.microsoft.com/office/drawing/2014/main" id="{B215113B-D424-04C6-9929-AD80C5BD1921}"/>
                  </a:ext>
                </a:extLst>
              </p:cNvPr>
              <p:cNvSpPr/>
              <p:nvPr/>
            </p:nvSpPr>
            <p:spPr>
              <a:xfrm>
                <a:off x="1553704" y="4320612"/>
                <a:ext cx="1623448" cy="755388"/>
              </a:xfrm>
              <a:prstGeom prst="flowChartMagneticDisk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7" name="자기 디스크 16">
                <a:extLst>
                  <a:ext uri="{FF2B5EF4-FFF2-40B4-BE49-F238E27FC236}">
                    <a16:creationId xmlns:a16="http://schemas.microsoft.com/office/drawing/2014/main" id="{08700554-85D9-7681-9AA7-90D09AF5CE72}"/>
                  </a:ext>
                </a:extLst>
              </p:cNvPr>
              <p:cNvSpPr/>
              <p:nvPr/>
            </p:nvSpPr>
            <p:spPr>
              <a:xfrm>
                <a:off x="1553704" y="3728261"/>
                <a:ext cx="1623448" cy="755388"/>
              </a:xfrm>
              <a:prstGeom prst="flowChartMagneticDisk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5F20316-902E-6B3F-CAF1-D781992BD3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51117" y="3732791"/>
              <a:ext cx="1599451" cy="1800000"/>
              <a:chOff x="1445216" y="3901574"/>
              <a:chExt cx="1440267" cy="1620859"/>
            </a:xfrm>
          </p:grpSpPr>
          <p:sp>
            <p:nvSpPr>
              <p:cNvPr id="19" name="한쪽 모서리가 잘린 사각형 18">
                <a:extLst>
                  <a:ext uri="{FF2B5EF4-FFF2-40B4-BE49-F238E27FC236}">
                    <a16:creationId xmlns:a16="http://schemas.microsoft.com/office/drawing/2014/main" id="{B230A23C-CF23-F2B2-20C5-A81AEE07A3BF}"/>
                  </a:ext>
                </a:extLst>
              </p:cNvPr>
              <p:cNvSpPr/>
              <p:nvPr/>
            </p:nvSpPr>
            <p:spPr>
              <a:xfrm>
                <a:off x="1445216" y="4145533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한쪽 모서리가 잘린 사각형 19">
                <a:extLst>
                  <a:ext uri="{FF2B5EF4-FFF2-40B4-BE49-F238E27FC236}">
                    <a16:creationId xmlns:a16="http://schemas.microsoft.com/office/drawing/2014/main" id="{59FD5F04-4130-EBC7-A325-E9DB8F146A4C}"/>
                  </a:ext>
                </a:extLst>
              </p:cNvPr>
              <p:cNvSpPr/>
              <p:nvPr/>
            </p:nvSpPr>
            <p:spPr>
              <a:xfrm>
                <a:off x="1563256" y="4025139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DFEBA12-4750-9864-855A-B5B6383772D0}"/>
                  </a:ext>
                </a:extLst>
              </p:cNvPr>
              <p:cNvSpPr/>
              <p:nvPr/>
            </p:nvSpPr>
            <p:spPr>
              <a:xfrm>
                <a:off x="1541680" y="4468544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747FA84-CE8B-943F-04A3-C6D1BF0CEC6B}"/>
                  </a:ext>
                </a:extLst>
              </p:cNvPr>
              <p:cNvSpPr/>
              <p:nvPr/>
            </p:nvSpPr>
            <p:spPr>
              <a:xfrm>
                <a:off x="1539097" y="4651940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284DD3D-FD96-3501-7D9A-2FC738E0A232}"/>
                  </a:ext>
                </a:extLst>
              </p:cNvPr>
              <p:cNvSpPr/>
              <p:nvPr/>
            </p:nvSpPr>
            <p:spPr>
              <a:xfrm>
                <a:off x="1541680" y="4840105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1779F76-9C4C-F302-393F-EDD0383187A2}"/>
                  </a:ext>
                </a:extLst>
              </p:cNvPr>
              <p:cNvSpPr/>
              <p:nvPr/>
            </p:nvSpPr>
            <p:spPr>
              <a:xfrm>
                <a:off x="1539097" y="50235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76BB50C-A7F4-E71B-1F2D-8BBB7C134C53}"/>
                  </a:ext>
                </a:extLst>
              </p:cNvPr>
              <p:cNvSpPr/>
              <p:nvPr/>
            </p:nvSpPr>
            <p:spPr>
              <a:xfrm>
                <a:off x="1541680" y="51943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028E56-2835-8E44-8668-E2D9599FEC41}"/>
                  </a:ext>
                </a:extLst>
              </p:cNvPr>
              <p:cNvSpPr/>
              <p:nvPr/>
            </p:nvSpPr>
            <p:spPr>
              <a:xfrm>
                <a:off x="1539097" y="5377697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한쪽 모서리가 잘린 사각형 27">
                <a:extLst>
                  <a:ext uri="{FF2B5EF4-FFF2-40B4-BE49-F238E27FC236}">
                    <a16:creationId xmlns:a16="http://schemas.microsoft.com/office/drawing/2014/main" id="{1A907DF3-2D12-0721-DFDF-EE96EDE7EC78}"/>
                  </a:ext>
                </a:extLst>
              </p:cNvPr>
              <p:cNvSpPr/>
              <p:nvPr/>
            </p:nvSpPr>
            <p:spPr>
              <a:xfrm>
                <a:off x="1707612" y="3901574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pic>
        <p:nvPicPr>
          <p:cNvPr id="21" name="그래픽 20" descr="컴퓨터 단색으로 채워진">
            <a:extLst>
              <a:ext uri="{FF2B5EF4-FFF2-40B4-BE49-F238E27FC236}">
                <a16:creationId xmlns:a16="http://schemas.microsoft.com/office/drawing/2014/main" id="{003A988A-C30A-EB66-9E8A-2027F80A2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361" y="2524635"/>
            <a:ext cx="1738085" cy="1738085"/>
          </a:xfrm>
          <a:prstGeom prst="rect">
            <a:avLst/>
          </a:prstGeom>
        </p:spPr>
      </p:pic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9DB1A09D-F908-EB85-D1DF-A9304D1EFB7B}"/>
              </a:ext>
            </a:extLst>
          </p:cNvPr>
          <p:cNvSpPr/>
          <p:nvPr/>
        </p:nvSpPr>
        <p:spPr>
          <a:xfrm>
            <a:off x="2306942" y="2926058"/>
            <a:ext cx="2015937" cy="1244169"/>
          </a:xfrm>
          <a:prstGeom prst="rightArrow">
            <a:avLst>
              <a:gd name="adj1" fmla="val 53637"/>
              <a:gd name="adj2" fmla="val 60909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B8FD6-66AE-E4A9-077F-B59C4FFA82B5}"/>
              </a:ext>
            </a:extLst>
          </p:cNvPr>
          <p:cNvSpPr txBox="1"/>
          <p:nvPr/>
        </p:nvSpPr>
        <p:spPr>
          <a:xfrm>
            <a:off x="4567993" y="4347167"/>
            <a:ext cx="35297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</a:p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71297-7AA8-9FBC-34C3-B72C00D7A91A}"/>
              </a:ext>
            </a:extLst>
          </p:cNvPr>
          <p:cNvSpPr txBox="1"/>
          <p:nvPr/>
        </p:nvSpPr>
        <p:spPr>
          <a:xfrm>
            <a:off x="7756577" y="2005110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Generation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56929-4FC7-3551-CF18-ADBD90181005}"/>
              </a:ext>
            </a:extLst>
          </p:cNvPr>
          <p:cNvSpPr txBox="1"/>
          <p:nvPr/>
        </p:nvSpPr>
        <p:spPr>
          <a:xfrm>
            <a:off x="2205862" y="3222863"/>
            <a:ext cx="17380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</a:t>
            </a:r>
            <a:endParaRPr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오른쪽 화살표[R] 32">
            <a:extLst>
              <a:ext uri="{FF2B5EF4-FFF2-40B4-BE49-F238E27FC236}">
                <a16:creationId xmlns:a16="http://schemas.microsoft.com/office/drawing/2014/main" id="{878A4BE2-60DE-E377-0F6E-93175508C7B8}"/>
              </a:ext>
            </a:extLst>
          </p:cNvPr>
          <p:cNvSpPr/>
          <p:nvPr/>
        </p:nvSpPr>
        <p:spPr>
          <a:xfrm>
            <a:off x="8291202" y="2839001"/>
            <a:ext cx="2015937" cy="1244169"/>
          </a:xfrm>
          <a:prstGeom prst="rightArrow">
            <a:avLst>
              <a:gd name="adj1" fmla="val 53637"/>
              <a:gd name="adj2" fmla="val 60909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03684-16C0-E0DF-C213-2BB2F3B9C874}"/>
              </a:ext>
            </a:extLst>
          </p:cNvPr>
          <p:cNvSpPr txBox="1"/>
          <p:nvPr/>
        </p:nvSpPr>
        <p:spPr>
          <a:xfrm>
            <a:off x="7212684" y="1670533"/>
            <a:ext cx="458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LLM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통한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답변 생성 </a:t>
            </a:r>
            <a:endParaRPr lang="ko-KR" altLang="en-US" sz="2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AC8466-2D64-4BD2-3209-6C709799FA6E}"/>
              </a:ext>
            </a:extLst>
          </p:cNvPr>
          <p:cNvSpPr txBox="1"/>
          <p:nvPr/>
        </p:nvSpPr>
        <p:spPr>
          <a:xfrm>
            <a:off x="1697816" y="5713161"/>
            <a:ext cx="958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 모델로 정보 검색 후 벡터 </a:t>
            </a:r>
            <a:r>
              <a: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</a:t>
            </a:r>
            <a:r>
              <a:rPr lang="ko-KR" altLang="en-US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저장</a:t>
            </a:r>
            <a:r>
              <a: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이후 쿼리와 관련성을 기준으로 검색된 정보의 순위를 매김</a:t>
            </a:r>
            <a:endParaRPr lang="ko-KR" altLang="en-US" sz="2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536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26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A65D6A-B530-5D8F-A30E-4589E389A9A0}"/>
              </a:ext>
            </a:extLst>
          </p:cNvPr>
          <p:cNvSpPr txBox="1"/>
          <p:nvPr/>
        </p:nvSpPr>
        <p:spPr>
          <a:xfrm>
            <a:off x="5242238" y="2217753"/>
            <a:ext cx="17075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0" dirty="0">
                <a:solidFill>
                  <a:schemeClr val="bg1">
                    <a:alpha val="73000"/>
                  </a:schemeClr>
                </a:solidFill>
              </a:rPr>
              <a:t>&amp;</a:t>
            </a:r>
            <a:endParaRPr kumimoji="1" lang="ko-Kore-KR" altLang="en-US" sz="18000" dirty="0">
              <a:solidFill>
                <a:schemeClr val="bg1">
                  <a:alpha val="73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C852EC-B754-DE93-EAA2-9957640EC28A}"/>
              </a:ext>
            </a:extLst>
          </p:cNvPr>
          <p:cNvSpPr txBox="1">
            <a:spLocks/>
          </p:cNvSpPr>
          <p:nvPr/>
        </p:nvSpPr>
        <p:spPr>
          <a:xfrm>
            <a:off x="165660" y="5154578"/>
            <a:ext cx="11778005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</a:t>
            </a:r>
            <a:endParaRPr kumimoji="1" lang="ko-Kore-KR" altLang="en-US" sz="9600" dirty="0">
              <a:solidFill>
                <a:schemeClr val="bg1">
                  <a:alpha val="14947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97EE4B-71F9-6B6C-04B4-71E08CD94C57}"/>
              </a:ext>
            </a:extLst>
          </p:cNvPr>
          <p:cNvSpPr txBox="1">
            <a:spLocks/>
          </p:cNvSpPr>
          <p:nvPr/>
        </p:nvSpPr>
        <p:spPr>
          <a:xfrm>
            <a:off x="82990" y="1604803"/>
            <a:ext cx="11860676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b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 Generation</a:t>
            </a:r>
          </a:p>
        </p:txBody>
      </p:sp>
      <p:sp>
        <p:nvSpPr>
          <p:cNvPr id="3" name="사다리꼴[T] 2">
            <a:extLst>
              <a:ext uri="{FF2B5EF4-FFF2-40B4-BE49-F238E27FC236}">
                <a16:creationId xmlns:a16="http://schemas.microsoft.com/office/drawing/2014/main" id="{913B84AC-02ED-CB56-A040-D28B0706AB8F}"/>
              </a:ext>
            </a:extLst>
          </p:cNvPr>
          <p:cNvSpPr/>
          <p:nvPr/>
        </p:nvSpPr>
        <p:spPr>
          <a:xfrm rot="10800000">
            <a:off x="6934395" y="-15240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9236990" y="-104727"/>
            <a:ext cx="2921547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 err="1">
                <a:solidFill>
                  <a:schemeClr val="bg1">
                    <a:alpha val="5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QnA</a:t>
            </a:r>
            <a:endParaRPr kumimoji="1" lang="ko-Kore-KR" altLang="en-US" sz="9600" dirty="0">
              <a:solidFill>
                <a:schemeClr val="bg1">
                  <a:alpha val="5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641" y="2098151"/>
            <a:ext cx="6596717" cy="1557646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ko-KR" sz="8800" dirty="0">
                <a:ln w="25400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Questions</a:t>
            </a:r>
            <a:endParaRPr kumimoji="1" lang="ko-Kore-KR" altLang="en-US" sz="8800" dirty="0">
              <a:ln w="25400">
                <a:solidFill>
                  <a:schemeClr val="tx1">
                    <a:alpha val="65000"/>
                  </a:schemeClr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638E676-13C1-B4D7-71A2-8949D9D7E5B3}"/>
              </a:ext>
            </a:extLst>
          </p:cNvPr>
          <p:cNvSpPr txBox="1">
            <a:spLocks/>
          </p:cNvSpPr>
          <p:nvPr/>
        </p:nvSpPr>
        <p:spPr>
          <a:xfrm>
            <a:off x="2797640" y="3522429"/>
            <a:ext cx="6596717" cy="1557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8800" dirty="0">
                <a:ln w="25400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Answers</a:t>
            </a:r>
            <a:endParaRPr kumimoji="1" lang="ko-Kore-KR" altLang="en-US" sz="8800" dirty="0">
              <a:ln w="25400">
                <a:solidFill>
                  <a:schemeClr val="tx1">
                    <a:alpha val="65000"/>
                  </a:schemeClr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237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[T] 2">
            <a:extLst>
              <a:ext uri="{FF2B5EF4-FFF2-40B4-BE49-F238E27FC236}">
                <a16:creationId xmlns:a16="http://schemas.microsoft.com/office/drawing/2014/main" id="{E2360C4C-60CE-5613-C6A0-33AA41699C74}"/>
              </a:ext>
            </a:extLst>
          </p:cNvPr>
          <p:cNvSpPr/>
          <p:nvPr/>
        </p:nvSpPr>
        <p:spPr>
          <a:xfrm rot="10800000">
            <a:off x="-1357198" y="-14605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사다리꼴[T] 3">
            <a:extLst>
              <a:ext uri="{FF2B5EF4-FFF2-40B4-BE49-F238E27FC236}">
                <a16:creationId xmlns:a16="http://schemas.microsoft.com/office/drawing/2014/main" id="{8F0CF7F2-2B72-98AB-209A-1F31A818545A}"/>
              </a:ext>
            </a:extLst>
          </p:cNvPr>
          <p:cNvSpPr/>
          <p:nvPr/>
        </p:nvSpPr>
        <p:spPr>
          <a:xfrm>
            <a:off x="-325464" y="1890780"/>
            <a:ext cx="12646617" cy="4634086"/>
          </a:xfrm>
          <a:prstGeom prst="trapezoid">
            <a:avLst>
              <a:gd name="adj" fmla="val 0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108488" y="-104727"/>
            <a:ext cx="12050049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2">
                    <a:alpha val="30069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REFERENCE</a:t>
            </a:r>
            <a:endParaRPr kumimoji="1" lang="ko-Kore-KR" altLang="en-US" sz="9600" dirty="0">
              <a:solidFill>
                <a:schemeClr val="tx2">
                  <a:alpha val="30069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182" y="333134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출처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60" y="1890780"/>
            <a:ext cx="11546237" cy="4634086"/>
          </a:xfrm>
        </p:spPr>
        <p:txBody>
          <a:bodyPr anchor="ctr">
            <a:normAutofit lnSpcReduction="10000"/>
          </a:bodyPr>
          <a:lstStyle/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Deep Learning Bible - Natural Language Processing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The Power of Embeddings in Machine Learning - Rian Dolphin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Faiss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The Missing Manual - James Briggs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what-is query-language -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elastic.co</a:t>
            </a:r>
            <a:endParaRPr lang="en" altLang="ko-Kore-KR" sz="2800" b="1" dirty="0">
              <a:ln w="1905">
                <a:solidFill>
                  <a:schemeClr val="tx2"/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6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[T] 2">
            <a:extLst>
              <a:ext uri="{FF2B5EF4-FFF2-40B4-BE49-F238E27FC236}">
                <a16:creationId xmlns:a16="http://schemas.microsoft.com/office/drawing/2014/main" id="{E2360C4C-60CE-5613-C6A0-33AA41699C74}"/>
              </a:ext>
            </a:extLst>
          </p:cNvPr>
          <p:cNvSpPr/>
          <p:nvPr/>
        </p:nvSpPr>
        <p:spPr>
          <a:xfrm rot="10800000">
            <a:off x="-1357198" y="-14605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사다리꼴[T] 3">
            <a:extLst>
              <a:ext uri="{FF2B5EF4-FFF2-40B4-BE49-F238E27FC236}">
                <a16:creationId xmlns:a16="http://schemas.microsoft.com/office/drawing/2014/main" id="{8F0CF7F2-2B72-98AB-209A-1F31A818545A}"/>
              </a:ext>
            </a:extLst>
          </p:cNvPr>
          <p:cNvSpPr/>
          <p:nvPr/>
        </p:nvSpPr>
        <p:spPr>
          <a:xfrm>
            <a:off x="-325464" y="1890780"/>
            <a:ext cx="12646617" cy="4634086"/>
          </a:xfrm>
          <a:prstGeom prst="trapezoid">
            <a:avLst>
              <a:gd name="adj" fmla="val 0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108488" y="-104727"/>
            <a:ext cx="12050049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2">
                    <a:alpha val="30069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REFERENCE</a:t>
            </a:r>
            <a:endParaRPr kumimoji="1" lang="ko-Kore-KR" altLang="en-US" sz="9600" dirty="0">
              <a:solidFill>
                <a:schemeClr val="tx2">
                  <a:alpha val="30069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182" y="333134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출처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60" y="1890780"/>
            <a:ext cx="11546237" cy="4634086"/>
          </a:xfrm>
        </p:spPr>
        <p:txBody>
          <a:bodyPr anchor="ctr">
            <a:normAutofit lnSpcReduction="10000"/>
          </a:bodyPr>
          <a:lstStyle/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Deep Learning Bible - Natural Language Processing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Understanding retrieval augmented generation (RAG)</a:t>
            </a:r>
            <a:b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 Snackable Series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What is retrieval augmented generation –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elastic.co</a:t>
            </a:r>
            <a:endParaRPr lang="en" altLang="ko-Kore-KR" sz="2800" b="1" dirty="0">
              <a:ln w="1905">
                <a:solidFill>
                  <a:schemeClr val="tx2"/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Neural networks Series - 3Blue1Brown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Superb_AI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Vector Store Explained -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Superb_AI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2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대각선 방향의 모서리가 둥근 사각형 32">
            <a:extLst>
              <a:ext uri="{FF2B5EF4-FFF2-40B4-BE49-F238E27FC236}">
                <a16:creationId xmlns:a16="http://schemas.microsoft.com/office/drawing/2014/main" id="{4133BB7F-F4B0-370A-C706-3374DF4D2BF3}"/>
              </a:ext>
            </a:extLst>
          </p:cNvPr>
          <p:cNvSpPr/>
          <p:nvPr/>
        </p:nvSpPr>
        <p:spPr>
          <a:xfrm rot="16200000">
            <a:off x="4544390" y="-327762"/>
            <a:ext cx="3103221" cy="11268300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대각선 방향의 모서리가 둥근 사각형 2">
            <a:extLst>
              <a:ext uri="{FF2B5EF4-FFF2-40B4-BE49-F238E27FC236}">
                <a16:creationId xmlns:a16="http://schemas.microsoft.com/office/drawing/2014/main" id="{BD1618B9-2E06-B8D6-550C-12E80DC798C5}"/>
              </a:ext>
            </a:extLst>
          </p:cNvPr>
          <p:cNvSpPr/>
          <p:nvPr/>
        </p:nvSpPr>
        <p:spPr>
          <a:xfrm rot="10800000">
            <a:off x="461851" y="2110869"/>
            <a:ext cx="3684942" cy="4993301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FEF4C-FB9C-884C-FF28-E1E79FFB7DE8}"/>
              </a:ext>
            </a:extLst>
          </p:cNvPr>
          <p:cNvSpPr txBox="1"/>
          <p:nvPr/>
        </p:nvSpPr>
        <p:spPr>
          <a:xfrm>
            <a:off x="809786" y="2447373"/>
            <a:ext cx="3111284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lang="en-US" altLang="ko-KR" sz="2800" b="0" i="0" u="none" strike="noStrike" dirty="0">
              <a:solidFill>
                <a:srgbClr val="595959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 </a:t>
            </a:r>
            <a:r>
              <a:rPr lang="en-US" altLang="ko-KR" sz="28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</a:t>
            </a:r>
            <a:r>
              <a:rPr lang="ko-KR" altLang="en-US" sz="28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활용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1519209" y="3754780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D3F786-9C94-9AE7-599D-1AFF218BF61E}"/>
              </a:ext>
            </a:extLst>
          </p:cNvPr>
          <p:cNvSpPr txBox="1"/>
          <p:nvPr/>
        </p:nvSpPr>
        <p:spPr>
          <a:xfrm>
            <a:off x="5909823" y="2474893"/>
            <a:ext cx="5052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  <a:endParaRPr lang="ko-KR" altLang="en-US" sz="28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벡터를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주어진 데이터 구조에 매핑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2CB2-7441-C7E7-261F-FFB973C22BED}"/>
              </a:ext>
            </a:extLst>
          </p:cNvPr>
          <p:cNvSpPr txBox="1"/>
          <p:nvPr/>
        </p:nvSpPr>
        <p:spPr>
          <a:xfrm>
            <a:off x="5909822" y="4215875"/>
            <a:ext cx="50522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</a:t>
            </a:r>
            <a:endParaRPr lang="ko-KR" altLang="en-US" sz="40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 벡터를</a:t>
            </a:r>
            <a:r>
              <a:rPr lang="en-US" altLang="ko-KR" sz="4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벡터와 비교하여 최근접 벡터 항목을 결정</a:t>
            </a:r>
          </a:p>
        </p:txBody>
      </p:sp>
    </p:spTree>
    <p:extLst>
      <p:ext uri="{BB962C8B-B14F-4D97-AF65-F5344CB8AC3E}">
        <p14:creationId xmlns:p14="http://schemas.microsoft.com/office/powerpoint/2010/main" val="41222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06" y="1688080"/>
            <a:ext cx="8277347" cy="4692171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sz="57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 </a:t>
            </a:r>
            <a:r>
              <a:rPr lang="ko-KR" altLang="en-US" sz="57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기반 검색</a:t>
            </a:r>
          </a:p>
          <a:p>
            <a:pPr marL="971550" lvl="1" indent="-514350" algn="l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  <a:r>
              <a:rPr lang="en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(Index)</a:t>
            </a:r>
          </a:p>
          <a:p>
            <a:pPr marL="971550" lvl="1" indent="-514350" algn="l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(Query)</a:t>
            </a:r>
          </a:p>
        </p:txBody>
      </p:sp>
    </p:spTree>
    <p:extLst>
      <p:ext uri="{BB962C8B-B14F-4D97-AF65-F5344CB8AC3E}">
        <p14:creationId xmlns:p14="http://schemas.microsoft.com/office/powerpoint/2010/main" val="1173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2AF4E-27B9-5E21-E4A1-CFA974A2B46A}"/>
              </a:ext>
            </a:extLst>
          </p:cNvPr>
          <p:cNvGrpSpPr/>
          <p:nvPr/>
        </p:nvGrpSpPr>
        <p:grpSpPr>
          <a:xfrm>
            <a:off x="5185676" y="2380880"/>
            <a:ext cx="1623448" cy="1929782"/>
            <a:chOff x="1553704" y="3728261"/>
            <a:chExt cx="1623448" cy="1929782"/>
          </a:xfrm>
        </p:grpSpPr>
        <p:sp>
          <p:nvSpPr>
            <p:cNvPr id="15" name="자기 디스크 14">
              <a:extLst>
                <a:ext uri="{FF2B5EF4-FFF2-40B4-BE49-F238E27FC236}">
                  <a16:creationId xmlns:a16="http://schemas.microsoft.com/office/drawing/2014/main" id="{560676F7-B0B1-50DE-5A51-C8B7A5295750}"/>
                </a:ext>
              </a:extLst>
            </p:cNvPr>
            <p:cNvSpPr/>
            <p:nvPr/>
          </p:nvSpPr>
          <p:spPr>
            <a:xfrm>
              <a:off x="1553704" y="4902655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자기 디스크 15">
              <a:extLst>
                <a:ext uri="{FF2B5EF4-FFF2-40B4-BE49-F238E27FC236}">
                  <a16:creationId xmlns:a16="http://schemas.microsoft.com/office/drawing/2014/main" id="{B215113B-D424-04C6-9929-AD80C5BD1921}"/>
                </a:ext>
              </a:extLst>
            </p:cNvPr>
            <p:cNvSpPr/>
            <p:nvPr/>
          </p:nvSpPr>
          <p:spPr>
            <a:xfrm>
              <a:off x="1553704" y="4320612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7" name="자기 디스크 16">
              <a:extLst>
                <a:ext uri="{FF2B5EF4-FFF2-40B4-BE49-F238E27FC236}">
                  <a16:creationId xmlns:a16="http://schemas.microsoft.com/office/drawing/2014/main" id="{08700554-85D9-7681-9AA7-90D09AF5CE72}"/>
                </a:ext>
              </a:extLst>
            </p:cNvPr>
            <p:cNvSpPr/>
            <p:nvPr/>
          </p:nvSpPr>
          <p:spPr>
            <a:xfrm>
              <a:off x="1553704" y="3728261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304584" y="2482389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F5EEA607-EF16-C8C5-2921-DA686A44F297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48ACB31-B641-0EDF-E89E-83D80DFF05E2}"/>
              </a:ext>
            </a:extLst>
          </p:cNvPr>
          <p:cNvSpPr txBox="1">
            <a:spLocks/>
          </p:cNvSpPr>
          <p:nvPr/>
        </p:nvSpPr>
        <p:spPr>
          <a:xfrm>
            <a:off x="0" y="190732"/>
            <a:ext cx="8886884" cy="849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5" name="그래픽 34" descr="사용자 단색으로 채워진">
            <a:extLst>
              <a:ext uri="{FF2B5EF4-FFF2-40B4-BE49-F238E27FC236}">
                <a16:creationId xmlns:a16="http://schemas.microsoft.com/office/drawing/2014/main" id="{761BEF73-A07C-0458-0DE1-3AF69E43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6287" y="2112397"/>
            <a:ext cx="2539985" cy="25399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47C961-1D6E-6A26-F802-473E50B59369}"/>
              </a:ext>
            </a:extLst>
          </p:cNvPr>
          <p:cNvSpPr txBox="1"/>
          <p:nvPr/>
        </p:nvSpPr>
        <p:spPr>
          <a:xfrm>
            <a:off x="-14682" y="4514998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Raw Data</a:t>
            </a:r>
            <a:endParaRPr lang="ko-Kore-KR" altLang="en-US" sz="2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0F39D6-AB78-9713-EE09-473A3E4BE47F}"/>
              </a:ext>
            </a:extLst>
          </p:cNvPr>
          <p:cNvSpPr txBox="1"/>
          <p:nvPr/>
        </p:nvSpPr>
        <p:spPr>
          <a:xfrm>
            <a:off x="2393961" y="4549134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Indexing</a:t>
            </a:r>
            <a:endParaRPr lang="ko-Kore-KR" altLang="en-US" sz="2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99F2A-CAF7-6B52-3FF9-AB8E55FCD4BD}"/>
              </a:ext>
            </a:extLst>
          </p:cNvPr>
          <p:cNvSpPr txBox="1"/>
          <p:nvPr/>
        </p:nvSpPr>
        <p:spPr>
          <a:xfrm>
            <a:off x="4893021" y="4549134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CEFE6F-4289-CE0F-9983-86424913351E}"/>
              </a:ext>
            </a:extLst>
          </p:cNvPr>
          <p:cNvSpPr txBox="1"/>
          <p:nvPr/>
        </p:nvSpPr>
        <p:spPr>
          <a:xfrm>
            <a:off x="7446724" y="4549134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Search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C72BD14-3087-4BE8-D7B8-A106ED201946}"/>
              </a:ext>
            </a:extLst>
          </p:cNvPr>
          <p:cNvGrpSpPr/>
          <p:nvPr/>
        </p:nvGrpSpPr>
        <p:grpSpPr>
          <a:xfrm>
            <a:off x="7951146" y="2495405"/>
            <a:ext cx="1262995" cy="1680317"/>
            <a:chOff x="8703889" y="1663243"/>
            <a:chExt cx="1262995" cy="1680317"/>
          </a:xfrm>
        </p:grpSpPr>
        <p:pic>
          <p:nvPicPr>
            <p:cNvPr id="41" name="그래픽 40" descr="배지 물음표 단색으로 채워진">
              <a:extLst>
                <a:ext uri="{FF2B5EF4-FFF2-40B4-BE49-F238E27FC236}">
                  <a16:creationId xmlns:a16="http://schemas.microsoft.com/office/drawing/2014/main" id="{FD0352B5-181A-1B48-1464-CB7CDD51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86884" y="1663243"/>
              <a:ext cx="1080000" cy="1080000"/>
            </a:xfrm>
            <a:prstGeom prst="rect">
              <a:avLst/>
            </a:prstGeom>
          </p:spPr>
        </p:pic>
        <p:sp>
          <p:nvSpPr>
            <p:cNvPr id="42" name="도넛[D] 41">
              <a:extLst>
                <a:ext uri="{FF2B5EF4-FFF2-40B4-BE49-F238E27FC236}">
                  <a16:creationId xmlns:a16="http://schemas.microsoft.com/office/drawing/2014/main" id="{DB49872F-81CE-E32C-DEF9-ED69C0B90EDE}"/>
                </a:ext>
              </a:extLst>
            </p:cNvPr>
            <p:cNvSpPr/>
            <p:nvPr/>
          </p:nvSpPr>
          <p:spPr>
            <a:xfrm>
              <a:off x="8886884" y="1673311"/>
              <a:ext cx="1080000" cy="1080000"/>
            </a:xfrm>
            <a:prstGeom prst="donut">
              <a:avLst>
                <a:gd name="adj" fmla="val 12162"/>
              </a:avLst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A90297B-E8A3-8A8F-36FD-C81708FDD746}"/>
                </a:ext>
              </a:extLst>
            </p:cNvPr>
            <p:cNvSpPr/>
            <p:nvPr/>
          </p:nvSpPr>
          <p:spPr>
            <a:xfrm rot="2385821">
              <a:off x="8703889" y="2562239"/>
              <a:ext cx="242009" cy="78132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C45E4CF-B531-DA6C-6139-E0D1F4D098F0}"/>
              </a:ext>
            </a:extLst>
          </p:cNvPr>
          <p:cNvSpPr txBox="1"/>
          <p:nvPr/>
        </p:nvSpPr>
        <p:spPr>
          <a:xfrm>
            <a:off x="9931900" y="4549134"/>
            <a:ext cx="2208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User</a:t>
            </a:r>
          </a:p>
        </p:txBody>
      </p:sp>
      <p:pic>
        <p:nvPicPr>
          <p:cNvPr id="51" name="그래픽 50" descr="갈매기형 화살표 단색으로 채워진">
            <a:extLst>
              <a:ext uri="{FF2B5EF4-FFF2-40B4-BE49-F238E27FC236}">
                <a16:creationId xmlns:a16="http://schemas.microsoft.com/office/drawing/2014/main" id="{4ED607AC-EA5E-D30A-3F7A-6AA672625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2306" y="2506606"/>
            <a:ext cx="1844787" cy="18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2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7020DB-E864-7982-980D-84DC57EAAE6F}"/>
              </a:ext>
            </a:extLst>
          </p:cNvPr>
          <p:cNvGrpSpPr/>
          <p:nvPr/>
        </p:nvGrpSpPr>
        <p:grpSpPr>
          <a:xfrm>
            <a:off x="562512" y="3060511"/>
            <a:ext cx="2263957" cy="3361035"/>
            <a:chOff x="796446" y="3060511"/>
            <a:chExt cx="3109127" cy="1673321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73BE800-0FFF-3786-14CF-E3BAFB6F3305}"/>
                </a:ext>
              </a:extLst>
            </p:cNvPr>
            <p:cNvSpPr/>
            <p:nvPr/>
          </p:nvSpPr>
          <p:spPr>
            <a:xfrm>
              <a:off x="796446" y="3060511"/>
              <a:ext cx="3109127" cy="1673321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C82AA-E7E5-DF40-F06A-A5CEAF92758B}"/>
                </a:ext>
              </a:extLst>
            </p:cNvPr>
            <p:cNvSpPr txBox="1"/>
            <p:nvPr/>
          </p:nvSpPr>
          <p:spPr>
            <a:xfrm>
              <a:off x="796446" y="3420117"/>
              <a:ext cx="3109126" cy="475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Inverted </a:t>
              </a:r>
            </a:p>
            <a:p>
              <a:pPr algn="ctr"/>
              <a:r>
                <a:rPr lang="en-US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ore-KR" altLang="en-US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5B311-0BDB-F749-DDFC-7E5C0F40D4CE}"/>
              </a:ext>
            </a:extLst>
          </p:cNvPr>
          <p:cNvGrpSpPr/>
          <p:nvPr/>
        </p:nvGrpSpPr>
        <p:grpSpPr>
          <a:xfrm>
            <a:off x="268336" y="1409657"/>
            <a:ext cx="11655328" cy="1329962"/>
            <a:chOff x="124594" y="1286714"/>
            <a:chExt cx="11655328" cy="13299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775DB-4AEB-6939-3606-6A03FB8963A9}"/>
                </a:ext>
              </a:extLst>
            </p:cNvPr>
            <p:cNvSpPr txBox="1"/>
            <p:nvPr/>
          </p:nvSpPr>
          <p:spPr>
            <a:xfrm>
              <a:off x="124594" y="1286714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5400" b="1" dirty="0">
                  <a:solidFill>
                    <a:srgbClr val="595959">
                      <a:alpha val="2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R" altLang="en-US" sz="5400" b="1" dirty="0">
                <a:solidFill>
                  <a:schemeClr val="tx1">
                    <a:alpha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36A48-4BBA-6D79-C481-A671972B4DB6}"/>
                </a:ext>
              </a:extLst>
            </p:cNvPr>
            <p:cNvSpPr txBox="1"/>
            <p:nvPr/>
          </p:nvSpPr>
          <p:spPr>
            <a:xfrm>
              <a:off x="1083733" y="1693346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400" b="1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색인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F68BE-ECA1-2C93-6367-F923F76ED83A}"/>
                </a:ext>
              </a:extLst>
            </p:cNvPr>
            <p:cNvSpPr txBox="1"/>
            <p:nvPr/>
          </p:nvSpPr>
          <p:spPr>
            <a:xfrm>
              <a:off x="3079590" y="1523374"/>
              <a:ext cx="8700332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</a:t>
              </a:r>
              <a:r>
                <a:rPr lang="ko-KR" altLang="en-US" sz="2400" b="1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이터가 검색될 수 있는 구조로 변경하기 위해 </a:t>
              </a:r>
              <a:endParaRPr lang="en-US" altLang="ko-KR" sz="2400" b="1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1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원본 문서를 검색어 토큰으로 변환하여 저장하는 일련의 과정</a:t>
              </a:r>
              <a:endParaRPr lang="ko-KR" altLang="en-US" sz="24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DAFD6A-DD32-2982-F692-014A415E6ED9}"/>
              </a:ext>
            </a:extLst>
          </p:cNvPr>
          <p:cNvGrpSpPr/>
          <p:nvPr/>
        </p:nvGrpSpPr>
        <p:grpSpPr>
          <a:xfrm>
            <a:off x="3198856" y="3060511"/>
            <a:ext cx="8549291" cy="3361035"/>
            <a:chOff x="5167137" y="2884782"/>
            <a:chExt cx="8549291" cy="3361035"/>
          </a:xfrm>
        </p:grpSpPr>
        <p:sp>
          <p:nvSpPr>
            <p:cNvPr id="29" name="모서리가 둥근 직사각형 15">
              <a:extLst>
                <a:ext uri="{FF2B5EF4-FFF2-40B4-BE49-F238E27FC236}">
                  <a16:creationId xmlns:a16="http://schemas.microsoft.com/office/drawing/2014/main" id="{B748DF64-C49C-ADA3-5861-10438FE1EAC1}"/>
                </a:ext>
              </a:extLst>
            </p:cNvPr>
            <p:cNvSpPr/>
            <p:nvPr/>
          </p:nvSpPr>
          <p:spPr>
            <a:xfrm>
              <a:off x="5472315" y="3798400"/>
              <a:ext cx="7871726" cy="2028963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" name="모서리가 둥근 직사각형 13">
              <a:extLst>
                <a:ext uri="{FF2B5EF4-FFF2-40B4-BE49-F238E27FC236}">
                  <a16:creationId xmlns:a16="http://schemas.microsoft.com/office/drawing/2014/main" id="{3B79BCEC-D665-2CFC-AC66-D347A2C3F987}"/>
                </a:ext>
              </a:extLst>
            </p:cNvPr>
            <p:cNvSpPr/>
            <p:nvPr/>
          </p:nvSpPr>
          <p:spPr>
            <a:xfrm>
              <a:off x="5167137" y="2884782"/>
              <a:ext cx="8549291" cy="3361035"/>
            </a:xfrm>
            <a:prstGeom prst="round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DF6B49-943E-ABF3-1DD3-BE5B1088B8A1}"/>
                </a:ext>
              </a:extLst>
            </p:cNvPr>
            <p:cNvSpPr txBox="1"/>
            <p:nvPr/>
          </p:nvSpPr>
          <p:spPr>
            <a:xfrm>
              <a:off x="5564392" y="3122892"/>
              <a:ext cx="24516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text analysis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98C531-B763-57BC-D44F-32D00A57FC4D}"/>
                </a:ext>
              </a:extLst>
            </p:cNvPr>
            <p:cNvSpPr txBox="1"/>
            <p:nvPr/>
          </p:nvSpPr>
          <p:spPr>
            <a:xfrm>
              <a:off x="5656469" y="4035060"/>
              <a:ext cx="19686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Analyzer</a:t>
              </a:r>
              <a:endParaRPr lang="en" altLang="ko-KR" sz="28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1" name="모서리가 둥근 직사각형 17">
              <a:extLst>
                <a:ext uri="{FF2B5EF4-FFF2-40B4-BE49-F238E27FC236}">
                  <a16:creationId xmlns:a16="http://schemas.microsoft.com/office/drawing/2014/main" id="{E90227B5-A029-9AC0-9DEC-92C312AB8156}"/>
                </a:ext>
              </a:extLst>
            </p:cNvPr>
            <p:cNvSpPr/>
            <p:nvPr/>
          </p:nvSpPr>
          <p:spPr>
            <a:xfrm>
              <a:off x="5831072" y="4810656"/>
              <a:ext cx="2307834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F1364E-8851-552F-C540-1EB7FB9AFDC3}"/>
                </a:ext>
              </a:extLst>
            </p:cNvPr>
            <p:cNvSpPr txBox="1"/>
            <p:nvPr/>
          </p:nvSpPr>
          <p:spPr>
            <a:xfrm>
              <a:off x="5831071" y="4878942"/>
              <a:ext cx="23078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Char Filters</a:t>
              </a:r>
              <a:endParaRPr lang="en" altLang="ko-KR" sz="2800" b="1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모서리가 둥근 직사각형 19">
              <a:extLst>
                <a:ext uri="{FF2B5EF4-FFF2-40B4-BE49-F238E27FC236}">
                  <a16:creationId xmlns:a16="http://schemas.microsoft.com/office/drawing/2014/main" id="{0B4D2AB4-5586-DE8F-9047-685F0C5EF869}"/>
                </a:ext>
              </a:extLst>
            </p:cNvPr>
            <p:cNvSpPr/>
            <p:nvPr/>
          </p:nvSpPr>
          <p:spPr>
            <a:xfrm>
              <a:off x="8497663" y="4800327"/>
              <a:ext cx="1874877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F8CBCB-0CCB-40ED-B616-1C25527732EB}"/>
                </a:ext>
              </a:extLst>
            </p:cNvPr>
            <p:cNvSpPr txBox="1"/>
            <p:nvPr/>
          </p:nvSpPr>
          <p:spPr>
            <a:xfrm>
              <a:off x="8497664" y="4878942"/>
              <a:ext cx="19988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Tokenizer</a:t>
              </a:r>
              <a:endParaRPr lang="ko-Kore-KR" altLang="en-US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5" name="모서리가 둥근 직사각형 21">
              <a:extLst>
                <a:ext uri="{FF2B5EF4-FFF2-40B4-BE49-F238E27FC236}">
                  <a16:creationId xmlns:a16="http://schemas.microsoft.com/office/drawing/2014/main" id="{6DEA36BD-199D-9DBE-0D15-041A483DFB66}"/>
                </a:ext>
              </a:extLst>
            </p:cNvPr>
            <p:cNvSpPr/>
            <p:nvPr/>
          </p:nvSpPr>
          <p:spPr>
            <a:xfrm>
              <a:off x="10731296" y="4810656"/>
              <a:ext cx="2426763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D61393-FF65-B0F9-B0AA-15AF3A01ACA9}"/>
                </a:ext>
              </a:extLst>
            </p:cNvPr>
            <p:cNvSpPr txBox="1"/>
            <p:nvPr/>
          </p:nvSpPr>
          <p:spPr>
            <a:xfrm>
              <a:off x="10731297" y="4889271"/>
              <a:ext cx="24267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 Filters</a:t>
              </a:r>
              <a:endParaRPr lang="ko-Kore-KR" altLang="en-US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3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D93D4577-4F75-7682-302C-2A147124C625}"/>
              </a:ext>
            </a:extLst>
          </p:cNvPr>
          <p:cNvSpPr/>
          <p:nvPr/>
        </p:nvSpPr>
        <p:spPr>
          <a:xfrm>
            <a:off x="576142" y="3059686"/>
            <a:ext cx="2263957" cy="336103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9A72A12-1504-0BD7-427E-C15CE95E7D26}"/>
              </a:ext>
            </a:extLst>
          </p:cNvPr>
          <p:cNvSpPr/>
          <p:nvPr/>
        </p:nvSpPr>
        <p:spPr>
          <a:xfrm>
            <a:off x="558035" y="3089857"/>
            <a:ext cx="2263957" cy="336103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bg1">
                    <a:lumMod val="65000"/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bg1">
                  <a:lumMod val="65000"/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5B311-0BDB-F749-DDFC-7E5C0F40D4CE}"/>
              </a:ext>
            </a:extLst>
          </p:cNvPr>
          <p:cNvGrpSpPr/>
          <p:nvPr/>
        </p:nvGrpSpPr>
        <p:grpSpPr>
          <a:xfrm>
            <a:off x="268336" y="1409657"/>
            <a:ext cx="11655328" cy="1329962"/>
            <a:chOff x="124594" y="1286714"/>
            <a:chExt cx="11655328" cy="13299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775DB-4AEB-6939-3606-6A03FB8963A9}"/>
                </a:ext>
              </a:extLst>
            </p:cNvPr>
            <p:cNvSpPr txBox="1"/>
            <p:nvPr/>
          </p:nvSpPr>
          <p:spPr>
            <a:xfrm>
              <a:off x="124594" y="1286714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5400" b="1" dirty="0">
                  <a:solidFill>
                    <a:srgbClr val="595959">
                      <a:alpha val="2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R" altLang="en-US" sz="5400" b="1" dirty="0">
                <a:solidFill>
                  <a:schemeClr val="tx1">
                    <a:alpha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36A48-4BBA-6D79-C481-A671972B4DB6}"/>
                </a:ext>
              </a:extLst>
            </p:cNvPr>
            <p:cNvSpPr txBox="1"/>
            <p:nvPr/>
          </p:nvSpPr>
          <p:spPr>
            <a:xfrm>
              <a:off x="1083733" y="1693346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색인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F68BE-ECA1-2C93-6367-F923F76ED83A}"/>
                </a:ext>
              </a:extLst>
            </p:cNvPr>
            <p:cNvSpPr txBox="1"/>
            <p:nvPr/>
          </p:nvSpPr>
          <p:spPr>
            <a:xfrm>
              <a:off x="3079590" y="1523374"/>
              <a:ext cx="8700332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</a:t>
              </a:r>
              <a:r>
                <a:rPr lang="ko-KR" altLang="en-US" sz="2400" b="1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이터가 검색될 수 있는 구조로 변경하기 위해 </a:t>
              </a:r>
              <a:endParaRPr lang="en-US" altLang="ko-KR" sz="2400" b="1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1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원본 문서를 검색어 토큰으로 변환하여 저장하는 일련의 과정</a:t>
              </a:r>
              <a:endParaRPr lang="ko-KR" altLang="en-US" sz="24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131965-CD61-79EE-88AB-EA72AED82327}"/>
              </a:ext>
            </a:extLst>
          </p:cNvPr>
          <p:cNvGrpSpPr/>
          <p:nvPr/>
        </p:nvGrpSpPr>
        <p:grpSpPr>
          <a:xfrm>
            <a:off x="3198856" y="3060511"/>
            <a:ext cx="8549291" cy="3361035"/>
            <a:chOff x="5167137" y="2884782"/>
            <a:chExt cx="8549291" cy="3361035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AD9A462-6CC3-483E-7DDB-7DF6A322E127}"/>
                </a:ext>
              </a:extLst>
            </p:cNvPr>
            <p:cNvSpPr/>
            <p:nvPr/>
          </p:nvSpPr>
          <p:spPr>
            <a:xfrm>
              <a:off x="5167137" y="2884782"/>
              <a:ext cx="8549291" cy="336103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D6611-AD32-E2B0-0A97-B418EF268DA1}"/>
                </a:ext>
              </a:extLst>
            </p:cNvPr>
            <p:cNvSpPr txBox="1"/>
            <p:nvPr/>
          </p:nvSpPr>
          <p:spPr>
            <a:xfrm>
              <a:off x="5564392" y="3122892"/>
              <a:ext cx="24516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2800" b="1" i="0" u="none" strike="noStrike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text analysis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E9E71CA-6135-A7D4-2462-C12FF12192B3}"/>
                </a:ext>
              </a:extLst>
            </p:cNvPr>
            <p:cNvSpPr/>
            <p:nvPr/>
          </p:nvSpPr>
          <p:spPr>
            <a:xfrm>
              <a:off x="5472315" y="3798400"/>
              <a:ext cx="7871726" cy="202896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59CBC6-FEC5-74D3-5090-3D9A78DCBB10}"/>
                </a:ext>
              </a:extLst>
            </p:cNvPr>
            <p:cNvSpPr txBox="1"/>
            <p:nvPr/>
          </p:nvSpPr>
          <p:spPr>
            <a:xfrm>
              <a:off x="5656469" y="4035060"/>
              <a:ext cx="19686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Analyzer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220C5A-ACED-0081-91AE-02E2802B9AF8}"/>
                </a:ext>
              </a:extLst>
            </p:cNvPr>
            <p:cNvSpPr/>
            <p:nvPr/>
          </p:nvSpPr>
          <p:spPr>
            <a:xfrm>
              <a:off x="5831072" y="4810656"/>
              <a:ext cx="2307834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F19E46-3784-EC0F-CCF0-FD7B42D1D613}"/>
                </a:ext>
              </a:extLst>
            </p:cNvPr>
            <p:cNvSpPr txBox="1"/>
            <p:nvPr/>
          </p:nvSpPr>
          <p:spPr>
            <a:xfrm>
              <a:off x="5831071" y="4878942"/>
              <a:ext cx="23078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Char Filters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52BB7AD-3EF8-4A58-E662-F80F45DAE4EA}"/>
                </a:ext>
              </a:extLst>
            </p:cNvPr>
            <p:cNvSpPr/>
            <p:nvPr/>
          </p:nvSpPr>
          <p:spPr>
            <a:xfrm>
              <a:off x="8497663" y="4800327"/>
              <a:ext cx="1874877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C3994F-0A01-63A1-6BCD-EA259C0B72DC}"/>
                </a:ext>
              </a:extLst>
            </p:cNvPr>
            <p:cNvSpPr txBox="1"/>
            <p:nvPr/>
          </p:nvSpPr>
          <p:spPr>
            <a:xfrm>
              <a:off x="8497664" y="4878942"/>
              <a:ext cx="19988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Tokenizer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7230285-6503-42BD-F6B5-4FEFFC386AEB}"/>
                </a:ext>
              </a:extLst>
            </p:cNvPr>
            <p:cNvSpPr/>
            <p:nvPr/>
          </p:nvSpPr>
          <p:spPr>
            <a:xfrm>
              <a:off x="10731296" y="4810656"/>
              <a:ext cx="2426763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E3F429-6D26-A7D2-B3B5-715613129334}"/>
                </a:ext>
              </a:extLst>
            </p:cNvPr>
            <p:cNvSpPr txBox="1"/>
            <p:nvPr/>
          </p:nvSpPr>
          <p:spPr>
            <a:xfrm>
              <a:off x="10731297" y="4889271"/>
              <a:ext cx="24267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 Filters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6D8A631-06E9-1217-A1AE-944C5429EC33}"/>
              </a:ext>
            </a:extLst>
          </p:cNvPr>
          <p:cNvSpPr/>
          <p:nvPr/>
        </p:nvSpPr>
        <p:spPr>
          <a:xfrm>
            <a:off x="-557145" y="-820359"/>
            <a:ext cx="13891531" cy="8237960"/>
          </a:xfrm>
          <a:prstGeom prst="roundRect">
            <a:avLst/>
          </a:prstGeom>
          <a:solidFill>
            <a:schemeClr val="tx1">
              <a:lumMod val="50000"/>
              <a:lumOff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F7020DB-E864-7982-980D-84DC57EAAE6F}"/>
              </a:ext>
            </a:extLst>
          </p:cNvPr>
          <p:cNvGrpSpPr/>
          <p:nvPr/>
        </p:nvGrpSpPr>
        <p:grpSpPr>
          <a:xfrm>
            <a:off x="562512" y="3060511"/>
            <a:ext cx="2263957" cy="3361035"/>
            <a:chOff x="796446" y="3060511"/>
            <a:chExt cx="3109127" cy="1673321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73BE800-0FFF-3786-14CF-E3BAFB6F3305}"/>
                </a:ext>
              </a:extLst>
            </p:cNvPr>
            <p:cNvSpPr/>
            <p:nvPr/>
          </p:nvSpPr>
          <p:spPr>
            <a:xfrm>
              <a:off x="796446" y="3060511"/>
              <a:ext cx="3109127" cy="1673321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C82AA-E7E5-DF40-F06A-A5CEAF92758B}"/>
                </a:ext>
              </a:extLst>
            </p:cNvPr>
            <p:cNvSpPr txBox="1"/>
            <p:nvPr/>
          </p:nvSpPr>
          <p:spPr>
            <a:xfrm>
              <a:off x="796446" y="3420117"/>
              <a:ext cx="3109126" cy="475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Inverted </a:t>
              </a:r>
            </a:p>
            <a:p>
              <a:pPr algn="ctr"/>
              <a:r>
                <a:rPr lang="en-US" altLang="ko-KR" sz="2800" b="1" i="0" u="none" strike="noStrike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ore-KR" altLang="en-US" sz="2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98879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1750</Words>
  <Application>Microsoft Macintosh PowerPoint</Application>
  <PresentationFormat>와이드스크린</PresentationFormat>
  <Paragraphs>439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맑은 고딕</vt:lpstr>
      <vt:lpstr>Pretendard</vt:lpstr>
      <vt:lpstr>Pretendard ExtraBold</vt:lpstr>
      <vt:lpstr>Pretendard JP Black</vt:lpstr>
      <vt:lpstr>Pretendard JP ExtraLight</vt:lpstr>
      <vt:lpstr>Pretendard SemiBold</vt:lpstr>
      <vt:lpstr>Arial</vt:lpstr>
      <vt:lpstr>Cambria Math</vt:lpstr>
      <vt:lpstr>Neue Haas Grotesk Text Pro</vt:lpstr>
      <vt:lpstr>Wingdings</vt:lpstr>
      <vt:lpstr>SwellVTI</vt:lpstr>
      <vt:lpstr>RAG 구성을 위한 ElasticSearch 활용</vt:lpstr>
      <vt:lpstr>목차</vt:lpstr>
      <vt:lpstr>PowerPoint 프레젠테이션</vt:lpstr>
      <vt:lpstr>RAG와 ElasticSearch</vt:lpstr>
      <vt:lpstr>RAG와 ElasticSearch</vt:lpstr>
      <vt:lpstr>PowerPoint 프레젠테이션</vt:lpstr>
      <vt:lpstr>PowerPoint 프레젠테이션</vt:lpstr>
      <vt:lpstr>Text 기반 검색</vt:lpstr>
      <vt:lpstr>Text 기반 검색</vt:lpstr>
      <vt:lpstr>Text 기반 검색 – 기존의 RDBMS</vt:lpstr>
      <vt:lpstr>Text 기반 검색 – 기존의 RDBMS</vt:lpstr>
      <vt:lpstr>Text 기반 검색 – ElasticSearch</vt:lpstr>
      <vt:lpstr>Text 기반 검색 – ElasticSearch</vt:lpstr>
      <vt:lpstr>Text 기반 검색</vt:lpstr>
      <vt:lpstr>PowerPoint 프레젠테이션</vt:lpstr>
      <vt:lpstr>PowerPoint 프레젠테이션</vt:lpstr>
      <vt:lpstr>PowerPoint 프레젠테이션</vt:lpstr>
      <vt:lpstr>Text 기반 검색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Hybrid 검색</vt:lpstr>
      <vt:lpstr>Hybrid 검색</vt:lpstr>
      <vt:lpstr>Hybrid 검색</vt:lpstr>
      <vt:lpstr>Hybrid 검색</vt:lpstr>
      <vt:lpstr>Questions</vt:lpstr>
      <vt:lpstr>출처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구성을 위한 ElasticSearch 활용</dc:title>
  <dc:creator>석범 홍</dc:creator>
  <cp:lastModifiedBy>석범 홍</cp:lastModifiedBy>
  <cp:revision>92</cp:revision>
  <cp:lastPrinted>2024-08-27T08:17:21Z</cp:lastPrinted>
  <dcterms:created xsi:type="dcterms:W3CDTF">2024-08-27T00:18:54Z</dcterms:created>
  <dcterms:modified xsi:type="dcterms:W3CDTF">2024-08-30T02:13:40Z</dcterms:modified>
</cp:coreProperties>
</file>