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1" r:id="rId4"/>
    <p:sldId id="301" r:id="rId5"/>
    <p:sldId id="289" r:id="rId6"/>
    <p:sldId id="290" r:id="rId7"/>
    <p:sldId id="264" r:id="rId8"/>
    <p:sldId id="299" r:id="rId9"/>
    <p:sldId id="297" r:id="rId10"/>
    <p:sldId id="296" r:id="rId11"/>
    <p:sldId id="280" r:id="rId12"/>
    <p:sldId id="300" r:id="rId13"/>
    <p:sldId id="295" r:id="rId14"/>
    <p:sldId id="298" r:id="rId15"/>
    <p:sldId id="266" r:id="rId16"/>
    <p:sldId id="267" r:id="rId17"/>
    <p:sldId id="282" r:id="rId18"/>
    <p:sldId id="283" r:id="rId19"/>
    <p:sldId id="272" r:id="rId20"/>
    <p:sldId id="274" r:id="rId21"/>
    <p:sldId id="275" r:id="rId22"/>
    <p:sldId id="284" r:id="rId23"/>
    <p:sldId id="285" r:id="rId24"/>
    <p:sldId id="286" r:id="rId25"/>
    <p:sldId id="268" r:id="rId26"/>
    <p:sldId id="291" r:id="rId27"/>
    <p:sldId id="277" r:id="rId28"/>
    <p:sldId id="287" r:id="rId29"/>
    <p:sldId id="288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99C7A96A-C62F-6247-A83D-E61DB4E74A9B}">
          <p14:sldIdLst>
            <p14:sldId id="256"/>
          </p14:sldIdLst>
        </p14:section>
        <p14:section name="목차" id="{C97149DC-3270-FB49-B7F0-67878EC997AC}">
          <p14:sldIdLst>
            <p14:sldId id="257"/>
          </p14:sldIdLst>
        </p14:section>
        <p14:section name="1. RAG와 ElasticSearch" id="{E00B9EF4-A877-D741-AEBD-F44B40455CC6}">
          <p14:sldIdLst>
            <p14:sldId id="261"/>
            <p14:sldId id="301"/>
            <p14:sldId id="289"/>
            <p14:sldId id="290"/>
          </p14:sldIdLst>
        </p14:section>
        <p14:section name="Text 기반 검색" id="{D42D4A09-CBD1-0740-AA55-9AFE6F76A814}">
          <p14:sldIdLst>
            <p14:sldId id="264"/>
            <p14:sldId id="299"/>
            <p14:sldId id="297"/>
            <p14:sldId id="296"/>
            <p14:sldId id="280"/>
            <p14:sldId id="300"/>
            <p14:sldId id="295"/>
          </p14:sldIdLst>
        </p14:section>
        <p14:section name="Vector 기반 검색" id="{FD677E42-E270-3B47-9D17-113A0FBAF758}">
          <p14:sldIdLst>
            <p14:sldId id="298"/>
            <p14:sldId id="266"/>
            <p14:sldId id="267"/>
            <p14:sldId id="282"/>
            <p14:sldId id="283"/>
            <p14:sldId id="272"/>
            <p14:sldId id="274"/>
            <p14:sldId id="275"/>
            <p14:sldId id="284"/>
            <p14:sldId id="285"/>
            <p14:sldId id="286"/>
          </p14:sldIdLst>
        </p14:section>
        <p14:section name="하이브리드 검색" id="{32965DB2-0C42-BF4B-AC91-D70B75BBCE64}">
          <p14:sldIdLst>
            <p14:sldId id="268"/>
            <p14:sldId id="291"/>
          </p14:sldIdLst>
        </p14:section>
        <p14:section name="QNA" id="{84AE81FE-55E1-7B42-A929-F0E2EEC305AF}">
          <p14:sldIdLst>
            <p14:sldId id="277"/>
          </p14:sldIdLst>
        </p14:section>
        <p14:section name="Reference" id="{A81D0C5E-287D-8C46-9FFD-36A9CEBDFFFE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111A8-6B26-4326-8168-8800A27B6956}" v="34" dt="2024-08-27T05:01:14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75" d="100"/>
          <a:sy n="75" d="100"/>
        </p:scale>
        <p:origin x="10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삼각형을 형성하도록 정렬된 네온 레이저 조명">
            <a:extLst>
              <a:ext uri="{FF2B5EF4-FFF2-40B4-BE49-F238E27FC236}">
                <a16:creationId xmlns:a16="http://schemas.microsoft.com/office/drawing/2014/main" id="{E605D74A-6AF7-D5CE-DE0E-0069C569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</a:blip>
          <a:srcRect t="8915" b="10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BC954-9337-FF47-41A7-C959229EEAC1}"/>
              </a:ext>
            </a:extLst>
          </p:cNvPr>
          <p:cNvSpPr txBox="1">
            <a:spLocks/>
          </p:cNvSpPr>
          <p:nvPr/>
        </p:nvSpPr>
        <p:spPr>
          <a:xfrm>
            <a:off x="165660" y="5154578"/>
            <a:ext cx="11778005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</a:t>
            </a:r>
            <a:endParaRPr kumimoji="1" lang="ko-Kore-KR" altLang="en-US" sz="9600" dirty="0">
              <a:solidFill>
                <a:schemeClr val="bg1">
                  <a:alpha val="3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FADE5-BA33-A415-7065-D0AF4706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595" y="4959939"/>
            <a:ext cx="5281079" cy="1244964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강주란</a:t>
            </a:r>
            <a:endParaRPr kumimoji="1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홍석범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A9FED0-4603-5A76-A972-951B7DEA02E9}"/>
              </a:ext>
            </a:extLst>
          </p:cNvPr>
          <p:cNvSpPr txBox="1">
            <a:spLocks/>
          </p:cNvSpPr>
          <p:nvPr/>
        </p:nvSpPr>
        <p:spPr>
          <a:xfrm>
            <a:off x="82990" y="1604803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b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 Generation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162" y="1193369"/>
            <a:ext cx="10481675" cy="4059828"/>
          </a:xfrm>
        </p:spPr>
        <p:txBody>
          <a:bodyPr anchor="t">
            <a:noAutofit/>
          </a:bodyPr>
          <a:lstStyle/>
          <a:p>
            <a:pPr algn="r"/>
            <a:r>
              <a:rPr kumimoji="1" lang="en" altLang="ko-Kore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kumimoji="1" lang="ko-KR" altLang="en-US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구성을 위한</a:t>
            </a:r>
            <a:br>
              <a:rPr kumimoji="1" lang="en-US" altLang="ko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</a:br>
            <a:r>
              <a:rPr kumimoji="1" lang="en" altLang="ko-Kore-KR" sz="8000" dirty="0" err="1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ElasticSearch</a:t>
            </a:r>
            <a:r>
              <a:rPr kumimoji="1" lang="en" altLang="ko-Kore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kumimoji="1" lang="ko-KR" altLang="en-US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활용</a:t>
            </a:r>
            <a:endParaRPr kumimoji="1" lang="ko-Kore-KR" altLang="en-US" sz="8000" dirty="0">
              <a:ln w="9525">
                <a:solidFill>
                  <a:schemeClr val="tx2">
                    <a:alpha val="70000"/>
                  </a:schemeClr>
                </a:solidFill>
              </a:ln>
              <a:solidFill>
                <a:schemeClr val="bg2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50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3162-DAF7-7643-3495-7F67247DC88B}"/>
              </a:ext>
            </a:extLst>
          </p:cNvPr>
          <p:cNvSpPr txBox="1"/>
          <p:nvPr/>
        </p:nvSpPr>
        <p:spPr>
          <a:xfrm>
            <a:off x="3518115" y="756201"/>
            <a:ext cx="8549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색인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Tokenizer and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Analyzer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5B311-0BDB-F749-DDFC-7E5C0F40D4CE}"/>
              </a:ext>
            </a:extLst>
          </p:cNvPr>
          <p:cNvGrpSpPr/>
          <p:nvPr/>
        </p:nvGrpSpPr>
        <p:grpSpPr>
          <a:xfrm>
            <a:off x="1197643" y="1418306"/>
            <a:ext cx="10663477" cy="1329962"/>
            <a:chOff x="124594" y="1286714"/>
            <a:chExt cx="10663477" cy="1329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775DB-4AEB-6939-3606-6A03FB8963A9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36A48-4BBA-6D79-C481-A671972B4DB6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  <a:endParaRPr lang="ko-KR" altLang="en-US" sz="5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F68BE-ECA1-2C93-6367-F923F76ED83A}"/>
                </a:ext>
              </a:extLst>
            </p:cNvPr>
            <p:cNvSpPr txBox="1"/>
            <p:nvPr/>
          </p:nvSpPr>
          <p:spPr>
            <a:xfrm>
              <a:off x="3079590" y="1523374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데이터가 검색될 수 있는 구조로 변경하기 위해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131965-CD61-79EE-88AB-EA72AED82327}"/>
              </a:ext>
            </a:extLst>
          </p:cNvPr>
          <p:cNvGrpSpPr/>
          <p:nvPr/>
        </p:nvGrpSpPr>
        <p:grpSpPr>
          <a:xfrm>
            <a:off x="3198856" y="3060511"/>
            <a:ext cx="8549291" cy="3361035"/>
            <a:chOff x="5167137" y="2884782"/>
            <a:chExt cx="8549291" cy="3361035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AD9A462-6CC3-483E-7DDB-7DF6A322E127}"/>
                </a:ext>
              </a:extLst>
            </p:cNvPr>
            <p:cNvSpPr/>
            <p:nvPr/>
          </p:nvSpPr>
          <p:spPr>
            <a:xfrm>
              <a:off x="5167137" y="2884782"/>
              <a:ext cx="8549291" cy="3361035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D6611-AD32-E2B0-0A97-B418EF268DA1}"/>
                </a:ext>
              </a:extLst>
            </p:cNvPr>
            <p:cNvSpPr txBox="1"/>
            <p:nvPr/>
          </p:nvSpPr>
          <p:spPr>
            <a:xfrm>
              <a:off x="5564392" y="3122892"/>
              <a:ext cx="24516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text analysis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E9E71CA-6135-A7D4-2462-C12FF12192B3}"/>
                </a:ext>
              </a:extLst>
            </p:cNvPr>
            <p:cNvSpPr/>
            <p:nvPr/>
          </p:nvSpPr>
          <p:spPr>
            <a:xfrm>
              <a:off x="5472315" y="3798400"/>
              <a:ext cx="7871726" cy="2028963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9CBC6-FEC5-74D3-5090-3D9A78DCBB10}"/>
                </a:ext>
              </a:extLst>
            </p:cNvPr>
            <p:cNvSpPr txBox="1"/>
            <p:nvPr/>
          </p:nvSpPr>
          <p:spPr>
            <a:xfrm>
              <a:off x="5656469" y="4035060"/>
              <a:ext cx="19686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Analyzer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220C5A-ACED-0081-91AE-02E2802B9AF8}"/>
                </a:ext>
              </a:extLst>
            </p:cNvPr>
            <p:cNvSpPr/>
            <p:nvPr/>
          </p:nvSpPr>
          <p:spPr>
            <a:xfrm>
              <a:off x="5831072" y="4810656"/>
              <a:ext cx="2307834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19E46-3784-EC0F-CCF0-FD7B42D1D613}"/>
                </a:ext>
              </a:extLst>
            </p:cNvPr>
            <p:cNvSpPr txBox="1"/>
            <p:nvPr/>
          </p:nvSpPr>
          <p:spPr>
            <a:xfrm>
              <a:off x="5831071" y="4878942"/>
              <a:ext cx="2307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Char Filters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52BB7AD-3EF8-4A58-E662-F80F45DAE4EA}"/>
                </a:ext>
              </a:extLst>
            </p:cNvPr>
            <p:cNvSpPr/>
            <p:nvPr/>
          </p:nvSpPr>
          <p:spPr>
            <a:xfrm>
              <a:off x="8497663" y="4800327"/>
              <a:ext cx="1874877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C3994F-0A01-63A1-6BCD-EA259C0B72DC}"/>
                </a:ext>
              </a:extLst>
            </p:cNvPr>
            <p:cNvSpPr txBox="1"/>
            <p:nvPr/>
          </p:nvSpPr>
          <p:spPr>
            <a:xfrm>
              <a:off x="8497664" y="4878942"/>
              <a:ext cx="19988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Tokenizer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7230285-6503-42BD-F6B5-4FEFFC386AEB}"/>
                </a:ext>
              </a:extLst>
            </p:cNvPr>
            <p:cNvSpPr/>
            <p:nvPr/>
          </p:nvSpPr>
          <p:spPr>
            <a:xfrm>
              <a:off x="10731296" y="4810656"/>
              <a:ext cx="2426763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3F429-6D26-A7D2-B3B5-715613129334}"/>
                </a:ext>
              </a:extLst>
            </p:cNvPr>
            <p:cNvSpPr txBox="1"/>
            <p:nvPr/>
          </p:nvSpPr>
          <p:spPr>
            <a:xfrm>
              <a:off x="10731297" y="4889271"/>
              <a:ext cx="24267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 Filters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4FD0308-BE2D-4F6F-1F07-9183AA2267BB}"/>
              </a:ext>
            </a:extLst>
          </p:cNvPr>
          <p:cNvSpPr/>
          <p:nvPr/>
        </p:nvSpPr>
        <p:spPr>
          <a:xfrm>
            <a:off x="576142" y="3059686"/>
            <a:ext cx="2263957" cy="336103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49937-F76C-FF7E-A1E8-7F8AAEAA6711}"/>
              </a:ext>
            </a:extLst>
          </p:cNvPr>
          <p:cNvSpPr txBox="1"/>
          <p:nvPr/>
        </p:nvSpPr>
        <p:spPr>
          <a:xfrm>
            <a:off x="562512" y="3782816"/>
            <a:ext cx="2263956" cy="1916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Reverse </a:t>
            </a:r>
          </a:p>
          <a:p>
            <a:pPr algn="ctr"/>
            <a:r>
              <a:rPr lang="en-US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Indexing</a:t>
            </a:r>
            <a:endParaRPr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541CA43-0FD3-0168-45A3-78531E0AE1F9}"/>
              </a:ext>
            </a:extLst>
          </p:cNvPr>
          <p:cNvSpPr/>
          <p:nvPr/>
        </p:nvSpPr>
        <p:spPr>
          <a:xfrm>
            <a:off x="576141" y="3059686"/>
            <a:ext cx="2263957" cy="3361035"/>
          </a:xfrm>
          <a:prstGeom prst="round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038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0482AF-35D0-A51E-377D-F94C0D90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4276"/>
              </p:ext>
            </p:extLst>
          </p:nvPr>
        </p:nvGraphicFramePr>
        <p:xfrm>
          <a:off x="2546723" y="1402532"/>
          <a:ext cx="7098553" cy="259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56">
                  <a:extLst>
                    <a:ext uri="{9D8B030D-6E8A-4147-A177-3AD203B41FA5}">
                      <a16:colId xmlns:a16="http://schemas.microsoft.com/office/drawing/2014/main" val="537559561"/>
                    </a:ext>
                  </a:extLst>
                </a:gridCol>
                <a:gridCol w="5686197">
                  <a:extLst>
                    <a:ext uri="{9D8B030D-6E8A-4147-A177-3AD203B41FA5}">
                      <a16:colId xmlns:a16="http://schemas.microsoft.com/office/drawing/2014/main" val="1358866330"/>
                    </a:ext>
                  </a:extLst>
                </a:gridCol>
              </a:tblGrid>
              <a:tr h="37215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ore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</a:t>
                      </a:r>
                      <a:endParaRPr lang="ko-Kore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26102"/>
                  </a:ext>
                </a:extLst>
              </a:tr>
              <a:tr h="34666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22196"/>
                  </a:ext>
                </a:extLst>
              </a:tr>
              <a:tr h="5032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lazy dog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41497"/>
                  </a:ext>
                </a:extLst>
              </a:tr>
              <a:tr h="5032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quick dog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10785"/>
                  </a:ext>
                </a:extLst>
              </a:tr>
              <a:tr h="34666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Brown fox brown dog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5947"/>
                  </a:ext>
                </a:extLst>
              </a:tr>
              <a:tr h="34666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Lazy jumping dog</a:t>
                      </a:r>
                      <a:endParaRPr lang="ko-Kore-KR" altLang="en-US" sz="2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114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783CEA-888F-19E9-FB95-74616BDD5A01}"/>
              </a:ext>
            </a:extLst>
          </p:cNvPr>
          <p:cNvSpPr txBox="1"/>
          <p:nvPr/>
        </p:nvSpPr>
        <p:spPr>
          <a:xfrm>
            <a:off x="3518115" y="756201"/>
            <a:ext cx="8276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역 인덱싱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50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E4D44AE-A6CB-11F2-43BC-DDE63061B9D8}"/>
              </a:ext>
            </a:extLst>
          </p:cNvPr>
          <p:cNvSpPr/>
          <p:nvPr/>
        </p:nvSpPr>
        <p:spPr>
          <a:xfrm>
            <a:off x="-573437" y="458697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4B3DEFA-FD23-49BC-25B1-978B390AEA6F}"/>
              </a:ext>
            </a:extLst>
          </p:cNvPr>
          <p:cNvSpPr/>
          <p:nvPr/>
        </p:nvSpPr>
        <p:spPr>
          <a:xfrm>
            <a:off x="-573437" y="3635072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D60923-707D-5D1E-1ED3-99BDFA255B60}"/>
              </a:ext>
            </a:extLst>
          </p:cNvPr>
          <p:cNvGrpSpPr/>
          <p:nvPr/>
        </p:nvGrpSpPr>
        <p:grpSpPr>
          <a:xfrm>
            <a:off x="1667234" y="1898478"/>
            <a:ext cx="10372674" cy="1329962"/>
            <a:chOff x="1488446" y="1402532"/>
            <a:chExt cx="10372674" cy="1329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B4155E2-C01E-F80F-BD03-D5A74DF9ADB4}"/>
                </a:ext>
              </a:extLst>
            </p:cNvPr>
            <p:cNvGrpSpPr/>
            <p:nvPr/>
          </p:nvGrpSpPr>
          <p:grpSpPr>
            <a:xfrm>
              <a:off x="1488446" y="1402532"/>
              <a:ext cx="5301765" cy="1329962"/>
              <a:chOff x="124594" y="1286714"/>
              <a:chExt cx="5301765" cy="13299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0102C-EACD-2D84-A572-CA5518D07DA1}"/>
                  </a:ext>
                </a:extLst>
              </p:cNvPr>
              <p:cNvSpPr txBox="1"/>
              <p:nvPr/>
            </p:nvSpPr>
            <p:spPr>
              <a:xfrm>
                <a:off x="124594" y="1286714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5400" b="1" dirty="0">
                    <a:solidFill>
                      <a:srgbClr val="595959">
                        <a:alpha val="25000"/>
                      </a:srgb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Query</a:t>
                </a:r>
                <a:endParaRPr lang="ko-KR" altLang="en-US" sz="5400" b="1" dirty="0">
                  <a:solidFill>
                    <a:schemeClr val="tx1">
                      <a:alpha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3E6CE-C3EF-979E-E203-C7718E5580CD}"/>
                  </a:ext>
                </a:extLst>
              </p:cNvPr>
              <p:cNvSpPr txBox="1"/>
              <p:nvPr/>
            </p:nvSpPr>
            <p:spPr>
              <a:xfrm>
                <a:off x="1083733" y="1693346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5400" b="1" dirty="0">
                    <a:solidFill>
                      <a:srgbClr val="59595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쿼리</a:t>
                </a:r>
                <a:endParaRPr lang="ko-KR" altLang="en-US" sz="54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2BA5F-2894-4DEB-D77F-7313F407A1D4}"/>
                </a:ext>
              </a:extLst>
            </p:cNvPr>
            <p:cNvSpPr txBox="1"/>
            <p:nvPr/>
          </p:nvSpPr>
          <p:spPr>
            <a:xfrm>
              <a:off x="4152639" y="1654966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데이터베이스나 데이터 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Repository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시스템에서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데이터나 정보를 요청하는 것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4760B6-5550-1264-42DC-BA9EB2423C9E}"/>
              </a:ext>
            </a:extLst>
          </p:cNvPr>
          <p:cNvSpPr txBox="1"/>
          <p:nvPr/>
        </p:nvSpPr>
        <p:spPr>
          <a:xfrm>
            <a:off x="0" y="6488668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chemeClr val="bg1">
                    <a:lumMod val="65000"/>
                  </a:schemeClr>
                </a:solidFill>
              </a:rPr>
              <a:t>https://www.elastic.co/kr/what-is/query-language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43223-ADEF-7555-7A24-AC91C201642F}"/>
              </a:ext>
            </a:extLst>
          </p:cNvPr>
          <p:cNvSpPr txBox="1"/>
          <p:nvPr/>
        </p:nvSpPr>
        <p:spPr>
          <a:xfrm>
            <a:off x="285949" y="368613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1834C-1EA6-A46D-95B7-47857A7F95E7}"/>
              </a:ext>
            </a:extLst>
          </p:cNvPr>
          <p:cNvSpPr txBox="1"/>
          <p:nvPr/>
        </p:nvSpPr>
        <p:spPr>
          <a:xfrm>
            <a:off x="2517887" y="3756105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 빈도와 문서의 역문서 빈도를 기반으로 각 단어의 중요도를 평가합니다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D48F4-D693-414F-9E7C-B40FFBCF21DD}"/>
              </a:ext>
            </a:extLst>
          </p:cNvPr>
          <p:cNvSpPr txBox="1"/>
          <p:nvPr/>
        </p:nvSpPr>
        <p:spPr>
          <a:xfrm>
            <a:off x="285949" y="4612505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85038-4B81-2A5A-62BC-9FDFFE1A5665}"/>
              </a:ext>
            </a:extLst>
          </p:cNvPr>
          <p:cNvSpPr txBox="1"/>
          <p:nvPr/>
        </p:nvSpPr>
        <p:spPr>
          <a:xfrm>
            <a:off x="2517887" y="4704838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 길이와 같은 추가 요소를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사용해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보완한 알고리즘 입니다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69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E4D44AE-A6CB-11F2-43BC-DDE63061B9D8}"/>
              </a:ext>
            </a:extLst>
          </p:cNvPr>
          <p:cNvSpPr/>
          <p:nvPr/>
        </p:nvSpPr>
        <p:spPr>
          <a:xfrm>
            <a:off x="-573437" y="458697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4B3DEFA-FD23-49BC-25B1-978B390AEA6F}"/>
              </a:ext>
            </a:extLst>
          </p:cNvPr>
          <p:cNvSpPr/>
          <p:nvPr/>
        </p:nvSpPr>
        <p:spPr>
          <a:xfrm>
            <a:off x="-573437" y="3635072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D60923-707D-5D1E-1ED3-99BDFA255B60}"/>
              </a:ext>
            </a:extLst>
          </p:cNvPr>
          <p:cNvGrpSpPr/>
          <p:nvPr/>
        </p:nvGrpSpPr>
        <p:grpSpPr>
          <a:xfrm>
            <a:off x="1667234" y="1898478"/>
            <a:ext cx="10372674" cy="1329962"/>
            <a:chOff x="1488446" y="1402532"/>
            <a:chExt cx="10372674" cy="1329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B4155E2-C01E-F80F-BD03-D5A74DF9ADB4}"/>
                </a:ext>
              </a:extLst>
            </p:cNvPr>
            <p:cNvGrpSpPr/>
            <p:nvPr/>
          </p:nvGrpSpPr>
          <p:grpSpPr>
            <a:xfrm>
              <a:off x="1488446" y="1402532"/>
              <a:ext cx="5301765" cy="1329962"/>
              <a:chOff x="124594" y="1286714"/>
              <a:chExt cx="5301765" cy="13299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0102C-EACD-2D84-A572-CA5518D07DA1}"/>
                  </a:ext>
                </a:extLst>
              </p:cNvPr>
              <p:cNvSpPr txBox="1"/>
              <p:nvPr/>
            </p:nvSpPr>
            <p:spPr>
              <a:xfrm>
                <a:off x="124594" y="1286714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5400" b="1" dirty="0">
                    <a:solidFill>
                      <a:srgbClr val="595959">
                        <a:alpha val="25000"/>
                      </a:srgb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Query</a:t>
                </a:r>
                <a:endParaRPr lang="ko-KR" altLang="en-US" sz="5400" b="1" dirty="0">
                  <a:solidFill>
                    <a:schemeClr val="tx1">
                      <a:alpha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3E6CE-C3EF-979E-E203-C7718E5580CD}"/>
                  </a:ext>
                </a:extLst>
              </p:cNvPr>
              <p:cNvSpPr txBox="1"/>
              <p:nvPr/>
            </p:nvSpPr>
            <p:spPr>
              <a:xfrm>
                <a:off x="1083733" y="1693346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5400" b="1" dirty="0">
                    <a:solidFill>
                      <a:srgbClr val="59595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쿼리</a:t>
                </a:r>
                <a:endParaRPr lang="ko-KR" altLang="en-US" sz="54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2BA5F-2894-4DEB-D77F-7313F407A1D4}"/>
                </a:ext>
              </a:extLst>
            </p:cNvPr>
            <p:cNvSpPr txBox="1"/>
            <p:nvPr/>
          </p:nvSpPr>
          <p:spPr>
            <a:xfrm>
              <a:off x="4152639" y="1654966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데이터베이스나 데이터 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Repository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시스템에서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데이터나 정보를 요청하는 것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4760B6-5550-1264-42DC-BA9EB2423C9E}"/>
              </a:ext>
            </a:extLst>
          </p:cNvPr>
          <p:cNvSpPr txBox="1"/>
          <p:nvPr/>
        </p:nvSpPr>
        <p:spPr>
          <a:xfrm>
            <a:off x="0" y="6488668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chemeClr val="bg1">
                    <a:lumMod val="65000"/>
                  </a:schemeClr>
                </a:solidFill>
              </a:rPr>
              <a:t>https://www.elastic.co/kr/what-is/query-language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43223-ADEF-7555-7A24-AC91C201642F}"/>
              </a:ext>
            </a:extLst>
          </p:cNvPr>
          <p:cNvSpPr txBox="1"/>
          <p:nvPr/>
        </p:nvSpPr>
        <p:spPr>
          <a:xfrm>
            <a:off x="285949" y="368613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1834C-1EA6-A46D-95B7-47857A7F95E7}"/>
              </a:ext>
            </a:extLst>
          </p:cNvPr>
          <p:cNvSpPr txBox="1"/>
          <p:nvPr/>
        </p:nvSpPr>
        <p:spPr>
          <a:xfrm>
            <a:off x="2517887" y="3756105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 빈도와 문서의 역문서 빈도를 기반으로 각 단어의 중요도를 평가합니다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D48F4-D693-414F-9E7C-B40FFBCF21DD}"/>
              </a:ext>
            </a:extLst>
          </p:cNvPr>
          <p:cNvSpPr txBox="1"/>
          <p:nvPr/>
        </p:nvSpPr>
        <p:spPr>
          <a:xfrm>
            <a:off x="285949" y="4612505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85038-4B81-2A5A-62BC-9FDFFE1A5665}"/>
              </a:ext>
            </a:extLst>
          </p:cNvPr>
          <p:cNvSpPr txBox="1"/>
          <p:nvPr/>
        </p:nvSpPr>
        <p:spPr>
          <a:xfrm>
            <a:off x="2517887" y="4704838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 길이와 같은 추가 요소를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사용해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보완한 알고리즘 입니다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511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다리꼴[T] 25">
            <a:extLst>
              <a:ext uri="{FF2B5EF4-FFF2-40B4-BE49-F238E27FC236}">
                <a16:creationId xmlns:a16="http://schemas.microsoft.com/office/drawing/2014/main" id="{C0986AFE-F84C-74B2-31C3-775DDB1EE871}"/>
              </a:ext>
            </a:extLst>
          </p:cNvPr>
          <p:cNvSpPr/>
          <p:nvPr/>
        </p:nvSpPr>
        <p:spPr>
          <a:xfrm rot="10800000">
            <a:off x="-827101" y="-187373"/>
            <a:ext cx="8031228" cy="7150100"/>
          </a:xfrm>
          <a:prstGeom prst="trapezoid">
            <a:avLst>
              <a:gd name="adj" fmla="val 970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F92371-BEF4-3FCC-356E-2DFE600F240C}"/>
              </a:ext>
            </a:extLst>
          </p:cNvPr>
          <p:cNvSpPr txBox="1">
            <a:spLocks/>
          </p:cNvSpPr>
          <p:nvPr/>
        </p:nvSpPr>
        <p:spPr>
          <a:xfrm>
            <a:off x="5939536" y="5405080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CD33DC6-5FD8-70BC-31EB-932D6BB391D8}"/>
              </a:ext>
            </a:extLst>
          </p:cNvPr>
          <p:cNvSpPr txBox="1">
            <a:spLocks/>
          </p:cNvSpPr>
          <p:nvPr/>
        </p:nvSpPr>
        <p:spPr>
          <a:xfrm>
            <a:off x="6934395" y="674096"/>
            <a:ext cx="4483358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ko-KR" altLang="en-US" sz="800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98432EA4-59C6-E080-17F9-0453618D8034}"/>
              </a:ext>
            </a:extLst>
          </p:cNvPr>
          <p:cNvSpPr txBox="1">
            <a:spLocks/>
          </p:cNvSpPr>
          <p:nvPr/>
        </p:nvSpPr>
        <p:spPr>
          <a:xfrm>
            <a:off x="281026" y="1118112"/>
            <a:ext cx="5814974" cy="5549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검색과의 차이점</a:t>
            </a:r>
            <a:endParaRPr lang="en" altLang="ko-Kore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거리를 측정하는 계산식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Cosine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Similarity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Dot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Similarity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Euclidean Distance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LSH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Trees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sz="2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endParaRPr lang="en" altLang="ko-Kore-KR" sz="2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D270791-51BA-CA39-3FE4-A23168209517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BEB8A19-8699-D732-2620-2022F741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[T] 8">
            <a:extLst>
              <a:ext uri="{FF2B5EF4-FFF2-40B4-BE49-F238E27FC236}">
                <a16:creationId xmlns:a16="http://schemas.microsoft.com/office/drawing/2014/main" id="{5592074F-A7BF-2113-B09C-4C192819CE76}"/>
              </a:ext>
            </a:extLst>
          </p:cNvPr>
          <p:cNvSpPr/>
          <p:nvPr/>
        </p:nvSpPr>
        <p:spPr>
          <a:xfrm>
            <a:off x="5118100" y="-152400"/>
            <a:ext cx="8458200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03512-E0C6-349B-19F8-731CBF84D2B6}"/>
              </a:ext>
            </a:extLst>
          </p:cNvPr>
          <p:cNvSpPr txBox="1"/>
          <p:nvPr/>
        </p:nvSpPr>
        <p:spPr>
          <a:xfrm>
            <a:off x="6358346" y="2906469"/>
            <a:ext cx="5677806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벡터 기반 검색은 텍스트나 이미지를 고차원 벡터로 변환하여 의미적 유사성을 평가하는 방식입니다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 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문맥과 의미를 더 잘 반영한 검색이 가능합니다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자연어 처리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(</a:t>
            </a:r>
            <a:r>
              <a:rPr lang="en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NLP),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이미지 검색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추천 시스템 등 </a:t>
            </a:r>
            <a:b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</a:b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다양한 응용 분야에서 활용됩니다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  <a:b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AC210-0B7C-D1A4-17B4-F1EF4CBAD827}"/>
              </a:ext>
            </a:extLst>
          </p:cNvPr>
          <p:cNvSpPr txBox="1"/>
          <p:nvPr/>
        </p:nvSpPr>
        <p:spPr>
          <a:xfrm>
            <a:off x="379460" y="2025960"/>
            <a:ext cx="5175899" cy="157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키워드 매칭에 의존합니다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쿼리와 일치하는 키워드나 구문을 검색 결과로 반환합니다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  <a:endParaRPr lang="en-US" altLang="ko-KR" sz="2000" dirty="0"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F6B23-DB3A-9B7C-BA5D-47C9CCDA76B4}"/>
              </a:ext>
            </a:extLst>
          </p:cNvPr>
          <p:cNvSpPr txBox="1"/>
          <p:nvPr/>
        </p:nvSpPr>
        <p:spPr>
          <a:xfrm>
            <a:off x="1298095" y="1383753"/>
            <a:ext cx="33386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TEXT</a:t>
            </a:r>
            <a:r>
              <a:rPr 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기반 검색의 개념</a:t>
            </a:r>
            <a:endParaRPr lang="ko-KR" sz="2400" b="1" dirty="0">
              <a:latin typeface="맑은 고딕"/>
              <a:ea typeface="Pretendard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939AC-13C6-B5EC-5240-74F70AD995E1}"/>
              </a:ext>
            </a:extLst>
          </p:cNvPr>
          <p:cNvSpPr txBox="1"/>
          <p:nvPr/>
        </p:nvSpPr>
        <p:spPr>
          <a:xfrm>
            <a:off x="7412450" y="2070404"/>
            <a:ext cx="35695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VECTOR</a:t>
            </a:r>
            <a:r>
              <a:rPr 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기반 검색의 개념</a:t>
            </a:r>
            <a:endParaRPr lang="ko-KR" sz="2400" b="1" dirty="0">
              <a:latin typeface="맑은 고딕"/>
              <a:ea typeface="Pretendard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B2657-19D7-F33F-9DAA-F260B8892488}"/>
              </a:ext>
            </a:extLst>
          </p:cNvPr>
          <p:cNvSpPr txBox="1"/>
          <p:nvPr/>
        </p:nvSpPr>
        <p:spPr>
          <a:xfrm>
            <a:off x="379460" y="4288074"/>
            <a:ext cx="5046075" cy="157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텍스트의 문맥이나 의미를 반영할 수 없습니다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내용과 검색 의도 간의 차이가 </a:t>
            </a:r>
            <a:b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있을 수 있습니다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6B8F7-D60C-B1CA-2D13-5BB1CD8C7F8F}"/>
              </a:ext>
            </a:extLst>
          </p:cNvPr>
          <p:cNvSpPr txBox="1"/>
          <p:nvPr/>
        </p:nvSpPr>
        <p:spPr>
          <a:xfrm>
            <a:off x="1125639" y="3784498"/>
            <a:ext cx="33761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TEXT</a:t>
            </a:r>
            <a:r>
              <a:rPr 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기반 검색</a:t>
            </a:r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:: </a:t>
            </a:r>
            <a:r>
              <a:rPr lang="ko-KR" altLang="en-US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한계점</a:t>
            </a:r>
            <a:endParaRPr lang="ko-KR" sz="2400" b="1" dirty="0">
              <a:latin typeface="맑은 고딕"/>
              <a:ea typeface="Pretendar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039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둥근 사각형 10">
            <a:extLst>
              <a:ext uri="{FF2B5EF4-FFF2-40B4-BE49-F238E27FC236}">
                <a16:creationId xmlns:a16="http://schemas.microsoft.com/office/drawing/2014/main" id="{D879303A-7DBA-9FE9-3DF5-8FF0BB62D062}"/>
              </a:ext>
            </a:extLst>
          </p:cNvPr>
          <p:cNvSpPr/>
          <p:nvPr/>
        </p:nvSpPr>
        <p:spPr>
          <a:xfrm rot="10800000">
            <a:off x="446756" y="1683580"/>
            <a:ext cx="5507578" cy="2389421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7166D-620F-B437-0036-AD041AE5CC73}"/>
              </a:ext>
            </a:extLst>
          </p:cNvPr>
          <p:cNvSpPr txBox="1"/>
          <p:nvPr/>
        </p:nvSpPr>
        <p:spPr>
          <a:xfrm>
            <a:off x="675355" y="2446578"/>
            <a:ext cx="5024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텍스트를 단어의 출현 빈도로 표현하는 방법입니다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 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단어의 출현율이 서로 다른 문서 사이에서 유사하다면</a:t>
            </a:r>
            <a:r>
              <a:rPr lang="en-US" altLang="ko-KR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br>
              <a:rPr lang="en-US" altLang="ko-KR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비슷한 문서라고 판단합니다</a:t>
            </a:r>
            <a:r>
              <a:rPr lang="en-US" altLang="ko-KR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02E7-100F-F9B1-F06A-6C6585C2C864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BoW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에서 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Embedding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으로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F0A8-E49F-D2CA-8361-DDECE3D7B5F0}"/>
              </a:ext>
            </a:extLst>
          </p:cNvPr>
          <p:cNvSpPr txBox="1"/>
          <p:nvPr/>
        </p:nvSpPr>
        <p:spPr>
          <a:xfrm>
            <a:off x="1518116" y="1839273"/>
            <a:ext cx="33386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Bag of Words</a:t>
            </a:r>
            <a:endParaRPr lang="ko-KR" sz="2400" b="1" dirty="0">
              <a:latin typeface="맑은 고딕"/>
              <a:ea typeface="Pretendard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8FD6-114E-7543-7C16-A88DD51C8D84}"/>
              </a:ext>
            </a:extLst>
          </p:cNvPr>
          <p:cNvSpPr txBox="1"/>
          <p:nvPr/>
        </p:nvSpPr>
        <p:spPr>
          <a:xfrm>
            <a:off x="967278" y="4434913"/>
            <a:ext cx="4440306" cy="1231106"/>
          </a:xfrm>
          <a:prstGeom prst="rect">
            <a:avLst/>
          </a:prstGeom>
          <a:noFill/>
          <a:effectLst>
            <a:softEdge rad="55987"/>
          </a:effectLst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1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모델은 단어의 순서나 문맥을 </a:t>
            </a:r>
            <a:endParaRPr lang="en-US" altLang="ko-KR" sz="1800" b="0" i="0" u="none" strike="noStrike" dirty="0">
              <a:solidFill>
                <a:srgbClr val="595959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반영하지 않기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의미적 유사성을 포착하지 못할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B668FB7-31DA-6FFF-785E-B87CF5B4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21" y="1839273"/>
            <a:ext cx="5409156" cy="4012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A719A3-818F-8436-9A84-9C07D847FE15}"/>
              </a:ext>
            </a:extLst>
          </p:cNvPr>
          <p:cNvSpPr txBox="1"/>
          <p:nvPr/>
        </p:nvSpPr>
        <p:spPr>
          <a:xfrm>
            <a:off x="4856746" y="6426010"/>
            <a:ext cx="7210660" cy="378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solidFill>
                  <a:schemeClr val="bg1">
                    <a:lumMod val="50000"/>
                  </a:schemeClr>
                </a:solidFill>
              </a:rPr>
              <a:t>Deep Learning Bible - 3.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989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02E7-100F-F9B1-F06A-6C6585C2C864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BoW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에서 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Embedding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으로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330EEE-0B4D-5EF9-CBDB-F1E0344768F0}"/>
              </a:ext>
            </a:extLst>
          </p:cNvPr>
          <p:cNvGrpSpPr/>
          <p:nvPr/>
        </p:nvGrpSpPr>
        <p:grpSpPr>
          <a:xfrm>
            <a:off x="1790852" y="1638723"/>
            <a:ext cx="8607157" cy="830997"/>
            <a:chOff x="1458220" y="1551794"/>
            <a:chExt cx="8607157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9D4D02-7C8D-8A9B-1E0E-E05C9856F16F}"/>
                </a:ext>
              </a:extLst>
            </p:cNvPr>
            <p:cNvGrpSpPr/>
            <p:nvPr/>
          </p:nvGrpSpPr>
          <p:grpSpPr>
            <a:xfrm>
              <a:off x="1458220" y="1566496"/>
              <a:ext cx="2987304" cy="801594"/>
              <a:chOff x="124594" y="1748379"/>
              <a:chExt cx="2987304" cy="801594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5DFCBFF-C21D-7DD6-E1FE-32326A80A457}"/>
                  </a:ext>
                </a:extLst>
              </p:cNvPr>
              <p:cNvSpPr/>
              <p:nvPr/>
            </p:nvSpPr>
            <p:spPr>
              <a:xfrm>
                <a:off x="124594" y="1748379"/>
                <a:ext cx="2987304" cy="80159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EE2E8-5ACF-11DD-459A-E60ADFD9DB99}"/>
                  </a:ext>
                </a:extLst>
              </p:cNvPr>
              <p:cNvSpPr txBox="1"/>
              <p:nvPr/>
            </p:nvSpPr>
            <p:spPr>
              <a:xfrm>
                <a:off x="335886" y="1918344"/>
                <a:ext cx="256472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595959"/>
                    </a:solidFill>
                    <a:latin typeface="맑은 고딕"/>
                    <a:ea typeface="Pretendard ExtraBold"/>
                  </a:rPr>
                  <a:t>Embedding</a:t>
                </a:r>
                <a:endParaRPr lang="ko-KR" altLang="en-US" sz="2400" b="1" dirty="0">
                  <a:solidFill>
                    <a:srgbClr val="595959"/>
                  </a:solidFill>
                  <a:latin typeface="맑은 고딕"/>
                  <a:ea typeface="Pretendard ExtraBold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342D13-F998-5E3F-A981-71A7DD7ED369}"/>
                </a:ext>
              </a:extLst>
            </p:cNvPr>
            <p:cNvSpPr txBox="1"/>
            <p:nvPr/>
          </p:nvSpPr>
          <p:spPr>
            <a:xfrm>
              <a:off x="4656816" y="1551794"/>
              <a:ext cx="54085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단어와 문장을 고차원 벡터 공간에 매핑하여 </a:t>
              </a:r>
              <a:b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의미를 반영한 벡터를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생성합니다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ore-KR" altLang="en-US" sz="2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9016155-62F0-A4D3-0EC2-C589C84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6164" y="3049167"/>
            <a:ext cx="6088308" cy="34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0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02E7-100F-F9B1-F06A-6C6585C2C864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</a:t>
            </a:r>
            <a:r>
              <a:rPr lang="en-US" altLang="ko-Kore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o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W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에서 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Embedding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으로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330EEE-0B4D-5EF9-CBDB-F1E0344768F0}"/>
              </a:ext>
            </a:extLst>
          </p:cNvPr>
          <p:cNvGrpSpPr/>
          <p:nvPr/>
        </p:nvGrpSpPr>
        <p:grpSpPr>
          <a:xfrm>
            <a:off x="1790852" y="1638723"/>
            <a:ext cx="8607157" cy="830997"/>
            <a:chOff x="1458220" y="1551794"/>
            <a:chExt cx="8607157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9D4D02-7C8D-8A9B-1E0E-E05C9856F16F}"/>
                </a:ext>
              </a:extLst>
            </p:cNvPr>
            <p:cNvGrpSpPr/>
            <p:nvPr/>
          </p:nvGrpSpPr>
          <p:grpSpPr>
            <a:xfrm>
              <a:off x="1458220" y="1566496"/>
              <a:ext cx="2987304" cy="801594"/>
              <a:chOff x="124594" y="1748379"/>
              <a:chExt cx="2987304" cy="801594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5DFCBFF-C21D-7DD6-E1FE-32326A80A457}"/>
                  </a:ext>
                </a:extLst>
              </p:cNvPr>
              <p:cNvSpPr/>
              <p:nvPr/>
            </p:nvSpPr>
            <p:spPr>
              <a:xfrm>
                <a:off x="124594" y="1748379"/>
                <a:ext cx="2987304" cy="80159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EE2E8-5ACF-11DD-459A-E60ADFD9DB99}"/>
                  </a:ext>
                </a:extLst>
              </p:cNvPr>
              <p:cNvSpPr txBox="1"/>
              <p:nvPr/>
            </p:nvSpPr>
            <p:spPr>
              <a:xfrm>
                <a:off x="335886" y="1918344"/>
                <a:ext cx="256472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595959"/>
                    </a:solidFill>
                    <a:latin typeface="맑은 고딕"/>
                    <a:ea typeface="Pretendard ExtraBold"/>
                  </a:rPr>
                  <a:t>Embedding</a:t>
                </a:r>
                <a:endParaRPr lang="ko-KR" altLang="en-US" sz="2400" b="1" dirty="0">
                  <a:solidFill>
                    <a:srgbClr val="595959"/>
                  </a:solidFill>
                  <a:latin typeface="맑은 고딕"/>
                  <a:ea typeface="Pretendard ExtraBold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342D13-F998-5E3F-A981-71A7DD7ED369}"/>
                </a:ext>
              </a:extLst>
            </p:cNvPr>
            <p:cNvSpPr txBox="1"/>
            <p:nvPr/>
          </p:nvSpPr>
          <p:spPr>
            <a:xfrm>
              <a:off x="4656816" y="1551794"/>
              <a:ext cx="54085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단어와 문장을 고차원 벡터 공간에 매핑하여 </a:t>
              </a:r>
              <a:b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의미를 반영한 벡터를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생성합니다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ore-KR" altLang="en-US" sz="2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497702-DC1F-BC54-19C1-298AE613081A}"/>
              </a:ext>
            </a:extLst>
          </p:cNvPr>
          <p:cNvSpPr txBox="1"/>
          <p:nvPr/>
        </p:nvSpPr>
        <p:spPr>
          <a:xfrm>
            <a:off x="2951872" y="6394412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b="1" i="0" dirty="0">
                <a:solidFill>
                  <a:schemeClr val="bg1">
                    <a:lumMod val="50000"/>
                  </a:schemeClr>
                </a:solidFill>
                <a:effectLst/>
                <a:latin typeface="sohne"/>
              </a:rPr>
              <a:t>The Power of Embeddings in Machine Learning - </a:t>
            </a:r>
            <a:r>
              <a:rPr lang="en" altLang="ko-Kore-KR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ohne"/>
              </a:rPr>
              <a:t>Rian Dolphin</a:t>
            </a:r>
            <a:endParaRPr lang="en" altLang="ko-Kore-KR" b="1" i="0" dirty="0">
              <a:solidFill>
                <a:schemeClr val="bg1">
                  <a:lumMod val="50000"/>
                </a:schemeClr>
              </a:solidFill>
              <a:effectLst/>
              <a:latin typeface="sohne"/>
            </a:endParaRPr>
          </a:p>
        </p:txBody>
      </p:sp>
      <p:pic>
        <p:nvPicPr>
          <p:cNvPr id="16" name="그림 15" descr="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E3D53C1-44D7-E2C4-C7F7-4073B668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82587" y="2705912"/>
            <a:ext cx="10823688" cy="362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AB3F4-7500-6BA5-02A9-0A6CC8DEB50A}"/>
              </a:ext>
            </a:extLst>
          </p:cNvPr>
          <p:cNvSpPr txBox="1"/>
          <p:nvPr/>
        </p:nvSpPr>
        <p:spPr>
          <a:xfrm>
            <a:off x="682587" y="3180358"/>
            <a:ext cx="1082368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ko-KR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모델은 문맥과 의미를 반영하기 때문에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b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2800" b="1" dirty="0" err="1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en-US" altLang="ko-KR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간의 의미적 유사성을 더 정확하게 측정할 수 있습니다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b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b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2800" b="1" i="0" u="none" strike="noStrike" dirty="0" err="1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단순하고 직관적이지만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algn="ctr">
              <a:spcAft>
                <a:spcPts val="1200"/>
              </a:spcAft>
            </a:pP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의미적 유사성 측면에서 </a:t>
            </a:r>
            <a:r>
              <a:rPr lang="en-US" altLang="ko-KR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모델이 더 강력합니다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800" b="1" dirty="0">
              <a:ln w="1270">
                <a:solidFill>
                  <a:schemeClr val="tx1">
                    <a:alpha val="15000"/>
                  </a:schemeClr>
                </a:solidFill>
              </a:ln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21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7D73F-1B49-590F-D7D5-40F218AB736F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거리를 측정하는 계산식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97074D-DC9C-D498-FB14-AC390219B674}"/>
              </a:ext>
            </a:extLst>
          </p:cNvPr>
          <p:cNvGrpSpPr/>
          <p:nvPr/>
        </p:nvGrpSpPr>
        <p:grpSpPr>
          <a:xfrm>
            <a:off x="8123360" y="1890595"/>
            <a:ext cx="3821289" cy="2775260"/>
            <a:chOff x="5217424" y="2054325"/>
            <a:chExt cx="3821289" cy="27752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D7E1538-568E-5534-2616-331BB87C840B}"/>
                </a:ext>
              </a:extLst>
            </p:cNvPr>
            <p:cNvGrpSpPr/>
            <p:nvPr/>
          </p:nvGrpSpPr>
          <p:grpSpPr>
            <a:xfrm>
              <a:off x="5217424" y="2054325"/>
              <a:ext cx="3821289" cy="1635136"/>
              <a:chOff x="291546" y="1278577"/>
              <a:chExt cx="3821289" cy="1635136"/>
            </a:xfrm>
          </p:grpSpPr>
          <p:sp>
            <p:nvSpPr>
              <p:cNvPr id="18" name="대각선 방향의 모서리가 잘린 사각형 17">
                <a:extLst>
                  <a:ext uri="{FF2B5EF4-FFF2-40B4-BE49-F238E27FC236}">
                    <a16:creationId xmlns:a16="http://schemas.microsoft.com/office/drawing/2014/main" id="{09EA6EC3-E439-2953-6F32-8D57F0BDDD5B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1A72E-B3AC-3608-6B61-533045428E26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유클리드 거리</a:t>
                </a:r>
                <a:endParaRPr lang="ko-Kore-KR" altLang="en-US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04DAD-80A2-85B7-DCBB-1AE798E55C19}"/>
                  </a:ext>
                </a:extLst>
              </p:cNvPr>
              <p:cNvSpPr txBox="1"/>
              <p:nvPr/>
            </p:nvSpPr>
            <p:spPr>
              <a:xfrm>
                <a:off x="291546" y="1864197"/>
                <a:ext cx="382128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Euclidean Distance</a:t>
                </a:r>
                <a:endParaRPr lang="ko-Kore-KR" altLang="en-US" sz="2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7CE77-4C67-4CC7-48F0-EF44BE499922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두 벡터 간의 직선 거리를 측정</a:t>
                </a:r>
                <a:endParaRPr lang="ko-Kore-KR" alt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45BA08-073C-866F-D350-BB63FC32C00E}"/>
                </a:ext>
              </a:extLst>
            </p:cNvPr>
            <p:cNvSpPr txBox="1"/>
            <p:nvPr/>
          </p:nvSpPr>
          <p:spPr>
            <a:xfrm>
              <a:off x="5888648" y="3906255"/>
              <a:ext cx="2478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이미지 검색에서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피처 벡터 간의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시각적 유사성을 평가</a:t>
              </a:r>
              <a:endParaRPr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FBB87F-99DA-B232-99D9-2EF4BF84253A}"/>
              </a:ext>
            </a:extLst>
          </p:cNvPr>
          <p:cNvGrpSpPr/>
          <p:nvPr/>
        </p:nvGrpSpPr>
        <p:grpSpPr>
          <a:xfrm>
            <a:off x="409140" y="1884891"/>
            <a:ext cx="3587858" cy="2545037"/>
            <a:chOff x="409140" y="2675304"/>
            <a:chExt cx="3587858" cy="254503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CCC7B77-5BAC-33F9-4612-779E28E19634}"/>
                </a:ext>
              </a:extLst>
            </p:cNvPr>
            <p:cNvGrpSpPr/>
            <p:nvPr/>
          </p:nvGrpSpPr>
          <p:grpSpPr>
            <a:xfrm>
              <a:off x="409140" y="2675304"/>
              <a:ext cx="3587858" cy="1635136"/>
              <a:chOff x="408262" y="1278577"/>
              <a:chExt cx="3587858" cy="1635136"/>
            </a:xfrm>
          </p:grpSpPr>
          <p:sp>
            <p:nvSpPr>
              <p:cNvPr id="12" name="대각선 방향의 모서리가 잘린 사각형 11">
                <a:extLst>
                  <a:ext uri="{FF2B5EF4-FFF2-40B4-BE49-F238E27FC236}">
                    <a16:creationId xmlns:a16="http://schemas.microsoft.com/office/drawing/2014/main" id="{5ECA3A64-5113-B30A-5346-78CE6E9C548E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3F5051-8F45-D5EE-8A39-1D87DBA1F5D8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코사인 유사성</a:t>
                </a:r>
                <a:endParaRPr lang="ko-Kore-KR" altLang="en-US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DA757D-230E-8B4E-BC15-E106793BAACE}"/>
                  </a:ext>
                </a:extLst>
              </p:cNvPr>
              <p:cNvSpPr txBox="1"/>
              <p:nvPr/>
            </p:nvSpPr>
            <p:spPr>
              <a:xfrm>
                <a:off x="846284" y="1865313"/>
                <a:ext cx="2711815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Cosine Similarity</a:t>
                </a:r>
                <a:endParaRPr lang="ko-Kore-KR" altLang="en-US" sz="2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003B2A-ECDE-A932-6640-3BFB1C4C999D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두 벡터 간의 각도를 측정</a:t>
                </a:r>
                <a:endParaRPr lang="ko-Kore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5F923D-E054-449A-93D7-EA062B59545D}"/>
                </a:ext>
              </a:extLst>
            </p:cNvPr>
            <p:cNvSpPr txBox="1"/>
            <p:nvPr/>
          </p:nvSpPr>
          <p:spPr>
            <a:xfrm>
              <a:off x="557159" y="4574010"/>
              <a:ext cx="33022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텍스트 </a:t>
              </a:r>
              <a:r>
                <a:rPr lang="ko-KR" altLang="en-US" sz="18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임베딩에서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두 문장의 의미적 유사성을 비교</a:t>
              </a:r>
              <a:endParaRPr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4E685E-03BF-4D03-B8CE-6773C92E61CD}"/>
              </a:ext>
            </a:extLst>
          </p:cNvPr>
          <p:cNvGrpSpPr/>
          <p:nvPr/>
        </p:nvGrpSpPr>
        <p:grpSpPr>
          <a:xfrm>
            <a:off x="4185355" y="1890595"/>
            <a:ext cx="3821289" cy="2775260"/>
            <a:chOff x="5217424" y="2054325"/>
            <a:chExt cx="3821289" cy="277526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5323A68-9667-B58C-FB65-4D7C49BA79AA}"/>
                </a:ext>
              </a:extLst>
            </p:cNvPr>
            <p:cNvGrpSpPr/>
            <p:nvPr/>
          </p:nvGrpSpPr>
          <p:grpSpPr>
            <a:xfrm>
              <a:off x="5217424" y="2054325"/>
              <a:ext cx="3821289" cy="1635136"/>
              <a:chOff x="291546" y="1278577"/>
              <a:chExt cx="3821289" cy="1635136"/>
            </a:xfrm>
          </p:grpSpPr>
          <p:sp>
            <p:nvSpPr>
              <p:cNvPr id="30" name="대각선 방향의 모서리가 잘린 사각형 29">
                <a:extLst>
                  <a:ext uri="{FF2B5EF4-FFF2-40B4-BE49-F238E27FC236}">
                    <a16:creationId xmlns:a16="http://schemas.microsoft.com/office/drawing/2014/main" id="{9F96E903-501F-0F1F-A6ED-BBCA609F8281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6E4823-88B3-6AD9-424F-BF005488B5AE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점 곱 유사성</a:t>
                </a:r>
                <a:endParaRPr lang="ko-Kore-KR" altLang="en-US" sz="2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389302-0CA7-4B8D-28AF-6E02926629AC}"/>
                  </a:ext>
                </a:extLst>
              </p:cNvPr>
              <p:cNvSpPr txBox="1"/>
              <p:nvPr/>
            </p:nvSpPr>
            <p:spPr>
              <a:xfrm>
                <a:off x="291546" y="1864197"/>
                <a:ext cx="382128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Dot Product Similarity</a:t>
                </a:r>
                <a:endParaRPr lang="ko-Kore-KR" altLang="en-US" sz="2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CBED8D-E512-BC61-7A85-DDFAFC0D7D12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크기와 방향에 따라 유사성을 측정</a:t>
                </a:r>
                <a:endParaRPr lang="ko-Kore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5D345F-B62F-3D93-658A-7F4711BBB66E}"/>
                </a:ext>
              </a:extLst>
            </p:cNvPr>
            <p:cNvSpPr txBox="1"/>
            <p:nvPr/>
          </p:nvSpPr>
          <p:spPr>
            <a:xfrm>
              <a:off x="5888648" y="3906255"/>
              <a:ext cx="2478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추천 시스템에서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사용자가 선호하는 항목과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항목</a:t>
              </a:r>
              <a:r>
                <a:rPr lang="en-US" altLang="ko-KR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찾기</a:t>
              </a:r>
              <a:endParaRPr lang="ko-Kore-KR" altLang="en-US" dirty="0"/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8574320-E0E6-71B6-E438-D067FA75B134}"/>
              </a:ext>
            </a:extLst>
          </p:cNvPr>
          <p:cNvSpPr/>
          <p:nvPr/>
        </p:nvSpPr>
        <p:spPr>
          <a:xfrm>
            <a:off x="-573437" y="5051921"/>
            <a:ext cx="13505662" cy="119389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DE0E2F-73E6-F352-08E4-65807B69C1C8}"/>
              </a:ext>
            </a:extLst>
          </p:cNvPr>
          <p:cNvSpPr txBox="1"/>
          <p:nvPr/>
        </p:nvSpPr>
        <p:spPr>
          <a:xfrm>
            <a:off x="1396580" y="5233369"/>
            <a:ext cx="956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</a:t>
            </a:r>
            <a:r>
              <a:rPr lang="en-US" altLang="ko-KR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lang="ko-KR" altLang="en-US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간의 유사도를 정확하게 계산 가능하지만</a:t>
            </a:r>
            <a:r>
              <a:rPr lang="en-US" altLang="ko-KR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반대로 계산에 걸리는 시간이 긴 단점도 있습니다</a:t>
            </a:r>
            <a:r>
              <a:rPr lang="en-US" altLang="ko-KR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78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5981577" y="-104727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395" y="674096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사다리꼴[T] 2">
            <a:extLst>
              <a:ext uri="{FF2B5EF4-FFF2-40B4-BE49-F238E27FC236}">
                <a16:creationId xmlns:a16="http://schemas.microsoft.com/office/drawing/2014/main" id="{C7F03B15-5247-60F0-D42E-665A4A1B957D}"/>
              </a:ext>
            </a:extLst>
          </p:cNvPr>
          <p:cNvSpPr/>
          <p:nvPr/>
        </p:nvSpPr>
        <p:spPr>
          <a:xfrm rot="10800000">
            <a:off x="-1363851" y="-146050"/>
            <a:ext cx="7345428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026" y="1564790"/>
            <a:ext cx="5814974" cy="4821585"/>
          </a:xfrm>
        </p:spPr>
        <p:txBody>
          <a:bodyPr anchor="t">
            <a:normAutofit/>
          </a:bodyPr>
          <a:lstStyle/>
          <a:p>
            <a:pPr marL="571500" indent="-571500">
              <a:lnSpc>
                <a:spcPct val="170000"/>
              </a:lnSpc>
              <a:buFont typeface="+mj-lt"/>
              <a:buAutoNum type="arabicPeriod"/>
            </a:pPr>
            <a:r>
              <a:rPr lang="en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" altLang="ko-Kore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lang="en" altLang="ko-Kore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7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위한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</a:p>
          <a:p>
            <a:pPr marL="571500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기반 검색</a:t>
            </a:r>
          </a:p>
          <a:p>
            <a:pPr marL="1028700" lvl="1" indent="-57150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</a:p>
          <a:p>
            <a:pPr marL="1028700" lvl="1" indent="-57150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</a:t>
            </a:r>
            <a:endParaRPr lang="ko-Kore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부제목 6">
            <a:extLst>
              <a:ext uri="{FF2B5EF4-FFF2-40B4-BE49-F238E27FC236}">
                <a16:creationId xmlns:a16="http://schemas.microsoft.com/office/drawing/2014/main" id="{F232FB5A-3D5B-B087-12E3-CA6D9836E312}"/>
              </a:ext>
            </a:extLst>
          </p:cNvPr>
          <p:cNvSpPr txBox="1">
            <a:spLocks/>
          </p:cNvSpPr>
          <p:nvPr/>
        </p:nvSpPr>
        <p:spPr>
          <a:xfrm>
            <a:off x="6096000" y="1564790"/>
            <a:ext cx="5814974" cy="4632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028700" lvl="1" indent="-57150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</a:t>
            </a:r>
            <a:endParaRPr lang="en" altLang="ko-Kore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028700" lvl="1" indent="-57150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하이브리드 검색</a:t>
            </a:r>
          </a:p>
          <a:p>
            <a:pPr marL="1028700" lvl="1" indent="-57150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조합</a:t>
            </a:r>
          </a:p>
        </p:txBody>
      </p:sp>
    </p:spTree>
    <p:extLst>
      <p:ext uri="{BB962C8B-B14F-4D97-AF65-F5344CB8AC3E}">
        <p14:creationId xmlns:p14="http://schemas.microsoft.com/office/powerpoint/2010/main" val="358136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C2BD659-A314-7045-441B-904A199A232A}"/>
              </a:ext>
            </a:extLst>
          </p:cNvPr>
          <p:cNvSpPr/>
          <p:nvPr/>
        </p:nvSpPr>
        <p:spPr>
          <a:xfrm>
            <a:off x="-412064" y="3379308"/>
            <a:ext cx="13087208" cy="21731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B8D5C-64FB-02EF-63ED-F3CD62053832}"/>
              </a:ext>
            </a:extLst>
          </p:cNvPr>
          <p:cNvSpPr txBox="1"/>
          <p:nvPr/>
        </p:nvSpPr>
        <p:spPr>
          <a:xfrm>
            <a:off x="1892198" y="6858000"/>
            <a:ext cx="6870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검색을 지원하여 대규모 데이터셋에서도 고성능의 벡터 검색을 가능하게 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통해 고차원 벡터 데이터를 효율적으로 관리하고 활용할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C4C0A-0AF9-1DB5-1864-8CB62A9B40A5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60FC-5429-A45E-53CB-89D104EC8992}"/>
              </a:ext>
            </a:extLst>
          </p:cNvPr>
          <p:cNvSpPr txBox="1"/>
          <p:nvPr/>
        </p:nvSpPr>
        <p:spPr>
          <a:xfrm>
            <a:off x="703106" y="1894480"/>
            <a:ext cx="37403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정확한 거리 측정</a:t>
            </a:r>
            <a:r>
              <a:rPr lang="ko-KR" altLang="en-US" sz="24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문제점</a:t>
            </a:r>
            <a:endParaRPr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A658A-A1F9-957C-17A7-DD07C0B4BA04}"/>
              </a:ext>
            </a:extLst>
          </p:cNvPr>
          <p:cNvSpPr txBox="1"/>
          <p:nvPr/>
        </p:nvSpPr>
        <p:spPr>
          <a:xfrm>
            <a:off x="1661547" y="2356145"/>
            <a:ext cx="8868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벡터 공간에서는 모든 데이터 포인트 간의 거리를 계산하는 것이 비효율적입니다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 시간이 오래 걸리고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대규모 데이터셋에서는 현실적으로 불가능할 수 있습니다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0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2B3FA-F2C4-B255-9366-D13420AE31D7}"/>
              </a:ext>
            </a:extLst>
          </p:cNvPr>
          <p:cNvSpPr txBox="1"/>
          <p:nvPr/>
        </p:nvSpPr>
        <p:spPr>
          <a:xfrm>
            <a:off x="1460069" y="4154142"/>
            <a:ext cx="9070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ANN)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검색은 정확성을 일부 포기하는 대신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빠르고 효율적으로 유사한 데이터를 찾는 방법입니다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10996-3628-31B1-5F63-2B38B3C34B78}"/>
              </a:ext>
            </a:extLst>
          </p:cNvPr>
          <p:cNvSpPr txBox="1"/>
          <p:nvPr/>
        </p:nvSpPr>
        <p:spPr>
          <a:xfrm>
            <a:off x="703106" y="3200034"/>
            <a:ext cx="1045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endParaRPr kumimoji="1" lang="ko-Kore-KR" altLang="en-US" sz="1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8D870-C913-6898-F759-51E4268FD4AE}"/>
              </a:ext>
            </a:extLst>
          </p:cNvPr>
          <p:cNvSpPr txBox="1"/>
          <p:nvPr/>
        </p:nvSpPr>
        <p:spPr>
          <a:xfrm>
            <a:off x="10209191" y="3200034"/>
            <a:ext cx="1045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kumimoji="1" lang="ko-Kore-KR" altLang="en-US" sz="18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8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2257425" y="7496577"/>
            <a:ext cx="767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성능이 급격히 저하되기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3D28D-11D8-72C4-070F-3C4E239B7057}"/>
              </a:ext>
            </a:extLst>
          </p:cNvPr>
          <p:cNvSpPr txBox="1"/>
          <p:nvPr/>
        </p:nvSpPr>
        <p:spPr>
          <a:xfrm>
            <a:off x="2366215" y="7972740"/>
            <a:ext cx="7677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" altLang="ko-Kore-KR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개념**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여러 개의 랜덤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유사한 데이터를 빠르게 검색할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응용 분야**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고차원 데이터에서의 검색이 필요한 추천 시스템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음악 검색 등에서 널리 사용됩니다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b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AD589C-CC55-E46E-C906-D83066395354}"/>
              </a:ext>
            </a:extLst>
          </p:cNvPr>
          <p:cNvGrpSpPr/>
          <p:nvPr/>
        </p:nvGrpSpPr>
        <p:grpSpPr>
          <a:xfrm>
            <a:off x="402956" y="1492044"/>
            <a:ext cx="9144486" cy="1631216"/>
            <a:chOff x="402956" y="1492044"/>
            <a:chExt cx="9144486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CAE001-FEC9-5CD7-0C17-54B0E2377AFE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벡터들이 동일한 해시 버킷에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매핑되도록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설계된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기법입니다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endParaRPr lang="ko-Kore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619179-C852-B3AF-16D0-FFCF169547BB}"/>
                </a:ext>
              </a:extLst>
            </p:cNvPr>
            <p:cNvSpPr txBox="1"/>
            <p:nvPr/>
          </p:nvSpPr>
          <p:spPr>
            <a:xfrm>
              <a:off x="819417" y="1776465"/>
              <a:ext cx="46456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지역성 기반 </a:t>
              </a:r>
              <a:r>
                <a:rPr lang="ko-KR" altLang="en-US" sz="32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LSH)</a:t>
              </a:r>
              <a:endParaRPr lang="en" altLang="ko-Kore-KR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A2B3-3CA9-3AD0-B3FB-D042C77F58A2}"/>
                </a:ext>
              </a:extLst>
            </p:cNvPr>
            <p:cNvSpPr txBox="1"/>
            <p:nvPr/>
          </p:nvSpPr>
          <p:spPr>
            <a:xfrm>
              <a:off x="402956" y="1492044"/>
              <a:ext cx="6896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3239989" y="2946015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9604AC-F142-1C34-C7A6-A83C6E438A28}"/>
              </a:ext>
            </a:extLst>
          </p:cNvPr>
          <p:cNvGrpSpPr/>
          <p:nvPr/>
        </p:nvGrpSpPr>
        <p:grpSpPr>
          <a:xfrm>
            <a:off x="1455727" y="4647679"/>
            <a:ext cx="10307487" cy="1631216"/>
            <a:chOff x="266897" y="1619721"/>
            <a:chExt cx="10307487" cy="16312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BE9FA-43DB-6243-1808-BC8E7043DA79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D9E3E1-2FCB-F465-E65E-F1D9A6E5FA34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FE6AF-AEF4-560E-27AB-78964906EB24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14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2257425" y="7496577"/>
            <a:ext cx="767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성능이 급격히 저하되기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3D28D-11D8-72C4-070F-3C4E239B7057}"/>
              </a:ext>
            </a:extLst>
          </p:cNvPr>
          <p:cNvSpPr txBox="1"/>
          <p:nvPr/>
        </p:nvSpPr>
        <p:spPr>
          <a:xfrm>
            <a:off x="2366215" y="7972740"/>
            <a:ext cx="7677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" altLang="ko-Kore-KR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개념**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여러 개의 랜덤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유사한 데이터를 빠르게 검색할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응용 분야**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고차원 데이터에서의 검색이 필요한 추천 시스템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음악 검색 등에서 널리 사용됩니다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b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AD589C-CC55-E46E-C906-D83066395354}"/>
              </a:ext>
            </a:extLst>
          </p:cNvPr>
          <p:cNvGrpSpPr/>
          <p:nvPr/>
        </p:nvGrpSpPr>
        <p:grpSpPr>
          <a:xfrm>
            <a:off x="402956" y="1492044"/>
            <a:ext cx="9144486" cy="1631216"/>
            <a:chOff x="402956" y="1492044"/>
            <a:chExt cx="9144486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CAE001-FEC9-5CD7-0C17-54B0E2377AFE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벡터들이 동일한 해시 버킷에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매핑되도록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설계된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기법입니다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endParaRPr lang="ko-Kore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619179-C852-B3AF-16D0-FFCF169547BB}"/>
                </a:ext>
              </a:extLst>
            </p:cNvPr>
            <p:cNvSpPr txBox="1"/>
            <p:nvPr/>
          </p:nvSpPr>
          <p:spPr>
            <a:xfrm>
              <a:off x="819417" y="1776465"/>
              <a:ext cx="46456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지역성 기반 </a:t>
              </a:r>
              <a:r>
                <a:rPr lang="ko-KR" altLang="en-US" sz="32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LSH)</a:t>
              </a:r>
              <a:endParaRPr lang="en" altLang="ko-Kore-KR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A2B3-3CA9-3AD0-B3FB-D042C77F58A2}"/>
                </a:ext>
              </a:extLst>
            </p:cNvPr>
            <p:cNvSpPr txBox="1"/>
            <p:nvPr/>
          </p:nvSpPr>
          <p:spPr>
            <a:xfrm>
              <a:off x="402956" y="1492044"/>
              <a:ext cx="6896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3239989" y="2946015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  <a:alpha val="15000"/>
                    </a:schemeClr>
                  </a:solidFill>
                </a:rPr>
                <a:t>2</a:t>
              </a:r>
              <a:endParaRPr kumimoji="1" lang="ko-Kore-KR" altLang="en-US" sz="10000" dirty="0">
                <a:solidFill>
                  <a:schemeClr val="bg1">
                    <a:lumMod val="50000"/>
                    <a:alpha val="1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9604AC-F142-1C34-C7A6-A83C6E438A28}"/>
              </a:ext>
            </a:extLst>
          </p:cNvPr>
          <p:cNvGrpSpPr/>
          <p:nvPr/>
        </p:nvGrpSpPr>
        <p:grpSpPr>
          <a:xfrm>
            <a:off x="1455727" y="4647679"/>
            <a:ext cx="10307487" cy="1631216"/>
            <a:chOff x="266897" y="1619721"/>
            <a:chExt cx="10307487" cy="16312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BE9FA-43DB-6243-1808-BC8E7043DA79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D9E3E1-2FCB-F465-E65E-F1D9A6E5FA34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FE6AF-AEF4-560E-27AB-78964906EB24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  <a:alpha val="15000"/>
                    </a:schemeClr>
                  </a:solidFill>
                </a:rPr>
                <a:t>3</a:t>
              </a:r>
              <a:endParaRPr kumimoji="1" lang="ko-Kore-KR" altLang="en-US" sz="10000" dirty="0">
                <a:solidFill>
                  <a:schemeClr val="bg1">
                    <a:lumMod val="50000"/>
                    <a:alpha val="15000"/>
                  </a:schemeClr>
                </a:solidFill>
              </a:endParaRPr>
            </a:p>
          </p:txBody>
        </p:sp>
      </p:grpSp>
      <p:pic>
        <p:nvPicPr>
          <p:cNvPr id="21" name="그림 20" descr="도표, 라인, 텍스트, 평행이(가) 표시된 사진&#10;&#10;자동 생성된 설명">
            <a:extLst>
              <a:ext uri="{FF2B5EF4-FFF2-40B4-BE49-F238E27FC236}">
                <a16:creationId xmlns:a16="http://schemas.microsoft.com/office/drawing/2014/main" id="{AF189506-6C03-A506-AAD0-3BE749A2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72" y="3035598"/>
            <a:ext cx="6073056" cy="34160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FC6633-199C-A12A-C679-7213DFC90455}"/>
              </a:ext>
            </a:extLst>
          </p:cNvPr>
          <p:cNvSpPr txBox="1"/>
          <p:nvPr/>
        </p:nvSpPr>
        <p:spPr>
          <a:xfrm>
            <a:off x="10171" y="6452887"/>
            <a:ext cx="715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 err="1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Faiss</a:t>
            </a:r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The Missing Manual - James Briggs</a:t>
            </a:r>
          </a:p>
        </p:txBody>
      </p:sp>
    </p:spTree>
    <p:extLst>
      <p:ext uri="{BB962C8B-B14F-4D97-AF65-F5344CB8AC3E}">
        <p14:creationId xmlns:p14="http://schemas.microsoft.com/office/powerpoint/2010/main" val="144683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6096000" y="3579255"/>
            <a:ext cx="58066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성능이 급격히 저하되기 때문에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b="0" i="0" u="none" strike="noStrike" dirty="0">
              <a:solidFill>
                <a:srgbClr val="595959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2139609" y="1402532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12FD1A-8302-7EE0-CFF5-6E869935FFE4}"/>
              </a:ext>
            </a:extLst>
          </p:cNvPr>
          <p:cNvSpPr txBox="1"/>
          <p:nvPr/>
        </p:nvSpPr>
        <p:spPr>
          <a:xfrm>
            <a:off x="146570" y="6444712"/>
            <a:ext cx="1081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</p:txBody>
      </p:sp>
      <p:pic>
        <p:nvPicPr>
          <p:cNvPr id="23" name="그림 22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1829A4C6-601E-AFA6-A304-8AB2E43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7" y="3091146"/>
            <a:ext cx="5212350" cy="31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2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2FD1A-8302-7EE0-CFF5-6E869935FFE4}"/>
              </a:ext>
            </a:extLst>
          </p:cNvPr>
          <p:cNvSpPr txBox="1"/>
          <p:nvPr/>
        </p:nvSpPr>
        <p:spPr>
          <a:xfrm>
            <a:off x="146570" y="6444712"/>
            <a:ext cx="1081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</p:txBody>
      </p:sp>
      <p:pic>
        <p:nvPicPr>
          <p:cNvPr id="23" name="그림 22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1829A4C6-601E-AFA6-A304-8AB2E43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73" y="3320418"/>
            <a:ext cx="1752585" cy="104238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FFDCEC7-050C-CBC6-CCAD-A16DF1FCBA47}"/>
              </a:ext>
            </a:extLst>
          </p:cNvPr>
          <p:cNvGrpSpPr/>
          <p:nvPr/>
        </p:nvGrpSpPr>
        <p:grpSpPr>
          <a:xfrm>
            <a:off x="1759919" y="1334587"/>
            <a:ext cx="10307487" cy="1631216"/>
            <a:chOff x="266897" y="1619721"/>
            <a:chExt cx="10307487" cy="1631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6048C-4A3D-80F7-3789-4DBC727B229D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99D297-1156-C3C0-6F02-CC488768E0E3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46A66-F1AF-775B-75D9-BD533B8620EB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그림 11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8520C083-0FE7-43F5-F958-AD468AF0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91" y="3318295"/>
            <a:ext cx="1752585" cy="1042387"/>
          </a:xfrm>
          <a:prstGeom prst="rect">
            <a:avLst/>
          </a:prstGeom>
        </p:spPr>
      </p:pic>
      <p:pic>
        <p:nvPicPr>
          <p:cNvPr id="17" name="그림 16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3542E444-01E8-F674-65B9-0DB3507B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72" y="4607529"/>
            <a:ext cx="1752585" cy="1042387"/>
          </a:xfrm>
          <a:prstGeom prst="rect">
            <a:avLst/>
          </a:prstGeom>
        </p:spPr>
      </p:pic>
      <p:pic>
        <p:nvPicPr>
          <p:cNvPr id="18" name="그림 17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7CBB74E4-5F80-16DB-F990-BD440DD5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90" y="4607528"/>
            <a:ext cx="1752585" cy="10423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AE3438-04C9-DBC3-45A2-94106486FCC3}"/>
              </a:ext>
            </a:extLst>
          </p:cNvPr>
          <p:cNvSpPr txBox="1"/>
          <p:nvPr/>
        </p:nvSpPr>
        <p:spPr>
          <a:xfrm>
            <a:off x="5131431" y="3692824"/>
            <a:ext cx="7262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개의 랜덤 </a:t>
            </a:r>
            <a:r>
              <a:rPr lang="en" altLang="ko-Kore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rgbClr val="59595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빠르게 검색할 수 있습니다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49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7426-EBCC-4BEA-743A-B0C4C2FAE5C9}"/>
              </a:ext>
            </a:extLst>
          </p:cNvPr>
          <p:cNvSpPr txBox="1"/>
          <p:nvPr/>
        </p:nvSpPr>
        <p:spPr>
          <a:xfrm>
            <a:off x="2247255" y="756201"/>
            <a:ext cx="977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 </a:t>
            </a:r>
            <a:r>
              <a:rPr lang="en-US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 결과를 조합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3BCB60-6EEC-7986-05CF-DC0499651FFB}"/>
              </a:ext>
            </a:extLst>
          </p:cNvPr>
          <p:cNvGrpSpPr>
            <a:grpSpLocks noChangeAspect="1"/>
          </p:cNvGrpSpPr>
          <p:nvPr/>
        </p:nvGrpSpPr>
        <p:grpSpPr>
          <a:xfrm>
            <a:off x="2020899" y="2405135"/>
            <a:ext cx="2559122" cy="2880000"/>
            <a:chOff x="1445216" y="3901574"/>
            <a:chExt cx="1440267" cy="1620859"/>
          </a:xfrm>
        </p:grpSpPr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6838E7AF-CEFB-138A-E2F0-D2CF97464600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한쪽 모서리가 잘린 사각형 7">
              <a:extLst>
                <a:ext uri="{FF2B5EF4-FFF2-40B4-BE49-F238E27FC236}">
                  <a16:creationId xmlns:a16="http://schemas.microsoft.com/office/drawing/2014/main" id="{40E50927-944C-1FA9-1372-3922731B6057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84EFAC-990E-5E49-CAD9-F9F96743A8CB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A5B7CE-5958-925D-DA3F-E3620B6C1846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A1D34A-11F5-D808-C8F0-78CD7A2407A1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E4745E-7DF1-13C8-FC46-6D5F0C6B5A37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B50AD2-AF84-D6EC-1FE5-85E583567445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CBD898-9D43-AD3A-A3FF-F5DB32E08946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한쪽 모서리가 잘린 사각형 14">
              <a:extLst>
                <a:ext uri="{FF2B5EF4-FFF2-40B4-BE49-F238E27FC236}">
                  <a16:creationId xmlns:a16="http://schemas.microsoft.com/office/drawing/2014/main" id="{BEB06C5F-464B-0AA4-DE69-46CF6D53724A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B8E292-D2C7-2C7E-27C7-7FFB927E9D09}"/>
              </a:ext>
            </a:extLst>
          </p:cNvPr>
          <p:cNvGrpSpPr>
            <a:grpSpLocks noChangeAspect="1"/>
          </p:cNvGrpSpPr>
          <p:nvPr/>
        </p:nvGrpSpPr>
        <p:grpSpPr>
          <a:xfrm>
            <a:off x="7602667" y="2516563"/>
            <a:ext cx="2568434" cy="2520000"/>
            <a:chOff x="5176434" y="2662840"/>
            <a:chExt cx="2495050" cy="2446526"/>
          </a:xfrm>
        </p:grpSpPr>
        <p:sp>
          <p:nvSpPr>
            <p:cNvPr id="16" name="왼쪽 대괄호[L] 15">
              <a:extLst>
                <a:ext uri="{FF2B5EF4-FFF2-40B4-BE49-F238E27FC236}">
                  <a16:creationId xmlns:a16="http://schemas.microsoft.com/office/drawing/2014/main" id="{BDEE3399-453D-8ECA-974B-8EC5881F5C6C}"/>
                </a:ext>
              </a:extLst>
            </p:cNvPr>
            <p:cNvSpPr/>
            <p:nvPr/>
          </p:nvSpPr>
          <p:spPr>
            <a:xfrm>
              <a:off x="5176434" y="2662841"/>
              <a:ext cx="588935" cy="2446525"/>
            </a:xfrm>
            <a:prstGeom prst="leftBracket">
              <a:avLst/>
            </a:prstGeom>
            <a:ln w="1905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왼쪽 대괄호[L] 16">
              <a:extLst>
                <a:ext uri="{FF2B5EF4-FFF2-40B4-BE49-F238E27FC236}">
                  <a16:creationId xmlns:a16="http://schemas.microsoft.com/office/drawing/2014/main" id="{1EA0E5CF-E724-3E1A-F1DF-E685649BB62D}"/>
                </a:ext>
              </a:extLst>
            </p:cNvPr>
            <p:cNvSpPr/>
            <p:nvPr/>
          </p:nvSpPr>
          <p:spPr>
            <a:xfrm rot="10800000">
              <a:off x="7082549" y="2662840"/>
              <a:ext cx="588935" cy="2446525"/>
            </a:xfrm>
            <a:prstGeom prst="leftBracket">
              <a:avLst/>
            </a:prstGeom>
            <a:ln w="1905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CF061D7-F91E-5DBD-CF7C-9BFA6D369507}"/>
                </a:ext>
              </a:extLst>
            </p:cNvPr>
            <p:cNvSpPr/>
            <p:nvPr/>
          </p:nvSpPr>
          <p:spPr>
            <a:xfrm>
              <a:off x="5563891" y="3047742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30A776-0174-311A-0C0D-48705132059E}"/>
                </a:ext>
              </a:extLst>
            </p:cNvPr>
            <p:cNvSpPr/>
            <p:nvPr/>
          </p:nvSpPr>
          <p:spPr>
            <a:xfrm>
              <a:off x="6881070" y="3026044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AAE585-D7A6-5FC7-9842-6A957F8F2544}"/>
                </a:ext>
              </a:extLst>
            </p:cNvPr>
            <p:cNvSpPr/>
            <p:nvPr/>
          </p:nvSpPr>
          <p:spPr>
            <a:xfrm>
              <a:off x="5563891" y="438941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2B31EF-746A-33CB-08CE-E41F1AAB5239}"/>
                </a:ext>
              </a:extLst>
            </p:cNvPr>
            <p:cNvSpPr/>
            <p:nvPr/>
          </p:nvSpPr>
          <p:spPr>
            <a:xfrm>
              <a:off x="6872368" y="4380545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7F6FB0B-3D56-0C6F-09B8-ED12EB0D9D7F}"/>
                </a:ext>
              </a:extLst>
            </p:cNvPr>
            <p:cNvSpPr/>
            <p:nvPr/>
          </p:nvSpPr>
          <p:spPr>
            <a:xfrm>
              <a:off x="6872191" y="375518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3E5C996-5F15-0730-C850-E99DFD1F2BD6}"/>
                </a:ext>
              </a:extLst>
            </p:cNvPr>
            <p:cNvSpPr/>
            <p:nvPr/>
          </p:nvSpPr>
          <p:spPr>
            <a:xfrm>
              <a:off x="6225155" y="438941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FE9CA-BEAA-13F1-1F63-9348F58658B5}"/>
                </a:ext>
              </a:extLst>
            </p:cNvPr>
            <p:cNvSpPr/>
            <p:nvPr/>
          </p:nvSpPr>
          <p:spPr>
            <a:xfrm>
              <a:off x="6250896" y="3038908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4F6D5C2-6216-E7EC-A41D-B17421539EF9}"/>
                </a:ext>
              </a:extLst>
            </p:cNvPr>
            <p:cNvSpPr/>
            <p:nvPr/>
          </p:nvSpPr>
          <p:spPr>
            <a:xfrm>
              <a:off x="5560582" y="375119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9868FCC-1B93-5348-CD6F-AE191A97592F}"/>
                </a:ext>
              </a:extLst>
            </p:cNvPr>
            <p:cNvSpPr/>
            <p:nvPr/>
          </p:nvSpPr>
          <p:spPr>
            <a:xfrm>
              <a:off x="6242017" y="3754910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35E667-7B3C-AC0F-DC04-D27823629C6C}"/>
              </a:ext>
            </a:extLst>
          </p:cNvPr>
          <p:cNvSpPr txBox="1"/>
          <p:nvPr/>
        </p:nvSpPr>
        <p:spPr>
          <a:xfrm>
            <a:off x="2020899" y="5412479"/>
            <a:ext cx="2559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4800" b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</a:t>
            </a:r>
            <a:endParaRPr lang="ko-Kore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58F92-9DBB-5389-40D4-B569FAE836F6}"/>
              </a:ext>
            </a:extLst>
          </p:cNvPr>
          <p:cNvSpPr txBox="1"/>
          <p:nvPr/>
        </p:nvSpPr>
        <p:spPr>
          <a:xfrm>
            <a:off x="7602667" y="5433022"/>
            <a:ext cx="2568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4800" b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</a:t>
            </a:r>
            <a:endParaRPr lang="ko-Kore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8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7426-EBCC-4BEA-743A-B0C4C2FAE5C9}"/>
              </a:ext>
            </a:extLst>
          </p:cNvPr>
          <p:cNvSpPr txBox="1"/>
          <p:nvPr/>
        </p:nvSpPr>
        <p:spPr>
          <a:xfrm>
            <a:off x="2247255" y="756201"/>
            <a:ext cx="977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 </a:t>
            </a:r>
            <a:r>
              <a:rPr lang="en-US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 결과를 조합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B469DE-2DCE-362C-833C-F3F28C87E726}"/>
              </a:ext>
            </a:extLst>
          </p:cNvPr>
          <p:cNvGrpSpPr/>
          <p:nvPr/>
        </p:nvGrpSpPr>
        <p:grpSpPr>
          <a:xfrm>
            <a:off x="673226" y="1601630"/>
            <a:ext cx="6495826" cy="1551128"/>
            <a:chOff x="967694" y="1601630"/>
            <a:chExt cx="6495826" cy="155112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B3BCB60-6EEC-7986-05CF-DC0499651F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7694" y="1658204"/>
              <a:ext cx="1279561" cy="1440000"/>
              <a:chOff x="1445216" y="3901574"/>
              <a:chExt cx="1440267" cy="1620859"/>
            </a:xfrm>
          </p:grpSpPr>
          <p:sp>
            <p:nvSpPr>
              <p:cNvPr id="7" name="한쪽 모서리가 잘린 사각형 6">
                <a:extLst>
                  <a:ext uri="{FF2B5EF4-FFF2-40B4-BE49-F238E27FC236}">
                    <a16:creationId xmlns:a16="http://schemas.microsoft.com/office/drawing/2014/main" id="{6838E7AF-CEFB-138A-E2F0-D2CF97464600}"/>
                  </a:ext>
                </a:extLst>
              </p:cNvPr>
              <p:cNvSpPr/>
              <p:nvPr/>
            </p:nvSpPr>
            <p:spPr>
              <a:xfrm>
                <a:off x="1445216" y="4145533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한쪽 모서리가 잘린 사각형 7">
                <a:extLst>
                  <a:ext uri="{FF2B5EF4-FFF2-40B4-BE49-F238E27FC236}">
                    <a16:creationId xmlns:a16="http://schemas.microsoft.com/office/drawing/2014/main" id="{40E50927-944C-1FA9-1372-3922731B6057}"/>
                  </a:ext>
                </a:extLst>
              </p:cNvPr>
              <p:cNvSpPr/>
              <p:nvPr/>
            </p:nvSpPr>
            <p:spPr>
              <a:xfrm>
                <a:off x="1563256" y="4025139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84EFAC-990E-5E49-CAD9-F9F96743A8CB}"/>
                  </a:ext>
                </a:extLst>
              </p:cNvPr>
              <p:cNvSpPr/>
              <p:nvPr/>
            </p:nvSpPr>
            <p:spPr>
              <a:xfrm>
                <a:off x="1541680" y="4468544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9A5B7CE-5958-925D-DA3F-E3620B6C1846}"/>
                  </a:ext>
                </a:extLst>
              </p:cNvPr>
              <p:cNvSpPr/>
              <p:nvPr/>
            </p:nvSpPr>
            <p:spPr>
              <a:xfrm>
                <a:off x="1539097" y="4651940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7A1D34A-11F5-D808-C8F0-78CD7A2407A1}"/>
                  </a:ext>
                </a:extLst>
              </p:cNvPr>
              <p:cNvSpPr/>
              <p:nvPr/>
            </p:nvSpPr>
            <p:spPr>
              <a:xfrm>
                <a:off x="1541680" y="4840105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E4745E-7DF1-13C8-FC46-6D5F0C6B5A37}"/>
                  </a:ext>
                </a:extLst>
              </p:cNvPr>
              <p:cNvSpPr/>
              <p:nvPr/>
            </p:nvSpPr>
            <p:spPr>
              <a:xfrm>
                <a:off x="1539097" y="50235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6B50AD2-AF84-D6EC-1FE5-85E583567445}"/>
                  </a:ext>
                </a:extLst>
              </p:cNvPr>
              <p:cNvSpPr/>
              <p:nvPr/>
            </p:nvSpPr>
            <p:spPr>
              <a:xfrm>
                <a:off x="1541680" y="51943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7CBD898-9D43-AD3A-A3FF-F5DB32E08946}"/>
                  </a:ext>
                </a:extLst>
              </p:cNvPr>
              <p:cNvSpPr/>
              <p:nvPr/>
            </p:nvSpPr>
            <p:spPr>
              <a:xfrm>
                <a:off x="1539097" y="5377697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한쪽 모서리가 잘린 사각형 14">
                <a:extLst>
                  <a:ext uri="{FF2B5EF4-FFF2-40B4-BE49-F238E27FC236}">
                    <a16:creationId xmlns:a16="http://schemas.microsoft.com/office/drawing/2014/main" id="{BEB06C5F-464B-0AA4-DE69-46CF6D53724A}"/>
                  </a:ext>
                </a:extLst>
              </p:cNvPr>
              <p:cNvSpPr/>
              <p:nvPr/>
            </p:nvSpPr>
            <p:spPr>
              <a:xfrm>
                <a:off x="1707612" y="3901574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5E667-7B3C-AC0F-DC04-D27823629C6C}"/>
                </a:ext>
              </a:extLst>
            </p:cNvPr>
            <p:cNvSpPr txBox="1"/>
            <p:nvPr/>
          </p:nvSpPr>
          <p:spPr>
            <a:xfrm>
              <a:off x="2033306" y="1601630"/>
              <a:ext cx="255912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R" sz="4800" b="1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TEXT</a:t>
              </a:r>
              <a:endParaRPr lang="ko-Kore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13F2D-8C6D-83E3-0785-B5BDDC0EA99E}"/>
                </a:ext>
              </a:extLst>
            </p:cNvPr>
            <p:cNvSpPr txBox="1"/>
            <p:nvPr/>
          </p:nvSpPr>
          <p:spPr>
            <a:xfrm>
              <a:off x="2375504" y="2321761"/>
              <a:ext cx="50880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빠른 결과 탐색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동의어</a:t>
              </a:r>
              <a:r>
                <a:rPr lang="en-US" altLang="ko-KR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유의어 사전을 통한 토큰화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990C7C-1657-EBED-D5FE-89F12EDAC0C3}"/>
              </a:ext>
            </a:extLst>
          </p:cNvPr>
          <p:cNvGrpSpPr/>
          <p:nvPr/>
        </p:nvGrpSpPr>
        <p:grpSpPr>
          <a:xfrm>
            <a:off x="756632" y="4425374"/>
            <a:ext cx="6413415" cy="1547732"/>
            <a:chOff x="1072563" y="3799800"/>
            <a:chExt cx="6413415" cy="154773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4B8E292-D2C7-2C7E-27C7-7FFB927E9D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2563" y="3976535"/>
              <a:ext cx="1100758" cy="1080000"/>
              <a:chOff x="5176434" y="2662840"/>
              <a:chExt cx="2495050" cy="2446526"/>
            </a:xfrm>
          </p:grpSpPr>
          <p:sp>
            <p:nvSpPr>
              <p:cNvPr id="16" name="왼쪽 대괄호[L] 15">
                <a:extLst>
                  <a:ext uri="{FF2B5EF4-FFF2-40B4-BE49-F238E27FC236}">
                    <a16:creationId xmlns:a16="http://schemas.microsoft.com/office/drawing/2014/main" id="{BDEE3399-453D-8ECA-974B-8EC5881F5C6C}"/>
                  </a:ext>
                </a:extLst>
              </p:cNvPr>
              <p:cNvSpPr/>
              <p:nvPr/>
            </p:nvSpPr>
            <p:spPr>
              <a:xfrm>
                <a:off x="5176434" y="2662841"/>
                <a:ext cx="588935" cy="2446525"/>
              </a:xfrm>
              <a:prstGeom prst="leftBracket">
                <a:avLst/>
              </a:prstGeom>
              <a:ln w="1905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왼쪽 대괄호[L] 16">
                <a:extLst>
                  <a:ext uri="{FF2B5EF4-FFF2-40B4-BE49-F238E27FC236}">
                    <a16:creationId xmlns:a16="http://schemas.microsoft.com/office/drawing/2014/main" id="{1EA0E5CF-E724-3E1A-F1DF-E685649BB62D}"/>
                  </a:ext>
                </a:extLst>
              </p:cNvPr>
              <p:cNvSpPr/>
              <p:nvPr/>
            </p:nvSpPr>
            <p:spPr>
              <a:xfrm rot="10800000">
                <a:off x="7082549" y="2662840"/>
                <a:ext cx="588935" cy="2446525"/>
              </a:xfrm>
              <a:prstGeom prst="leftBracket">
                <a:avLst/>
              </a:prstGeom>
              <a:ln w="1905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CF061D7-F91E-5DBD-CF7C-9BFA6D369507}"/>
                  </a:ext>
                </a:extLst>
              </p:cNvPr>
              <p:cNvSpPr/>
              <p:nvPr/>
            </p:nvSpPr>
            <p:spPr>
              <a:xfrm>
                <a:off x="5563891" y="3047742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230A776-0174-311A-0C0D-48705132059E}"/>
                  </a:ext>
                </a:extLst>
              </p:cNvPr>
              <p:cNvSpPr/>
              <p:nvPr/>
            </p:nvSpPr>
            <p:spPr>
              <a:xfrm>
                <a:off x="6881070" y="3026044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2AAE585-D7A6-5FC7-9842-6A957F8F2544}"/>
                  </a:ext>
                </a:extLst>
              </p:cNvPr>
              <p:cNvSpPr/>
              <p:nvPr/>
            </p:nvSpPr>
            <p:spPr>
              <a:xfrm>
                <a:off x="5563891" y="438941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B2B31EF-746A-33CB-08CE-E41F1AAB5239}"/>
                  </a:ext>
                </a:extLst>
              </p:cNvPr>
              <p:cNvSpPr/>
              <p:nvPr/>
            </p:nvSpPr>
            <p:spPr>
              <a:xfrm>
                <a:off x="6872368" y="4380545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7F6FB0B-3D56-0C6F-09B8-ED12EB0D9D7F}"/>
                  </a:ext>
                </a:extLst>
              </p:cNvPr>
              <p:cNvSpPr/>
              <p:nvPr/>
            </p:nvSpPr>
            <p:spPr>
              <a:xfrm>
                <a:off x="6872191" y="375518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3E5C996-5F15-0730-C850-E99DFD1F2BD6}"/>
                  </a:ext>
                </a:extLst>
              </p:cNvPr>
              <p:cNvSpPr/>
              <p:nvPr/>
            </p:nvSpPr>
            <p:spPr>
              <a:xfrm>
                <a:off x="6225155" y="438941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37FE9CA-BEAA-13F1-1F63-9348F58658B5}"/>
                  </a:ext>
                </a:extLst>
              </p:cNvPr>
              <p:cNvSpPr/>
              <p:nvPr/>
            </p:nvSpPr>
            <p:spPr>
              <a:xfrm>
                <a:off x="6250896" y="3038908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4F6D5C2-6216-E7EC-A41D-B17421539EF9}"/>
                  </a:ext>
                </a:extLst>
              </p:cNvPr>
              <p:cNvSpPr/>
              <p:nvPr/>
            </p:nvSpPr>
            <p:spPr>
              <a:xfrm>
                <a:off x="5560582" y="375119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69868FCC-1B93-5348-CD6F-AE191A97592F}"/>
                  </a:ext>
                </a:extLst>
              </p:cNvPr>
              <p:cNvSpPr/>
              <p:nvPr/>
            </p:nvSpPr>
            <p:spPr>
              <a:xfrm>
                <a:off x="6242017" y="3754910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758F92-9DBB-5389-40D4-B569FAE836F6}"/>
                </a:ext>
              </a:extLst>
            </p:cNvPr>
            <p:cNvSpPr txBox="1"/>
            <p:nvPr/>
          </p:nvSpPr>
          <p:spPr>
            <a:xfrm>
              <a:off x="2301558" y="3799800"/>
              <a:ext cx="25684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R" sz="4800" b="1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Vector</a:t>
              </a:r>
              <a:endParaRPr lang="ko-Kore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6D808C-0661-0D1D-9EBD-8FFD868FDD51}"/>
                </a:ext>
              </a:extLst>
            </p:cNvPr>
            <p:cNvSpPr txBox="1"/>
            <p:nvPr/>
          </p:nvSpPr>
          <p:spPr>
            <a:xfrm>
              <a:off x="2397962" y="4516535"/>
              <a:ext cx="50880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문맥을 반영한 탐색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고차원 벡터 정보로 변환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D0578A89-4D65-5E07-BA27-F54E144186C1}"/>
              </a:ext>
            </a:extLst>
          </p:cNvPr>
          <p:cNvSpPr/>
          <p:nvPr/>
        </p:nvSpPr>
        <p:spPr>
          <a:xfrm rot="10800000">
            <a:off x="6785862" y="1434061"/>
            <a:ext cx="5507578" cy="5648666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C1872-440C-AFE3-923E-85AC0A7579EA}"/>
              </a:ext>
            </a:extLst>
          </p:cNvPr>
          <p:cNvSpPr txBox="1"/>
          <p:nvPr/>
        </p:nvSpPr>
        <p:spPr>
          <a:xfrm>
            <a:off x="8256780" y="1762940"/>
            <a:ext cx="25657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44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</a:t>
            </a:r>
            <a:r>
              <a:rPr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coring</a:t>
            </a:r>
            <a:endParaRPr lang="en" altLang="ko-Kore-KR" sz="4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FFB82A-7B2E-CE88-B219-48959288ABE7}"/>
              </a:ext>
            </a:extLst>
          </p:cNvPr>
          <p:cNvSpPr txBox="1"/>
          <p:nvPr/>
        </p:nvSpPr>
        <p:spPr>
          <a:xfrm>
            <a:off x="7239181" y="4459123"/>
            <a:ext cx="4373790" cy="169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수치화 된 점수를 통해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각자에게 가장 잘 맞는 방식으로 조정 가능합니다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4E7BE6-30B0-B22D-4B44-30097B8241DD}"/>
              </a:ext>
            </a:extLst>
          </p:cNvPr>
          <p:cNvSpPr txBox="1"/>
          <p:nvPr/>
        </p:nvSpPr>
        <p:spPr>
          <a:xfrm>
            <a:off x="7239181" y="2628773"/>
            <a:ext cx="4595362" cy="16903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전통적인 텍스트 기반 검색 결과와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기반의 유사도 계산 결과를 점수로 수치화 합니다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26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A65D6A-B530-5D8F-A30E-4589E389A9A0}"/>
              </a:ext>
            </a:extLst>
          </p:cNvPr>
          <p:cNvSpPr txBox="1"/>
          <p:nvPr/>
        </p:nvSpPr>
        <p:spPr>
          <a:xfrm>
            <a:off x="5242238" y="2217753"/>
            <a:ext cx="17075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>
                <a:solidFill>
                  <a:schemeClr val="bg1">
                    <a:alpha val="73000"/>
                  </a:schemeClr>
                </a:solidFill>
              </a:rPr>
              <a:t>&amp;</a:t>
            </a:r>
            <a:endParaRPr kumimoji="1" lang="ko-Kore-KR" altLang="en-US" sz="18000" dirty="0">
              <a:solidFill>
                <a:schemeClr val="bg1">
                  <a:alpha val="73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C852EC-B754-DE93-EAA2-9957640EC28A}"/>
              </a:ext>
            </a:extLst>
          </p:cNvPr>
          <p:cNvSpPr txBox="1">
            <a:spLocks/>
          </p:cNvSpPr>
          <p:nvPr/>
        </p:nvSpPr>
        <p:spPr>
          <a:xfrm>
            <a:off x="165660" y="5154578"/>
            <a:ext cx="11778005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</a:t>
            </a:r>
            <a:endParaRPr kumimoji="1" lang="ko-Kore-KR" altLang="en-US" sz="9600" dirty="0">
              <a:solidFill>
                <a:schemeClr val="bg1">
                  <a:alpha val="14947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97EE4B-71F9-6B6C-04B4-71E08CD94C57}"/>
              </a:ext>
            </a:extLst>
          </p:cNvPr>
          <p:cNvSpPr txBox="1">
            <a:spLocks/>
          </p:cNvSpPr>
          <p:nvPr/>
        </p:nvSpPr>
        <p:spPr>
          <a:xfrm>
            <a:off x="82990" y="1604803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b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 Generation</a:t>
            </a:r>
          </a:p>
        </p:txBody>
      </p:sp>
      <p:sp>
        <p:nvSpPr>
          <p:cNvPr id="3" name="사다리꼴[T] 2">
            <a:extLst>
              <a:ext uri="{FF2B5EF4-FFF2-40B4-BE49-F238E27FC236}">
                <a16:creationId xmlns:a16="http://schemas.microsoft.com/office/drawing/2014/main" id="{913B84AC-02ED-CB56-A040-D28B0706AB8F}"/>
              </a:ext>
            </a:extLst>
          </p:cNvPr>
          <p:cNvSpPr/>
          <p:nvPr/>
        </p:nvSpPr>
        <p:spPr>
          <a:xfrm rot="10800000">
            <a:off x="6934395" y="-15240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9236990" y="-104727"/>
            <a:ext cx="2921547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 err="1">
                <a:solidFill>
                  <a:schemeClr val="bg1">
                    <a:alpha val="5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QnA</a:t>
            </a:r>
            <a:endParaRPr kumimoji="1" lang="ko-Kore-KR" altLang="en-US" sz="9600" dirty="0">
              <a:solidFill>
                <a:schemeClr val="bg1">
                  <a:alpha val="5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641" y="2098151"/>
            <a:ext cx="6596717" cy="1557646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ko-KR" sz="8800" dirty="0">
                <a:ln w="25400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Questions</a:t>
            </a:r>
            <a:endParaRPr kumimoji="1" lang="ko-Kore-KR" altLang="en-US" sz="8800" dirty="0">
              <a:ln w="25400">
                <a:solidFill>
                  <a:schemeClr val="tx1">
                    <a:alpha val="65000"/>
                  </a:schemeClr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638E676-13C1-B4D7-71A2-8949D9D7E5B3}"/>
              </a:ext>
            </a:extLst>
          </p:cNvPr>
          <p:cNvSpPr txBox="1">
            <a:spLocks/>
          </p:cNvSpPr>
          <p:nvPr/>
        </p:nvSpPr>
        <p:spPr>
          <a:xfrm>
            <a:off x="2797640" y="3522429"/>
            <a:ext cx="6596717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8800" dirty="0">
                <a:ln w="25400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Answers</a:t>
            </a:r>
            <a:endParaRPr kumimoji="1" lang="ko-Kore-KR" altLang="en-US" sz="8800" dirty="0">
              <a:ln w="25400">
                <a:solidFill>
                  <a:schemeClr val="tx1">
                    <a:alpha val="65000"/>
                  </a:schemeClr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23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[T] 2">
            <a:extLst>
              <a:ext uri="{FF2B5EF4-FFF2-40B4-BE49-F238E27FC236}">
                <a16:creationId xmlns:a16="http://schemas.microsoft.com/office/drawing/2014/main" id="{E2360C4C-60CE-5613-C6A0-33AA41699C74}"/>
              </a:ext>
            </a:extLst>
          </p:cNvPr>
          <p:cNvSpPr/>
          <p:nvPr/>
        </p:nvSpPr>
        <p:spPr>
          <a:xfrm rot="10800000">
            <a:off x="-1357198" y="-14605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사다리꼴[T] 3">
            <a:extLst>
              <a:ext uri="{FF2B5EF4-FFF2-40B4-BE49-F238E27FC236}">
                <a16:creationId xmlns:a16="http://schemas.microsoft.com/office/drawing/2014/main" id="{8F0CF7F2-2B72-98AB-209A-1F31A818545A}"/>
              </a:ext>
            </a:extLst>
          </p:cNvPr>
          <p:cNvSpPr/>
          <p:nvPr/>
        </p:nvSpPr>
        <p:spPr>
          <a:xfrm>
            <a:off x="-325464" y="1890780"/>
            <a:ext cx="12646617" cy="4634086"/>
          </a:xfrm>
          <a:prstGeom prst="trapezoid">
            <a:avLst>
              <a:gd name="adj" fmla="val 0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108488" y="-104727"/>
            <a:ext cx="12050049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2">
                    <a:alpha val="30069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REFERENCE</a:t>
            </a:r>
            <a:endParaRPr kumimoji="1" lang="ko-Kore-KR" altLang="en-US" sz="9600" dirty="0">
              <a:solidFill>
                <a:schemeClr val="tx2">
                  <a:alpha val="30069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82" y="333134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출처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60" y="1890780"/>
            <a:ext cx="11546237" cy="4634086"/>
          </a:xfrm>
        </p:spPr>
        <p:txBody>
          <a:bodyPr anchor="ctr">
            <a:normAutofit lnSpcReduction="10000"/>
          </a:bodyPr>
          <a:lstStyle/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Deep Learning Bible - Natural Language Processing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The Power of Embeddings in Machine Learning - Rian Dolphin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Faiss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The Missing Manual - James Briggs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what-is query-language -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elastic.co</a:t>
            </a:r>
            <a:endParaRPr lang="en" altLang="ko-Kore-KR" sz="2800" b="1" dirty="0">
              <a:ln w="1905">
                <a:solidFill>
                  <a:schemeClr val="tx2"/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62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[T] 2">
            <a:extLst>
              <a:ext uri="{FF2B5EF4-FFF2-40B4-BE49-F238E27FC236}">
                <a16:creationId xmlns:a16="http://schemas.microsoft.com/office/drawing/2014/main" id="{E2360C4C-60CE-5613-C6A0-33AA41699C74}"/>
              </a:ext>
            </a:extLst>
          </p:cNvPr>
          <p:cNvSpPr/>
          <p:nvPr/>
        </p:nvSpPr>
        <p:spPr>
          <a:xfrm rot="10800000">
            <a:off x="-1357198" y="-14605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사다리꼴[T] 3">
            <a:extLst>
              <a:ext uri="{FF2B5EF4-FFF2-40B4-BE49-F238E27FC236}">
                <a16:creationId xmlns:a16="http://schemas.microsoft.com/office/drawing/2014/main" id="{8F0CF7F2-2B72-98AB-209A-1F31A818545A}"/>
              </a:ext>
            </a:extLst>
          </p:cNvPr>
          <p:cNvSpPr/>
          <p:nvPr/>
        </p:nvSpPr>
        <p:spPr>
          <a:xfrm>
            <a:off x="-325464" y="1890780"/>
            <a:ext cx="12646617" cy="4634086"/>
          </a:xfrm>
          <a:prstGeom prst="trapezoid">
            <a:avLst>
              <a:gd name="adj" fmla="val 0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108488" y="-104727"/>
            <a:ext cx="12050049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2">
                    <a:alpha val="30069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REFERENCE</a:t>
            </a:r>
            <a:endParaRPr kumimoji="1" lang="ko-Kore-KR" altLang="en-US" sz="9600" dirty="0">
              <a:solidFill>
                <a:schemeClr val="tx2">
                  <a:alpha val="30069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82" y="333134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출처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60" y="1890780"/>
            <a:ext cx="11546237" cy="4634086"/>
          </a:xfrm>
        </p:spPr>
        <p:txBody>
          <a:bodyPr anchor="ctr">
            <a:normAutofit lnSpcReduction="10000"/>
          </a:bodyPr>
          <a:lstStyle/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Deep Learning Bible - Natural Language Processing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Understanding retrieval augmented generation (RAG)</a:t>
            </a:r>
            <a:b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 Snackable Series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What is retrieval augmented generation –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elastic.co</a:t>
            </a:r>
            <a:endParaRPr lang="en" altLang="ko-Kore-KR" sz="2800" b="1" dirty="0">
              <a:ln w="1905">
                <a:solidFill>
                  <a:schemeClr val="tx2"/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Neural networks Series - 3Blue1Brown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Superb_AI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Vector Store Explained -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Superb_AI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29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pic>
        <p:nvPicPr>
          <p:cNvPr id="3" name="그래픽 2" descr="사용자 단색으로 채워진">
            <a:extLst>
              <a:ext uri="{FF2B5EF4-FFF2-40B4-BE49-F238E27FC236}">
                <a16:creationId xmlns:a16="http://schemas.microsoft.com/office/drawing/2014/main" id="{6A14F474-9D72-D1D2-AB8C-677CD4DE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889" y="2322367"/>
            <a:ext cx="2539985" cy="253998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B9F12E-9150-F418-F4E3-6D72A98450E9}"/>
              </a:ext>
            </a:extLst>
          </p:cNvPr>
          <p:cNvGrpSpPr/>
          <p:nvPr/>
        </p:nvGrpSpPr>
        <p:grpSpPr>
          <a:xfrm>
            <a:off x="4655566" y="2790114"/>
            <a:ext cx="3419815" cy="1800000"/>
            <a:chOff x="4151117" y="3732791"/>
            <a:chExt cx="3419815" cy="180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642AF4E-27B9-5E21-E4A1-CFA974A2B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12422" y="3764176"/>
              <a:ext cx="1558510" cy="1728000"/>
              <a:chOff x="1553704" y="3728261"/>
              <a:chExt cx="1623448" cy="1929782"/>
            </a:xfrm>
          </p:grpSpPr>
          <p:sp>
            <p:nvSpPr>
              <p:cNvPr id="15" name="자기 디스크 14">
                <a:extLst>
                  <a:ext uri="{FF2B5EF4-FFF2-40B4-BE49-F238E27FC236}">
                    <a16:creationId xmlns:a16="http://schemas.microsoft.com/office/drawing/2014/main" id="{560676F7-B0B1-50DE-5A51-C8B7A5295750}"/>
                  </a:ext>
                </a:extLst>
              </p:cNvPr>
              <p:cNvSpPr/>
              <p:nvPr/>
            </p:nvSpPr>
            <p:spPr>
              <a:xfrm>
                <a:off x="1553704" y="4902655"/>
                <a:ext cx="1623448" cy="755388"/>
              </a:xfrm>
              <a:prstGeom prst="flowChartMagneticDisk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6" name="자기 디스크 15">
                <a:extLst>
                  <a:ext uri="{FF2B5EF4-FFF2-40B4-BE49-F238E27FC236}">
                    <a16:creationId xmlns:a16="http://schemas.microsoft.com/office/drawing/2014/main" id="{B215113B-D424-04C6-9929-AD80C5BD1921}"/>
                  </a:ext>
                </a:extLst>
              </p:cNvPr>
              <p:cNvSpPr/>
              <p:nvPr/>
            </p:nvSpPr>
            <p:spPr>
              <a:xfrm>
                <a:off x="1553704" y="4320612"/>
                <a:ext cx="1623448" cy="755388"/>
              </a:xfrm>
              <a:prstGeom prst="flowChartMagneticDisk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7" name="자기 디스크 16">
                <a:extLst>
                  <a:ext uri="{FF2B5EF4-FFF2-40B4-BE49-F238E27FC236}">
                    <a16:creationId xmlns:a16="http://schemas.microsoft.com/office/drawing/2014/main" id="{08700554-85D9-7681-9AA7-90D09AF5CE72}"/>
                  </a:ext>
                </a:extLst>
              </p:cNvPr>
              <p:cNvSpPr/>
              <p:nvPr/>
            </p:nvSpPr>
            <p:spPr>
              <a:xfrm>
                <a:off x="1553704" y="3728261"/>
                <a:ext cx="1623448" cy="755388"/>
              </a:xfrm>
              <a:prstGeom prst="flowChartMagneticDisk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5F20316-902E-6B3F-CAF1-D781992BD3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51117" y="3732791"/>
              <a:ext cx="1599451" cy="1800000"/>
              <a:chOff x="1445216" y="3901574"/>
              <a:chExt cx="1440267" cy="1620859"/>
            </a:xfrm>
          </p:grpSpPr>
          <p:sp>
            <p:nvSpPr>
              <p:cNvPr id="19" name="한쪽 모서리가 잘린 사각형 18">
                <a:extLst>
                  <a:ext uri="{FF2B5EF4-FFF2-40B4-BE49-F238E27FC236}">
                    <a16:creationId xmlns:a16="http://schemas.microsoft.com/office/drawing/2014/main" id="{B230A23C-CF23-F2B2-20C5-A81AEE07A3BF}"/>
                  </a:ext>
                </a:extLst>
              </p:cNvPr>
              <p:cNvSpPr/>
              <p:nvPr/>
            </p:nvSpPr>
            <p:spPr>
              <a:xfrm>
                <a:off x="1445216" y="4145533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한쪽 모서리가 잘린 사각형 19">
                <a:extLst>
                  <a:ext uri="{FF2B5EF4-FFF2-40B4-BE49-F238E27FC236}">
                    <a16:creationId xmlns:a16="http://schemas.microsoft.com/office/drawing/2014/main" id="{59FD5F04-4130-EBC7-A325-E9DB8F146A4C}"/>
                  </a:ext>
                </a:extLst>
              </p:cNvPr>
              <p:cNvSpPr/>
              <p:nvPr/>
            </p:nvSpPr>
            <p:spPr>
              <a:xfrm>
                <a:off x="1563256" y="4025139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FEBA12-4750-9864-855A-B5B6383772D0}"/>
                  </a:ext>
                </a:extLst>
              </p:cNvPr>
              <p:cNvSpPr/>
              <p:nvPr/>
            </p:nvSpPr>
            <p:spPr>
              <a:xfrm>
                <a:off x="1541680" y="4468544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747FA84-CE8B-943F-04A3-C6D1BF0CEC6B}"/>
                  </a:ext>
                </a:extLst>
              </p:cNvPr>
              <p:cNvSpPr/>
              <p:nvPr/>
            </p:nvSpPr>
            <p:spPr>
              <a:xfrm>
                <a:off x="1539097" y="4651940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284DD3D-FD96-3501-7D9A-2FC738E0A232}"/>
                  </a:ext>
                </a:extLst>
              </p:cNvPr>
              <p:cNvSpPr/>
              <p:nvPr/>
            </p:nvSpPr>
            <p:spPr>
              <a:xfrm>
                <a:off x="1541680" y="4840105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1779F76-9C4C-F302-393F-EDD0383187A2}"/>
                  </a:ext>
                </a:extLst>
              </p:cNvPr>
              <p:cNvSpPr/>
              <p:nvPr/>
            </p:nvSpPr>
            <p:spPr>
              <a:xfrm>
                <a:off x="1539097" y="50235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76BB50C-A7F4-E71B-1F2D-8BBB7C134C53}"/>
                  </a:ext>
                </a:extLst>
              </p:cNvPr>
              <p:cNvSpPr/>
              <p:nvPr/>
            </p:nvSpPr>
            <p:spPr>
              <a:xfrm>
                <a:off x="1541680" y="51943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028E56-2835-8E44-8668-E2D9599FEC41}"/>
                  </a:ext>
                </a:extLst>
              </p:cNvPr>
              <p:cNvSpPr/>
              <p:nvPr/>
            </p:nvSpPr>
            <p:spPr>
              <a:xfrm>
                <a:off x="1539097" y="5377697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한쪽 모서리가 잘린 사각형 27">
                <a:extLst>
                  <a:ext uri="{FF2B5EF4-FFF2-40B4-BE49-F238E27FC236}">
                    <a16:creationId xmlns:a16="http://schemas.microsoft.com/office/drawing/2014/main" id="{1A907DF3-2D12-0721-DFDF-EE96EDE7EC78}"/>
                  </a:ext>
                </a:extLst>
              </p:cNvPr>
              <p:cNvSpPr/>
              <p:nvPr/>
            </p:nvSpPr>
            <p:spPr>
              <a:xfrm>
                <a:off x="1707612" y="3901574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pic>
        <p:nvPicPr>
          <p:cNvPr id="21" name="그래픽 20" descr="컴퓨터 단색으로 채워진">
            <a:extLst>
              <a:ext uri="{FF2B5EF4-FFF2-40B4-BE49-F238E27FC236}">
                <a16:creationId xmlns:a16="http://schemas.microsoft.com/office/drawing/2014/main" id="{003A988A-C30A-EB66-9E8A-2027F80A2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279" y="2383342"/>
            <a:ext cx="2613543" cy="2613543"/>
          </a:xfrm>
          <a:prstGeom prst="rect">
            <a:avLst/>
          </a:prstGeom>
        </p:spPr>
      </p:pic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9DB1A09D-F908-EB85-D1DF-A9304D1EFB7B}"/>
              </a:ext>
            </a:extLst>
          </p:cNvPr>
          <p:cNvSpPr/>
          <p:nvPr/>
        </p:nvSpPr>
        <p:spPr>
          <a:xfrm>
            <a:off x="3412883" y="3396881"/>
            <a:ext cx="733360" cy="746577"/>
          </a:xfrm>
          <a:prstGeom prst="rightArrow">
            <a:avLst>
              <a:gd name="adj1" fmla="val 53637"/>
              <a:gd name="adj2" fmla="val 60909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CCE4534B-C902-A5A2-9772-28649AB449A2}"/>
              </a:ext>
            </a:extLst>
          </p:cNvPr>
          <p:cNvSpPr/>
          <p:nvPr/>
        </p:nvSpPr>
        <p:spPr>
          <a:xfrm>
            <a:off x="8630597" y="3395488"/>
            <a:ext cx="733360" cy="746577"/>
          </a:xfrm>
          <a:prstGeom prst="rightArrow">
            <a:avLst>
              <a:gd name="adj1" fmla="val 53637"/>
              <a:gd name="adj2" fmla="val 60909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75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FEF4C-FB9C-884C-FF28-E1E79FFB7DE8}"/>
              </a:ext>
            </a:extLst>
          </p:cNvPr>
          <p:cNvSpPr txBox="1"/>
          <p:nvPr/>
        </p:nvSpPr>
        <p:spPr>
          <a:xfrm>
            <a:off x="809786" y="2447373"/>
            <a:ext cx="311128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구성된 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b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28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다시 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E3497-957F-04FC-B70E-C23556DC1A22}"/>
              </a:ext>
            </a:extLst>
          </p:cNvPr>
          <p:cNvSpPr txBox="1"/>
          <p:nvPr/>
        </p:nvSpPr>
        <p:spPr>
          <a:xfrm>
            <a:off x="4310362" y="2231928"/>
            <a:ext cx="3726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벡터화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 정보 추출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증강 단계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9D06F-3B1E-92D2-40FA-F9662D5967BC}"/>
              </a:ext>
            </a:extLst>
          </p:cNvPr>
          <p:cNvSpPr txBox="1"/>
          <p:nvPr/>
        </p:nvSpPr>
        <p:spPr>
          <a:xfrm>
            <a:off x="8844364" y="2443126"/>
            <a:ext cx="2305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LLM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답변 생성 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9A1-C52E-32AB-BB2A-CC8CF390E62C}"/>
              </a:ext>
            </a:extLst>
          </p:cNvPr>
          <p:cNvSpPr txBox="1"/>
          <p:nvPr/>
        </p:nvSpPr>
        <p:spPr>
          <a:xfrm>
            <a:off x="379459" y="5675892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6D3E5-DD87-0D03-1842-8816DCC0599B}"/>
              </a:ext>
            </a:extLst>
          </p:cNvPr>
          <p:cNvSpPr txBox="1"/>
          <p:nvPr/>
        </p:nvSpPr>
        <p:spPr>
          <a:xfrm>
            <a:off x="4408733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4CDCE-87FD-E1E8-1E17-2FA86727F76D}"/>
              </a:ext>
            </a:extLst>
          </p:cNvPr>
          <p:cNvSpPr txBox="1"/>
          <p:nvPr/>
        </p:nvSpPr>
        <p:spPr>
          <a:xfrm>
            <a:off x="8232180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Generation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2AF4E-27B9-5E21-E4A1-CFA974A2B46A}"/>
              </a:ext>
            </a:extLst>
          </p:cNvPr>
          <p:cNvGrpSpPr/>
          <p:nvPr/>
        </p:nvGrpSpPr>
        <p:grpSpPr>
          <a:xfrm>
            <a:off x="5361879" y="3808335"/>
            <a:ext cx="1623448" cy="1929782"/>
            <a:chOff x="1553704" y="3728261"/>
            <a:chExt cx="1623448" cy="1929782"/>
          </a:xfrm>
        </p:grpSpPr>
        <p:sp>
          <p:nvSpPr>
            <p:cNvPr id="15" name="자기 디스크 14">
              <a:extLst>
                <a:ext uri="{FF2B5EF4-FFF2-40B4-BE49-F238E27FC236}">
                  <a16:creationId xmlns:a16="http://schemas.microsoft.com/office/drawing/2014/main" id="{560676F7-B0B1-50DE-5A51-C8B7A5295750}"/>
                </a:ext>
              </a:extLst>
            </p:cNvPr>
            <p:cNvSpPr/>
            <p:nvPr/>
          </p:nvSpPr>
          <p:spPr>
            <a:xfrm>
              <a:off x="1553704" y="4902655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자기 디스크 15">
              <a:extLst>
                <a:ext uri="{FF2B5EF4-FFF2-40B4-BE49-F238E27FC236}">
                  <a16:creationId xmlns:a16="http://schemas.microsoft.com/office/drawing/2014/main" id="{B215113B-D424-04C6-9929-AD80C5BD1921}"/>
                </a:ext>
              </a:extLst>
            </p:cNvPr>
            <p:cNvSpPr/>
            <p:nvPr/>
          </p:nvSpPr>
          <p:spPr>
            <a:xfrm>
              <a:off x="1553704" y="4320612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자기 디스크 16">
              <a:extLst>
                <a:ext uri="{FF2B5EF4-FFF2-40B4-BE49-F238E27FC236}">
                  <a16:creationId xmlns:a16="http://schemas.microsoft.com/office/drawing/2014/main" id="{08700554-85D9-7681-9AA7-90D09AF5CE72}"/>
                </a:ext>
              </a:extLst>
            </p:cNvPr>
            <p:cNvSpPr/>
            <p:nvPr/>
          </p:nvSpPr>
          <p:spPr>
            <a:xfrm>
              <a:off x="1553704" y="3728261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1519209" y="3754780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538C3F-A8E8-0494-FA8C-CC9C35E829C2}"/>
              </a:ext>
            </a:extLst>
          </p:cNvPr>
          <p:cNvGrpSpPr/>
          <p:nvPr/>
        </p:nvGrpSpPr>
        <p:grpSpPr>
          <a:xfrm>
            <a:off x="8809931" y="3892002"/>
            <a:ext cx="2374236" cy="1284383"/>
            <a:chOff x="8886885" y="3676877"/>
            <a:chExt cx="2374236" cy="1284383"/>
          </a:xfrm>
        </p:grpSpPr>
        <p:sp>
          <p:nvSpPr>
            <p:cNvPr id="30" name="U자형 화살표[U] 29">
              <a:extLst>
                <a:ext uri="{FF2B5EF4-FFF2-40B4-BE49-F238E27FC236}">
                  <a16:creationId xmlns:a16="http://schemas.microsoft.com/office/drawing/2014/main" id="{597D687A-4F5B-6494-C6C7-B30488788F37}"/>
                </a:ext>
              </a:extLst>
            </p:cNvPr>
            <p:cNvSpPr/>
            <p:nvPr/>
          </p:nvSpPr>
          <p:spPr>
            <a:xfrm rot="5400000">
              <a:off x="10060219" y="3760359"/>
              <a:ext cx="1137731" cy="1264072"/>
            </a:xfrm>
            <a:prstGeom prst="uturnArrow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U자형 화살표[U] 30">
              <a:extLst>
                <a:ext uri="{FF2B5EF4-FFF2-40B4-BE49-F238E27FC236}">
                  <a16:creationId xmlns:a16="http://schemas.microsoft.com/office/drawing/2014/main" id="{D153FE75-6B7C-6C4D-5321-4EEF3FEF258D}"/>
                </a:ext>
              </a:extLst>
            </p:cNvPr>
            <p:cNvSpPr/>
            <p:nvPr/>
          </p:nvSpPr>
          <p:spPr>
            <a:xfrm rot="16200000">
              <a:off x="8950055" y="3613707"/>
              <a:ext cx="1137731" cy="1264072"/>
            </a:xfrm>
            <a:prstGeom prst="uturnArrow">
              <a:avLst>
                <a:gd name="adj1" fmla="val 23638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94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>
            <a:extLst>
              <a:ext uri="{FF2B5EF4-FFF2-40B4-BE49-F238E27FC236}">
                <a16:creationId xmlns:a16="http://schemas.microsoft.com/office/drawing/2014/main" id="{BD1618B9-2E06-B8D6-550C-12E80DC798C5}"/>
              </a:ext>
            </a:extLst>
          </p:cNvPr>
          <p:cNvSpPr/>
          <p:nvPr/>
        </p:nvSpPr>
        <p:spPr>
          <a:xfrm rot="10800000">
            <a:off x="461851" y="2110869"/>
            <a:ext cx="3684942" cy="4993301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FEF4C-FB9C-884C-FF28-E1E79FFB7DE8}"/>
              </a:ext>
            </a:extLst>
          </p:cNvPr>
          <p:cNvSpPr txBox="1"/>
          <p:nvPr/>
        </p:nvSpPr>
        <p:spPr>
          <a:xfrm>
            <a:off x="809786" y="2447373"/>
            <a:ext cx="311128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</a:t>
            </a:r>
            <a:r>
              <a:rPr lang="ko-KR" altLang="en-US" sz="2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 </a:t>
            </a: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구성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E3497-957F-04FC-B70E-C23556DC1A22}"/>
              </a:ext>
            </a:extLst>
          </p:cNvPr>
          <p:cNvSpPr txBox="1"/>
          <p:nvPr/>
        </p:nvSpPr>
        <p:spPr>
          <a:xfrm>
            <a:off x="4310362" y="2231928"/>
            <a:ext cx="3726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벡터화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 정보 추출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증강 단계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9D06F-3B1E-92D2-40FA-F9662D5967BC}"/>
              </a:ext>
            </a:extLst>
          </p:cNvPr>
          <p:cNvSpPr txBox="1"/>
          <p:nvPr/>
        </p:nvSpPr>
        <p:spPr>
          <a:xfrm>
            <a:off x="8844364" y="2443126"/>
            <a:ext cx="2305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LLM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답변 생성 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9A1-C52E-32AB-BB2A-CC8CF390E62C}"/>
              </a:ext>
            </a:extLst>
          </p:cNvPr>
          <p:cNvSpPr txBox="1"/>
          <p:nvPr/>
        </p:nvSpPr>
        <p:spPr>
          <a:xfrm>
            <a:off x="379459" y="5675892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6D3E5-DD87-0D03-1842-8816DCC0599B}"/>
              </a:ext>
            </a:extLst>
          </p:cNvPr>
          <p:cNvSpPr txBox="1"/>
          <p:nvPr/>
        </p:nvSpPr>
        <p:spPr>
          <a:xfrm>
            <a:off x="4408733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4CDCE-87FD-E1E8-1E17-2FA86727F76D}"/>
              </a:ext>
            </a:extLst>
          </p:cNvPr>
          <p:cNvSpPr txBox="1"/>
          <p:nvPr/>
        </p:nvSpPr>
        <p:spPr>
          <a:xfrm>
            <a:off x="8232180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Generation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1519209" y="3754780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538C3F-A8E8-0494-FA8C-CC9C35E829C2}"/>
              </a:ext>
            </a:extLst>
          </p:cNvPr>
          <p:cNvGrpSpPr/>
          <p:nvPr/>
        </p:nvGrpSpPr>
        <p:grpSpPr>
          <a:xfrm>
            <a:off x="8809931" y="3892002"/>
            <a:ext cx="2374236" cy="1284383"/>
            <a:chOff x="8886885" y="3676877"/>
            <a:chExt cx="2374236" cy="1284383"/>
          </a:xfrm>
        </p:grpSpPr>
        <p:sp>
          <p:nvSpPr>
            <p:cNvPr id="30" name="U자형 화살표[U] 29">
              <a:extLst>
                <a:ext uri="{FF2B5EF4-FFF2-40B4-BE49-F238E27FC236}">
                  <a16:creationId xmlns:a16="http://schemas.microsoft.com/office/drawing/2014/main" id="{597D687A-4F5B-6494-C6C7-B30488788F37}"/>
                </a:ext>
              </a:extLst>
            </p:cNvPr>
            <p:cNvSpPr/>
            <p:nvPr/>
          </p:nvSpPr>
          <p:spPr>
            <a:xfrm rot="5400000">
              <a:off x="10060219" y="3760359"/>
              <a:ext cx="1137731" cy="1264072"/>
            </a:xfrm>
            <a:prstGeom prst="uturnArrow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U자형 화살표[U] 30">
              <a:extLst>
                <a:ext uri="{FF2B5EF4-FFF2-40B4-BE49-F238E27FC236}">
                  <a16:creationId xmlns:a16="http://schemas.microsoft.com/office/drawing/2014/main" id="{D153FE75-6B7C-6C4D-5321-4EEF3FEF258D}"/>
                </a:ext>
              </a:extLst>
            </p:cNvPr>
            <p:cNvSpPr/>
            <p:nvPr/>
          </p:nvSpPr>
          <p:spPr>
            <a:xfrm rot="16200000">
              <a:off x="8950055" y="3613707"/>
              <a:ext cx="1137731" cy="1264072"/>
            </a:xfrm>
            <a:prstGeom prst="uturnArrow">
              <a:avLst>
                <a:gd name="adj1" fmla="val 23638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219052-817E-3A86-059F-DD4DB2887111}"/>
              </a:ext>
            </a:extLst>
          </p:cNvPr>
          <p:cNvSpPr txBox="1"/>
          <p:nvPr/>
        </p:nvSpPr>
        <p:spPr>
          <a:xfrm>
            <a:off x="293320" y="1449697"/>
            <a:ext cx="434262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 </a:t>
            </a:r>
            <a:r>
              <a:rPr lang="en" altLang="ko-Kore-KR" sz="32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&gt;</a:t>
            </a:r>
            <a:endParaRPr lang="ko-KR" altLang="en-US" sz="32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7848D3-7FE3-98CC-C4FE-19EFC0CBAA03}"/>
              </a:ext>
            </a:extLst>
          </p:cNvPr>
          <p:cNvGrpSpPr/>
          <p:nvPr/>
        </p:nvGrpSpPr>
        <p:grpSpPr>
          <a:xfrm>
            <a:off x="5361879" y="3808335"/>
            <a:ext cx="1623448" cy="1929782"/>
            <a:chOff x="1553704" y="3728261"/>
            <a:chExt cx="1623448" cy="1929782"/>
          </a:xfrm>
        </p:grpSpPr>
        <p:sp>
          <p:nvSpPr>
            <p:cNvPr id="13" name="자기 디스크 12">
              <a:extLst>
                <a:ext uri="{FF2B5EF4-FFF2-40B4-BE49-F238E27FC236}">
                  <a16:creationId xmlns:a16="http://schemas.microsoft.com/office/drawing/2014/main" id="{3328B63A-BEDE-9EA6-12F3-7910DE60F1FE}"/>
                </a:ext>
              </a:extLst>
            </p:cNvPr>
            <p:cNvSpPr/>
            <p:nvPr/>
          </p:nvSpPr>
          <p:spPr>
            <a:xfrm>
              <a:off x="1553704" y="4902655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자기 디스크 20">
              <a:extLst>
                <a:ext uri="{FF2B5EF4-FFF2-40B4-BE49-F238E27FC236}">
                  <a16:creationId xmlns:a16="http://schemas.microsoft.com/office/drawing/2014/main" id="{FE6F6516-BE92-6225-2C67-4A5A35265B88}"/>
                </a:ext>
              </a:extLst>
            </p:cNvPr>
            <p:cNvSpPr/>
            <p:nvPr/>
          </p:nvSpPr>
          <p:spPr>
            <a:xfrm>
              <a:off x="1553704" y="4320612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자기 디스크 32">
              <a:extLst>
                <a:ext uri="{FF2B5EF4-FFF2-40B4-BE49-F238E27FC236}">
                  <a16:creationId xmlns:a16="http://schemas.microsoft.com/office/drawing/2014/main" id="{DA40A905-6AF7-21AD-B3E9-700C28F71FAB}"/>
                </a:ext>
              </a:extLst>
            </p:cNvPr>
            <p:cNvSpPr/>
            <p:nvPr/>
          </p:nvSpPr>
          <p:spPr>
            <a:xfrm>
              <a:off x="1553704" y="3728261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29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4133BB7F-F4B0-370A-C706-3374DF4D2BF3}"/>
              </a:ext>
            </a:extLst>
          </p:cNvPr>
          <p:cNvSpPr/>
          <p:nvPr/>
        </p:nvSpPr>
        <p:spPr>
          <a:xfrm rot="16200000">
            <a:off x="4544390" y="-327762"/>
            <a:ext cx="3103221" cy="11268300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대각선 방향의 모서리가 둥근 사각형 2">
            <a:extLst>
              <a:ext uri="{FF2B5EF4-FFF2-40B4-BE49-F238E27FC236}">
                <a16:creationId xmlns:a16="http://schemas.microsoft.com/office/drawing/2014/main" id="{BD1618B9-2E06-B8D6-550C-12E80DC798C5}"/>
              </a:ext>
            </a:extLst>
          </p:cNvPr>
          <p:cNvSpPr/>
          <p:nvPr/>
        </p:nvSpPr>
        <p:spPr>
          <a:xfrm rot="10800000">
            <a:off x="461851" y="2110869"/>
            <a:ext cx="3684942" cy="4993301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FEF4C-FB9C-884C-FF28-E1E79FFB7DE8}"/>
              </a:ext>
            </a:extLst>
          </p:cNvPr>
          <p:cNvSpPr txBox="1"/>
          <p:nvPr/>
        </p:nvSpPr>
        <p:spPr>
          <a:xfrm>
            <a:off x="809786" y="2447373"/>
            <a:ext cx="311128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</a:t>
            </a:r>
            <a:r>
              <a:rPr lang="ko-KR" altLang="en-US" sz="2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 </a:t>
            </a: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구성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9A1-C52E-32AB-BB2A-CC8CF390E62C}"/>
              </a:ext>
            </a:extLst>
          </p:cNvPr>
          <p:cNvSpPr txBox="1"/>
          <p:nvPr/>
        </p:nvSpPr>
        <p:spPr>
          <a:xfrm>
            <a:off x="379459" y="5675892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1519209" y="3754780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219052-817E-3A86-059F-DD4DB2887111}"/>
              </a:ext>
            </a:extLst>
          </p:cNvPr>
          <p:cNvSpPr txBox="1"/>
          <p:nvPr/>
        </p:nvSpPr>
        <p:spPr>
          <a:xfrm>
            <a:off x="293320" y="1449697"/>
            <a:ext cx="434262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 </a:t>
            </a:r>
            <a:r>
              <a:rPr lang="en" altLang="ko-Kore-KR" sz="32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&gt;</a:t>
            </a:r>
            <a:endParaRPr lang="ko-KR" altLang="en-US" sz="32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3F786-9C94-9AE7-599D-1AFF218BF61E}"/>
              </a:ext>
            </a:extLst>
          </p:cNvPr>
          <p:cNvSpPr txBox="1"/>
          <p:nvPr/>
        </p:nvSpPr>
        <p:spPr>
          <a:xfrm>
            <a:off x="5909823" y="2474893"/>
            <a:ext cx="5052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  <a:endParaRPr lang="ko-KR" altLang="en-US" sz="28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벡터를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주어진 데이터 구조에 매핑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2CB2-7441-C7E7-261F-FFB973C22BED}"/>
              </a:ext>
            </a:extLst>
          </p:cNvPr>
          <p:cNvSpPr txBox="1"/>
          <p:nvPr/>
        </p:nvSpPr>
        <p:spPr>
          <a:xfrm>
            <a:off x="5909822" y="4215875"/>
            <a:ext cx="50522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</a:t>
            </a:r>
            <a:endParaRPr lang="ko-KR" altLang="en-US" sz="40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 벡터를</a:t>
            </a:r>
            <a:r>
              <a:rPr lang="en-US" altLang="ko-KR" sz="4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벡터와 비교하여 최근접 벡터 항목을 결정</a:t>
            </a:r>
          </a:p>
        </p:txBody>
      </p:sp>
    </p:spTree>
    <p:extLst>
      <p:ext uri="{BB962C8B-B14F-4D97-AF65-F5344CB8AC3E}">
        <p14:creationId xmlns:p14="http://schemas.microsoft.com/office/powerpoint/2010/main" val="412226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다리꼴[T] 25">
            <a:extLst>
              <a:ext uri="{FF2B5EF4-FFF2-40B4-BE49-F238E27FC236}">
                <a16:creationId xmlns:a16="http://schemas.microsoft.com/office/drawing/2014/main" id="{C0986AFE-F84C-74B2-31C3-775DDB1EE871}"/>
              </a:ext>
            </a:extLst>
          </p:cNvPr>
          <p:cNvSpPr/>
          <p:nvPr/>
        </p:nvSpPr>
        <p:spPr>
          <a:xfrm>
            <a:off x="5410200" y="-146050"/>
            <a:ext cx="8031228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F92371-BEF4-3FCC-356E-2DFE600F240C}"/>
              </a:ext>
            </a:extLst>
          </p:cNvPr>
          <p:cNvSpPr txBox="1">
            <a:spLocks/>
          </p:cNvSpPr>
          <p:nvPr/>
        </p:nvSpPr>
        <p:spPr>
          <a:xfrm>
            <a:off x="5939536" y="5405080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CD33DC6-5FD8-70BC-31EB-932D6BB391D8}"/>
              </a:ext>
            </a:extLst>
          </p:cNvPr>
          <p:cNvSpPr txBox="1">
            <a:spLocks/>
          </p:cNvSpPr>
          <p:nvPr/>
        </p:nvSpPr>
        <p:spPr>
          <a:xfrm>
            <a:off x="6934395" y="674096"/>
            <a:ext cx="4483358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ko-KR" altLang="en-US" sz="800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98432EA4-59C6-E080-17F9-0453618D8034}"/>
              </a:ext>
            </a:extLst>
          </p:cNvPr>
          <p:cNvSpPr txBox="1">
            <a:spLocks/>
          </p:cNvSpPr>
          <p:nvPr/>
        </p:nvSpPr>
        <p:spPr>
          <a:xfrm>
            <a:off x="281026" y="1564790"/>
            <a:ext cx="5814974" cy="4821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1540" lvl="1" indent="-571500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005840" lvl="2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역인덱스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120140" lvl="2" indent="-571500">
              <a:lnSpc>
                <a:spcPct val="170000"/>
              </a:lnSpc>
              <a:buFont typeface="+mj-lt"/>
              <a:buAutoNum type="arabicParenR"/>
            </a:pPr>
            <a:r>
              <a:rPr lang="en" altLang="ko-Kore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analyzer </a:t>
            </a:r>
          </a:p>
          <a:p>
            <a:pPr marL="891540" lvl="1" indent="-571500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</a:t>
            </a:r>
          </a:p>
        </p:txBody>
      </p:sp>
    </p:spTree>
    <p:extLst>
      <p:ext uri="{BB962C8B-B14F-4D97-AF65-F5344CB8AC3E}">
        <p14:creationId xmlns:p14="http://schemas.microsoft.com/office/powerpoint/2010/main" val="3006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2AF4E-27B9-5E21-E4A1-CFA974A2B46A}"/>
              </a:ext>
            </a:extLst>
          </p:cNvPr>
          <p:cNvGrpSpPr/>
          <p:nvPr/>
        </p:nvGrpSpPr>
        <p:grpSpPr>
          <a:xfrm>
            <a:off x="5185676" y="2380880"/>
            <a:ext cx="1623448" cy="1929782"/>
            <a:chOff x="1553704" y="3728261"/>
            <a:chExt cx="1623448" cy="1929782"/>
          </a:xfrm>
        </p:grpSpPr>
        <p:sp>
          <p:nvSpPr>
            <p:cNvPr id="15" name="자기 디스크 14">
              <a:extLst>
                <a:ext uri="{FF2B5EF4-FFF2-40B4-BE49-F238E27FC236}">
                  <a16:creationId xmlns:a16="http://schemas.microsoft.com/office/drawing/2014/main" id="{560676F7-B0B1-50DE-5A51-C8B7A5295750}"/>
                </a:ext>
              </a:extLst>
            </p:cNvPr>
            <p:cNvSpPr/>
            <p:nvPr/>
          </p:nvSpPr>
          <p:spPr>
            <a:xfrm>
              <a:off x="1553704" y="4902655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자기 디스크 15">
              <a:extLst>
                <a:ext uri="{FF2B5EF4-FFF2-40B4-BE49-F238E27FC236}">
                  <a16:creationId xmlns:a16="http://schemas.microsoft.com/office/drawing/2014/main" id="{B215113B-D424-04C6-9929-AD80C5BD1921}"/>
                </a:ext>
              </a:extLst>
            </p:cNvPr>
            <p:cNvSpPr/>
            <p:nvPr/>
          </p:nvSpPr>
          <p:spPr>
            <a:xfrm>
              <a:off x="1553704" y="4320612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자기 디스크 16">
              <a:extLst>
                <a:ext uri="{FF2B5EF4-FFF2-40B4-BE49-F238E27FC236}">
                  <a16:creationId xmlns:a16="http://schemas.microsoft.com/office/drawing/2014/main" id="{08700554-85D9-7681-9AA7-90D09AF5CE72}"/>
                </a:ext>
              </a:extLst>
            </p:cNvPr>
            <p:cNvSpPr/>
            <p:nvPr/>
          </p:nvSpPr>
          <p:spPr>
            <a:xfrm>
              <a:off x="1553704" y="3728261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304584" y="2482389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F5EEA607-EF16-C8C5-2921-DA686A44F297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48ACB31-B641-0EDF-E89E-83D80DFF05E2}"/>
              </a:ext>
            </a:extLst>
          </p:cNvPr>
          <p:cNvSpPr txBox="1">
            <a:spLocks/>
          </p:cNvSpPr>
          <p:nvPr/>
        </p:nvSpPr>
        <p:spPr>
          <a:xfrm>
            <a:off x="0" y="190732"/>
            <a:ext cx="8886884" cy="849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36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5" name="그래픽 34" descr="사용자 단색으로 채워진">
            <a:extLst>
              <a:ext uri="{FF2B5EF4-FFF2-40B4-BE49-F238E27FC236}">
                <a16:creationId xmlns:a16="http://schemas.microsoft.com/office/drawing/2014/main" id="{761BEF73-A07C-0458-0DE1-3AF69E43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287" y="2112397"/>
            <a:ext cx="2539985" cy="25399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47C961-1D6E-6A26-F802-473E50B59369}"/>
              </a:ext>
            </a:extLst>
          </p:cNvPr>
          <p:cNvSpPr txBox="1"/>
          <p:nvPr/>
        </p:nvSpPr>
        <p:spPr>
          <a:xfrm>
            <a:off x="-14682" y="4514998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Raw Data</a:t>
            </a:r>
            <a:endParaRPr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F39D6-AB78-9713-EE09-473A3E4BE47F}"/>
              </a:ext>
            </a:extLst>
          </p:cNvPr>
          <p:cNvSpPr txBox="1"/>
          <p:nvPr/>
        </p:nvSpPr>
        <p:spPr>
          <a:xfrm>
            <a:off x="2393961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Indexing</a:t>
            </a:r>
            <a:endParaRPr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99F2A-CAF7-6B52-3FF9-AB8E55FCD4BD}"/>
              </a:ext>
            </a:extLst>
          </p:cNvPr>
          <p:cNvSpPr txBox="1"/>
          <p:nvPr/>
        </p:nvSpPr>
        <p:spPr>
          <a:xfrm>
            <a:off x="4893021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CEFE6F-4289-CE0F-9983-86424913351E}"/>
              </a:ext>
            </a:extLst>
          </p:cNvPr>
          <p:cNvSpPr txBox="1"/>
          <p:nvPr/>
        </p:nvSpPr>
        <p:spPr>
          <a:xfrm>
            <a:off x="7446724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Search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C72BD14-3087-4BE8-D7B8-A106ED201946}"/>
              </a:ext>
            </a:extLst>
          </p:cNvPr>
          <p:cNvGrpSpPr/>
          <p:nvPr/>
        </p:nvGrpSpPr>
        <p:grpSpPr>
          <a:xfrm>
            <a:off x="7951146" y="2495405"/>
            <a:ext cx="1262995" cy="1680317"/>
            <a:chOff x="8703889" y="1663243"/>
            <a:chExt cx="1262995" cy="1680317"/>
          </a:xfrm>
        </p:grpSpPr>
        <p:pic>
          <p:nvPicPr>
            <p:cNvPr id="41" name="그래픽 40" descr="배지 물음표 단색으로 채워진">
              <a:extLst>
                <a:ext uri="{FF2B5EF4-FFF2-40B4-BE49-F238E27FC236}">
                  <a16:creationId xmlns:a16="http://schemas.microsoft.com/office/drawing/2014/main" id="{FD0352B5-181A-1B48-1464-CB7CDD51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6884" y="1663243"/>
              <a:ext cx="1080000" cy="1080000"/>
            </a:xfrm>
            <a:prstGeom prst="rect">
              <a:avLst/>
            </a:prstGeom>
          </p:spPr>
        </p:pic>
        <p:sp>
          <p:nvSpPr>
            <p:cNvPr id="42" name="도넛[D] 41">
              <a:extLst>
                <a:ext uri="{FF2B5EF4-FFF2-40B4-BE49-F238E27FC236}">
                  <a16:creationId xmlns:a16="http://schemas.microsoft.com/office/drawing/2014/main" id="{DB49872F-81CE-E32C-DEF9-ED69C0B90EDE}"/>
                </a:ext>
              </a:extLst>
            </p:cNvPr>
            <p:cNvSpPr/>
            <p:nvPr/>
          </p:nvSpPr>
          <p:spPr>
            <a:xfrm>
              <a:off x="8886884" y="1673311"/>
              <a:ext cx="1080000" cy="1080000"/>
            </a:xfrm>
            <a:prstGeom prst="donut">
              <a:avLst>
                <a:gd name="adj" fmla="val 12162"/>
              </a:avLst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90297B-E8A3-8A8F-36FD-C81708FDD746}"/>
                </a:ext>
              </a:extLst>
            </p:cNvPr>
            <p:cNvSpPr/>
            <p:nvPr/>
          </p:nvSpPr>
          <p:spPr>
            <a:xfrm rot="2385821">
              <a:off x="8703889" y="2562239"/>
              <a:ext cx="242009" cy="78132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C45E4CF-B531-DA6C-6139-E0D1F4D098F0}"/>
              </a:ext>
            </a:extLst>
          </p:cNvPr>
          <p:cNvSpPr txBox="1"/>
          <p:nvPr/>
        </p:nvSpPr>
        <p:spPr>
          <a:xfrm>
            <a:off x="9931900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User</a:t>
            </a:r>
          </a:p>
        </p:txBody>
      </p:sp>
      <p:pic>
        <p:nvPicPr>
          <p:cNvPr id="51" name="그래픽 50" descr="갈매기형 화살표 단색으로 채워진">
            <a:extLst>
              <a:ext uri="{FF2B5EF4-FFF2-40B4-BE49-F238E27FC236}">
                <a16:creationId xmlns:a16="http://schemas.microsoft.com/office/drawing/2014/main" id="{4ED607AC-EA5E-D30A-3F7A-6AA672625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2306" y="2506606"/>
            <a:ext cx="1844787" cy="18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D93D4577-4F75-7682-302C-2A147124C625}"/>
              </a:ext>
            </a:extLst>
          </p:cNvPr>
          <p:cNvSpPr/>
          <p:nvPr/>
        </p:nvSpPr>
        <p:spPr>
          <a:xfrm>
            <a:off x="576142" y="3059686"/>
            <a:ext cx="2263957" cy="336103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9A72A12-1504-0BD7-427E-C15CE95E7D26}"/>
              </a:ext>
            </a:extLst>
          </p:cNvPr>
          <p:cNvSpPr/>
          <p:nvPr/>
        </p:nvSpPr>
        <p:spPr>
          <a:xfrm>
            <a:off x="558035" y="3089857"/>
            <a:ext cx="2263957" cy="336103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3162-DAF7-7643-3495-7F67247DC88B}"/>
              </a:ext>
            </a:extLst>
          </p:cNvPr>
          <p:cNvSpPr txBox="1"/>
          <p:nvPr/>
        </p:nvSpPr>
        <p:spPr>
          <a:xfrm>
            <a:off x="3518115" y="756201"/>
            <a:ext cx="8549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색인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Tokenizer and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Analyzer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5B311-0BDB-F749-DDFC-7E5C0F40D4CE}"/>
              </a:ext>
            </a:extLst>
          </p:cNvPr>
          <p:cNvGrpSpPr/>
          <p:nvPr/>
        </p:nvGrpSpPr>
        <p:grpSpPr>
          <a:xfrm>
            <a:off x="1197643" y="1418306"/>
            <a:ext cx="10663477" cy="1329962"/>
            <a:chOff x="124594" y="1286714"/>
            <a:chExt cx="10663477" cy="1329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775DB-4AEB-6939-3606-6A03FB8963A9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36A48-4BBA-6D79-C481-A671972B4DB6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  <a:endParaRPr lang="ko-KR" altLang="en-US" sz="5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F68BE-ECA1-2C93-6367-F923F76ED83A}"/>
                </a:ext>
              </a:extLst>
            </p:cNvPr>
            <p:cNvSpPr txBox="1"/>
            <p:nvPr/>
          </p:nvSpPr>
          <p:spPr>
            <a:xfrm>
              <a:off x="3079590" y="1523374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데이터가 검색될 수 있는 구조로 변경하기 위해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7020DB-E864-7982-980D-84DC57EAAE6F}"/>
              </a:ext>
            </a:extLst>
          </p:cNvPr>
          <p:cNvGrpSpPr/>
          <p:nvPr/>
        </p:nvGrpSpPr>
        <p:grpSpPr>
          <a:xfrm>
            <a:off x="562512" y="3060511"/>
            <a:ext cx="2263957" cy="3361035"/>
            <a:chOff x="796446" y="3060511"/>
            <a:chExt cx="3109127" cy="1673321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73BE800-0FFF-3786-14CF-E3BAFB6F3305}"/>
                </a:ext>
              </a:extLst>
            </p:cNvPr>
            <p:cNvSpPr/>
            <p:nvPr/>
          </p:nvSpPr>
          <p:spPr>
            <a:xfrm>
              <a:off x="796446" y="3060511"/>
              <a:ext cx="3109127" cy="1673321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C82AA-E7E5-DF40-F06A-A5CEAF92758B}"/>
                </a:ext>
              </a:extLst>
            </p:cNvPr>
            <p:cNvSpPr txBox="1"/>
            <p:nvPr/>
          </p:nvSpPr>
          <p:spPr>
            <a:xfrm>
              <a:off x="796446" y="3420117"/>
              <a:ext cx="310912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Reverse </a:t>
              </a:r>
            </a:p>
            <a:p>
              <a:pPr algn="ctr"/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131965-CD61-79EE-88AB-EA72AED82327}"/>
              </a:ext>
            </a:extLst>
          </p:cNvPr>
          <p:cNvGrpSpPr/>
          <p:nvPr/>
        </p:nvGrpSpPr>
        <p:grpSpPr>
          <a:xfrm>
            <a:off x="3198856" y="3060511"/>
            <a:ext cx="8549291" cy="3361035"/>
            <a:chOff x="5167137" y="2884782"/>
            <a:chExt cx="8549291" cy="3361035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AD9A462-6CC3-483E-7DDB-7DF6A322E127}"/>
                </a:ext>
              </a:extLst>
            </p:cNvPr>
            <p:cNvSpPr/>
            <p:nvPr/>
          </p:nvSpPr>
          <p:spPr>
            <a:xfrm>
              <a:off x="5167137" y="2884782"/>
              <a:ext cx="8549291" cy="336103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D6611-AD32-E2B0-0A97-B418EF268DA1}"/>
                </a:ext>
              </a:extLst>
            </p:cNvPr>
            <p:cNvSpPr txBox="1"/>
            <p:nvPr/>
          </p:nvSpPr>
          <p:spPr>
            <a:xfrm>
              <a:off x="5564392" y="3122892"/>
              <a:ext cx="24516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2800" b="1" i="0" u="none" strike="noStrike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text analysis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E9E71CA-6135-A7D4-2462-C12FF12192B3}"/>
                </a:ext>
              </a:extLst>
            </p:cNvPr>
            <p:cNvSpPr/>
            <p:nvPr/>
          </p:nvSpPr>
          <p:spPr>
            <a:xfrm>
              <a:off x="5472315" y="3798400"/>
              <a:ext cx="7871726" cy="202896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9CBC6-FEC5-74D3-5090-3D9A78DCBB10}"/>
                </a:ext>
              </a:extLst>
            </p:cNvPr>
            <p:cNvSpPr txBox="1"/>
            <p:nvPr/>
          </p:nvSpPr>
          <p:spPr>
            <a:xfrm>
              <a:off x="5656469" y="4035060"/>
              <a:ext cx="19686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Analyzer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220C5A-ACED-0081-91AE-02E2802B9AF8}"/>
                </a:ext>
              </a:extLst>
            </p:cNvPr>
            <p:cNvSpPr/>
            <p:nvPr/>
          </p:nvSpPr>
          <p:spPr>
            <a:xfrm>
              <a:off x="5831072" y="4810656"/>
              <a:ext cx="2307834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19E46-3784-EC0F-CCF0-FD7B42D1D613}"/>
                </a:ext>
              </a:extLst>
            </p:cNvPr>
            <p:cNvSpPr txBox="1"/>
            <p:nvPr/>
          </p:nvSpPr>
          <p:spPr>
            <a:xfrm>
              <a:off x="5831071" y="4878942"/>
              <a:ext cx="2307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Char Filters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52BB7AD-3EF8-4A58-E662-F80F45DAE4EA}"/>
                </a:ext>
              </a:extLst>
            </p:cNvPr>
            <p:cNvSpPr/>
            <p:nvPr/>
          </p:nvSpPr>
          <p:spPr>
            <a:xfrm>
              <a:off x="8497663" y="4800327"/>
              <a:ext cx="1874877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C3994F-0A01-63A1-6BCD-EA259C0B72DC}"/>
                </a:ext>
              </a:extLst>
            </p:cNvPr>
            <p:cNvSpPr txBox="1"/>
            <p:nvPr/>
          </p:nvSpPr>
          <p:spPr>
            <a:xfrm>
              <a:off x="8497664" y="4878942"/>
              <a:ext cx="19988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Tokenizer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7230285-6503-42BD-F6B5-4FEFFC386AEB}"/>
                </a:ext>
              </a:extLst>
            </p:cNvPr>
            <p:cNvSpPr/>
            <p:nvPr/>
          </p:nvSpPr>
          <p:spPr>
            <a:xfrm>
              <a:off x="10731296" y="4810656"/>
              <a:ext cx="2426763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3F429-6D26-A7D2-B3B5-715613129334}"/>
                </a:ext>
              </a:extLst>
            </p:cNvPr>
            <p:cNvSpPr txBox="1"/>
            <p:nvPr/>
          </p:nvSpPr>
          <p:spPr>
            <a:xfrm>
              <a:off x="10731297" y="4889271"/>
              <a:ext cx="24267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 Filters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6D8A631-06E9-1217-A1AE-944C5429EC33}"/>
              </a:ext>
            </a:extLst>
          </p:cNvPr>
          <p:cNvSpPr/>
          <p:nvPr/>
        </p:nvSpPr>
        <p:spPr>
          <a:xfrm>
            <a:off x="3180749" y="3060511"/>
            <a:ext cx="8549291" cy="3361035"/>
          </a:xfrm>
          <a:prstGeom prst="round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598879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1479</Words>
  <Application>Microsoft Macintosh PowerPoint</Application>
  <PresentationFormat>와이드스크린</PresentationFormat>
  <Paragraphs>327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맑은 고딕</vt:lpstr>
      <vt:lpstr>Pretendard</vt:lpstr>
      <vt:lpstr>Pretendard ExtraBold</vt:lpstr>
      <vt:lpstr>Pretendard SemiBold</vt:lpstr>
      <vt:lpstr>sohne</vt:lpstr>
      <vt:lpstr>Arial</vt:lpstr>
      <vt:lpstr>Neue Haas Grotesk Text Pro</vt:lpstr>
      <vt:lpstr>Wingdings</vt:lpstr>
      <vt:lpstr>SwellVTI</vt:lpstr>
      <vt:lpstr>RAG 구성을 위한 ElasticSearch 활용</vt:lpstr>
      <vt:lpstr>목차</vt:lpstr>
      <vt:lpstr>RAG와 ElasticSearch</vt:lpstr>
      <vt:lpstr>RAG와 ElasticSearch</vt:lpstr>
      <vt:lpstr>RAG와 ElasticSearch</vt:lpstr>
      <vt:lpstr>RAG와 ElasticSearch</vt:lpstr>
      <vt:lpstr>Text 기반 검색</vt:lpstr>
      <vt:lpstr>PowerPoint 프레젠테이션</vt:lpstr>
      <vt:lpstr>Text 기반 검색</vt:lpstr>
      <vt:lpstr>Text 기반 검색</vt:lpstr>
      <vt:lpstr>Text 기반 검색</vt:lpstr>
      <vt:lpstr>Text 기반 검색</vt:lpstr>
      <vt:lpstr>Text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Hybrid 검색</vt:lpstr>
      <vt:lpstr>Hybrid 검색</vt:lpstr>
      <vt:lpstr>Questions</vt:lpstr>
      <vt:lpstr>출처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구성을 위한 ElasticSearch 활용</dc:title>
  <dc:creator>석범 홍</dc:creator>
  <cp:lastModifiedBy>석범 홍</cp:lastModifiedBy>
  <cp:revision>47</cp:revision>
  <cp:lastPrinted>2024-08-27T08:17:21Z</cp:lastPrinted>
  <dcterms:created xsi:type="dcterms:W3CDTF">2024-08-27T00:18:54Z</dcterms:created>
  <dcterms:modified xsi:type="dcterms:W3CDTF">2024-08-28T08:37:07Z</dcterms:modified>
</cp:coreProperties>
</file>