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56" r:id="rId3"/>
    <p:sldId id="258" r:id="rId4"/>
    <p:sldId id="259" r:id="rId5"/>
    <p:sldId id="261" r:id="rId6"/>
    <p:sldId id="260" r:id="rId7"/>
    <p:sldId id="262" r:id="rId8"/>
    <p:sldId id="265" r:id="rId9"/>
    <p:sldId id="267" r:id="rId10"/>
    <p:sldId id="266" r:id="rId11"/>
    <p:sldId id="268" r:id="rId12"/>
  </p:sldIdLst>
  <p:sldSz cx="9144000" cy="6858000" type="screen4x3"/>
  <p:notesSz cx="6858000" cy="9144000"/>
  <p:defaultTextStyle>
    <a:defPPr>
      <a:defRPr lang="b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DF075-A94B-429C-B49F-E845BA2BC0CE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3665A-6B8D-4F4D-8741-FF69D6F6C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365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3665A-6B8D-4F4D-8741-FF69D6F6C87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63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B4E2-754B-41CE-AC7D-BA2DDC36C272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45C7-352A-4DB6-91C8-CF3210EE7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8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B4E2-754B-41CE-AC7D-BA2DDC36C272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45C7-352A-4DB6-91C8-CF3210EE7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13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B4E2-754B-41CE-AC7D-BA2DDC36C272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45C7-352A-4DB6-91C8-CF3210EE7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93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B4E2-754B-41CE-AC7D-BA2DDC36C272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45C7-352A-4DB6-91C8-CF3210EE7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56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B4E2-754B-41CE-AC7D-BA2DDC36C272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45C7-352A-4DB6-91C8-CF3210EE7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89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B4E2-754B-41CE-AC7D-BA2DDC36C272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45C7-352A-4DB6-91C8-CF3210EE7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2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B4E2-754B-41CE-AC7D-BA2DDC36C272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45C7-352A-4DB6-91C8-CF3210EE7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81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B4E2-754B-41CE-AC7D-BA2DDC36C272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45C7-352A-4DB6-91C8-CF3210EE7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96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B4E2-754B-41CE-AC7D-BA2DDC36C272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45C7-352A-4DB6-91C8-CF3210EE7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83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B4E2-754B-41CE-AC7D-BA2DDC36C272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45C7-352A-4DB6-91C8-CF3210EE7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50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B4E2-754B-41CE-AC7D-BA2DDC36C272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45C7-352A-4DB6-91C8-CF3210EE7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3B4E2-754B-41CE-AC7D-BA2DDC36C272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045C7-352A-4DB6-91C8-CF3210EE7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5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ওয়েস্টার্ন লজিক</a:t>
            </a:r>
            <a:endParaRPr xmlns:a="http://schemas.openxmlformats.org/drawingml/2006/main"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839200" cy="5486400"/>
          </a:xfrm>
        </p:spPr>
        <p:txBody>
          <a:bodyPr>
            <a:normAutofit/>
          </a:bodyPr>
          <a:lstStyle/>
          <a:p>
            <a:pPr xmlns:a="http://schemas.openxmlformats.org/drawingml/2006/main" marL="0" indent="0" algn="ctr">
              <a:buNone/>
            </a:pPr>
            <a:r xmlns:a="http://schemas.openxmlformats.org/drawingml/2006/main">
              <a:rPr lang="b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যুক্তি/যুক্তি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ডিডাক্টিভ</a:t>
            </a:r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 xmlns:a="http://schemas.openxmlformats.org/drawingml/2006/main">
              <a:rPr lang="b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প্রবর্তক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তাৎক্ষণিক মধ্যস্থতা করুন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শ্রেণীবদ্ধ syllogism অ-শ্রেণীগত syll.</a:t>
            </a:r>
            <a:endParaRPr xmlns:a="http://schemas.openxmlformats.org/drawingml/2006/main"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রূপান্তর </a:t>
            </a:r>
            <a:r xmlns:a="http://schemas.openxmlformats.org/drawingml/2006/main">
              <a:rPr lang="b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বিভ্রান্তি</a:t>
            </a:r>
            <a:r xmlns:a="http://schemas.openxmlformats.org/drawingml/2006/main">
              <a:rPr lang="b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b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কনট্রাপোজিশন </a:t>
            </a:r>
            <a:r xmlns:a="http://schemas.openxmlformats.org/drawingml/2006/main">
              <a:rPr lang="b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আগুমেন্ট</a:t>
            </a:r>
            <a:r xmlns:a="http://schemas.openxmlformats.org/drawingml/2006/main">
              <a:rPr lang="b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b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প্রস্তাবের বিরোধী দ্বারা</a:t>
            </a:r>
            <a:endParaRPr xmlns:a="http://schemas.openxmlformats.org/drawingml/2006/main"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7526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2133600"/>
            <a:ext cx="678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19200" y="2133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001000" y="2133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9200" y="2895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3400" y="31242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3400" y="31242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" y="41148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343400" y="4114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85800" y="4114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33400" y="5271655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33400" y="5257800"/>
            <a:ext cx="0" cy="436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840182" y="5313218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278581" y="5247409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620000" y="5247408"/>
            <a:ext cx="0" cy="446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88476" y="3810000"/>
            <a:ext cx="0" cy="346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400800" y="31242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781800" y="3825587"/>
            <a:ext cx="0" cy="1487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60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bn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একটি প্রস্তাব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পুরুষরা নশ্বর।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LF: সব পুরুষই নশ্বর।</a:t>
            </a:r>
          </a:p>
          <a:p>
            <a:pPr xmlns:a="http://schemas.openxmlformats.org/drawingml/2006/main">
              <a:buFont typeface="Wingdings" panose="05000000000000000000" pitchFamily="2" charset="2"/>
              <a:buChar char="§"/>
            </a:pPr>
            <a:r xmlns:a="http://schemas.openxmlformats.org/drawingml/2006/main">
              <a:rPr lang="bn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ই-প্রস্তাব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জৈব যৌগ হল ধাতু।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LF: কোন জৈব </a:t>
            </a:r>
            <a:r xmlns:a="http://schemas.openxmlformats.org/drawingml/2006/main">
              <a:rPr lang="b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যৌগ </a:t>
            </a:r>
            <a:r xmlns:a="http://schemas.openxmlformats.org/drawingml/2006/main">
              <a:rPr lang="b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ধাতু নয়।</a:t>
            </a:r>
          </a:p>
          <a:p>
            <a:pPr xmlns:a="http://schemas.openxmlformats.org/drawingml/2006/main">
              <a:buFont typeface="Wingdings" panose="05000000000000000000" pitchFamily="2" charset="2"/>
              <a:buChar char="§"/>
            </a:pPr>
            <a:r xmlns:a="http://schemas.openxmlformats.org/drawingml/2006/main">
              <a:rPr lang="bn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আমি - প্রস্তাব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পুরুষরা বুদ্ধিমান।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LF: কিছু পুরুষ বুদ্ধিমান হয়।</a:t>
            </a:r>
          </a:p>
          <a:p>
            <a:pPr xmlns:a="http://schemas.openxmlformats.org/drawingml/2006/main">
              <a:buFont typeface="Wingdings" panose="05000000000000000000" pitchFamily="2" charset="2"/>
              <a:buChar char="§"/>
            </a:pPr>
            <a:r xmlns:a="http://schemas.openxmlformats.org/drawingml/2006/main">
              <a:rPr lang="bn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ও-প্রস্তাব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ফুল লাল হয় না।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LF: কিছু ফুল লাল নয়।</a:t>
            </a:r>
            <a:endParaRPr xmlns:a="http://schemas.openxmlformats.org/drawingml/2006/main"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4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2971800"/>
          </a:xfrm>
        </p:spPr>
        <p:txBody>
          <a:bodyPr/>
          <a:lstStyle/>
          <a:p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ধন্যবাদ</a:t>
            </a:r>
            <a:endParaRPr xmlns:a="http://schemas.openxmlformats.org/drawingml/2006/main"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838199"/>
          </a:xfrm>
        </p:spPr>
        <p:txBody>
          <a:bodyPr/>
          <a:lstStyle/>
          <a:p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যুক্তি কি?</a:t>
            </a:r>
            <a:endParaRPr xmlns:a="http://schemas.openxmlformats.org/drawingml/2006/main"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990600"/>
            <a:ext cx="7467600" cy="5638800"/>
          </a:xfrm>
        </p:spPr>
        <p:txBody>
          <a:bodyPr>
            <a:normAutofit/>
          </a:bodyPr>
          <a:lstStyle/>
          <a:p>
            <a:pPr xmlns:a="http://schemas.openxmlformats.org/drawingml/2006/main" algn="just"/>
            <a:r xmlns:a="http://schemas.openxmlformats.org/drawingml/2006/main">
              <a:rPr lang="b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যুক্তিবিদ্যা হল সঠিক যুক্তিকে ভুল যুক্তি থেকে আলাদা করার জন্য ব্যবহৃত পদ্ধতি এবং নীতিগুলির অধ্যয়ন।</a:t>
            </a:r>
          </a:p>
          <a:p>
            <a:pPr xmlns:a="http://schemas.openxmlformats.org/drawingml/2006/main" algn="just"/>
            <a:r xmlns:a="http://schemas.openxmlformats.org/drawingml/2006/main">
              <a:rPr lang="b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 xmlns:a="http://schemas.openxmlformats.org/drawingml/2006/main">
              <a:rPr lang="bn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বৈধতা এবং সত্য</a:t>
            </a:r>
          </a:p>
          <a:p>
            <a:pPr xmlns:a="http://schemas.openxmlformats.org/drawingml/2006/main" algn="just"/>
            <a:r xmlns:a="http://schemas.openxmlformats.org/drawingml/2006/main">
              <a:rPr lang="b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বৈধতা এবং অকার্যকরতা হল যুক্তির বৈশিষ্ট্য, সত্য এবং মিথ্যা হল পৃথক প্রস্তাব বা বিবৃতির বৈশিষ্ট্য। বৈধতার ধারণা একক প্রস্তাবের ক্ষেত্রে প্রযোজ্য নয় এবং সত্যের ধারণা যুক্তিতে প্রযোজ্য নয়।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4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 fontScale="90000"/>
          </a:bodyPr>
          <a:lstStyle/>
          <a:p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 xmlns:a="http://schemas.openxmlformats.org/drawingml/2006/main"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প্রস্তাব</a:t>
            </a:r>
            <a:br xmlns:a="http://schemas.openxmlformats.org/drawingml/2006/main"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xmlns:a="http://schemas.openxmlformats.org/drawingml/2006/main"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5562600"/>
          </a:xfrm>
        </p:spPr>
        <p:txBody>
          <a:bodyPr/>
          <a:lstStyle/>
          <a:p>
            <a:pPr xmlns:a="http://schemas.openxmlformats.org/drawingml/2006/main" algn="just">
              <a:buFont typeface="Wingdings" panose="05000000000000000000" pitchFamily="2" charset="2"/>
              <a:buChar char="§"/>
            </a:pPr>
            <a:r xmlns:a="http://schemas.openxmlformats.org/drawingml/2006/main">
              <a:rPr lang="b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একটি প্রস্তাব এমন কিছু যা দাবি করা বা অস্বীকার করা যেতে পারে।</a:t>
            </a:r>
          </a:p>
          <a:p>
            <a:pPr xmlns:a="http://schemas.openxmlformats.org/drawingml/2006/main" marL="0" indent="0" algn="just">
              <a:buNone/>
            </a:pPr>
            <a:r xmlns:a="http://schemas.openxmlformats.org/drawingml/2006/main">
              <a:rPr lang="b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উদাহরণ: দেয়াল সাদা / দেয়াল লাল নয়।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প্রস্তাবের ধরন:</a:t>
            </a:r>
          </a:p>
          <a:p>
            <a:pPr xmlns:a="http://schemas.openxmlformats.org/drawingml/2006/main">
              <a:buFont typeface="Wingdings" panose="05000000000000000000" pitchFamily="2" charset="2"/>
              <a:buChar char="§"/>
            </a:pPr>
            <a:r xmlns:a="http://schemas.openxmlformats.org/drawingml/2006/main">
              <a:rPr lang="b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'একটি প্রস্তাব</a:t>
            </a:r>
          </a:p>
          <a:p>
            <a:pPr xmlns:a="http://schemas.openxmlformats.org/drawingml/2006/main">
              <a:buFont typeface="Wingdings" panose="05000000000000000000" pitchFamily="2" charset="2"/>
              <a:buChar char="§"/>
            </a:pPr>
            <a:r xmlns:a="http://schemas.openxmlformats.org/drawingml/2006/main">
              <a:rPr lang="b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'ই' প্রস্তাব</a:t>
            </a:r>
          </a:p>
          <a:p>
            <a:pPr xmlns:a="http://schemas.openxmlformats.org/drawingml/2006/main">
              <a:buFont typeface="Wingdings" panose="05000000000000000000" pitchFamily="2" charset="2"/>
              <a:buChar char="§"/>
            </a:pPr>
            <a:r xmlns:a="http://schemas.openxmlformats.org/drawingml/2006/main">
              <a:rPr lang="b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'আমি' প্রস্তাব</a:t>
            </a:r>
          </a:p>
          <a:p>
            <a:pPr xmlns:a="http://schemas.openxmlformats.org/drawingml/2006/main">
              <a:buFont typeface="Wingdings" panose="05000000000000000000" pitchFamily="2" charset="2"/>
              <a:buChar char="§"/>
            </a:pPr>
            <a:r xmlns:a="http://schemas.openxmlformats.org/drawingml/2006/main">
              <a:rPr lang="b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'ও' প্রস্তাব</a:t>
            </a:r>
            <a:endParaRPr xmlns:a="http://schemas.openxmlformats.org/drawingml/2006/main"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 xmlns:a="http://schemas.openxmlformats.org/drawingml/2006/main">
              <a:rPr lang="b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AffIrmo </a:t>
            </a:r>
            <a:r xmlns:a="http://schemas.openxmlformats.org/drawingml/2006/main">
              <a:rPr lang="b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 - আমি নিশ্চিত করছি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 xmlns:a="http://schemas.openxmlformats.org/drawingml/2006/main">
              <a:rPr lang="b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nEgO </a:t>
            </a:r>
            <a:r xmlns:a="http://schemas.openxmlformats.org/drawingml/2006/main">
              <a:rPr lang="b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 - আমি অস্বীকার করি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73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0668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পরিমাণ অনুযায়ী প্রস্তাব</a:t>
            </a:r>
            <a:endParaRPr xmlns:a="http://schemas.openxmlformats.org/drawingml/2006/main"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953000"/>
          </a:xfrm>
        </p:spPr>
        <p:txBody>
          <a:bodyPr>
            <a:normAutofit/>
          </a:bodyPr>
          <a:lstStyle/>
          <a:p>
            <a:pPr xmlns:a="http://schemas.openxmlformats.org/drawingml/2006/main" algn="just">
              <a:buFont typeface="Wingdings" panose="05000000000000000000" pitchFamily="2" charset="2"/>
              <a:buChar char="§"/>
            </a:pPr>
            <a:r xmlns:a="http://schemas.openxmlformats.org/drawingml/2006/main">
              <a:rPr lang="b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প্রতিটি স্ট্যান্ডার্ড-ফর্ম শ্রেণীগত প্রস্তাবের একটি পরিমাণ আছে বলা হয়, হয় সার্বজনীন বা বিশেষ।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algn="just">
              <a:buFont typeface="Wingdings" panose="05000000000000000000" pitchFamily="2" charset="2"/>
              <a:buChar char="§"/>
            </a:pPr>
            <a:r xmlns:a="http://schemas.openxmlformats.org/drawingml/2006/main">
              <a:rPr lang="b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যদি প্রস্তাবটি তার বিষয় পদ দ্বারা মনোনীত শ্রেণীর সমস্ত সদস্যকে বোঝায়, তবে এর পরিমাণ সর্বজনীন। A এবং E প্রস্তাবগুলি পরিমাণে সর্বজনীন।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algn="just">
              <a:buFont typeface="Wingdings" panose="05000000000000000000" pitchFamily="2" charset="2"/>
              <a:buChar char="§"/>
            </a:pPr>
            <a:r xmlns:a="http://schemas.openxmlformats.org/drawingml/2006/main">
              <a:rPr lang="b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যদি প্রস্তাবটি শুধুমাত্র তার বিষয় পদ দ্বারা মনোনীত শ্রেণীর কিছু সদস্যকে বোঝায়, তবে এর পরিমাণ নির্দিষ্ট। I এবং O প্রস্তাবগুলি পরিমাণে বিশেষ।</a:t>
            </a:r>
            <a:endParaRPr xmlns:a="http://schemas.openxmlformats.org/drawingml/2006/main"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8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গুণমান অনুযায়ী প্রস্তাব</a:t>
            </a:r>
            <a:endParaRPr xmlns:a="http://schemas.openxmlformats.org/drawingml/2006/main"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xmlns:a="http://schemas.openxmlformats.org/drawingml/2006/main" algn="just"/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প্রতিটি স্ট্যান্ডার্ড-ফর্ম শ্রেণীবদ্ধ প্রস্তাবের একটি গুণ আছে বলে বলা হয়, হয় ইতিবাচক বা নেতিবাচক।</a:t>
            </a:r>
          </a:p>
          <a:p>
            <a:pPr xmlns:a="http://schemas.openxmlformats.org/drawingml/2006/main" algn="just"/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যদি প্রস্তাবটি সম্পূর্ণ বা আংশিক যাই হোক না কেন কিছু শ্রেণী অন্তর্ভুক্তি নিশ্চিত করে, এর গুণমান ইতিবাচক। A এবং I প্রস্তাবগুলি ইতিবাচক।</a:t>
            </a:r>
          </a:p>
          <a:p>
            <a:pPr xmlns:a="http://schemas.openxmlformats.org/drawingml/2006/main" algn="just"/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যদি প্রস্তাবটি </a:t>
            </a:r>
            <a:r xmlns:a="http://schemas.openxmlformats.org/drawingml/2006/main">
              <a:rPr lang="bn" dirty="0">
                <a:latin typeface="Times New Roman" panose="02020603050405020304" pitchFamily="18" charset="0"/>
                <a:cs typeface="Times New Roman" panose="02020603050405020304" pitchFamily="18" charset="0"/>
              </a:rPr>
              <a:t>সম্পূর্ণ বা আংশিক হোক না কেন কিছু শ্রেণী অন্তর্ভুক্তি অস্বীকার করে, তার গুণমান </a:t>
            </a:r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নেতিবাচক। E এবং O প্রস্তাবনা নেতিবাচক।</a:t>
            </a:r>
            <a:endParaRPr xmlns:a="http://schemas.openxmlformats.org/drawingml/2006/main"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762000"/>
            <a:ext cx="8229601" cy="5364163"/>
          </a:xfrm>
        </p:spPr>
        <p:txBody>
          <a:bodyPr>
            <a:normAutofit/>
          </a:bodyPr>
          <a:lstStyle/>
          <a:p>
            <a:pPr xmlns:a="http://schemas.openxmlformats.org/drawingml/2006/main" marL="0" indent="0" algn="ctr">
              <a:buNone/>
            </a:pPr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প্রস্তাব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গুনগত </a:t>
            </a:r>
            <a:r xmlns:a="http://schemas.openxmlformats.org/drawingml/2006/main">
              <a:rPr lang="b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মান</a:t>
            </a:r>
            <a:endParaRPr xmlns:a="http://schemas.openxmlformats.org/drawingml/2006/main"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ইতিবাচক </a:t>
            </a:r>
            <a:r xmlns:a="http://schemas.openxmlformats.org/drawingml/2006/main">
              <a:rPr lang="b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নেতিবাচক </a:t>
            </a:r>
            <a:r xmlns:a="http://schemas.openxmlformats.org/drawingml/2006/main">
              <a:rPr lang="b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সর্বজনীন বিশেষ</a:t>
            </a:r>
            <a:endParaRPr xmlns:a="http://schemas.openxmlformats.org/drawingml/2006/main"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dirty="0" smtClean="0"/>
              <a:t>  </a:t>
            </a:r>
            <a:endParaRPr xmlns:a="http://schemas.openxmlformats.org/drawingml/2006/main"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371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71600" y="2286000"/>
            <a:ext cx="678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371600" y="2286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9200" y="28194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2000" y="3276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2000" y="3314700"/>
            <a:ext cx="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29000" y="3314700"/>
            <a:ext cx="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153400" y="2286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848600" y="2743200"/>
            <a:ext cx="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285509" y="3314700"/>
            <a:ext cx="2563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85509" y="3314700"/>
            <a:ext cx="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876308" y="3321627"/>
            <a:ext cx="0" cy="412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8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bn" dirty="0" smtClean="0"/>
              <a:t>গুণমান + পরিমাণ</a:t>
            </a:r>
            <a:endParaRPr xmlns:a="http://schemas.openxmlformats.org/drawingml/2006/main"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সর্বজনীন ইতিবাচক - একটি প্রস্তাব</a:t>
            </a:r>
          </a:p>
          <a:p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সর্বজনীন নেতিবাচক - ই প্রস্তাব</a:t>
            </a:r>
          </a:p>
          <a:p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বিশেষ ইতিবাচক - আমি প্রস্তাব</a:t>
            </a:r>
          </a:p>
          <a:p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বিশেষ নেতিবাচক - হে প্রস্তাব</a:t>
            </a:r>
            <a:endParaRPr xmlns:a="http://schemas.openxmlformats.org/drawingml/2006/main"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3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b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বিবৃতি এবং প্রস্তাব</a:t>
            </a:r>
            <a:endParaRPr xmlns:a="http://schemas.openxmlformats.org/drawingml/2006/main"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পুরুষরা মরণশীল</a:t>
            </a:r>
          </a:p>
          <a:p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ফুল লাল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এই দুটি বিবৃতি কিন্তু প্রস্তাব নয়.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>
              <a:buFont typeface="Wingdings" panose="05000000000000000000" pitchFamily="2" charset="2"/>
              <a:buChar char="§"/>
            </a:pPr>
            <a:r xmlns:a="http://schemas.openxmlformats.org/drawingml/2006/main">
              <a:rPr lang="b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প্রস্তাবের চারটি অংশ রয়েছে </a:t>
            </a:r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কোয়ান্টিফায়ার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বিষয় পদ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কপুলা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পূর্বাভাস শব্দ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0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 xmlns:a="http://schemas.openxmlformats.org/drawingml/2006/main">
              <a:rPr lang="bn" dirty="0" smtClean="0"/>
              <a:t>একটি প্রস্তাব- </a:t>
            </a:r>
            <a:r xmlns:a="http://schemas.openxmlformats.org/drawingml/2006/main">
              <a:rPr lang="bn" dirty="0"/>
              <a:t>সমস্ত S হল P</a:t>
            </a:r>
          </a:p>
          <a:p>
            <a:r xmlns:a="http://schemas.openxmlformats.org/drawingml/2006/main">
              <a:rPr lang="bn" dirty="0" smtClean="0"/>
              <a:t>E প্রস্তাবনা- না S হল P</a:t>
            </a:r>
          </a:p>
          <a:p>
            <a:r xmlns:a="http://schemas.openxmlformats.org/drawingml/2006/main">
              <a:rPr lang="bn" dirty="0" smtClean="0"/>
              <a:t>আমি প্রস্তাবনা- কিছু এস পি</a:t>
            </a:r>
          </a:p>
          <a:p>
            <a:r xmlns:a="http://schemas.openxmlformats.org/drawingml/2006/main">
              <a:rPr lang="bn" dirty="0" smtClean="0"/>
              <a:t>O প্রস্তাবনা- কিছু S হল P নয়</a:t>
            </a:r>
          </a:p>
          <a:p>
            <a:endParaRPr lang="en-US" dirty="0"/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dirty="0" smtClean="0"/>
              <a:t>বিষয় পদের জন্য 'এস'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dirty="0" smtClean="0"/>
              <a:t>এবং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bn" dirty="0" smtClean="0"/>
              <a:t>predicate মেয়াদের জন্য 'P'</a:t>
            </a:r>
            <a:endParaRPr xmlns:a="http://schemas.openxmlformats.org/drawingml/2006/main" lang="en-IN" dirty="0"/>
          </a:p>
        </p:txBody>
      </p:sp>
    </p:spTree>
    <p:extLst>
      <p:ext uri="{BB962C8B-B14F-4D97-AF65-F5344CB8AC3E}">
        <p14:creationId xmlns:p14="http://schemas.microsoft.com/office/powerpoint/2010/main" val="4559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477</Words>
  <Application>Microsoft Office PowerPoint</Application>
  <PresentationFormat>On-screen Show (4:3)</PresentationFormat>
  <Paragraphs>85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Western Logic </vt:lpstr>
      <vt:lpstr>What is logic?</vt:lpstr>
      <vt:lpstr> Proposition </vt:lpstr>
      <vt:lpstr>Proposition According to Quantity</vt:lpstr>
      <vt:lpstr>Proposition According to Quality</vt:lpstr>
      <vt:lpstr>PowerPoint Presentation</vt:lpstr>
      <vt:lpstr>Quality + Quantity</vt:lpstr>
      <vt:lpstr>Statement and Proposition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logic?</dc:title>
  <dc:creator>Souvik</dc:creator>
  <cp:lastModifiedBy>Souvik</cp:lastModifiedBy>
  <cp:revision>29</cp:revision>
  <dcterms:created xsi:type="dcterms:W3CDTF">2024-03-11T17:19:11Z</dcterms:created>
  <dcterms:modified xsi:type="dcterms:W3CDTF">2024-03-15T03:19:29Z</dcterms:modified>
</cp:coreProperties>
</file>