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1" r:id="rId12"/>
    <p:sldId id="269" r:id="rId13"/>
    <p:sldId id="268"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25" userDrawn="1">
          <p15:clr>
            <a:srgbClr val="A4A3A4"/>
          </p15:clr>
        </p15:guide>
        <p15:guide id="2" pos="302" userDrawn="1">
          <p15:clr>
            <a:srgbClr val="A4A3A4"/>
          </p15:clr>
        </p15:guide>
        <p15:guide id="3" pos="2116" userDrawn="1">
          <p15:clr>
            <a:srgbClr val="A4A3A4"/>
          </p15:clr>
        </p15:guide>
        <p15:guide id="4" orient="horz" pos="17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93D"/>
    <a:srgbClr val="7B3400"/>
    <a:srgbClr val="C2882B"/>
    <a:srgbClr val="269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7" autoAdjust="0"/>
    <p:restoredTop sz="95196" autoAdjust="0"/>
  </p:normalViewPr>
  <p:slideViewPr>
    <p:cSldViewPr snapToGrid="0">
      <p:cViewPr varScale="1">
        <p:scale>
          <a:sx n="78" d="100"/>
          <a:sy n="78" d="100"/>
        </p:scale>
        <p:origin x="1114" y="58"/>
      </p:cViewPr>
      <p:guideLst>
        <p:guide orient="horz" pos="3725"/>
        <p:guide pos="302"/>
        <p:guide pos="2116"/>
        <p:guide orient="horz" pos="17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27B1-847B-FA98-D9FF-2149899245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E4FE3C-1231-9E94-CD08-5FA4429C4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9632F2-D98C-F51B-FEB6-3B88F72EFF0C}"/>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5" name="Footer Placeholder 4">
            <a:extLst>
              <a:ext uri="{FF2B5EF4-FFF2-40B4-BE49-F238E27FC236}">
                <a16:creationId xmlns:a16="http://schemas.microsoft.com/office/drawing/2014/main" id="{24D786F5-A8AD-ACF7-1108-6AFC80C94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43549-1F37-EC9E-0E2C-5C4CE6C8BCA1}"/>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57617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9F49-AA4C-F638-B7C7-3F91E9BF53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5FCBFB-4207-FFBC-CE00-7B4DA4734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FD87F-92F3-114A-0E24-99B42570304B}"/>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5" name="Footer Placeholder 4">
            <a:extLst>
              <a:ext uri="{FF2B5EF4-FFF2-40B4-BE49-F238E27FC236}">
                <a16:creationId xmlns:a16="http://schemas.microsoft.com/office/drawing/2014/main" id="{34EDB43C-27A6-CDCB-A373-E3E3C4870B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33781-EB57-D0B4-6AD9-384D8FC7DC0E}"/>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28413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BF336-6D0F-6711-EE81-66B0D1816A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FD1BF4-A4BA-2FC9-32AD-CCCF7E1A0A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5BDF4-1108-422B-F64E-0FA0BEAC2FE3}"/>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5" name="Footer Placeholder 4">
            <a:extLst>
              <a:ext uri="{FF2B5EF4-FFF2-40B4-BE49-F238E27FC236}">
                <a16:creationId xmlns:a16="http://schemas.microsoft.com/office/drawing/2014/main" id="{CD69C103-F9C9-5DF5-AAC7-75B5B2A669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CDA9C-13F5-51B0-184A-5B890D80F534}"/>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99624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D557-F802-CA71-062F-20A1933779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CC4B0E-0CDD-4CF8-08AC-803672E5E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2BED5-7A12-D230-1851-45E18280EFE3}"/>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5" name="Footer Placeholder 4">
            <a:extLst>
              <a:ext uri="{FF2B5EF4-FFF2-40B4-BE49-F238E27FC236}">
                <a16:creationId xmlns:a16="http://schemas.microsoft.com/office/drawing/2014/main" id="{B8694899-9AD1-2B6E-9FFF-383B2193A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62B9AD-D639-5583-1E7C-2D24A2C79868}"/>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100799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FEFB-ED1B-63BD-4415-D5B053B5E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BBDF77-180D-CD74-C593-604E2BEB86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4428A0-48CF-7EAB-4AC4-CE17DF115A28}"/>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5" name="Footer Placeholder 4">
            <a:extLst>
              <a:ext uri="{FF2B5EF4-FFF2-40B4-BE49-F238E27FC236}">
                <a16:creationId xmlns:a16="http://schemas.microsoft.com/office/drawing/2014/main" id="{6D645D3B-E341-5D25-DD99-5EA84E508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B2588-086F-B6BC-E12E-51940BD4C853}"/>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14866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2ED6-E48B-842C-C26A-C5A82D8034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D7245A-53B5-FC4B-1071-BD38311B67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263E71-0631-81AC-EBFC-E89A895792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2513B1-C208-B257-883E-48D2A770EFB7}"/>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6" name="Footer Placeholder 5">
            <a:extLst>
              <a:ext uri="{FF2B5EF4-FFF2-40B4-BE49-F238E27FC236}">
                <a16:creationId xmlns:a16="http://schemas.microsoft.com/office/drawing/2014/main" id="{69A0C909-1FF6-2347-FF47-550D4DEEA5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EAB86-B355-CB12-212B-CE58FBBDEF3F}"/>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3869983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B3C2-368F-E781-7E14-6615EF5D98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A330CD-E1D5-BC2F-DE5F-1C6128A8EF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759D37-6E62-61E0-B576-FD0A3DB4D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C18E57-2C60-4E25-FF2A-41DC600E51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CEE8CF-2D2F-4A34-80FC-2ED187145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794443-EFC5-80E7-6D6D-0357E099A691}"/>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8" name="Footer Placeholder 7">
            <a:extLst>
              <a:ext uri="{FF2B5EF4-FFF2-40B4-BE49-F238E27FC236}">
                <a16:creationId xmlns:a16="http://schemas.microsoft.com/office/drawing/2014/main" id="{01C0EF8B-C324-A1E2-B402-BFF29EAEFA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6875D3-F683-E2DC-E2F3-5CFFB6CCC013}"/>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120850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E7A0-316F-EE4C-8878-3D5F431D7D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BC01F4-9792-ACBB-5943-F9DBBA96208D}"/>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4" name="Footer Placeholder 3">
            <a:extLst>
              <a:ext uri="{FF2B5EF4-FFF2-40B4-BE49-F238E27FC236}">
                <a16:creationId xmlns:a16="http://schemas.microsoft.com/office/drawing/2014/main" id="{9E57F090-657D-F522-2BF7-4D98F76B9A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A54EDB-8FF2-0344-2AFE-33A0465F7A90}"/>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105198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B3CBA-BFC2-FA90-8A1E-7DF16063AD77}"/>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3" name="Footer Placeholder 2">
            <a:extLst>
              <a:ext uri="{FF2B5EF4-FFF2-40B4-BE49-F238E27FC236}">
                <a16:creationId xmlns:a16="http://schemas.microsoft.com/office/drawing/2014/main" id="{BEEAD6C7-C14D-97F2-2445-710E4733A4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981B02-6E6C-0CAD-1D66-4D77134FD585}"/>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212190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20E3-2EE8-59D9-5775-2F01ECDE4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905C02-7943-1CE4-8582-9EB4A6B7A9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530AE4-516E-E4EC-B18B-6031818B5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D324F-FF67-A21C-F2C3-D916692570B7}"/>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6" name="Footer Placeholder 5">
            <a:extLst>
              <a:ext uri="{FF2B5EF4-FFF2-40B4-BE49-F238E27FC236}">
                <a16:creationId xmlns:a16="http://schemas.microsoft.com/office/drawing/2014/main" id="{7B5FFE37-B644-576A-C791-1E62173A0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B52CE-147A-0D22-E4B3-DC7F7A276373}"/>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183174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3958-871C-1010-836C-AFD88A516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6CDA3B-1121-6746-11AB-5A70FBD0C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6A5542-C266-A356-175A-6D23320AA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79B6F-0A79-87CC-6354-249BD3BD9CCE}"/>
              </a:ext>
            </a:extLst>
          </p:cNvPr>
          <p:cNvSpPr>
            <a:spLocks noGrp="1"/>
          </p:cNvSpPr>
          <p:nvPr>
            <p:ph type="dt" sz="half" idx="10"/>
          </p:nvPr>
        </p:nvSpPr>
        <p:spPr/>
        <p:txBody>
          <a:bodyPr/>
          <a:lstStyle/>
          <a:p>
            <a:fld id="{49472892-58B6-493D-BDEB-D667046328E8}" type="datetimeFigureOut">
              <a:rPr lang="en-IN" smtClean="0"/>
              <a:t>06-03-2023</a:t>
            </a:fld>
            <a:endParaRPr lang="en-IN"/>
          </a:p>
        </p:txBody>
      </p:sp>
      <p:sp>
        <p:nvSpPr>
          <p:cNvPr id="6" name="Footer Placeholder 5">
            <a:extLst>
              <a:ext uri="{FF2B5EF4-FFF2-40B4-BE49-F238E27FC236}">
                <a16:creationId xmlns:a16="http://schemas.microsoft.com/office/drawing/2014/main" id="{6A5D1029-DF61-3563-AABF-5D94E040F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0E223-7543-AA5A-DFC2-AB46F06DC847}"/>
              </a:ext>
            </a:extLst>
          </p:cNvPr>
          <p:cNvSpPr>
            <a:spLocks noGrp="1"/>
          </p:cNvSpPr>
          <p:nvPr>
            <p:ph type="sldNum" sz="quarter" idx="12"/>
          </p:nvPr>
        </p:nvSpPr>
        <p:spPr/>
        <p:txBody>
          <a:bodyPr/>
          <a:lstStyle/>
          <a:p>
            <a:fld id="{92B9AA29-6631-47E0-A229-D3BAD21CA1C3}" type="slidenum">
              <a:rPr lang="en-IN" smtClean="0"/>
              <a:t>‹#›</a:t>
            </a:fld>
            <a:endParaRPr lang="en-IN"/>
          </a:p>
        </p:txBody>
      </p:sp>
    </p:spTree>
    <p:extLst>
      <p:ext uri="{BB962C8B-B14F-4D97-AF65-F5344CB8AC3E}">
        <p14:creationId xmlns:p14="http://schemas.microsoft.com/office/powerpoint/2010/main" val="216304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79C44-AC25-A45E-163C-6762920C5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91039-A6D3-0FAF-267C-D469656EF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D9C8E-B95C-F3A8-7A6A-ADEECD4C7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72892-58B6-493D-BDEB-D667046328E8}" type="datetimeFigureOut">
              <a:rPr lang="en-IN" smtClean="0"/>
              <a:t>06-03-2023</a:t>
            </a:fld>
            <a:endParaRPr lang="en-IN"/>
          </a:p>
        </p:txBody>
      </p:sp>
      <p:sp>
        <p:nvSpPr>
          <p:cNvPr id="5" name="Footer Placeholder 4">
            <a:extLst>
              <a:ext uri="{FF2B5EF4-FFF2-40B4-BE49-F238E27FC236}">
                <a16:creationId xmlns:a16="http://schemas.microsoft.com/office/drawing/2014/main" id="{BB1BC9E0-949E-7AE7-9F2C-769766C11A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B32A02-147F-C1E0-0D6C-6002DDE3B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9AA29-6631-47E0-A229-D3BAD21CA1C3}" type="slidenum">
              <a:rPr lang="en-IN" smtClean="0"/>
              <a:t>‹#›</a:t>
            </a:fld>
            <a:endParaRPr lang="en-IN"/>
          </a:p>
        </p:txBody>
      </p:sp>
    </p:spTree>
    <p:extLst>
      <p:ext uri="{BB962C8B-B14F-4D97-AF65-F5344CB8AC3E}">
        <p14:creationId xmlns:p14="http://schemas.microsoft.com/office/powerpoint/2010/main" val="208072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png"/><Relationship Id="rId7" Type="http://schemas.openxmlformats.org/officeDocument/2006/relationships/image" Target="../media/image38.emf"/><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emf"/><Relationship Id="rId4" Type="http://schemas.openxmlformats.org/officeDocument/2006/relationships/image" Target="../media/image35.png"/><Relationship Id="rId9" Type="http://schemas.openxmlformats.org/officeDocument/2006/relationships/image" Target="../media/image40.emf"/></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emf"/><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emf"/><Relationship Id="rId5" Type="http://schemas.openxmlformats.org/officeDocument/2006/relationships/image" Target="../media/image45.emf"/><Relationship Id="rId10" Type="http://schemas.openxmlformats.org/officeDocument/2006/relationships/image" Target="../media/image50.png"/><Relationship Id="rId4" Type="http://schemas.openxmlformats.org/officeDocument/2006/relationships/image" Target="../media/image44.emf"/><Relationship Id="rId9" Type="http://schemas.openxmlformats.org/officeDocument/2006/relationships/image" Target="../media/image4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imsdb.com/" TargetMode="External"/><Relationship Id="rId2" Type="http://schemas.openxmlformats.org/officeDocument/2006/relationships/hyperlink" Target="https://www.kaggle.com/datasets/barryhaworth/imdb-parental-guid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hyperlink" Target="https://imsdb.com/script/%3cmovie" TargetMode="Externa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7.png"/><Relationship Id="rId7" Type="http://schemas.openxmlformats.org/officeDocument/2006/relationships/package" Target="../embeddings/Microsoft_Excel_Worksheet.xlsx"/><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4.emf"/><Relationship Id="rId5" Type="http://schemas.openxmlformats.org/officeDocument/2006/relationships/image" Target="../media/image9.png"/><Relationship Id="rId10" Type="http://schemas.openxmlformats.org/officeDocument/2006/relationships/image" Target="../media/image13.emf"/><Relationship Id="rId4" Type="http://schemas.openxmlformats.org/officeDocument/2006/relationships/image" Target="../media/image8.png"/><Relationship Id="rId9" Type="http://schemas.openxmlformats.org/officeDocument/2006/relationships/image" Target="../media/image12.emf"/></Relationships>
</file>

<file path=ppt/slides/_rels/slide8.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png"/><Relationship Id="rId7" Type="http://schemas.openxmlformats.org/officeDocument/2006/relationships/image" Target="../media/image20.emf"/><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emf"/><Relationship Id="rId4" Type="http://schemas.openxmlformats.org/officeDocument/2006/relationships/image" Target="../media/image17.png"/><Relationship Id="rId9" Type="http://schemas.openxmlformats.org/officeDocument/2006/relationships/image" Target="../media/image22.emf"/></Relationships>
</file>

<file path=ppt/slides/_rels/slide9.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png"/><Relationship Id="rId7" Type="http://schemas.openxmlformats.org/officeDocument/2006/relationships/image" Target="../media/image29.emf"/><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emf"/><Relationship Id="rId4" Type="http://schemas.openxmlformats.org/officeDocument/2006/relationships/image" Target="../media/image26.png"/><Relationship Id="rId9" Type="http://schemas.openxmlformats.org/officeDocument/2006/relationships/image" Target="../media/image3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vie titles 1080P, 2K, 4K, 5K HD wallpapers free download | Wallpaper Flare">
            <a:extLst>
              <a:ext uri="{FF2B5EF4-FFF2-40B4-BE49-F238E27FC236}">
                <a16:creationId xmlns:a16="http://schemas.microsoft.com/office/drawing/2014/main" id="{DD062587-A5BB-46A2-D70C-5056027AE7AF}"/>
              </a:ext>
            </a:extLst>
          </p:cNvPr>
          <p:cNvPicPr>
            <a:picLocks noChangeAspect="1" noChangeArrowheads="1"/>
          </p:cNvPicPr>
          <p:nvPr/>
        </p:nvPicPr>
        <p:blipFill rotWithShape="1">
          <a:blip r:embed="rId2">
            <a:duotone>
              <a:prstClr val="black"/>
              <a:srgbClr val="26924A">
                <a:tint val="45000"/>
                <a:satMod val="400000"/>
              </a:srgbClr>
            </a:duotone>
            <a:extLst>
              <a:ext uri="{BEBA8EAE-BF5A-486C-A8C5-ECC9F3942E4B}">
                <a14:imgProps xmlns:a14="http://schemas.microsoft.com/office/drawing/2010/main">
                  <a14:imgLayer r:embed="rId3">
                    <a14:imgEffect>
                      <a14:artisticTexturizer/>
                    </a14:imgEffect>
                    <a14:imgEffect>
                      <a14:brightnessContrast bright="-40000"/>
                    </a14:imgEffect>
                  </a14:imgLayer>
                </a14:imgProps>
              </a:ext>
              <a:ext uri="{28A0092B-C50C-407E-A947-70E740481C1C}">
                <a14:useLocalDpi xmlns:a14="http://schemas.microsoft.com/office/drawing/2010/main" val="0"/>
              </a:ext>
            </a:extLst>
          </a:blip>
          <a:srcRect r="31685"/>
          <a:stretch/>
        </p:blipFill>
        <p:spPr bwMode="auto">
          <a:xfrm>
            <a:off x="0" y="-4187"/>
            <a:ext cx="8328991" cy="68663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ECF311E-B006-C6F5-E173-C5A38472B485}"/>
              </a:ext>
            </a:extLst>
          </p:cNvPr>
          <p:cNvSpPr/>
          <p:nvPr/>
        </p:nvSpPr>
        <p:spPr>
          <a:xfrm>
            <a:off x="8328991" y="-4187"/>
            <a:ext cx="3863009" cy="6862187"/>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RHCG - Child Protection">
            <a:extLst>
              <a:ext uri="{FF2B5EF4-FFF2-40B4-BE49-F238E27FC236}">
                <a16:creationId xmlns:a16="http://schemas.microsoft.com/office/drawing/2014/main" id="{FD726E2A-B276-B0ED-AF44-193E30A7FF27}"/>
              </a:ext>
            </a:extLst>
          </p:cNvPr>
          <p:cNvPicPr>
            <a:picLocks noChangeAspect="1" noChangeArrowheads="1"/>
          </p:cNvPicPr>
          <p:nvPr/>
        </p:nvPicPr>
        <p:blipFill>
          <a:blip r:embed="rId4">
            <a:duotone>
              <a:prstClr val="black"/>
              <a:srgbClr val="C2882B">
                <a:tint val="45000"/>
                <a:satMod val="400000"/>
              </a:srgbClr>
            </a:duotone>
            <a:extLst>
              <a:ext uri="{28A0092B-C50C-407E-A947-70E740481C1C}">
                <a14:useLocalDpi xmlns:a14="http://schemas.microsoft.com/office/drawing/2010/main" val="0"/>
              </a:ext>
            </a:extLst>
          </a:blip>
          <a:srcRect/>
          <a:stretch>
            <a:fillRect/>
          </a:stretch>
        </p:blipFill>
        <p:spPr bwMode="auto">
          <a:xfrm>
            <a:off x="8516477" y="2013452"/>
            <a:ext cx="3488037" cy="258417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09F80D48-F605-DE2D-1FE4-F9C79AFFA4BC}"/>
              </a:ext>
            </a:extLst>
          </p:cNvPr>
          <p:cNvGrpSpPr/>
          <p:nvPr/>
        </p:nvGrpSpPr>
        <p:grpSpPr>
          <a:xfrm>
            <a:off x="6460434" y="3965713"/>
            <a:ext cx="5731566" cy="1610139"/>
            <a:chOff x="6460434" y="3965713"/>
            <a:chExt cx="5731566" cy="1610139"/>
          </a:xfrm>
        </p:grpSpPr>
        <p:sp>
          <p:nvSpPr>
            <p:cNvPr id="9" name="Rectangle 8">
              <a:extLst>
                <a:ext uri="{FF2B5EF4-FFF2-40B4-BE49-F238E27FC236}">
                  <a16:creationId xmlns:a16="http://schemas.microsoft.com/office/drawing/2014/main" id="{99AFEEB3-052F-4CFE-3A3E-46F575D1042D}"/>
                </a:ext>
              </a:extLst>
            </p:cNvPr>
            <p:cNvSpPr/>
            <p:nvPr/>
          </p:nvSpPr>
          <p:spPr>
            <a:xfrm>
              <a:off x="6480313" y="3965713"/>
              <a:ext cx="5711687" cy="1610139"/>
            </a:xfrm>
            <a:prstGeom prst="rect">
              <a:avLst/>
            </a:prstGeom>
            <a:solidFill>
              <a:srgbClr val="C2882B">
                <a:alpha val="80000"/>
              </a:srgbClr>
            </a:solidFill>
            <a:ln>
              <a:solidFill>
                <a:srgbClr val="C288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3C6C944-986F-1BA9-95A6-5D1DF6074F12}"/>
                </a:ext>
              </a:extLst>
            </p:cNvPr>
            <p:cNvSpPr txBox="1"/>
            <p:nvPr/>
          </p:nvSpPr>
          <p:spPr>
            <a:xfrm>
              <a:off x="6460435" y="4200064"/>
              <a:ext cx="5711687" cy="646331"/>
            </a:xfrm>
            <a:prstGeom prst="rect">
              <a:avLst/>
            </a:prstGeom>
            <a:noFill/>
          </p:spPr>
          <p:txBody>
            <a:bodyPr wrap="square">
              <a:spAutoFit/>
            </a:bodyPr>
            <a:lstStyle/>
            <a:p>
              <a:r>
                <a:rPr lang="en-US" sz="1800" b="1" dirty="0">
                  <a:solidFill>
                    <a:schemeClr val="bg1"/>
                  </a:solidFill>
                  <a:effectLst/>
                  <a:latin typeface="Calibri" panose="020F0502020204030204" pitchFamily="34" charset="0"/>
                  <a:ea typeface="Arial" panose="020B0604020202020204" pitchFamily="34" charset="0"/>
                </a:rPr>
                <a:t>Movie parental guide predictive profiling from raw movie script using AI for automated viewability classification</a:t>
              </a:r>
              <a:endParaRPr lang="en-IN" dirty="0">
                <a:solidFill>
                  <a:schemeClr val="bg1"/>
                </a:solidFill>
              </a:endParaRPr>
            </a:p>
          </p:txBody>
        </p:sp>
        <p:cxnSp>
          <p:nvCxnSpPr>
            <p:cNvPr id="11" name="Straight Connector 10">
              <a:extLst>
                <a:ext uri="{FF2B5EF4-FFF2-40B4-BE49-F238E27FC236}">
                  <a16:creationId xmlns:a16="http://schemas.microsoft.com/office/drawing/2014/main" id="{8CB1E177-98A7-B48C-80C8-03F1AAF33F4F}"/>
                </a:ext>
              </a:extLst>
            </p:cNvPr>
            <p:cNvCxnSpPr>
              <a:cxnSpLocks/>
            </p:cNvCxnSpPr>
            <p:nvPr/>
          </p:nvCxnSpPr>
          <p:spPr>
            <a:xfrm>
              <a:off x="6480313" y="5083861"/>
              <a:ext cx="3697356" cy="209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854835A-843D-85EB-20EB-0284D2C905EA}"/>
                </a:ext>
              </a:extLst>
            </p:cNvPr>
            <p:cNvSpPr txBox="1"/>
            <p:nvPr/>
          </p:nvSpPr>
          <p:spPr>
            <a:xfrm>
              <a:off x="6460434" y="5126537"/>
              <a:ext cx="5711687" cy="369332"/>
            </a:xfrm>
            <a:prstGeom prst="rect">
              <a:avLst/>
            </a:prstGeom>
            <a:noFill/>
          </p:spPr>
          <p:txBody>
            <a:bodyPr wrap="square">
              <a:spAutoFit/>
            </a:bodyPr>
            <a:lstStyle/>
            <a:p>
              <a:r>
                <a:rPr lang="en-US" dirty="0">
                  <a:solidFill>
                    <a:schemeClr val="bg1"/>
                  </a:solidFill>
                  <a:effectLst/>
                  <a:latin typeface="Calibri" panose="020F0502020204030204" pitchFamily="34" charset="0"/>
                  <a:ea typeface="Arial" panose="020B0604020202020204" pitchFamily="34" charset="0"/>
                </a:rPr>
                <a:t>By  </a:t>
              </a:r>
              <a:r>
                <a:rPr lang="en-US" dirty="0" err="1">
                  <a:solidFill>
                    <a:schemeClr val="bg1"/>
                  </a:solidFill>
                  <a:effectLst/>
                  <a:latin typeface="Calibri" panose="020F0502020204030204" pitchFamily="34" charset="0"/>
                  <a:ea typeface="Arial" panose="020B0604020202020204" pitchFamily="34" charset="0"/>
                </a:rPr>
                <a:t>Sukesh</a:t>
              </a:r>
              <a:endParaRPr lang="en-IN" dirty="0">
                <a:solidFill>
                  <a:schemeClr val="bg1"/>
                </a:solidFill>
              </a:endParaRPr>
            </a:p>
          </p:txBody>
        </p:sp>
      </p:grpSp>
    </p:spTree>
    <p:extLst>
      <p:ext uri="{BB962C8B-B14F-4D97-AF65-F5344CB8AC3E}">
        <p14:creationId xmlns:p14="http://schemas.microsoft.com/office/powerpoint/2010/main" val="257422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Understanding Parental Guide Ratings - Intense</a:t>
            </a:r>
          </a:p>
        </p:txBody>
      </p:sp>
      <p:sp>
        <p:nvSpPr>
          <p:cNvPr id="6" name="Rectangle: Rounded Corners 5">
            <a:extLst>
              <a:ext uri="{FF2B5EF4-FFF2-40B4-BE49-F238E27FC236}">
                <a16:creationId xmlns:a16="http://schemas.microsoft.com/office/drawing/2014/main" id="{5997136C-0F96-9C0C-EB78-5E15680A0EE6}"/>
              </a:ext>
            </a:extLst>
          </p:cNvPr>
          <p:cNvSpPr/>
          <p:nvPr/>
        </p:nvSpPr>
        <p:spPr>
          <a:xfrm>
            <a:off x="438150" y="750913"/>
            <a:ext cx="2667000" cy="540000"/>
          </a:xfrm>
          <a:prstGeom prst="roundRect">
            <a:avLst>
              <a:gd name="adj" fmla="val 13139"/>
            </a:avLst>
          </a:prstGeom>
          <a:solidFill>
            <a:srgbClr val="1739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7881BCDD-A09D-B6E3-E1A2-DDD09F05A269}"/>
              </a:ext>
            </a:extLst>
          </p:cNvPr>
          <p:cNvSpPr/>
          <p:nvPr/>
        </p:nvSpPr>
        <p:spPr>
          <a:xfrm>
            <a:off x="438150" y="1057275"/>
            <a:ext cx="7867650" cy="17430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15F4BD4-FA45-69A3-4E35-64F209153A6C}"/>
              </a:ext>
            </a:extLst>
          </p:cNvPr>
          <p:cNvSpPr txBox="1"/>
          <p:nvPr/>
        </p:nvSpPr>
        <p:spPr>
          <a:xfrm>
            <a:off x="552450" y="722338"/>
            <a:ext cx="2476500" cy="338554"/>
          </a:xfrm>
          <a:prstGeom prst="rect">
            <a:avLst/>
          </a:prstGeom>
          <a:noFill/>
        </p:spPr>
        <p:txBody>
          <a:bodyPr wrap="square" rtlCol="0">
            <a:spAutoFit/>
          </a:bodyPr>
          <a:lstStyle/>
          <a:p>
            <a:r>
              <a:rPr lang="en-IN" sz="1600" b="1" dirty="0">
                <a:solidFill>
                  <a:schemeClr val="bg1"/>
                </a:solidFill>
              </a:rPr>
              <a:t>Observations</a:t>
            </a:r>
          </a:p>
        </p:txBody>
      </p:sp>
      <p:sp>
        <p:nvSpPr>
          <p:cNvPr id="16" name="TextBox 15">
            <a:extLst>
              <a:ext uri="{FF2B5EF4-FFF2-40B4-BE49-F238E27FC236}">
                <a16:creationId xmlns:a16="http://schemas.microsoft.com/office/drawing/2014/main" id="{3777A7DF-A2CD-0F38-9F93-1E88624611C1}"/>
              </a:ext>
            </a:extLst>
          </p:cNvPr>
          <p:cNvSpPr txBox="1"/>
          <p:nvPr/>
        </p:nvSpPr>
        <p:spPr>
          <a:xfrm>
            <a:off x="571500" y="5964212"/>
            <a:ext cx="2514600" cy="369332"/>
          </a:xfrm>
          <a:prstGeom prst="rect">
            <a:avLst/>
          </a:prstGeom>
          <a:noFill/>
        </p:spPr>
        <p:txBody>
          <a:bodyPr wrap="square" rtlCol="0">
            <a:spAutoFit/>
          </a:bodyPr>
          <a:lstStyle/>
          <a:p>
            <a:pPr algn="ctr"/>
            <a:r>
              <a:rPr lang="en-IN" b="1" dirty="0"/>
              <a:t>Word Cloud</a:t>
            </a:r>
          </a:p>
        </p:txBody>
      </p:sp>
      <p:sp>
        <p:nvSpPr>
          <p:cNvPr id="18" name="TextBox 17">
            <a:extLst>
              <a:ext uri="{FF2B5EF4-FFF2-40B4-BE49-F238E27FC236}">
                <a16:creationId xmlns:a16="http://schemas.microsoft.com/office/drawing/2014/main" id="{40192EA0-AFB4-5149-6FCF-1C14A389E16C}"/>
              </a:ext>
            </a:extLst>
          </p:cNvPr>
          <p:cNvSpPr txBox="1"/>
          <p:nvPr/>
        </p:nvSpPr>
        <p:spPr>
          <a:xfrm>
            <a:off x="6438902" y="5991999"/>
            <a:ext cx="2514600" cy="369332"/>
          </a:xfrm>
          <a:prstGeom prst="rect">
            <a:avLst/>
          </a:prstGeom>
          <a:noFill/>
        </p:spPr>
        <p:txBody>
          <a:bodyPr wrap="square" rtlCol="0">
            <a:spAutoFit/>
          </a:bodyPr>
          <a:lstStyle/>
          <a:p>
            <a:pPr algn="ctr"/>
            <a:r>
              <a:rPr lang="en-IN" b="1" dirty="0"/>
              <a:t>Bi-Gram Distributions</a:t>
            </a:r>
          </a:p>
        </p:txBody>
      </p:sp>
      <p:pic>
        <p:nvPicPr>
          <p:cNvPr id="4" name="Picture 10">
            <a:extLst>
              <a:ext uri="{FF2B5EF4-FFF2-40B4-BE49-F238E27FC236}">
                <a16:creationId xmlns:a16="http://schemas.microsoft.com/office/drawing/2014/main" id="{AD4AED51-A20C-12B9-791F-4D4F5D787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100" y="836613"/>
            <a:ext cx="3221038" cy="1963738"/>
          </a:xfrm>
          <a:prstGeom prst="rect">
            <a:avLst/>
          </a:prstGeom>
          <a:noFill/>
          <a:ln>
            <a:solidFill>
              <a:srgbClr val="17393D"/>
            </a:solidFill>
          </a:ln>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DE6FA734-C5DC-12B0-4E84-9651AAA25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872731"/>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7046A36-5B44-FD7A-3580-6271013D3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951" y="2897412"/>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D7AF769-6B5E-FC4C-1A7E-0DC7A783F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4387464"/>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2574685-011B-897C-5F67-9BE17E8A25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951" y="4370771"/>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BD1D3B5-5934-BC58-24E2-C12F239D1063}"/>
              </a:ext>
            </a:extLst>
          </p:cNvPr>
          <p:cNvPicPr>
            <a:picLocks noChangeAspect="1"/>
          </p:cNvPicPr>
          <p:nvPr/>
        </p:nvPicPr>
        <p:blipFill>
          <a:blip r:embed="rId7"/>
          <a:stretch>
            <a:fillRect/>
          </a:stretch>
        </p:blipFill>
        <p:spPr>
          <a:xfrm>
            <a:off x="3373951" y="2897412"/>
            <a:ext cx="2132114" cy="2994419"/>
          </a:xfrm>
          <a:prstGeom prst="rect">
            <a:avLst/>
          </a:prstGeom>
        </p:spPr>
      </p:pic>
      <p:pic>
        <p:nvPicPr>
          <p:cNvPr id="10" name="Picture 9">
            <a:extLst>
              <a:ext uri="{FF2B5EF4-FFF2-40B4-BE49-F238E27FC236}">
                <a16:creationId xmlns:a16="http://schemas.microsoft.com/office/drawing/2014/main" id="{FA614CCD-9424-D04F-85A5-7CD01134EE5B}"/>
              </a:ext>
            </a:extLst>
          </p:cNvPr>
          <p:cNvPicPr>
            <a:picLocks noChangeAspect="1"/>
          </p:cNvPicPr>
          <p:nvPr/>
        </p:nvPicPr>
        <p:blipFill>
          <a:blip r:embed="rId8"/>
          <a:stretch>
            <a:fillRect/>
          </a:stretch>
        </p:blipFill>
        <p:spPr>
          <a:xfrm>
            <a:off x="5525729" y="2897412"/>
            <a:ext cx="2132114" cy="2994419"/>
          </a:xfrm>
          <a:prstGeom prst="rect">
            <a:avLst/>
          </a:prstGeom>
        </p:spPr>
      </p:pic>
      <p:pic>
        <p:nvPicPr>
          <p:cNvPr id="13" name="Picture 12">
            <a:extLst>
              <a:ext uri="{FF2B5EF4-FFF2-40B4-BE49-F238E27FC236}">
                <a16:creationId xmlns:a16="http://schemas.microsoft.com/office/drawing/2014/main" id="{1736E374-09B3-8A7D-C57F-BE0C874B4AF9}"/>
              </a:ext>
            </a:extLst>
          </p:cNvPr>
          <p:cNvPicPr>
            <a:picLocks noChangeAspect="1"/>
          </p:cNvPicPr>
          <p:nvPr/>
        </p:nvPicPr>
        <p:blipFill>
          <a:blip r:embed="rId9"/>
          <a:stretch>
            <a:fillRect/>
          </a:stretch>
        </p:blipFill>
        <p:spPr>
          <a:xfrm>
            <a:off x="7687354" y="2897412"/>
            <a:ext cx="2213730" cy="2994419"/>
          </a:xfrm>
          <a:prstGeom prst="rect">
            <a:avLst/>
          </a:prstGeom>
        </p:spPr>
      </p:pic>
      <p:pic>
        <p:nvPicPr>
          <p:cNvPr id="15" name="Picture 14">
            <a:extLst>
              <a:ext uri="{FF2B5EF4-FFF2-40B4-BE49-F238E27FC236}">
                <a16:creationId xmlns:a16="http://schemas.microsoft.com/office/drawing/2014/main" id="{E3CB13D7-C6D8-413B-69DD-D034DF86635E}"/>
              </a:ext>
            </a:extLst>
          </p:cNvPr>
          <p:cNvPicPr>
            <a:picLocks noChangeAspect="1"/>
          </p:cNvPicPr>
          <p:nvPr/>
        </p:nvPicPr>
        <p:blipFill>
          <a:blip r:embed="rId10"/>
          <a:stretch>
            <a:fillRect/>
          </a:stretch>
        </p:blipFill>
        <p:spPr>
          <a:xfrm>
            <a:off x="9930595" y="2897412"/>
            <a:ext cx="2014371" cy="2994419"/>
          </a:xfrm>
          <a:prstGeom prst="rect">
            <a:avLst/>
          </a:prstGeom>
        </p:spPr>
      </p:pic>
      <p:sp>
        <p:nvSpPr>
          <p:cNvPr id="17" name="TextBox 16">
            <a:extLst>
              <a:ext uri="{FF2B5EF4-FFF2-40B4-BE49-F238E27FC236}">
                <a16:creationId xmlns:a16="http://schemas.microsoft.com/office/drawing/2014/main" id="{F132BFEC-C04E-503A-7EA2-DE3AFB6C3AA3}"/>
              </a:ext>
            </a:extLst>
          </p:cNvPr>
          <p:cNvSpPr txBox="1"/>
          <p:nvPr/>
        </p:nvSpPr>
        <p:spPr>
          <a:xfrm>
            <a:off x="483011" y="1502678"/>
            <a:ext cx="7717092"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chemeClr val="tx1"/>
                </a:solidFill>
              </a:rPr>
              <a:t>Intenseness has a good distribution of scripts across all four classes</a:t>
            </a:r>
          </a:p>
          <a:p>
            <a:pPr marL="285750" indent="-285750">
              <a:buFont typeface="Wingdings" panose="05000000000000000000" pitchFamily="2" charset="2"/>
              <a:buChar char="Ø"/>
            </a:pPr>
            <a:r>
              <a:rPr lang="en-US" sz="1400" dirty="0"/>
              <a:t>Intenseness at a high level has similar word distribution as that of violence </a:t>
            </a:r>
            <a:endParaRPr lang="en-US" sz="1400" dirty="0">
              <a:solidFill>
                <a:schemeClr val="tx1"/>
              </a:solidFill>
            </a:endParaRPr>
          </a:p>
        </p:txBody>
      </p:sp>
    </p:spTree>
    <p:extLst>
      <p:ext uri="{BB962C8B-B14F-4D97-AF65-F5344CB8AC3E}">
        <p14:creationId xmlns:p14="http://schemas.microsoft.com/office/powerpoint/2010/main" val="64618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Understanding Parental Guide Ratings - Sex</a:t>
            </a:r>
          </a:p>
        </p:txBody>
      </p:sp>
      <p:sp>
        <p:nvSpPr>
          <p:cNvPr id="6" name="Rectangle: Rounded Corners 5">
            <a:extLst>
              <a:ext uri="{FF2B5EF4-FFF2-40B4-BE49-F238E27FC236}">
                <a16:creationId xmlns:a16="http://schemas.microsoft.com/office/drawing/2014/main" id="{5997136C-0F96-9C0C-EB78-5E15680A0EE6}"/>
              </a:ext>
            </a:extLst>
          </p:cNvPr>
          <p:cNvSpPr/>
          <p:nvPr/>
        </p:nvSpPr>
        <p:spPr>
          <a:xfrm>
            <a:off x="438150" y="750913"/>
            <a:ext cx="2667000" cy="540000"/>
          </a:xfrm>
          <a:prstGeom prst="roundRect">
            <a:avLst>
              <a:gd name="adj" fmla="val 13139"/>
            </a:avLst>
          </a:prstGeom>
          <a:solidFill>
            <a:srgbClr val="1739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7881BCDD-A09D-B6E3-E1A2-DDD09F05A269}"/>
              </a:ext>
            </a:extLst>
          </p:cNvPr>
          <p:cNvSpPr/>
          <p:nvPr/>
        </p:nvSpPr>
        <p:spPr>
          <a:xfrm>
            <a:off x="438150" y="1057275"/>
            <a:ext cx="7867650" cy="17430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2">
            <a:extLst>
              <a:ext uri="{FF2B5EF4-FFF2-40B4-BE49-F238E27FC236}">
                <a16:creationId xmlns:a16="http://schemas.microsoft.com/office/drawing/2014/main" id="{993A19CC-B066-5592-50F2-DDDAA0BCF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150" y="836613"/>
            <a:ext cx="3201988" cy="1963737"/>
          </a:xfrm>
          <a:prstGeom prst="rect">
            <a:avLst/>
          </a:prstGeom>
          <a:noFill/>
          <a:ln>
            <a:solidFill>
              <a:srgbClr val="17393D"/>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15F4BD4-FA45-69A3-4E35-64F209153A6C}"/>
              </a:ext>
            </a:extLst>
          </p:cNvPr>
          <p:cNvSpPr txBox="1"/>
          <p:nvPr/>
        </p:nvSpPr>
        <p:spPr>
          <a:xfrm>
            <a:off x="552450" y="722338"/>
            <a:ext cx="2476500" cy="338554"/>
          </a:xfrm>
          <a:prstGeom prst="rect">
            <a:avLst/>
          </a:prstGeom>
          <a:noFill/>
        </p:spPr>
        <p:txBody>
          <a:bodyPr wrap="square" rtlCol="0">
            <a:spAutoFit/>
          </a:bodyPr>
          <a:lstStyle/>
          <a:p>
            <a:r>
              <a:rPr lang="en-IN" sz="1600" b="1" dirty="0">
                <a:solidFill>
                  <a:schemeClr val="bg1"/>
                </a:solidFill>
              </a:rPr>
              <a:t>Observations</a:t>
            </a:r>
          </a:p>
        </p:txBody>
      </p:sp>
      <p:pic>
        <p:nvPicPr>
          <p:cNvPr id="14" name="Picture 13">
            <a:extLst>
              <a:ext uri="{FF2B5EF4-FFF2-40B4-BE49-F238E27FC236}">
                <a16:creationId xmlns:a16="http://schemas.microsoft.com/office/drawing/2014/main" id="{FB090AA5-B665-16F6-1013-63436B0B37EB}"/>
              </a:ext>
            </a:extLst>
          </p:cNvPr>
          <p:cNvPicPr>
            <a:picLocks noChangeAspect="1"/>
          </p:cNvPicPr>
          <p:nvPr/>
        </p:nvPicPr>
        <p:blipFill>
          <a:blip r:embed="rId3"/>
          <a:stretch>
            <a:fillRect/>
          </a:stretch>
        </p:blipFill>
        <p:spPr>
          <a:xfrm>
            <a:off x="3529107" y="2901239"/>
            <a:ext cx="1986916" cy="2953463"/>
          </a:xfrm>
          <a:prstGeom prst="rect">
            <a:avLst/>
          </a:prstGeom>
        </p:spPr>
      </p:pic>
      <p:sp>
        <p:nvSpPr>
          <p:cNvPr id="16" name="TextBox 15">
            <a:extLst>
              <a:ext uri="{FF2B5EF4-FFF2-40B4-BE49-F238E27FC236}">
                <a16:creationId xmlns:a16="http://schemas.microsoft.com/office/drawing/2014/main" id="{3777A7DF-A2CD-0F38-9F93-1E88624611C1}"/>
              </a:ext>
            </a:extLst>
          </p:cNvPr>
          <p:cNvSpPr txBox="1"/>
          <p:nvPr/>
        </p:nvSpPr>
        <p:spPr>
          <a:xfrm>
            <a:off x="571500" y="5964212"/>
            <a:ext cx="2514600" cy="369332"/>
          </a:xfrm>
          <a:prstGeom prst="rect">
            <a:avLst/>
          </a:prstGeom>
          <a:noFill/>
        </p:spPr>
        <p:txBody>
          <a:bodyPr wrap="square" rtlCol="0">
            <a:spAutoFit/>
          </a:bodyPr>
          <a:lstStyle/>
          <a:p>
            <a:pPr algn="ctr"/>
            <a:r>
              <a:rPr lang="en-IN" b="1" dirty="0"/>
              <a:t>Word Cloud</a:t>
            </a:r>
          </a:p>
        </p:txBody>
      </p:sp>
      <p:sp>
        <p:nvSpPr>
          <p:cNvPr id="18" name="TextBox 17">
            <a:extLst>
              <a:ext uri="{FF2B5EF4-FFF2-40B4-BE49-F238E27FC236}">
                <a16:creationId xmlns:a16="http://schemas.microsoft.com/office/drawing/2014/main" id="{40192EA0-AFB4-5149-6FCF-1C14A389E16C}"/>
              </a:ext>
            </a:extLst>
          </p:cNvPr>
          <p:cNvSpPr txBox="1"/>
          <p:nvPr/>
        </p:nvSpPr>
        <p:spPr>
          <a:xfrm>
            <a:off x="6438902" y="5991999"/>
            <a:ext cx="2514600" cy="369332"/>
          </a:xfrm>
          <a:prstGeom prst="rect">
            <a:avLst/>
          </a:prstGeom>
          <a:noFill/>
        </p:spPr>
        <p:txBody>
          <a:bodyPr wrap="square" rtlCol="0">
            <a:spAutoFit/>
          </a:bodyPr>
          <a:lstStyle/>
          <a:p>
            <a:pPr algn="ctr"/>
            <a:r>
              <a:rPr lang="en-IN" b="1" dirty="0"/>
              <a:t>Bi-Gram Distributions</a:t>
            </a:r>
          </a:p>
        </p:txBody>
      </p:sp>
      <p:pic>
        <p:nvPicPr>
          <p:cNvPr id="20" name="Picture 19">
            <a:extLst>
              <a:ext uri="{FF2B5EF4-FFF2-40B4-BE49-F238E27FC236}">
                <a16:creationId xmlns:a16="http://schemas.microsoft.com/office/drawing/2014/main" id="{44D20ED3-C1EC-0BEA-62D4-D8E49EFEF8E7}"/>
              </a:ext>
            </a:extLst>
          </p:cNvPr>
          <p:cNvPicPr>
            <a:picLocks noChangeAspect="1"/>
          </p:cNvPicPr>
          <p:nvPr/>
        </p:nvPicPr>
        <p:blipFill>
          <a:blip r:embed="rId4"/>
          <a:stretch>
            <a:fillRect/>
          </a:stretch>
        </p:blipFill>
        <p:spPr>
          <a:xfrm>
            <a:off x="7618661" y="2892597"/>
            <a:ext cx="1986916" cy="2936588"/>
          </a:xfrm>
          <a:prstGeom prst="rect">
            <a:avLst/>
          </a:prstGeom>
        </p:spPr>
      </p:pic>
      <p:pic>
        <p:nvPicPr>
          <p:cNvPr id="22" name="Picture 21">
            <a:extLst>
              <a:ext uri="{FF2B5EF4-FFF2-40B4-BE49-F238E27FC236}">
                <a16:creationId xmlns:a16="http://schemas.microsoft.com/office/drawing/2014/main" id="{56285DE0-39C8-393F-6DF9-28D5E5EE9B16}"/>
              </a:ext>
            </a:extLst>
          </p:cNvPr>
          <p:cNvPicPr>
            <a:picLocks noChangeAspect="1"/>
          </p:cNvPicPr>
          <p:nvPr/>
        </p:nvPicPr>
        <p:blipFill>
          <a:blip r:embed="rId5"/>
          <a:stretch>
            <a:fillRect/>
          </a:stretch>
        </p:blipFill>
        <p:spPr>
          <a:xfrm>
            <a:off x="5550079" y="2889457"/>
            <a:ext cx="1986916" cy="2942868"/>
          </a:xfrm>
          <a:prstGeom prst="rect">
            <a:avLst/>
          </a:prstGeom>
        </p:spPr>
      </p:pic>
      <p:pic>
        <p:nvPicPr>
          <p:cNvPr id="37" name="Picture 36">
            <a:extLst>
              <a:ext uri="{FF2B5EF4-FFF2-40B4-BE49-F238E27FC236}">
                <a16:creationId xmlns:a16="http://schemas.microsoft.com/office/drawing/2014/main" id="{35DE1918-00DD-6A63-BC3A-792F79F92D7F}"/>
              </a:ext>
            </a:extLst>
          </p:cNvPr>
          <p:cNvPicPr>
            <a:picLocks noChangeAspect="1"/>
          </p:cNvPicPr>
          <p:nvPr/>
        </p:nvPicPr>
        <p:blipFill>
          <a:blip r:embed="rId6"/>
          <a:stretch>
            <a:fillRect/>
          </a:stretch>
        </p:blipFill>
        <p:spPr>
          <a:xfrm>
            <a:off x="9687243" y="2907572"/>
            <a:ext cx="2257107" cy="2947130"/>
          </a:xfrm>
          <a:prstGeom prst="rect">
            <a:avLst/>
          </a:prstGeom>
        </p:spPr>
      </p:pic>
      <p:pic>
        <p:nvPicPr>
          <p:cNvPr id="6176" name="Picture 32">
            <a:extLst>
              <a:ext uri="{FF2B5EF4-FFF2-40B4-BE49-F238E27FC236}">
                <a16:creationId xmlns:a16="http://schemas.microsoft.com/office/drawing/2014/main" id="{EC60C50B-02A9-5188-2554-08D5EB6FCC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50" y="2856910"/>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6178" name="Picture 34">
            <a:extLst>
              <a:ext uri="{FF2B5EF4-FFF2-40B4-BE49-F238E27FC236}">
                <a16:creationId xmlns:a16="http://schemas.microsoft.com/office/drawing/2014/main" id="{034FE7B9-EA6E-C0A1-D2CC-0A4B44ED8A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0473" y="2863339"/>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6180" name="Picture 36">
            <a:extLst>
              <a:ext uri="{FF2B5EF4-FFF2-40B4-BE49-F238E27FC236}">
                <a16:creationId xmlns:a16="http://schemas.microsoft.com/office/drawing/2014/main" id="{61D271F9-5577-6737-027C-73280C74EE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150" y="4452087"/>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6182" name="Picture 38">
            <a:extLst>
              <a:ext uri="{FF2B5EF4-FFF2-40B4-BE49-F238E27FC236}">
                <a16:creationId xmlns:a16="http://schemas.microsoft.com/office/drawing/2014/main" id="{DB92BC3D-5B34-8C37-C620-4BAE291ABB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5775" y="4452087"/>
            <a:ext cx="1440000" cy="15210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BDDBE4-E063-F7A3-8385-FEB67394F946}"/>
              </a:ext>
            </a:extLst>
          </p:cNvPr>
          <p:cNvSpPr txBox="1"/>
          <p:nvPr/>
        </p:nvSpPr>
        <p:spPr>
          <a:xfrm>
            <a:off x="483011" y="1502678"/>
            <a:ext cx="7717092"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chemeClr val="tx1"/>
                </a:solidFill>
              </a:rPr>
              <a:t>Category SEX has a good distribution of scripts across all four classes (Sex category “None” has relatively lower number of scripts)</a:t>
            </a:r>
          </a:p>
        </p:txBody>
      </p:sp>
    </p:spTree>
    <p:extLst>
      <p:ext uri="{BB962C8B-B14F-4D97-AF65-F5344CB8AC3E}">
        <p14:creationId xmlns:p14="http://schemas.microsoft.com/office/powerpoint/2010/main" val="89679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Conclusion &amp; Next Steps</a:t>
            </a:r>
          </a:p>
        </p:txBody>
      </p:sp>
      <p:sp>
        <p:nvSpPr>
          <p:cNvPr id="12" name="TextBox 11">
            <a:extLst>
              <a:ext uri="{FF2B5EF4-FFF2-40B4-BE49-F238E27FC236}">
                <a16:creationId xmlns:a16="http://schemas.microsoft.com/office/drawing/2014/main" id="{615F4BD4-FA45-69A3-4E35-64F209153A6C}"/>
              </a:ext>
            </a:extLst>
          </p:cNvPr>
          <p:cNvSpPr txBox="1"/>
          <p:nvPr/>
        </p:nvSpPr>
        <p:spPr>
          <a:xfrm>
            <a:off x="552450" y="722338"/>
            <a:ext cx="2476500" cy="338554"/>
          </a:xfrm>
          <a:prstGeom prst="rect">
            <a:avLst/>
          </a:prstGeom>
          <a:noFill/>
        </p:spPr>
        <p:txBody>
          <a:bodyPr wrap="square" rtlCol="0">
            <a:spAutoFit/>
          </a:bodyPr>
          <a:lstStyle/>
          <a:p>
            <a:r>
              <a:rPr lang="en-IN" sz="1600" b="1" dirty="0">
                <a:solidFill>
                  <a:schemeClr val="bg1"/>
                </a:solidFill>
              </a:rPr>
              <a:t>Observations</a:t>
            </a:r>
          </a:p>
        </p:txBody>
      </p:sp>
      <p:sp>
        <p:nvSpPr>
          <p:cNvPr id="6" name="TextBox 5">
            <a:extLst>
              <a:ext uri="{FF2B5EF4-FFF2-40B4-BE49-F238E27FC236}">
                <a16:creationId xmlns:a16="http://schemas.microsoft.com/office/drawing/2014/main" id="{F299B6AD-54A5-D849-6556-51713F2FFFCA}"/>
              </a:ext>
            </a:extLst>
          </p:cNvPr>
          <p:cNvSpPr txBox="1"/>
          <p:nvPr/>
        </p:nvSpPr>
        <p:spPr>
          <a:xfrm>
            <a:off x="290426" y="786582"/>
            <a:ext cx="11429626" cy="2862322"/>
          </a:xfrm>
          <a:prstGeom prst="rect">
            <a:avLst/>
          </a:prstGeom>
          <a:noFill/>
        </p:spPr>
        <p:txBody>
          <a:bodyPr wrap="square" rtlCol="0">
            <a:spAutoFit/>
          </a:bodyPr>
          <a:lstStyle/>
          <a:p>
            <a:pPr marL="285750" indent="-285750">
              <a:buFont typeface="Arial" panose="020B0604020202020204" pitchFamily="34" charset="0"/>
              <a:buChar char="•"/>
            </a:pPr>
            <a:r>
              <a:rPr lang="en-IN" dirty="0"/>
              <a:t>All the five movie parental guide classifications (Violence, Profanity, Intense, Drugs and Sex) has good distribution of scripts across four ratings</a:t>
            </a:r>
          </a:p>
          <a:p>
            <a:pPr marL="742950" lvl="1" indent="-285750">
              <a:buFont typeface="Arial" panose="020B0604020202020204" pitchFamily="34" charset="0"/>
              <a:buChar char="•"/>
            </a:pPr>
            <a:r>
              <a:rPr lang="en-IN" dirty="0"/>
              <a:t>Classification of Drugs consumption in movies is a bit exception here </a:t>
            </a:r>
            <a:r>
              <a:rPr lang="en-US" dirty="0"/>
              <a:t>as n</a:t>
            </a:r>
            <a:r>
              <a:rPr lang="en-US" sz="1800" dirty="0">
                <a:solidFill>
                  <a:schemeClr val="tx1"/>
                </a:solidFill>
              </a:rPr>
              <a:t>umber of scripts/movies is decreasing as we move from drugs used in the movie from “Mild”</a:t>
            </a:r>
            <a:r>
              <a:rPr lang="en-US" sz="1800" dirty="0"/>
              <a:t> to “Severe” and “Mild” category has majority of scripts. This might need class balancing for “Moderate” and “</a:t>
            </a:r>
            <a:r>
              <a:rPr lang="en-US" dirty="0"/>
              <a:t>S</a:t>
            </a:r>
            <a:r>
              <a:rPr lang="en-US" sz="1800" dirty="0"/>
              <a:t>evere” ratings if expected accuracy is not observed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Word distribution/density is change from rating “None” to “Severe” which is a good sign as it helps in easy separation of classes</a:t>
            </a:r>
          </a:p>
          <a:p>
            <a:pPr marL="285750" indent="-285750">
              <a:buFont typeface="Arial" panose="020B0604020202020204" pitchFamily="34" charset="0"/>
              <a:buChar char="•"/>
            </a:pPr>
            <a:r>
              <a:rPr lang="en-US" dirty="0"/>
              <a:t>As lot key words seems to be overlapping between classes its better to use TF-IDF vectors for model train instead of word frequencies</a:t>
            </a:r>
            <a:endParaRPr lang="en-IN" dirty="0"/>
          </a:p>
        </p:txBody>
      </p:sp>
      <p:sp>
        <p:nvSpPr>
          <p:cNvPr id="7" name="Title 1">
            <a:extLst>
              <a:ext uri="{FF2B5EF4-FFF2-40B4-BE49-F238E27FC236}">
                <a16:creationId xmlns:a16="http://schemas.microsoft.com/office/drawing/2014/main" id="{A5446509-22A5-C92D-ABC3-42F0F06BD143}"/>
              </a:ext>
            </a:extLst>
          </p:cNvPr>
          <p:cNvSpPr txBox="1">
            <a:spLocks/>
          </p:cNvSpPr>
          <p:nvPr/>
        </p:nvSpPr>
        <p:spPr>
          <a:xfrm>
            <a:off x="229777" y="3964307"/>
            <a:ext cx="2562583" cy="3385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latin typeface="Arial Black" panose="020B0A04020102020204" pitchFamily="34" charset="0"/>
              </a:rPr>
              <a:t>Next Steps</a:t>
            </a:r>
          </a:p>
        </p:txBody>
      </p:sp>
      <p:sp>
        <p:nvSpPr>
          <p:cNvPr id="8" name="TextBox 7">
            <a:extLst>
              <a:ext uri="{FF2B5EF4-FFF2-40B4-BE49-F238E27FC236}">
                <a16:creationId xmlns:a16="http://schemas.microsoft.com/office/drawing/2014/main" id="{67B19ACF-5E72-33C0-23A3-DB39B3406397}"/>
              </a:ext>
            </a:extLst>
          </p:cNvPr>
          <p:cNvSpPr txBox="1"/>
          <p:nvPr/>
        </p:nvSpPr>
        <p:spPr>
          <a:xfrm>
            <a:off x="229777" y="4302861"/>
            <a:ext cx="11429626" cy="646331"/>
          </a:xfrm>
          <a:prstGeom prst="rect">
            <a:avLst/>
          </a:prstGeom>
          <a:noFill/>
        </p:spPr>
        <p:txBody>
          <a:bodyPr wrap="square" rtlCol="0">
            <a:spAutoFit/>
          </a:bodyPr>
          <a:lstStyle/>
          <a:p>
            <a:pPr marL="285750" indent="-285750">
              <a:buFont typeface="Arial" panose="020B0604020202020204" pitchFamily="34" charset="0"/>
              <a:buChar char="•"/>
            </a:pPr>
            <a:r>
              <a:rPr lang="en-IN" dirty="0"/>
              <a:t>Word vector creation for model development</a:t>
            </a:r>
          </a:p>
          <a:p>
            <a:pPr marL="285750" indent="-285750">
              <a:buFont typeface="Arial" panose="020B0604020202020204" pitchFamily="34" charset="0"/>
              <a:buChar char="•"/>
            </a:pPr>
            <a:r>
              <a:rPr lang="en-IN" dirty="0"/>
              <a:t>Model Training and validation</a:t>
            </a:r>
          </a:p>
        </p:txBody>
      </p:sp>
    </p:spTree>
    <p:extLst>
      <p:ext uri="{BB962C8B-B14F-4D97-AF65-F5344CB8AC3E}">
        <p14:creationId xmlns:p14="http://schemas.microsoft.com/office/powerpoint/2010/main" val="245359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12" name="TextBox 11">
            <a:extLst>
              <a:ext uri="{FF2B5EF4-FFF2-40B4-BE49-F238E27FC236}">
                <a16:creationId xmlns:a16="http://schemas.microsoft.com/office/drawing/2014/main" id="{615F4BD4-FA45-69A3-4E35-64F209153A6C}"/>
              </a:ext>
            </a:extLst>
          </p:cNvPr>
          <p:cNvSpPr txBox="1"/>
          <p:nvPr/>
        </p:nvSpPr>
        <p:spPr>
          <a:xfrm>
            <a:off x="552450" y="722338"/>
            <a:ext cx="2476500" cy="338554"/>
          </a:xfrm>
          <a:prstGeom prst="rect">
            <a:avLst/>
          </a:prstGeom>
          <a:noFill/>
        </p:spPr>
        <p:txBody>
          <a:bodyPr wrap="square" rtlCol="0">
            <a:spAutoFit/>
          </a:bodyPr>
          <a:lstStyle/>
          <a:p>
            <a:r>
              <a:rPr lang="en-IN" sz="1600" b="1" dirty="0">
                <a:solidFill>
                  <a:schemeClr val="bg1"/>
                </a:solidFill>
              </a:rPr>
              <a:t>Observations</a:t>
            </a:r>
          </a:p>
        </p:txBody>
      </p:sp>
      <p:sp>
        <p:nvSpPr>
          <p:cNvPr id="4" name="TextBox 3">
            <a:extLst>
              <a:ext uri="{FF2B5EF4-FFF2-40B4-BE49-F238E27FC236}">
                <a16:creationId xmlns:a16="http://schemas.microsoft.com/office/drawing/2014/main" id="{0F9C46BE-3542-5BA3-7DA2-648A2A32C777}"/>
              </a:ext>
            </a:extLst>
          </p:cNvPr>
          <p:cNvSpPr txBox="1"/>
          <p:nvPr/>
        </p:nvSpPr>
        <p:spPr>
          <a:xfrm>
            <a:off x="418246" y="1149636"/>
            <a:ext cx="10249754" cy="3139321"/>
          </a:xfrm>
          <a:prstGeom prst="rect">
            <a:avLst/>
          </a:prstGeom>
          <a:noFill/>
        </p:spPr>
        <p:txBody>
          <a:bodyPr wrap="square">
            <a:spAutoFit/>
          </a:bodyPr>
          <a:lstStyle/>
          <a:p>
            <a:r>
              <a:rPr lang="en-IN" dirty="0"/>
              <a:t>[1] https://www.kaggle.com/datasets/barryhaworth/imdb-parental-guide</a:t>
            </a:r>
          </a:p>
          <a:p>
            <a:endParaRPr lang="en-IN" dirty="0"/>
          </a:p>
          <a:p>
            <a:r>
              <a:rPr lang="en-IN" dirty="0"/>
              <a:t>[2] https://imsdb.com/</a:t>
            </a:r>
          </a:p>
          <a:p>
            <a:endParaRPr lang="en-IN" dirty="0"/>
          </a:p>
          <a:p>
            <a:r>
              <a:rPr lang="en-IN" dirty="0"/>
              <a:t>[3] https://www.bbfc.co.uk/about-classification/classification-guidelines</a:t>
            </a:r>
          </a:p>
          <a:p>
            <a:endParaRPr lang="en-IN" dirty="0"/>
          </a:p>
          <a:p>
            <a:r>
              <a:rPr lang="en-IN" dirty="0"/>
              <a:t>[4] https://www.carafilmratings.com/</a:t>
            </a:r>
          </a:p>
          <a:p>
            <a:endParaRPr lang="en-IN" dirty="0"/>
          </a:p>
          <a:p>
            <a:r>
              <a:rPr lang="en-IN" dirty="0"/>
              <a:t>[5] https://www.healthychildren.org/English/family-life/Media/Pages/TV-Ratings-A-Guide-for-Parents.aspx</a:t>
            </a:r>
          </a:p>
          <a:p>
            <a:endParaRPr lang="en-IN" dirty="0"/>
          </a:p>
          <a:p>
            <a:r>
              <a:rPr lang="en-IN" dirty="0"/>
              <a:t>[6] https://www.theschoolrun.com/parents-guide-movie-age-ratings</a:t>
            </a:r>
          </a:p>
        </p:txBody>
      </p:sp>
    </p:spTree>
    <p:extLst>
      <p:ext uri="{BB962C8B-B14F-4D97-AF65-F5344CB8AC3E}">
        <p14:creationId xmlns:p14="http://schemas.microsoft.com/office/powerpoint/2010/main" val="125004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11768" y="2726381"/>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Black" panose="020B0A04020102020204" pitchFamily="34" charset="0"/>
              </a:rPr>
              <a:t>Thank You</a:t>
            </a:r>
          </a:p>
        </p:txBody>
      </p:sp>
    </p:spTree>
    <p:extLst>
      <p:ext uri="{BB962C8B-B14F-4D97-AF65-F5344CB8AC3E}">
        <p14:creationId xmlns:p14="http://schemas.microsoft.com/office/powerpoint/2010/main" val="383321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Contents</a:t>
            </a:r>
          </a:p>
        </p:txBody>
      </p:sp>
      <p:sp>
        <p:nvSpPr>
          <p:cNvPr id="9" name="Oval 8">
            <a:extLst>
              <a:ext uri="{FF2B5EF4-FFF2-40B4-BE49-F238E27FC236}">
                <a16:creationId xmlns:a16="http://schemas.microsoft.com/office/drawing/2014/main" id="{D76BC093-EE12-8A22-0B93-18C8F2455F40}"/>
              </a:ext>
            </a:extLst>
          </p:cNvPr>
          <p:cNvSpPr/>
          <p:nvPr/>
        </p:nvSpPr>
        <p:spPr>
          <a:xfrm>
            <a:off x="981781" y="815329"/>
            <a:ext cx="720000" cy="720000"/>
          </a:xfrm>
          <a:prstGeom prst="ellipse">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15" name="Rectangle 14">
            <a:extLst>
              <a:ext uri="{FF2B5EF4-FFF2-40B4-BE49-F238E27FC236}">
                <a16:creationId xmlns:a16="http://schemas.microsoft.com/office/drawing/2014/main" id="{0CB64F4D-3A79-CD36-0DCD-8D545270454E}"/>
              </a:ext>
            </a:extLst>
          </p:cNvPr>
          <p:cNvSpPr/>
          <p:nvPr/>
        </p:nvSpPr>
        <p:spPr>
          <a:xfrm>
            <a:off x="1404728" y="2499593"/>
            <a:ext cx="9548190" cy="540000"/>
          </a:xfrm>
          <a:prstGeom prst="rect">
            <a:avLst/>
          </a:prstGeom>
          <a:solidFill>
            <a:srgbClr val="17393D">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6" name="Rectangle 15">
            <a:extLst>
              <a:ext uri="{FF2B5EF4-FFF2-40B4-BE49-F238E27FC236}">
                <a16:creationId xmlns:a16="http://schemas.microsoft.com/office/drawing/2014/main" id="{020AD115-ECC8-6C32-E997-332E923E4CFE}"/>
              </a:ext>
            </a:extLst>
          </p:cNvPr>
          <p:cNvSpPr/>
          <p:nvPr/>
        </p:nvSpPr>
        <p:spPr>
          <a:xfrm>
            <a:off x="1404728" y="4053989"/>
            <a:ext cx="9548190" cy="540000"/>
          </a:xfrm>
          <a:prstGeom prst="rect">
            <a:avLst/>
          </a:prstGeom>
          <a:solidFill>
            <a:srgbClr val="17393D">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7" name="Rectangle 16">
            <a:extLst>
              <a:ext uri="{FF2B5EF4-FFF2-40B4-BE49-F238E27FC236}">
                <a16:creationId xmlns:a16="http://schemas.microsoft.com/office/drawing/2014/main" id="{B72E47F8-8D0B-25FE-15CF-24604D7D1E11}"/>
              </a:ext>
            </a:extLst>
          </p:cNvPr>
          <p:cNvSpPr/>
          <p:nvPr/>
        </p:nvSpPr>
        <p:spPr>
          <a:xfrm>
            <a:off x="1477615" y="5616932"/>
            <a:ext cx="9548190" cy="540000"/>
          </a:xfrm>
          <a:prstGeom prst="rect">
            <a:avLst/>
          </a:prstGeom>
          <a:solidFill>
            <a:srgbClr val="17393D">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8" name="Rectangle 17">
            <a:extLst>
              <a:ext uri="{FF2B5EF4-FFF2-40B4-BE49-F238E27FC236}">
                <a16:creationId xmlns:a16="http://schemas.microsoft.com/office/drawing/2014/main" id="{33131945-0881-7FC3-A619-74F279F0D4B1}"/>
              </a:ext>
            </a:extLst>
          </p:cNvPr>
          <p:cNvSpPr/>
          <p:nvPr/>
        </p:nvSpPr>
        <p:spPr>
          <a:xfrm>
            <a:off x="1404728" y="1709417"/>
            <a:ext cx="9548190" cy="540000"/>
          </a:xfrm>
          <a:prstGeom prst="rect">
            <a:avLst/>
          </a:prstGeom>
          <a:solidFill>
            <a:srgbClr val="C2882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9" name="Rectangle 18">
            <a:extLst>
              <a:ext uri="{FF2B5EF4-FFF2-40B4-BE49-F238E27FC236}">
                <a16:creationId xmlns:a16="http://schemas.microsoft.com/office/drawing/2014/main" id="{BB5E702D-031E-8439-E26D-2571B6D2B113}"/>
              </a:ext>
            </a:extLst>
          </p:cNvPr>
          <p:cNvSpPr/>
          <p:nvPr/>
        </p:nvSpPr>
        <p:spPr>
          <a:xfrm>
            <a:off x="1404728" y="3263813"/>
            <a:ext cx="9548190" cy="540000"/>
          </a:xfrm>
          <a:prstGeom prst="rect">
            <a:avLst/>
          </a:prstGeom>
          <a:solidFill>
            <a:srgbClr val="C2882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13C30050-B146-FB21-FB4F-729D3E8FB4EA}"/>
              </a:ext>
            </a:extLst>
          </p:cNvPr>
          <p:cNvSpPr/>
          <p:nvPr/>
        </p:nvSpPr>
        <p:spPr>
          <a:xfrm>
            <a:off x="1477615" y="4825980"/>
            <a:ext cx="9548190" cy="540000"/>
          </a:xfrm>
          <a:prstGeom prst="rect">
            <a:avLst/>
          </a:prstGeom>
          <a:solidFill>
            <a:srgbClr val="C2882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30477C51-5B26-D30A-173F-0B35CD21E707}"/>
              </a:ext>
            </a:extLst>
          </p:cNvPr>
          <p:cNvSpPr/>
          <p:nvPr/>
        </p:nvSpPr>
        <p:spPr>
          <a:xfrm>
            <a:off x="1404728" y="896968"/>
            <a:ext cx="9548190" cy="540000"/>
          </a:xfrm>
          <a:prstGeom prst="rect">
            <a:avLst/>
          </a:prstGeom>
          <a:solidFill>
            <a:srgbClr val="17393D">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 name="Oval 3">
            <a:extLst>
              <a:ext uri="{FF2B5EF4-FFF2-40B4-BE49-F238E27FC236}">
                <a16:creationId xmlns:a16="http://schemas.microsoft.com/office/drawing/2014/main" id="{18463E8F-4006-481D-9A3F-47B3B90805C6}"/>
              </a:ext>
            </a:extLst>
          </p:cNvPr>
          <p:cNvSpPr/>
          <p:nvPr/>
        </p:nvSpPr>
        <p:spPr>
          <a:xfrm>
            <a:off x="981780" y="1606934"/>
            <a:ext cx="720000" cy="720000"/>
          </a:xfrm>
          <a:prstGeom prst="ellipse">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5" name="Oval 4">
            <a:extLst>
              <a:ext uri="{FF2B5EF4-FFF2-40B4-BE49-F238E27FC236}">
                <a16:creationId xmlns:a16="http://schemas.microsoft.com/office/drawing/2014/main" id="{7E778518-E6A0-2A7C-8DD1-2648FF3654C0}"/>
              </a:ext>
            </a:extLst>
          </p:cNvPr>
          <p:cNvSpPr/>
          <p:nvPr/>
        </p:nvSpPr>
        <p:spPr>
          <a:xfrm>
            <a:off x="981780" y="2398964"/>
            <a:ext cx="720000" cy="720000"/>
          </a:xfrm>
          <a:prstGeom prst="ellipse">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6" name="Oval 5">
            <a:extLst>
              <a:ext uri="{FF2B5EF4-FFF2-40B4-BE49-F238E27FC236}">
                <a16:creationId xmlns:a16="http://schemas.microsoft.com/office/drawing/2014/main" id="{1467649E-5B3C-737B-B2E1-F3227F9887DD}"/>
              </a:ext>
            </a:extLst>
          </p:cNvPr>
          <p:cNvSpPr/>
          <p:nvPr/>
        </p:nvSpPr>
        <p:spPr>
          <a:xfrm>
            <a:off x="981779" y="3170691"/>
            <a:ext cx="720000" cy="720000"/>
          </a:xfrm>
          <a:prstGeom prst="ellipse">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7" name="Oval 6">
            <a:extLst>
              <a:ext uri="{FF2B5EF4-FFF2-40B4-BE49-F238E27FC236}">
                <a16:creationId xmlns:a16="http://schemas.microsoft.com/office/drawing/2014/main" id="{6E4C6BF2-0830-9A78-467E-EBFDC8E081A6}"/>
              </a:ext>
            </a:extLst>
          </p:cNvPr>
          <p:cNvSpPr/>
          <p:nvPr/>
        </p:nvSpPr>
        <p:spPr>
          <a:xfrm>
            <a:off x="1011597" y="3946826"/>
            <a:ext cx="720000" cy="720000"/>
          </a:xfrm>
          <a:prstGeom prst="ellipse">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8" name="Oval 7">
            <a:extLst>
              <a:ext uri="{FF2B5EF4-FFF2-40B4-BE49-F238E27FC236}">
                <a16:creationId xmlns:a16="http://schemas.microsoft.com/office/drawing/2014/main" id="{5B8531D4-29E1-13EB-09EC-BEB6641B750E}"/>
              </a:ext>
            </a:extLst>
          </p:cNvPr>
          <p:cNvSpPr/>
          <p:nvPr/>
        </p:nvSpPr>
        <p:spPr>
          <a:xfrm>
            <a:off x="1011596" y="4728491"/>
            <a:ext cx="720000" cy="720000"/>
          </a:xfrm>
          <a:prstGeom prst="ellipse">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0" name="Oval 9">
            <a:extLst>
              <a:ext uri="{FF2B5EF4-FFF2-40B4-BE49-F238E27FC236}">
                <a16:creationId xmlns:a16="http://schemas.microsoft.com/office/drawing/2014/main" id="{8C3308A2-9ECA-5600-BA59-55602C1BB185}"/>
              </a:ext>
            </a:extLst>
          </p:cNvPr>
          <p:cNvSpPr/>
          <p:nvPr/>
        </p:nvSpPr>
        <p:spPr>
          <a:xfrm>
            <a:off x="1044728" y="5526932"/>
            <a:ext cx="720000" cy="720000"/>
          </a:xfrm>
          <a:prstGeom prst="ellipse">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21" name="TextBox 20">
            <a:extLst>
              <a:ext uri="{FF2B5EF4-FFF2-40B4-BE49-F238E27FC236}">
                <a16:creationId xmlns:a16="http://schemas.microsoft.com/office/drawing/2014/main" id="{2E0B6E27-18D9-48B8-8514-82C2372F7237}"/>
              </a:ext>
            </a:extLst>
          </p:cNvPr>
          <p:cNvSpPr txBox="1"/>
          <p:nvPr/>
        </p:nvSpPr>
        <p:spPr>
          <a:xfrm>
            <a:off x="1731596" y="979781"/>
            <a:ext cx="6348326" cy="369332"/>
          </a:xfrm>
          <a:prstGeom prst="rect">
            <a:avLst/>
          </a:prstGeom>
          <a:noFill/>
        </p:spPr>
        <p:txBody>
          <a:bodyPr wrap="square" rtlCol="0">
            <a:spAutoFit/>
          </a:bodyPr>
          <a:lstStyle/>
          <a:p>
            <a:r>
              <a:rPr lang="en-IN" b="1" dirty="0"/>
              <a:t>Problem Overview</a:t>
            </a:r>
          </a:p>
        </p:txBody>
      </p:sp>
      <p:sp>
        <p:nvSpPr>
          <p:cNvPr id="22" name="TextBox 21">
            <a:extLst>
              <a:ext uri="{FF2B5EF4-FFF2-40B4-BE49-F238E27FC236}">
                <a16:creationId xmlns:a16="http://schemas.microsoft.com/office/drawing/2014/main" id="{7DFC2500-627F-C83F-59C1-A79E759FA7D2}"/>
              </a:ext>
            </a:extLst>
          </p:cNvPr>
          <p:cNvSpPr txBox="1"/>
          <p:nvPr/>
        </p:nvSpPr>
        <p:spPr>
          <a:xfrm>
            <a:off x="1701779" y="1787773"/>
            <a:ext cx="6348326" cy="369332"/>
          </a:xfrm>
          <a:prstGeom prst="rect">
            <a:avLst/>
          </a:prstGeom>
          <a:noFill/>
        </p:spPr>
        <p:txBody>
          <a:bodyPr wrap="square" rtlCol="0">
            <a:spAutoFit/>
          </a:bodyPr>
          <a:lstStyle/>
          <a:p>
            <a:r>
              <a:rPr lang="en-IN" b="1" dirty="0"/>
              <a:t>Data Procurement and Source Details</a:t>
            </a:r>
          </a:p>
        </p:txBody>
      </p:sp>
      <p:sp>
        <p:nvSpPr>
          <p:cNvPr id="23" name="TextBox 22">
            <a:extLst>
              <a:ext uri="{FF2B5EF4-FFF2-40B4-BE49-F238E27FC236}">
                <a16:creationId xmlns:a16="http://schemas.microsoft.com/office/drawing/2014/main" id="{0E80E930-A173-E44E-6EAB-36D5E666C14F}"/>
              </a:ext>
            </a:extLst>
          </p:cNvPr>
          <p:cNvSpPr txBox="1"/>
          <p:nvPr/>
        </p:nvSpPr>
        <p:spPr>
          <a:xfrm>
            <a:off x="1701779" y="2576843"/>
            <a:ext cx="6348326" cy="369332"/>
          </a:xfrm>
          <a:prstGeom prst="rect">
            <a:avLst/>
          </a:prstGeom>
          <a:noFill/>
        </p:spPr>
        <p:txBody>
          <a:bodyPr wrap="square" rtlCol="0">
            <a:spAutoFit/>
          </a:bodyPr>
          <a:lstStyle/>
          <a:p>
            <a:r>
              <a:rPr lang="en-IN" b="1" dirty="0"/>
              <a:t>Movie Script Web Scraping – Procedure and Other Details</a:t>
            </a:r>
          </a:p>
        </p:txBody>
      </p:sp>
      <p:sp>
        <p:nvSpPr>
          <p:cNvPr id="24" name="TextBox 23">
            <a:extLst>
              <a:ext uri="{FF2B5EF4-FFF2-40B4-BE49-F238E27FC236}">
                <a16:creationId xmlns:a16="http://schemas.microsoft.com/office/drawing/2014/main" id="{E66E4B2B-20B3-6052-A0C4-B998A4901DED}"/>
              </a:ext>
            </a:extLst>
          </p:cNvPr>
          <p:cNvSpPr txBox="1"/>
          <p:nvPr/>
        </p:nvSpPr>
        <p:spPr>
          <a:xfrm>
            <a:off x="1701779" y="3338829"/>
            <a:ext cx="6348326" cy="369332"/>
          </a:xfrm>
          <a:prstGeom prst="rect">
            <a:avLst/>
          </a:prstGeom>
          <a:noFill/>
        </p:spPr>
        <p:txBody>
          <a:bodyPr wrap="square" rtlCol="0">
            <a:spAutoFit/>
          </a:bodyPr>
          <a:lstStyle/>
          <a:p>
            <a:r>
              <a:rPr lang="en-IN" b="1" dirty="0"/>
              <a:t>Data EDA Insights &amp; Observations</a:t>
            </a:r>
          </a:p>
        </p:txBody>
      </p:sp>
      <p:sp>
        <p:nvSpPr>
          <p:cNvPr id="25" name="TextBox 24">
            <a:extLst>
              <a:ext uri="{FF2B5EF4-FFF2-40B4-BE49-F238E27FC236}">
                <a16:creationId xmlns:a16="http://schemas.microsoft.com/office/drawing/2014/main" id="{14C2D582-67C1-3A01-0315-C340ABF5CB3D}"/>
              </a:ext>
            </a:extLst>
          </p:cNvPr>
          <p:cNvSpPr txBox="1"/>
          <p:nvPr/>
        </p:nvSpPr>
        <p:spPr>
          <a:xfrm>
            <a:off x="1701779" y="4148817"/>
            <a:ext cx="6348326" cy="369332"/>
          </a:xfrm>
          <a:prstGeom prst="rect">
            <a:avLst/>
          </a:prstGeom>
          <a:noFill/>
        </p:spPr>
        <p:txBody>
          <a:bodyPr wrap="square" rtlCol="0">
            <a:spAutoFit/>
          </a:bodyPr>
          <a:lstStyle/>
          <a:p>
            <a:r>
              <a:rPr lang="en-IN" b="1" dirty="0"/>
              <a:t>Exploratory Data Analysis Conclusion</a:t>
            </a:r>
          </a:p>
        </p:txBody>
      </p:sp>
      <p:sp>
        <p:nvSpPr>
          <p:cNvPr id="26" name="TextBox 25">
            <a:extLst>
              <a:ext uri="{FF2B5EF4-FFF2-40B4-BE49-F238E27FC236}">
                <a16:creationId xmlns:a16="http://schemas.microsoft.com/office/drawing/2014/main" id="{014C07D6-3E0D-5090-0F38-491CC8517914}"/>
              </a:ext>
            </a:extLst>
          </p:cNvPr>
          <p:cNvSpPr txBox="1"/>
          <p:nvPr/>
        </p:nvSpPr>
        <p:spPr>
          <a:xfrm>
            <a:off x="1701779" y="4914874"/>
            <a:ext cx="6348326" cy="369332"/>
          </a:xfrm>
          <a:prstGeom prst="rect">
            <a:avLst/>
          </a:prstGeom>
          <a:noFill/>
        </p:spPr>
        <p:txBody>
          <a:bodyPr wrap="square" rtlCol="0">
            <a:spAutoFit/>
          </a:bodyPr>
          <a:lstStyle/>
          <a:p>
            <a:r>
              <a:rPr lang="en-IN" b="1" dirty="0"/>
              <a:t>Next Steps</a:t>
            </a:r>
          </a:p>
        </p:txBody>
      </p:sp>
      <p:sp>
        <p:nvSpPr>
          <p:cNvPr id="27" name="TextBox 26">
            <a:extLst>
              <a:ext uri="{FF2B5EF4-FFF2-40B4-BE49-F238E27FC236}">
                <a16:creationId xmlns:a16="http://schemas.microsoft.com/office/drawing/2014/main" id="{8214FC2A-DADD-262F-A65D-744F3737F87E}"/>
              </a:ext>
            </a:extLst>
          </p:cNvPr>
          <p:cNvSpPr txBox="1"/>
          <p:nvPr/>
        </p:nvSpPr>
        <p:spPr>
          <a:xfrm>
            <a:off x="1764728" y="5695325"/>
            <a:ext cx="6348326" cy="369332"/>
          </a:xfrm>
          <a:prstGeom prst="rect">
            <a:avLst/>
          </a:prstGeom>
          <a:noFill/>
        </p:spPr>
        <p:txBody>
          <a:bodyPr wrap="square" rtlCol="0">
            <a:spAutoFit/>
          </a:bodyPr>
          <a:lstStyle/>
          <a:p>
            <a:r>
              <a:rPr lang="en-IN" b="1" dirty="0"/>
              <a:t>References</a:t>
            </a:r>
          </a:p>
        </p:txBody>
      </p:sp>
    </p:spTree>
    <p:extLst>
      <p:ext uri="{BB962C8B-B14F-4D97-AF65-F5344CB8AC3E}">
        <p14:creationId xmlns:p14="http://schemas.microsoft.com/office/powerpoint/2010/main" val="306512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FA63553-48D0-EFD5-1F87-2E10F0ABAB20}"/>
              </a:ext>
            </a:extLst>
          </p:cNvPr>
          <p:cNvSpPr/>
          <p:nvPr/>
        </p:nvSpPr>
        <p:spPr>
          <a:xfrm>
            <a:off x="6184918" y="1654079"/>
            <a:ext cx="6007082" cy="18852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6A5ED4F1-1043-B571-A982-34394ADA8923}"/>
              </a:ext>
            </a:extLst>
          </p:cNvPr>
          <p:cNvSpPr/>
          <p:nvPr/>
        </p:nvSpPr>
        <p:spPr>
          <a:xfrm>
            <a:off x="290426" y="923051"/>
            <a:ext cx="5543844" cy="3171871"/>
          </a:xfrm>
          <a:prstGeom prst="rect">
            <a:avLst/>
          </a:prstGeom>
          <a:noFill/>
          <a:ln>
            <a:solidFill>
              <a:srgbClr val="1739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600" dirty="0">
                <a:solidFill>
                  <a:schemeClr val="tx1"/>
                </a:solidFill>
              </a:rPr>
              <a:t>Entertainment industry is one of the fastest growing industries in the current age of globalization where content is no longer restricted to regional or language boundaries. </a:t>
            </a:r>
          </a:p>
          <a:p>
            <a:pPr marL="285750" indent="-285750">
              <a:buFont typeface="Wingdings" panose="05000000000000000000" pitchFamily="2" charset="2"/>
              <a:buChar char="Ø"/>
            </a:pPr>
            <a:r>
              <a:rPr lang="en-US" sz="1600" dirty="0">
                <a:solidFill>
                  <a:schemeClr val="tx1"/>
                </a:solidFill>
              </a:rPr>
              <a:t>Though there are many positive sides to the growth there few negative implications as well of which one of the major concerns is the influence of Movies on audience, especially children. </a:t>
            </a:r>
          </a:p>
          <a:p>
            <a:pPr marL="285750" indent="-285750">
              <a:buFont typeface="Wingdings" panose="05000000000000000000" pitchFamily="2" charset="2"/>
              <a:buChar char="Ø"/>
            </a:pPr>
            <a:r>
              <a:rPr lang="en-US" sz="1600" dirty="0">
                <a:solidFill>
                  <a:schemeClr val="tx1"/>
                </a:solidFill>
              </a:rPr>
              <a:t>Manual approach for rating a movie may seem accurate but it severely suffers from standardization as it can sometime be opinion driven (those there are certain guidelines for rating generation). </a:t>
            </a:r>
          </a:p>
        </p:txBody>
      </p:sp>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Problem Overview</a:t>
            </a:r>
          </a:p>
        </p:txBody>
      </p:sp>
      <p:sp>
        <p:nvSpPr>
          <p:cNvPr id="30" name="Rectangle 29">
            <a:extLst>
              <a:ext uri="{FF2B5EF4-FFF2-40B4-BE49-F238E27FC236}">
                <a16:creationId xmlns:a16="http://schemas.microsoft.com/office/drawing/2014/main" id="{17A4A63D-A582-8AF4-ED2D-A60CD411F70E}"/>
              </a:ext>
            </a:extLst>
          </p:cNvPr>
          <p:cNvSpPr/>
          <p:nvPr/>
        </p:nvSpPr>
        <p:spPr>
          <a:xfrm>
            <a:off x="5834269" y="4094922"/>
            <a:ext cx="6007081" cy="2122532"/>
          </a:xfrm>
          <a:prstGeom prst="rect">
            <a:avLst/>
          </a:prstGeom>
          <a:noFill/>
          <a:ln>
            <a:solidFill>
              <a:srgbClr val="1739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In order to address this problem of slow, manual and subjective approach we are proposing a AI driven solution where a deep learning model can be trained to predict intensity of critical factors like violence, foul language, drug/alcohol usage etc., from movie script, which can later be used to provide overall rating for movie view-ability for children. In the current solution proposed we will be rating a movie on the following dimensions sex, violence, profanity, drugs and intense</a:t>
            </a:r>
            <a:endParaRPr lang="en-IN" sz="1600" dirty="0">
              <a:solidFill>
                <a:schemeClr val="tx1"/>
              </a:solidFill>
            </a:endParaRPr>
          </a:p>
        </p:txBody>
      </p:sp>
      <p:sp>
        <p:nvSpPr>
          <p:cNvPr id="32" name="TextBox 31">
            <a:extLst>
              <a:ext uri="{FF2B5EF4-FFF2-40B4-BE49-F238E27FC236}">
                <a16:creationId xmlns:a16="http://schemas.microsoft.com/office/drawing/2014/main" id="{FDFDDD8E-8872-E639-E070-12DBB1BABBD8}"/>
              </a:ext>
            </a:extLst>
          </p:cNvPr>
          <p:cNvSpPr txBox="1"/>
          <p:nvPr/>
        </p:nvSpPr>
        <p:spPr>
          <a:xfrm>
            <a:off x="6184918" y="1828562"/>
            <a:ext cx="5454926" cy="1600438"/>
          </a:xfrm>
          <a:prstGeom prst="rect">
            <a:avLst/>
          </a:prstGeom>
          <a:noFill/>
        </p:spPr>
        <p:txBody>
          <a:bodyPr wrap="square">
            <a:spAutoFit/>
          </a:bodyPr>
          <a:lstStyle/>
          <a:p>
            <a:r>
              <a:rPr kumimoji="0" lang="en-US" sz="1400" b="0" i="0" u="none" strike="noStrike" kern="1200" cap="none" spc="0" normalizeH="0" baseline="0" noProof="0" dirty="0">
                <a:ln>
                  <a:noFill/>
                </a:ln>
                <a:solidFill>
                  <a:srgbClr val="404040"/>
                </a:solidFill>
                <a:effectLst/>
                <a:uLnTx/>
                <a:uFillTx/>
                <a:latin typeface="Calibri" panose="020F0502020204030204" pitchFamily="34" charset="0"/>
                <a:ea typeface="Arial" panose="020B0604020202020204" pitchFamily="34" charset="0"/>
                <a:cs typeface="+mn-cs"/>
              </a:rPr>
              <a:t>Government regulatory bodies like </a:t>
            </a:r>
            <a:r>
              <a:rPr kumimoji="0" lang="en-US" sz="1400" b="1" i="1" u="none" strike="noStrike" kern="1200" cap="none" spc="0" normalizeH="0" baseline="0" noProof="0" dirty="0">
                <a:ln>
                  <a:noFill/>
                </a:ln>
                <a:solidFill>
                  <a:srgbClr val="404040"/>
                </a:solidFill>
                <a:effectLst/>
                <a:uLnTx/>
                <a:uFillTx/>
                <a:latin typeface="Calibri" panose="020F0502020204030204" pitchFamily="34" charset="0"/>
                <a:ea typeface="Arial" panose="020B0604020202020204" pitchFamily="34" charset="0"/>
                <a:cs typeface="+mn-cs"/>
              </a:rPr>
              <a:t>Classification &amp; Ratings Administration (CARA)</a:t>
            </a:r>
            <a:r>
              <a:rPr kumimoji="0" lang="en-US" sz="1400" b="1" i="0" u="none" strike="noStrike" kern="1200" cap="none" spc="0" normalizeH="0" baseline="0" noProof="0" dirty="0">
                <a:ln>
                  <a:noFill/>
                </a:ln>
                <a:solidFill>
                  <a:srgbClr val="404040"/>
                </a:solidFill>
                <a:effectLst/>
                <a:uLnTx/>
                <a:uFillTx/>
                <a:latin typeface="Calibri" panose="020F0502020204030204" pitchFamily="34" charset="0"/>
                <a:ea typeface="Arial" panose="020B0604020202020204" pitchFamily="34" charset="0"/>
                <a:cs typeface="+mn-cs"/>
              </a:rPr>
              <a:t>[1]</a:t>
            </a:r>
            <a:r>
              <a:rPr kumimoji="0" lang="en-US" sz="1400" b="0" i="0" u="none" strike="noStrike" kern="1200" cap="none" spc="0" normalizeH="0" baseline="0" noProof="0" dirty="0">
                <a:ln>
                  <a:noFill/>
                </a:ln>
                <a:solidFill>
                  <a:srgbClr val="404040"/>
                </a:solidFill>
                <a:effectLst/>
                <a:uLnTx/>
                <a:uFillTx/>
                <a:latin typeface="Calibri" panose="020F0502020204030204" pitchFamily="34" charset="0"/>
                <a:ea typeface="Arial" panose="020B0604020202020204" pitchFamily="34" charset="0"/>
                <a:cs typeface="+mn-cs"/>
              </a:rPr>
              <a:t> by </a:t>
            </a:r>
            <a:r>
              <a:rPr kumimoji="0" lang="en-US" sz="1400" b="0" i="1" u="none" strike="noStrike" kern="1200" cap="none" spc="0" normalizeH="0" baseline="0" noProof="0" dirty="0">
                <a:ln>
                  <a:noFill/>
                </a:ln>
                <a:solidFill>
                  <a:srgbClr val="404040"/>
                </a:solidFill>
                <a:effectLst/>
                <a:uLnTx/>
                <a:uFillTx/>
                <a:latin typeface="Calibri" panose="020F0502020204030204" pitchFamily="34" charset="0"/>
                <a:ea typeface="Arial" panose="020B0604020202020204" pitchFamily="34" charset="0"/>
                <a:cs typeface="+mn-cs"/>
              </a:rPr>
              <a:t>Motion Picture Association of America (MPAA)</a:t>
            </a:r>
            <a:r>
              <a:rPr kumimoji="0" lang="en-US" sz="1400" b="0" i="0" u="none" strike="noStrike" kern="1200" cap="none" spc="0" normalizeH="0" baseline="0" noProof="0" dirty="0">
                <a:ln>
                  <a:noFill/>
                </a:ln>
                <a:solidFill>
                  <a:srgbClr val="404040"/>
                </a:solidFill>
                <a:effectLst/>
                <a:uLnTx/>
                <a:uFillTx/>
                <a:latin typeface="Calibri" panose="020F0502020204030204" pitchFamily="34" charset="0"/>
                <a:ea typeface="Arial" panose="020B0604020202020204" pitchFamily="34" charset="0"/>
                <a:cs typeface="+mn-cs"/>
              </a:rPr>
              <a:t>[2], in USA, regulates the content by provided appropriate classification of Parental Guide for Movies aired in USA. The rating provided by these agencies are generally based on potential violence, drug usage, and nudity etc., where a committee of 2-3 people manually watch a movie and provide ratings based on their observation</a:t>
            </a:r>
            <a:r>
              <a:rPr kumimoji="0" lang="en-IN" sz="1400" b="0" i="0" u="none" strike="noStrike" kern="1200" cap="none" spc="0" normalizeH="0" baseline="0" noProof="0" dirty="0">
                <a:ln>
                  <a:noFill/>
                </a:ln>
                <a:solidFill>
                  <a:srgbClr val="404040"/>
                </a:solidFill>
                <a:effectLst/>
                <a:uLnTx/>
                <a:uFillTx/>
                <a:latin typeface="Calibri" panose="020F0502020204030204" pitchFamily="34" charset="0"/>
                <a:ea typeface="Arial" panose="020B0604020202020204" pitchFamily="34" charset="0"/>
                <a:cs typeface="+mn-cs"/>
              </a:rPr>
              <a:t>.</a:t>
            </a:r>
            <a:endParaRPr kumimoji="0" lang="en-US" sz="1400" b="0" i="0" u="none" strike="noStrike" kern="1200" cap="none" spc="0" normalizeH="0" baseline="0" noProof="0" dirty="0">
              <a:ln>
                <a:noFill/>
              </a:ln>
              <a:solidFill>
                <a:srgbClr val="404040"/>
              </a:solidFill>
              <a:effectLst/>
              <a:uLnTx/>
              <a:uFillTx/>
              <a:latin typeface="Calibri" panose="020F0502020204030204" pitchFamily="34" charset="0"/>
              <a:ea typeface="Arial" panose="020B0604020202020204" pitchFamily="34" charset="0"/>
              <a:cs typeface="+mn-cs"/>
            </a:endParaRPr>
          </a:p>
        </p:txBody>
      </p:sp>
      <p:pic>
        <p:nvPicPr>
          <p:cNvPr id="3074" name="Picture 2" descr="Light bulb - Free technology icons">
            <a:extLst>
              <a:ext uri="{FF2B5EF4-FFF2-40B4-BE49-F238E27FC236}">
                <a16:creationId xmlns:a16="http://schemas.microsoft.com/office/drawing/2014/main" id="{7B3C4DC3-E89A-F3A6-01B3-D9A6DA091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1946" y="2096439"/>
            <a:ext cx="854575" cy="85457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AFB1E85-F831-F196-3043-070D762A4257}"/>
              </a:ext>
            </a:extLst>
          </p:cNvPr>
          <p:cNvSpPr/>
          <p:nvPr/>
        </p:nvSpPr>
        <p:spPr>
          <a:xfrm>
            <a:off x="290426" y="750913"/>
            <a:ext cx="5543843" cy="382148"/>
          </a:xfrm>
          <a:prstGeom prst="rect">
            <a:avLst/>
          </a:prstGeom>
          <a:solidFill>
            <a:srgbClr val="1739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Current Business Problem</a:t>
            </a:r>
          </a:p>
        </p:txBody>
      </p:sp>
      <p:sp>
        <p:nvSpPr>
          <p:cNvPr id="35" name="Rectangle 34">
            <a:extLst>
              <a:ext uri="{FF2B5EF4-FFF2-40B4-BE49-F238E27FC236}">
                <a16:creationId xmlns:a16="http://schemas.microsoft.com/office/drawing/2014/main" id="{C2A95181-2D9E-0E4A-5DEB-71ABCE03F2C0}"/>
              </a:ext>
            </a:extLst>
          </p:cNvPr>
          <p:cNvSpPr/>
          <p:nvPr/>
        </p:nvSpPr>
        <p:spPr>
          <a:xfrm>
            <a:off x="5834268" y="3799477"/>
            <a:ext cx="6007082" cy="382148"/>
          </a:xfrm>
          <a:prstGeom prst="rect">
            <a:avLst/>
          </a:prstGeom>
          <a:solidFill>
            <a:srgbClr val="1739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a:t>Our Solution</a:t>
            </a:r>
          </a:p>
        </p:txBody>
      </p:sp>
    </p:spTree>
    <p:extLst>
      <p:ext uri="{BB962C8B-B14F-4D97-AF65-F5344CB8AC3E}">
        <p14:creationId xmlns:p14="http://schemas.microsoft.com/office/powerpoint/2010/main" val="82478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Data Procurement and Source Details</a:t>
            </a:r>
          </a:p>
        </p:txBody>
      </p:sp>
      <p:sp>
        <p:nvSpPr>
          <p:cNvPr id="5" name="Rectangle 4">
            <a:extLst>
              <a:ext uri="{FF2B5EF4-FFF2-40B4-BE49-F238E27FC236}">
                <a16:creationId xmlns:a16="http://schemas.microsoft.com/office/drawing/2014/main" id="{13CCDB95-0FEA-595D-E254-FB42BDA7E379}"/>
              </a:ext>
            </a:extLst>
          </p:cNvPr>
          <p:cNvSpPr/>
          <p:nvPr/>
        </p:nvSpPr>
        <p:spPr>
          <a:xfrm>
            <a:off x="428969" y="979053"/>
            <a:ext cx="5463832" cy="49691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4E5017C-EEC2-50D8-16B0-D76A36A8BE14}"/>
              </a:ext>
            </a:extLst>
          </p:cNvPr>
          <p:cNvSpPr/>
          <p:nvPr/>
        </p:nvSpPr>
        <p:spPr>
          <a:xfrm>
            <a:off x="6299200" y="979052"/>
            <a:ext cx="5463833" cy="49691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CC9FB06-5557-D936-9574-934C76F6F0E3}"/>
              </a:ext>
            </a:extLst>
          </p:cNvPr>
          <p:cNvSpPr/>
          <p:nvPr/>
        </p:nvSpPr>
        <p:spPr>
          <a:xfrm>
            <a:off x="428969" y="976351"/>
            <a:ext cx="5463832" cy="335213"/>
          </a:xfrm>
          <a:prstGeom prst="rect">
            <a:avLst/>
          </a:prstGeom>
          <a:solidFill>
            <a:srgbClr val="17393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Movies Metadata</a:t>
            </a:r>
          </a:p>
        </p:txBody>
      </p:sp>
      <p:sp>
        <p:nvSpPr>
          <p:cNvPr id="13" name="Rectangle 12">
            <a:extLst>
              <a:ext uri="{FF2B5EF4-FFF2-40B4-BE49-F238E27FC236}">
                <a16:creationId xmlns:a16="http://schemas.microsoft.com/office/drawing/2014/main" id="{BEFDAFAB-ABC2-1448-A36A-612E900C1521}"/>
              </a:ext>
            </a:extLst>
          </p:cNvPr>
          <p:cNvSpPr/>
          <p:nvPr/>
        </p:nvSpPr>
        <p:spPr>
          <a:xfrm>
            <a:off x="6299199" y="976351"/>
            <a:ext cx="5463832" cy="335213"/>
          </a:xfrm>
          <a:prstGeom prst="rect">
            <a:avLst/>
          </a:prstGeom>
          <a:solidFill>
            <a:srgbClr val="17393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a:t>Movies Scripts</a:t>
            </a:r>
          </a:p>
        </p:txBody>
      </p:sp>
      <p:sp>
        <p:nvSpPr>
          <p:cNvPr id="14" name="Plus Sign 13">
            <a:extLst>
              <a:ext uri="{FF2B5EF4-FFF2-40B4-BE49-F238E27FC236}">
                <a16:creationId xmlns:a16="http://schemas.microsoft.com/office/drawing/2014/main" id="{E9967342-4109-4B31-D85A-978B2F36EA73}"/>
              </a:ext>
            </a:extLst>
          </p:cNvPr>
          <p:cNvSpPr/>
          <p:nvPr/>
        </p:nvSpPr>
        <p:spPr>
          <a:xfrm>
            <a:off x="5910071" y="3308637"/>
            <a:ext cx="371857" cy="335213"/>
          </a:xfrm>
          <a:prstGeom prst="mathPlus">
            <a:avLst/>
          </a:prstGeom>
          <a:solidFill>
            <a:srgbClr val="1739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881E6FF-70DB-7058-99C4-51CF64F70EE2}"/>
              </a:ext>
            </a:extLst>
          </p:cNvPr>
          <p:cNvSpPr txBox="1"/>
          <p:nvPr/>
        </p:nvSpPr>
        <p:spPr>
          <a:xfrm>
            <a:off x="535709" y="1459345"/>
            <a:ext cx="5116946" cy="3970318"/>
          </a:xfrm>
          <a:prstGeom prst="rect">
            <a:avLst/>
          </a:prstGeom>
          <a:noFill/>
        </p:spPr>
        <p:txBody>
          <a:bodyPr wrap="square" rtlCol="0">
            <a:spAutoFit/>
          </a:bodyPr>
          <a:lstStyle/>
          <a:p>
            <a:r>
              <a:rPr lang="en-IN" sz="1400" b="1" dirty="0"/>
              <a:t>Source:</a:t>
            </a:r>
            <a:r>
              <a:rPr lang="en-IN" sz="1400" dirty="0"/>
              <a:t> Kaggle.com</a:t>
            </a:r>
          </a:p>
          <a:p>
            <a:endParaRPr lang="en-IN" sz="1400" dirty="0"/>
          </a:p>
          <a:p>
            <a:r>
              <a:rPr lang="en-IN" sz="1400" b="1" dirty="0"/>
              <a:t>Source Description: </a:t>
            </a:r>
            <a:r>
              <a:rPr lang="en-US" sz="1400" dirty="0">
                <a:solidFill>
                  <a:srgbClr val="404040"/>
                </a:solidFill>
                <a:latin typeface="Calibri" panose="020F0502020204030204" pitchFamily="34" charset="0"/>
              </a:rPr>
              <a:t>Following is the source description as per Wiki “</a:t>
            </a:r>
            <a:r>
              <a:rPr lang="en-US" sz="1400" i="1" dirty="0">
                <a:solidFill>
                  <a:srgbClr val="404040"/>
                </a:solidFill>
                <a:latin typeface="Calibri" panose="020F0502020204030204" pitchFamily="34" charset="0"/>
              </a:rPr>
              <a:t>Kaggle, a subsidiary of Google LLC, is an online community of data scientists and machine learning practitioners. Kaggle allows users to find and publish data sets, explore and build models</a:t>
            </a:r>
            <a:r>
              <a:rPr lang="en-US" sz="1400" dirty="0">
                <a:solidFill>
                  <a:srgbClr val="404040"/>
                </a:solidFill>
                <a:latin typeface="Calibri" panose="020F0502020204030204" pitchFamily="34" charset="0"/>
              </a:rPr>
              <a:t>”</a:t>
            </a:r>
            <a:endParaRPr lang="en-IN" sz="1400" dirty="0"/>
          </a:p>
          <a:p>
            <a:endParaRPr lang="en-IN" sz="1400" dirty="0"/>
          </a:p>
          <a:p>
            <a:r>
              <a:rPr lang="en-IN" sz="1400" b="1" dirty="0"/>
              <a:t>Method Procurement: </a:t>
            </a:r>
            <a:r>
              <a:rPr lang="en-IN" sz="1400" dirty="0"/>
              <a:t>Direct Download</a:t>
            </a:r>
          </a:p>
          <a:p>
            <a:endParaRPr lang="en-IN" sz="1400" dirty="0"/>
          </a:p>
          <a:p>
            <a:r>
              <a:rPr lang="en-IN" sz="1400" b="1" dirty="0"/>
              <a:t>Data Context: </a:t>
            </a:r>
          </a:p>
          <a:p>
            <a:r>
              <a:rPr lang="en-IN" sz="1400" dirty="0"/>
              <a:t>Data contains selected movies from IMDB along with parental guide information scrapped from web. Data captures other metadata of the movie like Title, Start Year, Run Time etc.,</a:t>
            </a:r>
          </a:p>
          <a:p>
            <a:endParaRPr lang="en-IN" sz="1400" dirty="0"/>
          </a:p>
          <a:p>
            <a:r>
              <a:rPr lang="en-IN" sz="1400" b="1" dirty="0"/>
              <a:t>Source Link: </a:t>
            </a:r>
            <a:r>
              <a:rPr lang="en-IN" sz="1400" dirty="0">
                <a:hlinkClick r:id="rId2"/>
              </a:rPr>
              <a:t>https://www.kaggle.com/datasets/barryhaworth/imdb-parental-guide</a:t>
            </a:r>
            <a:endParaRPr lang="en-IN" sz="1400" dirty="0"/>
          </a:p>
          <a:p>
            <a:endParaRPr lang="en-IN" sz="1400" dirty="0"/>
          </a:p>
        </p:txBody>
      </p:sp>
      <p:sp>
        <p:nvSpPr>
          <p:cNvPr id="16" name="TextBox 15">
            <a:extLst>
              <a:ext uri="{FF2B5EF4-FFF2-40B4-BE49-F238E27FC236}">
                <a16:creationId xmlns:a16="http://schemas.microsoft.com/office/drawing/2014/main" id="{17EADCD0-F8AF-4332-2F46-8C366F93CF6B}"/>
              </a:ext>
            </a:extLst>
          </p:cNvPr>
          <p:cNvSpPr txBox="1"/>
          <p:nvPr/>
        </p:nvSpPr>
        <p:spPr>
          <a:xfrm>
            <a:off x="6386945" y="1459345"/>
            <a:ext cx="5116946" cy="3539430"/>
          </a:xfrm>
          <a:prstGeom prst="rect">
            <a:avLst/>
          </a:prstGeom>
          <a:noFill/>
        </p:spPr>
        <p:txBody>
          <a:bodyPr wrap="square" rtlCol="0">
            <a:spAutoFit/>
          </a:bodyPr>
          <a:lstStyle/>
          <a:p>
            <a:r>
              <a:rPr lang="en-IN" sz="1400" b="1" dirty="0"/>
              <a:t>Source:</a:t>
            </a:r>
            <a:r>
              <a:rPr lang="en-IN" sz="1400" dirty="0"/>
              <a:t> IMSDB.com</a:t>
            </a:r>
          </a:p>
          <a:p>
            <a:endParaRPr lang="en-IN" sz="1400" dirty="0"/>
          </a:p>
          <a:p>
            <a:r>
              <a:rPr lang="en-IN" sz="1400" b="1" dirty="0"/>
              <a:t>Source Description:</a:t>
            </a:r>
            <a:r>
              <a:rPr lang="en-IN" sz="1400" dirty="0"/>
              <a:t> </a:t>
            </a:r>
            <a:r>
              <a:rPr lang="en-IN" sz="1400" dirty="0">
                <a:solidFill>
                  <a:srgbClr val="404040"/>
                </a:solidFill>
                <a:latin typeface="Calibri" panose="020F0502020204030204" pitchFamily="34" charset="0"/>
              </a:rPr>
              <a:t>Internet Movie Script Database (IMSDB) website has large collection of movie scripts in HTML format. Which allows users to read and download scripts with no cost. </a:t>
            </a:r>
            <a:endParaRPr lang="en-IN" sz="1400" dirty="0"/>
          </a:p>
          <a:p>
            <a:endParaRPr lang="en-IN" sz="1400" dirty="0"/>
          </a:p>
          <a:p>
            <a:r>
              <a:rPr lang="en-IN" sz="1400" b="1" dirty="0"/>
              <a:t>Method Procurement: </a:t>
            </a:r>
            <a:r>
              <a:rPr lang="en-IN" sz="1400" dirty="0"/>
              <a:t>Web Scrapping</a:t>
            </a:r>
          </a:p>
          <a:p>
            <a:endParaRPr lang="en-IN" sz="1400" dirty="0"/>
          </a:p>
          <a:p>
            <a:r>
              <a:rPr lang="en-IN" sz="1400" b="1" dirty="0"/>
              <a:t>Data Context: </a:t>
            </a:r>
          </a:p>
          <a:p>
            <a:r>
              <a:rPr lang="en-IN" sz="1400" dirty="0"/>
              <a:t>Data scrapped contains movie scripts in the HTML format. Script can be linked to corresponding metadata using movie title (the id which is used to scrape scripts)</a:t>
            </a:r>
          </a:p>
          <a:p>
            <a:endParaRPr lang="en-IN" sz="1400" dirty="0"/>
          </a:p>
          <a:p>
            <a:endParaRPr lang="en-IN" sz="1400" dirty="0"/>
          </a:p>
          <a:p>
            <a:r>
              <a:rPr lang="en-IN" sz="1400" b="1" dirty="0"/>
              <a:t>Source Link: </a:t>
            </a:r>
            <a:r>
              <a:rPr lang="en-IN" sz="1400" dirty="0">
                <a:hlinkClick r:id="rId3"/>
              </a:rPr>
              <a:t>https://imsdb.com/</a:t>
            </a:r>
            <a:endParaRPr lang="en-IN" sz="1400" dirty="0"/>
          </a:p>
          <a:p>
            <a:endParaRPr lang="en-IN" sz="1400" dirty="0"/>
          </a:p>
        </p:txBody>
      </p:sp>
    </p:spTree>
    <p:extLst>
      <p:ext uri="{BB962C8B-B14F-4D97-AF65-F5344CB8AC3E}">
        <p14:creationId xmlns:p14="http://schemas.microsoft.com/office/powerpoint/2010/main" val="125530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9CAD0BB-99B1-B440-5A84-E99570473C03}"/>
              </a:ext>
            </a:extLst>
          </p:cNvPr>
          <p:cNvSpPr/>
          <p:nvPr/>
        </p:nvSpPr>
        <p:spPr>
          <a:xfrm>
            <a:off x="290426" y="3408763"/>
            <a:ext cx="11653924" cy="275272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Scraping Movie Script from Internet</a:t>
            </a:r>
          </a:p>
        </p:txBody>
      </p:sp>
      <p:grpSp>
        <p:nvGrpSpPr>
          <p:cNvPr id="33" name="Group 32">
            <a:extLst>
              <a:ext uri="{FF2B5EF4-FFF2-40B4-BE49-F238E27FC236}">
                <a16:creationId xmlns:a16="http://schemas.microsoft.com/office/drawing/2014/main" id="{87A79184-0048-5CD5-0EA0-21F16A08014D}"/>
              </a:ext>
            </a:extLst>
          </p:cNvPr>
          <p:cNvGrpSpPr/>
          <p:nvPr/>
        </p:nvGrpSpPr>
        <p:grpSpPr>
          <a:xfrm>
            <a:off x="7633321" y="4193800"/>
            <a:ext cx="4208029" cy="1817828"/>
            <a:chOff x="7633321" y="1646111"/>
            <a:chExt cx="4208029" cy="1817828"/>
          </a:xfrm>
        </p:grpSpPr>
        <p:sp>
          <p:nvSpPr>
            <p:cNvPr id="4" name="Trapezoid 3">
              <a:extLst>
                <a:ext uri="{FF2B5EF4-FFF2-40B4-BE49-F238E27FC236}">
                  <a16:creationId xmlns:a16="http://schemas.microsoft.com/office/drawing/2014/main" id="{90B61B77-F6EB-2450-7364-AC48D6E3582C}"/>
                </a:ext>
              </a:extLst>
            </p:cNvPr>
            <p:cNvSpPr/>
            <p:nvPr/>
          </p:nvSpPr>
          <p:spPr>
            <a:xfrm rot="10800000">
              <a:off x="9771827" y="1646111"/>
              <a:ext cx="2069523" cy="361950"/>
            </a:xfrm>
            <a:prstGeom prst="trapezoid">
              <a:avLst>
                <a:gd name="adj" fmla="val 75000"/>
              </a:avLst>
            </a:prstGeom>
            <a:solidFill>
              <a:srgbClr val="7B34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N" dirty="0"/>
            </a:p>
          </p:txBody>
        </p:sp>
        <p:sp>
          <p:nvSpPr>
            <p:cNvPr id="7" name="Trapezoid 6">
              <a:extLst>
                <a:ext uri="{FF2B5EF4-FFF2-40B4-BE49-F238E27FC236}">
                  <a16:creationId xmlns:a16="http://schemas.microsoft.com/office/drawing/2014/main" id="{50F2173F-442B-7777-F08C-0BD6EECF1246}"/>
                </a:ext>
              </a:extLst>
            </p:cNvPr>
            <p:cNvSpPr/>
            <p:nvPr/>
          </p:nvSpPr>
          <p:spPr>
            <a:xfrm rot="10800000">
              <a:off x="10035929" y="2104492"/>
              <a:ext cx="1541317" cy="361950"/>
            </a:xfrm>
            <a:prstGeom prst="trapezoid">
              <a:avLst>
                <a:gd name="adj" fmla="val 75000"/>
              </a:avLst>
            </a:prstGeom>
            <a:solidFill>
              <a:srgbClr val="7B3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rapezoid 7">
              <a:extLst>
                <a:ext uri="{FF2B5EF4-FFF2-40B4-BE49-F238E27FC236}">
                  <a16:creationId xmlns:a16="http://schemas.microsoft.com/office/drawing/2014/main" id="{D037A2B8-41A3-03CA-8EA7-D31AE73F3EF4}"/>
                </a:ext>
              </a:extLst>
            </p:cNvPr>
            <p:cNvSpPr/>
            <p:nvPr/>
          </p:nvSpPr>
          <p:spPr>
            <a:xfrm rot="10800000">
              <a:off x="10347119" y="2558266"/>
              <a:ext cx="957036" cy="361950"/>
            </a:xfrm>
            <a:prstGeom prst="trapezoid">
              <a:avLst>
                <a:gd name="adj" fmla="val 75000"/>
              </a:avLst>
            </a:prstGeom>
            <a:solidFill>
              <a:srgbClr val="7B3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AD42502-AE06-B531-A890-E2F0D388D790}"/>
                </a:ext>
              </a:extLst>
            </p:cNvPr>
            <p:cNvSpPr/>
            <p:nvPr/>
          </p:nvSpPr>
          <p:spPr>
            <a:xfrm>
              <a:off x="10582751" y="3008186"/>
              <a:ext cx="504825" cy="361951"/>
            </a:xfrm>
            <a:prstGeom prst="rect">
              <a:avLst/>
            </a:prstGeom>
            <a:solidFill>
              <a:srgbClr val="7B3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B0873C9-9646-A29D-66B2-0549A7D66C27}"/>
                </a:ext>
              </a:extLst>
            </p:cNvPr>
            <p:cNvSpPr txBox="1"/>
            <p:nvPr/>
          </p:nvSpPr>
          <p:spPr>
            <a:xfrm>
              <a:off x="7633321" y="1759637"/>
              <a:ext cx="2307358" cy="276999"/>
            </a:xfrm>
            <a:prstGeom prst="rect">
              <a:avLst/>
            </a:prstGeom>
            <a:noFill/>
          </p:spPr>
          <p:txBody>
            <a:bodyPr wrap="square" rtlCol="0">
              <a:spAutoFit/>
            </a:bodyPr>
            <a:lstStyle/>
            <a:p>
              <a:r>
                <a:rPr lang="en-IN" sz="1200" b="1" dirty="0"/>
                <a:t># of Movies in Metadata</a:t>
              </a:r>
            </a:p>
          </p:txBody>
        </p:sp>
        <p:cxnSp>
          <p:nvCxnSpPr>
            <p:cNvPr id="17" name="Straight Connector 16">
              <a:extLst>
                <a:ext uri="{FF2B5EF4-FFF2-40B4-BE49-F238E27FC236}">
                  <a16:creationId xmlns:a16="http://schemas.microsoft.com/office/drawing/2014/main" id="{306BE58E-0126-488F-FDA6-F972F2E2509C}"/>
                </a:ext>
              </a:extLst>
            </p:cNvPr>
            <p:cNvCxnSpPr>
              <a:cxnSpLocks/>
            </p:cNvCxnSpPr>
            <p:nvPr/>
          </p:nvCxnSpPr>
          <p:spPr>
            <a:xfrm>
              <a:off x="7734300" y="2008061"/>
              <a:ext cx="2181225" cy="0"/>
            </a:xfrm>
            <a:prstGeom prst="line">
              <a:avLst/>
            </a:prstGeom>
            <a:ln w="28575">
              <a:solidFill>
                <a:srgbClr val="C2882B"/>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A089FF-9C38-087E-0678-624C78877298}"/>
                </a:ext>
              </a:extLst>
            </p:cNvPr>
            <p:cNvSpPr txBox="1"/>
            <p:nvPr/>
          </p:nvSpPr>
          <p:spPr>
            <a:xfrm>
              <a:off x="7957171" y="2218018"/>
              <a:ext cx="2307358" cy="276999"/>
            </a:xfrm>
            <a:prstGeom prst="rect">
              <a:avLst/>
            </a:prstGeom>
            <a:noFill/>
          </p:spPr>
          <p:txBody>
            <a:bodyPr wrap="square" rtlCol="0">
              <a:spAutoFit/>
            </a:bodyPr>
            <a:lstStyle/>
            <a:p>
              <a:r>
                <a:rPr lang="en-IN" sz="1200" b="1" dirty="0"/>
                <a:t># Movie Scrapped (from IMSDB)</a:t>
              </a:r>
            </a:p>
          </p:txBody>
        </p:sp>
        <p:cxnSp>
          <p:nvCxnSpPr>
            <p:cNvPr id="24" name="Straight Connector 23">
              <a:extLst>
                <a:ext uri="{FF2B5EF4-FFF2-40B4-BE49-F238E27FC236}">
                  <a16:creationId xmlns:a16="http://schemas.microsoft.com/office/drawing/2014/main" id="{7586E34E-7530-11CE-606D-01AB22B3880C}"/>
                </a:ext>
              </a:extLst>
            </p:cNvPr>
            <p:cNvCxnSpPr>
              <a:cxnSpLocks/>
            </p:cNvCxnSpPr>
            <p:nvPr/>
          </p:nvCxnSpPr>
          <p:spPr>
            <a:xfrm>
              <a:off x="8058150" y="2466442"/>
              <a:ext cx="2181225" cy="0"/>
            </a:xfrm>
            <a:prstGeom prst="line">
              <a:avLst/>
            </a:prstGeom>
            <a:ln w="28575">
              <a:solidFill>
                <a:srgbClr val="C2882B"/>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EEA194F-488C-E049-A614-38CB756C5EDF}"/>
                </a:ext>
              </a:extLst>
            </p:cNvPr>
            <p:cNvSpPr txBox="1"/>
            <p:nvPr/>
          </p:nvSpPr>
          <p:spPr>
            <a:xfrm>
              <a:off x="8233396" y="2671792"/>
              <a:ext cx="2307358" cy="276999"/>
            </a:xfrm>
            <a:prstGeom prst="rect">
              <a:avLst/>
            </a:prstGeom>
            <a:noFill/>
          </p:spPr>
          <p:txBody>
            <a:bodyPr wrap="square" rtlCol="0">
              <a:spAutoFit/>
            </a:bodyPr>
            <a:lstStyle/>
            <a:p>
              <a:r>
                <a:rPr lang="en-IN" sz="1200" b="1" dirty="0"/>
                <a:t># of Valid Scripts (Exc. Blanks)</a:t>
              </a:r>
            </a:p>
          </p:txBody>
        </p:sp>
        <p:cxnSp>
          <p:nvCxnSpPr>
            <p:cNvPr id="26" name="Straight Connector 25">
              <a:extLst>
                <a:ext uri="{FF2B5EF4-FFF2-40B4-BE49-F238E27FC236}">
                  <a16:creationId xmlns:a16="http://schemas.microsoft.com/office/drawing/2014/main" id="{A06C46E8-7593-7BD2-22B7-5EA1EBC00D86}"/>
                </a:ext>
              </a:extLst>
            </p:cNvPr>
            <p:cNvCxnSpPr>
              <a:cxnSpLocks/>
            </p:cNvCxnSpPr>
            <p:nvPr/>
          </p:nvCxnSpPr>
          <p:spPr>
            <a:xfrm>
              <a:off x="8334375" y="2920216"/>
              <a:ext cx="2181225" cy="0"/>
            </a:xfrm>
            <a:prstGeom prst="line">
              <a:avLst/>
            </a:prstGeom>
            <a:ln w="28575">
              <a:solidFill>
                <a:srgbClr val="C2882B"/>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1DD97DE-3448-9166-3E80-4EEE1C4FB04C}"/>
                </a:ext>
              </a:extLst>
            </p:cNvPr>
            <p:cNvSpPr txBox="1"/>
            <p:nvPr/>
          </p:nvSpPr>
          <p:spPr>
            <a:xfrm>
              <a:off x="8580235" y="3186940"/>
              <a:ext cx="2307358" cy="276999"/>
            </a:xfrm>
            <a:prstGeom prst="rect">
              <a:avLst/>
            </a:prstGeom>
            <a:noFill/>
          </p:spPr>
          <p:txBody>
            <a:bodyPr wrap="square" rtlCol="0">
              <a:spAutoFit/>
            </a:bodyPr>
            <a:lstStyle/>
            <a:p>
              <a:r>
                <a:rPr lang="en-IN" sz="1200" b="1" dirty="0"/>
                <a:t># Script for Model Building</a:t>
              </a:r>
            </a:p>
          </p:txBody>
        </p:sp>
        <p:cxnSp>
          <p:nvCxnSpPr>
            <p:cNvPr id="28" name="Straight Connector 27">
              <a:extLst>
                <a:ext uri="{FF2B5EF4-FFF2-40B4-BE49-F238E27FC236}">
                  <a16:creationId xmlns:a16="http://schemas.microsoft.com/office/drawing/2014/main" id="{FCDDC3DF-40D6-1056-D40C-01C6B05CCB46}"/>
                </a:ext>
              </a:extLst>
            </p:cNvPr>
            <p:cNvCxnSpPr>
              <a:cxnSpLocks/>
            </p:cNvCxnSpPr>
            <p:nvPr/>
          </p:nvCxnSpPr>
          <p:spPr>
            <a:xfrm>
              <a:off x="8681214" y="3435364"/>
              <a:ext cx="2181225" cy="0"/>
            </a:xfrm>
            <a:prstGeom prst="line">
              <a:avLst/>
            </a:prstGeom>
            <a:ln w="28575">
              <a:solidFill>
                <a:srgbClr val="C2882B"/>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E2A1D1-72BC-8DB4-5F8D-3271F055AE70}"/>
                </a:ext>
              </a:extLst>
            </p:cNvPr>
            <p:cNvSpPr txBox="1"/>
            <p:nvPr/>
          </p:nvSpPr>
          <p:spPr>
            <a:xfrm>
              <a:off x="10438989" y="1681346"/>
              <a:ext cx="735195" cy="276999"/>
            </a:xfrm>
            <a:prstGeom prst="rect">
              <a:avLst/>
            </a:prstGeom>
            <a:noFill/>
          </p:spPr>
          <p:txBody>
            <a:bodyPr wrap="square" rtlCol="0">
              <a:spAutoFit/>
            </a:bodyPr>
            <a:lstStyle/>
            <a:p>
              <a:pPr algn="ctr"/>
              <a:r>
                <a:rPr lang="en-IN" sz="1200" b="1" dirty="0">
                  <a:solidFill>
                    <a:schemeClr val="bg1"/>
                  </a:solidFill>
                </a:rPr>
                <a:t>39,124</a:t>
              </a:r>
            </a:p>
          </p:txBody>
        </p:sp>
        <p:sp>
          <p:nvSpPr>
            <p:cNvPr id="30" name="TextBox 29">
              <a:extLst>
                <a:ext uri="{FF2B5EF4-FFF2-40B4-BE49-F238E27FC236}">
                  <a16:creationId xmlns:a16="http://schemas.microsoft.com/office/drawing/2014/main" id="{472A6B2C-86C7-69B5-562A-46C307B00C11}"/>
                </a:ext>
              </a:extLst>
            </p:cNvPr>
            <p:cNvSpPr txBox="1"/>
            <p:nvPr/>
          </p:nvSpPr>
          <p:spPr>
            <a:xfrm>
              <a:off x="10438989" y="2150179"/>
              <a:ext cx="735195" cy="276999"/>
            </a:xfrm>
            <a:prstGeom prst="rect">
              <a:avLst/>
            </a:prstGeom>
            <a:noFill/>
          </p:spPr>
          <p:txBody>
            <a:bodyPr wrap="square" rtlCol="0">
              <a:spAutoFit/>
            </a:bodyPr>
            <a:lstStyle/>
            <a:p>
              <a:pPr algn="ctr"/>
              <a:r>
                <a:rPr lang="en-IN" sz="1200" b="1" dirty="0">
                  <a:solidFill>
                    <a:schemeClr val="bg1"/>
                  </a:solidFill>
                </a:rPr>
                <a:t>762</a:t>
              </a:r>
            </a:p>
          </p:txBody>
        </p:sp>
        <p:sp>
          <p:nvSpPr>
            <p:cNvPr id="31" name="TextBox 30">
              <a:extLst>
                <a:ext uri="{FF2B5EF4-FFF2-40B4-BE49-F238E27FC236}">
                  <a16:creationId xmlns:a16="http://schemas.microsoft.com/office/drawing/2014/main" id="{E75B0FB3-82F0-EB7E-4D44-C3B148D7AA45}"/>
                </a:ext>
              </a:extLst>
            </p:cNvPr>
            <p:cNvSpPr txBox="1"/>
            <p:nvPr/>
          </p:nvSpPr>
          <p:spPr>
            <a:xfrm>
              <a:off x="10467565" y="2599035"/>
              <a:ext cx="735195" cy="276999"/>
            </a:xfrm>
            <a:prstGeom prst="rect">
              <a:avLst/>
            </a:prstGeom>
            <a:noFill/>
          </p:spPr>
          <p:txBody>
            <a:bodyPr wrap="square" rtlCol="0">
              <a:spAutoFit/>
            </a:bodyPr>
            <a:lstStyle/>
            <a:p>
              <a:pPr algn="ctr"/>
              <a:r>
                <a:rPr lang="en-IN" sz="1200" b="1" dirty="0">
                  <a:solidFill>
                    <a:schemeClr val="bg1"/>
                  </a:solidFill>
                </a:rPr>
                <a:t>756</a:t>
              </a:r>
            </a:p>
          </p:txBody>
        </p:sp>
        <p:sp>
          <p:nvSpPr>
            <p:cNvPr id="32" name="TextBox 31">
              <a:extLst>
                <a:ext uri="{FF2B5EF4-FFF2-40B4-BE49-F238E27FC236}">
                  <a16:creationId xmlns:a16="http://schemas.microsoft.com/office/drawing/2014/main" id="{B9C59287-6B47-D9C1-88B5-C6F3BB019EF1}"/>
                </a:ext>
              </a:extLst>
            </p:cNvPr>
            <p:cNvSpPr txBox="1"/>
            <p:nvPr/>
          </p:nvSpPr>
          <p:spPr>
            <a:xfrm>
              <a:off x="10467565" y="3065307"/>
              <a:ext cx="735195" cy="276999"/>
            </a:xfrm>
            <a:prstGeom prst="rect">
              <a:avLst/>
            </a:prstGeom>
            <a:noFill/>
          </p:spPr>
          <p:txBody>
            <a:bodyPr wrap="square" rtlCol="0">
              <a:spAutoFit/>
            </a:bodyPr>
            <a:lstStyle/>
            <a:p>
              <a:pPr algn="ctr"/>
              <a:r>
                <a:rPr lang="en-IN" sz="1200" b="1" dirty="0">
                  <a:solidFill>
                    <a:srgbClr val="C2882B"/>
                  </a:solidFill>
                </a:rPr>
                <a:t>756</a:t>
              </a:r>
            </a:p>
          </p:txBody>
        </p:sp>
      </p:grpSp>
      <p:sp>
        <p:nvSpPr>
          <p:cNvPr id="35" name="TextBox 34">
            <a:extLst>
              <a:ext uri="{FF2B5EF4-FFF2-40B4-BE49-F238E27FC236}">
                <a16:creationId xmlns:a16="http://schemas.microsoft.com/office/drawing/2014/main" id="{86CC36F1-8670-124C-502D-2935C285930E}"/>
              </a:ext>
            </a:extLst>
          </p:cNvPr>
          <p:cNvSpPr txBox="1"/>
          <p:nvPr/>
        </p:nvSpPr>
        <p:spPr>
          <a:xfrm>
            <a:off x="7599381" y="3524250"/>
            <a:ext cx="4163650" cy="523220"/>
          </a:xfrm>
          <a:prstGeom prst="rect">
            <a:avLst/>
          </a:prstGeom>
          <a:noFill/>
        </p:spPr>
        <p:txBody>
          <a:bodyPr wrap="square">
            <a:spAutoFit/>
          </a:bodyPr>
          <a:lstStyle/>
          <a:p>
            <a:pPr algn="ctr"/>
            <a:r>
              <a:rPr lang="en-IN" sz="1400" b="1" dirty="0"/>
              <a:t>Funnel Chart Showing Extraction of Scripts from Metadata till Final Number of Scripts</a:t>
            </a:r>
            <a:endParaRPr lang="en-IN" sz="1400" dirty="0"/>
          </a:p>
        </p:txBody>
      </p:sp>
      <p:cxnSp>
        <p:nvCxnSpPr>
          <p:cNvPr id="38" name="Straight Connector 37">
            <a:extLst>
              <a:ext uri="{FF2B5EF4-FFF2-40B4-BE49-F238E27FC236}">
                <a16:creationId xmlns:a16="http://schemas.microsoft.com/office/drawing/2014/main" id="{43E3B5A2-92A6-7FDF-C576-E1811FF47785}"/>
              </a:ext>
            </a:extLst>
          </p:cNvPr>
          <p:cNvCxnSpPr>
            <a:cxnSpLocks/>
          </p:cNvCxnSpPr>
          <p:nvPr/>
        </p:nvCxnSpPr>
        <p:spPr>
          <a:xfrm>
            <a:off x="7298488" y="4099071"/>
            <a:ext cx="0" cy="14125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FC239B47-AF36-A9AC-A829-482BFCC727DA}"/>
              </a:ext>
            </a:extLst>
          </p:cNvPr>
          <p:cNvSpPr/>
          <p:nvPr/>
        </p:nvSpPr>
        <p:spPr>
          <a:xfrm>
            <a:off x="714375" y="4381500"/>
            <a:ext cx="1316202" cy="593367"/>
          </a:xfrm>
          <a:prstGeom prst="roundRect">
            <a:avLst/>
          </a:prstGeom>
          <a:solidFill>
            <a:srgbClr val="7B3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Decision 39">
            <a:extLst>
              <a:ext uri="{FF2B5EF4-FFF2-40B4-BE49-F238E27FC236}">
                <a16:creationId xmlns:a16="http://schemas.microsoft.com/office/drawing/2014/main" id="{87DCB4E5-D1A7-7F5D-E147-6B171099BD09}"/>
              </a:ext>
            </a:extLst>
          </p:cNvPr>
          <p:cNvSpPr/>
          <p:nvPr/>
        </p:nvSpPr>
        <p:spPr>
          <a:xfrm>
            <a:off x="2719389" y="4463451"/>
            <a:ext cx="619122" cy="468833"/>
          </a:xfrm>
          <a:prstGeom prst="flowChartDecision">
            <a:avLst/>
          </a:prstGeom>
          <a:solidFill>
            <a:srgbClr val="7B3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836CC9CC-28BA-152D-E51B-4E0C36B4D1CD}"/>
              </a:ext>
            </a:extLst>
          </p:cNvPr>
          <p:cNvSpPr/>
          <p:nvPr/>
        </p:nvSpPr>
        <p:spPr>
          <a:xfrm>
            <a:off x="3786331" y="3750786"/>
            <a:ext cx="1316202" cy="593367"/>
          </a:xfrm>
          <a:prstGeom prst="roundRect">
            <a:avLst/>
          </a:prstGeom>
          <a:solidFill>
            <a:srgbClr val="7B3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25A8BD6A-23D5-A0B6-06CE-A83D913E4029}"/>
              </a:ext>
            </a:extLst>
          </p:cNvPr>
          <p:cNvSpPr/>
          <p:nvPr/>
        </p:nvSpPr>
        <p:spPr>
          <a:xfrm>
            <a:off x="5583660" y="3749786"/>
            <a:ext cx="1316202" cy="593367"/>
          </a:xfrm>
          <a:prstGeom prst="roundRect">
            <a:avLst/>
          </a:prstGeom>
          <a:solidFill>
            <a:srgbClr val="7B3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24048E-33C2-48E1-EA23-D0780DB9EBBE}"/>
              </a:ext>
            </a:extLst>
          </p:cNvPr>
          <p:cNvSpPr/>
          <p:nvPr/>
        </p:nvSpPr>
        <p:spPr>
          <a:xfrm>
            <a:off x="6075951" y="4765707"/>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95905C89-5724-43ED-8B7D-B1090AE1A27D}"/>
              </a:ext>
            </a:extLst>
          </p:cNvPr>
          <p:cNvSpPr/>
          <p:nvPr/>
        </p:nvSpPr>
        <p:spPr>
          <a:xfrm>
            <a:off x="2848950" y="5432996"/>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E3749674-9C3D-2C4D-A838-1F95724D1D07}"/>
              </a:ext>
            </a:extLst>
          </p:cNvPr>
          <p:cNvSpPr/>
          <p:nvPr/>
        </p:nvSpPr>
        <p:spPr>
          <a:xfrm>
            <a:off x="119103" y="449818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507CB03A-7C26-FC4F-96F7-D24422DE8492}"/>
              </a:ext>
            </a:extLst>
          </p:cNvPr>
          <p:cNvCxnSpPr>
            <a:stCxn id="45" idx="6"/>
            <a:endCxn id="39" idx="1"/>
          </p:cNvCxnSpPr>
          <p:nvPr/>
        </p:nvCxnSpPr>
        <p:spPr>
          <a:xfrm>
            <a:off x="479103" y="4678183"/>
            <a:ext cx="235272" cy="1"/>
          </a:xfrm>
          <a:prstGeom prst="straightConnector1">
            <a:avLst/>
          </a:prstGeom>
          <a:ln w="19050">
            <a:solidFill>
              <a:srgbClr val="7B34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51655F5-ED4C-D991-5FC4-056B0992511A}"/>
              </a:ext>
            </a:extLst>
          </p:cNvPr>
          <p:cNvCxnSpPr>
            <a:cxnSpLocks/>
            <a:endCxn id="40" idx="1"/>
          </p:cNvCxnSpPr>
          <p:nvPr/>
        </p:nvCxnSpPr>
        <p:spPr>
          <a:xfrm>
            <a:off x="2022075" y="4697866"/>
            <a:ext cx="697314" cy="2"/>
          </a:xfrm>
          <a:prstGeom prst="straightConnector1">
            <a:avLst/>
          </a:prstGeom>
          <a:ln w="19050">
            <a:solidFill>
              <a:srgbClr val="7B34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888C841-6648-2D2F-A60C-C82EA1F881E7}"/>
              </a:ext>
            </a:extLst>
          </p:cNvPr>
          <p:cNvCxnSpPr>
            <a:cxnSpLocks/>
            <a:stCxn id="40" idx="2"/>
            <a:endCxn id="44" idx="0"/>
          </p:cNvCxnSpPr>
          <p:nvPr/>
        </p:nvCxnSpPr>
        <p:spPr>
          <a:xfrm>
            <a:off x="3028950" y="4932284"/>
            <a:ext cx="0" cy="500712"/>
          </a:xfrm>
          <a:prstGeom prst="straightConnector1">
            <a:avLst/>
          </a:prstGeom>
          <a:ln w="19050">
            <a:solidFill>
              <a:srgbClr val="7B34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7244831B-7126-D69E-98E3-4270E36D71D5}"/>
              </a:ext>
            </a:extLst>
          </p:cNvPr>
          <p:cNvCxnSpPr>
            <a:stCxn id="40" idx="0"/>
            <a:endCxn id="41" idx="1"/>
          </p:cNvCxnSpPr>
          <p:nvPr/>
        </p:nvCxnSpPr>
        <p:spPr>
          <a:xfrm rot="5400000" flipH="1" flipV="1">
            <a:off x="3199650" y="3876771"/>
            <a:ext cx="415981" cy="757381"/>
          </a:xfrm>
          <a:prstGeom prst="bentConnector2">
            <a:avLst/>
          </a:prstGeom>
          <a:ln w="19050">
            <a:solidFill>
              <a:srgbClr val="7B34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2FAE6A3-2C8F-ECD5-5E43-F6FCA6857E94}"/>
              </a:ext>
            </a:extLst>
          </p:cNvPr>
          <p:cNvCxnSpPr>
            <a:cxnSpLocks/>
            <a:stCxn id="41" idx="3"/>
            <a:endCxn id="42" idx="1"/>
          </p:cNvCxnSpPr>
          <p:nvPr/>
        </p:nvCxnSpPr>
        <p:spPr>
          <a:xfrm flipV="1">
            <a:off x="5102533" y="4046470"/>
            <a:ext cx="481127" cy="1000"/>
          </a:xfrm>
          <a:prstGeom prst="straightConnector1">
            <a:avLst/>
          </a:prstGeom>
          <a:ln w="19050">
            <a:solidFill>
              <a:srgbClr val="7B34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05A3D99-114F-B417-051F-AFBBBAB53664}"/>
              </a:ext>
            </a:extLst>
          </p:cNvPr>
          <p:cNvCxnSpPr>
            <a:cxnSpLocks/>
            <a:stCxn id="42" idx="2"/>
          </p:cNvCxnSpPr>
          <p:nvPr/>
        </p:nvCxnSpPr>
        <p:spPr>
          <a:xfrm>
            <a:off x="6241761" y="4343153"/>
            <a:ext cx="8394" cy="422554"/>
          </a:xfrm>
          <a:prstGeom prst="straightConnector1">
            <a:avLst/>
          </a:prstGeom>
          <a:ln w="19050">
            <a:solidFill>
              <a:srgbClr val="7B34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E94DBEB-D88E-A5AC-3442-5156698C7EBA}"/>
              </a:ext>
            </a:extLst>
          </p:cNvPr>
          <p:cNvSpPr txBox="1"/>
          <p:nvPr/>
        </p:nvSpPr>
        <p:spPr>
          <a:xfrm>
            <a:off x="2728739" y="5478671"/>
            <a:ext cx="624376" cy="261610"/>
          </a:xfrm>
          <a:prstGeom prst="rect">
            <a:avLst/>
          </a:prstGeom>
          <a:noFill/>
        </p:spPr>
        <p:txBody>
          <a:bodyPr wrap="square" rtlCol="0">
            <a:spAutoFit/>
          </a:bodyPr>
          <a:lstStyle/>
          <a:p>
            <a:pPr algn="ctr"/>
            <a:r>
              <a:rPr lang="en-IN" sz="1100" dirty="0">
                <a:solidFill>
                  <a:schemeClr val="bg1"/>
                </a:solidFill>
              </a:rPr>
              <a:t>Stop</a:t>
            </a:r>
          </a:p>
        </p:txBody>
      </p:sp>
      <p:sp>
        <p:nvSpPr>
          <p:cNvPr id="65" name="TextBox 64">
            <a:extLst>
              <a:ext uri="{FF2B5EF4-FFF2-40B4-BE49-F238E27FC236}">
                <a16:creationId xmlns:a16="http://schemas.microsoft.com/office/drawing/2014/main" id="{AC4DF2A1-AB99-647A-C2A9-6C43CB3F1B4D}"/>
              </a:ext>
            </a:extLst>
          </p:cNvPr>
          <p:cNvSpPr txBox="1"/>
          <p:nvPr/>
        </p:nvSpPr>
        <p:spPr>
          <a:xfrm>
            <a:off x="5944607" y="4795056"/>
            <a:ext cx="624376" cy="261610"/>
          </a:xfrm>
          <a:prstGeom prst="rect">
            <a:avLst/>
          </a:prstGeom>
          <a:noFill/>
        </p:spPr>
        <p:txBody>
          <a:bodyPr wrap="square" rtlCol="0">
            <a:spAutoFit/>
          </a:bodyPr>
          <a:lstStyle/>
          <a:p>
            <a:pPr algn="ctr"/>
            <a:r>
              <a:rPr lang="en-IN" sz="1100" dirty="0">
                <a:solidFill>
                  <a:schemeClr val="bg1"/>
                </a:solidFill>
              </a:rPr>
              <a:t>Stop</a:t>
            </a:r>
          </a:p>
        </p:txBody>
      </p:sp>
      <p:sp>
        <p:nvSpPr>
          <p:cNvPr id="66" name="TextBox 65">
            <a:extLst>
              <a:ext uri="{FF2B5EF4-FFF2-40B4-BE49-F238E27FC236}">
                <a16:creationId xmlns:a16="http://schemas.microsoft.com/office/drawing/2014/main" id="{C4405C3D-C3D8-C277-0655-039BCB6B79D9}"/>
              </a:ext>
            </a:extLst>
          </p:cNvPr>
          <p:cNvSpPr txBox="1"/>
          <p:nvPr/>
        </p:nvSpPr>
        <p:spPr>
          <a:xfrm>
            <a:off x="-7545" y="4547378"/>
            <a:ext cx="624376" cy="261610"/>
          </a:xfrm>
          <a:prstGeom prst="rect">
            <a:avLst/>
          </a:prstGeom>
          <a:noFill/>
        </p:spPr>
        <p:txBody>
          <a:bodyPr wrap="square" rtlCol="0">
            <a:spAutoFit/>
          </a:bodyPr>
          <a:lstStyle/>
          <a:p>
            <a:pPr algn="ctr"/>
            <a:r>
              <a:rPr lang="en-IN" sz="1100" dirty="0">
                <a:solidFill>
                  <a:schemeClr val="bg1"/>
                </a:solidFill>
              </a:rPr>
              <a:t>Start</a:t>
            </a:r>
          </a:p>
        </p:txBody>
      </p:sp>
      <p:sp>
        <p:nvSpPr>
          <p:cNvPr id="67" name="TextBox 66">
            <a:extLst>
              <a:ext uri="{FF2B5EF4-FFF2-40B4-BE49-F238E27FC236}">
                <a16:creationId xmlns:a16="http://schemas.microsoft.com/office/drawing/2014/main" id="{C36AAEF6-2889-E7B1-B436-0E7ABEFD063C}"/>
              </a:ext>
            </a:extLst>
          </p:cNvPr>
          <p:cNvSpPr txBox="1"/>
          <p:nvPr/>
        </p:nvSpPr>
        <p:spPr>
          <a:xfrm>
            <a:off x="2875990" y="4156166"/>
            <a:ext cx="624376" cy="261610"/>
          </a:xfrm>
          <a:prstGeom prst="rect">
            <a:avLst/>
          </a:prstGeom>
          <a:noFill/>
        </p:spPr>
        <p:txBody>
          <a:bodyPr wrap="square" rtlCol="0">
            <a:spAutoFit/>
          </a:bodyPr>
          <a:lstStyle/>
          <a:p>
            <a:pPr algn="ctr"/>
            <a:r>
              <a:rPr lang="en-IN" sz="1100" dirty="0">
                <a:solidFill>
                  <a:schemeClr val="tx1">
                    <a:lumMod val="65000"/>
                    <a:lumOff val="35000"/>
                  </a:schemeClr>
                </a:solidFill>
              </a:rPr>
              <a:t>Yes</a:t>
            </a:r>
          </a:p>
        </p:txBody>
      </p:sp>
      <p:sp>
        <p:nvSpPr>
          <p:cNvPr id="68" name="TextBox 67">
            <a:extLst>
              <a:ext uri="{FF2B5EF4-FFF2-40B4-BE49-F238E27FC236}">
                <a16:creationId xmlns:a16="http://schemas.microsoft.com/office/drawing/2014/main" id="{EE2F9FC6-76C4-2EF0-2F46-C92FE3C831A7}"/>
              </a:ext>
            </a:extLst>
          </p:cNvPr>
          <p:cNvSpPr txBox="1"/>
          <p:nvPr/>
        </p:nvSpPr>
        <p:spPr>
          <a:xfrm>
            <a:off x="2875990" y="4985725"/>
            <a:ext cx="624376" cy="261610"/>
          </a:xfrm>
          <a:prstGeom prst="rect">
            <a:avLst/>
          </a:prstGeom>
          <a:noFill/>
        </p:spPr>
        <p:txBody>
          <a:bodyPr wrap="square" rtlCol="0">
            <a:spAutoFit/>
          </a:bodyPr>
          <a:lstStyle/>
          <a:p>
            <a:pPr algn="ctr"/>
            <a:r>
              <a:rPr lang="en-IN" sz="1100" dirty="0">
                <a:solidFill>
                  <a:schemeClr val="tx1">
                    <a:lumMod val="65000"/>
                    <a:lumOff val="35000"/>
                  </a:schemeClr>
                </a:solidFill>
              </a:rPr>
              <a:t>No</a:t>
            </a:r>
          </a:p>
        </p:txBody>
      </p:sp>
      <p:pic>
        <p:nvPicPr>
          <p:cNvPr id="4098" name="Picture 2" descr="Search icon font - Free user interface icon fonts">
            <a:extLst>
              <a:ext uri="{FF2B5EF4-FFF2-40B4-BE49-F238E27FC236}">
                <a16:creationId xmlns:a16="http://schemas.microsoft.com/office/drawing/2014/main" id="{7E47514C-090B-A2EF-785A-032BF79FE79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45694" y="4584086"/>
            <a:ext cx="192410" cy="1924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ettings Icon, Gear Icon Vector, Gear Symbol Illustration. for Web Sites  Our Mobile. Stock Vector - Illustration of vector, icon: 151065050">
            <a:extLst>
              <a:ext uri="{FF2B5EF4-FFF2-40B4-BE49-F238E27FC236}">
                <a16:creationId xmlns:a16="http://schemas.microsoft.com/office/drawing/2014/main" id="{9A835B85-7E54-DD7F-7A82-5E4F4800192E}"/>
              </a:ext>
            </a:extLst>
          </p:cNvPr>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ackgroundRemoval t="3625" b="96500" l="10000" r="90000">
                        <a14:foregroundMark x1="34750" y1="68375" x2="34750" y2="68375"/>
                        <a14:foregroundMark x1="60250" y1="63125" x2="60250" y2="63125"/>
                      </a14:backgroundRemoval>
                    </a14:imgEffect>
                  </a14:imgLayer>
                </a14:imgProps>
              </a:ext>
              <a:ext uri="{28A0092B-C50C-407E-A947-70E740481C1C}">
                <a14:useLocalDpi xmlns:a14="http://schemas.microsoft.com/office/drawing/2010/main" val="0"/>
              </a:ext>
            </a:extLst>
          </a:blip>
          <a:srcRect/>
          <a:stretch>
            <a:fillRect/>
          </a:stretch>
        </p:blipFill>
        <p:spPr bwMode="auto">
          <a:xfrm>
            <a:off x="3797635" y="3893462"/>
            <a:ext cx="287068" cy="28706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descr="Settings Icon, Gear Icon Vector, Gear Symbol Illustration. for Web Sites  Our Mobile. Stock Vector - Illustration of vector, icon: 151065050">
            <a:extLst>
              <a:ext uri="{FF2B5EF4-FFF2-40B4-BE49-F238E27FC236}">
                <a16:creationId xmlns:a16="http://schemas.microsoft.com/office/drawing/2014/main" id="{3F4D758E-3E3E-36A3-8B78-AA0A8D824952}"/>
              </a:ext>
            </a:extLst>
          </p:cNvPr>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ackgroundRemoval t="3625" b="96500" l="10000" r="90000">
                        <a14:foregroundMark x1="34750" y1="68375" x2="34750" y2="68375"/>
                        <a14:foregroundMark x1="60250" y1="63125" x2="60250" y2="63125"/>
                      </a14:backgroundRemoval>
                    </a14:imgEffect>
                  </a14:imgLayer>
                </a14:imgProps>
              </a:ext>
              <a:ext uri="{28A0092B-C50C-407E-A947-70E740481C1C}">
                <a14:useLocalDpi xmlns:a14="http://schemas.microsoft.com/office/drawing/2010/main" val="0"/>
              </a:ext>
            </a:extLst>
          </a:blip>
          <a:srcRect/>
          <a:stretch>
            <a:fillRect/>
          </a:stretch>
        </p:blipFill>
        <p:spPr bwMode="auto">
          <a:xfrm>
            <a:off x="5596779" y="3912474"/>
            <a:ext cx="287068" cy="287068"/>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8D75A96F-DA28-5B75-D19D-B3C6F64F159C}"/>
              </a:ext>
            </a:extLst>
          </p:cNvPr>
          <p:cNvSpPr txBox="1"/>
          <p:nvPr/>
        </p:nvSpPr>
        <p:spPr>
          <a:xfrm>
            <a:off x="479103" y="904875"/>
            <a:ext cx="11098143"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t>Movie tile name from metadata is searched for in </a:t>
            </a:r>
            <a:r>
              <a:rPr lang="en-IN" sz="1600" dirty="0" err="1"/>
              <a:t>imsdb</a:t>
            </a:r>
            <a:r>
              <a:rPr lang="en-IN" sz="1600" dirty="0"/>
              <a:t> using following link </a:t>
            </a:r>
            <a:r>
              <a:rPr lang="en-IN" sz="1600" dirty="0">
                <a:hlinkClick r:id="rId5"/>
              </a:rPr>
              <a:t>https://imsdb.com/script/&lt;movie</a:t>
            </a:r>
            <a:r>
              <a:rPr lang="en-IN" sz="1600" dirty="0"/>
              <a:t> tile&gt;</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Availability of the movie in IMSDB can be take care using try except block</a:t>
            </a:r>
          </a:p>
          <a:p>
            <a:pPr marL="742950" lvl="1" indent="-285750">
              <a:buFont typeface="Arial" panose="020B0604020202020204" pitchFamily="34" charset="0"/>
              <a:buChar char="•"/>
            </a:pPr>
            <a:r>
              <a:rPr lang="en-IN" sz="1600" dirty="0"/>
              <a:t>In case if movie is available script information is extract from the HTML tags</a:t>
            </a:r>
          </a:p>
          <a:p>
            <a:pPr lvl="1"/>
            <a:endParaRPr lang="en-IN" sz="1600" dirty="0"/>
          </a:p>
          <a:p>
            <a:pPr marL="285750" indent="-285750">
              <a:buFont typeface="Arial" panose="020B0604020202020204" pitchFamily="34" charset="0"/>
              <a:buChar char="•"/>
            </a:pPr>
            <a:r>
              <a:rPr lang="en-IN" sz="1600" dirty="0"/>
              <a:t>Extracted movie scripts are processed for removing unwanted HTML tags</a:t>
            </a:r>
          </a:p>
          <a:p>
            <a:endParaRPr lang="en-IN" sz="1600" dirty="0"/>
          </a:p>
          <a:p>
            <a:pPr marL="285750" indent="-285750">
              <a:buFont typeface="Arial" panose="020B0604020202020204" pitchFamily="34" charset="0"/>
              <a:buChar char="•"/>
            </a:pPr>
            <a:r>
              <a:rPr lang="en-IN" sz="1600" dirty="0"/>
              <a:t>756 movies scripts have been finally scrapped from IMSDB</a:t>
            </a:r>
          </a:p>
        </p:txBody>
      </p:sp>
      <p:sp>
        <p:nvSpPr>
          <p:cNvPr id="71" name="TextBox 70">
            <a:extLst>
              <a:ext uri="{FF2B5EF4-FFF2-40B4-BE49-F238E27FC236}">
                <a16:creationId xmlns:a16="http://schemas.microsoft.com/office/drawing/2014/main" id="{3E336D35-7D29-2FBE-63E1-7218CF3CBED7}"/>
              </a:ext>
            </a:extLst>
          </p:cNvPr>
          <p:cNvSpPr txBox="1"/>
          <p:nvPr/>
        </p:nvSpPr>
        <p:spPr>
          <a:xfrm>
            <a:off x="884769" y="4440398"/>
            <a:ext cx="1443840" cy="461665"/>
          </a:xfrm>
          <a:prstGeom prst="rect">
            <a:avLst/>
          </a:prstGeom>
          <a:noFill/>
        </p:spPr>
        <p:txBody>
          <a:bodyPr wrap="square" rtlCol="0">
            <a:spAutoFit/>
          </a:bodyPr>
          <a:lstStyle/>
          <a:p>
            <a:r>
              <a:rPr lang="en-IN" sz="1200" dirty="0">
                <a:solidFill>
                  <a:schemeClr val="bg1"/>
                </a:solidFill>
              </a:rPr>
              <a:t>Searching movie title in IMDBS</a:t>
            </a:r>
          </a:p>
        </p:txBody>
      </p:sp>
      <p:sp>
        <p:nvSpPr>
          <p:cNvPr id="72" name="TextBox 71">
            <a:extLst>
              <a:ext uri="{FF2B5EF4-FFF2-40B4-BE49-F238E27FC236}">
                <a16:creationId xmlns:a16="http://schemas.microsoft.com/office/drawing/2014/main" id="{694AE3FB-6711-1457-C9F2-F3AF287FCF5C}"/>
              </a:ext>
            </a:extLst>
          </p:cNvPr>
          <p:cNvSpPr txBox="1"/>
          <p:nvPr/>
        </p:nvSpPr>
        <p:spPr>
          <a:xfrm>
            <a:off x="1968243" y="4390169"/>
            <a:ext cx="984198" cy="276999"/>
          </a:xfrm>
          <a:prstGeom prst="rect">
            <a:avLst/>
          </a:prstGeom>
          <a:noFill/>
        </p:spPr>
        <p:txBody>
          <a:bodyPr wrap="square" rtlCol="0">
            <a:spAutoFit/>
          </a:bodyPr>
          <a:lstStyle/>
          <a:p>
            <a:r>
              <a:rPr lang="en-IN" sz="1200" dirty="0"/>
              <a:t>Title Found?</a:t>
            </a:r>
          </a:p>
        </p:txBody>
      </p:sp>
      <p:sp>
        <p:nvSpPr>
          <p:cNvPr id="73" name="TextBox 72">
            <a:extLst>
              <a:ext uri="{FF2B5EF4-FFF2-40B4-BE49-F238E27FC236}">
                <a16:creationId xmlns:a16="http://schemas.microsoft.com/office/drawing/2014/main" id="{8C81D5A6-8DF5-5008-5260-AA6FA5B41815}"/>
              </a:ext>
            </a:extLst>
          </p:cNvPr>
          <p:cNvSpPr txBox="1"/>
          <p:nvPr/>
        </p:nvSpPr>
        <p:spPr>
          <a:xfrm>
            <a:off x="3972126" y="3807302"/>
            <a:ext cx="1316202" cy="461665"/>
          </a:xfrm>
          <a:prstGeom prst="rect">
            <a:avLst/>
          </a:prstGeom>
          <a:noFill/>
        </p:spPr>
        <p:txBody>
          <a:bodyPr wrap="square" rtlCol="0">
            <a:spAutoFit/>
          </a:bodyPr>
          <a:lstStyle/>
          <a:p>
            <a:r>
              <a:rPr lang="en-IN" sz="1200" dirty="0">
                <a:solidFill>
                  <a:schemeClr val="bg1"/>
                </a:solidFill>
              </a:rPr>
              <a:t>Extracting Movie Script info</a:t>
            </a:r>
          </a:p>
        </p:txBody>
      </p:sp>
      <p:sp>
        <p:nvSpPr>
          <p:cNvPr id="74" name="TextBox 73">
            <a:extLst>
              <a:ext uri="{FF2B5EF4-FFF2-40B4-BE49-F238E27FC236}">
                <a16:creationId xmlns:a16="http://schemas.microsoft.com/office/drawing/2014/main" id="{23B51B16-050C-5189-711C-E69084611BF5}"/>
              </a:ext>
            </a:extLst>
          </p:cNvPr>
          <p:cNvSpPr txBox="1"/>
          <p:nvPr/>
        </p:nvSpPr>
        <p:spPr>
          <a:xfrm>
            <a:off x="5825157" y="3815637"/>
            <a:ext cx="1316202" cy="461665"/>
          </a:xfrm>
          <a:prstGeom prst="rect">
            <a:avLst/>
          </a:prstGeom>
          <a:noFill/>
        </p:spPr>
        <p:txBody>
          <a:bodyPr wrap="square" rtlCol="0">
            <a:spAutoFit/>
          </a:bodyPr>
          <a:lstStyle/>
          <a:p>
            <a:r>
              <a:rPr lang="en-IN" sz="1200" dirty="0">
                <a:solidFill>
                  <a:schemeClr val="bg1"/>
                </a:solidFill>
              </a:rPr>
              <a:t>Processing Extracted Script</a:t>
            </a:r>
          </a:p>
        </p:txBody>
      </p:sp>
    </p:spTree>
    <p:extLst>
      <p:ext uri="{BB962C8B-B14F-4D97-AF65-F5344CB8AC3E}">
        <p14:creationId xmlns:p14="http://schemas.microsoft.com/office/powerpoint/2010/main" val="51142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0" y="61970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Preprocessing Before Data Exploration</a:t>
            </a:r>
          </a:p>
        </p:txBody>
      </p:sp>
      <p:sp>
        <p:nvSpPr>
          <p:cNvPr id="5" name="TextBox 4">
            <a:extLst>
              <a:ext uri="{FF2B5EF4-FFF2-40B4-BE49-F238E27FC236}">
                <a16:creationId xmlns:a16="http://schemas.microsoft.com/office/drawing/2014/main" id="{92EEA2C3-6250-C318-FDA8-3DD77ECD2A51}"/>
              </a:ext>
            </a:extLst>
          </p:cNvPr>
          <p:cNvSpPr txBox="1"/>
          <p:nvPr/>
        </p:nvSpPr>
        <p:spPr>
          <a:xfrm>
            <a:off x="290425" y="897315"/>
            <a:ext cx="11339599" cy="4247317"/>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tx1"/>
                </a:solidFill>
              </a:rPr>
              <a:t>Text normalization</a:t>
            </a:r>
          </a:p>
          <a:p>
            <a:endParaRPr lang="en-US" sz="1800" dirty="0">
              <a:solidFill>
                <a:schemeClr val="tx1"/>
              </a:solidFill>
            </a:endParaRPr>
          </a:p>
          <a:p>
            <a:pPr marL="285750" indent="-285750">
              <a:buFont typeface="Wingdings" panose="05000000000000000000" pitchFamily="2" charset="2"/>
              <a:buChar char="Ø"/>
            </a:pPr>
            <a:r>
              <a:rPr lang="en-US" dirty="0" err="1"/>
              <a:t>Stopword</a:t>
            </a:r>
            <a:r>
              <a:rPr lang="en-US" dirty="0"/>
              <a:t> removal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1800" dirty="0">
                <a:solidFill>
                  <a:schemeClr val="tx1"/>
                </a:solidFill>
              </a:rPr>
              <a:t>Special character removal</a:t>
            </a:r>
          </a:p>
          <a:p>
            <a:pPr marL="285750" indent="-285750">
              <a:buFont typeface="Wingdings" panose="05000000000000000000" pitchFamily="2" charset="2"/>
              <a:buChar char="Ø"/>
            </a:pPr>
            <a:endParaRPr lang="en-US" sz="1800" dirty="0">
              <a:solidFill>
                <a:schemeClr val="tx1"/>
              </a:solidFill>
            </a:endParaRPr>
          </a:p>
          <a:p>
            <a:pPr marL="285750" indent="-285750">
              <a:buFont typeface="Wingdings" panose="05000000000000000000" pitchFamily="2" charset="2"/>
              <a:buChar char="Ø"/>
            </a:pPr>
            <a:r>
              <a:rPr lang="en-US" sz="1800" dirty="0">
                <a:solidFill>
                  <a:schemeClr val="tx1"/>
                </a:solidFill>
              </a:rPr>
              <a:t>Root word extraction using lemmatization</a:t>
            </a:r>
          </a:p>
          <a:p>
            <a:pPr marL="285750" indent="-285750">
              <a:buFont typeface="Wingdings" panose="05000000000000000000" pitchFamily="2" charset="2"/>
              <a:buChar char="Ø"/>
            </a:pPr>
            <a:endParaRPr lang="en-US" sz="1800" dirty="0">
              <a:solidFill>
                <a:schemeClr val="tx1"/>
              </a:solidFill>
            </a:endParaRPr>
          </a:p>
          <a:p>
            <a:pPr marL="285750" indent="-285750">
              <a:buFont typeface="Wingdings" panose="05000000000000000000" pitchFamily="2" charset="2"/>
              <a:buChar char="Ø"/>
            </a:pPr>
            <a:r>
              <a:rPr lang="en-US" dirty="0"/>
              <a:t>Removing words with </a:t>
            </a:r>
            <a:r>
              <a:rPr lang="en-US" dirty="0" err="1"/>
              <a:t>len</a:t>
            </a:r>
            <a:r>
              <a:rPr lang="en-US" dirty="0"/>
              <a:t> &lt;= 2 and &gt;= 15</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Word exclusion post observing </a:t>
            </a:r>
            <a:r>
              <a:rPr lang="en-US" dirty="0" err="1"/>
              <a:t>uni</a:t>
            </a:r>
            <a:r>
              <a:rPr lang="en-US" dirty="0"/>
              <a:t>-gram and bi-gram distribution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Exclusion of person names like John, Ben etc.,</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Removing script related tags like Cut, Zoom etc.,</a:t>
            </a:r>
          </a:p>
        </p:txBody>
      </p:sp>
    </p:spTree>
    <p:extLst>
      <p:ext uri="{BB962C8B-B14F-4D97-AF65-F5344CB8AC3E}">
        <p14:creationId xmlns:p14="http://schemas.microsoft.com/office/powerpoint/2010/main" val="130124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Understanding Parental Guide Ratings - Violence</a:t>
            </a:r>
          </a:p>
        </p:txBody>
      </p:sp>
      <p:sp>
        <p:nvSpPr>
          <p:cNvPr id="6" name="Rectangle: Rounded Corners 5">
            <a:extLst>
              <a:ext uri="{FF2B5EF4-FFF2-40B4-BE49-F238E27FC236}">
                <a16:creationId xmlns:a16="http://schemas.microsoft.com/office/drawing/2014/main" id="{5997136C-0F96-9C0C-EB78-5E15680A0EE6}"/>
              </a:ext>
            </a:extLst>
          </p:cNvPr>
          <p:cNvSpPr/>
          <p:nvPr/>
        </p:nvSpPr>
        <p:spPr>
          <a:xfrm>
            <a:off x="438150" y="750913"/>
            <a:ext cx="2667000" cy="540000"/>
          </a:xfrm>
          <a:prstGeom prst="roundRect">
            <a:avLst>
              <a:gd name="adj" fmla="val 13139"/>
            </a:avLst>
          </a:prstGeom>
          <a:solidFill>
            <a:srgbClr val="1739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7881BCDD-A09D-B6E3-E1A2-DDD09F05A269}"/>
              </a:ext>
            </a:extLst>
          </p:cNvPr>
          <p:cNvSpPr/>
          <p:nvPr/>
        </p:nvSpPr>
        <p:spPr>
          <a:xfrm>
            <a:off x="438150" y="1057275"/>
            <a:ext cx="7867650" cy="17430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15F4BD4-FA45-69A3-4E35-64F209153A6C}"/>
              </a:ext>
            </a:extLst>
          </p:cNvPr>
          <p:cNvSpPr txBox="1"/>
          <p:nvPr/>
        </p:nvSpPr>
        <p:spPr>
          <a:xfrm>
            <a:off x="552450" y="722338"/>
            <a:ext cx="2476500" cy="338554"/>
          </a:xfrm>
          <a:prstGeom prst="rect">
            <a:avLst/>
          </a:prstGeom>
          <a:noFill/>
        </p:spPr>
        <p:txBody>
          <a:bodyPr wrap="square" rtlCol="0">
            <a:spAutoFit/>
          </a:bodyPr>
          <a:lstStyle/>
          <a:p>
            <a:r>
              <a:rPr lang="en-IN" sz="1600" b="1" dirty="0">
                <a:solidFill>
                  <a:schemeClr val="bg1"/>
                </a:solidFill>
              </a:rPr>
              <a:t>Observations</a:t>
            </a:r>
          </a:p>
        </p:txBody>
      </p:sp>
      <p:sp>
        <p:nvSpPr>
          <p:cNvPr id="16" name="TextBox 15">
            <a:extLst>
              <a:ext uri="{FF2B5EF4-FFF2-40B4-BE49-F238E27FC236}">
                <a16:creationId xmlns:a16="http://schemas.microsoft.com/office/drawing/2014/main" id="{3777A7DF-A2CD-0F38-9F93-1E88624611C1}"/>
              </a:ext>
            </a:extLst>
          </p:cNvPr>
          <p:cNvSpPr txBox="1"/>
          <p:nvPr/>
        </p:nvSpPr>
        <p:spPr>
          <a:xfrm>
            <a:off x="571500" y="5964212"/>
            <a:ext cx="2514600" cy="369332"/>
          </a:xfrm>
          <a:prstGeom prst="rect">
            <a:avLst/>
          </a:prstGeom>
          <a:noFill/>
        </p:spPr>
        <p:txBody>
          <a:bodyPr wrap="square" rtlCol="0">
            <a:spAutoFit/>
          </a:bodyPr>
          <a:lstStyle/>
          <a:p>
            <a:pPr algn="ctr"/>
            <a:r>
              <a:rPr lang="en-IN" b="1" dirty="0"/>
              <a:t>Word Cloud</a:t>
            </a:r>
          </a:p>
        </p:txBody>
      </p:sp>
      <p:sp>
        <p:nvSpPr>
          <p:cNvPr id="18" name="TextBox 17">
            <a:extLst>
              <a:ext uri="{FF2B5EF4-FFF2-40B4-BE49-F238E27FC236}">
                <a16:creationId xmlns:a16="http://schemas.microsoft.com/office/drawing/2014/main" id="{40192EA0-AFB4-5149-6FCF-1C14A389E16C}"/>
              </a:ext>
            </a:extLst>
          </p:cNvPr>
          <p:cNvSpPr txBox="1"/>
          <p:nvPr/>
        </p:nvSpPr>
        <p:spPr>
          <a:xfrm>
            <a:off x="6438902" y="5991999"/>
            <a:ext cx="2514600" cy="369332"/>
          </a:xfrm>
          <a:prstGeom prst="rect">
            <a:avLst/>
          </a:prstGeom>
          <a:noFill/>
        </p:spPr>
        <p:txBody>
          <a:bodyPr wrap="square" rtlCol="0">
            <a:spAutoFit/>
          </a:bodyPr>
          <a:lstStyle/>
          <a:p>
            <a:pPr algn="ctr"/>
            <a:r>
              <a:rPr lang="en-IN" b="1" dirty="0"/>
              <a:t>Bi-Gram Distributions</a:t>
            </a:r>
          </a:p>
        </p:txBody>
      </p:sp>
      <p:pic>
        <p:nvPicPr>
          <p:cNvPr id="9218" name="Picture 2">
            <a:extLst>
              <a:ext uri="{FF2B5EF4-FFF2-40B4-BE49-F238E27FC236}">
                <a16:creationId xmlns:a16="http://schemas.microsoft.com/office/drawing/2014/main" id="{A6E81BC4-71D0-59AE-9345-25C9EA3AB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21" y="2861221"/>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FADE712-6DB4-EE82-9273-6CCFB1265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676" y="2875114"/>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F231146-2612-F80D-C4D9-D79812F28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80" y="4414990"/>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D27EE1C1-AF23-0A03-EB8B-FB2AC2E27C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9775" y="4414990"/>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61979E7-6332-F041-9791-32F71F410A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9755" y="844011"/>
            <a:ext cx="3219795" cy="1956339"/>
          </a:xfrm>
          <a:prstGeom prst="rect">
            <a:avLst/>
          </a:prstGeom>
          <a:noFill/>
          <a:ln>
            <a:solidFill>
              <a:srgbClr val="17393D"/>
            </a:solidFill>
          </a:ln>
          <a:extLst>
            <a:ext uri="{909E8E84-426E-40DD-AFC4-6F175D3DCCD1}">
              <a14:hiddenFill xmlns:a14="http://schemas.microsoft.com/office/drawing/2010/main">
                <a:solidFill>
                  <a:srgbClr val="FFFFFF"/>
                </a:solidFill>
              </a14:hiddenFill>
            </a:ext>
          </a:extLst>
        </p:spPr>
      </p:pic>
      <p:graphicFrame>
        <p:nvGraphicFramePr>
          <p:cNvPr id="7" name="Object 6">
            <a:extLst>
              <a:ext uri="{FF2B5EF4-FFF2-40B4-BE49-F238E27FC236}">
                <a16:creationId xmlns:a16="http://schemas.microsoft.com/office/drawing/2014/main" id="{DB78AE2B-F26F-DC84-32F2-E9B79767C0FC}"/>
              </a:ext>
            </a:extLst>
          </p:cNvPr>
          <p:cNvGraphicFramePr>
            <a:graphicFrameLocks noChangeAspect="1"/>
          </p:cNvGraphicFramePr>
          <p:nvPr>
            <p:extLst>
              <p:ext uri="{D42A27DB-BD31-4B8C-83A1-F6EECF244321}">
                <p14:modId xmlns:p14="http://schemas.microsoft.com/office/powerpoint/2010/main" val="4291949018"/>
              </p:ext>
            </p:extLst>
          </p:nvPr>
        </p:nvGraphicFramePr>
        <p:xfrm>
          <a:off x="3482182" y="2861221"/>
          <a:ext cx="2023883" cy="3074829"/>
        </p:xfrm>
        <a:graphic>
          <a:graphicData uri="http://schemas.openxmlformats.org/presentationml/2006/ole">
            <mc:AlternateContent xmlns:mc="http://schemas.openxmlformats.org/markup-compatibility/2006">
              <mc:Choice xmlns:v="urn:schemas-microsoft-com:vml" Requires="v">
                <p:oleObj name="Worksheet" r:id="rId7" imgW="2445914" imgH="3848297" progId="Excel.Sheet.12">
                  <p:embed/>
                </p:oleObj>
              </mc:Choice>
              <mc:Fallback>
                <p:oleObj name="Worksheet" r:id="rId7" imgW="2445914" imgH="3848297" progId="Excel.Sheet.12">
                  <p:embed/>
                  <p:pic>
                    <p:nvPicPr>
                      <p:cNvPr id="0" name=""/>
                      <p:cNvPicPr/>
                      <p:nvPr/>
                    </p:nvPicPr>
                    <p:blipFill>
                      <a:blip r:embed="rId8"/>
                      <a:stretch>
                        <a:fillRect/>
                      </a:stretch>
                    </p:blipFill>
                    <p:spPr>
                      <a:xfrm>
                        <a:off x="3482182" y="2861221"/>
                        <a:ext cx="2023883" cy="3074829"/>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D1D18F7F-5D8F-A577-646B-F186BACA598E}"/>
              </a:ext>
            </a:extLst>
          </p:cNvPr>
          <p:cNvPicPr>
            <a:picLocks noChangeAspect="1"/>
          </p:cNvPicPr>
          <p:nvPr/>
        </p:nvPicPr>
        <p:blipFill>
          <a:blip r:embed="rId9"/>
          <a:stretch>
            <a:fillRect/>
          </a:stretch>
        </p:blipFill>
        <p:spPr>
          <a:xfrm>
            <a:off x="5538472" y="2861221"/>
            <a:ext cx="1953709" cy="3074829"/>
          </a:xfrm>
          <a:prstGeom prst="rect">
            <a:avLst/>
          </a:prstGeom>
        </p:spPr>
      </p:pic>
      <p:pic>
        <p:nvPicPr>
          <p:cNvPr id="13" name="Picture 12">
            <a:extLst>
              <a:ext uri="{FF2B5EF4-FFF2-40B4-BE49-F238E27FC236}">
                <a16:creationId xmlns:a16="http://schemas.microsoft.com/office/drawing/2014/main" id="{983F6FD4-5EAD-0462-DB92-A62E6DF1D9DE}"/>
              </a:ext>
            </a:extLst>
          </p:cNvPr>
          <p:cNvPicPr>
            <a:picLocks noChangeAspect="1"/>
          </p:cNvPicPr>
          <p:nvPr/>
        </p:nvPicPr>
        <p:blipFill>
          <a:blip r:embed="rId10"/>
          <a:stretch>
            <a:fillRect/>
          </a:stretch>
        </p:blipFill>
        <p:spPr>
          <a:xfrm>
            <a:off x="7524588" y="2861221"/>
            <a:ext cx="2091360" cy="3074829"/>
          </a:xfrm>
          <a:prstGeom prst="rect">
            <a:avLst/>
          </a:prstGeom>
        </p:spPr>
      </p:pic>
      <p:pic>
        <p:nvPicPr>
          <p:cNvPr id="17" name="Picture 16">
            <a:extLst>
              <a:ext uri="{FF2B5EF4-FFF2-40B4-BE49-F238E27FC236}">
                <a16:creationId xmlns:a16="http://schemas.microsoft.com/office/drawing/2014/main" id="{BB22A24B-B073-5DB7-3CCA-74858610656E}"/>
              </a:ext>
            </a:extLst>
          </p:cNvPr>
          <p:cNvPicPr>
            <a:picLocks noChangeAspect="1"/>
          </p:cNvPicPr>
          <p:nvPr/>
        </p:nvPicPr>
        <p:blipFill>
          <a:blip r:embed="rId11"/>
          <a:stretch>
            <a:fillRect/>
          </a:stretch>
        </p:blipFill>
        <p:spPr>
          <a:xfrm>
            <a:off x="9647657" y="2875114"/>
            <a:ext cx="2193693" cy="3060936"/>
          </a:xfrm>
          <a:prstGeom prst="rect">
            <a:avLst/>
          </a:prstGeom>
        </p:spPr>
      </p:pic>
      <p:sp>
        <p:nvSpPr>
          <p:cNvPr id="21" name="TextBox 20">
            <a:extLst>
              <a:ext uri="{FF2B5EF4-FFF2-40B4-BE49-F238E27FC236}">
                <a16:creationId xmlns:a16="http://schemas.microsoft.com/office/drawing/2014/main" id="{886A263D-1533-1EC5-9B1A-0B0F94D313CC}"/>
              </a:ext>
            </a:extLst>
          </p:cNvPr>
          <p:cNvSpPr txBox="1"/>
          <p:nvPr/>
        </p:nvSpPr>
        <p:spPr>
          <a:xfrm>
            <a:off x="483011" y="1512510"/>
            <a:ext cx="7717092" cy="738664"/>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chemeClr val="tx1"/>
                </a:solidFill>
              </a:rPr>
              <a:t>Violence has a good distribution of scripts across all four classes</a:t>
            </a:r>
          </a:p>
          <a:p>
            <a:pPr marL="285750" indent="-285750">
              <a:buFont typeface="Wingdings" panose="05000000000000000000" pitchFamily="2" charset="2"/>
              <a:buChar char="Ø"/>
            </a:pPr>
            <a:r>
              <a:rPr lang="en-US" sz="1400" dirty="0"/>
              <a:t>Density of the words showing violence like police station, machine gun,  shooting etc., is increasing as we move from violence “None” to “Severe” – Bigram Analysis</a:t>
            </a:r>
            <a:endParaRPr lang="en-US" sz="1400" dirty="0">
              <a:solidFill>
                <a:schemeClr val="tx1"/>
              </a:solidFill>
            </a:endParaRPr>
          </a:p>
        </p:txBody>
      </p:sp>
    </p:spTree>
    <p:extLst>
      <p:ext uri="{BB962C8B-B14F-4D97-AF65-F5344CB8AC3E}">
        <p14:creationId xmlns:p14="http://schemas.microsoft.com/office/powerpoint/2010/main" val="157064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Understanding Parental Guide Ratings - Profanity</a:t>
            </a:r>
          </a:p>
        </p:txBody>
      </p:sp>
      <p:sp>
        <p:nvSpPr>
          <p:cNvPr id="6" name="Rectangle: Rounded Corners 5">
            <a:extLst>
              <a:ext uri="{FF2B5EF4-FFF2-40B4-BE49-F238E27FC236}">
                <a16:creationId xmlns:a16="http://schemas.microsoft.com/office/drawing/2014/main" id="{5997136C-0F96-9C0C-EB78-5E15680A0EE6}"/>
              </a:ext>
            </a:extLst>
          </p:cNvPr>
          <p:cNvSpPr/>
          <p:nvPr/>
        </p:nvSpPr>
        <p:spPr>
          <a:xfrm>
            <a:off x="438150" y="750913"/>
            <a:ext cx="2667000" cy="540000"/>
          </a:xfrm>
          <a:prstGeom prst="roundRect">
            <a:avLst>
              <a:gd name="adj" fmla="val 13139"/>
            </a:avLst>
          </a:prstGeom>
          <a:solidFill>
            <a:srgbClr val="1739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7881BCDD-A09D-B6E3-E1A2-DDD09F05A269}"/>
              </a:ext>
            </a:extLst>
          </p:cNvPr>
          <p:cNvSpPr/>
          <p:nvPr/>
        </p:nvSpPr>
        <p:spPr>
          <a:xfrm>
            <a:off x="438150" y="1057275"/>
            <a:ext cx="7867650" cy="17430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15F4BD4-FA45-69A3-4E35-64F209153A6C}"/>
              </a:ext>
            </a:extLst>
          </p:cNvPr>
          <p:cNvSpPr txBox="1"/>
          <p:nvPr/>
        </p:nvSpPr>
        <p:spPr>
          <a:xfrm>
            <a:off x="552450" y="722338"/>
            <a:ext cx="2476500" cy="338554"/>
          </a:xfrm>
          <a:prstGeom prst="rect">
            <a:avLst/>
          </a:prstGeom>
          <a:noFill/>
        </p:spPr>
        <p:txBody>
          <a:bodyPr wrap="square" rtlCol="0">
            <a:spAutoFit/>
          </a:bodyPr>
          <a:lstStyle/>
          <a:p>
            <a:r>
              <a:rPr lang="en-IN" sz="1600" b="1" dirty="0">
                <a:solidFill>
                  <a:schemeClr val="bg1"/>
                </a:solidFill>
              </a:rPr>
              <a:t>Observations</a:t>
            </a:r>
          </a:p>
        </p:txBody>
      </p:sp>
      <p:sp>
        <p:nvSpPr>
          <p:cNvPr id="16" name="TextBox 15">
            <a:extLst>
              <a:ext uri="{FF2B5EF4-FFF2-40B4-BE49-F238E27FC236}">
                <a16:creationId xmlns:a16="http://schemas.microsoft.com/office/drawing/2014/main" id="{3777A7DF-A2CD-0F38-9F93-1E88624611C1}"/>
              </a:ext>
            </a:extLst>
          </p:cNvPr>
          <p:cNvSpPr txBox="1"/>
          <p:nvPr/>
        </p:nvSpPr>
        <p:spPr>
          <a:xfrm>
            <a:off x="571500" y="5964212"/>
            <a:ext cx="2514600" cy="369332"/>
          </a:xfrm>
          <a:prstGeom prst="rect">
            <a:avLst/>
          </a:prstGeom>
          <a:noFill/>
        </p:spPr>
        <p:txBody>
          <a:bodyPr wrap="square" rtlCol="0">
            <a:spAutoFit/>
          </a:bodyPr>
          <a:lstStyle/>
          <a:p>
            <a:pPr algn="ctr"/>
            <a:r>
              <a:rPr lang="en-IN" b="1" dirty="0"/>
              <a:t>Word Cloud</a:t>
            </a:r>
          </a:p>
        </p:txBody>
      </p:sp>
      <p:sp>
        <p:nvSpPr>
          <p:cNvPr id="18" name="TextBox 17">
            <a:extLst>
              <a:ext uri="{FF2B5EF4-FFF2-40B4-BE49-F238E27FC236}">
                <a16:creationId xmlns:a16="http://schemas.microsoft.com/office/drawing/2014/main" id="{40192EA0-AFB4-5149-6FCF-1C14A389E16C}"/>
              </a:ext>
            </a:extLst>
          </p:cNvPr>
          <p:cNvSpPr txBox="1"/>
          <p:nvPr/>
        </p:nvSpPr>
        <p:spPr>
          <a:xfrm>
            <a:off x="6438902" y="5991999"/>
            <a:ext cx="2514600" cy="369332"/>
          </a:xfrm>
          <a:prstGeom prst="rect">
            <a:avLst/>
          </a:prstGeom>
          <a:noFill/>
        </p:spPr>
        <p:txBody>
          <a:bodyPr wrap="square" rtlCol="0">
            <a:spAutoFit/>
          </a:bodyPr>
          <a:lstStyle/>
          <a:p>
            <a:pPr algn="ctr"/>
            <a:r>
              <a:rPr lang="en-IN" b="1" dirty="0"/>
              <a:t>Bi-Gram Distributions</a:t>
            </a:r>
          </a:p>
        </p:txBody>
      </p:sp>
      <p:pic>
        <p:nvPicPr>
          <p:cNvPr id="4" name="Picture 6">
            <a:extLst>
              <a:ext uri="{FF2B5EF4-FFF2-40B4-BE49-F238E27FC236}">
                <a16:creationId xmlns:a16="http://schemas.microsoft.com/office/drawing/2014/main" id="{BF006580-6784-4F4B-D462-4F6D218C7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100" y="836613"/>
            <a:ext cx="3219450" cy="1963738"/>
          </a:xfrm>
          <a:prstGeom prst="rect">
            <a:avLst/>
          </a:prstGeom>
          <a:noFill/>
          <a:ln>
            <a:solidFill>
              <a:srgbClr val="17393D"/>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4016B4EA-C789-A996-F059-8C2EECCD7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2842973"/>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B212C305-F00F-37B3-6332-114F20C4B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425" y="2837002"/>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7816E5F6-7755-B688-F859-633A273B46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4352772"/>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4D4CE016-5FCE-0615-98C0-D4E845AF8C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425" y="4346801"/>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FC6AD40-8C41-0C49-C9F0-4BF8FA00EAE7}"/>
              </a:ext>
            </a:extLst>
          </p:cNvPr>
          <p:cNvPicPr>
            <a:picLocks noChangeAspect="1"/>
          </p:cNvPicPr>
          <p:nvPr/>
        </p:nvPicPr>
        <p:blipFill>
          <a:blip r:embed="rId7"/>
          <a:stretch>
            <a:fillRect/>
          </a:stretch>
        </p:blipFill>
        <p:spPr>
          <a:xfrm>
            <a:off x="3419537" y="2907047"/>
            <a:ext cx="2165186" cy="2960814"/>
          </a:xfrm>
          <a:prstGeom prst="rect">
            <a:avLst/>
          </a:prstGeom>
        </p:spPr>
      </p:pic>
      <p:pic>
        <p:nvPicPr>
          <p:cNvPr id="15" name="Picture 14">
            <a:extLst>
              <a:ext uri="{FF2B5EF4-FFF2-40B4-BE49-F238E27FC236}">
                <a16:creationId xmlns:a16="http://schemas.microsoft.com/office/drawing/2014/main" id="{6A5789E3-C533-9B78-56A4-9E246C0B2ACB}"/>
              </a:ext>
            </a:extLst>
          </p:cNvPr>
          <p:cNvPicPr>
            <a:picLocks noChangeAspect="1"/>
          </p:cNvPicPr>
          <p:nvPr/>
        </p:nvPicPr>
        <p:blipFill>
          <a:blip r:embed="rId8"/>
          <a:stretch>
            <a:fillRect/>
          </a:stretch>
        </p:blipFill>
        <p:spPr>
          <a:xfrm>
            <a:off x="5644835" y="2907047"/>
            <a:ext cx="2040783" cy="2960814"/>
          </a:xfrm>
          <a:prstGeom prst="rect">
            <a:avLst/>
          </a:prstGeom>
        </p:spPr>
      </p:pic>
      <p:pic>
        <p:nvPicPr>
          <p:cNvPr id="19" name="Picture 18">
            <a:extLst>
              <a:ext uri="{FF2B5EF4-FFF2-40B4-BE49-F238E27FC236}">
                <a16:creationId xmlns:a16="http://schemas.microsoft.com/office/drawing/2014/main" id="{F585109E-7B15-D19B-B089-5C5F6673D69B}"/>
              </a:ext>
            </a:extLst>
          </p:cNvPr>
          <p:cNvPicPr>
            <a:picLocks noChangeAspect="1"/>
          </p:cNvPicPr>
          <p:nvPr/>
        </p:nvPicPr>
        <p:blipFill>
          <a:blip r:embed="rId9"/>
          <a:stretch>
            <a:fillRect/>
          </a:stretch>
        </p:blipFill>
        <p:spPr>
          <a:xfrm>
            <a:off x="7744348" y="2905269"/>
            <a:ext cx="2040783" cy="2981810"/>
          </a:xfrm>
          <a:prstGeom prst="rect">
            <a:avLst/>
          </a:prstGeom>
        </p:spPr>
      </p:pic>
      <p:pic>
        <p:nvPicPr>
          <p:cNvPr id="21" name="Picture 20">
            <a:extLst>
              <a:ext uri="{FF2B5EF4-FFF2-40B4-BE49-F238E27FC236}">
                <a16:creationId xmlns:a16="http://schemas.microsoft.com/office/drawing/2014/main" id="{6FF62CF7-E5F0-96A5-4F8D-19BE1AB026CF}"/>
              </a:ext>
            </a:extLst>
          </p:cNvPr>
          <p:cNvPicPr>
            <a:picLocks noChangeAspect="1"/>
          </p:cNvPicPr>
          <p:nvPr/>
        </p:nvPicPr>
        <p:blipFill>
          <a:blip r:embed="rId10"/>
          <a:stretch>
            <a:fillRect/>
          </a:stretch>
        </p:blipFill>
        <p:spPr>
          <a:xfrm>
            <a:off x="9837683" y="2886051"/>
            <a:ext cx="2003667" cy="3001028"/>
          </a:xfrm>
          <a:prstGeom prst="rect">
            <a:avLst/>
          </a:prstGeom>
        </p:spPr>
      </p:pic>
      <p:sp>
        <p:nvSpPr>
          <p:cNvPr id="22" name="TextBox 21">
            <a:extLst>
              <a:ext uri="{FF2B5EF4-FFF2-40B4-BE49-F238E27FC236}">
                <a16:creationId xmlns:a16="http://schemas.microsoft.com/office/drawing/2014/main" id="{5E3B1072-870E-3D7E-BEEA-2DAF975FA91B}"/>
              </a:ext>
            </a:extLst>
          </p:cNvPr>
          <p:cNvSpPr txBox="1"/>
          <p:nvPr/>
        </p:nvSpPr>
        <p:spPr>
          <a:xfrm>
            <a:off x="483011" y="1502678"/>
            <a:ext cx="7717092" cy="954107"/>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chemeClr val="tx1"/>
                </a:solidFill>
              </a:rPr>
              <a:t>Profanity has a good distribution of scripts across all four classes (Profanity category “None” has relatively lower number of scripts)</a:t>
            </a:r>
          </a:p>
          <a:p>
            <a:pPr marL="285750" indent="-285750">
              <a:buFont typeface="Wingdings" panose="05000000000000000000" pitchFamily="2" charset="2"/>
              <a:buChar char="Ø"/>
            </a:pPr>
            <a:r>
              <a:rPr lang="en-US" sz="1400" dirty="0">
                <a:solidFill>
                  <a:schemeClr val="tx1"/>
                </a:solidFill>
              </a:rPr>
              <a:t>Profanity category “None” has no or very less words conveying profanity while category “Severe”  has wor</a:t>
            </a:r>
            <a:r>
              <a:rPr lang="en-US" sz="1400" dirty="0"/>
              <a:t>ds like f**k, S**t etc., - Observation from Word Cloud</a:t>
            </a:r>
            <a:endParaRPr lang="en-US" sz="1400" dirty="0">
              <a:solidFill>
                <a:schemeClr val="tx1"/>
              </a:solidFill>
            </a:endParaRPr>
          </a:p>
        </p:txBody>
      </p:sp>
      <p:sp>
        <p:nvSpPr>
          <p:cNvPr id="23" name="Rectangle 22">
            <a:extLst>
              <a:ext uri="{FF2B5EF4-FFF2-40B4-BE49-F238E27FC236}">
                <a16:creationId xmlns:a16="http://schemas.microsoft.com/office/drawing/2014/main" id="{09E813AD-B57C-025C-EE7F-5A720B73D207}"/>
              </a:ext>
            </a:extLst>
          </p:cNvPr>
          <p:cNvSpPr/>
          <p:nvPr/>
        </p:nvSpPr>
        <p:spPr>
          <a:xfrm>
            <a:off x="10224572" y="1406013"/>
            <a:ext cx="552557" cy="1209368"/>
          </a:xfrm>
          <a:prstGeom prst="rect">
            <a:avLst/>
          </a:prstGeom>
          <a:noFill/>
          <a:ln w="190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655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22E8-EA87-61E4-7C8A-472F2975B3E9}"/>
              </a:ext>
            </a:extLst>
          </p:cNvPr>
          <p:cNvSpPr/>
          <p:nvPr/>
        </p:nvSpPr>
        <p:spPr>
          <a:xfrm>
            <a:off x="1" y="6311348"/>
            <a:ext cx="12192000" cy="546652"/>
          </a:xfrm>
          <a:prstGeom prst="rect">
            <a:avLst/>
          </a:prstGeom>
          <a:solidFill>
            <a:srgbClr val="17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1A70769-BF75-4BE1-DB49-D6E3FB270171}"/>
              </a:ext>
            </a:extLst>
          </p:cNvPr>
          <p:cNvSpPr txBox="1">
            <a:spLocks/>
          </p:cNvSpPr>
          <p:nvPr/>
        </p:nvSpPr>
        <p:spPr>
          <a:xfrm>
            <a:off x="290426" y="210913"/>
            <a:ext cx="11550924"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Understanding Parental Guide Ratings - Drugs</a:t>
            </a:r>
          </a:p>
        </p:txBody>
      </p:sp>
      <p:sp>
        <p:nvSpPr>
          <p:cNvPr id="6" name="Rectangle: Rounded Corners 5">
            <a:extLst>
              <a:ext uri="{FF2B5EF4-FFF2-40B4-BE49-F238E27FC236}">
                <a16:creationId xmlns:a16="http://schemas.microsoft.com/office/drawing/2014/main" id="{5997136C-0F96-9C0C-EB78-5E15680A0EE6}"/>
              </a:ext>
            </a:extLst>
          </p:cNvPr>
          <p:cNvSpPr/>
          <p:nvPr/>
        </p:nvSpPr>
        <p:spPr>
          <a:xfrm>
            <a:off x="438150" y="750913"/>
            <a:ext cx="2667000" cy="540000"/>
          </a:xfrm>
          <a:prstGeom prst="roundRect">
            <a:avLst>
              <a:gd name="adj" fmla="val 13139"/>
            </a:avLst>
          </a:prstGeom>
          <a:solidFill>
            <a:srgbClr val="1739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7881BCDD-A09D-B6E3-E1A2-DDD09F05A269}"/>
              </a:ext>
            </a:extLst>
          </p:cNvPr>
          <p:cNvSpPr/>
          <p:nvPr/>
        </p:nvSpPr>
        <p:spPr>
          <a:xfrm>
            <a:off x="438150" y="1057275"/>
            <a:ext cx="7867650" cy="17430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15F4BD4-FA45-69A3-4E35-64F209153A6C}"/>
              </a:ext>
            </a:extLst>
          </p:cNvPr>
          <p:cNvSpPr txBox="1"/>
          <p:nvPr/>
        </p:nvSpPr>
        <p:spPr>
          <a:xfrm>
            <a:off x="552450" y="722338"/>
            <a:ext cx="2476500" cy="338554"/>
          </a:xfrm>
          <a:prstGeom prst="rect">
            <a:avLst/>
          </a:prstGeom>
          <a:noFill/>
        </p:spPr>
        <p:txBody>
          <a:bodyPr wrap="square" rtlCol="0">
            <a:spAutoFit/>
          </a:bodyPr>
          <a:lstStyle/>
          <a:p>
            <a:r>
              <a:rPr lang="en-IN" sz="1600" b="1" dirty="0">
                <a:solidFill>
                  <a:schemeClr val="bg1"/>
                </a:solidFill>
              </a:rPr>
              <a:t>Observations</a:t>
            </a:r>
          </a:p>
        </p:txBody>
      </p:sp>
      <p:sp>
        <p:nvSpPr>
          <p:cNvPr id="16" name="TextBox 15">
            <a:extLst>
              <a:ext uri="{FF2B5EF4-FFF2-40B4-BE49-F238E27FC236}">
                <a16:creationId xmlns:a16="http://schemas.microsoft.com/office/drawing/2014/main" id="{3777A7DF-A2CD-0F38-9F93-1E88624611C1}"/>
              </a:ext>
            </a:extLst>
          </p:cNvPr>
          <p:cNvSpPr txBox="1"/>
          <p:nvPr/>
        </p:nvSpPr>
        <p:spPr>
          <a:xfrm>
            <a:off x="571500" y="5964212"/>
            <a:ext cx="2514600" cy="369332"/>
          </a:xfrm>
          <a:prstGeom prst="rect">
            <a:avLst/>
          </a:prstGeom>
          <a:noFill/>
        </p:spPr>
        <p:txBody>
          <a:bodyPr wrap="square" rtlCol="0">
            <a:spAutoFit/>
          </a:bodyPr>
          <a:lstStyle/>
          <a:p>
            <a:pPr algn="ctr"/>
            <a:r>
              <a:rPr lang="en-IN" b="1" dirty="0"/>
              <a:t>Word Cloud</a:t>
            </a:r>
          </a:p>
        </p:txBody>
      </p:sp>
      <p:sp>
        <p:nvSpPr>
          <p:cNvPr id="18" name="TextBox 17">
            <a:extLst>
              <a:ext uri="{FF2B5EF4-FFF2-40B4-BE49-F238E27FC236}">
                <a16:creationId xmlns:a16="http://schemas.microsoft.com/office/drawing/2014/main" id="{40192EA0-AFB4-5149-6FCF-1C14A389E16C}"/>
              </a:ext>
            </a:extLst>
          </p:cNvPr>
          <p:cNvSpPr txBox="1"/>
          <p:nvPr/>
        </p:nvSpPr>
        <p:spPr>
          <a:xfrm>
            <a:off x="6438902" y="5991999"/>
            <a:ext cx="2514600" cy="369332"/>
          </a:xfrm>
          <a:prstGeom prst="rect">
            <a:avLst/>
          </a:prstGeom>
          <a:noFill/>
        </p:spPr>
        <p:txBody>
          <a:bodyPr wrap="square" rtlCol="0">
            <a:spAutoFit/>
          </a:bodyPr>
          <a:lstStyle/>
          <a:p>
            <a:pPr algn="ctr"/>
            <a:r>
              <a:rPr lang="en-IN" b="1" dirty="0"/>
              <a:t>Bi-Gram Distributions</a:t>
            </a:r>
          </a:p>
        </p:txBody>
      </p:sp>
      <p:pic>
        <p:nvPicPr>
          <p:cNvPr id="4" name="Picture 8">
            <a:extLst>
              <a:ext uri="{FF2B5EF4-FFF2-40B4-BE49-F238E27FC236}">
                <a16:creationId xmlns:a16="http://schemas.microsoft.com/office/drawing/2014/main" id="{D97EC2D4-4991-FE7C-E43C-AAEC521A0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100" y="836613"/>
            <a:ext cx="3219450" cy="1963737"/>
          </a:xfrm>
          <a:prstGeom prst="rect">
            <a:avLst/>
          </a:prstGeom>
          <a:noFill/>
          <a:ln>
            <a:solidFill>
              <a:srgbClr val="17393D"/>
            </a:solidFill>
          </a:ln>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C408EC3-0672-1A9B-DDFF-DB3EA45A7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2861221"/>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4BCD759B-1124-C940-7564-5ECB80287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700" y="2843165"/>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2404F88D-D6BD-5CED-FB17-FFCCCC40BE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4443152"/>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B711C386-71F8-188B-2E76-50D17774D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1500" y="4443152"/>
            <a:ext cx="1440000" cy="1521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FB87237-CC04-5B1D-B00E-FF5A740B1CDA}"/>
              </a:ext>
            </a:extLst>
          </p:cNvPr>
          <p:cNvPicPr>
            <a:picLocks noChangeAspect="1"/>
          </p:cNvPicPr>
          <p:nvPr/>
        </p:nvPicPr>
        <p:blipFill>
          <a:blip r:embed="rId7"/>
          <a:stretch>
            <a:fillRect/>
          </a:stretch>
        </p:blipFill>
        <p:spPr>
          <a:xfrm>
            <a:off x="3441975" y="2884294"/>
            <a:ext cx="2123083" cy="3079918"/>
          </a:xfrm>
          <a:prstGeom prst="rect">
            <a:avLst/>
          </a:prstGeom>
        </p:spPr>
      </p:pic>
      <p:pic>
        <p:nvPicPr>
          <p:cNvPr id="10" name="Picture 9">
            <a:extLst>
              <a:ext uri="{FF2B5EF4-FFF2-40B4-BE49-F238E27FC236}">
                <a16:creationId xmlns:a16="http://schemas.microsoft.com/office/drawing/2014/main" id="{AD7B844F-F2DC-CE47-B5A8-BDCF281209A9}"/>
              </a:ext>
            </a:extLst>
          </p:cNvPr>
          <p:cNvPicPr>
            <a:picLocks noChangeAspect="1"/>
          </p:cNvPicPr>
          <p:nvPr/>
        </p:nvPicPr>
        <p:blipFill>
          <a:blip r:embed="rId8"/>
          <a:stretch>
            <a:fillRect/>
          </a:stretch>
        </p:blipFill>
        <p:spPr>
          <a:xfrm>
            <a:off x="5606978" y="2884294"/>
            <a:ext cx="2022854" cy="3107705"/>
          </a:xfrm>
          <a:prstGeom prst="rect">
            <a:avLst/>
          </a:prstGeom>
        </p:spPr>
      </p:pic>
      <p:pic>
        <p:nvPicPr>
          <p:cNvPr id="13" name="Picture 12">
            <a:extLst>
              <a:ext uri="{FF2B5EF4-FFF2-40B4-BE49-F238E27FC236}">
                <a16:creationId xmlns:a16="http://schemas.microsoft.com/office/drawing/2014/main" id="{83C592CD-027F-42D5-CEF3-1BE554A8AEC2}"/>
              </a:ext>
            </a:extLst>
          </p:cNvPr>
          <p:cNvPicPr>
            <a:picLocks noChangeAspect="1"/>
          </p:cNvPicPr>
          <p:nvPr/>
        </p:nvPicPr>
        <p:blipFill>
          <a:blip r:embed="rId9"/>
          <a:stretch>
            <a:fillRect/>
          </a:stretch>
        </p:blipFill>
        <p:spPr>
          <a:xfrm>
            <a:off x="7671752" y="2884294"/>
            <a:ext cx="1944196" cy="3107705"/>
          </a:xfrm>
          <a:prstGeom prst="rect">
            <a:avLst/>
          </a:prstGeom>
        </p:spPr>
      </p:pic>
      <p:pic>
        <p:nvPicPr>
          <p:cNvPr id="15" name="Picture 14">
            <a:extLst>
              <a:ext uri="{FF2B5EF4-FFF2-40B4-BE49-F238E27FC236}">
                <a16:creationId xmlns:a16="http://schemas.microsoft.com/office/drawing/2014/main" id="{94D95FE0-1F32-3307-3E43-AA5ABCDFD2DF}"/>
              </a:ext>
            </a:extLst>
          </p:cNvPr>
          <p:cNvPicPr>
            <a:picLocks noChangeAspect="1"/>
          </p:cNvPicPr>
          <p:nvPr/>
        </p:nvPicPr>
        <p:blipFill>
          <a:blip r:embed="rId10"/>
          <a:stretch>
            <a:fillRect/>
          </a:stretch>
        </p:blipFill>
        <p:spPr>
          <a:xfrm>
            <a:off x="9667321" y="2884294"/>
            <a:ext cx="2086529" cy="3107705"/>
          </a:xfrm>
          <a:prstGeom prst="rect">
            <a:avLst/>
          </a:prstGeom>
        </p:spPr>
      </p:pic>
      <p:sp>
        <p:nvSpPr>
          <p:cNvPr id="17" name="TextBox 16">
            <a:extLst>
              <a:ext uri="{FF2B5EF4-FFF2-40B4-BE49-F238E27FC236}">
                <a16:creationId xmlns:a16="http://schemas.microsoft.com/office/drawing/2014/main" id="{819D2ACC-5AD5-45F2-7154-37FBD24A1BBC}"/>
              </a:ext>
            </a:extLst>
          </p:cNvPr>
          <p:cNvSpPr txBox="1"/>
          <p:nvPr/>
        </p:nvSpPr>
        <p:spPr>
          <a:xfrm>
            <a:off x="479425" y="1294414"/>
            <a:ext cx="7717092" cy="1384995"/>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chemeClr val="tx1"/>
                </a:solidFill>
              </a:rPr>
              <a:t>Number of scripts/movies is decreasing as we move from drugs used in the movie from “Mild”</a:t>
            </a:r>
            <a:r>
              <a:rPr lang="en-US" sz="1400" dirty="0"/>
              <a:t> to “Severe” and “Mild” category has majority of scripts</a:t>
            </a:r>
          </a:p>
          <a:p>
            <a:pPr marL="742950" lvl="1" indent="-285750">
              <a:buFont typeface="Wingdings" panose="05000000000000000000" pitchFamily="2" charset="2"/>
              <a:buChar char="Ø"/>
            </a:pPr>
            <a:r>
              <a:rPr lang="en-US" sz="1400" dirty="0"/>
              <a:t>This might make classification between “Moderate” and “Severe” a bit difficult due to lower class size</a:t>
            </a:r>
            <a:endParaRPr lang="en-US" sz="1400" dirty="0">
              <a:solidFill>
                <a:schemeClr val="tx1"/>
              </a:solidFill>
            </a:endParaRPr>
          </a:p>
          <a:p>
            <a:pPr marL="285750" indent="-285750">
              <a:buFont typeface="Wingdings" panose="05000000000000000000" pitchFamily="2" charset="2"/>
              <a:buChar char="Ø"/>
            </a:pPr>
            <a:r>
              <a:rPr lang="en-US" sz="1400" dirty="0">
                <a:solidFill>
                  <a:schemeClr val="tx1"/>
                </a:solidFill>
              </a:rPr>
              <a:t>Profanity category “None” has no or very less words conveying profanity while category “Severe”  has wor</a:t>
            </a:r>
            <a:r>
              <a:rPr lang="en-US" sz="1400" dirty="0"/>
              <a:t>ds like f**k, S**t etc., - Observation from Word Cloud</a:t>
            </a:r>
            <a:endParaRPr lang="en-US" sz="1400" dirty="0">
              <a:solidFill>
                <a:schemeClr val="tx1"/>
              </a:solidFill>
            </a:endParaRPr>
          </a:p>
        </p:txBody>
      </p:sp>
      <p:sp>
        <p:nvSpPr>
          <p:cNvPr id="19" name="Rectangle 18">
            <a:extLst>
              <a:ext uri="{FF2B5EF4-FFF2-40B4-BE49-F238E27FC236}">
                <a16:creationId xmlns:a16="http://schemas.microsoft.com/office/drawing/2014/main" id="{0D74876B-C065-CD4F-D52F-5DAA951D7564}"/>
              </a:ext>
            </a:extLst>
          </p:cNvPr>
          <p:cNvSpPr/>
          <p:nvPr/>
        </p:nvSpPr>
        <p:spPr>
          <a:xfrm>
            <a:off x="9379974" y="1769805"/>
            <a:ext cx="2123768" cy="914401"/>
          </a:xfrm>
          <a:prstGeom prst="rect">
            <a:avLst/>
          </a:prstGeom>
          <a:noFill/>
          <a:ln w="190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0056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1261</Words>
  <Application>Microsoft Office PowerPoint</Application>
  <PresentationFormat>Widescreen</PresentationFormat>
  <Paragraphs>146</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sairam dhanalakota</dc:creator>
  <cp:lastModifiedBy>sairam dhanalakota</cp:lastModifiedBy>
  <cp:revision>257</cp:revision>
  <dcterms:created xsi:type="dcterms:W3CDTF">2023-02-18T02:55:52Z</dcterms:created>
  <dcterms:modified xsi:type="dcterms:W3CDTF">2023-03-06T06:53:04Z</dcterms:modified>
</cp:coreProperties>
</file>