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891" y="371983"/>
            <a:ext cx="1159621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14804" y="2733243"/>
            <a:ext cx="796239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2959" y="1820926"/>
            <a:ext cx="10547350" cy="4757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40260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hatiscloud.com/cloud_deployment_models" TargetMode="External"/><Relationship Id="rId3" Type="http://schemas.openxmlformats.org/officeDocument/2006/relationships/hyperlink" Target="https://www.cisco.com/c/dam/en_us/solutions/industries/docs/gov/CiscoCloudComputing_WP.pdf" TargetMode="External"/><Relationship Id="rId4" Type="http://schemas.openxmlformats.org/officeDocument/2006/relationships/hyperlink" Target="http://www.business.qld.gov.au/running-" TargetMode="External"/><Relationship Id="rId5" Type="http://schemas.openxmlformats.org/officeDocument/2006/relationships/hyperlink" Target="http://www.cloudassessments.com/blog/scalabilit" TargetMode="External"/><Relationship Id="rId6" Type="http://schemas.openxmlformats.org/officeDocument/2006/relationships/image" Target="../media/image40.pn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hyperlink" Target="http://www.youtube.com/watch?v=QJncFirhjPg" TargetMode="External"/><Relationship Id="rId4" Type="http://schemas.openxmlformats.org/officeDocument/2006/relationships/hyperlink" Target="http://www.youtube.com/watch?v=vw1ip87CLV" TargetMode="External"/><Relationship Id="rId5" Type="http://schemas.openxmlformats.org/officeDocument/2006/relationships/hyperlink" Target="http://www.youtube.com/watch?v=Qk5y--" TargetMode="External"/><Relationship Id="rId6" Type="http://schemas.openxmlformats.org/officeDocument/2006/relationships/hyperlink" Target="http://www.youtube.com/watch?v=KVydGQGR1" TargetMode="External"/><Relationship Id="rId7" Type="http://schemas.openxmlformats.org/officeDocument/2006/relationships/hyperlink" Target="http://www.cloudassessments.com/blog/scalabilit" TargetMode="External"/><Relationship Id="rId8" Type="http://schemas.openxmlformats.org/officeDocument/2006/relationships/hyperlink" Target="http://www.youtube.com/watch?v=L-cC-JjYos0" TargetMode="External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rtonaudio.com/Ficheiros/111840873X_Cloud.pdf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hatiscloud.com/cloud_deploym" TargetMode="External"/><Relationship Id="rId3" Type="http://schemas.openxmlformats.org/officeDocument/2006/relationships/hyperlink" Target="https://www.cisco.com/c/dam/en_us/solutions/industries/docs/gov/CiscoCloudComputing_WP.pdf" TargetMode="External"/><Relationship Id="rId4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hyperlink" Target="http://www.youtube.com/watch?v=QJ" TargetMode="External"/><Relationship Id="rId4" Type="http://schemas.openxmlformats.org/officeDocument/2006/relationships/hyperlink" Target="http://www.youtube.com/watch?v=vw" TargetMode="External"/><Relationship Id="rId5" Type="http://schemas.openxmlformats.org/officeDocument/2006/relationships/hyperlink" Target="http://www.youtube.com/watch?v=Qk" TargetMode="Externa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jp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4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Relationship Id="rId3" Type="http://schemas.openxmlformats.org/officeDocument/2006/relationships/image" Target="../media/image59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jp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8688" y="2276855"/>
            <a:ext cx="5796915" cy="0"/>
          </a:xfrm>
          <a:custGeom>
            <a:avLst/>
            <a:gdLst/>
            <a:ahLst/>
            <a:cxnLst/>
            <a:rect l="l" t="t" r="r" b="b"/>
            <a:pathLst>
              <a:path w="5796915" h="0">
                <a:moveTo>
                  <a:pt x="0" y="0"/>
                </a:moveTo>
                <a:lnTo>
                  <a:pt x="5796915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512063"/>
            <a:ext cx="3419856" cy="14630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Introduction</a:t>
            </a:r>
            <a:r>
              <a:rPr dirty="0"/>
              <a:t> </a:t>
            </a:r>
            <a:r>
              <a:rPr dirty="0" spc="-15"/>
              <a:t>to</a:t>
            </a:r>
            <a:r>
              <a:rPr dirty="0" spc="-30"/>
              <a:t> Cloud</a:t>
            </a:r>
            <a:r>
              <a:rPr dirty="0" spc="-35"/>
              <a:t> </a:t>
            </a:r>
            <a:r>
              <a:rPr dirty="0" spc="-30"/>
              <a:t>Computing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5202" y="3550666"/>
            <a:ext cx="2145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Module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Number: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6170" y="4234637"/>
            <a:ext cx="8484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Module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Name: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Fundamentals</a:t>
            </a:r>
            <a:r>
              <a:rPr dirty="0" sz="2800" spc="4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</a:t>
            </a:r>
            <a:r>
              <a:rPr dirty="0" sz="280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Cloud</a:t>
            </a:r>
            <a:r>
              <a:rPr dirty="0" sz="2800" spc="1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Computing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185" y="5947968"/>
            <a:ext cx="29705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Version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Code: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CC1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Released Date: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18-Jul-2018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61033"/>
            <a:ext cx="1033462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75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understand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why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needed,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example;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Uber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Ola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buying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car?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663" y="3211067"/>
            <a:ext cx="4395216" cy="1766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42210" y="4056710"/>
            <a:ext cx="11512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Times New Roman"/>
                <a:cs typeface="Times New Roman"/>
              </a:rPr>
              <a:t>Own</a:t>
            </a:r>
            <a:r>
              <a:rPr dirty="0" sz="24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3659" y="2773679"/>
            <a:ext cx="4945380" cy="28529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61654" y="3392804"/>
            <a:ext cx="68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OLA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8419845" y="4843652"/>
            <a:ext cx="732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UBER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6638" y="3898519"/>
            <a:ext cx="471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VS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8559165" cy="25590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3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organization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3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20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10709275" cy="31686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4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Total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4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purchase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object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taxes.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complete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lifetime,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disposal.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 complete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object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throughout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its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lifetime,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from </a:t>
            </a:r>
            <a:r>
              <a:rPr dirty="0" sz="2000" spc="-5" b="1">
                <a:latin typeface="Times New Roman"/>
                <a:cs typeface="Times New Roman"/>
              </a:rPr>
              <a:t>purchase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disposal.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454723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5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startup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for: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5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574" y="1159509"/>
            <a:ext cx="10514965" cy="455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555"/>
              </a:spcBef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answer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sets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problem.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5">
                <a:latin typeface="Times New Roman"/>
                <a:cs typeface="Times New Roman"/>
              </a:rPr>
              <a:t> 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questions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meant</a:t>
            </a:r>
            <a:r>
              <a:rPr dirty="0" sz="2000">
                <a:latin typeface="Times New Roman"/>
                <a:cs typeface="Times New Roman"/>
              </a:rPr>
              <a:t> for</a:t>
            </a:r>
            <a:r>
              <a:rPr dirty="0" sz="2000" spc="-5">
                <a:latin typeface="Times New Roman"/>
                <a:cs typeface="Times New Roman"/>
              </a:rPr>
              <a:t> testing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characteristics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history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disadvantages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datacentre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Define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scalability. </a:t>
            </a:r>
            <a:r>
              <a:rPr dirty="0" sz="2000" spc="-5">
                <a:latin typeface="Times New Roman"/>
                <a:cs typeface="Times New Roman"/>
              </a:rPr>
              <a:t>Compare</a:t>
            </a:r>
            <a:r>
              <a:rPr dirty="0" sz="2000">
                <a:latin typeface="Times New Roman"/>
                <a:cs typeface="Times New Roman"/>
              </a:rPr>
              <a:t> horizontal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vertical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example.</a:t>
            </a:r>
            <a:endParaRPr sz="2000">
              <a:latin typeface="Times New Roman"/>
              <a:cs typeface="Times New Roman"/>
            </a:endParaRPr>
          </a:p>
          <a:p>
            <a:pPr marL="1304290" indent="-457834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Elaborate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  <a:p>
            <a:pPr marL="1304290" marR="5080" indent="-457200">
              <a:lnSpc>
                <a:spcPct val="100000"/>
              </a:lnSpc>
              <a:buAutoNum type="arabicPeriod"/>
              <a:tabLst>
                <a:tab pos="1304290" algn="l"/>
                <a:tab pos="1304925" algn="l"/>
              </a:tabLst>
            </a:pPr>
            <a:r>
              <a:rPr dirty="0" sz="2000">
                <a:latin typeface="Times New Roman"/>
                <a:cs typeface="Times New Roman"/>
              </a:rPr>
              <a:t>A group of college freshers have a well-thought business idea. They want to </a:t>
            </a:r>
            <a:r>
              <a:rPr dirty="0" sz="2000" spc="-5">
                <a:latin typeface="Times New Roman"/>
                <a:cs typeface="Times New Roman"/>
              </a:rPr>
              <a:t>start </a:t>
            </a:r>
            <a:r>
              <a:rPr dirty="0" sz="2000">
                <a:latin typeface="Times New Roman"/>
                <a:cs typeface="Times New Roman"/>
              </a:rPr>
              <a:t>a SMB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(Small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Medium-sized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Business)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budget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(preferably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">
                <a:latin typeface="Times New Roman"/>
                <a:cs typeface="Times New Roman"/>
              </a:rPr>
              <a:t>much </a:t>
            </a:r>
            <a:r>
              <a:rPr dirty="0" sz="2000">
                <a:latin typeface="Times New Roman"/>
                <a:cs typeface="Times New Roman"/>
              </a:rPr>
              <a:t>less overhead of </a:t>
            </a:r>
            <a:r>
              <a:rPr dirty="0" sz="2000" spc="-5">
                <a:latin typeface="Times New Roman"/>
                <a:cs typeface="Times New Roman"/>
              </a:rPr>
              <a:t>maintaining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as possible. Which cloud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suitable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here?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7936" y="6427114"/>
            <a:ext cx="2590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94359" y="6070193"/>
            <a:ext cx="105194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  <a:tab pos="356235" algn="l"/>
              </a:tabLst>
            </a:pPr>
            <a:r>
              <a:rPr dirty="0" sz="1800" spc="-25">
                <a:latin typeface="Times New Roman"/>
                <a:cs typeface="Times New Roman"/>
              </a:rPr>
              <a:t>Total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Ownership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(TCO)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complete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object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service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throughout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lifetime,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purchase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disposal,</a:t>
            </a:r>
            <a:r>
              <a:rPr dirty="0" sz="1800">
                <a:latin typeface="Times New Roman"/>
                <a:cs typeface="Times New Roman"/>
              </a:rPr>
              <a:t> including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indirect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costs.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574" y="1159509"/>
            <a:ext cx="10932795" cy="478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710565" marR="142240" indent="-287020">
              <a:lnSpc>
                <a:spcPct val="100000"/>
              </a:lnSpc>
              <a:spcBef>
                <a:spcPts val="2060"/>
              </a:spcBef>
              <a:buFont typeface="Wingdings"/>
              <a:buChar char=""/>
              <a:tabLst>
                <a:tab pos="711200" algn="l"/>
              </a:tabLst>
            </a:pP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-5">
                <a:latin typeface="Times New Roman"/>
                <a:cs typeface="Times New Roman"/>
              </a:rPr>
              <a:t>computing is </a:t>
            </a:r>
            <a:r>
              <a:rPr dirty="0" sz="1800">
                <a:latin typeface="Times New Roman"/>
                <a:cs typeface="Times New Roman"/>
              </a:rPr>
              <a:t>the on-demand delivery of computer </a:t>
            </a:r>
            <a:r>
              <a:rPr dirty="0" sz="1800" spc="-15">
                <a:latin typeface="Times New Roman"/>
                <a:cs typeface="Times New Roman"/>
              </a:rPr>
              <a:t>power, </a:t>
            </a:r>
            <a:r>
              <a:rPr dirty="0" sz="1800">
                <a:latin typeface="Times New Roman"/>
                <a:cs typeface="Times New Roman"/>
              </a:rPr>
              <a:t>infrastructure, applications, storage and other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resources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 a cloud services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 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 pay-as-you-go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pricing.</a:t>
            </a:r>
            <a:endParaRPr sz="1800">
              <a:latin typeface="Times New Roman"/>
              <a:cs typeface="Times New Roman"/>
            </a:endParaRPr>
          </a:p>
          <a:p>
            <a:pPr marL="767080" indent="-34353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>
                <a:latin typeface="Times New Roman"/>
                <a:cs typeface="Times New Roman"/>
              </a:rPr>
              <a:t>Public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external,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publicly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available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environments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accessible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tenants.</a:t>
            </a:r>
            <a:endParaRPr sz="1800">
              <a:latin typeface="Times New Roman"/>
              <a:cs typeface="Times New Roman"/>
            </a:endParaRPr>
          </a:p>
          <a:p>
            <a:pPr marL="767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owned 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single</a:t>
            </a:r>
            <a:r>
              <a:rPr dirty="0" sz="1800" spc="-5">
                <a:latin typeface="Times New Roman"/>
                <a:cs typeface="Times New Roman"/>
              </a:rPr>
              <a:t> organization.</a:t>
            </a:r>
            <a:endParaRPr sz="1800">
              <a:latin typeface="Times New Roman"/>
              <a:cs typeface="Times New Roman"/>
            </a:endParaRPr>
          </a:p>
          <a:p>
            <a:pPr marL="767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 spc="-5">
                <a:latin typeface="Times New Roman"/>
                <a:cs typeface="Times New Roman"/>
              </a:rPr>
              <a:t>Community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cloud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shared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by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group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organizations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similar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requirements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security,</a:t>
            </a:r>
            <a:endParaRPr sz="1800">
              <a:latin typeface="Times New Roman"/>
              <a:cs typeface="Times New Roman"/>
            </a:endParaRPr>
          </a:p>
          <a:p>
            <a:pPr marL="76708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compliance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policies.</a:t>
            </a:r>
            <a:endParaRPr sz="1800">
              <a:latin typeface="Times New Roman"/>
              <a:cs typeface="Times New Roman"/>
            </a:endParaRPr>
          </a:p>
          <a:p>
            <a:pPr marL="767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>
                <a:latin typeface="Times New Roman"/>
                <a:cs typeface="Times New Roman"/>
              </a:rPr>
              <a:t>Hybrid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a combination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two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more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models, </a:t>
            </a:r>
            <a:r>
              <a:rPr dirty="0" sz="1800">
                <a:latin typeface="Times New Roman"/>
                <a:cs typeface="Times New Roman"/>
              </a:rPr>
              <a:t>private cloud, public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cloud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community</a:t>
            </a:r>
            <a:r>
              <a:rPr dirty="0" sz="1800">
                <a:latin typeface="Times New Roman"/>
                <a:cs typeface="Times New Roman"/>
              </a:rPr>
              <a:t> cloud.</a:t>
            </a:r>
            <a:endParaRPr sz="1800">
              <a:latin typeface="Times New Roman"/>
              <a:cs typeface="Times New Roman"/>
            </a:endParaRPr>
          </a:p>
          <a:p>
            <a:pPr marL="767080" marR="508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67080" algn="l"/>
                <a:tab pos="767715" algn="l"/>
              </a:tabLst>
            </a:pP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centre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repository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houses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computing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facilities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servers,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routers,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switches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firewalls,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well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supporting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components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 backup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equipment, fire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suppression </a:t>
            </a:r>
            <a:r>
              <a:rPr dirty="0" sz="1800">
                <a:latin typeface="Times New Roman"/>
                <a:cs typeface="Times New Roman"/>
              </a:rPr>
              <a:t>facilities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air conditioning.</a:t>
            </a:r>
            <a:endParaRPr sz="1800">
              <a:latin typeface="Times New Roman"/>
              <a:cs typeface="Times New Roman"/>
            </a:endParaRPr>
          </a:p>
          <a:p>
            <a:pPr algn="just" marL="767080" marR="5715" indent="-34353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67715" algn="l"/>
              </a:tabLst>
            </a:pPr>
            <a:r>
              <a:rPr dirty="0" sz="1800">
                <a:latin typeface="Times New Roman"/>
                <a:cs typeface="Times New Roman"/>
              </a:rPr>
              <a:t>Cloud </a:t>
            </a:r>
            <a:r>
              <a:rPr dirty="0" sz="1800" spc="-5">
                <a:latin typeface="Times New Roman"/>
                <a:cs typeface="Times New Roman"/>
              </a:rPr>
              <a:t>scalability allows customers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increase </a:t>
            </a:r>
            <a:r>
              <a:rPr dirty="0" sz="1800" spc="-1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decrease computing resources </a:t>
            </a:r>
            <a:r>
              <a:rPr dirty="0" sz="1800">
                <a:latin typeface="Times New Roman"/>
                <a:cs typeface="Times New Roman"/>
              </a:rPr>
              <a:t>such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storage, computing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power,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network </a:t>
            </a:r>
            <a:r>
              <a:rPr dirty="0" sz="1800">
                <a:latin typeface="Times New Roman"/>
                <a:cs typeface="Times New Roman"/>
              </a:rPr>
              <a:t>bandwidth </a:t>
            </a:r>
            <a:r>
              <a:rPr dirty="0" sz="1800" spc="-15">
                <a:latin typeface="Times New Roman"/>
                <a:cs typeface="Times New Roman"/>
              </a:rPr>
              <a:t>dynamically, </a:t>
            </a:r>
            <a:r>
              <a:rPr dirty="0" sz="1800" spc="-5">
                <a:latin typeface="Times New Roman"/>
                <a:cs typeface="Times New Roman"/>
              </a:rPr>
              <a:t>based </a:t>
            </a:r>
            <a:r>
              <a:rPr dirty="0" sz="1800">
                <a:latin typeface="Times New Roman"/>
                <a:cs typeface="Times New Roman"/>
              </a:rPr>
              <a:t>on   their </a:t>
            </a:r>
            <a:r>
              <a:rPr dirty="0" sz="1800" spc="-5">
                <a:latin typeface="Times New Roman"/>
                <a:cs typeface="Times New Roman"/>
              </a:rPr>
              <a:t>need </a:t>
            </a:r>
            <a:r>
              <a:rPr dirty="0" sz="1800">
                <a:latin typeface="Times New Roman"/>
                <a:cs typeface="Times New Roman"/>
              </a:rPr>
              <a:t>and the amount the customer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willing to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pay.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2959" y="1820926"/>
          <a:ext cx="10547350" cy="475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/>
                <a:gridCol w="4600575"/>
                <a:gridCol w="4049395"/>
              </a:tblGrid>
              <a:tr h="274954">
                <a:tc>
                  <a:txBody>
                    <a:bodyPr/>
                    <a:lstStyle/>
                    <a:p>
                      <a:pPr marL="80645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Notes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https://aws.amazon.com/what-is-cloud-computing/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69342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 explains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basics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advantages.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 marR="2597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88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https://cloudcomputing521.wordpress.com/2017/0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5/01/history-of-cloud-computing/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origin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evolution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86765">
                <a:tc>
                  <a:txBody>
                    <a:bodyPr/>
                    <a:lstStyle/>
                    <a:p>
                      <a:pPr marL="154305" marR="730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Models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http://whatiscloud.com/cloud_deployment_models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/index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13017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contains links</a:t>
                      </a:r>
                      <a:r>
                        <a:rPr dirty="0" sz="17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explaining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Private,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Public,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Community,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Hybrid and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other deployment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cloud.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86764">
                <a:tc>
                  <a:txBody>
                    <a:bodyPr/>
                    <a:lstStyle/>
                    <a:p>
                      <a:pPr marL="154305" marR="17589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Centres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20383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u="sng" sz="17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https://www.cisco.com/c/dam/en_us/solutions/ind </a:t>
                      </a:r>
                      <a:r>
                        <a:rPr dirty="0" sz="1700" spc="-409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ustries/docs/gov/CiscoCloudComputing_WP.pdf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27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1143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 explains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the phases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involved in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evolution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 a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traditional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data centre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into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cloud.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22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Business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8432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www.business.qld.gov.au/running-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business/it/cloud-computing/benefits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660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benefits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using 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businesses.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Scalability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www.cloudassessments.com/blog/scalabilit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y-cloud-computing/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 marR="388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vertical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horizontal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benefits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scalability.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9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Security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87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https://aws.amazon.com/security/introduction-to-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cloud-security/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cloud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security.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9232" y="1267967"/>
            <a:ext cx="513588" cy="4754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9818" y="1159509"/>
            <a:ext cx="218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1286255"/>
            <a:ext cx="553212" cy="48310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959" y="1820926"/>
          <a:ext cx="10547350" cy="475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5950"/>
                <a:gridCol w="4583430"/>
                <a:gridCol w="4067810"/>
              </a:tblGrid>
              <a:tr h="274954">
                <a:tc>
                  <a:txBody>
                    <a:bodyPr/>
                    <a:lstStyle/>
                    <a:p>
                      <a:pPr marL="80645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Notes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</a:tr>
              <a:tr h="50609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193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www.youtube.com/watch?v=QJncFirhjPg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overview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1285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22">
                <a:tc>
                  <a:txBody>
                    <a:bodyPr/>
                    <a:lstStyle/>
                    <a:p>
                      <a:pPr marL="154305" marR="2597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1257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www.youtube.com/watch?v=vw1ip87CLV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U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brief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cloud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786764">
                <a:tc>
                  <a:txBody>
                    <a:bodyPr/>
                    <a:lstStyle/>
                    <a:p>
                      <a:pPr marL="154305" marR="730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Models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 marR="6699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ps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ww</a:t>
                      </a:r>
                      <a:r>
                        <a:rPr dirty="0" u="sng" sz="1700" spc="-10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w</a:t>
                      </a:r>
                      <a:r>
                        <a:rPr dirty="0" u="sng" sz="17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.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you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t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ube.co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m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/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w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a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t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c</a:t>
                      </a:r>
                      <a:r>
                        <a:rPr dirty="0" u="sng" sz="17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h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?v=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Q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k5</a:t>
                      </a:r>
                      <a:r>
                        <a:rPr dirty="0" u="sng" sz="1700" spc="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y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-- </a:t>
                      </a:r>
                      <a:r>
                        <a:rPr dirty="0" sz="17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YQnOw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98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 marR="25781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four</a:t>
                      </a:r>
                      <a:r>
                        <a:rPr dirty="0" sz="1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private, public,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hybrid and 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community.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458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Business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9225" marR="723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6"/>
                        </a:rPr>
                        <a:t>www.youtube.com/watch?v=KVydGQGR1 </a:t>
                      </a:r>
                      <a:r>
                        <a:rPr dirty="0" sz="1700" spc="-409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7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Lo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 marR="84455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the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pros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cons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 to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understand the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difference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between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on-premise computing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computing.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Scalability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7"/>
                        </a:rPr>
                        <a:t>www.cloudassessments.com/blog/scalabilit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y-cloud-computing/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video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explains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vertical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horizontal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dirty="0" sz="17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benefits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scalability.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98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Security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93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</a:t>
                      </a:r>
                      <a:r>
                        <a:rPr dirty="0" u="sng" sz="17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8"/>
                        </a:rPr>
                        <a:t>www.youtube.com/watch?v=L-cC-JjYos0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dirty="0" sz="17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7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case.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818" y="1159509"/>
            <a:ext cx="159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105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2959" y="1820926"/>
          <a:ext cx="10547350" cy="4757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695"/>
                <a:gridCol w="5723255"/>
                <a:gridCol w="2936240"/>
              </a:tblGrid>
              <a:tr h="274954">
                <a:tc>
                  <a:txBody>
                    <a:bodyPr/>
                    <a:lstStyle/>
                    <a:p>
                      <a:pPr marL="154305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2005"/>
                        </a:lnSpc>
                        <a:spcBef>
                          <a:spcPts val="60"/>
                        </a:spcBef>
                      </a:pPr>
                      <a:r>
                        <a:rPr dirty="0" sz="1700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b="1">
                          <a:latin typeface="Times New Roman"/>
                          <a:cs typeface="Times New Roman"/>
                        </a:rPr>
                        <a:t>Number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">
                    <a:solidFill>
                      <a:srgbClr val="FFC000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154305" marR="161290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Computing </a:t>
                      </a:r>
                      <a:r>
                        <a:rPr dirty="0" sz="1700" spc="-4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need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7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7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 marR="1676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7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700" spc="-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Centres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15-18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122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-5">
                          <a:latin typeface="Times New Roman"/>
                          <a:cs typeface="Times New Roman"/>
                        </a:rPr>
                        <a:t>Deployment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Times New Roman"/>
                          <a:cs typeface="Times New Roman"/>
                        </a:rPr>
                        <a:t>Models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21-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23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7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Business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u="sng" sz="17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http://www.nortonaudio.com/Ficheiros/111840873X_Cloud.pdf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7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75</a:t>
                      </a:r>
                      <a:r>
                        <a:rPr dirty="0" sz="1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7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>
                          <a:latin typeface="Times New Roman"/>
                          <a:cs typeface="Times New Roman"/>
                        </a:rPr>
                        <a:t>83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827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29818" y="1159509"/>
            <a:ext cx="1830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E-Book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7051" y="4916804"/>
            <a:ext cx="388239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Buying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20">
                <a:latin typeface="Times New Roman"/>
                <a:cs typeface="Times New Roman"/>
              </a:rPr>
              <a:t>car requires </a:t>
            </a:r>
            <a:r>
              <a:rPr dirty="0" sz="2000" spc="-25">
                <a:latin typeface="Times New Roman"/>
                <a:cs typeface="Times New Roman"/>
              </a:rPr>
              <a:t>investment,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driving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ourselves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hiring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chauffeur,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parking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space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and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maintenance.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8745" y="4897373"/>
            <a:ext cx="395605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Cloud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computing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such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Uber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or </a:t>
            </a:r>
            <a:r>
              <a:rPr dirty="0" sz="2000" spc="-15">
                <a:latin typeface="Times New Roman"/>
                <a:cs typeface="Times New Roman"/>
              </a:rPr>
              <a:t>Ola is </a:t>
            </a:r>
            <a:r>
              <a:rPr dirty="0" sz="2000" spc="-20">
                <a:latin typeface="Times New Roman"/>
                <a:cs typeface="Times New Roman"/>
              </a:rPr>
              <a:t>like renting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0">
                <a:latin typeface="Times New Roman"/>
                <a:cs typeface="Times New Roman"/>
              </a:rPr>
              <a:t>car. </a:t>
            </a:r>
            <a:r>
              <a:rPr dirty="0" sz="2000" spc="-10">
                <a:latin typeface="Times New Roman"/>
                <a:cs typeface="Times New Roman"/>
              </a:rPr>
              <a:t>No </a:t>
            </a:r>
            <a:r>
              <a:rPr dirty="0" sz="2000" spc="-20">
                <a:latin typeface="Times New Roman"/>
                <a:cs typeface="Times New Roman"/>
              </a:rPr>
              <a:t>parking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space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required,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maintenance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you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pay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miles.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2430779"/>
            <a:ext cx="4395216" cy="1766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2204" y="3276980"/>
            <a:ext cx="1151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Own</a:t>
            </a:r>
            <a:r>
              <a:rPr dirty="0" sz="24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7783" y="2932176"/>
            <a:ext cx="4014216" cy="12039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13163" y="3504692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UBER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818" y="1159509"/>
            <a:ext cx="398017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 Cloud </a:t>
            </a:r>
            <a:r>
              <a:rPr dirty="0" sz="2400" b="1">
                <a:latin typeface="Times New Roman"/>
                <a:cs typeface="Times New Roman"/>
              </a:rPr>
              <a:t>Computing ? 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Benefits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Computing?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15692" y="4265752"/>
            <a:ext cx="15557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5880" y="4265752"/>
            <a:ext cx="26511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Rental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7067" y="2930651"/>
            <a:ext cx="4014216" cy="119938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328661" y="3440938"/>
            <a:ext cx="5213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OLA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844" y="1912619"/>
            <a:ext cx="6472428" cy="3450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676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739755" cy="5224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Cloud?</a:t>
            </a:r>
            <a:endParaRPr sz="240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popular.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5080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 spc="-70">
                <a:latin typeface="Times New Roman"/>
                <a:cs typeface="Times New Roman"/>
              </a:rPr>
              <a:t>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large </a:t>
            </a:r>
            <a:r>
              <a:rPr dirty="0" sz="2000" spc="-5">
                <a:latin typeface="Times New Roman"/>
                <a:cs typeface="Times New Roman"/>
              </a:rPr>
              <a:t>amounts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possible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latest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hi-tech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161415" marR="37909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Consider that you are using a traditional </a:t>
            </a:r>
            <a:r>
              <a:rPr dirty="0" sz="2000" spc="-5">
                <a:latin typeface="Times New Roman"/>
                <a:cs typeface="Times New Roman"/>
              </a:rPr>
              <a:t>method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in your </a:t>
            </a:r>
            <a:r>
              <a:rPr dirty="0" sz="2000" spc="-5">
                <a:latin typeface="Times New Roman"/>
                <a:cs typeface="Times New Roman"/>
              </a:rPr>
              <a:t>office, </a:t>
            </a:r>
            <a:r>
              <a:rPr dirty="0" sz="2000" spc="5">
                <a:latin typeface="Times New Roman"/>
                <a:cs typeface="Times New Roman"/>
              </a:rPr>
              <a:t>now </a:t>
            </a:r>
            <a:r>
              <a:rPr dirty="0" sz="2000">
                <a:latin typeface="Times New Roman"/>
                <a:cs typeface="Times New Roman"/>
              </a:rPr>
              <a:t>if your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company recruits </a:t>
            </a:r>
            <a:r>
              <a:rPr dirty="0" sz="2000" spc="-5">
                <a:latin typeface="Times New Roman"/>
                <a:cs typeface="Times New Roman"/>
              </a:rPr>
              <a:t>some more employees </a:t>
            </a:r>
            <a:r>
              <a:rPr dirty="0" sz="2000">
                <a:latin typeface="Times New Roman"/>
                <a:cs typeface="Times New Roman"/>
              </a:rPr>
              <a:t>then you need to do </a:t>
            </a:r>
            <a:r>
              <a:rPr dirty="0" sz="2000" spc="-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the hardware as well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setup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 </a:t>
            </a:r>
            <a:r>
              <a:rPr dirty="0" sz="2000">
                <a:latin typeface="Times New Roman"/>
                <a:cs typeface="Times New Roman"/>
              </a:rPr>
              <a:t>again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inevitably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expenses.</a:t>
            </a:r>
            <a:endParaRPr sz="2000">
              <a:latin typeface="Times New Roman"/>
              <a:cs typeface="Times New Roman"/>
            </a:endParaRPr>
          </a:p>
          <a:p>
            <a:pPr lvl="1" marL="1161415" marR="158750" indent="-343535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using cloud </a:t>
            </a:r>
            <a:r>
              <a:rPr dirty="0" sz="2000" spc="-5">
                <a:latin typeface="Times New Roman"/>
                <a:cs typeface="Times New Roman"/>
              </a:rPr>
              <a:t>computing you </a:t>
            </a:r>
            <a:r>
              <a:rPr dirty="0" sz="2000">
                <a:latin typeface="Times New Roman"/>
                <a:cs typeface="Times New Roman"/>
              </a:rPr>
              <a:t>get the platform on rent and </a:t>
            </a:r>
            <a:r>
              <a:rPr dirty="0" sz="2000" spc="-5">
                <a:latin typeface="Times New Roman"/>
                <a:cs typeface="Times New Roman"/>
              </a:rPr>
              <a:t>simply </a:t>
            </a:r>
            <a:r>
              <a:rPr dirty="0" sz="2000">
                <a:latin typeface="Times New Roman"/>
                <a:cs typeface="Times New Roman"/>
              </a:rPr>
              <a:t>provide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terminal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credentials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logon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Hence, 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time,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memory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setup.</a:t>
            </a:r>
            <a:endParaRPr sz="2000">
              <a:latin typeface="Times New Roman"/>
              <a:cs typeface="Times New Roman"/>
            </a:endParaRPr>
          </a:p>
          <a:p>
            <a:pPr lvl="1" marL="1161415" marR="473709" indent="-343535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Whenever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employee</a:t>
            </a:r>
            <a:r>
              <a:rPr dirty="0" sz="2000">
                <a:latin typeface="Times New Roman"/>
                <a:cs typeface="Times New Roman"/>
              </a:rPr>
              <a:t> quits,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freed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rentals.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0940" y="2026920"/>
            <a:ext cx="3782567" cy="28331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201410" cy="3716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Cloud?</a:t>
            </a:r>
            <a:endParaRPr sz="2400">
              <a:latin typeface="Times New Roman"/>
              <a:cs typeface="Times New Roman"/>
            </a:endParaRPr>
          </a:p>
          <a:p>
            <a:pPr marL="361315" marR="222885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itself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hardware,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 and interfaces that enable the delivery of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service.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–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Definition: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6131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on-demand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power, </a:t>
            </a:r>
            <a:r>
              <a:rPr dirty="0" sz="2000" spc="-5">
                <a:latin typeface="Times New Roman"/>
                <a:cs typeface="Times New Roman"/>
              </a:rPr>
              <a:t>infrastructure, </a:t>
            </a:r>
            <a:r>
              <a:rPr dirty="0" sz="2000">
                <a:latin typeface="Times New Roman"/>
                <a:cs typeface="Times New Roman"/>
              </a:rPr>
              <a:t>applications, storage and other IT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through a cloud services platform via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80" y="1746504"/>
            <a:ext cx="9329928" cy="46558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3758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 Computing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1912619"/>
            <a:ext cx="4369308" cy="33253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511290" cy="456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algn="just" marL="701040" marR="26416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The origin of cloud can be traced as far back as </a:t>
            </a:r>
            <a:r>
              <a:rPr dirty="0" sz="2000" spc="5" b="1">
                <a:latin typeface="Times New Roman"/>
                <a:cs typeface="Times New Roman"/>
              </a:rPr>
              <a:t>1950s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John </a:t>
            </a:r>
            <a:r>
              <a:rPr dirty="0" sz="2000" spc="-20">
                <a:latin typeface="Times New Roman"/>
                <a:cs typeface="Times New Roman"/>
              </a:rPr>
              <a:t>McCarthy,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computer scientist, </a:t>
            </a:r>
            <a:r>
              <a:rPr dirty="0" sz="2000">
                <a:latin typeface="Times New Roman"/>
                <a:cs typeface="Times New Roman"/>
              </a:rPr>
              <a:t>introduced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‘theory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sharing’.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5340" marR="508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1960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J.C.R.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klider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</a:t>
            </a:r>
            <a:r>
              <a:rPr dirty="0" sz="2000" spc="-18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ET  </a:t>
            </a:r>
            <a:r>
              <a:rPr dirty="0" sz="2000">
                <a:latin typeface="Times New Roman"/>
                <a:cs typeface="Times New Roman"/>
              </a:rPr>
              <a:t>(Advanced Research Projects Agency Network) which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today’s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5340" marR="11303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1970s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 to run </a:t>
            </a:r>
            <a:r>
              <a:rPr dirty="0" sz="2000" spc="-5">
                <a:latin typeface="Times New Roman"/>
                <a:cs typeface="Times New Roman"/>
              </a:rPr>
              <a:t>multiple </a:t>
            </a:r>
            <a:r>
              <a:rPr dirty="0" sz="2000">
                <a:latin typeface="Times New Roman"/>
                <a:cs typeface="Times New Roman"/>
              </a:rPr>
              <a:t>operating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on a single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1991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World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Wide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emerged.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6722109" cy="426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701040" marR="5080" indent="-34290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 b="1">
                <a:latin typeface="Times New Roman"/>
                <a:cs typeface="Times New Roman"/>
              </a:rPr>
              <a:t>1990s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 </a:t>
            </a:r>
            <a:r>
              <a:rPr dirty="0" sz="2000">
                <a:latin typeface="Times New Roman"/>
                <a:cs typeface="Times New Roman"/>
              </a:rPr>
              <a:t>saw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shift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point-to-point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circuits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virtual private network services being </a:t>
            </a:r>
            <a:r>
              <a:rPr dirty="0" sz="2000" spc="-5">
                <a:latin typeface="Times New Roman"/>
                <a:cs typeface="Times New Roman"/>
              </a:rPr>
              <a:t>offered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telecommunication companies. </a:t>
            </a:r>
            <a:r>
              <a:rPr dirty="0" sz="2000">
                <a:latin typeface="Times New Roman"/>
                <a:cs typeface="Times New Roman"/>
              </a:rPr>
              <a:t>This resulted in increased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lower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1040" marR="13906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1997</a:t>
            </a:r>
            <a:r>
              <a:rPr dirty="0" sz="2000" spc="5">
                <a:latin typeface="Times New Roman"/>
                <a:cs typeface="Times New Roman"/>
              </a:rPr>
              <a:t>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definition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 given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Professor </a:t>
            </a:r>
            <a:r>
              <a:rPr dirty="0" sz="2000" spc="-5">
                <a:latin typeface="Times New Roman"/>
                <a:cs typeface="Times New Roman"/>
              </a:rPr>
              <a:t>Ramnath </a:t>
            </a:r>
            <a:r>
              <a:rPr dirty="0" sz="2000">
                <a:latin typeface="Times New Roman"/>
                <a:cs typeface="Times New Roman"/>
              </a:rPr>
              <a:t>Chellapa of </a:t>
            </a:r>
            <a:r>
              <a:rPr dirty="0" sz="2000" spc="-5">
                <a:latin typeface="Times New Roman"/>
                <a:cs typeface="Times New Roman"/>
              </a:rPr>
              <a:t>Emory </a:t>
            </a:r>
            <a:r>
              <a:rPr dirty="0" sz="2000" spc="-15">
                <a:latin typeface="Times New Roman"/>
                <a:cs typeface="Times New Roman"/>
              </a:rPr>
              <a:t>University. </a:t>
            </a:r>
            <a:r>
              <a:rPr dirty="0" sz="2000">
                <a:latin typeface="Times New Roman"/>
                <a:cs typeface="Times New Roman"/>
              </a:rPr>
              <a:t>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marR="21590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latin typeface="Times New Roman"/>
                <a:cs typeface="Times New Roman"/>
              </a:rPr>
              <a:t>‘Computing </a:t>
            </a:r>
            <a:r>
              <a:rPr dirty="0" sz="2000" b="1">
                <a:latin typeface="Times New Roman"/>
                <a:cs typeface="Times New Roman"/>
              </a:rPr>
              <a:t>paradigm </a:t>
            </a:r>
            <a:r>
              <a:rPr dirty="0" sz="2000" spc="-10" b="1">
                <a:latin typeface="Times New Roman"/>
                <a:cs typeface="Times New Roman"/>
              </a:rPr>
              <a:t>where </a:t>
            </a:r>
            <a:r>
              <a:rPr dirty="0" sz="2000" b="1">
                <a:latin typeface="Times New Roman"/>
                <a:cs typeface="Times New Roman"/>
              </a:rPr>
              <a:t>the </a:t>
            </a:r>
            <a:r>
              <a:rPr dirty="0" sz="2000" spc="-5" b="1">
                <a:latin typeface="Times New Roman"/>
                <a:cs typeface="Times New Roman"/>
              </a:rPr>
              <a:t>boundaries </a:t>
            </a:r>
            <a:r>
              <a:rPr dirty="0" sz="2000" b="1">
                <a:latin typeface="Times New Roman"/>
                <a:cs typeface="Times New Roman"/>
              </a:rPr>
              <a:t>of 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will </a:t>
            </a:r>
            <a:r>
              <a:rPr dirty="0" sz="2000" b="1">
                <a:latin typeface="Times New Roman"/>
                <a:cs typeface="Times New Roman"/>
              </a:rPr>
              <a:t>be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determined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economic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rationale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rather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technical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limits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alone.’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8643" y="1912619"/>
            <a:ext cx="4369308" cy="33253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6595" y="3201923"/>
            <a:ext cx="3774948" cy="17327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560184" cy="487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Times New Roman"/>
                <a:cs typeface="Times New Roman"/>
              </a:rPr>
              <a:t>Major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Milestones: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1999: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Salesforce.com</a:t>
            </a:r>
            <a:endParaRPr sz="2000">
              <a:latin typeface="Times New Roman"/>
              <a:cs typeface="Times New Roman"/>
            </a:endParaRPr>
          </a:p>
          <a:p>
            <a:pPr lvl="1" marL="1189990" marR="5080" indent="-342900">
              <a:lnSpc>
                <a:spcPct val="100000"/>
              </a:lnSpc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Established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simple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website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enterprise-level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spc="10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10" b="1">
                <a:latin typeface="Times New Roman"/>
                <a:cs typeface="Times New Roman"/>
              </a:rPr>
              <a:t>W</a:t>
            </a:r>
            <a:r>
              <a:rPr dirty="0" sz="2000" b="1">
                <a:latin typeface="Times New Roman"/>
                <a:cs typeface="Times New Roman"/>
              </a:rPr>
              <a:t>eb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Services</a:t>
            </a:r>
            <a:endParaRPr sz="2000">
              <a:latin typeface="Times New Roman"/>
              <a:cs typeface="Times New Roman"/>
            </a:endParaRPr>
          </a:p>
          <a:p>
            <a:pPr lvl="1" marL="1189990" marR="25527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Featured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cloud-based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retail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computation.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10" b="1">
                <a:latin typeface="Times New Roman"/>
                <a:cs typeface="Times New Roman"/>
              </a:rPr>
              <a:t>0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spc="10" b="1">
                <a:latin typeface="Times New Roman"/>
                <a:cs typeface="Times New Roman"/>
              </a:rPr>
              <a:t>6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Am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spc="-70" b="1">
                <a:latin typeface="Times New Roman"/>
                <a:cs typeface="Times New Roman"/>
              </a:rPr>
              <a:t>’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astic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mpute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Clo</a:t>
            </a:r>
            <a:r>
              <a:rPr dirty="0" sz="2000" spc="5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(EC</a:t>
            </a:r>
            <a:r>
              <a:rPr dirty="0" sz="2000" spc="10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–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first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commercial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189990" marR="488315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Enabled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small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6529705" cy="3957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History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680"/>
              </a:spcBef>
            </a:pPr>
            <a:r>
              <a:rPr dirty="0" sz="2000" b="1">
                <a:latin typeface="Times New Roman"/>
                <a:cs typeface="Times New Roman"/>
              </a:rPr>
              <a:t>Major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Milestones: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2007: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Dropbox</a:t>
            </a:r>
            <a:endParaRPr sz="2000">
              <a:latin typeface="Times New Roman"/>
              <a:cs typeface="Times New Roman"/>
            </a:endParaRPr>
          </a:p>
          <a:p>
            <a:pPr lvl="1" marL="1189990" marR="394335" indent="-342900">
              <a:lnSpc>
                <a:spcPct val="100000"/>
              </a:lnSpc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MIT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file-hosting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synchronization.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2050">
              <a:latin typeface="Times New Roman"/>
              <a:cs typeface="Times New Roman"/>
            </a:endParaRPr>
          </a:p>
          <a:p>
            <a:pPr marL="732790" indent="-343535">
              <a:lnSpc>
                <a:spcPct val="100000"/>
              </a:lnSpc>
              <a:buFont typeface="Arial MT"/>
              <a:buChar char="•"/>
              <a:tabLst>
                <a:tab pos="732790" algn="l"/>
                <a:tab pos="733425" algn="l"/>
              </a:tabLst>
            </a:pPr>
            <a:r>
              <a:rPr dirty="0" sz="2000" spc="5" b="1">
                <a:latin typeface="Times New Roman"/>
                <a:cs typeface="Times New Roman"/>
              </a:rPr>
              <a:t>2009:</a:t>
            </a:r>
            <a:endParaRPr sz="2000">
              <a:latin typeface="Times New Roman"/>
              <a:cs typeface="Times New Roman"/>
            </a:endParaRPr>
          </a:p>
          <a:p>
            <a:pPr lvl="1" marL="118999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>
                <a:latin typeface="Times New Roman"/>
                <a:cs typeface="Times New Roman"/>
              </a:rPr>
              <a:t>Google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Apps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example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browser-based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enterprise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lvl="1" marL="1189990" marR="501015" indent="-342900">
              <a:lnSpc>
                <a:spcPct val="100000"/>
              </a:lnSpc>
              <a:buFont typeface="Wingdings"/>
              <a:buChar char=""/>
              <a:tabLst>
                <a:tab pos="1189990" algn="l"/>
                <a:tab pos="1190625" algn="l"/>
              </a:tabLst>
            </a:pPr>
            <a:r>
              <a:rPr dirty="0" sz="2000" spc="-10">
                <a:latin typeface="Times New Roman"/>
                <a:cs typeface="Times New Roman"/>
              </a:rPr>
              <a:t>Windows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15">
                <a:latin typeface="Times New Roman"/>
                <a:cs typeface="Times New Roman"/>
              </a:rPr>
              <a:t>Microsoft’s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6595" y="3201923"/>
            <a:ext cx="3774948" cy="17327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3992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Fundamentals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Cloud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Computing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8693785" cy="100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AIM: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aim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basics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9" y="1464563"/>
            <a:ext cx="5105399" cy="4162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4757420" cy="3348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Characteristics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On-demand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Broad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Network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Resource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Pooling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Rapid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Elasticity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Measured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9819640" cy="456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Characteristics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815340" marR="125095" indent="-45720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On-demand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human </a:t>
            </a:r>
            <a:r>
              <a:rPr dirty="0" sz="2000">
                <a:latin typeface="Times New Roman"/>
                <a:cs typeface="Times New Roman"/>
              </a:rPr>
              <a:t>intervention.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Broad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Network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Access: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Accessible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consumer’s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tablet,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laptop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Desktop).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236854" indent="-457200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Pooling: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use</a:t>
            </a:r>
            <a:r>
              <a:rPr dirty="0" sz="2000" spc="-5">
                <a:latin typeface="Times New Roman"/>
                <a:cs typeface="Times New Roman"/>
              </a:rPr>
              <a:t> multiple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dynamically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assigned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reassigned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according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166370" indent="-457200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>
                <a:latin typeface="Times New Roman"/>
                <a:cs typeface="Times New Roman"/>
              </a:rPr>
              <a:t>Rapid Elasticity: Capabilities </a:t>
            </a:r>
            <a:r>
              <a:rPr dirty="0" sz="2000">
                <a:latin typeface="Times New Roman"/>
                <a:cs typeface="Times New Roman"/>
              </a:rPr>
              <a:t>can be provisioned </a:t>
            </a:r>
            <a:r>
              <a:rPr dirty="0" sz="2000" spc="-15">
                <a:latin typeface="Times New Roman"/>
                <a:cs typeface="Times New Roman"/>
              </a:rPr>
              <a:t>elastically. </a:t>
            </a:r>
            <a:r>
              <a:rPr dirty="0" sz="2000">
                <a:latin typeface="Times New Roman"/>
                <a:cs typeface="Times New Roman"/>
              </a:rPr>
              <a:t>They can be </a:t>
            </a:r>
            <a:r>
              <a:rPr dirty="0" sz="2000" spc="-5">
                <a:latin typeface="Times New Roman"/>
                <a:cs typeface="Times New Roman"/>
              </a:rPr>
              <a:t>scaled </a:t>
            </a:r>
            <a:r>
              <a:rPr dirty="0" sz="2000">
                <a:latin typeface="Times New Roman"/>
                <a:cs typeface="Times New Roman"/>
              </a:rPr>
              <a:t>up and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down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consumer’s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Measured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855325" cy="426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imes New Roman"/>
                <a:cs typeface="Times New Roman"/>
              </a:rPr>
              <a:t>Types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major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IaaS,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SaaS.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marR="34036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(IaaS):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 </a:t>
            </a:r>
            <a:r>
              <a:rPr dirty="0" sz="2000">
                <a:latin typeface="Times New Roman"/>
                <a:cs typeface="Times New Roman"/>
              </a:rPr>
              <a:t>the servers,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pay-as-you-go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15875" indent="-457200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(PaaS):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5">
                <a:latin typeface="Times New Roman"/>
                <a:cs typeface="Times New Roman"/>
              </a:rPr>
              <a:t>demand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creating a web or </a:t>
            </a:r>
            <a:r>
              <a:rPr dirty="0" sz="2000" spc="-5">
                <a:latin typeface="Times New Roman"/>
                <a:cs typeface="Times New Roman"/>
              </a:rPr>
              <a:t>mobile </a:t>
            </a:r>
            <a:r>
              <a:rPr dirty="0" sz="2000">
                <a:latin typeface="Times New Roman"/>
                <a:cs typeface="Times New Roman"/>
              </a:rPr>
              <a:t>application. They need </a:t>
            </a:r>
            <a:r>
              <a:rPr dirty="0" sz="2000" spc="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worry about </a:t>
            </a:r>
            <a:r>
              <a:rPr dirty="0" sz="2000" spc="-5">
                <a:latin typeface="Times New Roman"/>
                <a:cs typeface="Times New Roman"/>
              </a:rPr>
              <a:t>setting </a:t>
            </a:r>
            <a:r>
              <a:rPr dirty="0" sz="2000">
                <a:latin typeface="Times New Roman"/>
                <a:cs typeface="Times New Roman"/>
              </a:rPr>
              <a:t>up the development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algn="just" marL="815340" marR="5080" indent="-457200">
              <a:lnSpc>
                <a:spcPct val="100000"/>
              </a:lnSpc>
              <a:buAutoNum type="arabicPeriod"/>
              <a:tabLst>
                <a:tab pos="815975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(SaaS):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phone,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tablet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maintenance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upgrades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patching.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439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Three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Major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727" y="1632204"/>
            <a:ext cx="7418832" cy="46969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704830" cy="517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 b="1">
                <a:latin typeface="Times New Roman"/>
                <a:cs typeface="Times New Roman"/>
              </a:rPr>
              <a:t>Types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Services:</a:t>
            </a:r>
            <a:endParaRPr sz="2400">
              <a:latin typeface="Times New Roman"/>
              <a:cs typeface="Times New Roman"/>
            </a:endParaRPr>
          </a:p>
          <a:p>
            <a:pPr marL="35814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marR="575945" indent="-457200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/>
              <a:t>	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 a service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(DaaS):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demand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regardless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geographic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79475" indent="-521970">
              <a:lnSpc>
                <a:spcPct val="100000"/>
              </a:lnSpc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 sz="2000" b="1">
                <a:latin typeface="Times New Roman"/>
                <a:cs typeface="Times New Roman"/>
              </a:rPr>
              <a:t>Desktop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service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desktop.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79475" indent="-521970">
              <a:lnSpc>
                <a:spcPct val="100000"/>
              </a:lnSpc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 sz="2000" b="1">
                <a:latin typeface="Times New Roman"/>
                <a:cs typeface="Times New Roman"/>
              </a:rPr>
              <a:t>Storage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 service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(SaaS)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infrastructure.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79475" indent="-521970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 sz="2000" spc="-45" b="1">
                <a:latin typeface="Times New Roman"/>
                <a:cs typeface="Times New Roman"/>
              </a:rPr>
              <a:t>Test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environment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 a service: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test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setup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quickly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79475" indent="-521970">
              <a:lnSpc>
                <a:spcPct val="100000"/>
              </a:lnSpc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(SECaaS):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take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5080" indent="-457200">
              <a:lnSpc>
                <a:spcPct val="100000"/>
              </a:lnSpc>
              <a:buFont typeface="Times New Roman"/>
              <a:buAutoNum type="arabicPeriod"/>
              <a:tabLst>
                <a:tab pos="879475" algn="l"/>
                <a:tab pos="880110" algn="l"/>
              </a:tabLst>
            </a:pPr>
            <a:r>
              <a:rPr dirty="0"/>
              <a:t>	</a:t>
            </a:r>
            <a:r>
              <a:rPr dirty="0" sz="2000" b="1">
                <a:latin typeface="Times New Roman"/>
                <a:cs typeface="Times New Roman"/>
              </a:rPr>
              <a:t>API as a service </a:t>
            </a:r>
            <a:r>
              <a:rPr dirty="0" sz="2000">
                <a:latin typeface="Times New Roman"/>
                <a:cs typeface="Times New Roman"/>
              </a:rPr>
              <a:t>is a SaaS exposed as an API (Application </a:t>
            </a:r>
            <a:r>
              <a:rPr dirty="0" sz="2000" spc="-5">
                <a:latin typeface="Times New Roman"/>
                <a:cs typeface="Times New Roman"/>
              </a:rPr>
              <a:t>Programming Interface). </a:t>
            </a:r>
            <a:r>
              <a:rPr dirty="0" sz="2000">
                <a:latin typeface="Times New Roman"/>
                <a:cs typeface="Times New Roman"/>
              </a:rPr>
              <a:t>It allows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access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Maps,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payroll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473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102610" y="2744469"/>
            <a:ext cx="61156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Cloud</a:t>
            </a:r>
            <a:r>
              <a:rPr dirty="0" sz="4000" spc="-7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Computing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Models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5547" y="4130040"/>
            <a:ext cx="6006084" cy="22265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019665" cy="3395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Deployment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marL="704215" marR="38735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National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Institution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Standards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Technology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(NIST)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US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Department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Commerce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defined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many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NIST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800-145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identifies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deployments.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27571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275715" indent="-457834">
              <a:lnSpc>
                <a:spcPct val="100000"/>
              </a:lnSpc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275715" indent="-457834">
              <a:lnSpc>
                <a:spcPct val="100000"/>
              </a:lnSpc>
              <a:buAutoNum type="arabicPeriod"/>
              <a:tabLst>
                <a:tab pos="1275715" algn="l"/>
                <a:tab pos="127635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275715" indent="-457834">
              <a:lnSpc>
                <a:spcPct val="100000"/>
              </a:lnSpc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8876" y="3500628"/>
            <a:ext cx="4471416" cy="28879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95038" y="1785366"/>
            <a:ext cx="15449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9750" algn="l"/>
                <a:tab pos="925194" algn="l"/>
              </a:tabLst>
            </a:pP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975766" y="2700020"/>
            <a:ext cx="506476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  <a:tab pos="1703705" algn="l"/>
                <a:tab pos="2404110" algn="l"/>
                <a:tab pos="2668905" algn="l"/>
                <a:tab pos="3467735" algn="l"/>
                <a:tab pos="3859529" algn="l"/>
                <a:tab pos="4109085" algn="l"/>
                <a:tab pos="4838065" algn="l"/>
              </a:tabLst>
            </a:pP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oud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g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oup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5">
                <a:latin typeface="Times New Roman"/>
                <a:cs typeface="Times New Roman"/>
              </a:rPr>
              <a:t>of 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4965" marR="88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Times New Roman"/>
                <a:cs typeface="Times New Roman"/>
              </a:rPr>
              <a:t>Hybrid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combination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above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818" y="1159509"/>
            <a:ext cx="3618865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Deployment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040" algn="l"/>
                <a:tab pos="701675" algn="l"/>
                <a:tab pos="1693545" algn="l"/>
                <a:tab pos="2527300" algn="l"/>
                <a:tab pos="2926715" algn="l"/>
              </a:tabLst>
            </a:pPr>
            <a:r>
              <a:rPr dirty="0" sz="2000">
                <a:latin typeface="Times New Roman"/>
                <a:cs typeface="Times New Roman"/>
              </a:rPr>
              <a:t>Pr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vate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ud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w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 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492" y="1891283"/>
            <a:ext cx="4465320" cy="4465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009640" cy="3395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clouds</a:t>
            </a:r>
            <a:r>
              <a:rPr dirty="0" sz="2000">
                <a:latin typeface="Times New Roman"/>
                <a:cs typeface="Times New Roman"/>
              </a:rPr>
              <a:t> are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external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publicly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available </a:t>
            </a:r>
            <a:r>
              <a:rPr dirty="0" sz="2000">
                <a:latin typeface="Times New Roman"/>
                <a:cs typeface="Times New Roman"/>
              </a:rPr>
              <a:t> environments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tenants.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 provider is responsible for the creation </a:t>
            </a:r>
            <a:r>
              <a:rPr dirty="0" sz="2000">
                <a:latin typeface="Times New Roman"/>
                <a:cs typeface="Times New Roman"/>
              </a:rPr>
              <a:t> and the </a:t>
            </a:r>
            <a:r>
              <a:rPr dirty="0" sz="2000" spc="-5">
                <a:latin typeface="Times New Roman"/>
                <a:cs typeface="Times New Roman"/>
              </a:rPr>
              <a:t>on-going maintenance of the public cloud 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635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Public </a:t>
            </a:r>
            <a:r>
              <a:rPr dirty="0" sz="2000" spc="-5">
                <a:latin typeface="Times New Roman"/>
                <a:cs typeface="Times New Roman"/>
              </a:rPr>
              <a:t>clouds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ideal for individuals, </a:t>
            </a:r>
            <a:r>
              <a:rPr dirty="0" sz="2000" spc="-10">
                <a:latin typeface="Times New Roman"/>
                <a:cs typeface="Times New Roman"/>
              </a:rPr>
              <a:t>startups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 other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financial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2884" y="2753867"/>
            <a:ext cx="6022848" cy="31744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566400" cy="1261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include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Microsoft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Azure,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IBM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7029450" cy="3546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Objectives: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objectives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module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Outline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history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7776" y="3645408"/>
            <a:ext cx="2279904" cy="10942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8784590" cy="517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Public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405765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05765" marR="508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Connected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Solutions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startup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venture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started</a:t>
            </a:r>
            <a:r>
              <a:rPr dirty="0" sz="2000">
                <a:latin typeface="Times New Roman"/>
                <a:cs typeface="Times New Roman"/>
              </a:rPr>
              <a:t> 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four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classmates</a:t>
            </a:r>
            <a:r>
              <a:rPr dirty="0" sz="2000">
                <a:latin typeface="Times New Roman"/>
                <a:cs typeface="Times New Roman"/>
              </a:rPr>
              <a:t> who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interested in developing IoT (Internet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Things) solutions. </a:t>
            </a: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20">
                <a:latin typeface="Times New Roman"/>
                <a:cs typeface="Times New Roman"/>
              </a:rPr>
              <a:t>it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comes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investing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 spc="-5">
                <a:latin typeface="Times New Roman"/>
                <a:cs typeface="Times New Roman"/>
              </a:rPr>
              <a:t>infrastructure like storage and networking, finance is </a:t>
            </a:r>
            <a:r>
              <a:rPr dirty="0" sz="2000" spc="-15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issue.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Solutions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do?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748665" marR="762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49300" algn="l"/>
              </a:tabLst>
            </a:pPr>
            <a:r>
              <a:rPr dirty="0" sz="2000" spc="-5">
                <a:latin typeface="Times New Roman"/>
                <a:cs typeface="Times New Roman"/>
              </a:rPr>
              <a:t>If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 limited </a:t>
            </a:r>
            <a:r>
              <a:rPr dirty="0" sz="2000" spc="-10">
                <a:latin typeface="Times New Roman"/>
                <a:cs typeface="Times New Roman"/>
              </a:rPr>
              <a:t>in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financial resources </a:t>
            </a:r>
            <a:r>
              <a:rPr dirty="0" sz="2000">
                <a:latin typeface="Times New Roman"/>
                <a:cs typeface="Times New Roman"/>
              </a:rPr>
              <a:t>but </a:t>
            </a:r>
            <a:r>
              <a:rPr dirty="0" sz="2000" spc="-5">
                <a:latin typeface="Times New Roman"/>
                <a:cs typeface="Times New Roman"/>
              </a:rPr>
              <a:t>still </a:t>
            </a:r>
            <a:r>
              <a:rPr dirty="0" sz="2000">
                <a:latin typeface="Times New Roman"/>
                <a:cs typeface="Times New Roman"/>
              </a:rPr>
              <a:t>require a good </a:t>
            </a:r>
            <a:r>
              <a:rPr dirty="0" sz="2000" spc="-5">
                <a:latin typeface="Times New Roman"/>
                <a:cs typeface="Times New Roman"/>
              </a:rPr>
              <a:t>amount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space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48665" indent="-343535">
              <a:lnSpc>
                <a:spcPct val="100000"/>
              </a:lnSpc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pricing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good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48665" marR="6350" indent="-342900">
              <a:lnSpc>
                <a:spcPct val="100000"/>
              </a:lnSpc>
              <a:buFont typeface="Arial MT"/>
              <a:buChar char="•"/>
              <a:tabLst>
                <a:tab pos="749300" algn="l"/>
              </a:tabLst>
            </a:pPr>
            <a:r>
              <a:rPr dirty="0" sz="2000" spc="-15">
                <a:latin typeface="Times New Roman"/>
                <a:cs typeface="Times New Roman"/>
              </a:rPr>
              <a:t>Additionally, </a:t>
            </a:r>
            <a:r>
              <a:rPr dirty="0" sz="2000" spc="-5">
                <a:latin typeface="Times New Roman"/>
                <a:cs typeface="Times New Roman"/>
              </a:rPr>
              <a:t>public clouds tend to </a:t>
            </a:r>
            <a:r>
              <a:rPr dirty="0" sz="2000">
                <a:latin typeface="Times New Roman"/>
                <a:cs typeface="Times New Roman"/>
              </a:rPr>
              <a:t>use the </a:t>
            </a:r>
            <a:r>
              <a:rPr dirty="0" sz="2000" spc="-5">
                <a:latin typeface="Times New Roman"/>
                <a:cs typeface="Times New Roman"/>
              </a:rPr>
              <a:t>latest technological advancements </a:t>
            </a:r>
            <a:r>
              <a:rPr dirty="0" sz="2000">
                <a:latin typeface="Times New Roman"/>
                <a:cs typeface="Times New Roman"/>
              </a:rPr>
              <a:t> (hardware, </a:t>
            </a:r>
            <a:r>
              <a:rPr dirty="0" sz="2000" spc="-5">
                <a:latin typeface="Times New Roman"/>
                <a:cs typeface="Times New Roman"/>
              </a:rPr>
              <a:t>software and </a:t>
            </a:r>
            <a:r>
              <a:rPr dirty="0" sz="2000" spc="-10">
                <a:latin typeface="Times New Roman"/>
                <a:cs typeface="Times New Roman"/>
              </a:rPr>
              <a:t>so </a:t>
            </a:r>
            <a:r>
              <a:rPr dirty="0" sz="2000">
                <a:latin typeface="Times New Roman"/>
                <a:cs typeface="Times New Roman"/>
              </a:rPr>
              <a:t>on), </a:t>
            </a:r>
            <a:r>
              <a:rPr dirty="0" sz="2000" spc="-5">
                <a:latin typeface="Times New Roman"/>
                <a:cs typeface="Times New Roman"/>
              </a:rPr>
              <a:t>have better utilization rates, provide greater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elasticity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continually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1983" y="2112264"/>
            <a:ext cx="4099560" cy="30754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010275" cy="309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701040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Private cloud helps </a:t>
            </a:r>
            <a:r>
              <a:rPr dirty="0" sz="2000" spc="-10">
                <a:latin typeface="Times New Roman"/>
                <a:cs typeface="Times New Roman"/>
              </a:rPr>
              <a:t>an organization in </a:t>
            </a:r>
            <a:r>
              <a:rPr dirty="0" sz="2000" spc="-5">
                <a:latin typeface="Times New Roman"/>
                <a:cs typeface="Times New Roman"/>
              </a:rPr>
              <a:t>centralizing </a:t>
            </a:r>
            <a:r>
              <a:rPr dirty="0" sz="2000">
                <a:latin typeface="Times New Roman"/>
                <a:cs typeface="Times New Roman"/>
              </a:rPr>
              <a:t> the </a:t>
            </a:r>
            <a:r>
              <a:rPr dirty="0" sz="2000" spc="-5">
                <a:latin typeface="Times New Roman"/>
                <a:cs typeface="Times New Roman"/>
              </a:rPr>
              <a:t>access of IT resources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various </a:t>
            </a:r>
            <a:r>
              <a:rPr dirty="0" sz="2000" spc="-5">
                <a:latin typeface="Times New Roman"/>
                <a:cs typeface="Times New Roman"/>
              </a:rPr>
              <a:t>locations 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departments.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635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Private clouds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ideal especially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10">
                <a:latin typeface="Times New Roman"/>
                <a:cs typeface="Times New Roman"/>
              </a:rPr>
              <a:t>organizations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heavily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 infrastructure.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2500" y="3279647"/>
            <a:ext cx="3235452" cy="2426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7617459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Case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Private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42164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example,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21640" marR="339725">
              <a:lnSpc>
                <a:spcPct val="100000"/>
              </a:lnSpc>
              <a:spcBef>
                <a:spcPts val="5"/>
              </a:spcBef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are a financial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with a big </a:t>
            </a:r>
            <a:r>
              <a:rPr dirty="0" sz="2000" spc="-5">
                <a:latin typeface="Times New Roman"/>
                <a:cs typeface="Times New Roman"/>
              </a:rPr>
              <a:t>infrastructure.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deal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importance.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>
                <a:latin typeface="Times New Roman"/>
                <a:cs typeface="Times New Roman"/>
              </a:rPr>
              <a:t>want your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>
                <a:latin typeface="Times New Roman"/>
                <a:cs typeface="Times New Roman"/>
              </a:rPr>
              <a:t>to be </a:t>
            </a:r>
            <a:r>
              <a:rPr dirty="0" sz="2000" spc="-5">
                <a:latin typeface="Times New Roman"/>
                <a:cs typeface="Times New Roman"/>
              </a:rPr>
              <a:t>centralized, </a:t>
            </a:r>
            <a:r>
              <a:rPr dirty="0" sz="2000">
                <a:latin typeface="Times New Roman"/>
                <a:cs typeface="Times New Roman"/>
              </a:rPr>
              <a:t>secure and to have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21740" marR="5080" indent="-342900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though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expensive,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comes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greater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security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control.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custom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business.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rapid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 algn="just" marL="1221740" marR="5715" indent="-342900">
              <a:lnSpc>
                <a:spcPct val="100000"/>
              </a:lnSpc>
              <a:buFont typeface="Arial MT"/>
              <a:buChar char="•"/>
              <a:tabLst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importantly,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issues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arise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prioritize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handle </a:t>
            </a:r>
            <a:r>
              <a:rPr dirty="0" sz="2000" spc="-5">
                <a:latin typeface="Times New Roman"/>
                <a:cs typeface="Times New Roman"/>
              </a:rPr>
              <a:t>them </a:t>
            </a:r>
            <a:r>
              <a:rPr dirty="0" sz="2000">
                <a:latin typeface="Times New Roman"/>
                <a:cs typeface="Times New Roman"/>
              </a:rPr>
              <a:t>unlike a </a:t>
            </a:r>
            <a:r>
              <a:rPr dirty="0" sz="2000" spc="-5">
                <a:latin typeface="Times New Roman"/>
                <a:cs typeface="Times New Roman"/>
              </a:rPr>
              <a:t>public cloud where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delays in </a:t>
            </a:r>
            <a:r>
              <a:rPr dirty="0" sz="2000">
                <a:latin typeface="Times New Roman"/>
                <a:cs typeface="Times New Roman"/>
              </a:rPr>
              <a:t> resolving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issue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6011" y="3153155"/>
            <a:ext cx="3875532" cy="29001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654800" cy="308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vs.</a:t>
            </a:r>
            <a:r>
              <a:rPr dirty="0" sz="2400" b="1">
                <a:latin typeface="Times New Roman"/>
                <a:cs typeface="Times New Roman"/>
              </a:rPr>
              <a:t> Private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421640" marR="508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Private </a:t>
            </a:r>
            <a:r>
              <a:rPr dirty="0" sz="2000" spc="-5">
                <a:latin typeface="Times New Roman"/>
                <a:cs typeface="Times New Roman"/>
              </a:rPr>
              <a:t>clouds combine the security of keeping resources in- </a:t>
            </a:r>
            <a:r>
              <a:rPr dirty="0" sz="2000">
                <a:latin typeface="Times New Roman"/>
                <a:cs typeface="Times New Roman"/>
              </a:rPr>
              <a:t> house </a:t>
            </a:r>
            <a:r>
              <a:rPr dirty="0" sz="2000" spc="-5">
                <a:latin typeface="Times New Roman"/>
                <a:cs typeface="Times New Roman"/>
              </a:rPr>
              <a:t>with the scalability of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storing resources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privately. </a:t>
            </a:r>
            <a:r>
              <a:rPr dirty="0" sz="2000" spc="-5">
                <a:latin typeface="Times New Roman"/>
                <a:cs typeface="Times New Roman"/>
              </a:rPr>
              <a:t>Therefore, they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5">
                <a:latin typeface="Times New Roman"/>
                <a:cs typeface="Times New Roman"/>
              </a:rPr>
              <a:t>an ideal solution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companies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who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cannot</a:t>
            </a:r>
            <a:r>
              <a:rPr dirty="0" sz="2000">
                <a:latin typeface="Times New Roman"/>
                <a:cs typeface="Times New Roman"/>
              </a:rPr>
              <a:t> host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their </a:t>
            </a:r>
            <a:r>
              <a:rPr dirty="0" sz="2000">
                <a:latin typeface="Times New Roman"/>
                <a:cs typeface="Times New Roman"/>
              </a:rPr>
              <a:t> 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421640" marR="31115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However, </a:t>
            </a:r>
            <a:r>
              <a:rPr dirty="0" sz="2000">
                <a:latin typeface="Times New Roman"/>
                <a:cs typeface="Times New Roman"/>
              </a:rPr>
              <a:t>public clouds are best when facing financial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dealing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4045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vs. </a:t>
            </a: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527" y="1790700"/>
            <a:ext cx="6900672" cy="41818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6268" y="2328672"/>
            <a:ext cx="5091683" cy="39730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009005" cy="309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Community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 cloud model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 spc="-5">
                <a:latin typeface="Times New Roman"/>
                <a:cs typeface="Times New Roman"/>
              </a:rPr>
              <a:t>shared </a:t>
            </a:r>
            <a:r>
              <a:rPr dirty="0" sz="2000">
                <a:latin typeface="Times New Roman"/>
                <a:cs typeface="Times New Roman"/>
              </a:rPr>
              <a:t>by a </a:t>
            </a:r>
            <a:r>
              <a:rPr dirty="0" sz="2000" spc="-5">
                <a:latin typeface="Times New Roman"/>
                <a:cs typeface="Times New Roman"/>
              </a:rPr>
              <a:t>group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 organizations</a:t>
            </a:r>
            <a:r>
              <a:rPr dirty="0" sz="2000">
                <a:latin typeface="Times New Roman"/>
                <a:cs typeface="Times New Roman"/>
              </a:rPr>
              <a:t> 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similar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requirements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such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compliance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community cloud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 spc="-5">
                <a:latin typeface="Times New Roman"/>
                <a:cs typeface="Times New Roman"/>
              </a:rPr>
              <a:t>be jointly </a:t>
            </a:r>
            <a:r>
              <a:rPr dirty="0" sz="2000">
                <a:latin typeface="Times New Roman"/>
                <a:cs typeface="Times New Roman"/>
              </a:rPr>
              <a:t>owned by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members</a:t>
            </a:r>
            <a:r>
              <a:rPr dirty="0" sz="2000">
                <a:latin typeface="Times New Roman"/>
                <a:cs typeface="Times New Roman"/>
              </a:rPr>
              <a:t> 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third-party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provider that provisions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public cloud with limited </a:t>
            </a:r>
            <a:r>
              <a:rPr dirty="0" sz="2000">
                <a:latin typeface="Times New Roman"/>
                <a:cs typeface="Times New Roman"/>
              </a:rPr>
              <a:t> access.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7956" y="3805428"/>
            <a:ext cx="4323588" cy="2551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883265" cy="4005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 Case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Community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the Department of </a:t>
            </a:r>
            <a:r>
              <a:rPr dirty="0" sz="2000">
                <a:latin typeface="Times New Roman"/>
                <a:cs typeface="Times New Roman"/>
              </a:rPr>
              <a:t>Defense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some </a:t>
            </a:r>
            <a:r>
              <a:rPr dirty="0" sz="2000" spc="-5">
                <a:latin typeface="Times New Roman"/>
                <a:cs typeface="Times New Roman"/>
              </a:rPr>
              <a:t>intelligence agencies </a:t>
            </a:r>
            <a:r>
              <a:rPr dirty="0" sz="2000">
                <a:latin typeface="Times New Roman"/>
                <a:cs typeface="Times New Roman"/>
              </a:rPr>
              <a:t>have </a:t>
            </a:r>
            <a:r>
              <a:rPr dirty="0" sz="2000" spc="-5">
                <a:latin typeface="Times New Roman"/>
                <a:cs typeface="Times New Roman"/>
              </a:rPr>
              <a:t>launched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5">
                <a:latin typeface="Times New Roman"/>
                <a:cs typeface="Times New Roman"/>
              </a:rPr>
              <a:t>centre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improvement initiatives using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community cloud. This </a:t>
            </a:r>
            <a:r>
              <a:rPr dirty="0" sz="2000">
                <a:latin typeface="Times New Roman"/>
                <a:cs typeface="Times New Roman"/>
              </a:rPr>
              <a:t>enables </a:t>
            </a:r>
            <a:r>
              <a:rPr dirty="0" sz="2000" spc="-5">
                <a:latin typeface="Times New Roman"/>
                <a:cs typeface="Times New Roman"/>
              </a:rPr>
              <a:t>them to easily share data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other </a:t>
            </a:r>
            <a:r>
              <a:rPr dirty="0" sz="2000">
                <a:latin typeface="Times New Roman"/>
                <a:cs typeface="Times New Roman"/>
              </a:rPr>
              <a:t> agencies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keeping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controlled.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635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Another </a:t>
            </a:r>
            <a:r>
              <a:rPr dirty="0" sz="2000" spc="-5">
                <a:latin typeface="Times New Roman"/>
                <a:cs typeface="Times New Roman"/>
              </a:rPr>
              <a:t>industry taking advantage of community clouds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healthcare </a:t>
            </a:r>
            <a:r>
              <a:rPr dirty="0" sz="2000" spc="-20">
                <a:latin typeface="Times New Roman"/>
                <a:cs typeface="Times New Roman"/>
              </a:rPr>
              <a:t>industry, </a:t>
            </a:r>
            <a:r>
              <a:rPr dirty="0" sz="2000" spc="-5">
                <a:latin typeface="Times New Roman"/>
                <a:cs typeface="Times New Roman"/>
              </a:rPr>
              <a:t>where everyone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patients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exchange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 a controlled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1040" indent="-343535">
              <a:lnSpc>
                <a:spcPct val="100000"/>
              </a:lnSpc>
              <a:buFont typeface="Arial MT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27254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2540" algn="l"/>
                <a:tab pos="1273175" algn="l"/>
              </a:tabLst>
            </a:pP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collaboration</a:t>
            </a:r>
            <a:endParaRPr sz="2000">
              <a:latin typeface="Times New Roman"/>
              <a:cs typeface="Times New Roman"/>
            </a:endParaRPr>
          </a:p>
          <a:p>
            <a:pPr lvl="1" marL="1272540" indent="-457834">
              <a:lnSpc>
                <a:spcPct val="100000"/>
              </a:lnSpc>
              <a:buAutoNum type="arabicPeriod"/>
              <a:tabLst>
                <a:tab pos="1272540" algn="l"/>
                <a:tab pos="1273175" algn="l"/>
              </a:tabLst>
            </a:pPr>
            <a:r>
              <a:rPr dirty="0" sz="2000">
                <a:latin typeface="Times New Roman"/>
                <a:cs typeface="Times New Roman"/>
              </a:rPr>
              <a:t>Lowers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6023" y="3700271"/>
            <a:ext cx="5475732" cy="28392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883900" cy="248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Hybrid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algn="just" marL="701040" marR="6350" indent="-342900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1675" algn="l"/>
              </a:tabLst>
            </a:pPr>
            <a:r>
              <a:rPr dirty="0" sz="2000" spc="-5">
                <a:latin typeface="Times New Roman"/>
                <a:cs typeface="Times New Roman"/>
              </a:rPr>
              <a:t>Hybrid cloud </a:t>
            </a:r>
            <a:r>
              <a:rPr dirty="0" sz="2000" spc="-10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combination of two or more models, private cloud, public cloud or community </a:t>
            </a:r>
            <a:r>
              <a:rPr dirty="0" sz="2000">
                <a:latin typeface="Times New Roman"/>
                <a:cs typeface="Times New Roman"/>
              </a:rPr>
              <a:t> 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just" marL="701040" marR="5080" indent="-342900">
              <a:lnSpc>
                <a:spcPct val="100000"/>
              </a:lnSpc>
              <a:buFont typeface="Arial MT"/>
              <a:buChar char="•"/>
              <a:tabLst>
                <a:tab pos="701675" algn="l"/>
              </a:tabLst>
            </a:pP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example,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cloud consumer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choose </a:t>
            </a:r>
            <a:r>
              <a:rPr dirty="0" sz="2000" spc="-5">
                <a:latin typeface="Times New Roman"/>
                <a:cs typeface="Times New Roman"/>
              </a:rPr>
              <a:t>to deploy cloud services processing sensitive </a:t>
            </a:r>
            <a:r>
              <a:rPr dirty="0" sz="2000">
                <a:latin typeface="Times New Roman"/>
                <a:cs typeface="Times New Roman"/>
              </a:rPr>
              <a:t>data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private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sensitive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services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to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public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cloud.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result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420" y="3736847"/>
            <a:ext cx="6124956" cy="26197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709275" cy="241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b="1">
                <a:latin typeface="Times New Roman"/>
                <a:cs typeface="Times New Roman"/>
              </a:rPr>
              <a:t> 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Hybrid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421640" marR="508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Consider a business with </a:t>
            </a:r>
            <a:r>
              <a:rPr dirty="0" sz="2000" spc="-5">
                <a:latin typeface="Times New Roman"/>
                <a:cs typeface="Times New Roman"/>
              </a:rPr>
              <a:t>dynamic </a:t>
            </a:r>
            <a:r>
              <a:rPr dirty="0" sz="2000">
                <a:latin typeface="Times New Roman"/>
                <a:cs typeface="Times New Roman"/>
              </a:rPr>
              <a:t>work load that experiences </a:t>
            </a:r>
            <a:r>
              <a:rPr dirty="0" sz="2000" spc="-5">
                <a:latin typeface="Times New Roman"/>
                <a:cs typeface="Times New Roman"/>
              </a:rPr>
              <a:t>significant </a:t>
            </a:r>
            <a:r>
              <a:rPr dirty="0" sz="2000">
                <a:latin typeface="Times New Roman"/>
                <a:cs typeface="Times New Roman"/>
              </a:rPr>
              <a:t>hike in business during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holiday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peak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25">
                <a:latin typeface="Times New Roman"/>
                <a:cs typeface="Times New Roman"/>
              </a:rPr>
              <a:t> year.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>
                <a:latin typeface="Times New Roman"/>
                <a:cs typeface="Times New Roman"/>
              </a:rPr>
              <a:t> best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off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season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holiday</a:t>
            </a:r>
            <a:endParaRPr sz="20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season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ideal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combination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business.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6304" y="1927860"/>
            <a:ext cx="4256532" cy="4611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687184" cy="241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Other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Deployment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algn="just" marL="42164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are</a:t>
            </a:r>
            <a:r>
              <a:rPr dirty="0" sz="2000" spc="5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other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variations</a:t>
            </a:r>
            <a:r>
              <a:rPr dirty="0" sz="2000" spc="5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basic</a:t>
            </a:r>
            <a:r>
              <a:rPr dirty="0" sz="2000" spc="5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</a:t>
            </a:r>
            <a:r>
              <a:rPr dirty="0" sz="2000" spc="50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endParaRPr sz="2000">
              <a:latin typeface="Times New Roman"/>
              <a:cs typeface="Times New Roman"/>
            </a:endParaRPr>
          </a:p>
          <a:p>
            <a:pPr algn="just" marL="42164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models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21640" marR="5080">
              <a:lnSpc>
                <a:spcPct val="100000"/>
              </a:lnSpc>
              <a:spcBef>
                <a:spcPts val="5"/>
              </a:spcBef>
            </a:pPr>
            <a:r>
              <a:rPr dirty="0" sz="2000" spc="-15" b="1">
                <a:latin typeface="Times New Roman"/>
                <a:cs typeface="Times New Roman"/>
              </a:rPr>
              <a:t>Virtual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Private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Cloud: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also</a:t>
            </a:r>
            <a:r>
              <a:rPr dirty="0" sz="2000" spc="-5">
                <a:latin typeface="Times New Roman"/>
                <a:cs typeface="Times New Roman"/>
              </a:rPr>
              <a:t> called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‘dedicated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cloud’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or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‘hosted cloud’ is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self-contained cloud environment hosted </a:t>
            </a:r>
            <a:r>
              <a:rPr dirty="0" sz="2000">
                <a:latin typeface="Times New Roman"/>
                <a:cs typeface="Times New Roman"/>
              </a:rPr>
              <a:t> 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143457"/>
            <a:ext cx="7310120" cy="308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Outcomes: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module,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Explain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advantages.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Describe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 marL="1274445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74445" algn="l"/>
                <a:tab pos="1275080" algn="l"/>
              </a:tabLst>
            </a:pPr>
            <a:r>
              <a:rPr dirty="0" sz="2000">
                <a:latin typeface="Times New Roman"/>
                <a:cs typeface="Times New Roman"/>
              </a:rPr>
              <a:t>Recognize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6849745" cy="89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Other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Deployment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1555"/>
              </a:spcBef>
            </a:pPr>
            <a:r>
              <a:rPr dirty="0" sz="2000" spc="-5" b="1">
                <a:latin typeface="Times New Roman"/>
                <a:cs typeface="Times New Roman"/>
              </a:rPr>
              <a:t>Inter-Cloud: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comprised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more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interconnected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3855" y="2103656"/>
            <a:ext cx="7460157" cy="44506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25315" y="3134995"/>
            <a:ext cx="685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Goo</a:t>
            </a:r>
            <a:r>
              <a:rPr dirty="0" sz="1800" spc="5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536563" y="2665602"/>
            <a:ext cx="859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C00000"/>
                </a:solidFill>
                <a:latin typeface="Calibri"/>
                <a:cs typeface="Calibri"/>
              </a:rPr>
              <a:t>Salesforce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7611" y="4613529"/>
            <a:ext cx="490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oho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1970" y="5406338"/>
            <a:ext cx="59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ahoo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7310" y="4644008"/>
            <a:ext cx="776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00000"/>
                </a:solidFill>
                <a:latin typeface="Calibri"/>
                <a:cs typeface="Calibri"/>
              </a:rPr>
              <a:t>Ama</a:t>
            </a:r>
            <a:r>
              <a:rPr dirty="0" sz="1800" spc="-35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dirty="0" sz="1800" spc="-5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2879" y="3424250"/>
            <a:ext cx="92201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C00000"/>
                </a:solidFill>
                <a:latin typeface="Calibri"/>
                <a:cs typeface="Calibri"/>
              </a:rPr>
              <a:t>Microsoft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0704" y="3796665"/>
            <a:ext cx="11074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Intercloud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3364" y="1952244"/>
            <a:ext cx="6292595" cy="4404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5430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Advantages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5660" y="6427114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29818" y="1159509"/>
            <a:ext cx="10865485" cy="461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Advantages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2050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Cost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Efficient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significantly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minimizes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5">
                <a:latin typeface="Times New Roman"/>
                <a:cs typeface="Times New Roman"/>
              </a:rPr>
              <a:t>organization’s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62230" indent="-457200">
              <a:lnSpc>
                <a:spcPct val="100000"/>
              </a:lnSpc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Almost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Unlimited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Storage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unlimited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capability.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running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21907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Backup and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Recovery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Hence,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easier.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168275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Automatic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Integration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software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made</a:t>
            </a:r>
            <a:r>
              <a:rPr dirty="0" sz="2000" spc="5">
                <a:latin typeface="Times New Roman"/>
                <a:cs typeface="Times New Roman"/>
              </a:rPr>
              <a:t> by</a:t>
            </a:r>
            <a:r>
              <a:rPr dirty="0" sz="2000" spc="-5">
                <a:latin typeface="Times New Roman"/>
                <a:cs typeface="Times New Roman"/>
              </a:rPr>
              <a:t> different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tested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times</a:t>
            </a:r>
            <a:r>
              <a:rPr dirty="0" sz="2000">
                <a:latin typeface="Times New Roman"/>
                <a:cs typeface="Times New Roman"/>
              </a:rPr>
              <a:t> in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day.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15340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Easy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Information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 once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registered,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accessed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766" y="6053429"/>
            <a:ext cx="1049845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000" b="1">
                <a:latin typeface="Times New Roman"/>
                <a:cs typeface="Times New Roman"/>
              </a:rPr>
              <a:t>6.	Quick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Deployment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–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functioning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just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couple</a:t>
            </a:r>
            <a:endParaRPr sz="20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minutes.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9763125" cy="4005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Disadvantages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Computing:</a:t>
            </a:r>
            <a:endParaRPr sz="240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spcBef>
                <a:spcPts val="2050"/>
              </a:spcBef>
              <a:buAutoNum type="arabicPeriod"/>
              <a:tabLst>
                <a:tab pos="815340" algn="l"/>
                <a:tab pos="815975" algn="l"/>
              </a:tabLst>
            </a:pPr>
            <a:r>
              <a:rPr dirty="0" sz="2000" spc="-20" b="1">
                <a:latin typeface="Times New Roman"/>
                <a:cs typeface="Times New Roman"/>
              </a:rPr>
              <a:t>Technical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issues:</a:t>
            </a:r>
            <a:endParaRPr sz="2000">
              <a:latin typeface="Times New Roman"/>
              <a:cs typeface="Times New Roman"/>
            </a:endParaRPr>
          </a:p>
          <a:p>
            <a:pPr marL="815340" marR="5080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latin typeface="Times New Roman"/>
                <a:cs typeface="Times New Roman"/>
              </a:rPr>
              <a:t>Though </a:t>
            </a:r>
            <a:r>
              <a:rPr dirty="0" sz="2000">
                <a:latin typeface="Times New Roman"/>
                <a:cs typeface="Times New Roman"/>
              </a:rPr>
              <a:t>cloud enables you to </a:t>
            </a:r>
            <a:r>
              <a:rPr dirty="0" sz="2000" spc="-5">
                <a:latin typeface="Times New Roman"/>
                <a:cs typeface="Times New Roman"/>
              </a:rPr>
              <a:t>access information </a:t>
            </a:r>
            <a:r>
              <a:rPr dirty="0" sz="2000">
                <a:latin typeface="Times New Roman"/>
                <a:cs typeface="Times New Roman"/>
              </a:rPr>
              <a:t>from anywhere and on any device,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sometimes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malfunction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besides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also</a:t>
            </a:r>
            <a:r>
              <a:rPr dirty="0" sz="2000">
                <a:latin typeface="Times New Roman"/>
                <a:cs typeface="Times New Roman"/>
              </a:rPr>
              <a:t> need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 startAt="2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Security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Cloud:</a:t>
            </a:r>
            <a:endParaRPr sz="2000">
              <a:latin typeface="Times New Roman"/>
              <a:cs typeface="Times New Roman"/>
            </a:endParaRPr>
          </a:p>
          <a:p>
            <a:pPr marL="815340" marR="509270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careful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>
                <a:latin typeface="Times New Roman"/>
                <a:cs typeface="Times New Roman"/>
              </a:rPr>
              <a:t> reliable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company’s </a:t>
            </a:r>
            <a:r>
              <a:rPr dirty="0" sz="2000" spc="-5">
                <a:latin typeface="Times New Roman"/>
                <a:cs typeface="Times New Roman"/>
              </a:rPr>
              <a:t>sensitive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information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third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5340" indent="-457834">
              <a:lnSpc>
                <a:spcPct val="100000"/>
              </a:lnSpc>
              <a:buAutoNum type="arabicPeriod" startAt="3"/>
              <a:tabLst>
                <a:tab pos="815340" algn="l"/>
                <a:tab pos="815975" algn="l"/>
              </a:tabLst>
            </a:pPr>
            <a:r>
              <a:rPr dirty="0" sz="2000" b="1">
                <a:latin typeface="Times New Roman"/>
                <a:cs typeface="Times New Roman"/>
              </a:rPr>
              <a:t>P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</a:t>
            </a:r>
            <a:r>
              <a:rPr dirty="0" sz="2000" spc="5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ck:</a:t>
            </a:r>
            <a:endParaRPr sz="2000">
              <a:latin typeface="Times New Roman"/>
              <a:cs typeface="Times New Roman"/>
            </a:endParaRPr>
          </a:p>
          <a:p>
            <a:pPr marL="81534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Storing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makes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hackers.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473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060954" y="2712542"/>
            <a:ext cx="61652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1">
                <a:latin typeface="Arial"/>
                <a:cs typeface="Arial"/>
              </a:rPr>
              <a:t>Evolution</a:t>
            </a:r>
            <a:r>
              <a:rPr dirty="0" sz="4000" spc="-20" b="1">
                <a:latin typeface="Arial"/>
                <a:cs typeface="Arial"/>
              </a:rPr>
              <a:t> of</a:t>
            </a:r>
            <a:r>
              <a:rPr dirty="0" sz="4000" spc="-25" b="1">
                <a:latin typeface="Arial"/>
                <a:cs typeface="Arial"/>
              </a:rPr>
              <a:t> Data</a:t>
            </a:r>
            <a:r>
              <a:rPr dirty="0" sz="4000" spc="-30" b="1">
                <a:latin typeface="Arial"/>
                <a:cs typeface="Arial"/>
              </a:rPr>
              <a:t> Centres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7016" y="3183635"/>
            <a:ext cx="4224528" cy="23972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552565" cy="3028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What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Centre?</a:t>
            </a:r>
            <a:endParaRPr sz="2400">
              <a:latin typeface="Times New Roman"/>
              <a:cs typeface="Times New Roman"/>
            </a:endParaRPr>
          </a:p>
          <a:p>
            <a:pPr marL="421640" marR="5080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repository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houses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 servers, </a:t>
            </a:r>
            <a:r>
              <a:rPr dirty="0" sz="2000">
                <a:latin typeface="Times New Roman"/>
                <a:cs typeface="Times New Roman"/>
              </a:rPr>
              <a:t>routers, switches and firewalls, as well as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supporting components </a:t>
            </a:r>
            <a:r>
              <a:rPr dirty="0" sz="2000" spc="-5">
                <a:latin typeface="Times New Roman"/>
                <a:cs typeface="Times New Roman"/>
              </a:rPr>
              <a:t>like </a:t>
            </a:r>
            <a:r>
              <a:rPr dirty="0" sz="2000">
                <a:latin typeface="Times New Roman"/>
                <a:cs typeface="Times New Roman"/>
              </a:rPr>
              <a:t>backup </a:t>
            </a:r>
            <a:r>
              <a:rPr dirty="0" sz="2000" spc="-5">
                <a:latin typeface="Times New Roman"/>
                <a:cs typeface="Times New Roman"/>
              </a:rPr>
              <a:t>equipment, </a:t>
            </a:r>
            <a:r>
              <a:rPr dirty="0" sz="2000">
                <a:latin typeface="Times New Roman"/>
                <a:cs typeface="Times New Roman"/>
              </a:rPr>
              <a:t>fire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suppression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conditioning.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either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(dedicated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building)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421640" marR="257810">
              <a:lnSpc>
                <a:spcPct val="100000"/>
              </a:lnSpc>
            </a:pPr>
            <a:r>
              <a:rPr dirty="0" sz="2000" spc="-5">
                <a:latin typeface="Times New Roman"/>
                <a:cs typeface="Times New Roman"/>
              </a:rPr>
              <a:t>simple </a:t>
            </a:r>
            <a:r>
              <a:rPr dirty="0" sz="2000">
                <a:latin typeface="Times New Roman"/>
                <a:cs typeface="Times New Roman"/>
              </a:rPr>
              <a:t>(an area or room that houses only a few servers).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Additionally,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1771" y="4872228"/>
            <a:ext cx="3509772" cy="1484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7296784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Components</a:t>
            </a:r>
            <a:r>
              <a:rPr dirty="0" sz="2400" b="1">
                <a:latin typeface="Times New Roman"/>
                <a:cs typeface="Times New Roman"/>
              </a:rPr>
              <a:t> of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Centre:</a:t>
            </a:r>
            <a:endParaRPr sz="24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centre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Servers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Computers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Networking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equipment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switches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biometric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(SAN)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backup/tape</a:t>
            </a:r>
            <a:endParaRPr sz="2000">
              <a:latin typeface="Times New Roman"/>
              <a:cs typeface="Times New Roman"/>
            </a:endParaRPr>
          </a:p>
          <a:p>
            <a:pPr marL="122174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storage</a:t>
            </a:r>
            <a:endParaRPr sz="2000">
              <a:latin typeface="Times New Roman"/>
              <a:cs typeface="Times New Roman"/>
            </a:endParaRPr>
          </a:p>
          <a:p>
            <a:pPr marL="1221740" indent="-343535">
              <a:lnSpc>
                <a:spcPct val="100000"/>
              </a:lnSpc>
              <a:buFont typeface="Arial MT"/>
              <a:buChar char="•"/>
              <a:tabLst>
                <a:tab pos="1221740" algn="l"/>
                <a:tab pos="122237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software/applications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975994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It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also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include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non-computing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resources,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such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as:</a:t>
            </a:r>
            <a:endParaRPr sz="2000">
              <a:latin typeface="Times New Roman"/>
              <a:cs typeface="Times New Roman"/>
            </a:endParaRPr>
          </a:p>
          <a:p>
            <a:pPr lvl="1" marL="1678939" indent="-343535">
              <a:lnSpc>
                <a:spcPct val="100000"/>
              </a:lnSpc>
              <a:buFont typeface="Arial MT"/>
              <a:buChar char="•"/>
              <a:tabLst>
                <a:tab pos="1678939" algn="l"/>
                <a:tab pos="1679575" algn="l"/>
              </a:tabLst>
            </a:pP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cooling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air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conditioners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678939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generators</a:t>
            </a:r>
            <a:endParaRPr sz="2000">
              <a:latin typeface="Times New Roman"/>
              <a:cs typeface="Times New Roman"/>
            </a:endParaRPr>
          </a:p>
          <a:p>
            <a:pPr lvl="1" marL="1678939" indent="-343535">
              <a:lnSpc>
                <a:spcPct val="100000"/>
              </a:lnSpc>
              <a:buFont typeface="Arial MT"/>
              <a:buChar char="•"/>
              <a:tabLst>
                <a:tab pos="1678939" algn="l"/>
                <a:tab pos="1679575" algn="l"/>
              </a:tabLst>
            </a:pP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racks/chassis</a:t>
            </a:r>
            <a:endParaRPr sz="2000">
              <a:latin typeface="Times New Roman"/>
              <a:cs typeface="Times New Roman"/>
            </a:endParaRPr>
          </a:p>
          <a:p>
            <a:pPr lvl="1" marL="1678939" indent="-343535">
              <a:lnSpc>
                <a:spcPct val="100000"/>
              </a:lnSpc>
              <a:buFont typeface="Arial MT"/>
              <a:buChar char="•"/>
              <a:tabLst>
                <a:tab pos="1678939" algn="l"/>
                <a:tab pos="1679575" algn="l"/>
              </a:tabLst>
            </a:pPr>
            <a:r>
              <a:rPr dirty="0" sz="2000">
                <a:latin typeface="Times New Roman"/>
                <a:cs typeface="Times New Roman"/>
              </a:rPr>
              <a:t>Cables</a:t>
            </a:r>
            <a:endParaRPr sz="2000">
              <a:latin typeface="Times New Roman"/>
              <a:cs typeface="Times New Roman"/>
            </a:endParaRPr>
          </a:p>
          <a:p>
            <a:pPr lvl="1" marL="1678939" indent="-343535">
              <a:lnSpc>
                <a:spcPct val="100000"/>
              </a:lnSpc>
              <a:buFont typeface="Arial MT"/>
              <a:buChar char="•"/>
              <a:tabLst>
                <a:tab pos="1678939" algn="l"/>
                <a:tab pos="1679575" algn="l"/>
              </a:tabLst>
            </a:pPr>
            <a:r>
              <a:rPr dirty="0" sz="2000">
                <a:latin typeface="Times New Roman"/>
                <a:cs typeface="Times New Roman"/>
              </a:rPr>
              <a:t>Internet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backbone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1423" y="3756659"/>
            <a:ext cx="6190487" cy="28514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904220" cy="212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Evolution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Centres:</a:t>
            </a:r>
            <a:endParaRPr sz="24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  <a:spcBef>
                <a:spcPts val="1680"/>
              </a:spcBef>
            </a:pPr>
            <a:r>
              <a:rPr dirty="0" sz="2000" spc="-35" b="1">
                <a:latin typeface="Times New Roman"/>
                <a:cs typeface="Times New Roman"/>
              </a:rPr>
              <a:t>Today’s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extension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centres.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9725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-5">
                <a:latin typeface="Times New Roman"/>
                <a:cs typeface="Times New Roman"/>
              </a:rPr>
              <a:t> examine</a:t>
            </a:r>
            <a:r>
              <a:rPr dirty="0" sz="2000">
                <a:latin typeface="Times New Roman"/>
                <a:cs typeface="Times New Roman"/>
              </a:rPr>
              <a:t>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journey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starts </a:t>
            </a:r>
            <a:r>
              <a:rPr dirty="0" sz="2000">
                <a:latin typeface="Times New Roman"/>
                <a:cs typeface="Times New Roman"/>
              </a:rPr>
              <a:t>with server </a:t>
            </a:r>
            <a:r>
              <a:rPr dirty="0" sz="2000" spc="-5">
                <a:latin typeface="Times New Roman"/>
                <a:cs typeface="Times New Roman"/>
              </a:rPr>
              <a:t>virtualization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moves </a:t>
            </a:r>
            <a:r>
              <a:rPr dirty="0" sz="2000">
                <a:latin typeface="Times New Roman"/>
                <a:cs typeface="Times New Roman"/>
              </a:rPr>
              <a:t>through privately hosted and hybrid clouds into fully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elements virtualized.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6757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9630" y="3003042"/>
            <a:ext cx="1213485" cy="100456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18110" marR="111125" indent="3937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Traditional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Data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Centre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1289" y="3003042"/>
            <a:ext cx="1338580" cy="1004569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10489" marR="105410" indent="2921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Server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irtualizati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394" y="3003042"/>
            <a:ext cx="1336675" cy="1004569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09855" marR="103505" indent="10033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Distributed 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5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Times New Roman"/>
                <a:cs typeface="Times New Roman"/>
              </a:rPr>
              <a:t>irtualizati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1893" y="3003042"/>
            <a:ext cx="1003300" cy="1004569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12090" marR="205740" indent="127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Private  Cl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ud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3638" y="3003042"/>
            <a:ext cx="1003300" cy="1004569"/>
          </a:xfrm>
          <a:prstGeom prst="rect">
            <a:avLst/>
          </a:prstGeom>
          <a:solidFill>
            <a:srgbClr val="FFFFFF"/>
          </a:solidFill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12725" marR="205104" indent="127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15">
                <a:latin typeface="Times New Roman"/>
                <a:cs typeface="Times New Roman"/>
              </a:rPr>
              <a:t>y</a:t>
            </a:r>
            <a:r>
              <a:rPr dirty="0" sz="1600" spc="-5">
                <a:latin typeface="Times New Roman"/>
                <a:cs typeface="Times New Roman"/>
              </a:rPr>
              <a:t>brid  Cl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ud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4630" y="3003042"/>
            <a:ext cx="1001394" cy="100456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212090" marR="204470" indent="28575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Public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Cl</a:t>
            </a:r>
            <a:r>
              <a:rPr dirty="0" sz="1600">
                <a:latin typeface="Times New Roman"/>
                <a:cs typeface="Times New Roman"/>
              </a:rPr>
              <a:t>o</a:t>
            </a:r>
            <a:r>
              <a:rPr dirty="0" sz="1600" spc="-5">
                <a:latin typeface="Times New Roman"/>
                <a:cs typeface="Times New Roman"/>
              </a:rPr>
              <a:t>ud</a:t>
            </a:r>
            <a:r>
              <a:rPr dirty="0" sz="1600" spc="-5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62733" y="3447288"/>
            <a:ext cx="637540" cy="114300"/>
          </a:xfrm>
          <a:custGeom>
            <a:avLst/>
            <a:gdLst/>
            <a:ahLst/>
            <a:cxnLst/>
            <a:rect l="l" t="t" r="r" b="b"/>
            <a:pathLst>
              <a:path w="637539" h="114300">
                <a:moveTo>
                  <a:pt x="523113" y="0"/>
                </a:moveTo>
                <a:lnTo>
                  <a:pt x="523113" y="114300"/>
                </a:lnTo>
                <a:lnTo>
                  <a:pt x="599313" y="76200"/>
                </a:lnTo>
                <a:lnTo>
                  <a:pt x="542163" y="76200"/>
                </a:lnTo>
                <a:lnTo>
                  <a:pt x="542163" y="38100"/>
                </a:lnTo>
                <a:lnTo>
                  <a:pt x="599313" y="38100"/>
                </a:lnTo>
                <a:lnTo>
                  <a:pt x="523113" y="0"/>
                </a:lnTo>
                <a:close/>
              </a:path>
              <a:path w="637539" h="114300">
                <a:moveTo>
                  <a:pt x="5231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3113" y="76200"/>
                </a:lnTo>
                <a:lnTo>
                  <a:pt x="523113" y="38100"/>
                </a:lnTo>
                <a:close/>
              </a:path>
              <a:path w="637539" h="114300">
                <a:moveTo>
                  <a:pt x="599313" y="38100"/>
                </a:moveTo>
                <a:lnTo>
                  <a:pt x="542163" y="38100"/>
                </a:lnTo>
                <a:lnTo>
                  <a:pt x="542163" y="76200"/>
                </a:lnTo>
                <a:lnTo>
                  <a:pt x="599313" y="76200"/>
                </a:lnTo>
                <a:lnTo>
                  <a:pt x="637413" y="57150"/>
                </a:lnTo>
                <a:lnTo>
                  <a:pt x="599313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39361" y="3447288"/>
            <a:ext cx="637540" cy="114300"/>
          </a:xfrm>
          <a:custGeom>
            <a:avLst/>
            <a:gdLst/>
            <a:ahLst/>
            <a:cxnLst/>
            <a:rect l="l" t="t" r="r" b="b"/>
            <a:pathLst>
              <a:path w="637539" h="114300">
                <a:moveTo>
                  <a:pt x="523113" y="0"/>
                </a:moveTo>
                <a:lnTo>
                  <a:pt x="523113" y="114300"/>
                </a:lnTo>
                <a:lnTo>
                  <a:pt x="599313" y="76200"/>
                </a:lnTo>
                <a:lnTo>
                  <a:pt x="542163" y="76200"/>
                </a:lnTo>
                <a:lnTo>
                  <a:pt x="542163" y="38100"/>
                </a:lnTo>
                <a:lnTo>
                  <a:pt x="599313" y="38100"/>
                </a:lnTo>
                <a:lnTo>
                  <a:pt x="523113" y="0"/>
                </a:lnTo>
                <a:close/>
              </a:path>
              <a:path w="637539" h="114300">
                <a:moveTo>
                  <a:pt x="52311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23113" y="76200"/>
                </a:lnTo>
                <a:lnTo>
                  <a:pt x="523113" y="38100"/>
                </a:lnTo>
                <a:close/>
              </a:path>
              <a:path w="637539" h="114300">
                <a:moveTo>
                  <a:pt x="599313" y="38100"/>
                </a:moveTo>
                <a:lnTo>
                  <a:pt x="542163" y="38100"/>
                </a:lnTo>
                <a:lnTo>
                  <a:pt x="542163" y="76200"/>
                </a:lnTo>
                <a:lnTo>
                  <a:pt x="599313" y="76200"/>
                </a:lnTo>
                <a:lnTo>
                  <a:pt x="637413" y="57150"/>
                </a:lnTo>
                <a:lnTo>
                  <a:pt x="599313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12941" y="3447288"/>
            <a:ext cx="759460" cy="114300"/>
          </a:xfrm>
          <a:custGeom>
            <a:avLst/>
            <a:gdLst/>
            <a:ahLst/>
            <a:cxnLst/>
            <a:rect l="l" t="t" r="r" b="b"/>
            <a:pathLst>
              <a:path w="759459" h="114300">
                <a:moveTo>
                  <a:pt x="645033" y="0"/>
                </a:moveTo>
                <a:lnTo>
                  <a:pt x="645033" y="114300"/>
                </a:lnTo>
                <a:lnTo>
                  <a:pt x="721233" y="76200"/>
                </a:lnTo>
                <a:lnTo>
                  <a:pt x="664083" y="76200"/>
                </a:lnTo>
                <a:lnTo>
                  <a:pt x="664083" y="38100"/>
                </a:lnTo>
                <a:lnTo>
                  <a:pt x="721233" y="38100"/>
                </a:lnTo>
                <a:lnTo>
                  <a:pt x="645033" y="0"/>
                </a:lnTo>
                <a:close/>
              </a:path>
              <a:path w="759459" h="114300">
                <a:moveTo>
                  <a:pt x="64503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45033" y="76200"/>
                </a:lnTo>
                <a:lnTo>
                  <a:pt x="645033" y="38100"/>
                </a:lnTo>
                <a:close/>
              </a:path>
              <a:path w="759459" h="114300">
                <a:moveTo>
                  <a:pt x="721233" y="38100"/>
                </a:moveTo>
                <a:lnTo>
                  <a:pt x="664083" y="38100"/>
                </a:lnTo>
                <a:lnTo>
                  <a:pt x="664083" y="76200"/>
                </a:lnTo>
                <a:lnTo>
                  <a:pt x="721233" y="76200"/>
                </a:lnTo>
                <a:lnTo>
                  <a:pt x="759333" y="57150"/>
                </a:lnTo>
                <a:lnTo>
                  <a:pt x="721233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96021" y="3447288"/>
            <a:ext cx="737870" cy="114300"/>
          </a:xfrm>
          <a:custGeom>
            <a:avLst/>
            <a:gdLst/>
            <a:ahLst/>
            <a:cxnLst/>
            <a:rect l="l" t="t" r="r" b="b"/>
            <a:pathLst>
              <a:path w="737870" h="114300">
                <a:moveTo>
                  <a:pt x="623316" y="0"/>
                </a:moveTo>
                <a:lnTo>
                  <a:pt x="623316" y="114300"/>
                </a:lnTo>
                <a:lnTo>
                  <a:pt x="699516" y="76200"/>
                </a:lnTo>
                <a:lnTo>
                  <a:pt x="642366" y="76200"/>
                </a:lnTo>
                <a:lnTo>
                  <a:pt x="642366" y="38100"/>
                </a:lnTo>
                <a:lnTo>
                  <a:pt x="699516" y="38100"/>
                </a:lnTo>
                <a:lnTo>
                  <a:pt x="623316" y="0"/>
                </a:lnTo>
                <a:close/>
              </a:path>
              <a:path w="737870" h="114300">
                <a:moveTo>
                  <a:pt x="62331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23316" y="76200"/>
                </a:lnTo>
                <a:lnTo>
                  <a:pt x="623316" y="38100"/>
                </a:lnTo>
                <a:close/>
              </a:path>
              <a:path w="737870" h="114300">
                <a:moveTo>
                  <a:pt x="699516" y="38100"/>
                </a:moveTo>
                <a:lnTo>
                  <a:pt x="642366" y="38100"/>
                </a:lnTo>
                <a:lnTo>
                  <a:pt x="642366" y="76200"/>
                </a:lnTo>
                <a:lnTo>
                  <a:pt x="699516" y="76200"/>
                </a:lnTo>
                <a:lnTo>
                  <a:pt x="737616" y="57150"/>
                </a:lnTo>
                <a:lnTo>
                  <a:pt x="699516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59290" y="3447288"/>
            <a:ext cx="814705" cy="114300"/>
          </a:xfrm>
          <a:custGeom>
            <a:avLst/>
            <a:gdLst/>
            <a:ahLst/>
            <a:cxnLst/>
            <a:rect l="l" t="t" r="r" b="b"/>
            <a:pathLst>
              <a:path w="814704" h="114300">
                <a:moveTo>
                  <a:pt x="700151" y="0"/>
                </a:moveTo>
                <a:lnTo>
                  <a:pt x="700151" y="114300"/>
                </a:lnTo>
                <a:lnTo>
                  <a:pt x="776351" y="76200"/>
                </a:lnTo>
                <a:lnTo>
                  <a:pt x="719201" y="76200"/>
                </a:lnTo>
                <a:lnTo>
                  <a:pt x="719201" y="38100"/>
                </a:lnTo>
                <a:lnTo>
                  <a:pt x="776351" y="38100"/>
                </a:lnTo>
                <a:lnTo>
                  <a:pt x="700151" y="0"/>
                </a:lnTo>
                <a:close/>
              </a:path>
              <a:path w="814704" h="114300">
                <a:moveTo>
                  <a:pt x="70015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00151" y="76200"/>
                </a:lnTo>
                <a:lnTo>
                  <a:pt x="700151" y="38100"/>
                </a:lnTo>
                <a:close/>
              </a:path>
              <a:path w="814704" h="114300">
                <a:moveTo>
                  <a:pt x="776351" y="38100"/>
                </a:moveTo>
                <a:lnTo>
                  <a:pt x="719201" y="38100"/>
                </a:lnTo>
                <a:lnTo>
                  <a:pt x="719201" y="76200"/>
                </a:lnTo>
                <a:lnTo>
                  <a:pt x="776351" y="76200"/>
                </a:lnTo>
                <a:lnTo>
                  <a:pt x="814451" y="57150"/>
                </a:lnTo>
                <a:lnTo>
                  <a:pt x="776351" y="381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835152" y="2014727"/>
            <a:ext cx="10563225" cy="693420"/>
            <a:chOff x="835152" y="2014727"/>
            <a:chExt cx="10563225" cy="693420"/>
          </a:xfrm>
        </p:grpSpPr>
        <p:sp>
          <p:nvSpPr>
            <p:cNvPr id="15" name="object 15"/>
            <p:cNvSpPr/>
            <p:nvPr/>
          </p:nvSpPr>
          <p:spPr>
            <a:xfrm>
              <a:off x="849630" y="2029205"/>
              <a:ext cx="10534015" cy="664845"/>
            </a:xfrm>
            <a:custGeom>
              <a:avLst/>
              <a:gdLst/>
              <a:ahLst/>
              <a:cxnLst/>
              <a:rect l="l" t="t" r="r" b="b"/>
              <a:pathLst>
                <a:path w="10534015" h="664844">
                  <a:moveTo>
                    <a:pt x="10201656" y="0"/>
                  </a:moveTo>
                  <a:lnTo>
                    <a:pt x="10201656" y="166116"/>
                  </a:lnTo>
                  <a:lnTo>
                    <a:pt x="0" y="166116"/>
                  </a:lnTo>
                  <a:lnTo>
                    <a:pt x="0" y="498348"/>
                  </a:lnTo>
                  <a:lnTo>
                    <a:pt x="10201656" y="498348"/>
                  </a:lnTo>
                  <a:lnTo>
                    <a:pt x="10201656" y="664464"/>
                  </a:lnTo>
                  <a:lnTo>
                    <a:pt x="10533888" y="332232"/>
                  </a:lnTo>
                  <a:lnTo>
                    <a:pt x="10201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49630" y="2029205"/>
              <a:ext cx="10534015" cy="664845"/>
            </a:xfrm>
            <a:custGeom>
              <a:avLst/>
              <a:gdLst/>
              <a:ahLst/>
              <a:cxnLst/>
              <a:rect l="l" t="t" r="r" b="b"/>
              <a:pathLst>
                <a:path w="10534015" h="664844">
                  <a:moveTo>
                    <a:pt x="0" y="166116"/>
                  </a:moveTo>
                  <a:lnTo>
                    <a:pt x="10201656" y="166116"/>
                  </a:lnTo>
                  <a:lnTo>
                    <a:pt x="10201656" y="0"/>
                  </a:lnTo>
                  <a:lnTo>
                    <a:pt x="10533888" y="332232"/>
                  </a:lnTo>
                  <a:lnTo>
                    <a:pt x="10201656" y="664464"/>
                  </a:lnTo>
                  <a:lnTo>
                    <a:pt x="10201656" y="498348"/>
                  </a:lnTo>
                  <a:lnTo>
                    <a:pt x="0" y="498348"/>
                  </a:lnTo>
                  <a:lnTo>
                    <a:pt x="0" y="166116"/>
                  </a:lnTo>
                  <a:close/>
                </a:path>
              </a:pathLst>
            </a:custGeom>
            <a:ln w="2895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970145" y="2220213"/>
            <a:ext cx="2124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Increased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Virtualization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5152" y="4255008"/>
            <a:ext cx="10563225" cy="736600"/>
            <a:chOff x="835152" y="4255008"/>
            <a:chExt cx="10563225" cy="736600"/>
          </a:xfrm>
        </p:grpSpPr>
        <p:sp>
          <p:nvSpPr>
            <p:cNvPr id="19" name="object 19"/>
            <p:cNvSpPr/>
            <p:nvPr/>
          </p:nvSpPr>
          <p:spPr>
            <a:xfrm>
              <a:off x="849630" y="4269486"/>
              <a:ext cx="10534015" cy="707390"/>
            </a:xfrm>
            <a:custGeom>
              <a:avLst/>
              <a:gdLst/>
              <a:ahLst/>
              <a:cxnLst/>
              <a:rect l="l" t="t" r="r" b="b"/>
              <a:pathLst>
                <a:path w="10534015" h="707389">
                  <a:moveTo>
                    <a:pt x="10180320" y="0"/>
                  </a:moveTo>
                  <a:lnTo>
                    <a:pt x="10180320" y="176783"/>
                  </a:lnTo>
                  <a:lnTo>
                    <a:pt x="0" y="176783"/>
                  </a:lnTo>
                  <a:lnTo>
                    <a:pt x="0" y="530351"/>
                  </a:lnTo>
                  <a:lnTo>
                    <a:pt x="10180320" y="530351"/>
                  </a:lnTo>
                  <a:lnTo>
                    <a:pt x="10180320" y="707136"/>
                  </a:lnTo>
                  <a:lnTo>
                    <a:pt x="10533888" y="353568"/>
                  </a:lnTo>
                  <a:lnTo>
                    <a:pt x="10180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49630" y="4269486"/>
              <a:ext cx="10534015" cy="707390"/>
            </a:xfrm>
            <a:custGeom>
              <a:avLst/>
              <a:gdLst/>
              <a:ahLst/>
              <a:cxnLst/>
              <a:rect l="l" t="t" r="r" b="b"/>
              <a:pathLst>
                <a:path w="10534015" h="707389">
                  <a:moveTo>
                    <a:pt x="0" y="176783"/>
                  </a:moveTo>
                  <a:lnTo>
                    <a:pt x="10180320" y="176783"/>
                  </a:lnTo>
                  <a:lnTo>
                    <a:pt x="10180320" y="0"/>
                  </a:lnTo>
                  <a:lnTo>
                    <a:pt x="10533888" y="353568"/>
                  </a:lnTo>
                  <a:lnTo>
                    <a:pt x="10180320" y="707136"/>
                  </a:lnTo>
                  <a:lnTo>
                    <a:pt x="10180320" y="530351"/>
                  </a:lnTo>
                  <a:lnTo>
                    <a:pt x="0" y="530351"/>
                  </a:lnTo>
                  <a:lnTo>
                    <a:pt x="0" y="176783"/>
                  </a:lnTo>
                  <a:close/>
                </a:path>
              </a:pathLst>
            </a:custGeom>
            <a:ln w="2895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27608" y="4482465"/>
            <a:ext cx="1520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Capital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Expenses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906757" y="6465214"/>
            <a:ext cx="2317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47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6078" y="4482465"/>
            <a:ext cx="1929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Operational Expenses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6247" y="5408777"/>
            <a:ext cx="92887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Going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physical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traditional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centres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increasingly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virtualized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infrastructures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cloud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818" y="1159509"/>
            <a:ext cx="3516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Evolution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54786" y="1159509"/>
            <a:ext cx="10302875" cy="3808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Server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Virtualization:</a:t>
            </a:r>
            <a:endParaRPr sz="24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concentrate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smaller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Distributed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Virtualization:</a:t>
            </a:r>
            <a:endParaRPr sz="24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Extending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virtualization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distributed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transfer</a:t>
            </a:r>
            <a:endParaRPr sz="20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between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Clouds:</a:t>
            </a:r>
            <a:endParaRPr sz="2400">
              <a:latin typeface="Times New Roman"/>
              <a:cs typeface="Times New Roman"/>
            </a:endParaRPr>
          </a:p>
          <a:p>
            <a:pPr marL="567690" marR="149225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This is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first true </a:t>
            </a:r>
            <a:r>
              <a:rPr dirty="0" sz="2000" spc="-5">
                <a:latin typeface="Times New Roman"/>
                <a:cs typeface="Times New Roman"/>
              </a:rPr>
              <a:t>transformation </a:t>
            </a:r>
            <a:r>
              <a:rPr dirty="0" sz="2000">
                <a:latin typeface="Times New Roman"/>
                <a:cs typeface="Times New Roman"/>
              </a:rPr>
              <a:t>from traditional data centre resources to cloud-based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alternatives,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flexibility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assignment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relying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143457"/>
            <a:ext cx="6181090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98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 spc="-5">
                <a:latin typeface="Times New Roman"/>
                <a:cs typeface="Times New Roman"/>
              </a:rPr>
              <a:t>Characteristics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Advantages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Disadvantages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marL="83058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30580" algn="l"/>
                <a:tab pos="831215" algn="l"/>
              </a:tabLst>
            </a:pP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73683" y="1159509"/>
            <a:ext cx="10543540" cy="258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Hybrid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Clouds: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bridged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offerings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extending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pool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beyond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Public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Clouds: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organizations move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eliminate </a:t>
            </a:r>
            <a:r>
              <a:rPr dirty="0" sz="2000">
                <a:latin typeface="Times New Roman"/>
                <a:cs typeface="Times New Roman"/>
              </a:rPr>
              <a:t>private cloud components in favor of externally provided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environments.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empty </a:t>
            </a:r>
            <a:r>
              <a:rPr dirty="0" sz="2000">
                <a:latin typeface="Times New Roman"/>
                <a:cs typeface="Times New Roman"/>
              </a:rPr>
              <a:t>and 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smaller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dedicated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staff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daily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4219" y="2744723"/>
            <a:ext cx="4649724" cy="29611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118860" cy="4021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Virtual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 </a:t>
            </a:r>
            <a:r>
              <a:rPr dirty="0" sz="2400" spc="-10" b="1">
                <a:latin typeface="Times New Roman"/>
                <a:cs typeface="Times New Roman"/>
              </a:rPr>
              <a:t>Centre</a:t>
            </a:r>
            <a:r>
              <a:rPr dirty="0" sz="2400" spc="-5" b="1">
                <a:latin typeface="Times New Roman"/>
                <a:cs typeface="Times New Roman"/>
              </a:rPr>
              <a:t> on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 Cloud</a:t>
            </a:r>
            <a:endParaRPr sz="2400">
              <a:latin typeface="Times New Roman"/>
              <a:cs typeface="Times New Roman"/>
            </a:endParaRPr>
          </a:p>
          <a:p>
            <a:pPr algn="just" marL="471170" marR="5080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Virtual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Data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Centre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remote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located</a:t>
            </a:r>
            <a:r>
              <a:rPr dirty="0" sz="2000">
                <a:latin typeface="Times New Roman"/>
                <a:cs typeface="Times New Roman"/>
              </a:rPr>
              <a:t> pool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 computing,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memory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storage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resources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your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company can </a:t>
            </a:r>
            <a:r>
              <a:rPr dirty="0" sz="2000">
                <a:latin typeface="Times New Roman"/>
                <a:cs typeface="Times New Roman"/>
              </a:rPr>
              <a:t>use </a:t>
            </a:r>
            <a:r>
              <a:rPr dirty="0" sz="2000" spc="-5">
                <a:latin typeface="Times New Roman"/>
                <a:cs typeface="Times New Roman"/>
              </a:rPr>
              <a:t>on demand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reduce </a:t>
            </a:r>
            <a:r>
              <a:rPr dirty="0" sz="2000" spc="-1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need for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complex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71170" marR="5715">
              <a:lnSpc>
                <a:spcPct val="100000"/>
              </a:lnSpc>
            </a:pPr>
            <a:r>
              <a:rPr dirty="0" sz="2000" spc="-65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simply rent the resources </a:t>
            </a:r>
            <a:r>
              <a:rPr dirty="0" sz="2000">
                <a:latin typeface="Times New Roman"/>
                <a:cs typeface="Times New Roman"/>
              </a:rPr>
              <a:t>you </a:t>
            </a:r>
            <a:r>
              <a:rPr dirty="0" sz="2000" spc="-5">
                <a:latin typeface="Times New Roman"/>
                <a:cs typeface="Times New Roman"/>
              </a:rPr>
              <a:t>need </a:t>
            </a:r>
            <a:r>
              <a:rPr dirty="0" sz="2000">
                <a:latin typeface="Times New Roman"/>
                <a:cs typeface="Times New Roman"/>
              </a:rPr>
              <a:t>for </a:t>
            </a:r>
            <a:r>
              <a:rPr dirty="0" sz="2000" spc="-5">
                <a:latin typeface="Times New Roman"/>
                <a:cs typeface="Times New Roman"/>
              </a:rPr>
              <a:t>longer and </a:t>
            </a:r>
            <a:r>
              <a:rPr dirty="0" sz="2000">
                <a:latin typeface="Times New Roman"/>
                <a:cs typeface="Times New Roman"/>
              </a:rPr>
              <a:t> shorter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47117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software is used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administer the resources and roll </a:t>
            </a:r>
            <a:r>
              <a:rPr dirty="0" sz="2000">
                <a:latin typeface="Times New Roman"/>
                <a:cs typeface="Times New Roman"/>
              </a:rPr>
              <a:t> them out </a:t>
            </a:r>
            <a:r>
              <a:rPr dirty="0" sz="2000" spc="-5">
                <a:latin typeface="Times New Roman"/>
                <a:cs typeface="Times New Roman"/>
              </a:rPr>
              <a:t>to your departments </a:t>
            </a:r>
            <a:r>
              <a:rPr dirty="0" sz="2000" spc="-10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need of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power.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software-defined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5388" y="4651247"/>
            <a:ext cx="4296156" cy="17053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961176"/>
            <a:ext cx="10533380" cy="3804285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400" spc="-5" b="1">
                <a:latin typeface="Times New Roman"/>
                <a:cs typeface="Times New Roman"/>
              </a:rPr>
              <a:t>Evolution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Centre</a:t>
            </a:r>
            <a:r>
              <a:rPr dirty="0" sz="2400" b="1">
                <a:latin typeface="Times New Roman"/>
                <a:cs typeface="Times New Roman"/>
              </a:rPr>
              <a:t> into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Private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Cloud:</a:t>
            </a:r>
            <a:endParaRPr sz="2400">
              <a:latin typeface="Times New Roman"/>
              <a:cs typeface="Times New Roman"/>
            </a:endParaRPr>
          </a:p>
          <a:p>
            <a:pPr marL="831215" marR="10795" indent="-457834">
              <a:lnSpc>
                <a:spcPct val="100000"/>
              </a:lnSpc>
              <a:spcBef>
                <a:spcPts val="1310"/>
              </a:spcBef>
              <a:buAutoNum type="arabicPeriod"/>
              <a:tabLst>
                <a:tab pos="831215" algn="l"/>
                <a:tab pos="831850" algn="l"/>
              </a:tabLst>
            </a:pPr>
            <a:r>
              <a:rPr dirty="0" sz="2000">
                <a:latin typeface="Times New Roman"/>
                <a:cs typeface="Times New Roman"/>
              </a:rPr>
              <a:t>The first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evolution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consolidation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aggregation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(Traditional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31215" marR="508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31215" algn="l"/>
                <a:tab pos="831850" algn="l"/>
              </a:tabLst>
            </a:pPr>
            <a:r>
              <a:rPr dirty="0" sz="2000">
                <a:latin typeface="Times New Roman"/>
                <a:cs typeface="Times New Roman"/>
              </a:rPr>
              <a:t>The second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abstraction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assets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virtualization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technologies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(Virtual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centres).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31215" indent="-457834">
              <a:lnSpc>
                <a:spcPct val="100000"/>
              </a:lnSpc>
              <a:buAutoNum type="arabicPeriod"/>
              <a:tabLst>
                <a:tab pos="831215" algn="l"/>
                <a:tab pos="83185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third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provisioning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831215" marR="862330" indent="-457834">
              <a:lnSpc>
                <a:spcPct val="100000"/>
              </a:lnSpc>
              <a:buAutoNum type="arabicPeriod"/>
              <a:tabLst>
                <a:tab pos="831215" algn="l"/>
                <a:tab pos="83185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fourth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phase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‘enterprise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class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cloud’.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cloud</a:t>
            </a:r>
            <a:r>
              <a:rPr dirty="0" sz="2000" spc="-5">
                <a:latin typeface="Times New Roman"/>
                <a:cs typeface="Times New Roman"/>
              </a:rPr>
              <a:t> 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implemented and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20">
                <a:latin typeface="Times New Roman"/>
                <a:cs typeface="Times New Roman"/>
              </a:rPr>
              <a:t>utility.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818" y="975754"/>
            <a:ext cx="438340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delivery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of: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443230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2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</a:t>
            </a:r>
            <a:r>
              <a:rPr dirty="0" sz="2000" spc="-5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-yo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go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pay-as-you-go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928433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3"/>
              <a:tabLst>
                <a:tab pos="926465" algn="l"/>
                <a:tab pos="927100" algn="l"/>
                <a:tab pos="409829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concept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mainframes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3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Distributed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25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sharing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Time </a:t>
            </a:r>
            <a:r>
              <a:rPr dirty="0" sz="2000" b="1">
                <a:latin typeface="Times New Roman"/>
                <a:cs typeface="Times New Roman"/>
              </a:rPr>
              <a:t>sharing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1090485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4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On-demand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means:.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4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automatically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human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intervention.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provide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required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manually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human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intervention.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can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provide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required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automatically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without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human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intervention.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6207125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5"/>
              <a:tabLst>
                <a:tab pos="926465" algn="l"/>
                <a:tab pos="927100" algn="l"/>
              </a:tabLst>
            </a:pPr>
            <a:r>
              <a:rPr dirty="0" sz="2000" spc="5">
                <a:latin typeface="Times New Roman"/>
                <a:cs typeface="Times New Roman"/>
              </a:rPr>
              <a:t>Which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specified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15">
                <a:latin typeface="Times New Roman"/>
                <a:cs typeface="Times New Roman"/>
              </a:rPr>
              <a:t>NIST: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5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Hyper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Hyper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9548495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6"/>
              <a:tabLst>
                <a:tab pos="926465" algn="l"/>
                <a:tab pos="927100" algn="l"/>
                <a:tab pos="264160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externally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available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tenants.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6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528002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7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iva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:.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7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Owned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Owned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Owned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single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organization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68110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Have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you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uploaded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photos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videos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b="1">
                <a:latin typeface="Times New Roman"/>
                <a:cs typeface="Times New Roman"/>
              </a:rPr>
              <a:t> Facebook?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1755" y="1840992"/>
            <a:ext cx="5367528" cy="4515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10741025" cy="31686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8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XYZ </a:t>
            </a: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peak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times.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Hybrid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11053445" cy="31686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9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group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companies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similar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policies.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Which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suggest</a:t>
            </a:r>
            <a:endParaRPr sz="20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Community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Community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870267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0"/>
              <a:tabLst>
                <a:tab pos="926465" algn="l"/>
                <a:tab pos="927100" algn="l"/>
                <a:tab pos="2896235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deployment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clouds.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0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Inter-cloud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Composite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Inter-cloud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853694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1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enables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location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device..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1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15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526034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2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2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Manual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5">
                <a:latin typeface="Times New Roman"/>
                <a:cs typeface="Times New Roman"/>
              </a:rPr>
              <a:t>Automatic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software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Automatic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software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960437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3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strong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security.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imes New Roman"/>
                <a:cs typeface="Times New Roman"/>
              </a:rPr>
              <a:t>You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confidential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3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15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3913504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4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prone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attack.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4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15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False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True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11207750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5"/>
              <a:tabLst>
                <a:tab pos="926465" algn="l"/>
                <a:tab pos="9271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5"/>
            </a:pPr>
            <a:endParaRPr sz="2050">
              <a:latin typeface="Times New Roman"/>
              <a:cs typeface="Times New Roman"/>
            </a:endParaRPr>
          </a:p>
          <a:p>
            <a:pPr lvl="1" marL="1383665" marR="5080" indent="-457200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repository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houses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facilities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like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servers,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routers,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switches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firewalls,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well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repository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 marR="83439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repository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that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houses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facilities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like</a:t>
            </a:r>
            <a:r>
              <a:rPr dirty="0" sz="2000" b="1">
                <a:latin typeface="Times New Roman"/>
                <a:cs typeface="Times New Roman"/>
              </a:rPr>
              <a:t> servers,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routers,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switches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firewalls,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well</a:t>
            </a:r>
            <a:r>
              <a:rPr dirty="0" sz="2000" b="1">
                <a:latin typeface="Times New Roman"/>
                <a:cs typeface="Times New Roman"/>
              </a:rPr>
              <a:t> as supporting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975754"/>
            <a:ext cx="916432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Assess</a:t>
            </a:r>
            <a:r>
              <a:rPr dirty="0" sz="2400" b="1">
                <a:latin typeface="Times New Roman"/>
                <a:cs typeface="Times New Roman"/>
              </a:rPr>
              <a:t>me</a:t>
            </a:r>
            <a:r>
              <a:rPr dirty="0" sz="2400" spc="-5" b="1">
                <a:latin typeface="Times New Roman"/>
                <a:cs typeface="Times New Roman"/>
              </a:rPr>
              <a:t>nt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Q</a:t>
            </a:r>
            <a:r>
              <a:rPr dirty="0" sz="2400" spc="-5" b="1">
                <a:latin typeface="Times New Roman"/>
                <a:cs typeface="Times New Roman"/>
              </a:rPr>
              <a:t>uestion</a:t>
            </a:r>
            <a:endParaRPr sz="2400">
              <a:latin typeface="Times New Roman"/>
              <a:cs typeface="Times New Roman"/>
            </a:endParaRPr>
          </a:p>
          <a:p>
            <a:pPr marL="926465" indent="-457200">
              <a:lnSpc>
                <a:spcPct val="100000"/>
              </a:lnSpc>
              <a:spcBef>
                <a:spcPts val="1215"/>
              </a:spcBef>
              <a:buAutoNum type="arabicPeriod" startAt="16"/>
              <a:tabLst>
                <a:tab pos="926465" algn="l"/>
                <a:tab pos="927100" algn="l"/>
              </a:tabLst>
            </a:pPr>
            <a:r>
              <a:rPr dirty="0" sz="2000" spc="-5">
                <a:latin typeface="Times New Roman"/>
                <a:cs typeface="Times New Roman"/>
              </a:rPr>
              <a:t>Cables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cooling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data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6"/>
            </a:pPr>
            <a:endParaRPr sz="205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-65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  <a:p>
            <a:pPr lvl="1" marL="1383665" indent="-457834">
              <a:lnSpc>
                <a:spcPct val="100000"/>
              </a:lnSpc>
              <a:buAutoNum type="alphaLcPeriod"/>
              <a:tabLst>
                <a:tab pos="1383665" algn="l"/>
                <a:tab pos="1384300" algn="l"/>
              </a:tabLst>
            </a:pPr>
            <a:r>
              <a:rPr dirty="0" sz="2000" spc="5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0251" y="1984755"/>
          <a:ext cx="10547350" cy="439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910"/>
                <a:gridCol w="4228465"/>
                <a:gridCol w="4109084"/>
              </a:tblGrid>
              <a:tr h="394716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Notes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</a:tr>
              <a:tr h="1153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0180" marR="46355">
                        <a:lnSpc>
                          <a:spcPct val="100000"/>
                        </a:lnSpc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https://aws.amazon.com/what-is-cloud- </a:t>
                      </a:r>
                      <a:r>
                        <a:rPr dirty="0" sz="2000" spc="-484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computing/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4300" marR="21082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basics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advantages.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154305" marR="31750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049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350"/>
                        </a:lnSpc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https://cloudcomputing521.wordpress.c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0180" marR="694055">
                        <a:lnSpc>
                          <a:spcPct val="100000"/>
                        </a:lnSpc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om/2017/05/01/history-of-cloud- </a:t>
                      </a:r>
                      <a:r>
                        <a:rPr dirty="0" sz="2000" spc="-484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computing/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69723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origin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computing.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049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154305" marR="9842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 marR="6731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2"/>
                        </a:rPr>
                        <a:t>http://whatiscloud.com/cloud_deploym </a:t>
                      </a:r>
                      <a:r>
                        <a:rPr dirty="0" sz="2000" spc="-484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ent_models/index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113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15557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It contains links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explaining Private,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Public,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Community,</a:t>
                      </a:r>
                      <a:r>
                        <a:rPr dirty="0" sz="2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deployment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1005878">
                <a:tc>
                  <a:txBody>
                    <a:bodyPr/>
                    <a:lstStyle/>
                    <a:p>
                      <a:pPr marL="154305" marR="22034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Evolution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Centres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0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 marR="131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sng" sz="2000" spc="-1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https://www.cisco.com/c/dam/en_us/so </a:t>
                      </a:r>
                      <a:r>
                        <a:rPr dirty="0" sz="2000" spc="-484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2000" spc="-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lutions/industries/docs/gov/CiscoClou </a:t>
                      </a:r>
                      <a:r>
                        <a:rPr dirty="0" sz="2000">
                          <a:solidFill>
                            <a:srgbClr val="0462C1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2000" spc="-15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dComputing_WP.pdf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10160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explains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phases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involved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 the evolution of a traditional data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centre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9232" y="1267967"/>
            <a:ext cx="513588" cy="4754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9818" y="1159509"/>
            <a:ext cx="2186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Document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9594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Have you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accessed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photos</a:t>
            </a:r>
            <a:r>
              <a:rPr dirty="0" sz="2400" b="1">
                <a:latin typeface="Times New Roman"/>
                <a:cs typeface="Times New Roman"/>
              </a:rPr>
              <a:t> that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you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uploaded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b="1">
                <a:latin typeface="Times New Roman"/>
                <a:cs typeface="Times New Roman"/>
              </a:rPr>
              <a:t> Facebook</a:t>
            </a:r>
            <a:r>
              <a:rPr dirty="0" sz="2400" spc="-5" b="1">
                <a:latin typeface="Times New Roman"/>
                <a:cs typeface="Times New Roman"/>
              </a:rPr>
              <a:t> in the</a:t>
            </a:r>
            <a:r>
              <a:rPr dirty="0" sz="2400" b="1">
                <a:latin typeface="Times New Roman"/>
                <a:cs typeface="Times New Roman"/>
              </a:rPr>
              <a:t> past?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1776" y="1912620"/>
            <a:ext cx="4776470" cy="4441190"/>
            <a:chOff x="3541776" y="1912620"/>
            <a:chExt cx="4776470" cy="4441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1776" y="3598164"/>
              <a:ext cx="2755392" cy="2755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1911" y="1912620"/>
              <a:ext cx="2926080" cy="22768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84011" y="2415666"/>
            <a:ext cx="23418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Where </a:t>
            </a:r>
            <a:r>
              <a:rPr dirty="0" sz="1800" spc="-15" b="1">
                <a:latin typeface="Times New Roman"/>
                <a:cs typeface="Times New Roman"/>
              </a:rPr>
              <a:t>are</a:t>
            </a:r>
            <a:r>
              <a:rPr dirty="0" sz="1800" spc="-5" b="1">
                <a:latin typeface="Times New Roman"/>
                <a:cs typeface="Times New Roman"/>
              </a:rPr>
              <a:t> the photos 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videos </a:t>
            </a:r>
            <a:r>
              <a:rPr dirty="0" sz="1800" spc="5" b="1">
                <a:latin typeface="Times New Roman"/>
                <a:cs typeface="Times New Roman"/>
              </a:rPr>
              <a:t>we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uploaded </a:t>
            </a:r>
            <a:r>
              <a:rPr dirty="0" sz="1800" spc="-43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Facebook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stored?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17984" y="6465214"/>
            <a:ext cx="1536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7167" y="1286255"/>
            <a:ext cx="553212" cy="48310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0251" y="1984755"/>
          <a:ext cx="10547350" cy="3379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910"/>
                <a:gridCol w="4220845"/>
                <a:gridCol w="4116069"/>
              </a:tblGrid>
              <a:tr h="394716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-30" b="1">
                          <a:latin typeface="Times New Roman"/>
                          <a:cs typeface="Times New Roman"/>
                        </a:rPr>
                        <a:t>Topics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spc="5" b="1">
                          <a:latin typeface="Times New Roman"/>
                          <a:cs typeface="Times New Roman"/>
                        </a:rPr>
                        <a:t>URL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Notes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5">
                    <a:solidFill>
                      <a:srgbClr val="FFC000"/>
                    </a:solidFill>
                  </a:tcPr>
                </a:tc>
              </a:tr>
              <a:tr h="1153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>
                    <a:lnL w="6350">
                      <a:solidFill>
                        <a:srgbClr val="FFC000"/>
                      </a:solidFill>
                      <a:prstDash val="solid"/>
                    </a:lnL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9070" marR="69215">
                        <a:lnSpc>
                          <a:spcPct val="100000"/>
                        </a:lnSpc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/ww</a:t>
                      </a:r>
                      <a:r>
                        <a:rPr dirty="0" u="sng" sz="2000" spc="-1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.y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o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utu</a:t>
                      </a:r>
                      <a:r>
                        <a:rPr dirty="0" u="sng" sz="20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b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e.c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o</a:t>
                      </a:r>
                      <a:r>
                        <a:rPr dirty="0" u="sng" sz="20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m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/wa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t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c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</a:t>
                      </a:r>
                      <a:r>
                        <a:rPr dirty="0" u="sng" sz="20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?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v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=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QJ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ncFirhjPg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1285" marR="82740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overview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R w="6350">
                      <a:solidFill>
                        <a:srgbClr val="FFC000"/>
                      </a:solidFill>
                      <a:prstDash val="solid"/>
                    </a:lnR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03605"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https:/</a:t>
                      </a: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/ww</a:t>
                      </a: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u="sng" sz="2000" spc="-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.youtube.com/watch?v=vw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dirty="0" u="sng" sz="2000" spc="-2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1ip87CLVU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Gives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brief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history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2128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computing.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5415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marL="154305" marR="9842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dirty="0" sz="20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Deployment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Models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>
                    <a:lnL w="6350">
                      <a:solidFill>
                        <a:srgbClr val="FFC000"/>
                      </a:solidFill>
                      <a:prstDash val="solid"/>
                    </a:lnL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 marR="4064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https: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/ww</a:t>
                      </a:r>
                      <a:r>
                        <a:rPr dirty="0" u="sng" sz="2000" spc="-1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.y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o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utu</a:t>
                      </a:r>
                      <a:r>
                        <a:rPr dirty="0" u="sng" sz="20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b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e.c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o</a:t>
                      </a:r>
                      <a:r>
                        <a:rPr dirty="0" u="sng" sz="20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m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/wa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t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c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h</a:t>
                      </a:r>
                      <a:r>
                        <a:rPr dirty="0" u="sng" sz="20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?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v</a:t>
                      </a:r>
                      <a:r>
                        <a:rPr dirty="0" u="sng" sz="20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=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5"/>
                        </a:rPr>
                        <a:t>Qk </a:t>
                      </a:r>
                      <a:r>
                        <a:rPr dirty="0" sz="20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20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</a:rPr>
                        <a:t>5y--YQnOw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marR="188595">
                        <a:lnSpc>
                          <a:spcPct val="100000"/>
                        </a:lnSpc>
                        <a:tabLst>
                          <a:tab pos="2389505" algn="l"/>
                        </a:tabLst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Explains the four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major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deployment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dirty="0" sz="2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-	private,</a:t>
                      </a:r>
                      <a:r>
                        <a:rPr dirty="0" sz="20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public, </a:t>
                      </a:r>
                      <a:r>
                        <a:rPr dirty="0" sz="2000" spc="-48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community.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C000"/>
                      </a:solidFill>
                      <a:prstDash val="solid"/>
                    </a:lnR>
                    <a:lnT w="6350">
                      <a:solidFill>
                        <a:srgbClr val="FFC000"/>
                      </a:solidFill>
                      <a:prstDash val="solid"/>
                    </a:lnT>
                    <a:lnB w="6350">
                      <a:solidFill>
                        <a:srgbClr val="FFC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629818" y="1159509"/>
            <a:ext cx="1599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Video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473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664079" y="2674747"/>
            <a:ext cx="693039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6995" marR="5080" indent="-134493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Extracting</a:t>
            </a:r>
            <a:r>
              <a:rPr dirty="0" sz="4000" spc="-5" b="1">
                <a:latin typeface="Arial"/>
                <a:cs typeface="Arial"/>
              </a:rPr>
              <a:t> </a:t>
            </a:r>
            <a:r>
              <a:rPr dirty="0" sz="4000" spc="-30" b="1">
                <a:latin typeface="Arial"/>
                <a:cs typeface="Arial"/>
              </a:rPr>
              <a:t>Business</a:t>
            </a:r>
            <a:r>
              <a:rPr dirty="0" sz="400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Value</a:t>
            </a:r>
            <a:r>
              <a:rPr dirty="0" sz="4000" spc="-35" b="1">
                <a:latin typeface="Arial"/>
                <a:cs typeface="Arial"/>
              </a:rPr>
              <a:t> </a:t>
            </a:r>
            <a:r>
              <a:rPr dirty="0" sz="4000" spc="-10" b="1">
                <a:latin typeface="Arial"/>
                <a:cs typeface="Arial"/>
              </a:rPr>
              <a:t>in </a:t>
            </a:r>
            <a:r>
              <a:rPr dirty="0" sz="4000" spc="-109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Cloud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Computing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935335" cy="455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Business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become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15">
                <a:latin typeface="Times New Roman"/>
                <a:cs typeface="Times New Roman"/>
              </a:rPr>
              <a:t> necessity.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5330" marR="67627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Hosting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in-house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be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costly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distract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competencies.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35330" indent="-342900">
              <a:lnSpc>
                <a:spcPct val="10000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As such,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becoming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equipment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right</a:t>
            </a:r>
            <a:endParaRPr sz="2000">
              <a:latin typeface="Times New Roman"/>
              <a:cs typeface="Times New Roman"/>
            </a:endParaRPr>
          </a:p>
          <a:p>
            <a:pPr marL="73533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5330" indent="-342900">
              <a:lnSpc>
                <a:spcPct val="10000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drivers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lvl="1" marL="1306830" indent="-457834">
              <a:lnSpc>
                <a:spcPct val="100000"/>
              </a:lnSpc>
              <a:buAutoNum type="arabicPeriod"/>
              <a:tabLst>
                <a:tab pos="1306830" algn="l"/>
                <a:tab pos="130746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 lvl="1" marL="1306830" indent="-457834">
              <a:lnSpc>
                <a:spcPct val="100000"/>
              </a:lnSpc>
              <a:buAutoNum type="arabicPeriod"/>
              <a:tabLst>
                <a:tab pos="1306830" algn="l"/>
                <a:tab pos="1307465" algn="l"/>
              </a:tabLst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lvl="1" marL="1306830" indent="-457834">
              <a:lnSpc>
                <a:spcPct val="100000"/>
              </a:lnSpc>
              <a:buAutoNum type="arabicPeriod"/>
              <a:tabLst>
                <a:tab pos="1306830" algn="l"/>
                <a:tab pos="1307465" algn="l"/>
              </a:tabLst>
            </a:pPr>
            <a:r>
              <a:rPr dirty="0" sz="2000">
                <a:latin typeface="Times New Roman"/>
                <a:cs typeface="Times New Roman"/>
              </a:rPr>
              <a:t>Increasing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agility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10522585" cy="4310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Scalability</a:t>
            </a:r>
            <a:endParaRPr sz="240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 spc="-15">
                <a:latin typeface="Times New Roman"/>
                <a:cs typeface="Times New Roman"/>
              </a:rPr>
              <a:t>Scalability,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flexibility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elasticity,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characteristic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98425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It allows </a:t>
            </a:r>
            <a:r>
              <a:rPr dirty="0" sz="2000" spc="-5">
                <a:latin typeface="Times New Roman"/>
                <a:cs typeface="Times New Roman"/>
              </a:rPr>
              <a:t>customers </a:t>
            </a:r>
            <a:r>
              <a:rPr dirty="0" sz="2000">
                <a:latin typeface="Times New Roman"/>
                <a:cs typeface="Times New Roman"/>
              </a:rPr>
              <a:t>to increase or decrease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resources, such as storage,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 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network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bandwidth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dynamically,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amount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customer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35">
                <a:latin typeface="Times New Roman"/>
                <a:cs typeface="Times New Roman"/>
              </a:rPr>
              <a:t>pay.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either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vertical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up)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out).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 spc="-30">
                <a:latin typeface="Times New Roman"/>
                <a:cs typeface="Times New Roman"/>
              </a:rPr>
              <a:t>Vertical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memory,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redundant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components.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scaling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involves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distributed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9509"/>
            <a:ext cx="2272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Scalability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80" y="1653540"/>
            <a:ext cx="9179052" cy="46329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2340" y="1848611"/>
            <a:ext cx="4515611" cy="3389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743065" cy="40214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361315" marR="5080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provide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economies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scale. </a:t>
            </a:r>
            <a:r>
              <a:rPr dirty="0" sz="2000">
                <a:latin typeface="Times New Roman"/>
                <a:cs typeface="Times New Roman"/>
              </a:rPr>
              <a:t>Cloud service providers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potentially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 a greater level of security than an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>
                <a:latin typeface="Times New Roman"/>
                <a:cs typeface="Times New Roman"/>
              </a:rPr>
              <a:t>could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own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 spreading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161415" marR="144145" indent="-342900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improved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redundancy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multiple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endParaRPr sz="2000">
              <a:latin typeface="Times New Roman"/>
              <a:cs typeface="Times New Roman"/>
            </a:endParaRPr>
          </a:p>
          <a:p>
            <a:pPr marL="1161415" indent="-343535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Security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specialists</a:t>
            </a:r>
            <a:endParaRPr sz="2000">
              <a:latin typeface="Times New Roman"/>
              <a:cs typeface="Times New Roman"/>
            </a:endParaRPr>
          </a:p>
          <a:p>
            <a:pPr marL="1161415" indent="-343535">
              <a:lnSpc>
                <a:spcPct val="100000"/>
              </a:lnSpc>
              <a:buFont typeface="Arial MT"/>
              <a:buChar char="•"/>
              <a:tabLst>
                <a:tab pos="1161415" algn="l"/>
                <a:tab pos="1162050" algn="l"/>
              </a:tabLst>
            </a:pPr>
            <a:r>
              <a:rPr dirty="0" sz="2000">
                <a:latin typeface="Times New Roman"/>
                <a:cs typeface="Times New Roman"/>
              </a:rPr>
              <a:t>24/7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staffing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monitoring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7768" y="2833116"/>
            <a:ext cx="3887724" cy="3887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10182225" cy="2192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eas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gan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25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onal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Agil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ty</a:t>
            </a:r>
            <a:endParaRPr sz="2400">
              <a:latin typeface="Times New Roman"/>
              <a:cs typeface="Times New Roman"/>
            </a:endParaRPr>
          </a:p>
          <a:p>
            <a:pPr marL="361315" marR="67310">
              <a:lnSpc>
                <a:spcPct val="100000"/>
              </a:lnSpc>
              <a:spcBef>
                <a:spcPts val="2175"/>
              </a:spcBef>
            </a:pP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agility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rapidly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changes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market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industry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identification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realization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opportunities.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6131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focus</a:t>
            </a:r>
            <a:r>
              <a:rPr dirty="0" sz="2000" spc="-5">
                <a:latin typeface="Times New Roman"/>
                <a:cs typeface="Times New Roman"/>
              </a:rPr>
              <a:t> more </a:t>
            </a:r>
            <a:r>
              <a:rPr dirty="0" sz="2000">
                <a:latin typeface="Times New Roman"/>
                <a:cs typeface="Times New Roman"/>
              </a:rPr>
              <a:t>on their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activities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less</a:t>
            </a:r>
            <a:r>
              <a:rPr dirty="0" sz="2000">
                <a:latin typeface="Times New Roman"/>
                <a:cs typeface="Times New Roman"/>
              </a:rPr>
              <a:t> 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maintaining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IT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environment.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5223" y="4201667"/>
            <a:ext cx="2095500" cy="1549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9435" y="4201667"/>
            <a:ext cx="1549908" cy="15499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95338" y="5874816"/>
            <a:ext cx="18110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Rapid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development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9818" y="1159509"/>
            <a:ext cx="10281920" cy="280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eas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gan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25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onal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Agil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ty</a:t>
            </a:r>
            <a:endParaRPr sz="2400">
              <a:latin typeface="Times New Roman"/>
              <a:cs typeface="Times New Roman"/>
            </a:endParaRPr>
          </a:p>
          <a:p>
            <a:pPr marL="361315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some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examples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5">
                <a:latin typeface="Times New Roman"/>
                <a:cs typeface="Times New Roman"/>
              </a:rPr>
              <a:t> organizational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agility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facilitated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04215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 b="1">
                <a:latin typeface="Times New Roman"/>
                <a:cs typeface="Times New Roman"/>
              </a:rPr>
              <a:t>Shortened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15" b="1">
                <a:latin typeface="Times New Roman"/>
                <a:cs typeface="Times New Roman"/>
              </a:rPr>
              <a:t>Time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Market</a:t>
            </a:r>
            <a:endParaRPr sz="2000">
              <a:latin typeface="Times New Roman"/>
              <a:cs typeface="Times New Roman"/>
            </a:endParaRPr>
          </a:p>
          <a:p>
            <a:pPr marL="81851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combination </a:t>
            </a:r>
            <a:r>
              <a:rPr dirty="0" sz="2000">
                <a:latin typeface="Times New Roman"/>
                <a:cs typeface="Times New Roman"/>
              </a:rPr>
              <a:t>of self-service provisioning of resources and a pay-as-you-go billing </a:t>
            </a:r>
            <a:r>
              <a:rPr dirty="0" sz="2000" spc="-5">
                <a:latin typeface="Times New Roman"/>
                <a:cs typeface="Times New Roman"/>
              </a:rPr>
              <a:t>model </a:t>
            </a:r>
            <a:r>
              <a:rPr dirty="0" sz="2000">
                <a:latin typeface="Times New Roman"/>
                <a:cs typeface="Times New Roman"/>
              </a:rPr>
              <a:t> allows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rapidly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products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(particularly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5">
                <a:latin typeface="Times New Roman"/>
                <a:cs typeface="Times New Roman"/>
              </a:rPr>
              <a:t>web-based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services) without being </a:t>
            </a:r>
            <a:r>
              <a:rPr dirty="0" sz="2000" spc="-5">
                <a:latin typeface="Times New Roman"/>
                <a:cs typeface="Times New Roman"/>
              </a:rPr>
              <a:t>limited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cost of </a:t>
            </a:r>
            <a:r>
              <a:rPr dirty="0" sz="2000" spc="-5">
                <a:latin typeface="Times New Roman"/>
                <a:cs typeface="Times New Roman"/>
              </a:rPr>
              <a:t>computing </a:t>
            </a:r>
            <a:r>
              <a:rPr dirty="0" sz="2000">
                <a:latin typeface="Times New Roman"/>
                <a:cs typeface="Times New Roman"/>
              </a:rPr>
              <a:t>hardware or being </a:t>
            </a:r>
            <a:r>
              <a:rPr dirty="0" sz="2000" spc="-5">
                <a:latin typeface="Times New Roman"/>
                <a:cs typeface="Times New Roman"/>
              </a:rPr>
              <a:t>stalled </a:t>
            </a:r>
            <a:r>
              <a:rPr dirty="0" sz="2000">
                <a:latin typeface="Times New Roman"/>
                <a:cs typeface="Times New Roman"/>
              </a:rPr>
              <a:t>by long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procurement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7135368" y="2502407"/>
            <a:ext cx="4038600" cy="2528570"/>
            <a:chOff x="7135368" y="2502407"/>
            <a:chExt cx="4038600" cy="2528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5368" y="2502407"/>
              <a:ext cx="4038600" cy="25283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0440" y="2697479"/>
              <a:ext cx="3450336" cy="194005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9818" y="1159509"/>
            <a:ext cx="5277485" cy="340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Inc</a:t>
            </a:r>
            <a:r>
              <a:rPr dirty="0" sz="2400" spc="-50" b="1">
                <a:latin typeface="Times New Roman"/>
                <a:cs typeface="Times New Roman"/>
              </a:rPr>
              <a:t>r</a:t>
            </a:r>
            <a:r>
              <a:rPr dirty="0" sz="2400" spc="-5" b="1">
                <a:latin typeface="Times New Roman"/>
                <a:cs typeface="Times New Roman"/>
              </a:rPr>
              <a:t>eas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Times New Roman"/>
                <a:cs typeface="Times New Roman"/>
              </a:rPr>
              <a:t>gan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spc="-25" b="1">
                <a:latin typeface="Times New Roman"/>
                <a:cs typeface="Times New Roman"/>
              </a:rPr>
              <a:t>z</a:t>
            </a:r>
            <a:r>
              <a:rPr dirty="0" sz="2400" b="1">
                <a:latin typeface="Times New Roman"/>
                <a:cs typeface="Times New Roman"/>
              </a:rPr>
              <a:t>at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onal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Agil</a:t>
            </a:r>
            <a:r>
              <a:rPr dirty="0" sz="2400" spc="5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ty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2065"/>
              </a:spcBef>
            </a:pPr>
            <a:r>
              <a:rPr dirty="0" sz="2000" b="1">
                <a:latin typeface="Times New Roman"/>
                <a:cs typeface="Times New Roman"/>
              </a:rPr>
              <a:t>Mobility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849630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Global </a:t>
            </a:r>
            <a:r>
              <a:rPr dirty="0" sz="2000" spc="-5">
                <a:latin typeface="Times New Roman"/>
                <a:cs typeface="Times New Roman"/>
              </a:rPr>
              <a:t>access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organizational </a:t>
            </a:r>
            <a:r>
              <a:rPr dirty="0" sz="2000">
                <a:latin typeface="Times New Roman"/>
                <a:cs typeface="Times New Roman"/>
              </a:rPr>
              <a:t>enterprise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 is required for </a:t>
            </a:r>
            <a:r>
              <a:rPr dirty="0" sz="2000" spc="-5">
                <a:latin typeface="Times New Roman"/>
                <a:cs typeface="Times New Roman"/>
              </a:rPr>
              <a:t>organizations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distributed workforce. Because cloud-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 applications are distributed over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 and accessed via a web </a:t>
            </a:r>
            <a:r>
              <a:rPr dirty="0" sz="2000" spc="-10">
                <a:latin typeface="Times New Roman"/>
                <a:cs typeface="Times New Roman"/>
              </a:rPr>
              <a:t>browser,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various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types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mobile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5243" y="2578607"/>
            <a:ext cx="4969763" cy="3250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122670" cy="34118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Moving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endParaRPr sz="2400">
              <a:latin typeface="Times New Roman"/>
              <a:cs typeface="Times New Roman"/>
            </a:endParaRPr>
          </a:p>
          <a:p>
            <a:pPr marL="361315" marR="69850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consider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5715" indent="-457834">
              <a:lnSpc>
                <a:spcPct val="100000"/>
              </a:lnSpc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1275715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Identify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5">
                <a:latin typeface="Times New Roman"/>
                <a:cs typeface="Times New Roman"/>
              </a:rPr>
              <a:t> 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2050">
              <a:latin typeface="Times New Roman"/>
              <a:cs typeface="Times New Roman"/>
            </a:endParaRPr>
          </a:p>
          <a:p>
            <a:pPr marL="127571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5715" algn="l"/>
                <a:tab pos="1276350" algn="l"/>
              </a:tabLst>
            </a:pPr>
            <a:r>
              <a:rPr dirty="0" sz="2000">
                <a:latin typeface="Times New Roman"/>
                <a:cs typeface="Times New Roman"/>
              </a:rPr>
              <a:t>Choose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appropriate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29818" y="1151890"/>
            <a:ext cx="927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All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data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are</a:t>
            </a:r>
            <a:r>
              <a:rPr dirty="0" sz="2400" spc="-10" b="1">
                <a:latin typeface="Times New Roman"/>
                <a:cs typeface="Times New Roman"/>
              </a:rPr>
              <a:t> stored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Facebook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servers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located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all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across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globe.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3735" y="2147316"/>
            <a:ext cx="3631691" cy="3630167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0564" y="3794759"/>
            <a:ext cx="4136135" cy="2368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682740" cy="4919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Evaluate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cloud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computing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costs</a:t>
            </a:r>
            <a:endParaRPr sz="2400">
              <a:latin typeface="Times New Roman"/>
              <a:cs typeface="Times New Roman"/>
            </a:endParaRPr>
          </a:p>
          <a:p>
            <a:pPr marL="704215" marR="491490" indent="-343535">
              <a:lnSpc>
                <a:spcPct val="100000"/>
              </a:lnSpc>
              <a:spcBef>
                <a:spcPts val="2050"/>
              </a:spcBef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essential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Total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Ownership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(TCO).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901700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TCO is the </a:t>
            </a:r>
            <a:r>
              <a:rPr dirty="0" sz="2000" spc="-5">
                <a:latin typeface="Times New Roman"/>
                <a:cs typeface="Times New Roman"/>
              </a:rPr>
              <a:t>complete </a:t>
            </a:r>
            <a:r>
              <a:rPr dirty="0" sz="2000">
                <a:latin typeface="Times New Roman"/>
                <a:cs typeface="Times New Roman"/>
              </a:rPr>
              <a:t>cost of an object or service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throughout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lifetime,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purchase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disposal,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indirect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36830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The TCO for cloud services </a:t>
            </a:r>
            <a:r>
              <a:rPr dirty="0" sz="2000" spc="-5">
                <a:latin typeface="Times New Roman"/>
                <a:cs typeface="Times New Roman"/>
              </a:rPr>
              <a:t>must </a:t>
            </a:r>
            <a:r>
              <a:rPr dirty="0" sz="2000">
                <a:latin typeface="Times New Roman"/>
                <a:cs typeface="Times New Roman"/>
              </a:rPr>
              <a:t>be compared with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TCO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same</a:t>
            </a:r>
            <a:r>
              <a:rPr dirty="0" sz="2000">
                <a:latin typeface="Times New Roman"/>
                <a:cs typeface="Times New Roman"/>
              </a:rPr>
              <a:t> 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in-house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04215" marR="5080" indent="-343535">
              <a:lnSpc>
                <a:spcPct val="100000"/>
              </a:lnSpc>
              <a:buFont typeface="Arial MT"/>
              <a:buChar char="•"/>
              <a:tabLst>
                <a:tab pos="704215" algn="l"/>
                <a:tab pos="704850" algn="l"/>
              </a:tabLst>
            </a:pPr>
            <a:r>
              <a:rPr dirty="0" sz="2000">
                <a:latin typeface="Times New Roman"/>
                <a:cs typeface="Times New Roman"/>
              </a:rPr>
              <a:t>Besides, the TCO of an </a:t>
            </a:r>
            <a:r>
              <a:rPr dirty="0" sz="2000" spc="-5">
                <a:latin typeface="Times New Roman"/>
                <a:cs typeface="Times New Roman"/>
              </a:rPr>
              <a:t>on-premise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5">
                <a:latin typeface="Times New Roman"/>
                <a:cs typeface="Times New Roman"/>
              </a:rPr>
              <a:t>deployment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higher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external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managed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provider.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128" y="1912620"/>
            <a:ext cx="3709416" cy="32811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6529070" cy="3716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Determine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Return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Investment</a:t>
            </a:r>
            <a:endParaRPr sz="2400">
              <a:latin typeface="Times New Roman"/>
              <a:cs typeface="Times New Roman"/>
            </a:endParaRPr>
          </a:p>
          <a:p>
            <a:pPr marL="393065" marR="85725">
              <a:lnSpc>
                <a:spcPct val="100000"/>
              </a:lnSpc>
              <a:spcBef>
                <a:spcPts val="2175"/>
              </a:spcBef>
            </a:pPr>
            <a:r>
              <a:rPr dirty="0" sz="2000">
                <a:latin typeface="Times New Roman"/>
                <a:cs typeface="Times New Roman"/>
              </a:rPr>
              <a:t>Return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(ROI)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performance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measure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evaluate </a:t>
            </a:r>
            <a:r>
              <a:rPr dirty="0" sz="2000" spc="-5">
                <a:latin typeface="Times New Roman"/>
                <a:cs typeface="Times New Roman"/>
              </a:rPr>
              <a:t>investment efficiency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compare multiple </a:t>
            </a:r>
            <a:r>
              <a:rPr dirty="0" sz="2000">
                <a:latin typeface="Times New Roman"/>
                <a:cs typeface="Times New Roman"/>
              </a:rPr>
              <a:t> investments.</a:t>
            </a:r>
            <a:endParaRPr sz="2000">
              <a:latin typeface="Times New Roman"/>
              <a:cs typeface="Times New Roman"/>
            </a:endParaRPr>
          </a:p>
          <a:p>
            <a:pPr marL="39306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calculated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dividing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benefit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investment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(net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loss)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investment.</a:t>
            </a:r>
            <a:endParaRPr sz="20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greater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better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investment.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formula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4963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ROI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 (benefit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–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investment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cost)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/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(investment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cost)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7640" y="2737104"/>
            <a:ext cx="4037076" cy="22600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9818" y="1159509"/>
            <a:ext cx="7080250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Determine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Return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on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Investment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  <a:spcBef>
                <a:spcPts val="1555"/>
              </a:spcBef>
            </a:pPr>
            <a:r>
              <a:rPr dirty="0" sz="2000" spc="-5">
                <a:latin typeface="Times New Roman"/>
                <a:cs typeface="Times New Roman"/>
              </a:rPr>
              <a:t>Company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XYZ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trying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decide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invest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utilize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storage.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5330" marR="3556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Factors going into the benefit of cloud storage </a:t>
            </a:r>
            <a:r>
              <a:rPr dirty="0" sz="2000" spc="-5">
                <a:latin typeface="Times New Roman"/>
                <a:cs typeface="Times New Roman"/>
              </a:rPr>
              <a:t>might </a:t>
            </a:r>
            <a:r>
              <a:rPr dirty="0" sz="2000">
                <a:latin typeface="Times New Roman"/>
                <a:cs typeface="Times New Roman"/>
              </a:rPr>
              <a:t>include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reduced capital </a:t>
            </a:r>
            <a:r>
              <a:rPr dirty="0" sz="2000" spc="-5">
                <a:latin typeface="Times New Roman"/>
                <a:cs typeface="Times New Roman"/>
              </a:rPr>
              <a:t>investment, </a:t>
            </a:r>
            <a:r>
              <a:rPr dirty="0" sz="2000">
                <a:latin typeface="Times New Roman"/>
                <a:cs typeface="Times New Roman"/>
              </a:rPr>
              <a:t>reduction in </a:t>
            </a:r>
            <a:r>
              <a:rPr dirty="0" sz="2000" spc="-5">
                <a:latin typeface="Times New Roman"/>
                <a:cs typeface="Times New Roman"/>
              </a:rPr>
              <a:t>administrative </a:t>
            </a:r>
            <a:r>
              <a:rPr dirty="0" sz="2000">
                <a:latin typeface="Times New Roman"/>
                <a:cs typeface="Times New Roman"/>
              </a:rPr>
              <a:t> overhead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in-house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735330" marR="5080" indent="-342900">
              <a:lnSpc>
                <a:spcPct val="10000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investment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would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up-front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and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subscription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algn="r" marL="342265" marR="313055" indent="-342265">
              <a:lnSpc>
                <a:spcPct val="100000"/>
              </a:lnSpc>
              <a:buFont typeface="Arial MT"/>
              <a:buChar char="•"/>
              <a:tabLst>
                <a:tab pos="342265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formula,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you</a:t>
            </a:r>
            <a:r>
              <a:rPr dirty="0" sz="2000">
                <a:latin typeface="Times New Roman"/>
                <a:cs typeface="Times New Roman"/>
              </a:rPr>
              <a:t> 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determine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how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endParaRPr sz="2000">
              <a:latin typeface="Times New Roman"/>
              <a:cs typeface="Times New Roman"/>
            </a:endParaRPr>
          </a:p>
          <a:p>
            <a:pPr algn="r" marR="33401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Times New Roman"/>
                <a:cs typeface="Times New Roman"/>
              </a:rPr>
              <a:t>take to</a:t>
            </a:r>
            <a:r>
              <a:rPr dirty="0" sz="2000">
                <a:latin typeface="Times New Roman"/>
                <a:cs typeface="Times New Roman"/>
              </a:rPr>
              <a:t> break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even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(0 ROI)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(positive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735330" marR="500380" indent="-342900">
              <a:lnSpc>
                <a:spcPct val="100000"/>
              </a:lnSpc>
              <a:buFont typeface="Arial MT"/>
              <a:buChar char="•"/>
              <a:tabLst>
                <a:tab pos="735330" algn="l"/>
                <a:tab pos="7359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negative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indicates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money.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1995" y="4131564"/>
            <a:ext cx="2910840" cy="21838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7075" y="1159509"/>
            <a:ext cx="8648065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Choosing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the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Appropriate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Cloud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555"/>
              </a:spcBef>
            </a:pPr>
            <a:r>
              <a:rPr dirty="0" sz="2000">
                <a:latin typeface="Times New Roman"/>
                <a:cs typeface="Times New Roman"/>
              </a:rPr>
              <a:t>Choosing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appropriate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model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critical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impact </a:t>
            </a:r>
            <a:r>
              <a:rPr dirty="0" sz="2000">
                <a:latin typeface="Times New Roman"/>
                <a:cs typeface="Times New Roman"/>
              </a:rPr>
              <a:t>planning,</a:t>
            </a:r>
            <a:endParaRPr sz="200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cost,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business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minimum.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Public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clouds:</a:t>
            </a:r>
            <a:endParaRPr sz="2000">
              <a:latin typeface="Times New Roman"/>
              <a:cs typeface="Times New Roman"/>
            </a:endParaRPr>
          </a:p>
          <a:p>
            <a:pPr marL="8528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Startups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small</a:t>
            </a:r>
            <a:r>
              <a:rPr dirty="0" sz="2000">
                <a:latin typeface="Times New Roman"/>
                <a:cs typeface="Times New Roman"/>
              </a:rPr>
              <a:t> businesses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resources.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Private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clouds:</a:t>
            </a:r>
            <a:endParaRPr sz="2000">
              <a:latin typeface="Times New Roman"/>
              <a:cs typeface="Times New Roman"/>
            </a:endParaRPr>
          </a:p>
          <a:p>
            <a:pPr marL="852805" marR="216535" indent="635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For businesses which already have invested big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in IT </a:t>
            </a:r>
            <a:r>
              <a:rPr dirty="0" sz="2000" spc="-5">
                <a:latin typeface="Times New Roman"/>
                <a:cs typeface="Times New Roman"/>
              </a:rPr>
              <a:t>infrastructure, </a:t>
            </a:r>
            <a:r>
              <a:rPr dirty="0" sz="2000">
                <a:latin typeface="Times New Roman"/>
                <a:cs typeface="Times New Roman"/>
              </a:rPr>
              <a:t> 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help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">
                <a:latin typeface="Times New Roman"/>
                <a:cs typeface="Times New Roman"/>
              </a:rPr>
              <a:t> 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efficiently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greater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Hybrid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clouds:</a:t>
            </a:r>
            <a:endParaRPr sz="2000">
              <a:latin typeface="Times New Roman"/>
              <a:cs typeface="Times New Roman"/>
            </a:endParaRPr>
          </a:p>
          <a:p>
            <a:pPr marL="85280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Hybrid clouds are suitable for businesses that generally would benefit from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occasionally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demand.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high-demand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times,</a:t>
            </a:r>
            <a:r>
              <a:rPr dirty="0" sz="2000">
                <a:latin typeface="Times New Roman"/>
                <a:cs typeface="Times New Roman"/>
              </a:rPr>
              <a:t> public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used.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891" y="371983"/>
            <a:ext cx="4730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Arial"/>
                <a:cs typeface="Arial"/>
              </a:rPr>
              <a:t>Introduction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5" b="1">
                <a:latin typeface="Arial"/>
                <a:cs typeface="Arial"/>
              </a:rPr>
              <a:t>to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Cloud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Computing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6894" y="2737866"/>
            <a:ext cx="75406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Cloud</a:t>
            </a:r>
            <a:r>
              <a:rPr dirty="0" sz="4000" spc="-55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Computing Case</a:t>
            </a:r>
            <a:r>
              <a:rPr dirty="0" sz="4000" spc="-40" b="1">
                <a:latin typeface="Arial"/>
                <a:cs typeface="Arial"/>
              </a:rPr>
              <a:t> </a:t>
            </a:r>
            <a:r>
              <a:rPr dirty="0" sz="4000" spc="-25" b="1">
                <a:latin typeface="Arial"/>
                <a:cs typeface="Arial"/>
              </a:rPr>
              <a:t>Studies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296" y="3368040"/>
            <a:ext cx="5038344" cy="29885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10888980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WhatsApp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" b="1">
                <a:latin typeface="Times New Roman"/>
                <a:cs typeface="Times New Roman"/>
              </a:rPr>
              <a:t> IBM </a:t>
            </a:r>
            <a:r>
              <a:rPr dirty="0" sz="2000" b="1">
                <a:latin typeface="Times New Roman"/>
                <a:cs typeface="Times New Roman"/>
              </a:rPr>
              <a:t>Softlayer)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900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WhatsApp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started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inexpensive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link </a:t>
            </a:r>
            <a:r>
              <a:rPr dirty="0" sz="2000">
                <a:latin typeface="Times New Roman"/>
                <a:cs typeface="Times New Roman"/>
              </a:rPr>
              <a:t>people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internet.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However,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short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period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>
                <a:latin typeface="Times New Roman"/>
                <a:cs typeface="Times New Roman"/>
              </a:rPr>
              <a:t> 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became</a:t>
            </a:r>
            <a:r>
              <a:rPr dirty="0" sz="2000">
                <a:latin typeface="Times New Roman"/>
                <a:cs typeface="Times New Roman"/>
              </a:rPr>
              <a:t> 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success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messaging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giant.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5359" y="4736591"/>
            <a:ext cx="3227831" cy="1620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9700" y="2578607"/>
            <a:ext cx="2359152" cy="13990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875" y="1159509"/>
            <a:ext cx="7962900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900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beginning,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WhatsApp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had 50</a:t>
            </a:r>
            <a:r>
              <a:rPr dirty="0" sz="2000" spc="-5">
                <a:latin typeface="Times New Roman"/>
                <a:cs typeface="Times New Roman"/>
              </a:rPr>
              <a:t> million</a:t>
            </a:r>
            <a:r>
              <a:rPr dirty="0" sz="2000">
                <a:latin typeface="Times New Roman"/>
                <a:cs typeface="Times New Roman"/>
              </a:rPr>
              <a:t> users.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number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grew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200 </a:t>
            </a:r>
            <a:r>
              <a:rPr dirty="0" sz="2000" spc="-5">
                <a:latin typeface="Times New Roman"/>
                <a:cs typeface="Times New Roman"/>
              </a:rPr>
              <a:t>million </a:t>
            </a:r>
            <a:r>
              <a:rPr dirty="0" sz="2000">
                <a:latin typeface="Times New Roman"/>
                <a:cs typeface="Times New Roman"/>
              </a:rPr>
              <a:t>by third </a:t>
            </a:r>
            <a:r>
              <a:rPr dirty="0" sz="2000" spc="-5">
                <a:latin typeface="Times New Roman"/>
                <a:cs typeface="Times New Roman"/>
              </a:rPr>
              <a:t>year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operation and doubled in the next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year </a:t>
            </a:r>
            <a:r>
              <a:rPr dirty="0" sz="2000">
                <a:latin typeface="Times New Roman"/>
                <a:cs typeface="Times New Roman"/>
              </a:rPr>
              <a:t>and reached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than </a:t>
            </a:r>
            <a:r>
              <a:rPr dirty="0" sz="2000" spc="5">
                <a:latin typeface="Times New Roman"/>
                <a:cs typeface="Times New Roman"/>
              </a:rPr>
              <a:t>400 </a:t>
            </a:r>
            <a:r>
              <a:rPr dirty="0" sz="2000" spc="-5">
                <a:latin typeface="Times New Roman"/>
                <a:cs typeface="Times New Roman"/>
              </a:rPr>
              <a:t>million </a:t>
            </a:r>
            <a:r>
              <a:rPr dirty="0" sz="2000">
                <a:latin typeface="Times New Roman"/>
                <a:cs typeface="Times New Roman"/>
              </a:rPr>
              <a:t>users. The </a:t>
            </a:r>
            <a:r>
              <a:rPr dirty="0" sz="2000" spc="-5">
                <a:latin typeface="Times New Roman"/>
                <a:cs typeface="Times New Roman"/>
              </a:rPr>
              <a:t>ever </a:t>
            </a:r>
            <a:r>
              <a:rPr dirty="0" sz="2000">
                <a:latin typeface="Times New Roman"/>
                <a:cs typeface="Times New Roman"/>
              </a:rPr>
              <a:t>growing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numbers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WhatsApp.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messaging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giant </a:t>
            </a:r>
            <a:r>
              <a:rPr dirty="0" sz="2000" spc="-5">
                <a:latin typeface="Times New Roman"/>
                <a:cs typeface="Times New Roman"/>
              </a:rPr>
              <a:t>made </a:t>
            </a:r>
            <a:r>
              <a:rPr dirty="0" sz="2000">
                <a:latin typeface="Times New Roman"/>
                <a:cs typeface="Times New Roman"/>
              </a:rPr>
              <a:t>top news in 2014 when Facebook announced it would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acquire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WhatsApp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whopping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$19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Solution: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929005" marR="1841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Company </a:t>
            </a:r>
            <a:r>
              <a:rPr dirty="0" sz="2000">
                <a:latin typeface="Times New Roman"/>
                <a:cs typeface="Times New Roman"/>
              </a:rPr>
              <a:t>turned to IBM </a:t>
            </a:r>
            <a:r>
              <a:rPr dirty="0" sz="2000" spc="-5">
                <a:latin typeface="Times New Roman"/>
                <a:cs typeface="Times New Roman"/>
              </a:rPr>
              <a:t>Softlayer </a:t>
            </a:r>
            <a:r>
              <a:rPr dirty="0" sz="2000">
                <a:latin typeface="Times New Roman"/>
                <a:cs typeface="Times New Roman"/>
              </a:rPr>
              <a:t>to find unique platform as 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connect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 </a:t>
            </a:r>
            <a:r>
              <a:rPr dirty="0" sz="2000">
                <a:latin typeface="Times New Roman"/>
                <a:cs typeface="Times New Roman"/>
              </a:rPr>
              <a:t>app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</a:t>
            </a:r>
            <a:r>
              <a:rPr dirty="0" sz="2000">
                <a:latin typeface="Times New Roman"/>
                <a:cs typeface="Times New Roman"/>
              </a:rPr>
              <a:t> exponential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growth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7907" y="4468367"/>
            <a:ext cx="3183636" cy="18882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7161530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WhatsApp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5" b="1">
                <a:latin typeface="Times New Roman"/>
                <a:cs typeface="Times New Roman"/>
              </a:rPr>
              <a:t> IBM </a:t>
            </a:r>
            <a:r>
              <a:rPr dirty="0" sz="2000" b="1">
                <a:latin typeface="Times New Roman"/>
                <a:cs typeface="Times New Roman"/>
              </a:rPr>
              <a:t>Softlayer)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1905" indent="-343535">
              <a:lnSpc>
                <a:spcPct val="100000"/>
              </a:lnSpc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000">
                <a:latin typeface="Times New Roman"/>
                <a:cs typeface="Times New Roman"/>
              </a:rPr>
              <a:t>Exchange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done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1905" marR="792480" indent="-342900">
              <a:lnSpc>
                <a:spcPct val="100000"/>
              </a:lnSpc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000">
                <a:latin typeface="Times New Roman"/>
                <a:cs typeface="Times New Roman"/>
              </a:rPr>
              <a:t>Developers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 database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1905" marR="109220" indent="-342900">
              <a:lnSpc>
                <a:spcPct val="100000"/>
              </a:lnSpc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platform,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 extend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app’s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capabilities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 include a wide variety of both structured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unstructured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1905" marR="5080" indent="-342900">
              <a:lnSpc>
                <a:spcPct val="100000"/>
              </a:lnSpc>
              <a:buFont typeface="Arial MT"/>
              <a:buChar char="•"/>
              <a:tabLst>
                <a:tab pos="1271905" algn="l"/>
                <a:tab pos="1272540" algn="l"/>
              </a:tabLst>
            </a:pP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5">
                <a:latin typeface="Times New Roman"/>
                <a:cs typeface="Times New Roman"/>
              </a:rPr>
              <a:t>application </a:t>
            </a:r>
            <a:r>
              <a:rPr dirty="0" sz="2000">
                <a:latin typeface="Times New Roman"/>
                <a:cs typeface="Times New Roman"/>
              </a:rPr>
              <a:t>can be </a:t>
            </a:r>
            <a:r>
              <a:rPr dirty="0" sz="2000" spc="-5">
                <a:latin typeface="Times New Roman"/>
                <a:cs typeface="Times New Roman"/>
              </a:rPr>
              <a:t>accessed </a:t>
            </a:r>
            <a:r>
              <a:rPr dirty="0" sz="2000">
                <a:latin typeface="Times New Roman"/>
                <a:cs typeface="Times New Roman"/>
              </a:rPr>
              <a:t>24/7 and can be </a:t>
            </a:r>
            <a:r>
              <a:rPr dirty="0" sz="2000" spc="-5">
                <a:latin typeface="Times New Roman"/>
                <a:cs typeface="Times New Roman"/>
              </a:rPr>
              <a:t>scaled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massive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volumes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networks,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devices.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8832" y="3596640"/>
            <a:ext cx="4968240" cy="2759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9486900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ICICI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omba</a:t>
            </a:r>
            <a:r>
              <a:rPr dirty="0" sz="2000" b="1">
                <a:latin typeface="Times New Roman"/>
                <a:cs typeface="Times New Roman"/>
              </a:rPr>
              <a:t>rd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sted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M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-4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ICICI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Lombard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lays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its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expansion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power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compromise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security.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3476" y="3009900"/>
            <a:ext cx="2068068" cy="11490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3476" y="4547615"/>
            <a:ext cx="2068068" cy="20680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875" y="1159509"/>
            <a:ext cx="8540115" cy="5161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ICICI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omba</a:t>
            </a:r>
            <a:r>
              <a:rPr dirty="0" sz="2000" b="1">
                <a:latin typeface="Times New Roman"/>
                <a:cs typeface="Times New Roman"/>
              </a:rPr>
              <a:t>rd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sted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M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-4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Case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Scenario:</a:t>
            </a:r>
            <a:endParaRPr sz="2000">
              <a:latin typeface="Times New Roman"/>
              <a:cs typeface="Times New Roman"/>
            </a:endParaRPr>
          </a:p>
          <a:p>
            <a:pPr marL="929005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ICICI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Lombard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was </a:t>
            </a:r>
            <a:r>
              <a:rPr dirty="0" sz="2000" spc="-5">
                <a:latin typeface="Times New Roman"/>
                <a:cs typeface="Times New Roman"/>
              </a:rPr>
              <a:t>moving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towards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centric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 </a:t>
            </a:r>
            <a:r>
              <a:rPr dirty="0" sz="2000" spc="-5">
                <a:latin typeface="Times New Roman"/>
                <a:cs typeface="Times New Roman"/>
              </a:rPr>
              <a:t>cutting </a:t>
            </a:r>
            <a:r>
              <a:rPr dirty="0" sz="2000">
                <a:latin typeface="Times New Roman"/>
                <a:cs typeface="Times New Roman"/>
              </a:rPr>
              <a:t>edge </a:t>
            </a:r>
            <a:r>
              <a:rPr dirty="0" sz="2000" spc="-15">
                <a:latin typeface="Times New Roman"/>
                <a:cs typeface="Times New Roman"/>
              </a:rPr>
              <a:t>technology, </a:t>
            </a:r>
            <a:r>
              <a:rPr dirty="0" sz="2000">
                <a:latin typeface="Times New Roman"/>
                <a:cs typeface="Times New Roman"/>
              </a:rPr>
              <a:t>there was one unsolved </a:t>
            </a:r>
            <a:r>
              <a:rPr dirty="0" sz="2000" spc="-5">
                <a:latin typeface="Times New Roman"/>
                <a:cs typeface="Times New Roman"/>
              </a:rPr>
              <a:t>mystery </a:t>
            </a:r>
            <a:r>
              <a:rPr dirty="0" sz="2000">
                <a:latin typeface="Times New Roman"/>
                <a:cs typeface="Times New Roman"/>
              </a:rPr>
              <a:t>to be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tackled,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‘How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with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peak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that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exponentially higher than the average?’ </a:t>
            </a:r>
            <a:r>
              <a:rPr dirty="0" sz="2000" spc="-5">
                <a:latin typeface="Times New Roman"/>
                <a:cs typeface="Times New Roman"/>
              </a:rPr>
              <a:t>Provisioning </a:t>
            </a:r>
            <a:r>
              <a:rPr dirty="0" sz="2000">
                <a:latin typeface="Times New Roman"/>
                <a:cs typeface="Times New Roman"/>
              </a:rPr>
              <a:t>and </a:t>
            </a:r>
            <a:r>
              <a:rPr dirty="0" sz="2000" spc="-5">
                <a:latin typeface="Times New Roman"/>
                <a:cs typeface="Times New Roman"/>
              </a:rPr>
              <a:t>de-provisioning </a:t>
            </a:r>
            <a:r>
              <a:rPr dirty="0" sz="2000">
                <a:latin typeface="Times New Roman"/>
                <a:cs typeface="Times New Roman"/>
              </a:rPr>
              <a:t> of servers based on these varying peak loads caused </a:t>
            </a:r>
            <a:r>
              <a:rPr dirty="0" sz="2000" spc="-10">
                <a:latin typeface="Times New Roman"/>
                <a:cs typeface="Times New Roman"/>
              </a:rPr>
              <a:t>time, </a:t>
            </a:r>
            <a:r>
              <a:rPr dirty="0" sz="2000">
                <a:latin typeface="Times New Roman"/>
                <a:cs typeface="Times New Roman"/>
              </a:rPr>
              <a:t>cost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pressures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organization.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Solution:</a:t>
            </a:r>
            <a:endParaRPr sz="2000">
              <a:latin typeface="Times New Roman"/>
              <a:cs typeface="Times New Roman"/>
            </a:endParaRPr>
          </a:p>
          <a:p>
            <a:pPr marL="929005" marR="9842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ICICI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Lombard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turned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Microsoft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manage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infrastructure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applications </a:t>
            </a:r>
            <a:r>
              <a:rPr dirty="0" sz="2000" spc="-5">
                <a:latin typeface="Times New Roman"/>
                <a:cs typeface="Times New Roman"/>
              </a:rPr>
              <a:t>like </a:t>
            </a:r>
            <a:r>
              <a:rPr dirty="0" sz="2000" spc="-10">
                <a:latin typeface="Times New Roman"/>
                <a:cs typeface="Times New Roman"/>
              </a:rPr>
              <a:t>email </a:t>
            </a:r>
            <a:r>
              <a:rPr dirty="0" sz="2000" spc="-5">
                <a:latin typeface="Times New Roman"/>
                <a:cs typeface="Times New Roman"/>
              </a:rPr>
              <a:t>systems </a:t>
            </a:r>
            <a:r>
              <a:rPr dirty="0" sz="2000">
                <a:latin typeface="Times New Roman"/>
                <a:cs typeface="Times New Roman"/>
              </a:rPr>
              <a:t>and storage. The constant </a:t>
            </a:r>
            <a:r>
              <a:rPr dirty="0" sz="2000" spc="-5">
                <a:latin typeface="Times New Roman"/>
                <a:cs typeface="Times New Roman"/>
              </a:rPr>
              <a:t>technical </a:t>
            </a:r>
            <a:r>
              <a:rPr dirty="0" sz="2000">
                <a:latin typeface="Times New Roman"/>
                <a:cs typeface="Times New Roman"/>
              </a:rPr>
              <a:t> support and the </a:t>
            </a:r>
            <a:r>
              <a:rPr dirty="0" sz="2000" spc="-5">
                <a:latin typeface="Times New Roman"/>
                <a:cs typeface="Times New Roman"/>
              </a:rPr>
              <a:t>matured </a:t>
            </a:r>
            <a:r>
              <a:rPr dirty="0" sz="2000">
                <a:latin typeface="Times New Roman"/>
                <a:cs typeface="Times New Roman"/>
              </a:rPr>
              <a:t>security </a:t>
            </a:r>
            <a:r>
              <a:rPr dirty="0" sz="2000" spc="-5">
                <a:latin typeface="Times New Roman"/>
                <a:cs typeface="Times New Roman"/>
              </a:rPr>
              <a:t>measures offered </a:t>
            </a:r>
            <a:r>
              <a:rPr dirty="0" sz="2000">
                <a:latin typeface="Times New Roman"/>
                <a:cs typeface="Times New Roman"/>
              </a:rPr>
              <a:t>by Azure enabled the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client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complex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075386" y="2817492"/>
            <a:ext cx="4694555" cy="3539490"/>
            <a:chOff x="2075386" y="2817492"/>
            <a:chExt cx="4694555" cy="3539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7115" y="4021836"/>
              <a:ext cx="2412492" cy="23347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85546" y="2827652"/>
              <a:ext cx="3004185" cy="1344295"/>
            </a:xfrm>
            <a:custGeom>
              <a:avLst/>
              <a:gdLst/>
              <a:ahLst/>
              <a:cxnLst/>
              <a:rect l="l" t="t" r="r" b="b"/>
              <a:pathLst>
                <a:path w="3004185" h="1344295">
                  <a:moveTo>
                    <a:pt x="2127678" y="1344297"/>
                  </a:moveTo>
                  <a:lnTo>
                    <a:pt x="2240073" y="1117856"/>
                  </a:lnTo>
                  <a:lnTo>
                    <a:pt x="2304450" y="1102563"/>
                  </a:lnTo>
                  <a:lnTo>
                    <a:pt x="2366222" y="1086203"/>
                  </a:lnTo>
                  <a:lnTo>
                    <a:pt x="2425353" y="1068822"/>
                  </a:lnTo>
                  <a:lnTo>
                    <a:pt x="2481812" y="1050467"/>
                  </a:lnTo>
                  <a:lnTo>
                    <a:pt x="2535566" y="1031185"/>
                  </a:lnTo>
                  <a:lnTo>
                    <a:pt x="2586583" y="1011021"/>
                  </a:lnTo>
                  <a:lnTo>
                    <a:pt x="2634830" y="990024"/>
                  </a:lnTo>
                  <a:lnTo>
                    <a:pt x="2680273" y="968238"/>
                  </a:lnTo>
                  <a:lnTo>
                    <a:pt x="2722881" y="945711"/>
                  </a:lnTo>
                  <a:lnTo>
                    <a:pt x="2762621" y="922490"/>
                  </a:lnTo>
                  <a:lnTo>
                    <a:pt x="2799461" y="898621"/>
                  </a:lnTo>
                  <a:lnTo>
                    <a:pt x="2833366" y="874151"/>
                  </a:lnTo>
                  <a:lnTo>
                    <a:pt x="2864306" y="849126"/>
                  </a:lnTo>
                  <a:lnTo>
                    <a:pt x="2917156" y="797598"/>
                  </a:lnTo>
                  <a:lnTo>
                    <a:pt x="2957749" y="744411"/>
                  </a:lnTo>
                  <a:lnTo>
                    <a:pt x="2985825" y="689937"/>
                  </a:lnTo>
                  <a:lnTo>
                    <a:pt x="3001123" y="634549"/>
                  </a:lnTo>
                  <a:lnTo>
                    <a:pt x="3003898" y="606629"/>
                  </a:lnTo>
                  <a:lnTo>
                    <a:pt x="3003380" y="578621"/>
                  </a:lnTo>
                  <a:lnTo>
                    <a:pt x="2992336" y="522524"/>
                  </a:lnTo>
                  <a:lnTo>
                    <a:pt x="2967729" y="466632"/>
                  </a:lnTo>
                  <a:lnTo>
                    <a:pt x="2929299" y="411318"/>
                  </a:lnTo>
                  <a:lnTo>
                    <a:pt x="2876783" y="356954"/>
                  </a:lnTo>
                  <a:lnTo>
                    <a:pt x="2845162" y="330245"/>
                  </a:lnTo>
                  <a:lnTo>
                    <a:pt x="2809922" y="303913"/>
                  </a:lnTo>
                  <a:lnTo>
                    <a:pt x="2749825" y="265041"/>
                  </a:lnTo>
                  <a:lnTo>
                    <a:pt x="2683553" y="228627"/>
                  </a:lnTo>
                  <a:lnTo>
                    <a:pt x="2648233" y="211356"/>
                  </a:lnTo>
                  <a:lnTo>
                    <a:pt x="2611528" y="194716"/>
                  </a:lnTo>
                  <a:lnTo>
                    <a:pt x="2573490" y="178715"/>
                  </a:lnTo>
                  <a:lnTo>
                    <a:pt x="2534173" y="163358"/>
                  </a:lnTo>
                  <a:lnTo>
                    <a:pt x="2493630" y="148650"/>
                  </a:lnTo>
                  <a:lnTo>
                    <a:pt x="2451914" y="134597"/>
                  </a:lnTo>
                  <a:lnTo>
                    <a:pt x="2409077" y="121207"/>
                  </a:lnTo>
                  <a:lnTo>
                    <a:pt x="2365173" y="108483"/>
                  </a:lnTo>
                  <a:lnTo>
                    <a:pt x="2320255" y="96433"/>
                  </a:lnTo>
                  <a:lnTo>
                    <a:pt x="2274376" y="85062"/>
                  </a:lnTo>
                  <a:lnTo>
                    <a:pt x="2227588" y="74376"/>
                  </a:lnTo>
                  <a:lnTo>
                    <a:pt x="2179944" y="64381"/>
                  </a:lnTo>
                  <a:lnTo>
                    <a:pt x="2131498" y="55082"/>
                  </a:lnTo>
                  <a:lnTo>
                    <a:pt x="2082303" y="46487"/>
                  </a:lnTo>
                  <a:lnTo>
                    <a:pt x="2032412" y="38600"/>
                  </a:lnTo>
                  <a:lnTo>
                    <a:pt x="1981876" y="31427"/>
                  </a:lnTo>
                  <a:lnTo>
                    <a:pt x="1930751" y="24975"/>
                  </a:lnTo>
                  <a:lnTo>
                    <a:pt x="1879088" y="19249"/>
                  </a:lnTo>
                  <a:lnTo>
                    <a:pt x="1826940" y="14255"/>
                  </a:lnTo>
                  <a:lnTo>
                    <a:pt x="1774361" y="10000"/>
                  </a:lnTo>
                  <a:lnTo>
                    <a:pt x="1721403" y="6488"/>
                  </a:lnTo>
                  <a:lnTo>
                    <a:pt x="1668119" y="3727"/>
                  </a:lnTo>
                  <a:lnTo>
                    <a:pt x="1614563" y="1721"/>
                  </a:lnTo>
                  <a:lnTo>
                    <a:pt x="1560788" y="476"/>
                  </a:lnTo>
                  <a:lnTo>
                    <a:pt x="1506845" y="0"/>
                  </a:lnTo>
                  <a:lnTo>
                    <a:pt x="1452789" y="296"/>
                  </a:lnTo>
                  <a:lnTo>
                    <a:pt x="1398673" y="1372"/>
                  </a:lnTo>
                  <a:lnTo>
                    <a:pt x="1344548" y="3233"/>
                  </a:lnTo>
                  <a:lnTo>
                    <a:pt x="1290469" y="5886"/>
                  </a:lnTo>
                  <a:lnTo>
                    <a:pt x="1236489" y="9335"/>
                  </a:lnTo>
                  <a:lnTo>
                    <a:pt x="1182659" y="13588"/>
                  </a:lnTo>
                  <a:lnTo>
                    <a:pt x="1129034" y="18649"/>
                  </a:lnTo>
                  <a:lnTo>
                    <a:pt x="1075665" y="24524"/>
                  </a:lnTo>
                  <a:lnTo>
                    <a:pt x="1022607" y="31221"/>
                  </a:lnTo>
                  <a:lnTo>
                    <a:pt x="969913" y="38744"/>
                  </a:lnTo>
                  <a:lnTo>
                    <a:pt x="917634" y="47099"/>
                  </a:lnTo>
                  <a:lnTo>
                    <a:pt x="865824" y="56293"/>
                  </a:lnTo>
                  <a:lnTo>
                    <a:pt x="814537" y="66330"/>
                  </a:lnTo>
                  <a:lnTo>
                    <a:pt x="763825" y="77218"/>
                  </a:lnTo>
                  <a:lnTo>
                    <a:pt x="699447" y="92511"/>
                  </a:lnTo>
                  <a:lnTo>
                    <a:pt x="637676" y="108871"/>
                  </a:lnTo>
                  <a:lnTo>
                    <a:pt x="578544" y="126252"/>
                  </a:lnTo>
                  <a:lnTo>
                    <a:pt x="522085" y="144607"/>
                  </a:lnTo>
                  <a:lnTo>
                    <a:pt x="468331" y="163890"/>
                  </a:lnTo>
                  <a:lnTo>
                    <a:pt x="417314" y="184053"/>
                  </a:lnTo>
                  <a:lnTo>
                    <a:pt x="369067" y="205051"/>
                  </a:lnTo>
                  <a:lnTo>
                    <a:pt x="323624" y="226836"/>
                  </a:lnTo>
                  <a:lnTo>
                    <a:pt x="281016" y="249363"/>
                  </a:lnTo>
                  <a:lnTo>
                    <a:pt x="241276" y="272584"/>
                  </a:lnTo>
                  <a:lnTo>
                    <a:pt x="204437" y="296453"/>
                  </a:lnTo>
                  <a:lnTo>
                    <a:pt x="170531" y="320923"/>
                  </a:lnTo>
                  <a:lnTo>
                    <a:pt x="139591" y="345949"/>
                  </a:lnTo>
                  <a:lnTo>
                    <a:pt x="86741" y="397476"/>
                  </a:lnTo>
                  <a:lnTo>
                    <a:pt x="46148" y="450663"/>
                  </a:lnTo>
                  <a:lnTo>
                    <a:pt x="18072" y="505137"/>
                  </a:lnTo>
                  <a:lnTo>
                    <a:pt x="2774" y="560525"/>
                  </a:lnTo>
                  <a:lnTo>
                    <a:pt x="0" y="588445"/>
                  </a:lnTo>
                  <a:lnTo>
                    <a:pt x="517" y="616454"/>
                  </a:lnTo>
                  <a:lnTo>
                    <a:pt x="11561" y="672550"/>
                  </a:lnTo>
                  <a:lnTo>
                    <a:pt x="36168" y="728442"/>
                  </a:lnTo>
                  <a:lnTo>
                    <a:pt x="74598" y="783757"/>
                  </a:lnTo>
                  <a:lnTo>
                    <a:pt x="127114" y="838121"/>
                  </a:lnTo>
                  <a:lnTo>
                    <a:pt x="158735" y="864830"/>
                  </a:lnTo>
                  <a:lnTo>
                    <a:pt x="193976" y="891161"/>
                  </a:lnTo>
                  <a:lnTo>
                    <a:pt x="255797" y="931024"/>
                  </a:lnTo>
                  <a:lnTo>
                    <a:pt x="289314" y="950048"/>
                  </a:lnTo>
                  <a:lnTo>
                    <a:pt x="324495" y="968452"/>
                  </a:lnTo>
                  <a:lnTo>
                    <a:pt x="361282" y="986226"/>
                  </a:lnTo>
                  <a:lnTo>
                    <a:pt x="399618" y="1003357"/>
                  </a:lnTo>
                  <a:lnTo>
                    <a:pt x="439448" y="1019834"/>
                  </a:lnTo>
                  <a:lnTo>
                    <a:pt x="480714" y="1035646"/>
                  </a:lnTo>
                  <a:lnTo>
                    <a:pt x="523360" y="1050782"/>
                  </a:lnTo>
                  <a:lnTo>
                    <a:pt x="567330" y="1065231"/>
                  </a:lnTo>
                  <a:lnTo>
                    <a:pt x="612567" y="1078981"/>
                  </a:lnTo>
                  <a:lnTo>
                    <a:pt x="659014" y="1092021"/>
                  </a:lnTo>
                  <a:lnTo>
                    <a:pt x="706614" y="1104339"/>
                  </a:lnTo>
                  <a:lnTo>
                    <a:pt x="755312" y="1115925"/>
                  </a:lnTo>
                  <a:lnTo>
                    <a:pt x="805051" y="1126767"/>
                  </a:lnTo>
                  <a:lnTo>
                    <a:pt x="855774" y="1136854"/>
                  </a:lnTo>
                  <a:lnTo>
                    <a:pt x="907425" y="1146174"/>
                  </a:lnTo>
                  <a:lnTo>
                    <a:pt x="959946" y="1154717"/>
                  </a:lnTo>
                  <a:lnTo>
                    <a:pt x="1013282" y="1162471"/>
                  </a:lnTo>
                  <a:lnTo>
                    <a:pt x="1067376" y="1169424"/>
                  </a:lnTo>
                  <a:lnTo>
                    <a:pt x="1122171" y="1175566"/>
                  </a:lnTo>
                  <a:lnTo>
                    <a:pt x="1177611" y="1180885"/>
                  </a:lnTo>
                  <a:lnTo>
                    <a:pt x="1233640" y="1185369"/>
                  </a:lnTo>
                  <a:lnTo>
                    <a:pt x="1290200" y="1189009"/>
                  </a:lnTo>
                  <a:lnTo>
                    <a:pt x="1347235" y="1191791"/>
                  </a:lnTo>
                  <a:lnTo>
                    <a:pt x="1404689" y="1193706"/>
                  </a:lnTo>
                  <a:lnTo>
                    <a:pt x="1462505" y="1194741"/>
                  </a:lnTo>
                  <a:lnTo>
                    <a:pt x="1520627" y="1194886"/>
                  </a:lnTo>
                  <a:lnTo>
                    <a:pt x="1578997" y="1194130"/>
                  </a:lnTo>
                  <a:lnTo>
                    <a:pt x="1637560" y="1192460"/>
                  </a:lnTo>
                  <a:lnTo>
                    <a:pt x="1696259" y="1189865"/>
                  </a:lnTo>
                  <a:lnTo>
                    <a:pt x="2127678" y="1344297"/>
                  </a:lnTo>
                  <a:close/>
                </a:path>
              </a:pathLst>
            </a:custGeom>
            <a:ln w="1981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52522" y="3122421"/>
            <a:ext cx="1866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So,</a:t>
            </a:r>
            <a:r>
              <a:rPr dirty="0" sz="1800" spc="-10">
                <a:latin typeface="Calibri"/>
                <a:cs typeface="Calibri"/>
              </a:rPr>
              <a:t> there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 need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store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anything?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78571" y="2930320"/>
            <a:ext cx="2180590" cy="1184275"/>
            <a:chOff x="5778571" y="2930320"/>
            <a:chExt cx="2180590" cy="1184275"/>
          </a:xfrm>
        </p:grpSpPr>
        <p:sp>
          <p:nvSpPr>
            <p:cNvPr id="8" name="object 8"/>
            <p:cNvSpPr/>
            <p:nvPr/>
          </p:nvSpPr>
          <p:spPr>
            <a:xfrm>
              <a:off x="5784921" y="2936670"/>
              <a:ext cx="2167890" cy="1171575"/>
            </a:xfrm>
            <a:custGeom>
              <a:avLst/>
              <a:gdLst/>
              <a:ahLst/>
              <a:cxnLst/>
              <a:rect l="l" t="t" r="r" b="b"/>
              <a:pathLst>
                <a:path w="2167890" h="1171575">
                  <a:moveTo>
                    <a:pt x="1085253" y="0"/>
                  </a:moveTo>
                  <a:lnTo>
                    <a:pt x="1031282" y="633"/>
                  </a:lnTo>
                  <a:lnTo>
                    <a:pt x="977562" y="2551"/>
                  </a:lnTo>
                  <a:lnTo>
                    <a:pt x="924193" y="5739"/>
                  </a:lnTo>
                  <a:lnTo>
                    <a:pt x="871278" y="10183"/>
                  </a:lnTo>
                  <a:lnTo>
                    <a:pt x="818919" y="15869"/>
                  </a:lnTo>
                  <a:lnTo>
                    <a:pt x="767218" y="22785"/>
                  </a:lnTo>
                  <a:lnTo>
                    <a:pt x="716277" y="30916"/>
                  </a:lnTo>
                  <a:lnTo>
                    <a:pt x="666197" y="40249"/>
                  </a:lnTo>
                  <a:lnTo>
                    <a:pt x="617082" y="50771"/>
                  </a:lnTo>
                  <a:lnTo>
                    <a:pt x="569032" y="62467"/>
                  </a:lnTo>
                  <a:lnTo>
                    <a:pt x="522150" y="75324"/>
                  </a:lnTo>
                  <a:lnTo>
                    <a:pt x="476539" y="89328"/>
                  </a:lnTo>
                  <a:lnTo>
                    <a:pt x="432299" y="104466"/>
                  </a:lnTo>
                  <a:lnTo>
                    <a:pt x="389533" y="120723"/>
                  </a:lnTo>
                  <a:lnTo>
                    <a:pt x="348343" y="138088"/>
                  </a:lnTo>
                  <a:lnTo>
                    <a:pt x="308831" y="156545"/>
                  </a:lnTo>
                  <a:lnTo>
                    <a:pt x="271098" y="176081"/>
                  </a:lnTo>
                  <a:lnTo>
                    <a:pt x="235248" y="196683"/>
                  </a:lnTo>
                  <a:lnTo>
                    <a:pt x="201382" y="218336"/>
                  </a:lnTo>
                  <a:lnTo>
                    <a:pt x="169602" y="241028"/>
                  </a:lnTo>
                  <a:lnTo>
                    <a:pt x="107014" y="295090"/>
                  </a:lnTo>
                  <a:lnTo>
                    <a:pt x="78554" y="325986"/>
                  </a:lnTo>
                  <a:lnTo>
                    <a:pt x="54575" y="357340"/>
                  </a:lnTo>
                  <a:lnTo>
                    <a:pt x="19843" y="421049"/>
                  </a:lnTo>
                  <a:lnTo>
                    <a:pt x="2385" y="485468"/>
                  </a:lnTo>
                  <a:lnTo>
                    <a:pt x="0" y="517710"/>
                  </a:lnTo>
                  <a:lnTo>
                    <a:pt x="1770" y="549849"/>
                  </a:lnTo>
                  <a:lnTo>
                    <a:pt x="17564" y="613444"/>
                  </a:lnTo>
                  <a:lnTo>
                    <a:pt x="49334" y="675506"/>
                  </a:lnTo>
                  <a:lnTo>
                    <a:pt x="96648" y="735286"/>
                  </a:lnTo>
                  <a:lnTo>
                    <a:pt x="125999" y="764087"/>
                  </a:lnTo>
                  <a:lnTo>
                    <a:pt x="159074" y="792036"/>
                  </a:lnTo>
                  <a:lnTo>
                    <a:pt x="195818" y="819042"/>
                  </a:lnTo>
                  <a:lnTo>
                    <a:pt x="236178" y="845010"/>
                  </a:lnTo>
                  <a:lnTo>
                    <a:pt x="280099" y="869846"/>
                  </a:lnTo>
                  <a:lnTo>
                    <a:pt x="327528" y="893457"/>
                  </a:lnTo>
                  <a:lnTo>
                    <a:pt x="378410" y="915751"/>
                  </a:lnTo>
                  <a:lnTo>
                    <a:pt x="432691" y="936632"/>
                  </a:lnTo>
                  <a:lnTo>
                    <a:pt x="490318" y="956008"/>
                  </a:lnTo>
                  <a:lnTo>
                    <a:pt x="551235" y="973786"/>
                  </a:lnTo>
                  <a:lnTo>
                    <a:pt x="632261" y="1171017"/>
                  </a:lnTo>
                  <a:lnTo>
                    <a:pt x="943538" y="1036651"/>
                  </a:lnTo>
                  <a:lnTo>
                    <a:pt x="1000602" y="1039493"/>
                  </a:lnTo>
                  <a:lnTo>
                    <a:pt x="1057462" y="1040880"/>
                  </a:lnTo>
                  <a:lnTo>
                    <a:pt x="1114016" y="1040836"/>
                  </a:lnTo>
                  <a:lnTo>
                    <a:pt x="1170167" y="1039384"/>
                  </a:lnTo>
                  <a:lnTo>
                    <a:pt x="1225813" y="1036549"/>
                  </a:lnTo>
                  <a:lnTo>
                    <a:pt x="1280854" y="1032355"/>
                  </a:lnTo>
                  <a:lnTo>
                    <a:pt x="1335193" y="1026825"/>
                  </a:lnTo>
                  <a:lnTo>
                    <a:pt x="1388727" y="1019983"/>
                  </a:lnTo>
                  <a:lnTo>
                    <a:pt x="1441359" y="1011854"/>
                  </a:lnTo>
                  <a:lnTo>
                    <a:pt x="1492987" y="1002462"/>
                  </a:lnTo>
                  <a:lnTo>
                    <a:pt x="1543513" y="991830"/>
                  </a:lnTo>
                  <a:lnTo>
                    <a:pt x="1592836" y="979983"/>
                  </a:lnTo>
                  <a:lnTo>
                    <a:pt x="1640856" y="966944"/>
                  </a:lnTo>
                  <a:lnTo>
                    <a:pt x="1687475" y="952738"/>
                  </a:lnTo>
                  <a:lnTo>
                    <a:pt x="1732591" y="937388"/>
                  </a:lnTo>
                  <a:lnTo>
                    <a:pt x="1776106" y="920919"/>
                  </a:lnTo>
                  <a:lnTo>
                    <a:pt x="1817919" y="903354"/>
                  </a:lnTo>
                  <a:lnTo>
                    <a:pt x="1857932" y="884717"/>
                  </a:lnTo>
                  <a:lnTo>
                    <a:pt x="1896043" y="865033"/>
                  </a:lnTo>
                  <a:lnTo>
                    <a:pt x="1932154" y="844326"/>
                  </a:lnTo>
                  <a:lnTo>
                    <a:pt x="1966164" y="822618"/>
                  </a:lnTo>
                  <a:lnTo>
                    <a:pt x="1997973" y="799935"/>
                  </a:lnTo>
                  <a:lnTo>
                    <a:pt x="2060478" y="745956"/>
                  </a:lnTo>
                  <a:lnTo>
                    <a:pt x="2088938" y="715059"/>
                  </a:lnTo>
                  <a:lnTo>
                    <a:pt x="2112918" y="683705"/>
                  </a:lnTo>
                  <a:lnTo>
                    <a:pt x="2147650" y="619996"/>
                  </a:lnTo>
                  <a:lnTo>
                    <a:pt x="2165107" y="555577"/>
                  </a:lnTo>
                  <a:lnTo>
                    <a:pt x="2167493" y="523335"/>
                  </a:lnTo>
                  <a:lnTo>
                    <a:pt x="2165723" y="491196"/>
                  </a:lnTo>
                  <a:lnTo>
                    <a:pt x="2149929" y="427601"/>
                  </a:lnTo>
                  <a:lnTo>
                    <a:pt x="2118158" y="365540"/>
                  </a:lnTo>
                  <a:lnTo>
                    <a:pt x="2070844" y="305760"/>
                  </a:lnTo>
                  <a:lnTo>
                    <a:pt x="2041493" y="276959"/>
                  </a:lnTo>
                  <a:lnTo>
                    <a:pt x="2008419" y="249009"/>
                  </a:lnTo>
                  <a:lnTo>
                    <a:pt x="1971674" y="222004"/>
                  </a:lnTo>
                  <a:lnTo>
                    <a:pt x="1931314" y="196036"/>
                  </a:lnTo>
                  <a:lnTo>
                    <a:pt x="1887393" y="171200"/>
                  </a:lnTo>
                  <a:lnTo>
                    <a:pt x="1839964" y="147588"/>
                  </a:lnTo>
                  <a:lnTo>
                    <a:pt x="1789082" y="125295"/>
                  </a:lnTo>
                  <a:lnTo>
                    <a:pt x="1734801" y="104413"/>
                  </a:lnTo>
                  <a:lnTo>
                    <a:pt x="1677175" y="85037"/>
                  </a:lnTo>
                  <a:lnTo>
                    <a:pt x="1616257" y="67260"/>
                  </a:lnTo>
                  <a:lnTo>
                    <a:pt x="1565399" y="54307"/>
                  </a:lnTo>
                  <a:lnTo>
                    <a:pt x="1513770" y="42775"/>
                  </a:lnTo>
                  <a:lnTo>
                    <a:pt x="1461473" y="32649"/>
                  </a:lnTo>
                  <a:lnTo>
                    <a:pt x="1408610" y="23916"/>
                  </a:lnTo>
                  <a:lnTo>
                    <a:pt x="1355282" y="16562"/>
                  </a:lnTo>
                  <a:lnTo>
                    <a:pt x="1301593" y="10573"/>
                  </a:lnTo>
                  <a:lnTo>
                    <a:pt x="1247643" y="5936"/>
                  </a:lnTo>
                  <a:lnTo>
                    <a:pt x="1193535" y="2637"/>
                  </a:lnTo>
                  <a:lnTo>
                    <a:pt x="1139371" y="663"/>
                  </a:lnTo>
                  <a:lnTo>
                    <a:pt x="1085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84921" y="2936670"/>
              <a:ext cx="2167890" cy="1171575"/>
            </a:xfrm>
            <a:custGeom>
              <a:avLst/>
              <a:gdLst/>
              <a:ahLst/>
              <a:cxnLst/>
              <a:rect l="l" t="t" r="r" b="b"/>
              <a:pathLst>
                <a:path w="2167890" h="1171575">
                  <a:moveTo>
                    <a:pt x="632261" y="1171017"/>
                  </a:moveTo>
                  <a:lnTo>
                    <a:pt x="551235" y="973786"/>
                  </a:lnTo>
                  <a:lnTo>
                    <a:pt x="490318" y="956008"/>
                  </a:lnTo>
                  <a:lnTo>
                    <a:pt x="432691" y="936632"/>
                  </a:lnTo>
                  <a:lnTo>
                    <a:pt x="378410" y="915751"/>
                  </a:lnTo>
                  <a:lnTo>
                    <a:pt x="327528" y="893457"/>
                  </a:lnTo>
                  <a:lnTo>
                    <a:pt x="280099" y="869846"/>
                  </a:lnTo>
                  <a:lnTo>
                    <a:pt x="236178" y="845010"/>
                  </a:lnTo>
                  <a:lnTo>
                    <a:pt x="195818" y="819042"/>
                  </a:lnTo>
                  <a:lnTo>
                    <a:pt x="159074" y="792036"/>
                  </a:lnTo>
                  <a:lnTo>
                    <a:pt x="125999" y="764087"/>
                  </a:lnTo>
                  <a:lnTo>
                    <a:pt x="96648" y="735286"/>
                  </a:lnTo>
                  <a:lnTo>
                    <a:pt x="71075" y="705728"/>
                  </a:lnTo>
                  <a:lnTo>
                    <a:pt x="31479" y="644714"/>
                  </a:lnTo>
                  <a:lnTo>
                    <a:pt x="7643" y="581792"/>
                  </a:lnTo>
                  <a:lnTo>
                    <a:pt x="0" y="517710"/>
                  </a:lnTo>
                  <a:lnTo>
                    <a:pt x="2385" y="485468"/>
                  </a:lnTo>
                  <a:lnTo>
                    <a:pt x="19843" y="421049"/>
                  </a:lnTo>
                  <a:lnTo>
                    <a:pt x="54575" y="357340"/>
                  </a:lnTo>
                  <a:lnTo>
                    <a:pt x="78554" y="325986"/>
                  </a:lnTo>
                  <a:lnTo>
                    <a:pt x="107014" y="295090"/>
                  </a:lnTo>
                  <a:lnTo>
                    <a:pt x="140009" y="264745"/>
                  </a:lnTo>
                  <a:lnTo>
                    <a:pt x="201382" y="218336"/>
                  </a:lnTo>
                  <a:lnTo>
                    <a:pt x="235248" y="196683"/>
                  </a:lnTo>
                  <a:lnTo>
                    <a:pt x="271098" y="176081"/>
                  </a:lnTo>
                  <a:lnTo>
                    <a:pt x="308831" y="156545"/>
                  </a:lnTo>
                  <a:lnTo>
                    <a:pt x="348343" y="138088"/>
                  </a:lnTo>
                  <a:lnTo>
                    <a:pt x="389533" y="120723"/>
                  </a:lnTo>
                  <a:lnTo>
                    <a:pt x="432299" y="104466"/>
                  </a:lnTo>
                  <a:lnTo>
                    <a:pt x="476539" y="89328"/>
                  </a:lnTo>
                  <a:lnTo>
                    <a:pt x="522150" y="75324"/>
                  </a:lnTo>
                  <a:lnTo>
                    <a:pt x="569032" y="62467"/>
                  </a:lnTo>
                  <a:lnTo>
                    <a:pt x="617082" y="50771"/>
                  </a:lnTo>
                  <a:lnTo>
                    <a:pt x="666197" y="40249"/>
                  </a:lnTo>
                  <a:lnTo>
                    <a:pt x="716277" y="30916"/>
                  </a:lnTo>
                  <a:lnTo>
                    <a:pt x="767218" y="22785"/>
                  </a:lnTo>
                  <a:lnTo>
                    <a:pt x="818919" y="15869"/>
                  </a:lnTo>
                  <a:lnTo>
                    <a:pt x="871278" y="10183"/>
                  </a:lnTo>
                  <a:lnTo>
                    <a:pt x="924193" y="5739"/>
                  </a:lnTo>
                  <a:lnTo>
                    <a:pt x="977562" y="2551"/>
                  </a:lnTo>
                  <a:lnTo>
                    <a:pt x="1031282" y="633"/>
                  </a:lnTo>
                  <a:lnTo>
                    <a:pt x="1085253" y="0"/>
                  </a:lnTo>
                  <a:lnTo>
                    <a:pt x="1139371" y="663"/>
                  </a:lnTo>
                  <a:lnTo>
                    <a:pt x="1193535" y="2637"/>
                  </a:lnTo>
                  <a:lnTo>
                    <a:pt x="1247643" y="5936"/>
                  </a:lnTo>
                  <a:lnTo>
                    <a:pt x="1301593" y="10573"/>
                  </a:lnTo>
                  <a:lnTo>
                    <a:pt x="1355282" y="16562"/>
                  </a:lnTo>
                  <a:lnTo>
                    <a:pt x="1408610" y="23916"/>
                  </a:lnTo>
                  <a:lnTo>
                    <a:pt x="1461473" y="32649"/>
                  </a:lnTo>
                  <a:lnTo>
                    <a:pt x="1513770" y="42775"/>
                  </a:lnTo>
                  <a:lnTo>
                    <a:pt x="1565399" y="54307"/>
                  </a:lnTo>
                  <a:lnTo>
                    <a:pt x="1616257" y="67260"/>
                  </a:lnTo>
                  <a:lnTo>
                    <a:pt x="1677175" y="85037"/>
                  </a:lnTo>
                  <a:lnTo>
                    <a:pt x="1734801" y="104413"/>
                  </a:lnTo>
                  <a:lnTo>
                    <a:pt x="1789082" y="125295"/>
                  </a:lnTo>
                  <a:lnTo>
                    <a:pt x="1839964" y="147588"/>
                  </a:lnTo>
                  <a:lnTo>
                    <a:pt x="1887393" y="171200"/>
                  </a:lnTo>
                  <a:lnTo>
                    <a:pt x="1931314" y="196036"/>
                  </a:lnTo>
                  <a:lnTo>
                    <a:pt x="1971674" y="222004"/>
                  </a:lnTo>
                  <a:lnTo>
                    <a:pt x="2008419" y="249009"/>
                  </a:lnTo>
                  <a:lnTo>
                    <a:pt x="2041493" y="276959"/>
                  </a:lnTo>
                  <a:lnTo>
                    <a:pt x="2070844" y="305760"/>
                  </a:lnTo>
                  <a:lnTo>
                    <a:pt x="2096417" y="335318"/>
                  </a:lnTo>
                  <a:lnTo>
                    <a:pt x="2136014" y="396332"/>
                  </a:lnTo>
                  <a:lnTo>
                    <a:pt x="2159850" y="459254"/>
                  </a:lnTo>
                  <a:lnTo>
                    <a:pt x="2167493" y="523335"/>
                  </a:lnTo>
                  <a:lnTo>
                    <a:pt x="2165107" y="555577"/>
                  </a:lnTo>
                  <a:lnTo>
                    <a:pt x="2147650" y="619996"/>
                  </a:lnTo>
                  <a:lnTo>
                    <a:pt x="2112918" y="683705"/>
                  </a:lnTo>
                  <a:lnTo>
                    <a:pt x="2088938" y="715059"/>
                  </a:lnTo>
                  <a:lnTo>
                    <a:pt x="2060478" y="745956"/>
                  </a:lnTo>
                  <a:lnTo>
                    <a:pt x="2027483" y="776301"/>
                  </a:lnTo>
                  <a:lnTo>
                    <a:pt x="1966164" y="822618"/>
                  </a:lnTo>
                  <a:lnTo>
                    <a:pt x="1932154" y="844326"/>
                  </a:lnTo>
                  <a:lnTo>
                    <a:pt x="1896043" y="865033"/>
                  </a:lnTo>
                  <a:lnTo>
                    <a:pt x="1857932" y="884717"/>
                  </a:lnTo>
                  <a:lnTo>
                    <a:pt x="1817919" y="903354"/>
                  </a:lnTo>
                  <a:lnTo>
                    <a:pt x="1776106" y="920919"/>
                  </a:lnTo>
                  <a:lnTo>
                    <a:pt x="1732591" y="937388"/>
                  </a:lnTo>
                  <a:lnTo>
                    <a:pt x="1687475" y="952738"/>
                  </a:lnTo>
                  <a:lnTo>
                    <a:pt x="1640856" y="966944"/>
                  </a:lnTo>
                  <a:lnTo>
                    <a:pt x="1592836" y="979983"/>
                  </a:lnTo>
                  <a:lnTo>
                    <a:pt x="1543513" y="991830"/>
                  </a:lnTo>
                  <a:lnTo>
                    <a:pt x="1492987" y="1002462"/>
                  </a:lnTo>
                  <a:lnTo>
                    <a:pt x="1441359" y="1011854"/>
                  </a:lnTo>
                  <a:lnTo>
                    <a:pt x="1388727" y="1019983"/>
                  </a:lnTo>
                  <a:lnTo>
                    <a:pt x="1335193" y="1026825"/>
                  </a:lnTo>
                  <a:lnTo>
                    <a:pt x="1280854" y="1032355"/>
                  </a:lnTo>
                  <a:lnTo>
                    <a:pt x="1225813" y="1036549"/>
                  </a:lnTo>
                  <a:lnTo>
                    <a:pt x="1170167" y="1039384"/>
                  </a:lnTo>
                  <a:lnTo>
                    <a:pt x="1114016" y="1040836"/>
                  </a:lnTo>
                  <a:lnTo>
                    <a:pt x="1057462" y="1040880"/>
                  </a:lnTo>
                  <a:lnTo>
                    <a:pt x="1000602" y="1039493"/>
                  </a:lnTo>
                  <a:lnTo>
                    <a:pt x="943538" y="1036651"/>
                  </a:lnTo>
                  <a:lnTo>
                    <a:pt x="632261" y="1171017"/>
                  </a:lnTo>
                  <a:close/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693789" y="3292602"/>
            <a:ext cx="352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No.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63230" y="1804287"/>
            <a:ext cx="3394710" cy="1864360"/>
            <a:chOff x="6763230" y="1804287"/>
            <a:chExt cx="3394710" cy="1864360"/>
          </a:xfrm>
        </p:grpSpPr>
        <p:sp>
          <p:nvSpPr>
            <p:cNvPr id="12" name="object 12"/>
            <p:cNvSpPr/>
            <p:nvPr/>
          </p:nvSpPr>
          <p:spPr>
            <a:xfrm>
              <a:off x="6769326" y="1810383"/>
              <a:ext cx="3382645" cy="1852295"/>
            </a:xfrm>
            <a:custGeom>
              <a:avLst/>
              <a:gdLst/>
              <a:ahLst/>
              <a:cxnLst/>
              <a:rect l="l" t="t" r="r" b="b"/>
              <a:pathLst>
                <a:path w="3382645" h="1852295">
                  <a:moveTo>
                    <a:pt x="1683185" y="0"/>
                  </a:moveTo>
                  <a:lnTo>
                    <a:pt x="1629889" y="557"/>
                  </a:lnTo>
                  <a:lnTo>
                    <a:pt x="1576734" y="1929"/>
                  </a:lnTo>
                  <a:lnTo>
                    <a:pt x="1523760" y="4110"/>
                  </a:lnTo>
                  <a:lnTo>
                    <a:pt x="1471007" y="7095"/>
                  </a:lnTo>
                  <a:lnTo>
                    <a:pt x="1418515" y="10877"/>
                  </a:lnTo>
                  <a:lnTo>
                    <a:pt x="1366325" y="15452"/>
                  </a:lnTo>
                  <a:lnTo>
                    <a:pt x="1314478" y="20815"/>
                  </a:lnTo>
                  <a:lnTo>
                    <a:pt x="1263012" y="26958"/>
                  </a:lnTo>
                  <a:lnTo>
                    <a:pt x="1211970" y="33878"/>
                  </a:lnTo>
                  <a:lnTo>
                    <a:pt x="1161390" y="41569"/>
                  </a:lnTo>
                  <a:lnTo>
                    <a:pt x="1111314" y="50025"/>
                  </a:lnTo>
                  <a:lnTo>
                    <a:pt x="1061782" y="59241"/>
                  </a:lnTo>
                  <a:lnTo>
                    <a:pt x="1012833" y="69211"/>
                  </a:lnTo>
                  <a:lnTo>
                    <a:pt x="964509" y="79929"/>
                  </a:lnTo>
                  <a:lnTo>
                    <a:pt x="916849" y="91391"/>
                  </a:lnTo>
                  <a:lnTo>
                    <a:pt x="869895" y="103591"/>
                  </a:lnTo>
                  <a:lnTo>
                    <a:pt x="823685" y="116524"/>
                  </a:lnTo>
                  <a:lnTo>
                    <a:pt x="778262" y="130183"/>
                  </a:lnTo>
                  <a:lnTo>
                    <a:pt x="733664" y="144564"/>
                  </a:lnTo>
                  <a:lnTo>
                    <a:pt x="689932" y="159661"/>
                  </a:lnTo>
                  <a:lnTo>
                    <a:pt x="647107" y="175469"/>
                  </a:lnTo>
                  <a:lnTo>
                    <a:pt x="605229" y="191981"/>
                  </a:lnTo>
                  <a:lnTo>
                    <a:pt x="564338" y="209193"/>
                  </a:lnTo>
                  <a:lnTo>
                    <a:pt x="524475" y="227100"/>
                  </a:lnTo>
                  <a:lnTo>
                    <a:pt x="485679" y="245695"/>
                  </a:lnTo>
                  <a:lnTo>
                    <a:pt x="447992" y="264973"/>
                  </a:lnTo>
                  <a:lnTo>
                    <a:pt x="411453" y="284929"/>
                  </a:lnTo>
                  <a:lnTo>
                    <a:pt x="376102" y="305558"/>
                  </a:lnTo>
                  <a:lnTo>
                    <a:pt x="341981" y="326853"/>
                  </a:lnTo>
                  <a:lnTo>
                    <a:pt x="309130" y="348809"/>
                  </a:lnTo>
                  <a:lnTo>
                    <a:pt x="277588" y="371422"/>
                  </a:lnTo>
                  <a:lnTo>
                    <a:pt x="247396" y="394685"/>
                  </a:lnTo>
                  <a:lnTo>
                    <a:pt x="185567" y="448475"/>
                  </a:lnTo>
                  <a:lnTo>
                    <a:pt x="155317" y="478720"/>
                  </a:lnTo>
                  <a:lnTo>
                    <a:pt x="127824" y="509290"/>
                  </a:lnTo>
                  <a:lnTo>
                    <a:pt x="103068" y="540151"/>
                  </a:lnTo>
                  <a:lnTo>
                    <a:pt x="81028" y="571265"/>
                  </a:lnTo>
                  <a:lnTo>
                    <a:pt x="45012" y="634111"/>
                  </a:lnTo>
                  <a:lnTo>
                    <a:pt x="19613" y="697539"/>
                  </a:lnTo>
                  <a:lnTo>
                    <a:pt x="4663" y="761261"/>
                  </a:lnTo>
                  <a:lnTo>
                    <a:pt x="0" y="824988"/>
                  </a:lnTo>
                  <a:lnTo>
                    <a:pt x="1473" y="856764"/>
                  </a:lnTo>
                  <a:lnTo>
                    <a:pt x="11928" y="919958"/>
                  </a:lnTo>
                  <a:lnTo>
                    <a:pt x="32255" y="982436"/>
                  </a:lnTo>
                  <a:lnTo>
                    <a:pt x="62289" y="1043909"/>
                  </a:lnTo>
                  <a:lnTo>
                    <a:pt x="101865" y="1104088"/>
                  </a:lnTo>
                  <a:lnTo>
                    <a:pt x="150819" y="1162685"/>
                  </a:lnTo>
                  <a:lnTo>
                    <a:pt x="178760" y="1191301"/>
                  </a:lnTo>
                  <a:lnTo>
                    <a:pt x="208984" y="1219412"/>
                  </a:lnTo>
                  <a:lnTo>
                    <a:pt x="241470" y="1246984"/>
                  </a:lnTo>
                  <a:lnTo>
                    <a:pt x="276196" y="1273979"/>
                  </a:lnTo>
                  <a:lnTo>
                    <a:pt x="313143" y="1300363"/>
                  </a:lnTo>
                  <a:lnTo>
                    <a:pt x="352289" y="1326099"/>
                  </a:lnTo>
                  <a:lnTo>
                    <a:pt x="393615" y="1351150"/>
                  </a:lnTo>
                  <a:lnTo>
                    <a:pt x="437099" y="1375482"/>
                  </a:lnTo>
                  <a:lnTo>
                    <a:pt x="482721" y="1399057"/>
                  </a:lnTo>
                  <a:lnTo>
                    <a:pt x="530460" y="1421839"/>
                  </a:lnTo>
                  <a:lnTo>
                    <a:pt x="580296" y="1443794"/>
                  </a:lnTo>
                  <a:lnTo>
                    <a:pt x="632207" y="1464883"/>
                  </a:lnTo>
                  <a:lnTo>
                    <a:pt x="686174" y="1485072"/>
                  </a:lnTo>
                  <a:lnTo>
                    <a:pt x="742175" y="1504325"/>
                  </a:lnTo>
                  <a:lnTo>
                    <a:pt x="800190" y="1522605"/>
                  </a:lnTo>
                  <a:lnTo>
                    <a:pt x="860198" y="1539875"/>
                  </a:lnTo>
                  <a:lnTo>
                    <a:pt x="986690" y="1851787"/>
                  </a:lnTo>
                  <a:lnTo>
                    <a:pt x="1472338" y="1639189"/>
                  </a:lnTo>
                  <a:lnTo>
                    <a:pt x="1529258" y="1642323"/>
                  </a:lnTo>
                  <a:lnTo>
                    <a:pt x="1586070" y="1644512"/>
                  </a:lnTo>
                  <a:lnTo>
                    <a:pt x="1642735" y="1645766"/>
                  </a:lnTo>
                  <a:lnTo>
                    <a:pt x="1699211" y="1646096"/>
                  </a:lnTo>
                  <a:lnTo>
                    <a:pt x="1755458" y="1645511"/>
                  </a:lnTo>
                  <a:lnTo>
                    <a:pt x="1811436" y="1644021"/>
                  </a:lnTo>
                  <a:lnTo>
                    <a:pt x="1867103" y="1641636"/>
                  </a:lnTo>
                  <a:lnTo>
                    <a:pt x="1922419" y="1638366"/>
                  </a:lnTo>
                  <a:lnTo>
                    <a:pt x="1977344" y="1634221"/>
                  </a:lnTo>
                  <a:lnTo>
                    <a:pt x="2031836" y="1629210"/>
                  </a:lnTo>
                  <a:lnTo>
                    <a:pt x="2085855" y="1623343"/>
                  </a:lnTo>
                  <a:lnTo>
                    <a:pt x="2139361" y="1616631"/>
                  </a:lnTo>
                  <a:lnTo>
                    <a:pt x="2192312" y="1609082"/>
                  </a:lnTo>
                  <a:lnTo>
                    <a:pt x="2244669" y="1600708"/>
                  </a:lnTo>
                  <a:lnTo>
                    <a:pt x="2296390" y="1591517"/>
                  </a:lnTo>
                  <a:lnTo>
                    <a:pt x="2347435" y="1581521"/>
                  </a:lnTo>
                  <a:lnTo>
                    <a:pt x="2397763" y="1570727"/>
                  </a:lnTo>
                  <a:lnTo>
                    <a:pt x="2447333" y="1559148"/>
                  </a:lnTo>
                  <a:lnTo>
                    <a:pt x="2496105" y="1546791"/>
                  </a:lnTo>
                  <a:lnTo>
                    <a:pt x="2544039" y="1533668"/>
                  </a:lnTo>
                  <a:lnTo>
                    <a:pt x="2591093" y="1519788"/>
                  </a:lnTo>
                  <a:lnTo>
                    <a:pt x="2637227" y="1505160"/>
                  </a:lnTo>
                  <a:lnTo>
                    <a:pt x="2682400" y="1489796"/>
                  </a:lnTo>
                  <a:lnTo>
                    <a:pt x="2726571" y="1473704"/>
                  </a:lnTo>
                  <a:lnTo>
                    <a:pt x="2769701" y="1456894"/>
                  </a:lnTo>
                  <a:lnTo>
                    <a:pt x="2811748" y="1439377"/>
                  </a:lnTo>
                  <a:lnTo>
                    <a:pt x="2852671" y="1421162"/>
                  </a:lnTo>
                  <a:lnTo>
                    <a:pt x="2892431" y="1402259"/>
                  </a:lnTo>
                  <a:lnTo>
                    <a:pt x="2930986" y="1382679"/>
                  </a:lnTo>
                  <a:lnTo>
                    <a:pt x="2968295" y="1362429"/>
                  </a:lnTo>
                  <a:lnTo>
                    <a:pt x="3004319" y="1341522"/>
                  </a:lnTo>
                  <a:lnTo>
                    <a:pt x="3039016" y="1319966"/>
                  </a:lnTo>
                  <a:lnTo>
                    <a:pt x="3072345" y="1297772"/>
                  </a:lnTo>
                  <a:lnTo>
                    <a:pt x="3104267" y="1274949"/>
                  </a:lnTo>
                  <a:lnTo>
                    <a:pt x="3134740" y="1251507"/>
                  </a:lnTo>
                  <a:lnTo>
                    <a:pt x="3196752" y="1197582"/>
                  </a:lnTo>
                  <a:lnTo>
                    <a:pt x="3227001" y="1167347"/>
                  </a:lnTo>
                  <a:lnTo>
                    <a:pt x="3254494" y="1136784"/>
                  </a:lnTo>
                  <a:lnTo>
                    <a:pt x="3279250" y="1105932"/>
                  </a:lnTo>
                  <a:lnTo>
                    <a:pt x="3301290" y="1074825"/>
                  </a:lnTo>
                  <a:lnTo>
                    <a:pt x="3337306" y="1011993"/>
                  </a:lnTo>
                  <a:lnTo>
                    <a:pt x="3362706" y="948577"/>
                  </a:lnTo>
                  <a:lnTo>
                    <a:pt x="3377655" y="884865"/>
                  </a:lnTo>
                  <a:lnTo>
                    <a:pt x="3382319" y="821147"/>
                  </a:lnTo>
                  <a:lnTo>
                    <a:pt x="3380845" y="789376"/>
                  </a:lnTo>
                  <a:lnTo>
                    <a:pt x="3370391" y="726190"/>
                  </a:lnTo>
                  <a:lnTo>
                    <a:pt x="3350064" y="663718"/>
                  </a:lnTo>
                  <a:lnTo>
                    <a:pt x="3320029" y="602250"/>
                  </a:lnTo>
                  <a:lnTo>
                    <a:pt x="3280453" y="542075"/>
                  </a:lnTo>
                  <a:lnTo>
                    <a:pt x="3231499" y="483481"/>
                  </a:lnTo>
                  <a:lnTo>
                    <a:pt x="3203558" y="454868"/>
                  </a:lnTo>
                  <a:lnTo>
                    <a:pt x="3173334" y="426757"/>
                  </a:lnTo>
                  <a:lnTo>
                    <a:pt x="3140849" y="399187"/>
                  </a:lnTo>
                  <a:lnTo>
                    <a:pt x="3106122" y="372192"/>
                  </a:lnTo>
                  <a:lnTo>
                    <a:pt x="3069175" y="345809"/>
                  </a:lnTo>
                  <a:lnTo>
                    <a:pt x="3030029" y="320074"/>
                  </a:lnTo>
                  <a:lnTo>
                    <a:pt x="2988703" y="295023"/>
                  </a:lnTo>
                  <a:lnTo>
                    <a:pt x="2945219" y="270692"/>
                  </a:lnTo>
                  <a:lnTo>
                    <a:pt x="2899597" y="247118"/>
                  </a:lnTo>
                  <a:lnTo>
                    <a:pt x="2851858" y="224335"/>
                  </a:lnTo>
                  <a:lnTo>
                    <a:pt x="2802023" y="202381"/>
                  </a:lnTo>
                  <a:lnTo>
                    <a:pt x="2750111" y="181292"/>
                  </a:lnTo>
                  <a:lnTo>
                    <a:pt x="2696145" y="161103"/>
                  </a:lnTo>
                  <a:lnTo>
                    <a:pt x="2640144" y="141850"/>
                  </a:lnTo>
                  <a:lnTo>
                    <a:pt x="2582128" y="123570"/>
                  </a:lnTo>
                  <a:lnTo>
                    <a:pt x="2522120" y="106299"/>
                  </a:lnTo>
                  <a:lnTo>
                    <a:pt x="2472060" y="93083"/>
                  </a:lnTo>
                  <a:lnTo>
                    <a:pt x="2421495" y="80768"/>
                  </a:lnTo>
                  <a:lnTo>
                    <a:pt x="2370466" y="69350"/>
                  </a:lnTo>
                  <a:lnTo>
                    <a:pt x="2319013" y="58823"/>
                  </a:lnTo>
                  <a:lnTo>
                    <a:pt x="2267177" y="49181"/>
                  </a:lnTo>
                  <a:lnTo>
                    <a:pt x="2214997" y="40419"/>
                  </a:lnTo>
                  <a:lnTo>
                    <a:pt x="2162514" y="32532"/>
                  </a:lnTo>
                  <a:lnTo>
                    <a:pt x="2109768" y="25514"/>
                  </a:lnTo>
                  <a:lnTo>
                    <a:pt x="2056800" y="19359"/>
                  </a:lnTo>
                  <a:lnTo>
                    <a:pt x="2003650" y="14063"/>
                  </a:lnTo>
                  <a:lnTo>
                    <a:pt x="1950358" y="9619"/>
                  </a:lnTo>
                  <a:lnTo>
                    <a:pt x="1896965" y="6022"/>
                  </a:lnTo>
                  <a:lnTo>
                    <a:pt x="1843511" y="3268"/>
                  </a:lnTo>
                  <a:lnTo>
                    <a:pt x="1790036" y="1349"/>
                  </a:lnTo>
                  <a:lnTo>
                    <a:pt x="1736580" y="262"/>
                  </a:lnTo>
                  <a:lnTo>
                    <a:pt x="16831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69326" y="1810383"/>
              <a:ext cx="3382645" cy="1852295"/>
            </a:xfrm>
            <a:custGeom>
              <a:avLst/>
              <a:gdLst/>
              <a:ahLst/>
              <a:cxnLst/>
              <a:rect l="l" t="t" r="r" b="b"/>
              <a:pathLst>
                <a:path w="3382645" h="1852295">
                  <a:moveTo>
                    <a:pt x="986690" y="1851787"/>
                  </a:moveTo>
                  <a:lnTo>
                    <a:pt x="860198" y="1539875"/>
                  </a:lnTo>
                  <a:lnTo>
                    <a:pt x="800190" y="1522605"/>
                  </a:lnTo>
                  <a:lnTo>
                    <a:pt x="742175" y="1504325"/>
                  </a:lnTo>
                  <a:lnTo>
                    <a:pt x="686174" y="1485072"/>
                  </a:lnTo>
                  <a:lnTo>
                    <a:pt x="632207" y="1464883"/>
                  </a:lnTo>
                  <a:lnTo>
                    <a:pt x="580296" y="1443794"/>
                  </a:lnTo>
                  <a:lnTo>
                    <a:pt x="530460" y="1421839"/>
                  </a:lnTo>
                  <a:lnTo>
                    <a:pt x="482721" y="1399057"/>
                  </a:lnTo>
                  <a:lnTo>
                    <a:pt x="437099" y="1375482"/>
                  </a:lnTo>
                  <a:lnTo>
                    <a:pt x="393615" y="1351150"/>
                  </a:lnTo>
                  <a:lnTo>
                    <a:pt x="352289" y="1326099"/>
                  </a:lnTo>
                  <a:lnTo>
                    <a:pt x="313143" y="1300363"/>
                  </a:lnTo>
                  <a:lnTo>
                    <a:pt x="276196" y="1273979"/>
                  </a:lnTo>
                  <a:lnTo>
                    <a:pt x="241470" y="1246984"/>
                  </a:lnTo>
                  <a:lnTo>
                    <a:pt x="208984" y="1219412"/>
                  </a:lnTo>
                  <a:lnTo>
                    <a:pt x="178760" y="1191301"/>
                  </a:lnTo>
                  <a:lnTo>
                    <a:pt x="150819" y="1162685"/>
                  </a:lnTo>
                  <a:lnTo>
                    <a:pt x="125180" y="1133603"/>
                  </a:lnTo>
                  <a:lnTo>
                    <a:pt x="80895" y="1074178"/>
                  </a:lnTo>
                  <a:lnTo>
                    <a:pt x="46069" y="1013316"/>
                  </a:lnTo>
                  <a:lnTo>
                    <a:pt x="20867" y="951304"/>
                  </a:lnTo>
                  <a:lnTo>
                    <a:pt x="5456" y="888432"/>
                  </a:lnTo>
                  <a:lnTo>
                    <a:pt x="0" y="824988"/>
                  </a:lnTo>
                  <a:lnTo>
                    <a:pt x="1056" y="793142"/>
                  </a:lnTo>
                  <a:lnTo>
                    <a:pt x="10842" y="729381"/>
                  </a:lnTo>
                  <a:lnTo>
                    <a:pt x="30996" y="665770"/>
                  </a:lnTo>
                  <a:lnTo>
                    <a:pt x="61683" y="602597"/>
                  </a:lnTo>
                  <a:lnTo>
                    <a:pt x="103068" y="540151"/>
                  </a:lnTo>
                  <a:lnTo>
                    <a:pt x="127824" y="509290"/>
                  </a:lnTo>
                  <a:lnTo>
                    <a:pt x="155317" y="478720"/>
                  </a:lnTo>
                  <a:lnTo>
                    <a:pt x="185567" y="448475"/>
                  </a:lnTo>
                  <a:lnTo>
                    <a:pt x="218594" y="418592"/>
                  </a:lnTo>
                  <a:lnTo>
                    <a:pt x="277588" y="371422"/>
                  </a:lnTo>
                  <a:lnTo>
                    <a:pt x="309130" y="348809"/>
                  </a:lnTo>
                  <a:lnTo>
                    <a:pt x="341981" y="326853"/>
                  </a:lnTo>
                  <a:lnTo>
                    <a:pt x="376102" y="305558"/>
                  </a:lnTo>
                  <a:lnTo>
                    <a:pt x="411453" y="284929"/>
                  </a:lnTo>
                  <a:lnTo>
                    <a:pt x="447992" y="264973"/>
                  </a:lnTo>
                  <a:lnTo>
                    <a:pt x="485679" y="245695"/>
                  </a:lnTo>
                  <a:lnTo>
                    <a:pt x="524475" y="227100"/>
                  </a:lnTo>
                  <a:lnTo>
                    <a:pt x="564338" y="209193"/>
                  </a:lnTo>
                  <a:lnTo>
                    <a:pt x="605229" y="191981"/>
                  </a:lnTo>
                  <a:lnTo>
                    <a:pt x="647107" y="175469"/>
                  </a:lnTo>
                  <a:lnTo>
                    <a:pt x="689932" y="159661"/>
                  </a:lnTo>
                  <a:lnTo>
                    <a:pt x="733664" y="144564"/>
                  </a:lnTo>
                  <a:lnTo>
                    <a:pt x="778262" y="130183"/>
                  </a:lnTo>
                  <a:lnTo>
                    <a:pt x="823685" y="116524"/>
                  </a:lnTo>
                  <a:lnTo>
                    <a:pt x="869895" y="103591"/>
                  </a:lnTo>
                  <a:lnTo>
                    <a:pt x="916849" y="91391"/>
                  </a:lnTo>
                  <a:lnTo>
                    <a:pt x="964509" y="79929"/>
                  </a:lnTo>
                  <a:lnTo>
                    <a:pt x="1012833" y="69211"/>
                  </a:lnTo>
                  <a:lnTo>
                    <a:pt x="1061782" y="59241"/>
                  </a:lnTo>
                  <a:lnTo>
                    <a:pt x="1111314" y="50025"/>
                  </a:lnTo>
                  <a:lnTo>
                    <a:pt x="1161390" y="41569"/>
                  </a:lnTo>
                  <a:lnTo>
                    <a:pt x="1211970" y="33878"/>
                  </a:lnTo>
                  <a:lnTo>
                    <a:pt x="1263012" y="26958"/>
                  </a:lnTo>
                  <a:lnTo>
                    <a:pt x="1314478" y="20815"/>
                  </a:lnTo>
                  <a:lnTo>
                    <a:pt x="1366325" y="15452"/>
                  </a:lnTo>
                  <a:lnTo>
                    <a:pt x="1418515" y="10877"/>
                  </a:lnTo>
                  <a:lnTo>
                    <a:pt x="1471007" y="7095"/>
                  </a:lnTo>
                  <a:lnTo>
                    <a:pt x="1523760" y="4110"/>
                  </a:lnTo>
                  <a:lnTo>
                    <a:pt x="1576734" y="1929"/>
                  </a:lnTo>
                  <a:lnTo>
                    <a:pt x="1629889" y="557"/>
                  </a:lnTo>
                  <a:lnTo>
                    <a:pt x="1683185" y="0"/>
                  </a:lnTo>
                  <a:lnTo>
                    <a:pt x="1736580" y="262"/>
                  </a:lnTo>
                  <a:lnTo>
                    <a:pt x="1790036" y="1349"/>
                  </a:lnTo>
                  <a:lnTo>
                    <a:pt x="1843511" y="3268"/>
                  </a:lnTo>
                  <a:lnTo>
                    <a:pt x="1896965" y="6022"/>
                  </a:lnTo>
                  <a:lnTo>
                    <a:pt x="1950358" y="9619"/>
                  </a:lnTo>
                  <a:lnTo>
                    <a:pt x="2003650" y="14063"/>
                  </a:lnTo>
                  <a:lnTo>
                    <a:pt x="2056800" y="19359"/>
                  </a:lnTo>
                  <a:lnTo>
                    <a:pt x="2109768" y="25514"/>
                  </a:lnTo>
                  <a:lnTo>
                    <a:pt x="2162514" y="32532"/>
                  </a:lnTo>
                  <a:lnTo>
                    <a:pt x="2214997" y="40419"/>
                  </a:lnTo>
                  <a:lnTo>
                    <a:pt x="2267177" y="49181"/>
                  </a:lnTo>
                  <a:lnTo>
                    <a:pt x="2319013" y="58823"/>
                  </a:lnTo>
                  <a:lnTo>
                    <a:pt x="2370466" y="69350"/>
                  </a:lnTo>
                  <a:lnTo>
                    <a:pt x="2421495" y="80768"/>
                  </a:lnTo>
                  <a:lnTo>
                    <a:pt x="2472060" y="93083"/>
                  </a:lnTo>
                  <a:lnTo>
                    <a:pt x="2522120" y="106299"/>
                  </a:lnTo>
                  <a:lnTo>
                    <a:pt x="2582128" y="123570"/>
                  </a:lnTo>
                  <a:lnTo>
                    <a:pt x="2640144" y="141850"/>
                  </a:lnTo>
                  <a:lnTo>
                    <a:pt x="2696145" y="161103"/>
                  </a:lnTo>
                  <a:lnTo>
                    <a:pt x="2750111" y="181292"/>
                  </a:lnTo>
                  <a:lnTo>
                    <a:pt x="2802023" y="202381"/>
                  </a:lnTo>
                  <a:lnTo>
                    <a:pt x="2851858" y="224335"/>
                  </a:lnTo>
                  <a:lnTo>
                    <a:pt x="2899597" y="247118"/>
                  </a:lnTo>
                  <a:lnTo>
                    <a:pt x="2945219" y="270692"/>
                  </a:lnTo>
                  <a:lnTo>
                    <a:pt x="2988703" y="295023"/>
                  </a:lnTo>
                  <a:lnTo>
                    <a:pt x="3030029" y="320074"/>
                  </a:lnTo>
                  <a:lnTo>
                    <a:pt x="3069175" y="345809"/>
                  </a:lnTo>
                  <a:lnTo>
                    <a:pt x="3106122" y="372192"/>
                  </a:lnTo>
                  <a:lnTo>
                    <a:pt x="3140849" y="399187"/>
                  </a:lnTo>
                  <a:lnTo>
                    <a:pt x="3173334" y="426757"/>
                  </a:lnTo>
                  <a:lnTo>
                    <a:pt x="3203558" y="454868"/>
                  </a:lnTo>
                  <a:lnTo>
                    <a:pt x="3231499" y="483481"/>
                  </a:lnTo>
                  <a:lnTo>
                    <a:pt x="3257138" y="512563"/>
                  </a:lnTo>
                  <a:lnTo>
                    <a:pt x="3301424" y="571983"/>
                  </a:lnTo>
                  <a:lnTo>
                    <a:pt x="3336250" y="632841"/>
                  </a:lnTo>
                  <a:lnTo>
                    <a:pt x="3361451" y="694846"/>
                  </a:lnTo>
                  <a:lnTo>
                    <a:pt x="3376862" y="757712"/>
                  </a:lnTo>
                  <a:lnTo>
                    <a:pt x="3382319" y="821147"/>
                  </a:lnTo>
                  <a:lnTo>
                    <a:pt x="3381262" y="852989"/>
                  </a:lnTo>
                  <a:lnTo>
                    <a:pt x="3371476" y="916740"/>
                  </a:lnTo>
                  <a:lnTo>
                    <a:pt x="3351322" y="980340"/>
                  </a:lnTo>
                  <a:lnTo>
                    <a:pt x="3320635" y="1043500"/>
                  </a:lnTo>
                  <a:lnTo>
                    <a:pt x="3279250" y="1105932"/>
                  </a:lnTo>
                  <a:lnTo>
                    <a:pt x="3254494" y="1136784"/>
                  </a:lnTo>
                  <a:lnTo>
                    <a:pt x="3227001" y="1167347"/>
                  </a:lnTo>
                  <a:lnTo>
                    <a:pt x="3196752" y="1197582"/>
                  </a:lnTo>
                  <a:lnTo>
                    <a:pt x="3163724" y="1227455"/>
                  </a:lnTo>
                  <a:lnTo>
                    <a:pt x="3104267" y="1274949"/>
                  </a:lnTo>
                  <a:lnTo>
                    <a:pt x="3072345" y="1297772"/>
                  </a:lnTo>
                  <a:lnTo>
                    <a:pt x="3039016" y="1319966"/>
                  </a:lnTo>
                  <a:lnTo>
                    <a:pt x="3004319" y="1341522"/>
                  </a:lnTo>
                  <a:lnTo>
                    <a:pt x="2968295" y="1362429"/>
                  </a:lnTo>
                  <a:lnTo>
                    <a:pt x="2930986" y="1382679"/>
                  </a:lnTo>
                  <a:lnTo>
                    <a:pt x="2892431" y="1402259"/>
                  </a:lnTo>
                  <a:lnTo>
                    <a:pt x="2852671" y="1421162"/>
                  </a:lnTo>
                  <a:lnTo>
                    <a:pt x="2811748" y="1439377"/>
                  </a:lnTo>
                  <a:lnTo>
                    <a:pt x="2769701" y="1456894"/>
                  </a:lnTo>
                  <a:lnTo>
                    <a:pt x="2726571" y="1473704"/>
                  </a:lnTo>
                  <a:lnTo>
                    <a:pt x="2682400" y="1489796"/>
                  </a:lnTo>
                  <a:lnTo>
                    <a:pt x="2637227" y="1505160"/>
                  </a:lnTo>
                  <a:lnTo>
                    <a:pt x="2591093" y="1519788"/>
                  </a:lnTo>
                  <a:lnTo>
                    <a:pt x="2544039" y="1533668"/>
                  </a:lnTo>
                  <a:lnTo>
                    <a:pt x="2496105" y="1546791"/>
                  </a:lnTo>
                  <a:lnTo>
                    <a:pt x="2447333" y="1559148"/>
                  </a:lnTo>
                  <a:lnTo>
                    <a:pt x="2397763" y="1570727"/>
                  </a:lnTo>
                  <a:lnTo>
                    <a:pt x="2347435" y="1581521"/>
                  </a:lnTo>
                  <a:lnTo>
                    <a:pt x="2296390" y="1591517"/>
                  </a:lnTo>
                  <a:lnTo>
                    <a:pt x="2244669" y="1600708"/>
                  </a:lnTo>
                  <a:lnTo>
                    <a:pt x="2192312" y="1609082"/>
                  </a:lnTo>
                  <a:lnTo>
                    <a:pt x="2139361" y="1616631"/>
                  </a:lnTo>
                  <a:lnTo>
                    <a:pt x="2085855" y="1623343"/>
                  </a:lnTo>
                  <a:lnTo>
                    <a:pt x="2031836" y="1629210"/>
                  </a:lnTo>
                  <a:lnTo>
                    <a:pt x="1977344" y="1634221"/>
                  </a:lnTo>
                  <a:lnTo>
                    <a:pt x="1922419" y="1638366"/>
                  </a:lnTo>
                  <a:lnTo>
                    <a:pt x="1867103" y="1641636"/>
                  </a:lnTo>
                  <a:lnTo>
                    <a:pt x="1811436" y="1644021"/>
                  </a:lnTo>
                  <a:lnTo>
                    <a:pt x="1755458" y="1645511"/>
                  </a:lnTo>
                  <a:lnTo>
                    <a:pt x="1699211" y="1646096"/>
                  </a:lnTo>
                  <a:lnTo>
                    <a:pt x="1642735" y="1645766"/>
                  </a:lnTo>
                  <a:lnTo>
                    <a:pt x="1586070" y="1644512"/>
                  </a:lnTo>
                  <a:lnTo>
                    <a:pt x="1529258" y="1642323"/>
                  </a:lnTo>
                  <a:lnTo>
                    <a:pt x="1472338" y="1639189"/>
                  </a:lnTo>
                  <a:lnTo>
                    <a:pt x="986690" y="1851787"/>
                  </a:lnTo>
                  <a:close/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364094" y="1920621"/>
            <a:ext cx="219329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password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if </a:t>
            </a:r>
            <a:r>
              <a:rPr dirty="0" sz="1800" spc="-10">
                <a:latin typeface="Calibri"/>
                <a:cs typeface="Calibri"/>
              </a:rPr>
              <a:t>we can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internet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through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any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device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access our</a:t>
            </a:r>
            <a:r>
              <a:rPr dirty="0" sz="1800" spc="-10">
                <a:latin typeface="Calibri"/>
                <a:cs typeface="Calibri"/>
              </a:rPr>
              <a:t> 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629818" y="1159509"/>
            <a:ext cx="9581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Times New Roman"/>
                <a:cs typeface="Times New Roman"/>
              </a:rPr>
              <a:t>Similarly,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we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Gmail,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LinkedIn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and</a:t>
            </a:r>
            <a:r>
              <a:rPr dirty="0" sz="2400" b="1">
                <a:latin typeface="Times New Roman"/>
                <a:cs typeface="Times New Roman"/>
              </a:rPr>
              <a:t> other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social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media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applications.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188" y="4130040"/>
            <a:ext cx="3229355" cy="17937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7085965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ICICI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L</a:t>
            </a:r>
            <a:r>
              <a:rPr dirty="0" sz="2000" b="1">
                <a:latin typeface="Times New Roman"/>
                <a:cs typeface="Times New Roman"/>
              </a:rPr>
              <a:t>omba</a:t>
            </a:r>
            <a:r>
              <a:rPr dirty="0" sz="2000" b="1">
                <a:latin typeface="Times New Roman"/>
                <a:cs typeface="Times New Roman"/>
              </a:rPr>
              <a:t>rd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sted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M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-4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os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spc="-10" b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5" b="1">
                <a:latin typeface="Times New Roman"/>
                <a:cs typeface="Times New Roman"/>
              </a:rPr>
              <a:t>z</a:t>
            </a:r>
            <a:r>
              <a:rPr dirty="0" sz="2000" b="1">
                <a:latin typeface="Times New Roman"/>
                <a:cs typeface="Times New Roman"/>
              </a:rPr>
              <a:t>u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just" marL="814705" marR="323215" indent="-342900">
              <a:lnSpc>
                <a:spcPct val="100000"/>
              </a:lnSpc>
              <a:buFont typeface="Arial MT"/>
              <a:buChar char="•"/>
              <a:tabLst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ICICI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Lombard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now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enjoys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automated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r>
              <a:rPr dirty="0" sz="2000">
                <a:latin typeface="Times New Roman"/>
                <a:cs typeface="Times New Roman"/>
              </a:rPr>
              <a:t> 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 and </a:t>
            </a:r>
            <a:r>
              <a:rPr dirty="0" sz="2000" spc="-5">
                <a:latin typeface="Times New Roman"/>
                <a:cs typeface="Times New Roman"/>
              </a:rPr>
              <a:t>applications, </a:t>
            </a:r>
            <a:r>
              <a:rPr dirty="0" sz="2000">
                <a:latin typeface="Times New Roman"/>
                <a:cs typeface="Times New Roman"/>
              </a:rPr>
              <a:t>thus reducing the cost and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considerably.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4705" marR="5080" indent="-342900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30 </a:t>
            </a:r>
            <a:r>
              <a:rPr dirty="0" sz="2000" spc="-70">
                <a:latin typeface="Times New Roman"/>
                <a:cs typeface="Times New Roman"/>
              </a:rPr>
              <a:t>UAT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been</a:t>
            </a:r>
            <a:r>
              <a:rPr dirty="0" sz="2000" spc="-5">
                <a:latin typeface="Times New Roman"/>
                <a:cs typeface="Times New Roman"/>
              </a:rPr>
              <a:t> decommissioned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batch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17 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moved to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4705" marR="223520" indent="-342900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 spc="-20">
                <a:latin typeface="Times New Roman"/>
                <a:cs typeface="Times New Roman"/>
              </a:rPr>
              <a:t>With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non-production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Azure cloud, the </a:t>
            </a:r>
            <a:r>
              <a:rPr dirty="0" sz="2000" spc="-5">
                <a:latin typeface="Times New Roman"/>
                <a:cs typeface="Times New Roman"/>
              </a:rPr>
              <a:t>time-to-market </a:t>
            </a:r>
            <a:r>
              <a:rPr dirty="0" sz="2000">
                <a:latin typeface="Times New Roman"/>
                <a:cs typeface="Times New Roman"/>
              </a:rPr>
              <a:t>has been enhanced, and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maturity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observed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SDLC.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6032" y="3121151"/>
            <a:ext cx="3787140" cy="23347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9910445" cy="1503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Expedia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Expedia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partners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Amazon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Web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(AWS)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enhance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2911" y="2787395"/>
            <a:ext cx="2439924" cy="15057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85019" y="4895088"/>
            <a:ext cx="2235707" cy="11734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875" y="1159509"/>
            <a:ext cx="9033510" cy="5253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Expedia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dirty="0" sz="1900" spc="-5" b="1">
                <a:latin typeface="Times New Roman"/>
                <a:cs typeface="Times New Roman"/>
              </a:rPr>
              <a:t>Case</a:t>
            </a:r>
            <a:r>
              <a:rPr dirty="0" sz="1900" spc="-2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Scenario:</a:t>
            </a:r>
            <a:endParaRPr sz="1900">
              <a:latin typeface="Times New Roman"/>
              <a:cs typeface="Times New Roman"/>
            </a:endParaRPr>
          </a:p>
          <a:p>
            <a:pPr marL="929005" marR="25400">
              <a:lnSpc>
                <a:spcPct val="100000"/>
              </a:lnSpc>
            </a:pPr>
            <a:r>
              <a:rPr dirty="0" sz="1900" spc="-5">
                <a:latin typeface="Times New Roman"/>
                <a:cs typeface="Times New Roman"/>
              </a:rPr>
              <a:t>Expedia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largest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online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brand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includes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several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hospitality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platforms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such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 Expedia.com,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Hotwire.com,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Hotels.com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 so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on.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It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acts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 the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ultimate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bridge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between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consumers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 industry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several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countries.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2010,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Expedia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launched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Expedia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Suggest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Service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(ESS)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that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assists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travellers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enter their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travel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information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accurately.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Delivering 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maximum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level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of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responsiveness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with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minimal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network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latency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were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 biggest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challenges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of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ESS.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1900" spc="-5" b="1">
                <a:latin typeface="Times New Roman"/>
                <a:cs typeface="Times New Roman"/>
              </a:rPr>
              <a:t>Solution:</a:t>
            </a:r>
            <a:endParaRPr sz="1900">
              <a:latin typeface="Times New Roman"/>
              <a:cs typeface="Times New Roman"/>
            </a:endParaRPr>
          </a:p>
          <a:p>
            <a:pPr marL="929005" marR="5080">
              <a:lnSpc>
                <a:spcPct val="100000"/>
              </a:lnSpc>
            </a:pPr>
            <a:r>
              <a:rPr dirty="0" sz="1900" spc="-5">
                <a:latin typeface="Times New Roman"/>
                <a:cs typeface="Times New Roman"/>
              </a:rPr>
              <a:t>The cloud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expertise</a:t>
            </a:r>
            <a:r>
              <a:rPr dirty="0" sz="1900" spc="-10">
                <a:latin typeface="Times New Roman"/>
                <a:cs typeface="Times New Roman"/>
              </a:rPr>
              <a:t> offered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by</a:t>
            </a:r>
            <a:r>
              <a:rPr dirty="0" sz="1900" spc="-85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AWS</a:t>
            </a:r>
            <a:r>
              <a:rPr dirty="0" sz="1900" spc="-5">
                <a:latin typeface="Times New Roman"/>
                <a:cs typeface="Times New Roman"/>
              </a:rPr>
              <a:t> enabled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Expedia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 build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ESS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 only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3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months.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service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was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launched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initially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Singapore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 after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tasting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success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it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was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quickly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replicated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across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regions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in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United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States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and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Europe.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average 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network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latency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was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reduced from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almost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700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ms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to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just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50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Times New Roman"/>
                <a:cs typeface="Times New Roman"/>
              </a:rPr>
              <a:t>ms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by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hosting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high-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volume,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critical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ESS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on</a:t>
            </a:r>
            <a:r>
              <a:rPr dirty="0" sz="1900" spc="-105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AWS</a:t>
            </a:r>
            <a:r>
              <a:rPr dirty="0" sz="1900" spc="-5">
                <a:latin typeface="Times New Roman"/>
                <a:cs typeface="Times New Roman"/>
              </a:rPr>
              <a:t> cloud.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4756" y="3419855"/>
            <a:ext cx="3346704" cy="20634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875" y="1159509"/>
            <a:ext cx="7526020" cy="424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Case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Study II</a:t>
            </a:r>
            <a:endParaRPr sz="240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1555"/>
              </a:spcBef>
            </a:pPr>
            <a:r>
              <a:rPr dirty="0" sz="2000" b="1">
                <a:latin typeface="Times New Roman"/>
                <a:cs typeface="Times New Roman"/>
              </a:rPr>
              <a:t>Expedia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(hosted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Amazon)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Benefits: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814705" indent="-343535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Enhanced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experience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errors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8147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speed.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814705" marR="474980" indent="-342900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Reduced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eliminating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full-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fledged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locations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closer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814705" indent="-343535">
              <a:lnSpc>
                <a:spcPct val="100000"/>
              </a:lnSpc>
              <a:buFont typeface="Arial MT"/>
              <a:buChar char="•"/>
              <a:tabLst>
                <a:tab pos="814705" algn="l"/>
                <a:tab pos="815340" algn="l"/>
              </a:tabLst>
            </a:pPr>
            <a:r>
              <a:rPr dirty="0" sz="2000">
                <a:latin typeface="Times New Roman"/>
                <a:cs typeface="Times New Roman"/>
              </a:rPr>
              <a:t>Increased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availability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easier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troubleshooting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81470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923671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17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Scalability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7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increase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>
                <a:latin typeface="Times New Roman"/>
                <a:cs typeface="Times New Roman"/>
              </a:rPr>
              <a:t> resources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dynamically.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Customers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increase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decrease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dynamically.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Customers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increase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or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decrease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computing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dynamically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6955790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18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 add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processors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server,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called: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8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scalability.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30">
                <a:latin typeface="Times New Roman"/>
                <a:cs typeface="Times New Roman"/>
              </a:rPr>
              <a:t>Vertical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Vertical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scalability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490791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algn="r" marR="1598295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algn="r" marL="456565" marR="1551940" indent="-456565">
              <a:lnSpc>
                <a:spcPct val="100000"/>
              </a:lnSpc>
              <a:spcBef>
                <a:spcPts val="1215"/>
              </a:spcBef>
              <a:buAutoNum type="arabicPeriod" startAt="19"/>
              <a:tabLst>
                <a:tab pos="456565" algn="l"/>
                <a:tab pos="457200" algn="l"/>
              </a:tabLst>
            </a:pPr>
            <a:r>
              <a:rPr dirty="0" sz="2000">
                <a:latin typeface="Times New Roman"/>
                <a:cs typeface="Times New Roman"/>
              </a:rPr>
              <a:t>Horizontal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scalability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9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more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Adding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node.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4953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Adding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more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6119495" cy="28638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0"/>
              <a:tabLst>
                <a:tab pos="927100" algn="l"/>
                <a:tab pos="927735" algn="l"/>
              </a:tabLst>
            </a:pPr>
            <a:r>
              <a:rPr dirty="0" sz="2000" spc="-5">
                <a:latin typeface="Times New Roman"/>
                <a:cs typeface="Times New Roman"/>
              </a:rPr>
              <a:t>Organizational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agility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0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ability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rapidly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changes.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Preparing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uncertainties.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ability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rapidly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adapt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 changes.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9653270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1"/>
              <a:tabLst>
                <a:tab pos="927100" algn="l"/>
                <a:tab pos="927735" algn="l"/>
              </a:tabLst>
            </a:pPr>
            <a:r>
              <a:rPr dirty="0" sz="2000" spc="5">
                <a:latin typeface="Times New Roman"/>
                <a:cs typeface="Times New Roman"/>
              </a:rPr>
              <a:t>What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characteristic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reduces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1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Self-service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-5">
                <a:latin typeface="Times New Roman"/>
                <a:cs typeface="Times New Roman"/>
              </a:rPr>
              <a:t>automated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Limitation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2000" spc="-5">
                <a:latin typeface="Times New Roman"/>
                <a:cs typeface="Times New Roman"/>
              </a:rPr>
              <a:t>platform/application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selection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 PaaS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environments)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Placing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centre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farther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away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administrators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Paying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resources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actually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consumed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Paying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only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resources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actually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consumed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371983"/>
            <a:ext cx="4730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Introduction</a:t>
            </a:r>
            <a:r>
              <a:rPr dirty="0" sz="2400" spc="-50"/>
              <a:t> </a:t>
            </a:r>
            <a:r>
              <a:rPr dirty="0" sz="2400" spc="-15"/>
              <a:t>to</a:t>
            </a:r>
            <a:r>
              <a:rPr dirty="0" sz="2400" spc="-70"/>
              <a:t> </a:t>
            </a:r>
            <a:r>
              <a:rPr dirty="0" sz="2400" spc="-25"/>
              <a:t>Cloud</a:t>
            </a:r>
            <a:r>
              <a:rPr dirty="0" sz="2400" spc="-50"/>
              <a:t> </a:t>
            </a:r>
            <a:r>
              <a:rPr dirty="0" sz="2400" spc="-25"/>
              <a:t>Computing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662536" y="6465214"/>
            <a:ext cx="30988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z="1200">
                <a:solidFill>
                  <a:srgbClr val="C00000"/>
                </a:solidFill>
                <a:latin typeface="Calibri"/>
                <a:cs typeface="Calibri"/>
              </a:rPr>
              <a:t>100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025" y="975754"/>
            <a:ext cx="10297160" cy="347345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spc="-5" b="1">
                <a:latin typeface="Times New Roman"/>
                <a:cs typeface="Times New Roman"/>
              </a:rPr>
              <a:t>Self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Asses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Times New Roman"/>
                <a:cs typeface="Times New Roman"/>
              </a:rPr>
              <a:t>ent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Qu</a:t>
            </a:r>
            <a:r>
              <a:rPr dirty="0" sz="2400" spc="5" b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st</a:t>
            </a:r>
            <a:r>
              <a:rPr dirty="0" sz="2400" b="1">
                <a:latin typeface="Times New Roman"/>
                <a:cs typeface="Times New Roman"/>
              </a:rPr>
              <a:t>i</a:t>
            </a:r>
            <a:r>
              <a:rPr dirty="0" sz="2400" spc="5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927100" indent="-457834">
              <a:lnSpc>
                <a:spcPct val="100000"/>
              </a:lnSpc>
              <a:spcBef>
                <a:spcPts val="1215"/>
              </a:spcBef>
              <a:buAutoNum type="arabicPeriod" startAt="22"/>
              <a:tabLst>
                <a:tab pos="927100" algn="l"/>
                <a:tab pos="927735" algn="l"/>
              </a:tabLst>
            </a:pPr>
            <a:r>
              <a:rPr dirty="0" sz="2000">
                <a:latin typeface="Times New Roman"/>
                <a:cs typeface="Times New Roman"/>
              </a:rPr>
              <a:t>Decreased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market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facilitated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cloud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computing benefits?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2"/>
            </a:pPr>
            <a:endParaRPr sz="205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Economies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scale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 spc="-5">
                <a:latin typeface="Times New Roman"/>
                <a:cs typeface="Times New Roman"/>
              </a:rPr>
              <a:t>Mobility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Pay-as-you-go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billing</a:t>
            </a:r>
            <a:endParaRPr sz="2000">
              <a:latin typeface="Times New Roman"/>
              <a:cs typeface="Times New Roman"/>
            </a:endParaRPr>
          </a:p>
          <a:p>
            <a:pPr lvl="1" marL="1384300" indent="-457834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dirty="0" sz="2000">
                <a:latin typeface="Times New Roman"/>
                <a:cs typeface="Times New Roman"/>
              </a:rPr>
              <a:t>Disaster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Answer: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Pay-as-you-go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billing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iNurture</dc:creator>
  <dc:title>PowerPoint Presentation</dc:title>
  <dcterms:created xsi:type="dcterms:W3CDTF">2023-10-17T06:16:10Z</dcterms:created>
  <dcterms:modified xsi:type="dcterms:W3CDTF">2023-10-17T06:16:10Z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2023-10-17T00:00:00Z</vt:filetime>
  </property>
</Properties>
</file>