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Relationship Id="rId118" Type="http://schemas.openxmlformats.org/officeDocument/2006/relationships/slide" Target="slides/slide113.xml"/><Relationship Id="rId119" Type="http://schemas.openxmlformats.org/officeDocument/2006/relationships/slide" Target="slides/slide114.xml"/><Relationship Id="rId120" Type="http://schemas.openxmlformats.org/officeDocument/2006/relationships/slide" Target="slides/slide115.xml"/><Relationship Id="rId121" Type="http://schemas.openxmlformats.org/officeDocument/2006/relationships/slide" Target="slides/slide116.xml"/><Relationship Id="rId122" Type="http://schemas.openxmlformats.org/officeDocument/2006/relationships/slide" Target="slides/slide117.xml"/><Relationship Id="rId123" Type="http://schemas.openxmlformats.org/officeDocument/2006/relationships/slide" Target="slides/slide118.xml"/><Relationship Id="rId124" Type="http://schemas.openxmlformats.org/officeDocument/2006/relationships/slide" Target="slides/slide119.xml"/><Relationship Id="rId125" Type="http://schemas.openxmlformats.org/officeDocument/2006/relationships/slide" Target="slides/slide120.xml"/><Relationship Id="rId126" Type="http://schemas.openxmlformats.org/officeDocument/2006/relationships/slide" Target="slides/slide121.xml"/><Relationship Id="rId127" Type="http://schemas.openxmlformats.org/officeDocument/2006/relationships/slide" Target="slides/slide122.xml"/><Relationship Id="rId128" Type="http://schemas.openxmlformats.org/officeDocument/2006/relationships/slide" Target="slides/slide123.xml"/><Relationship Id="rId129" Type="http://schemas.openxmlformats.org/officeDocument/2006/relationships/slide" Target="slides/slide124.xml"/><Relationship Id="rId130" Type="http://schemas.openxmlformats.org/officeDocument/2006/relationships/slide" Target="slides/slide125.xml"/><Relationship Id="rId131" Type="http://schemas.openxmlformats.org/officeDocument/2006/relationships/slide" Target="slides/slide126.xml"/><Relationship Id="rId132" Type="http://schemas.openxmlformats.org/officeDocument/2006/relationships/slide" Target="slides/slide127.xml"/><Relationship Id="rId133" Type="http://schemas.openxmlformats.org/officeDocument/2006/relationships/slide" Target="slides/slide128.xml"/><Relationship Id="rId134" Type="http://schemas.openxmlformats.org/officeDocument/2006/relationships/slide" Target="slides/slide129.xml"/><Relationship Id="rId135" Type="http://schemas.openxmlformats.org/officeDocument/2006/relationships/slide" Target="slides/slide130.xml"/><Relationship Id="rId136" Type="http://schemas.openxmlformats.org/officeDocument/2006/relationships/slide" Target="slides/slide131.xml"/><Relationship Id="rId137" Type="http://schemas.openxmlformats.org/officeDocument/2006/relationships/slide" Target="slides/slide132.xml"/><Relationship Id="rId138" Type="http://schemas.openxmlformats.org/officeDocument/2006/relationships/slide" Target="slides/slide133.xml"/><Relationship Id="rId139" Type="http://schemas.openxmlformats.org/officeDocument/2006/relationships/slide" Target="slides/slide134.xml"/><Relationship Id="rId140" Type="http://schemas.openxmlformats.org/officeDocument/2006/relationships/slide" Target="slides/slide135.xml"/><Relationship Id="rId141" Type="http://schemas.openxmlformats.org/officeDocument/2006/relationships/slide" Target="slides/slide13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7891" y="371983"/>
            <a:ext cx="11596217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20388" y="2641140"/>
            <a:ext cx="3951223" cy="980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2300" y="1530858"/>
            <a:ext cx="11120755" cy="4721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
</file>

<file path=ppt/slides/_rels/slide10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5.jpg"/><Relationship Id="rId3" Type="http://schemas.openxmlformats.org/officeDocument/2006/relationships/image" Target="../media/image106.png"/><Relationship Id="rId4" Type="http://schemas.openxmlformats.org/officeDocument/2006/relationships/image" Target="../media/image107.jpg"/><Relationship Id="rId5" Type="http://schemas.openxmlformats.org/officeDocument/2006/relationships/image" Target="../media/image108.jpg"/></Relationships>

</file>

<file path=ppt/slides/_rels/slide10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9.jpg"/></Relationships>

</file>

<file path=ppt/slides/_rels/slide10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jpg"/></Relationships>

</file>

<file path=ppt/slides/_rels/slide10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1.jpg"/></Relationships>

</file>

<file path=ppt/slides/_rels/slide10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2.jpg"/></Relationships>

</file>

<file path=ppt/slides/_rels/slide1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3.jpg"/></Relationships>

</file>

<file path=ppt/slides/_rels/slide1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jpg"/><Relationship Id="rId4" Type="http://schemas.openxmlformats.org/officeDocument/2006/relationships/image" Target="../media/image20.jpg"/></Relationships>

</file>

<file path=ppt/slides/_rels/slide1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ummies.com/programming/cloud-" TargetMode="External"/><Relationship Id="rId3" Type="http://schemas.openxmlformats.org/officeDocument/2006/relationships/hyperlink" Target="http://www.newgenapps.com/blog/cloud-" TargetMode="External"/><Relationship Id="rId4" Type="http://schemas.openxmlformats.org/officeDocument/2006/relationships/hyperlink" Target="http://www.neweggbusiness.com/smartbuyer/ov" TargetMode="External"/></Relationships>

</file>

<file path=ppt/slides/_rels/slide1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9KPkuKHpZk" TargetMode="External"/><Relationship Id="rId3" Type="http://schemas.openxmlformats.org/officeDocument/2006/relationships/hyperlink" Target="http://www.youtube.com/watch?v=zme4OYvm4H" TargetMode="External"/></Relationships>

</file>

<file path=ppt/slides/_rels/slide1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ortonaudio.com/Ficheiros/111840873X_Cloud.pdf" TargetMode="Externa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Relationship Id="rId3" Type="http://schemas.openxmlformats.org/officeDocument/2006/relationships/image" Target="../media/image26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jpg"/><Relationship Id="rId4" Type="http://schemas.openxmlformats.org/officeDocument/2006/relationships/image" Target="../media/image31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jpg"/><Relationship Id="rId3" Type="http://schemas.openxmlformats.org/officeDocument/2006/relationships/image" Target="../media/image46.jpg"/><Relationship Id="rId4" Type="http://schemas.openxmlformats.org/officeDocument/2006/relationships/image" Target="../media/image47.jpg"/><Relationship Id="rId5" Type="http://schemas.openxmlformats.org/officeDocument/2006/relationships/image" Target="../media/image48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jpg"/><Relationship Id="rId3" Type="http://schemas.openxmlformats.org/officeDocument/2006/relationships/image" Target="../media/image46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jpg"/><Relationship Id="rId3" Type="http://schemas.openxmlformats.org/officeDocument/2006/relationships/image" Target="../media/image53.png"/><Relationship Id="rId4" Type="http://schemas.openxmlformats.org/officeDocument/2006/relationships/image" Target="../media/image54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jpg"/><Relationship Id="rId3" Type="http://schemas.openxmlformats.org/officeDocument/2006/relationships/image" Target="../media/image57.jpg"/><Relationship Id="rId4" Type="http://schemas.openxmlformats.org/officeDocument/2006/relationships/image" Target="../media/image58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jpg"/><Relationship Id="rId3" Type="http://schemas.openxmlformats.org/officeDocument/2006/relationships/image" Target="../media/image61.jpg"/><Relationship Id="rId4" Type="http://schemas.openxmlformats.org/officeDocument/2006/relationships/image" Target="../media/image62.pn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jp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jp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3" Type="http://schemas.openxmlformats.org/officeDocument/2006/relationships/image" Target="../media/image64.jp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jpg"/><Relationship Id="rId3" Type="http://schemas.openxmlformats.org/officeDocument/2006/relationships/image" Target="../media/image68.jpg"/><Relationship Id="rId4" Type="http://schemas.openxmlformats.org/officeDocument/2006/relationships/image" Target="../media/image69.jpg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3" Type="http://schemas.openxmlformats.org/officeDocument/2006/relationships/image" Target="../media/image71.jpg"/><Relationship Id="rId4" Type="http://schemas.openxmlformats.org/officeDocument/2006/relationships/image" Target="../media/image72.jpg"/><Relationship Id="rId5" Type="http://schemas.openxmlformats.org/officeDocument/2006/relationships/image" Target="../media/image73.jp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jpg"/><Relationship Id="rId3" Type="http://schemas.openxmlformats.org/officeDocument/2006/relationships/image" Target="../media/image75.png"/><Relationship Id="rId4" Type="http://schemas.openxmlformats.org/officeDocument/2006/relationships/image" Target="../media/image76.jp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jp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Relationship Id="rId3" Type="http://schemas.openxmlformats.org/officeDocument/2006/relationships/image" Target="../media/image79.jpg"/><Relationship Id="rId4" Type="http://schemas.openxmlformats.org/officeDocument/2006/relationships/image" Target="../media/image80.png"/><Relationship Id="rId5" Type="http://schemas.openxmlformats.org/officeDocument/2006/relationships/image" Target="../media/image81.png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Relationship Id="rId3" Type="http://schemas.openxmlformats.org/officeDocument/2006/relationships/image" Target="../media/image82.jpg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Relationship Id="rId3" Type="http://schemas.openxmlformats.org/officeDocument/2006/relationships/image" Target="../media/image83.jpg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jpg"/><Relationship Id="rId3" Type="http://schemas.openxmlformats.org/officeDocument/2006/relationships/image" Target="../media/image84.jpg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jpg"/><Relationship Id="rId3" Type="http://schemas.openxmlformats.org/officeDocument/2006/relationships/image" Target="../media/image85.png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jpg"/><Relationship Id="rId3" Type="http://schemas.openxmlformats.org/officeDocument/2006/relationships/image" Target="../media/image86.jpg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jpg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jpg"/><Relationship Id="rId3" Type="http://schemas.openxmlformats.org/officeDocument/2006/relationships/image" Target="../media/image88.png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jpg"/><Relationship Id="rId3" Type="http://schemas.openxmlformats.org/officeDocument/2006/relationships/image" Target="../media/image89.jpg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0.jpg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1.jpg"/><Relationship Id="rId3" Type="http://schemas.openxmlformats.org/officeDocument/2006/relationships/image" Target="../media/image92.jpg"/><Relationship Id="rId4" Type="http://schemas.openxmlformats.org/officeDocument/2006/relationships/image" Target="../media/image93.jpg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4.jpg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jpg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5" Type="http://schemas.openxmlformats.org/officeDocument/2006/relationships/image" Target="../media/image14.png"/></Relationships>

</file>

<file path=ppt/slides/_rels/slide9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vidchappell.com/CloudPlatforms-" TargetMode="External"/><Relationship Id="rId3" Type="http://schemas.openxmlformats.org/officeDocument/2006/relationships/hyperlink" Target="http://www.syseng.com/white_paper/cloud-" TargetMode="External"/></Relationships>

</file>

<file path=ppt/slides/_rels/slide9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wKMmA7b" TargetMode="External"/><Relationship Id="rId3" Type="http://schemas.openxmlformats.org/officeDocument/2006/relationships/hyperlink" Target="http://www.youtube.com/watch?v=r4YIdn2eT" TargetMode="External"/><Relationship Id="rId4" Type="http://schemas.openxmlformats.org/officeDocument/2006/relationships/hyperlink" Target="http://www.youtube.com/watch?v=rfSYypHtuUw" TargetMode="External"/><Relationship Id="rId5" Type="http://schemas.openxmlformats.org/officeDocument/2006/relationships/hyperlink" Target="http://www.youtube.com/watch?v=COhwhZjcjw0" TargetMode="External"/><Relationship Id="rId6" Type="http://schemas.openxmlformats.org/officeDocument/2006/relationships/hyperlink" Target="http://www.youtube.com/watch?v=vIn8_o56_cg" TargetMode="External"/><Relationship Id="rId7" Type="http://schemas.openxmlformats.org/officeDocument/2006/relationships/hyperlink" Target="http://www.youtube.com/watch?v=egmPQ9eROn" TargetMode="External"/><Relationship Id="rId8" Type="http://schemas.openxmlformats.org/officeDocument/2006/relationships/hyperlink" Target="http://www.youtube.com/watch?v=c1GFoY4btpo" TargetMode="External"/><Relationship Id="rId9" Type="http://schemas.openxmlformats.org/officeDocument/2006/relationships/hyperlink" Target="http://www.youtube.com/watch?v=1rLxPOxVJoQ" TargetMode="External"/></Relationships>

</file>

<file path=ppt/slides/_rels/slide9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jpg"/></Relationships>

</file>

<file path=ppt/slides/_rels/slide9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jpg"/></Relationships>

</file>

<file path=ppt/slides/_rels/slide9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7.jpg"/></Relationships>

</file>

<file path=ppt/slides/_rels/slide9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8.jp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jpg"/></Relationships>

</file>

<file path=ppt/slides/_rels/slide9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2.png"/><Relationship Id="rId3" Type="http://schemas.openxmlformats.org/officeDocument/2006/relationships/image" Target="../media/image103.jpg"/><Relationship Id="rId4" Type="http://schemas.openxmlformats.org/officeDocument/2006/relationships/image" Target="../media/image10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18688" y="2276855"/>
            <a:ext cx="5796915" cy="0"/>
          </a:xfrm>
          <a:custGeom>
            <a:avLst/>
            <a:gdLst/>
            <a:ahLst/>
            <a:cxnLst/>
            <a:rect l="l" t="t" r="r" b="b"/>
            <a:pathLst>
              <a:path w="5796915" h="0">
                <a:moveTo>
                  <a:pt x="0" y="0"/>
                </a:moveTo>
                <a:lnTo>
                  <a:pt x="5796915" y="0"/>
                </a:lnTo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791" y="512063"/>
            <a:ext cx="3419856" cy="146303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1594" rIns="0" bIns="0" rtlCol="0" vert="horz">
            <a:spAutoFit/>
          </a:bodyPr>
          <a:lstStyle/>
          <a:p>
            <a:pPr algn="ctr" marL="46355">
              <a:lnSpc>
                <a:spcPct val="100000"/>
              </a:lnSpc>
              <a:spcBef>
                <a:spcPts val="484"/>
              </a:spcBef>
            </a:pPr>
            <a:r>
              <a:rPr dirty="0" spc="-30"/>
              <a:t>Cloud</a:t>
            </a:r>
            <a:r>
              <a:rPr dirty="0" spc="-90"/>
              <a:t> </a:t>
            </a:r>
            <a:r>
              <a:rPr dirty="0" spc="-25"/>
              <a:t>Platforms</a:t>
            </a:r>
          </a:p>
          <a:p>
            <a:pPr algn="ctr" marL="46355">
              <a:lnSpc>
                <a:spcPct val="100000"/>
              </a:lnSpc>
              <a:spcBef>
                <a:spcPts val="175"/>
              </a:spcBef>
            </a:pPr>
            <a:r>
              <a:rPr dirty="0" sz="1800"/>
              <a:t>Module</a:t>
            </a:r>
            <a:r>
              <a:rPr dirty="0" sz="1800" spc="-35"/>
              <a:t> </a:t>
            </a:r>
            <a:r>
              <a:rPr dirty="0" sz="1800" spc="-5"/>
              <a:t>Number:</a:t>
            </a:r>
            <a:r>
              <a:rPr dirty="0" sz="1800" spc="-15"/>
              <a:t> </a:t>
            </a:r>
            <a:r>
              <a:rPr dirty="0" sz="1800" spc="-5"/>
              <a:t>03</a:t>
            </a:r>
            <a:endParaRPr sz="1800"/>
          </a:p>
        </p:txBody>
      </p:sp>
      <p:sp>
        <p:nvSpPr>
          <p:cNvPr id="5" name="object 5"/>
          <p:cNvSpPr txBox="1"/>
          <p:nvPr/>
        </p:nvSpPr>
        <p:spPr>
          <a:xfrm>
            <a:off x="3228213" y="3891788"/>
            <a:ext cx="57810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Arial"/>
                <a:cs typeface="Arial"/>
              </a:rPr>
              <a:t>Module</a:t>
            </a:r>
            <a:r>
              <a:rPr dirty="0" sz="2800" spc="2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Name:</a:t>
            </a:r>
            <a:r>
              <a:rPr dirty="0" sz="2800" spc="25" b="1">
                <a:latin typeface="Arial"/>
                <a:cs typeface="Arial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Cloud</a:t>
            </a:r>
            <a:r>
              <a:rPr dirty="0" sz="2800" spc="20" b="1">
                <a:latin typeface="Calibri"/>
                <a:cs typeface="Calibri"/>
              </a:rPr>
              <a:t> </a:t>
            </a:r>
            <a:r>
              <a:rPr dirty="0" sz="2800" spc="-15" b="1">
                <a:latin typeface="Calibri"/>
                <a:cs typeface="Calibri"/>
              </a:rPr>
              <a:t>Platforms</a:t>
            </a:r>
            <a:r>
              <a:rPr dirty="0" sz="2800" spc="10" b="1">
                <a:latin typeface="Calibri"/>
                <a:cs typeface="Calibri"/>
              </a:rPr>
              <a:t> </a:t>
            </a:r>
            <a:r>
              <a:rPr dirty="0" sz="2800" spc="-20" b="1">
                <a:latin typeface="Calibri"/>
                <a:cs typeface="Calibri"/>
              </a:rPr>
              <a:t>Part</a:t>
            </a:r>
            <a:r>
              <a:rPr dirty="0" sz="2800" spc="2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I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1185" y="5947968"/>
            <a:ext cx="297053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Version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Code: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CC1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Arial"/>
                <a:cs typeface="Arial"/>
              </a:rPr>
              <a:t>Released Date: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18-Jul-2018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6557645" cy="2407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Platform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sz="2400" spc="-20" b="1">
                <a:latin typeface="Times New Roman"/>
                <a:cs typeface="Times New Roman"/>
              </a:rPr>
              <a:t>Technologies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Some</a:t>
            </a:r>
            <a:r>
              <a:rPr dirty="0" sz="2000">
                <a:latin typeface="Times New Roman"/>
                <a:cs typeface="Times New Roman"/>
              </a:rPr>
              <a:t> 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central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players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Technologies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latin typeface="Times New Roman"/>
                <a:cs typeface="Times New Roman"/>
              </a:rPr>
              <a:t>Amazon</a:t>
            </a:r>
            <a:r>
              <a:rPr dirty="0" sz="1800" spc="-55">
                <a:latin typeface="Times New Roman"/>
                <a:cs typeface="Times New Roman"/>
              </a:rPr>
              <a:t> Web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Services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10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i</a:t>
            </a:r>
            <a:r>
              <a:rPr dirty="0" sz="1800" spc="5">
                <a:latin typeface="Times New Roman"/>
                <a:cs typeface="Times New Roman"/>
              </a:rPr>
              <a:t>c</a:t>
            </a:r>
            <a:r>
              <a:rPr dirty="0" sz="1800">
                <a:latin typeface="Times New Roman"/>
                <a:cs typeface="Times New Roman"/>
              </a:rPr>
              <a:t>ro</a:t>
            </a:r>
            <a:r>
              <a:rPr dirty="0" sz="1800" spc="-10">
                <a:latin typeface="Times New Roman"/>
                <a:cs typeface="Times New Roman"/>
              </a:rPr>
              <a:t>s</a:t>
            </a:r>
            <a:r>
              <a:rPr dirty="0" sz="1800">
                <a:latin typeface="Times New Roman"/>
                <a:cs typeface="Times New Roman"/>
              </a:rPr>
              <a:t>oft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Azure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>
                <a:latin typeface="Times New Roman"/>
                <a:cs typeface="Times New Roman"/>
              </a:rPr>
              <a:t>Google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Platform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>
                <a:latin typeface="Times New Roman"/>
                <a:cs typeface="Times New Roman"/>
              </a:rPr>
              <a:t>Salesforce.com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3279" y="2811779"/>
            <a:ext cx="7269480" cy="372770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9988550" cy="4966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Migrating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Step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4: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Re-Architect</a:t>
            </a:r>
            <a:endParaRPr sz="2000">
              <a:latin typeface="Times New Roman"/>
              <a:cs typeface="Times New Roman"/>
            </a:endParaRPr>
          </a:p>
          <a:p>
            <a:pPr marL="12700" marR="2540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Migration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demands re-architecting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most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cases.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may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result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loss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certain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functionalities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this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be </a:t>
            </a:r>
            <a:r>
              <a:rPr dirty="0" sz="2000" spc="-5">
                <a:latin typeface="Times New Roman"/>
                <a:cs typeface="Times New Roman"/>
              </a:rPr>
              <a:t>approximated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relevant</a:t>
            </a:r>
            <a:r>
              <a:rPr dirty="0" sz="2000" spc="-1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APIs.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Step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5:</a:t>
            </a:r>
            <a:r>
              <a:rPr dirty="0" sz="2000" spc="-1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Au</a:t>
            </a:r>
            <a:r>
              <a:rPr dirty="0" sz="2000" b="1">
                <a:latin typeface="Times New Roman"/>
                <a:cs typeface="Times New Roman"/>
              </a:rPr>
              <a:t>gment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augmented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make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cloud-ready.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Augmenting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applications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crucial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derive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benefits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Times New Roman"/>
                <a:cs typeface="Times New Roman"/>
              </a:rPr>
              <a:t>Step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6:</a:t>
            </a:r>
            <a:r>
              <a:rPr dirty="0" sz="2000" spc="-75" b="1">
                <a:latin typeface="Times New Roman"/>
                <a:cs typeface="Times New Roman"/>
              </a:rPr>
              <a:t> </a:t>
            </a:r>
            <a:r>
              <a:rPr dirty="0" sz="2000" spc="-45" b="1">
                <a:latin typeface="Times New Roman"/>
                <a:cs typeface="Times New Roman"/>
              </a:rPr>
              <a:t>Test</a:t>
            </a:r>
            <a:endParaRPr sz="2000">
              <a:latin typeface="Times New Roman"/>
              <a:cs typeface="Times New Roman"/>
            </a:endParaRPr>
          </a:p>
          <a:p>
            <a:pPr marL="12700" marR="26225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Right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after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augmented,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 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5">
                <a:latin typeface="Times New Roman"/>
                <a:cs typeface="Times New Roman"/>
              </a:rPr>
              <a:t>tested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 environment.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augmentation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migration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strategies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validated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step.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Step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7: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Optimize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On 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results,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migration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strategy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optimized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delivering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ROI.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4640" y="2004060"/>
            <a:ext cx="1353311" cy="9829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987039"/>
            <a:ext cx="801624" cy="9144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88168" y="4393691"/>
            <a:ext cx="1286255" cy="96774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84307" y="5682996"/>
            <a:ext cx="1039368" cy="103784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45668" y="5990921"/>
            <a:ext cx="5496560" cy="307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85"/>
              </a:lnSpc>
            </a:pPr>
            <a:r>
              <a:rPr dirty="0" sz="2000" spc="-5">
                <a:latin typeface="Times New Roman"/>
                <a:cs typeface="Times New Roman"/>
              </a:rPr>
              <a:t>roadmap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leveraging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 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features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laid.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65660" y="6373774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572115" cy="3137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Efficient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Steps for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Migrating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endParaRPr sz="2400">
              <a:latin typeface="Times New Roman"/>
              <a:cs typeface="Times New Roman"/>
            </a:endParaRPr>
          </a:p>
          <a:p>
            <a:pPr marL="12700" marR="704215">
              <a:lnSpc>
                <a:spcPct val="100000"/>
              </a:lnSpc>
              <a:spcBef>
                <a:spcPts val="20"/>
              </a:spcBef>
            </a:pPr>
            <a:r>
              <a:rPr dirty="0" sz="2000">
                <a:latin typeface="Times New Roman"/>
                <a:cs typeface="Times New Roman"/>
              </a:rPr>
              <a:t>As cloud </a:t>
            </a:r>
            <a:r>
              <a:rPr dirty="0" sz="2000" spc="-5">
                <a:latin typeface="Times New Roman"/>
                <a:cs typeface="Times New Roman"/>
              </a:rPr>
              <a:t>computing </a:t>
            </a:r>
            <a:r>
              <a:rPr dirty="0" sz="2000">
                <a:latin typeface="Times New Roman"/>
                <a:cs typeface="Times New Roman"/>
              </a:rPr>
              <a:t>gains </a:t>
            </a:r>
            <a:r>
              <a:rPr dirty="0" sz="2000" spc="-10">
                <a:latin typeface="Times New Roman"/>
                <a:cs typeface="Times New Roman"/>
              </a:rPr>
              <a:t>momentum, </a:t>
            </a:r>
            <a:r>
              <a:rPr dirty="0" sz="2000" spc="-5">
                <a:latin typeface="Times New Roman"/>
                <a:cs typeface="Times New Roman"/>
              </a:rPr>
              <a:t>organizations </a:t>
            </a:r>
            <a:r>
              <a:rPr dirty="0" sz="2000">
                <a:latin typeface="Times New Roman"/>
                <a:cs typeface="Times New Roman"/>
              </a:rPr>
              <a:t>are looking for a </a:t>
            </a:r>
            <a:r>
              <a:rPr dirty="0" sz="2000" spc="-5">
                <a:latin typeface="Times New Roman"/>
                <a:cs typeface="Times New Roman"/>
              </a:rPr>
              <a:t>more </a:t>
            </a:r>
            <a:r>
              <a:rPr dirty="0" sz="2000">
                <a:latin typeface="Times New Roman"/>
                <a:cs typeface="Times New Roman"/>
              </a:rPr>
              <a:t>robust way to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approach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order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leverage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benefits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strong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strategy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place. </a:t>
            </a:r>
            <a:r>
              <a:rPr dirty="0" sz="2000" spc="-5">
                <a:latin typeface="Times New Roman"/>
                <a:cs typeface="Times New Roman"/>
              </a:rPr>
              <a:t>Based </a:t>
            </a:r>
            <a:r>
              <a:rPr dirty="0" sz="2000">
                <a:latin typeface="Times New Roman"/>
                <a:cs typeface="Times New Roman"/>
              </a:rPr>
              <a:t>on the approach </a:t>
            </a:r>
            <a:r>
              <a:rPr dirty="0" sz="2000" spc="-5">
                <a:latin typeface="Times New Roman"/>
                <a:cs typeface="Times New Roman"/>
              </a:rPr>
              <a:t>framed </a:t>
            </a:r>
            <a:r>
              <a:rPr dirty="0" sz="2000">
                <a:latin typeface="Times New Roman"/>
                <a:cs typeface="Times New Roman"/>
              </a:rPr>
              <a:t>by the popular research </a:t>
            </a:r>
            <a:r>
              <a:rPr dirty="0" sz="2000" spc="-5">
                <a:latin typeface="Times New Roman"/>
                <a:cs typeface="Times New Roman"/>
              </a:rPr>
              <a:t>firm, </a:t>
            </a:r>
            <a:r>
              <a:rPr dirty="0" sz="2000">
                <a:latin typeface="Times New Roman"/>
                <a:cs typeface="Times New Roman"/>
              </a:rPr>
              <a:t>The Burton Group, the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steps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define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framework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strong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adoption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strategy.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dirty="0" sz="2000" b="1">
                <a:latin typeface="Times New Roman"/>
                <a:cs typeface="Times New Roman"/>
              </a:rPr>
              <a:t>1.	</a:t>
            </a:r>
            <a:r>
              <a:rPr dirty="0" sz="2000" spc="-20" b="1">
                <a:latin typeface="Times New Roman"/>
                <a:cs typeface="Times New Roman"/>
              </a:rPr>
              <a:t>Pre-Work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 spc="-75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start </a:t>
            </a:r>
            <a:r>
              <a:rPr dirty="0" sz="2000">
                <a:latin typeface="Times New Roman"/>
                <a:cs typeface="Times New Roman"/>
              </a:rPr>
              <a:t>with, </a:t>
            </a:r>
            <a:r>
              <a:rPr dirty="0" sz="2000" spc="-5">
                <a:latin typeface="Times New Roman"/>
                <a:cs typeface="Times New Roman"/>
              </a:rPr>
              <a:t>organizations must </a:t>
            </a:r>
            <a:r>
              <a:rPr dirty="0" sz="2000">
                <a:latin typeface="Times New Roman"/>
                <a:cs typeface="Times New Roman"/>
              </a:rPr>
              <a:t>build an internal cloud </a:t>
            </a:r>
            <a:r>
              <a:rPr dirty="0" sz="2000" spc="-10">
                <a:latin typeface="Times New Roman"/>
                <a:cs typeface="Times New Roman"/>
              </a:rPr>
              <a:t>team, </a:t>
            </a:r>
            <a:r>
              <a:rPr dirty="0" sz="2000">
                <a:latin typeface="Times New Roman"/>
                <a:cs typeface="Times New Roman"/>
              </a:rPr>
              <a:t>which together will set the scope of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project.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Expectations,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standards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achieved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objectives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well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defined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during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initial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stages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journey.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668" y="4438903"/>
            <a:ext cx="10443210" cy="2160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dirty="0" sz="2000" spc="5" b="1">
                <a:latin typeface="Times New Roman"/>
                <a:cs typeface="Times New Roman"/>
              </a:rPr>
              <a:t>2</a:t>
            </a:r>
            <a:r>
              <a:rPr dirty="0" sz="2000" b="1">
                <a:latin typeface="Times New Roman"/>
                <a:cs typeface="Times New Roman"/>
              </a:rPr>
              <a:t>.</a:t>
            </a:r>
            <a:r>
              <a:rPr dirty="0" sz="2000" b="1">
                <a:latin typeface="Times New Roman"/>
                <a:cs typeface="Times New Roman"/>
              </a:rPr>
              <a:t>	</a:t>
            </a:r>
            <a:r>
              <a:rPr dirty="0" sz="2000" b="1">
                <a:latin typeface="Times New Roman"/>
                <a:cs typeface="Times New Roman"/>
              </a:rPr>
              <a:t>Bus</a:t>
            </a:r>
            <a:r>
              <a:rPr dirty="0" sz="2000" spc="-10" b="1">
                <a:latin typeface="Times New Roman"/>
                <a:cs typeface="Times New Roman"/>
              </a:rPr>
              <a:t>i</a:t>
            </a:r>
            <a:r>
              <a:rPr dirty="0" sz="2000" b="1">
                <a:latin typeface="Times New Roman"/>
                <a:cs typeface="Times New Roman"/>
              </a:rPr>
              <a:t>ness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5" b="1">
                <a:latin typeface="Times New Roman"/>
                <a:cs typeface="Times New Roman"/>
              </a:rPr>
              <a:t>n</a:t>
            </a:r>
            <a:r>
              <a:rPr dirty="0" sz="2000" b="1">
                <a:latin typeface="Times New Roman"/>
                <a:cs typeface="Times New Roman"/>
              </a:rPr>
              <a:t>d</a:t>
            </a:r>
            <a:r>
              <a:rPr dirty="0" sz="2000" spc="-1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Ap</a:t>
            </a:r>
            <a:r>
              <a:rPr dirty="0" sz="2000" b="1">
                <a:latin typeface="Times New Roman"/>
                <a:cs typeface="Times New Roman"/>
              </a:rPr>
              <a:t>pl</a:t>
            </a:r>
            <a:r>
              <a:rPr dirty="0" sz="2000" spc="-10" b="1">
                <a:latin typeface="Times New Roman"/>
                <a:cs typeface="Times New Roman"/>
              </a:rPr>
              <a:t>i</a:t>
            </a:r>
            <a:r>
              <a:rPr dirty="0" sz="2000" b="1">
                <a:latin typeface="Times New Roman"/>
                <a:cs typeface="Times New Roman"/>
              </a:rPr>
              <a:t>ca</a:t>
            </a:r>
            <a:r>
              <a:rPr dirty="0" sz="2000" spc="5" b="1">
                <a:latin typeface="Times New Roman"/>
                <a:cs typeface="Times New Roman"/>
              </a:rPr>
              <a:t>t</a:t>
            </a:r>
            <a:r>
              <a:rPr dirty="0" sz="2000" b="1">
                <a:latin typeface="Times New Roman"/>
                <a:cs typeface="Times New Roman"/>
              </a:rPr>
              <a:t>ion</a:t>
            </a:r>
            <a:r>
              <a:rPr dirty="0" sz="2000" spc="-1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</a:t>
            </a:r>
            <a:r>
              <a:rPr dirty="0" sz="2000" b="1">
                <a:latin typeface="Times New Roman"/>
                <a:cs typeface="Times New Roman"/>
              </a:rPr>
              <a:t>aly</a:t>
            </a:r>
            <a:r>
              <a:rPr dirty="0" sz="2000" b="1">
                <a:latin typeface="Times New Roman"/>
                <a:cs typeface="Times New Roman"/>
              </a:rPr>
              <a:t>sis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cannot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considered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plainly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technical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enhancement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since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strong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impact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various business functions. During this </a:t>
            </a:r>
            <a:r>
              <a:rPr dirty="0" sz="2000" spc="-5">
                <a:latin typeface="Times New Roman"/>
                <a:cs typeface="Times New Roman"/>
              </a:rPr>
              <a:t>stage, </a:t>
            </a:r>
            <a:r>
              <a:rPr dirty="0" sz="2000">
                <a:latin typeface="Times New Roman"/>
                <a:cs typeface="Times New Roman"/>
              </a:rPr>
              <a:t>business applications </a:t>
            </a:r>
            <a:r>
              <a:rPr dirty="0" sz="2000" spc="-5">
                <a:latin typeface="Times New Roman"/>
                <a:cs typeface="Times New Roman"/>
              </a:rPr>
              <a:t>moving </a:t>
            </a:r>
            <a:r>
              <a:rPr dirty="0" sz="2000">
                <a:latin typeface="Times New Roman"/>
                <a:cs typeface="Times New Roman"/>
              </a:rPr>
              <a:t>into the cloud are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evaluated based on the costs and architectural requirements. The operational changes to be </a:t>
            </a:r>
            <a:r>
              <a:rPr dirty="0" sz="2000" spc="-5">
                <a:latin typeface="Times New Roman"/>
                <a:cs typeface="Times New Roman"/>
              </a:rPr>
              <a:t>made </a:t>
            </a:r>
            <a:r>
              <a:rPr dirty="0" sz="2000">
                <a:latin typeface="Times New Roman"/>
                <a:cs typeface="Times New Roman"/>
              </a:rPr>
              <a:t> within an </a:t>
            </a:r>
            <a:r>
              <a:rPr dirty="0" sz="2000" spc="-5">
                <a:latin typeface="Times New Roman"/>
                <a:cs typeface="Times New Roman"/>
              </a:rPr>
              <a:t>organization </a:t>
            </a:r>
            <a:r>
              <a:rPr dirty="0" sz="2000">
                <a:latin typeface="Times New Roman"/>
                <a:cs typeface="Times New Roman"/>
              </a:rPr>
              <a:t>are also </a:t>
            </a:r>
            <a:r>
              <a:rPr dirty="0" sz="2000" spc="-5">
                <a:latin typeface="Times New Roman"/>
                <a:cs typeface="Times New Roman"/>
              </a:rPr>
              <a:t>determined. </a:t>
            </a:r>
            <a:r>
              <a:rPr dirty="0" sz="2000">
                <a:latin typeface="Times New Roman"/>
                <a:cs typeface="Times New Roman"/>
              </a:rPr>
              <a:t>The four </a:t>
            </a:r>
            <a:r>
              <a:rPr dirty="0" sz="2000" spc="-5">
                <a:latin typeface="Times New Roman"/>
                <a:cs typeface="Times New Roman"/>
              </a:rPr>
              <a:t>significant </a:t>
            </a:r>
            <a:r>
              <a:rPr dirty="0" sz="2000">
                <a:latin typeface="Times New Roman"/>
                <a:cs typeface="Times New Roman"/>
              </a:rPr>
              <a:t>components of </a:t>
            </a:r>
            <a:r>
              <a:rPr dirty="0" sz="2000" spc="-5">
                <a:latin typeface="Times New Roman"/>
                <a:cs typeface="Times New Roman"/>
              </a:rPr>
              <a:t>this </a:t>
            </a:r>
            <a:r>
              <a:rPr dirty="0" sz="2000">
                <a:latin typeface="Times New Roman"/>
                <a:cs typeface="Times New Roman"/>
              </a:rPr>
              <a:t>stage are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 </a:t>
            </a:r>
            <a:r>
              <a:rPr dirty="0" sz="2000" spc="-5">
                <a:latin typeface="Times New Roman"/>
                <a:cs typeface="Times New Roman"/>
              </a:rPr>
              <a:t>impact </a:t>
            </a:r>
            <a:r>
              <a:rPr dirty="0" sz="2000">
                <a:latin typeface="Times New Roman"/>
                <a:cs typeface="Times New Roman"/>
              </a:rPr>
              <a:t>evaluation, </a:t>
            </a:r>
            <a:r>
              <a:rPr dirty="0" sz="2000" spc="-5">
                <a:latin typeface="Times New Roman"/>
                <a:cs typeface="Times New Roman"/>
              </a:rPr>
              <a:t>assessment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organizational impact, </a:t>
            </a:r>
            <a:r>
              <a:rPr dirty="0" sz="2000">
                <a:latin typeface="Times New Roman"/>
                <a:cs typeface="Times New Roman"/>
              </a:rPr>
              <a:t>cost analysis, and application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analysis.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5660" y="633567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79380" y="2164079"/>
            <a:ext cx="1312164" cy="1051560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718800" cy="4357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Efficient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Steps for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Migrating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3"/>
              <a:tabLst>
                <a:tab pos="469265" algn="l"/>
                <a:tab pos="469900" algn="l"/>
              </a:tabLst>
            </a:pPr>
            <a:r>
              <a:rPr dirty="0" sz="2000" b="1">
                <a:latin typeface="Times New Roman"/>
                <a:cs typeface="Times New Roman"/>
              </a:rPr>
              <a:t>Selecting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Provider</a:t>
            </a:r>
            <a:endParaRPr sz="2000">
              <a:latin typeface="Times New Roman"/>
              <a:cs typeface="Times New Roman"/>
            </a:endParaRPr>
          </a:p>
          <a:p>
            <a:pPr marL="469900" marR="29337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Solutions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different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reviewed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suitable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one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chosen.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migration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initiated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roadmap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thus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made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clear.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4"/>
              <a:tabLst>
                <a:tab pos="469265" algn="l"/>
                <a:tab pos="46990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Building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Risk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Mitigation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Plan</a:t>
            </a:r>
            <a:endParaRPr sz="2000">
              <a:latin typeface="Times New Roman"/>
              <a:cs typeface="Times New Roman"/>
            </a:endParaRPr>
          </a:p>
          <a:p>
            <a:pPr marL="469900" marR="28511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No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adoption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framework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complete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without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risks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challenges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included.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risk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mitigation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drawn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strategy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devised.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469265" algn="l"/>
                <a:tab pos="469900" algn="l"/>
              </a:tabLst>
            </a:pPr>
            <a:r>
              <a:rPr dirty="0" sz="2000" b="1">
                <a:latin typeface="Times New Roman"/>
                <a:cs typeface="Times New Roman"/>
              </a:rPr>
              <a:t>Planning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for</a:t>
            </a:r>
            <a:r>
              <a:rPr dirty="0" sz="2000" spc="-7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Steady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State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Once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moved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</a:t>
            </a:r>
            <a:r>
              <a:rPr dirty="0" sz="2000">
                <a:latin typeface="Times New Roman"/>
                <a:cs typeface="Times New Roman"/>
              </a:rPr>
              <a:t> cloud,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governance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 </a:t>
            </a:r>
            <a:r>
              <a:rPr dirty="0" sz="2000" spc="-5">
                <a:latin typeface="Times New Roman"/>
                <a:cs typeface="Times New Roman"/>
              </a:rPr>
              <a:t>management. </a:t>
            </a:r>
            <a:r>
              <a:rPr dirty="0" sz="2000">
                <a:latin typeface="Times New Roman"/>
                <a:cs typeface="Times New Roman"/>
              </a:rPr>
              <a:t>Regular reviews of the strategy </a:t>
            </a:r>
            <a:r>
              <a:rPr dirty="0" sz="2000" spc="-5">
                <a:latin typeface="Times New Roman"/>
                <a:cs typeface="Times New Roman"/>
              </a:rPr>
              <a:t>must </a:t>
            </a:r>
            <a:r>
              <a:rPr dirty="0" sz="2000">
                <a:latin typeface="Times New Roman"/>
                <a:cs typeface="Times New Roman"/>
              </a:rPr>
              <a:t>be conducted and the cloud </a:t>
            </a:r>
            <a:r>
              <a:rPr dirty="0" sz="2000" spc="-5">
                <a:latin typeface="Times New Roman"/>
                <a:cs typeface="Times New Roman"/>
              </a:rPr>
              <a:t>team must </a:t>
            </a:r>
            <a:r>
              <a:rPr dirty="0" sz="2000">
                <a:latin typeface="Times New Roman"/>
                <a:cs typeface="Times New Roman"/>
              </a:rPr>
              <a:t> ensure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both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internal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personnel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issues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addressed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during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move.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5660" y="633567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51647" y="5370576"/>
            <a:ext cx="3151631" cy="1350264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654030" cy="4662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Migration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Failure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and Contingency </a:t>
            </a:r>
            <a:r>
              <a:rPr dirty="0" sz="2400" spc="-10" b="1">
                <a:latin typeface="Times New Roman"/>
                <a:cs typeface="Times New Roman"/>
              </a:rPr>
              <a:t>Measures</a:t>
            </a:r>
            <a:endParaRPr sz="2400">
              <a:latin typeface="Times New Roman"/>
              <a:cs typeface="Times New Roman"/>
            </a:endParaRPr>
          </a:p>
          <a:p>
            <a:pPr marL="12700" marR="82550">
              <a:lnSpc>
                <a:spcPct val="100000"/>
              </a:lnSpc>
              <a:spcBef>
                <a:spcPts val="20"/>
              </a:spcBef>
            </a:pP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every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">
                <a:latin typeface="Times New Roman"/>
                <a:cs typeface="Times New Roman"/>
              </a:rPr>
              <a:t> migration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project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successful.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Without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required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knowledge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skillset,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 </a:t>
            </a:r>
            <a:r>
              <a:rPr dirty="0" sz="2000" spc="-5">
                <a:latin typeface="Times New Roman"/>
                <a:cs typeface="Times New Roman"/>
              </a:rPr>
              <a:t>migration </a:t>
            </a:r>
            <a:r>
              <a:rPr dirty="0" sz="2000">
                <a:latin typeface="Times New Roman"/>
                <a:cs typeface="Times New Roman"/>
              </a:rPr>
              <a:t>can turn </a:t>
            </a:r>
            <a:r>
              <a:rPr dirty="0" sz="2000" spc="5">
                <a:latin typeface="Times New Roman"/>
                <a:cs typeface="Times New Roman"/>
              </a:rPr>
              <a:t>out </a:t>
            </a:r>
            <a:r>
              <a:rPr dirty="0" sz="2000">
                <a:latin typeface="Times New Roman"/>
                <a:cs typeface="Times New Roman"/>
              </a:rPr>
              <a:t>to be a </a:t>
            </a:r>
            <a:r>
              <a:rPr dirty="0" sz="2000" spc="-5">
                <a:latin typeface="Times New Roman"/>
                <a:cs typeface="Times New Roman"/>
              </a:rPr>
              <a:t>nightmare. </a:t>
            </a:r>
            <a:r>
              <a:rPr dirty="0" sz="2000">
                <a:latin typeface="Times New Roman"/>
                <a:cs typeface="Times New Roman"/>
              </a:rPr>
              <a:t>Outlined below are </a:t>
            </a:r>
            <a:r>
              <a:rPr dirty="0" sz="2000" spc="-5">
                <a:latin typeface="Times New Roman"/>
                <a:cs typeface="Times New Roman"/>
              </a:rPr>
              <a:t>some </a:t>
            </a:r>
            <a:r>
              <a:rPr dirty="0" sz="2000">
                <a:latin typeface="Times New Roman"/>
                <a:cs typeface="Times New Roman"/>
              </a:rPr>
              <a:t>contingency </a:t>
            </a:r>
            <a:r>
              <a:rPr dirty="0" sz="2000" spc="-5">
                <a:latin typeface="Times New Roman"/>
                <a:cs typeface="Times New Roman"/>
              </a:rPr>
              <a:t>measures </a:t>
            </a:r>
            <a:r>
              <a:rPr dirty="0" sz="2000">
                <a:latin typeface="Times New Roman"/>
                <a:cs typeface="Times New Roman"/>
              </a:rPr>
              <a:t>that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mitigate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risks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considerably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during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migration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Poor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planning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most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common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reason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failure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project.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entire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life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cycle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migration </a:t>
            </a:r>
            <a:r>
              <a:rPr dirty="0" sz="2000">
                <a:latin typeface="Times New Roman"/>
                <a:cs typeface="Times New Roman"/>
              </a:rPr>
              <a:t>project </a:t>
            </a:r>
            <a:r>
              <a:rPr dirty="0" sz="2000" spc="-5">
                <a:latin typeface="Times New Roman"/>
                <a:cs typeface="Times New Roman"/>
              </a:rPr>
              <a:t>must </a:t>
            </a:r>
            <a:r>
              <a:rPr dirty="0" sz="2000">
                <a:latin typeface="Times New Roman"/>
                <a:cs typeface="Times New Roman"/>
              </a:rPr>
              <a:t>be planned ahead. Every specific </a:t>
            </a:r>
            <a:r>
              <a:rPr dirty="0" sz="2000" spc="-5">
                <a:latin typeface="Times New Roman"/>
                <a:cs typeface="Times New Roman"/>
              </a:rPr>
              <a:t>task </a:t>
            </a:r>
            <a:r>
              <a:rPr dirty="0" sz="2000">
                <a:latin typeface="Times New Roman"/>
                <a:cs typeface="Times New Roman"/>
              </a:rPr>
              <a:t>and the </a:t>
            </a:r>
            <a:r>
              <a:rPr dirty="0" sz="2000" spc="-5">
                <a:latin typeface="Times New Roman"/>
                <a:cs typeface="Times New Roman"/>
              </a:rPr>
              <a:t>allocated responsibility </a:t>
            </a:r>
            <a:r>
              <a:rPr dirty="0" sz="2000">
                <a:latin typeface="Times New Roman"/>
                <a:cs typeface="Times New Roman"/>
              </a:rPr>
              <a:t>of the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task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</a:t>
            </a:r>
            <a:r>
              <a:rPr dirty="0" sz="2000">
                <a:latin typeface="Times New Roman"/>
                <a:cs typeface="Times New Roman"/>
              </a:rPr>
              <a:t> 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documented.</a:t>
            </a:r>
            <a:endParaRPr sz="2000">
              <a:latin typeface="Times New Roman"/>
              <a:cs typeface="Times New Roman"/>
            </a:endParaRPr>
          </a:p>
          <a:p>
            <a:pPr marL="355600" marR="212725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changes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pertaining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people,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culture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organization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addressed.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training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technical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5">
                <a:latin typeface="Times New Roman"/>
                <a:cs typeface="Times New Roman"/>
              </a:rPr>
              <a:t>implemented.</a:t>
            </a:r>
            <a:endParaRPr sz="2000">
              <a:latin typeface="Times New Roman"/>
              <a:cs typeface="Times New Roman"/>
            </a:endParaRPr>
          </a:p>
          <a:p>
            <a:pPr marL="355600" marR="1079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Security of data during </a:t>
            </a:r>
            <a:r>
              <a:rPr dirty="0" sz="2000" spc="-5">
                <a:latin typeface="Times New Roman"/>
                <a:cs typeface="Times New Roman"/>
              </a:rPr>
              <a:t>migration </a:t>
            </a:r>
            <a:r>
              <a:rPr dirty="0" sz="2000">
                <a:latin typeface="Times New Roman"/>
                <a:cs typeface="Times New Roman"/>
              </a:rPr>
              <a:t>process is highly </a:t>
            </a:r>
            <a:r>
              <a:rPr dirty="0" sz="2000" spc="-5">
                <a:latin typeface="Times New Roman"/>
                <a:cs typeface="Times New Roman"/>
              </a:rPr>
              <a:t>crucial.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cloud </a:t>
            </a:r>
            <a:r>
              <a:rPr dirty="0" sz="2000">
                <a:latin typeface="Times New Roman"/>
                <a:cs typeface="Times New Roman"/>
              </a:rPr>
              <a:t>service provider </a:t>
            </a:r>
            <a:r>
              <a:rPr dirty="0" sz="2000" spc="-5">
                <a:latin typeface="Times New Roman"/>
                <a:cs typeface="Times New Roman"/>
              </a:rPr>
              <a:t>must </a:t>
            </a:r>
            <a:r>
              <a:rPr dirty="0" sz="2000">
                <a:latin typeface="Times New Roman"/>
                <a:cs typeface="Times New Roman"/>
              </a:rPr>
              <a:t>hold </a:t>
            </a:r>
            <a:r>
              <a:rPr dirty="0" sz="2000" spc="-5">
                <a:latin typeface="Times New Roman"/>
                <a:cs typeface="Times New Roman"/>
              </a:rPr>
              <a:t>all </a:t>
            </a:r>
            <a:r>
              <a:rPr dirty="0" sz="2000">
                <a:latin typeface="Times New Roman"/>
                <a:cs typeface="Times New Roman"/>
              </a:rPr>
              <a:t> 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accreditations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insulate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client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chances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breach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failure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adhere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industry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compliance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requirements.</a:t>
            </a:r>
            <a:endParaRPr sz="2000">
              <a:latin typeface="Times New Roman"/>
              <a:cs typeface="Times New Roman"/>
            </a:endParaRPr>
          </a:p>
          <a:p>
            <a:pPr marL="355600" marR="29972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</a:t>
            </a:r>
            <a:r>
              <a:rPr dirty="0" sz="2000">
                <a:latin typeface="Times New Roman"/>
                <a:cs typeface="Times New Roman"/>
              </a:rPr>
              <a:t> 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ISO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27001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certified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assure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ability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offer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maximum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systems</a:t>
            </a:r>
            <a:r>
              <a:rPr dirty="0" sz="2000">
                <a:latin typeface="Times New Roman"/>
                <a:cs typeface="Times New Roman"/>
              </a:rPr>
              <a:t> 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668" y="5963208"/>
            <a:ext cx="1056195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robust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SLA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drawn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provider.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commit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specific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level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failing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prepared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fulfil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compensation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policy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mentioned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SLA.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5660" y="633567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7936" y="6427114"/>
            <a:ext cx="2590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38342" y="2681173"/>
            <a:ext cx="138112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>
                <a:latin typeface="Times New Roman"/>
                <a:cs typeface="Times New Roman"/>
              </a:rPr>
              <a:t>Risks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Cloud</a:t>
            </a:r>
            <a:r>
              <a:rPr dirty="0" sz="2400" spc="-9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Platforms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5279" y="3813047"/>
            <a:ext cx="3810000" cy="2237232"/>
          </a:xfrm>
          <a:prstGeom prst="rect">
            <a:avLst/>
          </a:prstGeom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872470" cy="5151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Measurement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and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Risks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000">
                <a:latin typeface="Times New Roman"/>
                <a:cs typeface="Times New Roman"/>
              </a:rPr>
              <a:t>The risk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assessment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strategy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</a:t>
            </a:r>
            <a:r>
              <a:rPr dirty="0" sz="2000" spc="-5">
                <a:latin typeface="Times New Roman"/>
                <a:cs typeface="Times New Roman"/>
              </a:rPr>
              <a:t>organization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 </a:t>
            </a:r>
            <a:r>
              <a:rPr dirty="0" sz="2000">
                <a:latin typeface="Times New Roman"/>
                <a:cs typeface="Times New Roman"/>
              </a:rPr>
              <a:t>contain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elements:</a:t>
            </a:r>
            <a:endParaRPr sz="2000">
              <a:latin typeface="Times New Roman"/>
              <a:cs typeface="Times New Roman"/>
            </a:endParaRPr>
          </a:p>
          <a:p>
            <a:pPr marL="355600" marR="63309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 b="1">
                <a:latin typeface="Times New Roman"/>
                <a:cs typeface="Times New Roman"/>
              </a:rPr>
              <a:t>Effective </a:t>
            </a:r>
            <a:r>
              <a:rPr dirty="0" sz="1800" spc="-10" b="1">
                <a:latin typeface="Times New Roman"/>
                <a:cs typeface="Times New Roman"/>
              </a:rPr>
              <a:t>Control </a:t>
            </a:r>
            <a:r>
              <a:rPr dirty="0" sz="1800" b="1">
                <a:latin typeface="Times New Roman"/>
                <a:cs typeface="Times New Roman"/>
              </a:rPr>
              <a:t>Mechanism</a:t>
            </a:r>
            <a:r>
              <a:rPr dirty="0" sz="2000">
                <a:latin typeface="Times New Roman"/>
                <a:cs typeface="Times New Roman"/>
              </a:rPr>
              <a:t>: </a:t>
            </a:r>
            <a:r>
              <a:rPr dirty="0" sz="1800" spc="-5">
                <a:latin typeface="Times New Roman"/>
                <a:cs typeface="Times New Roman"/>
              </a:rPr>
              <a:t>All </a:t>
            </a:r>
            <a:r>
              <a:rPr dirty="0" sz="1800">
                <a:latin typeface="Times New Roman"/>
                <a:cs typeface="Times New Roman"/>
              </a:rPr>
              <a:t>the current controls over data are to be analyzed. If it does not provide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adequate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protections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service,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necessary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control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mechanisms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 to be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implemented.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299085" marR="4699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5" b="1">
                <a:latin typeface="Times New Roman"/>
                <a:cs typeface="Times New Roman"/>
              </a:rPr>
              <a:t>Necessary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Periodical</a:t>
            </a:r>
            <a:r>
              <a:rPr dirty="0" sz="1800" spc="-12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Audits:</a:t>
            </a:r>
            <a:r>
              <a:rPr dirty="0" sz="1800" spc="30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service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provider and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services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rendered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 analyzed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audited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 a </a:t>
            </a:r>
            <a:r>
              <a:rPr dirty="0" sz="1800" spc="-15">
                <a:latin typeface="Times New Roman"/>
                <a:cs typeface="Times New Roman"/>
              </a:rPr>
              <a:t>monthly, </a:t>
            </a:r>
            <a:r>
              <a:rPr dirty="0" sz="1800" spc="-10">
                <a:latin typeface="Times New Roman"/>
                <a:cs typeface="Times New Roman"/>
              </a:rPr>
              <a:t>quarterly, </a:t>
            </a:r>
            <a:r>
              <a:rPr dirty="0" sz="1800">
                <a:latin typeface="Times New Roman"/>
                <a:cs typeface="Times New Roman"/>
              </a:rPr>
              <a:t>or annual basis. </a:t>
            </a:r>
            <a:r>
              <a:rPr dirty="0" sz="1800" spc="-5">
                <a:latin typeface="Times New Roman"/>
                <a:cs typeface="Times New Roman"/>
              </a:rPr>
              <a:t>Any </a:t>
            </a:r>
            <a:r>
              <a:rPr dirty="0" sz="1800">
                <a:latin typeface="Times New Roman"/>
                <a:cs typeface="Times New Roman"/>
              </a:rPr>
              <a:t>kind of discrepancies in </a:t>
            </a:r>
            <a:r>
              <a:rPr dirty="0" sz="1800" spc="-5">
                <a:latin typeface="Times New Roman"/>
                <a:cs typeface="Times New Roman"/>
              </a:rPr>
              <a:t>service should </a:t>
            </a:r>
            <a:r>
              <a:rPr dirty="0" sz="1800">
                <a:latin typeface="Times New Roman"/>
                <a:cs typeface="Times New Roman"/>
              </a:rPr>
              <a:t>be noted, </a:t>
            </a:r>
            <a:r>
              <a:rPr dirty="0" sz="1800" spc="-5">
                <a:latin typeface="Times New Roman"/>
                <a:cs typeface="Times New Roman"/>
              </a:rPr>
              <a:t>informed,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necessary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corrective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measures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 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 </a:t>
            </a:r>
            <a:r>
              <a:rPr dirty="0" sz="1800" spc="-5">
                <a:latin typeface="Times New Roman"/>
                <a:cs typeface="Times New Roman"/>
              </a:rPr>
              <a:t>implemented.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marR="10604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170" b="1">
                <a:latin typeface="Times New Roman"/>
                <a:cs typeface="Times New Roman"/>
              </a:rPr>
              <a:t>T</a:t>
            </a:r>
            <a:r>
              <a:rPr dirty="0" sz="1800" b="1">
                <a:latin typeface="Times New Roman"/>
                <a:cs typeface="Times New Roman"/>
              </a:rPr>
              <a:t>e</a:t>
            </a:r>
            <a:r>
              <a:rPr dirty="0" sz="1800" spc="5" b="1">
                <a:latin typeface="Times New Roman"/>
                <a:cs typeface="Times New Roman"/>
              </a:rPr>
              <a:t>c</a:t>
            </a:r>
            <a:r>
              <a:rPr dirty="0" sz="1800" spc="-5" b="1">
                <a:latin typeface="Times New Roman"/>
                <a:cs typeface="Times New Roman"/>
              </a:rPr>
              <a:t>h</a:t>
            </a:r>
            <a:r>
              <a:rPr dirty="0" sz="1800" spc="-15" b="1">
                <a:latin typeface="Times New Roman"/>
                <a:cs typeface="Times New Roman"/>
              </a:rPr>
              <a:t>n</a:t>
            </a:r>
            <a:r>
              <a:rPr dirty="0" sz="1800" b="1">
                <a:latin typeface="Times New Roman"/>
                <a:cs typeface="Times New Roman"/>
              </a:rPr>
              <a:t>i</a:t>
            </a:r>
            <a:r>
              <a:rPr dirty="0" sz="1800" spc="5" b="1">
                <a:latin typeface="Times New Roman"/>
                <a:cs typeface="Times New Roman"/>
              </a:rPr>
              <a:t>c</a:t>
            </a:r>
            <a:r>
              <a:rPr dirty="0" sz="1800" b="1">
                <a:latin typeface="Times New Roman"/>
                <a:cs typeface="Times New Roman"/>
              </a:rPr>
              <a:t>al </a:t>
            </a:r>
            <a:r>
              <a:rPr dirty="0" sz="1800" spc="-5" b="1">
                <a:latin typeface="Times New Roman"/>
                <a:cs typeface="Times New Roman"/>
              </a:rPr>
              <a:t>Secur</a:t>
            </a:r>
            <a:r>
              <a:rPr dirty="0" sz="1800" b="1">
                <a:latin typeface="Times New Roman"/>
                <a:cs typeface="Times New Roman"/>
              </a:rPr>
              <a:t>i</a:t>
            </a:r>
            <a:r>
              <a:rPr dirty="0" sz="1800" b="1">
                <a:latin typeface="Times New Roman"/>
                <a:cs typeface="Times New Roman"/>
              </a:rPr>
              <a:t>ty</a:t>
            </a:r>
            <a:r>
              <a:rPr dirty="0" sz="1800" spc="-12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</a:t>
            </a:r>
            <a:r>
              <a:rPr dirty="0" sz="1800" spc="-40" b="1">
                <a:latin typeface="Times New Roman"/>
                <a:cs typeface="Times New Roman"/>
              </a:rPr>
              <a:t>r</a:t>
            </a:r>
            <a:r>
              <a:rPr dirty="0" sz="1800" spc="-5" b="1">
                <a:latin typeface="Times New Roman"/>
                <a:cs typeface="Times New Roman"/>
              </a:rPr>
              <a:t>chit</a:t>
            </a:r>
            <a:r>
              <a:rPr dirty="0" sz="1800" b="1">
                <a:latin typeface="Times New Roman"/>
                <a:cs typeface="Times New Roman"/>
              </a:rPr>
              <a:t>e</a:t>
            </a:r>
            <a:r>
              <a:rPr dirty="0" sz="1800" spc="-5" b="1">
                <a:latin typeface="Times New Roman"/>
                <a:cs typeface="Times New Roman"/>
              </a:rPr>
              <a:t>ctu</a:t>
            </a:r>
            <a:r>
              <a:rPr dirty="0" sz="1800" spc="-40" b="1">
                <a:latin typeface="Times New Roman"/>
                <a:cs typeface="Times New Roman"/>
              </a:rPr>
              <a:t>r</a:t>
            </a:r>
            <a:r>
              <a:rPr dirty="0" sz="1800" spc="10" b="1">
                <a:latin typeface="Times New Roman"/>
                <a:cs typeface="Times New Roman"/>
              </a:rPr>
              <a:t>e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thorough an</a:t>
            </a:r>
            <a:r>
              <a:rPr dirty="0" sz="1800" spc="5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sz="1800" spc="25">
                <a:latin typeface="Times New Roman"/>
                <a:cs typeface="Times New Roman"/>
              </a:rPr>
              <a:t>y</a:t>
            </a:r>
            <a:r>
              <a:rPr dirty="0" sz="1800" spc="-5">
                <a:latin typeface="Times New Roman"/>
                <a:cs typeface="Times New Roman"/>
              </a:rPr>
              <a:t>sis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 the present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 spc="5">
                <a:latin typeface="Times New Roman"/>
                <a:cs typeface="Times New Roman"/>
              </a:rPr>
              <a:t>e</a:t>
            </a:r>
            <a:r>
              <a:rPr dirty="0" sz="1800">
                <a:latin typeface="Times New Roman"/>
                <a:cs typeface="Times New Roman"/>
              </a:rPr>
              <a:t>chn</a:t>
            </a:r>
            <a:r>
              <a:rPr dirty="0" sz="1800" spc="5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c</a:t>
            </a:r>
            <a:r>
              <a:rPr dirty="0" sz="1800" spc="5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</a:t>
            </a:r>
            <a:r>
              <a:rPr dirty="0" sz="1800" spc="5">
                <a:latin typeface="Times New Roman"/>
                <a:cs typeface="Times New Roman"/>
              </a:rPr>
              <a:t>c</a:t>
            </a:r>
            <a:r>
              <a:rPr dirty="0" sz="1800">
                <a:latin typeface="Times New Roman"/>
                <a:cs typeface="Times New Roman"/>
              </a:rPr>
              <a:t>hi</a:t>
            </a:r>
            <a:r>
              <a:rPr dirty="0" sz="1800" spc="5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e</a:t>
            </a:r>
            <a:r>
              <a:rPr dirty="0" sz="1800" spc="5">
                <a:latin typeface="Times New Roman"/>
                <a:cs typeface="Times New Roman"/>
              </a:rPr>
              <a:t>c</a:t>
            </a:r>
            <a:r>
              <a:rPr dirty="0" sz="1800">
                <a:latin typeface="Times New Roman"/>
                <a:cs typeface="Times New Roman"/>
              </a:rPr>
              <a:t>ture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</a:t>
            </a:r>
            <a:r>
              <a:rPr dirty="0" sz="1800" spc="5">
                <a:latin typeface="Times New Roman"/>
                <a:cs typeface="Times New Roman"/>
              </a:rPr>
              <a:t>l</a:t>
            </a:r>
            <a:r>
              <a:rPr dirty="0" sz="1800">
                <a:latin typeface="Times New Roman"/>
                <a:cs typeface="Times New Roman"/>
              </a:rPr>
              <a:t>oud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servi</a:t>
            </a:r>
            <a:r>
              <a:rPr dirty="0" sz="1800" spc="5">
                <a:latin typeface="Times New Roman"/>
                <a:cs typeface="Times New Roman"/>
              </a:rPr>
              <a:t>c</a:t>
            </a:r>
            <a:r>
              <a:rPr dirty="0" sz="1800">
                <a:latin typeface="Times New Roman"/>
                <a:cs typeface="Times New Roman"/>
              </a:rPr>
              <a:t>e  </a:t>
            </a:r>
            <a:r>
              <a:rPr dirty="0" sz="1800">
                <a:latin typeface="Times New Roman"/>
                <a:cs typeface="Times New Roman"/>
              </a:rPr>
              <a:t>provider </a:t>
            </a:r>
            <a:r>
              <a:rPr dirty="0" sz="1800" spc="-5">
                <a:latin typeface="Times New Roman"/>
                <a:cs typeface="Times New Roman"/>
              </a:rPr>
              <a:t>should </a:t>
            </a:r>
            <a:r>
              <a:rPr dirty="0" sz="1800">
                <a:latin typeface="Times New Roman"/>
                <a:cs typeface="Times New Roman"/>
              </a:rPr>
              <a:t>be done. Firewalls, </a:t>
            </a:r>
            <a:r>
              <a:rPr dirty="0" sz="1800" spc="-20">
                <a:latin typeface="Times New Roman"/>
                <a:cs typeface="Times New Roman"/>
              </a:rPr>
              <a:t>Virtual </a:t>
            </a:r>
            <a:r>
              <a:rPr dirty="0" sz="1800">
                <a:latin typeface="Times New Roman"/>
                <a:cs typeface="Times New Roman"/>
              </a:rPr>
              <a:t>Private </a:t>
            </a:r>
            <a:r>
              <a:rPr dirty="0" sz="1800" spc="-5">
                <a:latin typeface="Times New Roman"/>
                <a:cs typeface="Times New Roman"/>
              </a:rPr>
              <a:t>Network </a:t>
            </a:r>
            <a:r>
              <a:rPr dirty="0" sz="1800">
                <a:latin typeface="Times New Roman"/>
                <a:cs typeface="Times New Roman"/>
              </a:rPr>
              <a:t>provisions, patching, intrusion prevention mechanism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5">
                <a:latin typeface="Times New Roman"/>
                <a:cs typeface="Times New Roman"/>
              </a:rPr>
              <a:t>network </a:t>
            </a:r>
            <a:r>
              <a:rPr dirty="0" sz="1800">
                <a:latin typeface="Times New Roman"/>
                <a:cs typeface="Times New Roman"/>
              </a:rPr>
              <a:t>segregation are few things to </a:t>
            </a:r>
            <a:r>
              <a:rPr dirty="0" sz="1800" spc="-5">
                <a:latin typeface="Times New Roman"/>
                <a:cs typeface="Times New Roman"/>
              </a:rPr>
              <a:t>be </a:t>
            </a:r>
            <a:r>
              <a:rPr dirty="0" sz="1800">
                <a:latin typeface="Times New Roman"/>
                <a:cs typeface="Times New Roman"/>
              </a:rPr>
              <a:t>analyzed well. These are potential </a:t>
            </a:r>
            <a:r>
              <a:rPr dirty="0" sz="1800" spc="-5">
                <a:latin typeface="Times New Roman"/>
                <a:cs typeface="Times New Roman"/>
              </a:rPr>
              <a:t>high-risk </a:t>
            </a:r>
            <a:r>
              <a:rPr dirty="0" sz="1800">
                <a:latin typeface="Times New Roman"/>
                <a:cs typeface="Times New Roman"/>
              </a:rPr>
              <a:t>areas especially </a:t>
            </a:r>
            <a:r>
              <a:rPr dirty="0" sz="1800" spc="-5">
                <a:latin typeface="Times New Roman"/>
                <a:cs typeface="Times New Roman"/>
              </a:rPr>
              <a:t>when </a:t>
            </a:r>
            <a:r>
              <a:rPr dirty="0" sz="1800">
                <a:latin typeface="Times New Roman"/>
                <a:cs typeface="Times New Roman"/>
              </a:rPr>
              <a:t> confidential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customer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>
                <a:latin typeface="Times New Roman"/>
                <a:cs typeface="Times New Roman"/>
              </a:rPr>
              <a:t> at </a:t>
            </a:r>
            <a:r>
              <a:rPr dirty="0" sz="1800" spc="-5">
                <a:latin typeface="Times New Roman"/>
                <a:cs typeface="Times New Roman"/>
              </a:rPr>
              <a:t>stake.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b="1">
                <a:latin typeface="Times New Roman"/>
                <a:cs typeface="Times New Roman"/>
              </a:rPr>
              <a:t>Data Integrity</a:t>
            </a:r>
            <a:r>
              <a:rPr dirty="0" sz="1800">
                <a:latin typeface="Times New Roman"/>
                <a:cs typeface="Times New Roman"/>
              </a:rPr>
              <a:t>: The cloud service provider </a:t>
            </a:r>
            <a:r>
              <a:rPr dirty="0" sz="1800" spc="-5">
                <a:latin typeface="Times New Roman"/>
                <a:cs typeface="Times New Roman"/>
              </a:rPr>
              <a:t>would </a:t>
            </a:r>
            <a:r>
              <a:rPr dirty="0" sz="1800">
                <a:latin typeface="Times New Roman"/>
                <a:cs typeface="Times New Roman"/>
              </a:rPr>
              <a:t>be rendering the services to multiple clients at a </a:t>
            </a:r>
            <a:r>
              <a:rPr dirty="0" sz="1800" spc="-5">
                <a:latin typeface="Times New Roman"/>
                <a:cs typeface="Times New Roman"/>
              </a:rPr>
              <a:t>time. How </a:t>
            </a:r>
            <a:r>
              <a:rPr dirty="0" sz="1800">
                <a:latin typeface="Times New Roman"/>
                <a:cs typeface="Times New Roman"/>
              </a:rPr>
              <a:t>well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 stored,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what kind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 hardware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being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used, if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confidential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being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stored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-5">
                <a:latin typeface="Times New Roman"/>
                <a:cs typeface="Times New Roman"/>
              </a:rPr>
              <a:t>shared </a:t>
            </a:r>
            <a:r>
              <a:rPr dirty="0" sz="1800">
                <a:latin typeface="Times New Roman"/>
                <a:cs typeface="Times New Roman"/>
              </a:rPr>
              <a:t>storage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etc. – are to be analyzed and understood beforehand. It </a:t>
            </a:r>
            <a:r>
              <a:rPr dirty="0" sz="1800" spc="-5">
                <a:latin typeface="Times New Roman"/>
                <a:cs typeface="Times New Roman"/>
              </a:rPr>
              <a:t>is </a:t>
            </a:r>
            <a:r>
              <a:rPr dirty="0" sz="1800">
                <a:latin typeface="Times New Roman"/>
                <a:cs typeface="Times New Roman"/>
              </a:rPr>
              <a:t>much better to have </a:t>
            </a:r>
            <a:r>
              <a:rPr dirty="0" sz="1800" spc="-5">
                <a:latin typeface="Times New Roman"/>
                <a:cs typeface="Times New Roman"/>
              </a:rPr>
              <a:t>discussions </a:t>
            </a:r>
            <a:r>
              <a:rPr dirty="0" sz="1800">
                <a:latin typeface="Times New Roman"/>
                <a:cs typeface="Times New Roman"/>
              </a:rPr>
              <a:t>with the cloud service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provider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before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even </a:t>
            </a:r>
            <a:r>
              <a:rPr dirty="0" sz="1800" spc="-5">
                <a:latin typeface="Times New Roman"/>
                <a:cs typeface="Times New Roman"/>
              </a:rPr>
              <a:t>moving</a:t>
            </a:r>
            <a:r>
              <a:rPr dirty="0" sz="1800">
                <a:latin typeface="Times New Roman"/>
                <a:cs typeface="Times New Roman"/>
              </a:rPr>
              <a:t> all 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5660" y="633567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989310" cy="5576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Measurement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and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Risks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355600" marR="23431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5" b="1">
                <a:latin typeface="Times New Roman"/>
                <a:cs typeface="Times New Roman"/>
              </a:rPr>
              <a:t>Data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Encryption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name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says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5">
                <a:latin typeface="Times New Roman"/>
                <a:cs typeface="Times New Roman"/>
              </a:rPr>
              <a:t> all.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encryption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standards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utilize </a:t>
            </a:r>
            <a:r>
              <a:rPr dirty="0" sz="2000">
                <a:latin typeface="Times New Roman"/>
                <a:cs typeface="Times New Roman"/>
              </a:rPr>
              <a:t>is to be audited beforehand. Strict </a:t>
            </a:r>
            <a:r>
              <a:rPr dirty="0" sz="2000" spc="-5">
                <a:latin typeface="Times New Roman"/>
                <a:cs typeface="Times New Roman"/>
              </a:rPr>
              <a:t>investigation </a:t>
            </a:r>
            <a:r>
              <a:rPr dirty="0" sz="2000">
                <a:latin typeface="Times New Roman"/>
                <a:cs typeface="Times New Roman"/>
              </a:rPr>
              <a:t>has to be carried </a:t>
            </a:r>
            <a:r>
              <a:rPr dirty="0" sz="2000" spc="5">
                <a:latin typeface="Times New Roman"/>
                <a:cs typeface="Times New Roman"/>
              </a:rPr>
              <a:t>out </a:t>
            </a:r>
            <a:r>
              <a:rPr dirty="0" sz="2000">
                <a:latin typeface="Times New Roman"/>
                <a:cs typeface="Times New Roman"/>
              </a:rPr>
              <a:t>in this aspect, as </a:t>
            </a:r>
            <a:r>
              <a:rPr dirty="0" sz="2000" spc="-5">
                <a:latin typeface="Times New Roman"/>
                <a:cs typeface="Times New Roman"/>
              </a:rPr>
              <a:t>its </a:t>
            </a:r>
            <a:r>
              <a:rPr dirty="0" sz="2000" spc="5">
                <a:latin typeface="Times New Roman"/>
                <a:cs typeface="Times New Roman"/>
              </a:rPr>
              <a:t>one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high-risk </a:t>
            </a:r>
            <a:r>
              <a:rPr dirty="0" sz="2000">
                <a:latin typeface="Times New Roman"/>
                <a:cs typeface="Times New Roman"/>
              </a:rPr>
              <a:t>areas. Sony </a:t>
            </a:r>
            <a:r>
              <a:rPr dirty="0" sz="2000" spc="-5">
                <a:latin typeface="Times New Roman"/>
                <a:cs typeface="Times New Roman"/>
              </a:rPr>
              <a:t>suffered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major </a:t>
            </a:r>
            <a:r>
              <a:rPr dirty="0" sz="2000">
                <a:latin typeface="Times New Roman"/>
                <a:cs typeface="Times New Roman"/>
              </a:rPr>
              <a:t>outage in </a:t>
            </a:r>
            <a:r>
              <a:rPr dirty="0" sz="2000" spc="-5">
                <a:latin typeface="Times New Roman"/>
                <a:cs typeface="Times New Roman"/>
              </a:rPr>
              <a:t>its PlayStation </a:t>
            </a:r>
            <a:r>
              <a:rPr dirty="0" sz="2000">
                <a:latin typeface="Times New Roman"/>
                <a:cs typeface="Times New Roman"/>
              </a:rPr>
              <a:t>Network in </a:t>
            </a:r>
            <a:r>
              <a:rPr dirty="0" sz="2000" spc="-15">
                <a:latin typeface="Times New Roman"/>
                <a:cs typeface="Times New Roman"/>
              </a:rPr>
              <a:t>2011 </a:t>
            </a:r>
            <a:r>
              <a:rPr dirty="0" sz="2000" spc="5">
                <a:latin typeface="Times New Roman"/>
                <a:cs typeface="Times New Roman"/>
              </a:rPr>
              <a:t>due </a:t>
            </a:r>
            <a:r>
              <a:rPr dirty="0" sz="2000">
                <a:latin typeface="Times New Roman"/>
                <a:cs typeface="Times New Roman"/>
              </a:rPr>
              <a:t>to their poor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encryption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standards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hackers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exploiting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Disaster Recovery Plan</a:t>
            </a:r>
            <a:r>
              <a:rPr dirty="0" sz="2000">
                <a:latin typeface="Times New Roman"/>
                <a:cs typeface="Times New Roman"/>
              </a:rPr>
              <a:t>: What happens when there is an earthquake? Or flooding (or) </a:t>
            </a:r>
            <a:r>
              <a:rPr dirty="0" sz="2000" spc="-5">
                <a:latin typeface="Times New Roman"/>
                <a:cs typeface="Times New Roman"/>
              </a:rPr>
              <a:t>some </a:t>
            </a:r>
            <a:r>
              <a:rPr dirty="0" sz="2000">
                <a:latin typeface="Times New Roman"/>
                <a:cs typeface="Times New Roman"/>
              </a:rPr>
              <a:t>other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natural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calamity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confidential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being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stored?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Before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getting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 contracts, the disaster recovery and contingency plan provided by the cloud service provider should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reviewed </a:t>
            </a:r>
            <a:r>
              <a:rPr dirty="0" sz="2000" spc="-15">
                <a:latin typeface="Times New Roman"/>
                <a:cs typeface="Times New Roman"/>
              </a:rPr>
              <a:t>thoroughly. Internally,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organization </a:t>
            </a:r>
            <a:r>
              <a:rPr dirty="0" sz="2000">
                <a:latin typeface="Times New Roman"/>
                <a:cs typeface="Times New Roman"/>
              </a:rPr>
              <a:t>should have a </a:t>
            </a:r>
            <a:r>
              <a:rPr dirty="0" sz="2000" spc="-5">
                <a:latin typeface="Times New Roman"/>
                <a:cs typeface="Times New Roman"/>
              </a:rPr>
              <a:t>clear </a:t>
            </a:r>
            <a:r>
              <a:rPr dirty="0" sz="2000">
                <a:latin typeface="Times New Roman"/>
                <a:cs typeface="Times New Roman"/>
              </a:rPr>
              <a:t>business continuity plan to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ensure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doesn't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affected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 a</a:t>
            </a:r>
            <a:r>
              <a:rPr dirty="0" sz="2000" spc="-15">
                <a:latin typeface="Times New Roman"/>
                <a:cs typeface="Times New Roman"/>
              </a:rPr>
              <a:t> disaster.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6667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Standard </a:t>
            </a:r>
            <a:r>
              <a:rPr dirty="0" sz="2000" spc="-5" b="1">
                <a:latin typeface="Times New Roman"/>
                <a:cs typeface="Times New Roman"/>
              </a:rPr>
              <a:t>Procedures</a:t>
            </a:r>
            <a:r>
              <a:rPr dirty="0" sz="2000" spc="-5">
                <a:latin typeface="Times New Roman"/>
                <a:cs typeface="Times New Roman"/>
              </a:rPr>
              <a:t>: </a:t>
            </a:r>
            <a:r>
              <a:rPr dirty="0" sz="2000">
                <a:latin typeface="Times New Roman"/>
                <a:cs typeface="Times New Roman"/>
              </a:rPr>
              <a:t>Its good to evaluate the standard procedures followed by the cloud service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internally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their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operations.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typical example </a:t>
            </a:r>
            <a:r>
              <a:rPr dirty="0" sz="2000">
                <a:latin typeface="Times New Roman"/>
                <a:cs typeface="Times New Roman"/>
              </a:rPr>
              <a:t>would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offsite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tape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backup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procedure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 </a:t>
            </a:r>
            <a:r>
              <a:rPr dirty="0" sz="2000">
                <a:latin typeface="Times New Roman"/>
                <a:cs typeface="Times New Roman"/>
              </a:rPr>
              <a:t>the data stored in their data </a:t>
            </a:r>
            <a:r>
              <a:rPr dirty="0" sz="2000" spc="-15">
                <a:latin typeface="Times New Roman"/>
                <a:cs typeface="Times New Roman"/>
              </a:rPr>
              <a:t>center. </a:t>
            </a:r>
            <a:r>
              <a:rPr dirty="0" sz="2000">
                <a:latin typeface="Times New Roman"/>
                <a:cs typeface="Times New Roman"/>
              </a:rPr>
              <a:t>Another </a:t>
            </a:r>
            <a:r>
              <a:rPr dirty="0" sz="2000" spc="-5">
                <a:latin typeface="Times New Roman"/>
                <a:cs typeface="Times New Roman"/>
              </a:rPr>
              <a:t>example </a:t>
            </a:r>
            <a:r>
              <a:rPr dirty="0" sz="2000">
                <a:latin typeface="Times New Roman"/>
                <a:cs typeface="Times New Roman"/>
              </a:rPr>
              <a:t>would be a background </a:t>
            </a:r>
            <a:r>
              <a:rPr dirty="0" sz="2000" spc="-5">
                <a:latin typeface="Times New Roman"/>
                <a:cs typeface="Times New Roman"/>
              </a:rPr>
              <a:t>pre-employment </a:t>
            </a:r>
            <a:r>
              <a:rPr dirty="0" sz="2000">
                <a:latin typeface="Times New Roman"/>
                <a:cs typeface="Times New Roman"/>
              </a:rPr>
              <a:t> screening procedure to see if any of the </a:t>
            </a:r>
            <a:r>
              <a:rPr dirty="0" sz="2000" spc="-5">
                <a:latin typeface="Times New Roman"/>
                <a:cs typeface="Times New Roman"/>
              </a:rPr>
              <a:t>employees </a:t>
            </a:r>
            <a:r>
              <a:rPr dirty="0" sz="2000">
                <a:latin typeface="Times New Roman"/>
                <a:cs typeface="Times New Roman"/>
              </a:rPr>
              <a:t>working at the data center (or) those to be </a:t>
            </a:r>
            <a:r>
              <a:rPr dirty="0" sz="2000" spc="-5">
                <a:latin typeface="Times New Roman"/>
                <a:cs typeface="Times New Roman"/>
              </a:rPr>
              <a:t>involved </a:t>
            </a:r>
            <a:r>
              <a:rPr dirty="0" sz="2000">
                <a:latin typeface="Times New Roman"/>
                <a:cs typeface="Times New Roman"/>
              </a:rPr>
              <a:t> 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malicious </a:t>
            </a:r>
            <a:r>
              <a:rPr dirty="0" sz="2000">
                <a:latin typeface="Times New Roman"/>
                <a:cs typeface="Times New Roman"/>
              </a:rPr>
              <a:t>intent.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5660" y="633567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878820" cy="1918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Measurement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and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Risks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Business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Operations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Provider: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current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operational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financial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conditions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the cloud service provider should be diligently verified along with the history of operations. For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publicly traded </a:t>
            </a:r>
            <a:r>
              <a:rPr dirty="0" sz="2000" spc="-5">
                <a:latin typeface="Times New Roman"/>
                <a:cs typeface="Times New Roman"/>
              </a:rPr>
              <a:t>companies, its </a:t>
            </a:r>
            <a:r>
              <a:rPr dirty="0" sz="2000">
                <a:latin typeface="Times New Roman"/>
                <a:cs typeface="Times New Roman"/>
              </a:rPr>
              <a:t>easy to find this information. For private </a:t>
            </a:r>
            <a:r>
              <a:rPr dirty="0" sz="2000" spc="-5">
                <a:latin typeface="Times New Roman"/>
                <a:cs typeface="Times New Roman"/>
              </a:rPr>
              <a:t>companies, either </a:t>
            </a:r>
            <a:r>
              <a:rPr dirty="0" sz="2000">
                <a:latin typeface="Times New Roman"/>
                <a:cs typeface="Times New Roman"/>
              </a:rPr>
              <a:t>an internal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team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 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due-diligence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(or)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third-party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background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check.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5660" y="633567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903585" cy="3747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Cloud </a:t>
            </a:r>
            <a:r>
              <a:rPr dirty="0" sz="2400" b="1">
                <a:latin typeface="Times New Roman"/>
                <a:cs typeface="Times New Roman"/>
              </a:rPr>
              <a:t>Risk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Mitigation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Strategies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000" spc="-5">
                <a:latin typeface="Times New Roman"/>
                <a:cs typeface="Times New Roman"/>
              </a:rPr>
              <a:t>Some</a:t>
            </a:r>
            <a:r>
              <a:rPr dirty="0" sz="2000">
                <a:latin typeface="Times New Roman"/>
                <a:cs typeface="Times New Roman"/>
              </a:rPr>
              <a:t> 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effective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risk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mitigation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strategies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Due-Diligence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on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spc="-25" b="1">
                <a:latin typeface="Times New Roman"/>
                <a:cs typeface="Times New Roman"/>
              </a:rPr>
              <a:t>Various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Solutions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leads </a:t>
            </a:r>
            <a:r>
              <a:rPr dirty="0" sz="2000">
                <a:latin typeface="Times New Roman"/>
                <a:cs typeface="Times New Roman"/>
              </a:rPr>
              <a:t>to 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higher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dependence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cloud-based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thus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demands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clients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an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evaluation of their </a:t>
            </a:r>
            <a:r>
              <a:rPr dirty="0" sz="2000" spc="-5">
                <a:latin typeface="Times New Roman"/>
                <a:cs typeface="Times New Roman"/>
              </a:rPr>
              <a:t>capabilities </a:t>
            </a:r>
            <a:r>
              <a:rPr dirty="0" sz="2000">
                <a:latin typeface="Times New Roman"/>
                <a:cs typeface="Times New Roman"/>
              </a:rPr>
              <a:t>beforehand. </a:t>
            </a:r>
            <a:r>
              <a:rPr dirty="0" sz="2000" spc="-5">
                <a:latin typeface="Times New Roman"/>
                <a:cs typeface="Times New Roman"/>
              </a:rPr>
              <a:t>Optimized </a:t>
            </a:r>
            <a:r>
              <a:rPr dirty="0" sz="2000">
                <a:latin typeface="Times New Roman"/>
                <a:cs typeface="Times New Roman"/>
              </a:rPr>
              <a:t>security </a:t>
            </a:r>
            <a:r>
              <a:rPr dirty="0" sz="2000" spc="-5">
                <a:latin typeface="Times New Roman"/>
                <a:cs typeface="Times New Roman"/>
              </a:rPr>
              <a:t>measures, </a:t>
            </a:r>
            <a:r>
              <a:rPr dirty="0" sz="2000">
                <a:latin typeface="Times New Roman"/>
                <a:cs typeface="Times New Roman"/>
              </a:rPr>
              <a:t>industry recognized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compliance </a:t>
            </a:r>
            <a:r>
              <a:rPr dirty="0" sz="2000">
                <a:latin typeface="Times New Roman"/>
                <a:cs typeface="Times New Roman"/>
              </a:rPr>
              <a:t>standards and the </a:t>
            </a:r>
            <a:r>
              <a:rPr dirty="0" sz="2000" spc="-5">
                <a:latin typeface="Times New Roman"/>
                <a:cs typeface="Times New Roman"/>
              </a:rPr>
              <a:t>ability </a:t>
            </a:r>
            <a:r>
              <a:rPr dirty="0" sz="2000">
                <a:latin typeface="Times New Roman"/>
                <a:cs typeface="Times New Roman"/>
              </a:rPr>
              <a:t>to support the unique requirements of an expanding </a:t>
            </a:r>
            <a:r>
              <a:rPr dirty="0" sz="2000" spc="-5">
                <a:latin typeface="Times New Roman"/>
                <a:cs typeface="Times New Roman"/>
              </a:rPr>
              <a:t>organization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</a:t>
            </a:r>
            <a:r>
              <a:rPr dirty="0" sz="2000">
                <a:latin typeface="Times New Roman"/>
                <a:cs typeface="Times New Roman"/>
              </a:rPr>
              <a:t> 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analyzed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mitigate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risk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potential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project.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Adapting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Encryption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Standards</a:t>
            </a:r>
            <a:endParaRPr sz="2000">
              <a:latin typeface="Times New Roman"/>
              <a:cs typeface="Times New Roman"/>
            </a:endParaRPr>
          </a:p>
          <a:p>
            <a:pPr lvl="1" marL="812800" marR="17145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Encryption of data is the act of converting sensitive data into undecipherable </a:t>
            </a:r>
            <a:r>
              <a:rPr dirty="0" sz="2000" spc="-5">
                <a:latin typeface="Times New Roman"/>
                <a:cs typeface="Times New Roman"/>
              </a:rPr>
              <a:t>text </a:t>
            </a:r>
            <a:r>
              <a:rPr dirty="0" sz="2000">
                <a:latin typeface="Times New Roman"/>
                <a:cs typeface="Times New Roman"/>
              </a:rPr>
              <a:t>by using the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relevant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algorithms.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encrypted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 </a:t>
            </a:r>
            <a:r>
              <a:rPr dirty="0" sz="2000" spc="-5">
                <a:latin typeface="Times New Roman"/>
                <a:cs typeface="Times New Roman"/>
              </a:rPr>
              <a:t>called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ciphertext,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level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encryption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depends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sensitivity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data.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Encryption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solutions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two </a:t>
            </a:r>
            <a:r>
              <a:rPr dirty="0" sz="2000" spc="-5">
                <a:latin typeface="Times New Roman"/>
                <a:cs typeface="Times New Roman"/>
              </a:rPr>
              <a:t>types: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0067" y="5019547"/>
            <a:ext cx="10049510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69900" marR="5080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Provider-side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cloud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encryption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service provider encrypts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received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from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clients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4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adds an extra </a:t>
            </a:r>
            <a:r>
              <a:rPr dirty="0" sz="1800" spc="5">
                <a:latin typeface="Times New Roman"/>
                <a:cs typeface="Times New Roman"/>
              </a:rPr>
              <a:t>layer </a:t>
            </a:r>
            <a:r>
              <a:rPr dirty="0" sz="1800">
                <a:latin typeface="Times New Roman"/>
                <a:cs typeface="Times New Roman"/>
              </a:rPr>
              <a:t>of protection from potential threats. Many leading cloud vendors in the </a:t>
            </a:r>
            <a:r>
              <a:rPr dirty="0" sz="1800" spc="-5">
                <a:latin typeface="Times New Roman"/>
                <a:cs typeface="Times New Roman"/>
              </a:rPr>
              <a:t>market, </a:t>
            </a:r>
            <a:r>
              <a:rPr dirty="0" sz="1800">
                <a:latin typeface="Times New Roman"/>
                <a:cs typeface="Times New Roman"/>
              </a:rPr>
              <a:t>such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as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Amazon,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Microsoft,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EMC, </a:t>
            </a:r>
            <a:r>
              <a:rPr dirty="0" sz="1800" spc="-10">
                <a:latin typeface="Times New Roman"/>
                <a:cs typeface="Times New Roman"/>
              </a:rPr>
              <a:t>offer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these solutions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their clients.</a:t>
            </a:r>
            <a:endParaRPr sz="1800">
              <a:latin typeface="Times New Roman"/>
              <a:cs typeface="Times New Roman"/>
            </a:endParaRPr>
          </a:p>
          <a:p>
            <a:pPr marL="469900" marR="240029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1800" spc="-5" b="1">
                <a:latin typeface="Times New Roman"/>
                <a:cs typeface="Times New Roman"/>
              </a:rPr>
              <a:t>Client-side</a:t>
            </a:r>
            <a:r>
              <a:rPr dirty="0" sz="1800" b="1">
                <a:latin typeface="Times New Roman"/>
                <a:cs typeface="Times New Roman"/>
              </a:rPr>
              <a:t> cloud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encryption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Companies </a:t>
            </a:r>
            <a:r>
              <a:rPr dirty="0" sz="1800">
                <a:latin typeface="Times New Roman"/>
                <a:cs typeface="Times New Roman"/>
              </a:rPr>
              <a:t>dealing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multiple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vendors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make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use</a:t>
            </a:r>
            <a:r>
              <a:rPr dirty="0" sz="1800">
                <a:latin typeface="Times New Roman"/>
                <a:cs typeface="Times New Roman"/>
              </a:rPr>
              <a:t> of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encryption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gateways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turn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their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plain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text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into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ciphertext.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Encryption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makes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text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unreadable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without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 special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key.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5660" y="633567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981690" cy="4662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Cloud </a:t>
            </a:r>
            <a:r>
              <a:rPr dirty="0" sz="2400" b="1">
                <a:latin typeface="Times New Roman"/>
                <a:cs typeface="Times New Roman"/>
              </a:rPr>
              <a:t>Risk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Mitigation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Strategies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Secure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Third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Party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spc="-20" b="1">
                <a:latin typeface="Times New Roman"/>
                <a:cs typeface="Times New Roman"/>
              </a:rPr>
              <a:t>Validation</a:t>
            </a:r>
            <a:endParaRPr sz="2000">
              <a:latin typeface="Times New Roman"/>
              <a:cs typeface="Times New Roman"/>
            </a:endParaRPr>
          </a:p>
          <a:p>
            <a:pPr marL="469900" marR="36957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better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said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done.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every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successful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keeping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 the security </a:t>
            </a:r>
            <a:r>
              <a:rPr dirty="0" sz="2000" spc="-5">
                <a:latin typeface="Times New Roman"/>
                <a:cs typeface="Times New Roman"/>
              </a:rPr>
              <a:t>demands </a:t>
            </a:r>
            <a:r>
              <a:rPr dirty="0" sz="2000">
                <a:latin typeface="Times New Roman"/>
                <a:cs typeface="Times New Roman"/>
              </a:rPr>
              <a:t>of the </a:t>
            </a:r>
            <a:r>
              <a:rPr dirty="0" sz="2000" spc="-15">
                <a:latin typeface="Times New Roman"/>
                <a:cs typeface="Times New Roman"/>
              </a:rPr>
              <a:t>customer. </a:t>
            </a:r>
            <a:r>
              <a:rPr dirty="0" sz="2000">
                <a:latin typeface="Times New Roman"/>
                <a:cs typeface="Times New Roman"/>
              </a:rPr>
              <a:t>This </a:t>
            </a:r>
            <a:r>
              <a:rPr dirty="0" sz="2000" spc="-5">
                <a:latin typeface="Times New Roman"/>
                <a:cs typeface="Times New Roman"/>
              </a:rPr>
              <a:t>makes </a:t>
            </a:r>
            <a:r>
              <a:rPr dirty="0" sz="2000">
                <a:latin typeface="Times New Roman"/>
                <a:cs typeface="Times New Roman"/>
              </a:rPr>
              <a:t>third party validation a </a:t>
            </a:r>
            <a:r>
              <a:rPr dirty="0" sz="2000" spc="-5">
                <a:latin typeface="Times New Roman"/>
                <a:cs typeface="Times New Roman"/>
              </a:rPr>
              <a:t>must </a:t>
            </a:r>
            <a:r>
              <a:rPr dirty="0" sz="2000">
                <a:latin typeface="Times New Roman"/>
                <a:cs typeface="Times New Roman"/>
              </a:rPr>
              <a:t>for cloud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solutions. Independent technology auditors assess the solutions to ensure that they are capable of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delivering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desired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results.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User</a:t>
            </a:r>
            <a:r>
              <a:rPr dirty="0" sz="2000" spc="-1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Access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</a:t>
            </a:r>
            <a:r>
              <a:rPr dirty="0" sz="2000" spc="10" b="1">
                <a:latin typeface="Times New Roman"/>
                <a:cs typeface="Times New Roman"/>
              </a:rPr>
              <a:t>o</a:t>
            </a:r>
            <a:r>
              <a:rPr dirty="0" sz="2000" b="1">
                <a:latin typeface="Times New Roman"/>
                <a:cs typeface="Times New Roman"/>
              </a:rPr>
              <a:t>nt</a:t>
            </a:r>
            <a:r>
              <a:rPr dirty="0" sz="2000" spc="-40" b="1">
                <a:latin typeface="Times New Roman"/>
                <a:cs typeface="Times New Roman"/>
              </a:rPr>
              <a:t>r</a:t>
            </a:r>
            <a:r>
              <a:rPr dirty="0" sz="2000" b="1">
                <a:latin typeface="Times New Roman"/>
                <a:cs typeface="Times New Roman"/>
              </a:rPr>
              <a:t>ols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 risk of unauthorized </a:t>
            </a:r>
            <a:r>
              <a:rPr dirty="0" sz="2000" spc="-5">
                <a:latin typeface="Times New Roman"/>
                <a:cs typeface="Times New Roman"/>
              </a:rPr>
              <a:t>access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critical information </a:t>
            </a:r>
            <a:r>
              <a:rPr dirty="0" sz="2000">
                <a:latin typeface="Times New Roman"/>
                <a:cs typeface="Times New Roman"/>
              </a:rPr>
              <a:t>exists in both private and public cloud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environments. As opposed to the application-based </a:t>
            </a:r>
            <a:r>
              <a:rPr dirty="0" sz="2000" spc="-5">
                <a:latin typeface="Times New Roman"/>
                <a:cs typeface="Times New Roman"/>
              </a:rPr>
              <a:t>access </a:t>
            </a:r>
            <a:r>
              <a:rPr dirty="0" sz="2000">
                <a:latin typeface="Times New Roman"/>
                <a:cs typeface="Times New Roman"/>
              </a:rPr>
              <a:t>control in the traditional system of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computing, cloud environments work </a:t>
            </a:r>
            <a:r>
              <a:rPr dirty="0" sz="2000" spc="-5">
                <a:latin typeface="Times New Roman"/>
                <a:cs typeface="Times New Roman"/>
              </a:rPr>
              <a:t>better </a:t>
            </a:r>
            <a:r>
              <a:rPr dirty="0" sz="2000">
                <a:latin typeface="Times New Roman"/>
                <a:cs typeface="Times New Roman"/>
              </a:rPr>
              <a:t>with Role-Based Access Control (RBAC). In this </a:t>
            </a:r>
            <a:r>
              <a:rPr dirty="0" sz="2000" spc="-5">
                <a:latin typeface="Times New Roman"/>
                <a:cs typeface="Times New Roman"/>
              </a:rPr>
              <a:t>method, </a:t>
            </a:r>
            <a:r>
              <a:rPr dirty="0" sz="2000">
                <a:latin typeface="Times New Roman"/>
                <a:cs typeface="Times New Roman"/>
              </a:rPr>
              <a:t> users of the system are assigned a specific role and can perform a precise set of functions based on this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role.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restricting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unauthorized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access,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accidental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manipulation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sharing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credentials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prevented.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5660" y="633567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4653" y="2681173"/>
            <a:ext cx="554990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>
                <a:latin typeface="Times New Roman"/>
                <a:cs typeface="Times New Roman"/>
              </a:rPr>
              <a:t>Amazon</a:t>
            </a:r>
            <a:r>
              <a:rPr dirty="0" sz="4800" spc="-145">
                <a:latin typeface="Times New Roman"/>
                <a:cs typeface="Times New Roman"/>
              </a:rPr>
              <a:t> </a:t>
            </a:r>
            <a:r>
              <a:rPr dirty="0" sz="4800" spc="-130">
                <a:latin typeface="Times New Roman"/>
                <a:cs typeface="Times New Roman"/>
              </a:rPr>
              <a:t>Web</a:t>
            </a:r>
            <a:r>
              <a:rPr dirty="0" sz="4800" spc="-60">
                <a:latin typeface="Times New Roman"/>
                <a:cs typeface="Times New Roman"/>
              </a:rPr>
              <a:t> </a:t>
            </a:r>
            <a:r>
              <a:rPr dirty="0" sz="4800">
                <a:latin typeface="Times New Roman"/>
                <a:cs typeface="Times New Roman"/>
              </a:rPr>
              <a:t>Services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Cloud</a:t>
            </a:r>
            <a:r>
              <a:rPr dirty="0" sz="2400" spc="-9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Platforms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732770" cy="1918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Cloud </a:t>
            </a:r>
            <a:r>
              <a:rPr dirty="0" sz="2400" b="1">
                <a:latin typeface="Times New Roman"/>
                <a:cs typeface="Times New Roman"/>
              </a:rPr>
              <a:t>Risk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Mitigation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Strategies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Servic</a:t>
            </a:r>
            <a:r>
              <a:rPr dirty="0" sz="2000" spc="-5" b="1">
                <a:latin typeface="Times New Roman"/>
                <a:cs typeface="Times New Roman"/>
              </a:rPr>
              <a:t>e</a:t>
            </a:r>
            <a:r>
              <a:rPr dirty="0" sz="2000" b="1">
                <a:latin typeface="Times New Roman"/>
                <a:cs typeface="Times New Roman"/>
              </a:rPr>
              <a:t>-L</a:t>
            </a:r>
            <a:r>
              <a:rPr dirty="0" sz="2000" spc="-10" b="1">
                <a:latin typeface="Times New Roman"/>
                <a:cs typeface="Times New Roman"/>
              </a:rPr>
              <a:t>e</a:t>
            </a:r>
            <a:r>
              <a:rPr dirty="0" sz="2000" b="1">
                <a:latin typeface="Times New Roman"/>
                <a:cs typeface="Times New Roman"/>
              </a:rPr>
              <a:t>vel</a:t>
            </a:r>
            <a:r>
              <a:rPr dirty="0" sz="2000" spc="-1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10" b="1">
                <a:latin typeface="Times New Roman"/>
                <a:cs typeface="Times New Roman"/>
              </a:rPr>
              <a:t>g</a:t>
            </a:r>
            <a:r>
              <a:rPr dirty="0" sz="2000" spc="-40" b="1">
                <a:latin typeface="Times New Roman"/>
                <a:cs typeface="Times New Roman"/>
              </a:rPr>
              <a:t>r</a:t>
            </a:r>
            <a:r>
              <a:rPr dirty="0" sz="2000" b="1">
                <a:latin typeface="Times New Roman"/>
                <a:cs typeface="Times New Roman"/>
              </a:rPr>
              <a:t>eem</a:t>
            </a:r>
            <a:r>
              <a:rPr dirty="0" sz="2000" spc="-10" b="1">
                <a:latin typeface="Times New Roman"/>
                <a:cs typeface="Times New Roman"/>
              </a:rPr>
              <a:t>e</a:t>
            </a:r>
            <a:r>
              <a:rPr dirty="0" sz="2000" b="1">
                <a:latin typeface="Times New Roman"/>
                <a:cs typeface="Times New Roman"/>
              </a:rPr>
              <a:t>nt</a:t>
            </a:r>
            <a:r>
              <a:rPr dirty="0" sz="2000" b="1">
                <a:latin typeface="Times New Roman"/>
                <a:cs typeface="Times New Roman"/>
              </a:rPr>
              <a:t>s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5" b="1">
                <a:latin typeface="Times New Roman"/>
                <a:cs typeface="Times New Roman"/>
              </a:rPr>
              <a:t>n</a:t>
            </a:r>
            <a:r>
              <a:rPr dirty="0" sz="2000" b="1">
                <a:latin typeface="Times New Roman"/>
                <a:cs typeface="Times New Roman"/>
              </a:rPr>
              <a:t>d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SSO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</a:t>
            </a:r>
            <a:r>
              <a:rPr dirty="0" sz="2000" spc="5" b="1">
                <a:latin typeface="Times New Roman"/>
                <a:cs typeface="Times New Roman"/>
              </a:rPr>
              <a:t>o</a:t>
            </a:r>
            <a:r>
              <a:rPr dirty="0" sz="2000" b="1">
                <a:latin typeface="Times New Roman"/>
                <a:cs typeface="Times New Roman"/>
              </a:rPr>
              <a:t>lution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 robust </a:t>
            </a:r>
            <a:r>
              <a:rPr dirty="0" sz="2000" spc="-5">
                <a:latin typeface="Times New Roman"/>
                <a:cs typeface="Times New Roman"/>
              </a:rPr>
              <a:t>service-level agreement </a:t>
            </a:r>
            <a:r>
              <a:rPr dirty="0" sz="2000">
                <a:latin typeface="Times New Roman"/>
                <a:cs typeface="Times New Roman"/>
              </a:rPr>
              <a:t>holds the key to the performance </a:t>
            </a:r>
            <a:r>
              <a:rPr dirty="0" sz="2000" spc="-5">
                <a:latin typeface="Times New Roman"/>
                <a:cs typeface="Times New Roman"/>
              </a:rPr>
              <a:t>levels </a:t>
            </a:r>
            <a:r>
              <a:rPr dirty="0" sz="2000">
                <a:latin typeface="Times New Roman"/>
                <a:cs typeface="Times New Roman"/>
              </a:rPr>
              <a:t>of every </a:t>
            </a:r>
            <a:r>
              <a:rPr dirty="0" sz="2000" spc="-5">
                <a:latin typeface="Times New Roman"/>
                <a:cs typeface="Times New Roman"/>
              </a:rPr>
              <a:t>element </a:t>
            </a:r>
            <a:r>
              <a:rPr dirty="0" sz="2000">
                <a:latin typeface="Times New Roman"/>
                <a:cs typeface="Times New Roman"/>
              </a:rPr>
              <a:t>of the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vendor.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affirms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ownership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lays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foundation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measures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adopted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during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implementation.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2867" y="3219450"/>
            <a:ext cx="10460355" cy="3379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The Single Sign-On (SSO) is </a:t>
            </a:r>
            <a:r>
              <a:rPr dirty="0" sz="2000" spc="5">
                <a:latin typeface="Times New Roman"/>
                <a:cs typeface="Times New Roman"/>
              </a:rPr>
              <a:t>one </a:t>
            </a:r>
            <a:r>
              <a:rPr dirty="0" sz="2000">
                <a:latin typeface="Times New Roman"/>
                <a:cs typeface="Times New Roman"/>
              </a:rPr>
              <a:t>way of </a:t>
            </a:r>
            <a:r>
              <a:rPr dirty="0" sz="2000" spc="-5">
                <a:latin typeface="Times New Roman"/>
                <a:cs typeface="Times New Roman"/>
              </a:rPr>
              <a:t>mitigating </a:t>
            </a:r>
            <a:r>
              <a:rPr dirty="0" sz="2000">
                <a:latin typeface="Times New Roman"/>
                <a:cs typeface="Times New Roman"/>
              </a:rPr>
              <a:t>risk when it </a:t>
            </a:r>
            <a:r>
              <a:rPr dirty="0" sz="2000" spc="-5">
                <a:latin typeface="Times New Roman"/>
                <a:cs typeface="Times New Roman"/>
              </a:rPr>
              <a:t>comes </a:t>
            </a:r>
            <a:r>
              <a:rPr dirty="0" sz="2000">
                <a:latin typeface="Times New Roman"/>
                <a:cs typeface="Times New Roman"/>
              </a:rPr>
              <a:t>to protecting user data. The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 logs in using his/her </a:t>
            </a:r>
            <a:r>
              <a:rPr dirty="0" sz="2000" spc="-10">
                <a:latin typeface="Times New Roman"/>
                <a:cs typeface="Times New Roman"/>
              </a:rPr>
              <a:t>email </a:t>
            </a:r>
            <a:r>
              <a:rPr dirty="0" sz="2000">
                <a:latin typeface="Times New Roman"/>
                <a:cs typeface="Times New Roman"/>
              </a:rPr>
              <a:t>id (or) any id that has been created along with the password to a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particular application through the web </a:t>
            </a:r>
            <a:r>
              <a:rPr dirty="0" sz="2000" spc="-10">
                <a:latin typeface="Times New Roman"/>
                <a:cs typeface="Times New Roman"/>
              </a:rPr>
              <a:t>browser. </a:t>
            </a:r>
            <a:r>
              <a:rPr dirty="0" sz="2000">
                <a:latin typeface="Times New Roman"/>
                <a:cs typeface="Times New Roman"/>
              </a:rPr>
              <a:t>Once he/she logs in,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sessions </a:t>
            </a:r>
            <a:r>
              <a:rPr dirty="0" sz="2000" spc="-5">
                <a:latin typeface="Times New Roman"/>
                <a:cs typeface="Times New Roman"/>
              </a:rPr>
              <a:t>starts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all </a:t>
            </a:r>
            <a:r>
              <a:rPr dirty="0" sz="2000">
                <a:latin typeface="Times New Roman"/>
                <a:cs typeface="Times New Roman"/>
              </a:rPr>
              <a:t>user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information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encrypted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specific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protocols.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After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logs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in,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he/she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may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the connected </a:t>
            </a:r>
            <a:r>
              <a:rPr dirty="0" sz="2000" spc="-5">
                <a:latin typeface="Times New Roman"/>
                <a:cs typeface="Times New Roman"/>
              </a:rPr>
              <a:t>systems </a:t>
            </a:r>
            <a:r>
              <a:rPr dirty="0" sz="2000">
                <a:latin typeface="Times New Roman"/>
                <a:cs typeface="Times New Roman"/>
              </a:rPr>
              <a:t>(or) applications without having to login </a:t>
            </a:r>
            <a:r>
              <a:rPr dirty="0" sz="2000" spc="-5">
                <a:latin typeface="Times New Roman"/>
                <a:cs typeface="Times New Roman"/>
              </a:rPr>
              <a:t>multiple times.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5">
                <a:latin typeface="Times New Roman"/>
                <a:cs typeface="Times New Roman"/>
              </a:rPr>
              <a:t>example, Gmail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all </a:t>
            </a:r>
            <a:r>
              <a:rPr dirty="0" sz="2000">
                <a:latin typeface="Times New Roman"/>
                <a:cs typeface="Times New Roman"/>
              </a:rPr>
              <a:t>other applications of Google. In a </a:t>
            </a:r>
            <a:r>
              <a:rPr dirty="0" sz="2000" spc="-10">
                <a:latin typeface="Times New Roman"/>
                <a:cs typeface="Times New Roman"/>
              </a:rPr>
              <a:t>browser, </a:t>
            </a:r>
            <a:r>
              <a:rPr dirty="0" sz="2000">
                <a:latin typeface="Times New Roman"/>
                <a:cs typeface="Times New Roman"/>
              </a:rPr>
              <a:t>if the user has signed into </a:t>
            </a:r>
            <a:r>
              <a:rPr dirty="0" sz="2000" spc="-5">
                <a:latin typeface="Times New Roman"/>
                <a:cs typeface="Times New Roman"/>
              </a:rPr>
              <a:t>Gmail </a:t>
            </a:r>
            <a:r>
              <a:rPr dirty="0" sz="2000">
                <a:latin typeface="Times New Roman"/>
                <a:cs typeface="Times New Roman"/>
              </a:rPr>
              <a:t>(or) </a:t>
            </a:r>
            <a:r>
              <a:rPr dirty="0" sz="2000" spc="-30">
                <a:latin typeface="Times New Roman"/>
                <a:cs typeface="Times New Roman"/>
              </a:rPr>
              <a:t>Youtube </a:t>
            </a:r>
            <a:r>
              <a:rPr dirty="0" sz="2000">
                <a:latin typeface="Times New Roman"/>
                <a:cs typeface="Times New Roman"/>
              </a:rPr>
              <a:t>once,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then there is no need to sign-in again and again for other </a:t>
            </a:r>
            <a:r>
              <a:rPr dirty="0" sz="2000" spc="5">
                <a:latin typeface="Times New Roman"/>
                <a:cs typeface="Times New Roman"/>
              </a:rPr>
              <a:t>Google </a:t>
            </a:r>
            <a:r>
              <a:rPr dirty="0" sz="2000">
                <a:latin typeface="Times New Roman"/>
                <a:cs typeface="Times New Roman"/>
              </a:rPr>
              <a:t>applications. He/she can </a:t>
            </a:r>
            <a:r>
              <a:rPr dirty="0" sz="2000" spc="-5">
                <a:latin typeface="Times New Roman"/>
                <a:cs typeface="Times New Roman"/>
              </a:rPr>
              <a:t>access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Google </a:t>
            </a:r>
            <a:r>
              <a:rPr dirty="0" sz="2000">
                <a:latin typeface="Times New Roman"/>
                <a:cs typeface="Times New Roman"/>
              </a:rPr>
              <a:t>Docs, Drive, PlayStore, </a:t>
            </a:r>
            <a:r>
              <a:rPr dirty="0" sz="2000" spc="-5">
                <a:latin typeface="Times New Roman"/>
                <a:cs typeface="Times New Roman"/>
              </a:rPr>
              <a:t>etc. </a:t>
            </a:r>
            <a:r>
              <a:rPr dirty="0" sz="2000">
                <a:latin typeface="Times New Roman"/>
                <a:cs typeface="Times New Roman"/>
              </a:rPr>
              <a:t>without having to login to each of these </a:t>
            </a:r>
            <a:r>
              <a:rPr dirty="0" sz="2000" spc="-5">
                <a:latin typeface="Times New Roman"/>
                <a:cs typeface="Times New Roman"/>
              </a:rPr>
              <a:t>applications. </a:t>
            </a:r>
            <a:r>
              <a:rPr dirty="0" sz="2000">
                <a:latin typeface="Times New Roman"/>
                <a:cs typeface="Times New Roman"/>
              </a:rPr>
              <a:t>The SSO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technique </a:t>
            </a:r>
            <a:r>
              <a:rPr dirty="0" sz="2000" spc="-5">
                <a:latin typeface="Times New Roman"/>
                <a:cs typeface="Times New Roman"/>
              </a:rPr>
              <a:t>eliminates </a:t>
            </a:r>
            <a:r>
              <a:rPr dirty="0" sz="2000">
                <a:latin typeface="Times New Roman"/>
                <a:cs typeface="Times New Roman"/>
              </a:rPr>
              <a:t>the need for </a:t>
            </a:r>
            <a:r>
              <a:rPr dirty="0" sz="2000" spc="-5">
                <a:latin typeface="Times New Roman"/>
                <a:cs typeface="Times New Roman"/>
              </a:rPr>
              <a:t>multiple re-authentications </a:t>
            </a:r>
            <a:r>
              <a:rPr dirty="0" sz="2000">
                <a:latin typeface="Times New Roman"/>
                <a:cs typeface="Times New Roman"/>
              </a:rPr>
              <a:t>while using the </a:t>
            </a:r>
            <a:r>
              <a:rPr dirty="0" sz="2000" spc="-5">
                <a:latin typeface="Times New Roman"/>
                <a:cs typeface="Times New Roman"/>
              </a:rPr>
              <a:t>system </a:t>
            </a:r>
            <a:r>
              <a:rPr dirty="0" sz="2000">
                <a:latin typeface="Times New Roman"/>
                <a:cs typeface="Times New Roman"/>
              </a:rPr>
              <a:t>(or) set of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 and thus prevents </a:t>
            </a:r>
            <a:r>
              <a:rPr dirty="0" sz="2000" spc="-5">
                <a:latin typeface="Times New Roman"/>
                <a:cs typeface="Times New Roman"/>
              </a:rPr>
              <a:t>authentication </a:t>
            </a:r>
            <a:r>
              <a:rPr dirty="0" sz="2000">
                <a:latin typeface="Times New Roman"/>
                <a:cs typeface="Times New Roman"/>
              </a:rPr>
              <a:t>requests to be </a:t>
            </a:r>
            <a:r>
              <a:rPr dirty="0" sz="2000" spc="-10">
                <a:latin typeface="Times New Roman"/>
                <a:cs typeface="Times New Roman"/>
              </a:rPr>
              <a:t>made </a:t>
            </a:r>
            <a:r>
              <a:rPr dirty="0" sz="2000">
                <a:latin typeface="Times New Roman"/>
                <a:cs typeface="Times New Roman"/>
              </a:rPr>
              <a:t>to the server back and forth every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time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wants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particular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5660" y="633567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765660" y="6373774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859770" cy="3442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Cloud </a:t>
            </a:r>
            <a:r>
              <a:rPr dirty="0" sz="2400" b="1">
                <a:latin typeface="Times New Roman"/>
                <a:cs typeface="Times New Roman"/>
              </a:rPr>
              <a:t>Risk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Mitigation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Strategies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Hy</a:t>
            </a:r>
            <a:r>
              <a:rPr dirty="0" sz="2000" b="1">
                <a:latin typeface="Times New Roman"/>
                <a:cs typeface="Times New Roman"/>
              </a:rPr>
              <a:t>brid</a:t>
            </a:r>
            <a:r>
              <a:rPr dirty="0" sz="2000" spc="-1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App</a:t>
            </a:r>
            <a:r>
              <a:rPr dirty="0" sz="2000" spc="-40" b="1">
                <a:latin typeface="Times New Roman"/>
                <a:cs typeface="Times New Roman"/>
              </a:rPr>
              <a:t>r</a:t>
            </a:r>
            <a:r>
              <a:rPr dirty="0" sz="2000" b="1">
                <a:latin typeface="Times New Roman"/>
                <a:cs typeface="Times New Roman"/>
              </a:rPr>
              <a:t>o</a:t>
            </a:r>
            <a:r>
              <a:rPr dirty="0" sz="2000" spc="10" b="1">
                <a:latin typeface="Times New Roman"/>
                <a:cs typeface="Times New Roman"/>
              </a:rPr>
              <a:t>a</a:t>
            </a:r>
            <a:r>
              <a:rPr dirty="0" sz="2000" b="1">
                <a:latin typeface="Times New Roman"/>
                <a:cs typeface="Times New Roman"/>
              </a:rPr>
              <a:t>ch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 recent study conducted by </a:t>
            </a:r>
            <a:r>
              <a:rPr dirty="0" sz="2000" spc="-15">
                <a:latin typeface="Times New Roman"/>
                <a:cs typeface="Times New Roman"/>
              </a:rPr>
              <a:t>Avanade, </a:t>
            </a:r>
            <a:r>
              <a:rPr dirty="0" sz="2000">
                <a:latin typeface="Times New Roman"/>
                <a:cs typeface="Times New Roman"/>
              </a:rPr>
              <a:t>a business technology and </a:t>
            </a:r>
            <a:r>
              <a:rPr dirty="0" sz="2000" spc="-5">
                <a:latin typeface="Times New Roman"/>
                <a:cs typeface="Times New Roman"/>
              </a:rPr>
              <a:t>managed </a:t>
            </a:r>
            <a:r>
              <a:rPr dirty="0" sz="2000">
                <a:latin typeface="Times New Roman"/>
                <a:cs typeface="Times New Roman"/>
              </a:rPr>
              <a:t>services provider revealed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 </a:t>
            </a:r>
            <a:r>
              <a:rPr dirty="0" sz="2000" spc="-5">
                <a:latin typeface="Times New Roman"/>
                <a:cs typeface="Times New Roman"/>
              </a:rPr>
              <a:t>more </a:t>
            </a:r>
            <a:r>
              <a:rPr dirty="0" sz="2000">
                <a:latin typeface="Times New Roman"/>
                <a:cs typeface="Times New Roman"/>
              </a:rPr>
              <a:t>than </a:t>
            </a:r>
            <a:r>
              <a:rPr dirty="0" sz="2000" spc="5">
                <a:latin typeface="Times New Roman"/>
                <a:cs typeface="Times New Roman"/>
              </a:rPr>
              <a:t>60% </a:t>
            </a:r>
            <a:r>
              <a:rPr dirty="0" sz="2000">
                <a:latin typeface="Times New Roman"/>
                <a:cs typeface="Times New Roman"/>
              </a:rPr>
              <a:t>of the </a:t>
            </a:r>
            <a:r>
              <a:rPr dirty="0" sz="2000" spc="-5">
                <a:latin typeface="Times New Roman"/>
                <a:cs typeface="Times New Roman"/>
              </a:rPr>
              <a:t>participants </a:t>
            </a:r>
            <a:r>
              <a:rPr dirty="0" sz="2000">
                <a:latin typeface="Times New Roman"/>
                <a:cs typeface="Times New Roman"/>
              </a:rPr>
              <a:t>believed that the hybrid approach (the blending of private and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cloud)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safer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conduct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allows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organizations </a:t>
            </a:r>
            <a:r>
              <a:rPr dirty="0" sz="2000">
                <a:latin typeface="Times New Roman"/>
                <a:cs typeface="Times New Roman"/>
              </a:rPr>
              <a:t>to host their </a:t>
            </a:r>
            <a:r>
              <a:rPr dirty="0" sz="2000" spc="-5">
                <a:latin typeface="Times New Roman"/>
                <a:cs typeface="Times New Roman"/>
              </a:rPr>
              <a:t>most </a:t>
            </a:r>
            <a:r>
              <a:rPr dirty="0" sz="2000">
                <a:latin typeface="Times New Roman"/>
                <a:cs typeface="Times New Roman"/>
              </a:rPr>
              <a:t>sensitive data internally while allowing the other secondary functions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reside on the public </a:t>
            </a:r>
            <a:r>
              <a:rPr dirty="0" sz="2000" spc="-5">
                <a:latin typeface="Times New Roman"/>
                <a:cs typeface="Times New Roman"/>
              </a:rPr>
              <a:t>infrastructure. </a:t>
            </a:r>
            <a:r>
              <a:rPr dirty="0" sz="2000">
                <a:latin typeface="Times New Roman"/>
                <a:cs typeface="Times New Roman"/>
              </a:rPr>
              <a:t>It </a:t>
            </a:r>
            <a:r>
              <a:rPr dirty="0" sz="2000" spc="-5">
                <a:latin typeface="Times New Roman"/>
                <a:cs typeface="Times New Roman"/>
              </a:rPr>
              <a:t>offers </a:t>
            </a:r>
            <a:r>
              <a:rPr dirty="0" sz="2000">
                <a:latin typeface="Times New Roman"/>
                <a:cs typeface="Times New Roman"/>
              </a:rPr>
              <a:t>the highest </a:t>
            </a:r>
            <a:r>
              <a:rPr dirty="0" sz="2000" spc="-5">
                <a:latin typeface="Times New Roman"/>
                <a:cs typeface="Times New Roman"/>
              </a:rPr>
              <a:t>level </a:t>
            </a:r>
            <a:r>
              <a:rPr dirty="0" sz="2000">
                <a:latin typeface="Times New Roman"/>
                <a:cs typeface="Times New Roman"/>
              </a:rPr>
              <a:t>of flexibility with no additional capital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expense. </a:t>
            </a:r>
            <a:r>
              <a:rPr dirty="0" sz="2000" spc="-20">
                <a:latin typeface="Times New Roman"/>
                <a:cs typeface="Times New Roman"/>
              </a:rPr>
              <a:t>With </a:t>
            </a:r>
            <a:r>
              <a:rPr dirty="0" sz="2000" spc="-5">
                <a:latin typeface="Times New Roman"/>
                <a:cs typeface="Times New Roman"/>
              </a:rPr>
              <a:t>more </a:t>
            </a:r>
            <a:r>
              <a:rPr dirty="0" sz="2000">
                <a:latin typeface="Times New Roman"/>
                <a:cs typeface="Times New Roman"/>
              </a:rPr>
              <a:t>business </a:t>
            </a:r>
            <a:r>
              <a:rPr dirty="0" sz="2000" spc="-5">
                <a:latin typeface="Times New Roman"/>
                <a:cs typeface="Times New Roman"/>
              </a:rPr>
              <a:t>critical </a:t>
            </a:r>
            <a:r>
              <a:rPr dirty="0" sz="2000">
                <a:latin typeface="Times New Roman"/>
                <a:cs typeface="Times New Roman"/>
              </a:rPr>
              <a:t>applications </a:t>
            </a:r>
            <a:r>
              <a:rPr dirty="0" sz="2000" spc="-5">
                <a:latin typeface="Times New Roman"/>
                <a:cs typeface="Times New Roman"/>
              </a:rPr>
              <a:t>moving </a:t>
            </a:r>
            <a:r>
              <a:rPr dirty="0" sz="2000">
                <a:latin typeface="Times New Roman"/>
                <a:cs typeface="Times New Roman"/>
              </a:rPr>
              <a:t>to the cloud, hybrid </a:t>
            </a:r>
            <a:r>
              <a:rPr dirty="0" sz="2000" spc="-5">
                <a:latin typeface="Times New Roman"/>
                <a:cs typeface="Times New Roman"/>
              </a:rPr>
              <a:t>offers </a:t>
            </a:r>
            <a:r>
              <a:rPr dirty="0" sz="2000">
                <a:latin typeface="Times New Roman"/>
                <a:cs typeface="Times New Roman"/>
              </a:rPr>
              <a:t>the best of both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worlds.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765660" y="6373774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863580" cy="4966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75" b="1">
                <a:latin typeface="Times New Roman"/>
                <a:cs typeface="Times New Roman"/>
              </a:rPr>
              <a:t>Top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Company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Concerns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000" spc="-5">
                <a:latin typeface="Times New Roman"/>
                <a:cs typeface="Times New Roman"/>
              </a:rPr>
              <a:t>Some</a:t>
            </a:r>
            <a:r>
              <a:rPr dirty="0" sz="2000">
                <a:latin typeface="Times New Roman"/>
                <a:cs typeface="Times New Roman"/>
              </a:rPr>
              <a:t> 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top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questions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company’s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consider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moving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52755" indent="-440690">
              <a:lnSpc>
                <a:spcPct val="100000"/>
              </a:lnSpc>
              <a:buAutoNum type="arabicPeriod"/>
              <a:tabLst>
                <a:tab pos="452755" algn="l"/>
                <a:tab pos="453390" algn="l"/>
              </a:tabLst>
            </a:pPr>
            <a:r>
              <a:rPr dirty="0" sz="2000" b="1">
                <a:latin typeface="Times New Roman"/>
                <a:cs typeface="Times New Roman"/>
              </a:rPr>
              <a:t>What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are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my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security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privacy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concerns?</a:t>
            </a:r>
            <a:endParaRPr sz="2000">
              <a:latin typeface="Times New Roman"/>
              <a:cs typeface="Times New Roman"/>
            </a:endParaRPr>
          </a:p>
          <a:p>
            <a:pPr marL="469900" marR="35750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These are two of the top concerns that </a:t>
            </a:r>
            <a:r>
              <a:rPr dirty="0" sz="2000" spc="-5">
                <a:latin typeface="Times New Roman"/>
                <a:cs typeface="Times New Roman"/>
              </a:rPr>
              <a:t>companies cite </a:t>
            </a:r>
            <a:r>
              <a:rPr dirty="0" sz="2000">
                <a:latin typeface="Times New Roman"/>
                <a:cs typeface="Times New Roman"/>
              </a:rPr>
              <a:t>about a </a:t>
            </a:r>
            <a:r>
              <a:rPr dirty="0" sz="2000" spc="-5">
                <a:latin typeface="Times New Roman"/>
                <a:cs typeface="Times New Roman"/>
              </a:rPr>
              <a:t>move </a:t>
            </a:r>
            <a:r>
              <a:rPr dirty="0" sz="2000">
                <a:latin typeface="Times New Roman"/>
                <a:cs typeface="Times New Roman"/>
              </a:rPr>
              <a:t>to the cloud. In </a:t>
            </a:r>
            <a:r>
              <a:rPr dirty="0" sz="2000" spc="-5">
                <a:latin typeface="Times New Roman"/>
                <a:cs typeface="Times New Roman"/>
              </a:rPr>
              <a:t>most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circumstances,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be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approached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risk-management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perspective.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risk-management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specialists,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involve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them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planning.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57834" indent="-445134">
              <a:lnSpc>
                <a:spcPct val="100000"/>
              </a:lnSpc>
              <a:buAutoNum type="arabicPeriod" startAt="2"/>
              <a:tabLst>
                <a:tab pos="457200" algn="l"/>
                <a:tab pos="457834" algn="l"/>
              </a:tabLst>
            </a:pPr>
            <a:r>
              <a:rPr dirty="0" sz="2000" b="1">
                <a:latin typeface="Times New Roman"/>
                <a:cs typeface="Times New Roman"/>
              </a:rPr>
              <a:t>How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available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reliable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will </a:t>
            </a:r>
            <a:r>
              <a:rPr dirty="0" sz="2000" b="1">
                <a:latin typeface="Times New Roman"/>
                <a:cs typeface="Times New Roman"/>
              </a:rPr>
              <a:t>my</a:t>
            </a:r>
            <a:r>
              <a:rPr dirty="0" sz="2000" spc="-10" b="1">
                <a:latin typeface="Times New Roman"/>
                <a:cs typeface="Times New Roman"/>
              </a:rPr>
              <a:t> resources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be?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data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center,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availability,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reliability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were under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own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company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control.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Your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 </a:t>
            </a:r>
            <a:r>
              <a:rPr dirty="0" sz="2000" spc="-5">
                <a:latin typeface="Times New Roman"/>
                <a:cs typeface="Times New Roman"/>
              </a:rPr>
              <a:t>organization </a:t>
            </a:r>
            <a:r>
              <a:rPr dirty="0" sz="2000">
                <a:latin typeface="Times New Roman"/>
                <a:cs typeface="Times New Roman"/>
              </a:rPr>
              <a:t>probably has negotiated certain service </a:t>
            </a:r>
            <a:r>
              <a:rPr dirty="0" sz="2000" spc="-5">
                <a:latin typeface="Times New Roman"/>
                <a:cs typeface="Times New Roman"/>
              </a:rPr>
              <a:t>level agreements </a:t>
            </a:r>
            <a:r>
              <a:rPr dirty="0" sz="2000">
                <a:latin typeface="Times New Roman"/>
                <a:cs typeface="Times New Roman"/>
              </a:rPr>
              <a:t>with the </a:t>
            </a:r>
            <a:r>
              <a:rPr dirty="0" sz="2000" spc="-5">
                <a:latin typeface="Times New Roman"/>
                <a:cs typeface="Times New Roman"/>
              </a:rPr>
              <a:t>departments </a:t>
            </a:r>
            <a:r>
              <a:rPr dirty="0" sz="2000">
                <a:latin typeface="Times New Roman"/>
                <a:cs typeface="Times New Roman"/>
              </a:rPr>
              <a:t>in your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company based on the </a:t>
            </a:r>
            <a:r>
              <a:rPr dirty="0" sz="2000" spc="-5">
                <a:latin typeface="Times New Roman"/>
                <a:cs typeface="Times New Roman"/>
              </a:rPr>
              <a:t>criticality </a:t>
            </a:r>
            <a:r>
              <a:rPr dirty="0" sz="2000">
                <a:latin typeface="Times New Roman"/>
                <a:cs typeface="Times New Roman"/>
              </a:rPr>
              <a:t>of your </a:t>
            </a:r>
            <a:r>
              <a:rPr dirty="0" sz="2000" spc="-5">
                <a:latin typeface="Times New Roman"/>
                <a:cs typeface="Times New Roman"/>
              </a:rPr>
              <a:t>applications. </a:t>
            </a:r>
            <a:r>
              <a:rPr dirty="0" sz="2000" spc="-20">
                <a:latin typeface="Times New Roman"/>
                <a:cs typeface="Times New Roman"/>
              </a:rPr>
              <a:t>With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move </a:t>
            </a:r>
            <a:r>
              <a:rPr dirty="0" sz="2000">
                <a:latin typeface="Times New Roman"/>
                <a:cs typeface="Times New Roman"/>
              </a:rPr>
              <a:t>to the cloud, you need to ask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yourself what </a:t>
            </a:r>
            <a:r>
              <a:rPr dirty="0" sz="2000" spc="-5">
                <a:latin typeface="Times New Roman"/>
                <a:cs typeface="Times New Roman"/>
              </a:rPr>
              <a:t>levels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availability </a:t>
            </a:r>
            <a:r>
              <a:rPr dirty="0" sz="2000">
                <a:latin typeface="Times New Roman"/>
                <a:cs typeface="Times New Roman"/>
              </a:rPr>
              <a:t>you need and what risk you are willing to </a:t>
            </a:r>
            <a:r>
              <a:rPr dirty="0" sz="2000" spc="-5">
                <a:latin typeface="Times New Roman"/>
                <a:cs typeface="Times New Roman"/>
              </a:rPr>
              <a:t>take if </a:t>
            </a:r>
            <a:r>
              <a:rPr dirty="0" sz="2000">
                <a:latin typeface="Times New Roman"/>
                <a:cs typeface="Times New Roman"/>
              </a:rPr>
              <a:t>your service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 does </a:t>
            </a:r>
            <a:r>
              <a:rPr dirty="0" sz="2000" spc="5">
                <a:latin typeface="Times New Roman"/>
                <a:cs typeface="Times New Roman"/>
              </a:rPr>
              <a:t>not </a:t>
            </a:r>
            <a:r>
              <a:rPr dirty="0" sz="2000" spc="-5">
                <a:latin typeface="Times New Roman"/>
                <a:cs typeface="Times New Roman"/>
              </a:rPr>
              <a:t>meet </a:t>
            </a:r>
            <a:r>
              <a:rPr dirty="0" sz="2000">
                <a:latin typeface="Times New Roman"/>
                <a:cs typeface="Times New Roman"/>
              </a:rPr>
              <a:t>agreed-upon levels. There </a:t>
            </a:r>
            <a:r>
              <a:rPr dirty="0" sz="2000" spc="-10">
                <a:latin typeface="Times New Roman"/>
                <a:cs typeface="Times New Roman"/>
              </a:rPr>
              <a:t>may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5">
                <a:latin typeface="Times New Roman"/>
                <a:cs typeface="Times New Roman"/>
              </a:rPr>
              <a:t>some </a:t>
            </a:r>
            <a:r>
              <a:rPr dirty="0" sz="2000">
                <a:latin typeface="Times New Roman"/>
                <a:cs typeface="Times New Roman"/>
              </a:rPr>
              <a:t>applications where you are willing to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take the </a:t>
            </a:r>
            <a:r>
              <a:rPr dirty="0" sz="2000">
                <a:latin typeface="Times New Roman"/>
                <a:cs typeface="Times New Roman"/>
              </a:rPr>
              <a:t>risk and </a:t>
            </a:r>
            <a:r>
              <a:rPr dirty="0" sz="2000" spc="-5">
                <a:latin typeface="Times New Roman"/>
                <a:cs typeface="Times New Roman"/>
              </a:rPr>
              <a:t>somewhere </a:t>
            </a:r>
            <a:r>
              <a:rPr dirty="0" sz="2000">
                <a:latin typeface="Times New Roman"/>
                <a:cs typeface="Times New Roman"/>
              </a:rPr>
              <a:t>you are not. But you need to assess the risk. </a:t>
            </a:r>
            <a:r>
              <a:rPr dirty="0" sz="2000" spc="-10">
                <a:latin typeface="Times New Roman"/>
                <a:cs typeface="Times New Roman"/>
              </a:rPr>
              <a:t>Remember </a:t>
            </a:r>
            <a:r>
              <a:rPr dirty="0" sz="2000">
                <a:latin typeface="Times New Roman"/>
                <a:cs typeface="Times New Roman"/>
              </a:rPr>
              <a:t>too that you </a:t>
            </a:r>
            <a:r>
              <a:rPr dirty="0" sz="2000" spc="-10">
                <a:latin typeface="Times New Roman"/>
                <a:cs typeface="Times New Roman"/>
              </a:rPr>
              <a:t>may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compensated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way 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think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provider’s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down.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765660" y="6373774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804525" cy="4662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75" b="1">
                <a:latin typeface="Times New Roman"/>
                <a:cs typeface="Times New Roman"/>
              </a:rPr>
              <a:t>Top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Company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Concerns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3"/>
              <a:tabLst>
                <a:tab pos="469265" algn="l"/>
                <a:tab pos="469900" algn="l"/>
              </a:tabLst>
            </a:pPr>
            <a:r>
              <a:rPr dirty="0" sz="2000" b="1">
                <a:latin typeface="Times New Roman"/>
                <a:cs typeface="Times New Roman"/>
              </a:rPr>
              <a:t>What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about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my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data?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3"/>
            </a:pPr>
            <a:endParaRPr sz="2050">
              <a:latin typeface="Times New Roman"/>
              <a:cs typeface="Times New Roman"/>
            </a:endParaRPr>
          </a:p>
          <a:p>
            <a:pPr marL="469900" marR="8001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thinking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about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moving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address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number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questions.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but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limited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following:</a:t>
            </a:r>
            <a:endParaRPr sz="2000">
              <a:latin typeface="Times New Roman"/>
              <a:cs typeface="Times New Roman"/>
            </a:endParaRPr>
          </a:p>
          <a:p>
            <a:pPr lvl="1" marL="8128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 spc="-5">
                <a:latin typeface="Times New Roman"/>
                <a:cs typeface="Times New Roman"/>
              </a:rPr>
              <a:t>Can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my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anywhere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company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 </a:t>
            </a:r>
            <a:r>
              <a:rPr dirty="0" sz="2000" spc="-5">
                <a:latin typeface="Times New Roman"/>
                <a:cs typeface="Times New Roman"/>
              </a:rPr>
              <a:t>allow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cross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country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boundaries?</a:t>
            </a:r>
            <a:endParaRPr sz="2000">
              <a:latin typeface="Times New Roman"/>
              <a:cs typeface="Times New Roman"/>
            </a:endParaRPr>
          </a:p>
          <a:p>
            <a:pPr lvl="1"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happens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lost?</a:t>
            </a:r>
            <a:endParaRPr sz="2000">
              <a:latin typeface="Times New Roman"/>
              <a:cs typeface="Times New Roman"/>
            </a:endParaRPr>
          </a:p>
          <a:p>
            <a:pPr lvl="1"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 spc="-5">
                <a:latin typeface="Times New Roman"/>
                <a:cs typeface="Times New Roman"/>
              </a:rPr>
              <a:t>Can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recover?</a:t>
            </a:r>
            <a:endParaRPr sz="2000">
              <a:latin typeface="Times New Roman"/>
              <a:cs typeface="Times New Roman"/>
            </a:endParaRPr>
          </a:p>
          <a:p>
            <a:pPr lvl="1"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 spc="5">
                <a:latin typeface="Times New Roman"/>
                <a:cs typeface="Times New Roman"/>
              </a:rPr>
              <a:t>Who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owns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data?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4"/>
              <a:tabLst>
                <a:tab pos="469265" algn="l"/>
                <a:tab pos="469900" algn="l"/>
              </a:tabLst>
            </a:pPr>
            <a:r>
              <a:rPr dirty="0" sz="2000" b="1">
                <a:latin typeface="Times New Roman"/>
                <a:cs typeface="Times New Roman"/>
              </a:rPr>
              <a:t>Is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my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vendor</a:t>
            </a:r>
            <a:r>
              <a:rPr dirty="0" sz="2000" spc="-7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viable?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9779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happens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out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business?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Will </a:t>
            </a:r>
            <a:r>
              <a:rPr dirty="0" sz="2000">
                <a:latin typeface="Times New Roman"/>
                <a:cs typeface="Times New Roman"/>
              </a:rPr>
              <a:t>you 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recover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assets?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Who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owns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intellectual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property?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765660" y="6373774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751820" cy="41135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75" b="1">
                <a:latin typeface="Times New Roman"/>
                <a:cs typeface="Times New Roman"/>
              </a:rPr>
              <a:t>Top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Company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Concerns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452755" indent="-440690">
              <a:lnSpc>
                <a:spcPct val="100000"/>
              </a:lnSpc>
              <a:buAutoNum type="arabicPeriod" startAt="5"/>
              <a:tabLst>
                <a:tab pos="452755" algn="l"/>
                <a:tab pos="453390" algn="l"/>
              </a:tabLst>
            </a:pPr>
            <a:r>
              <a:rPr dirty="0" sz="2000" spc="-15" b="1">
                <a:latin typeface="Times New Roman"/>
                <a:cs typeface="Times New Roman"/>
              </a:rPr>
              <a:t>Will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be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locked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into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one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vendor?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5"/>
            </a:pPr>
            <a:endParaRPr sz="2050">
              <a:latin typeface="Times New Roman"/>
              <a:cs typeface="Times New Roman"/>
            </a:endParaRPr>
          </a:p>
          <a:p>
            <a:pPr algn="just" marL="469900" marR="698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Although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some movements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move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yet.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means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proprietary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formats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out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there.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Assess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 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whether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will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5">
                <a:latin typeface="Times New Roman"/>
                <a:cs typeface="Times New Roman"/>
              </a:rPr>
              <a:t>easy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move</a:t>
            </a:r>
            <a:r>
              <a:rPr dirty="0" sz="2000">
                <a:latin typeface="Times New Roman"/>
                <a:cs typeface="Times New Roman"/>
              </a:rPr>
              <a:t> 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assets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one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another.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43865" indent="-431800">
              <a:lnSpc>
                <a:spcPct val="100000"/>
              </a:lnSpc>
              <a:spcBef>
                <a:spcPts val="5"/>
              </a:spcBef>
              <a:buAutoNum type="arabicPeriod" startAt="6"/>
              <a:tabLst>
                <a:tab pos="443865" algn="l"/>
                <a:tab pos="444500" algn="l"/>
              </a:tabLst>
            </a:pPr>
            <a:r>
              <a:rPr dirty="0" sz="2000" spc="-10" b="1">
                <a:latin typeface="Times New Roman"/>
                <a:cs typeface="Times New Roman"/>
              </a:rPr>
              <a:t>Are there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other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compliance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or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regulatory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issues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need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be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aware </a:t>
            </a:r>
            <a:r>
              <a:rPr dirty="0" sz="2000" b="1">
                <a:latin typeface="Times New Roman"/>
                <a:cs typeface="Times New Roman"/>
              </a:rPr>
              <a:t>of?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Make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adhere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regulatory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compliance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issues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company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place. </a:t>
            </a:r>
            <a:r>
              <a:rPr dirty="0" sz="2000" spc="-65">
                <a:latin typeface="Times New Roman"/>
                <a:cs typeface="Times New Roman"/>
              </a:rPr>
              <a:t>You </a:t>
            </a:r>
            <a:r>
              <a:rPr dirty="0" sz="2000" spc="-5">
                <a:latin typeface="Times New Roman"/>
                <a:cs typeface="Times New Roman"/>
              </a:rPr>
              <a:t>also </a:t>
            </a:r>
            <a:r>
              <a:rPr dirty="0" sz="2000">
                <a:latin typeface="Times New Roman"/>
                <a:cs typeface="Times New Roman"/>
              </a:rPr>
              <a:t>need to </a:t>
            </a:r>
            <a:r>
              <a:rPr dirty="0" sz="2000" spc="-5">
                <a:latin typeface="Times New Roman"/>
                <a:cs typeface="Times New Roman"/>
              </a:rPr>
              <a:t>make </a:t>
            </a:r>
            <a:r>
              <a:rPr dirty="0" sz="2000">
                <a:latin typeface="Times New Roman"/>
                <a:cs typeface="Times New Roman"/>
              </a:rPr>
              <a:t>sure that they are willing to change if </a:t>
            </a:r>
            <a:r>
              <a:rPr dirty="0" sz="2000" spc="-5">
                <a:latin typeface="Times New Roman"/>
                <a:cs typeface="Times New Roman"/>
              </a:rPr>
              <a:t>something </a:t>
            </a:r>
            <a:r>
              <a:rPr dirty="0" sz="2000">
                <a:latin typeface="Times New Roman"/>
                <a:cs typeface="Times New Roman"/>
              </a:rPr>
              <a:t>changes in your </a:t>
            </a:r>
            <a:r>
              <a:rPr dirty="0" sz="2000" spc="5">
                <a:latin typeface="Times New Roman"/>
                <a:cs typeface="Times New Roman"/>
              </a:rPr>
              <a:t>own 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industry.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Assess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risk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might</a:t>
            </a:r>
            <a:r>
              <a:rPr dirty="0" sz="2000">
                <a:latin typeface="Times New Roman"/>
                <a:cs typeface="Times New Roman"/>
              </a:rPr>
              <a:t> 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associated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7936" y="6427114"/>
            <a:ext cx="2590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115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51375" y="2681173"/>
            <a:ext cx="315468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>
                <a:latin typeface="Times New Roman"/>
                <a:cs typeface="Times New Roman"/>
              </a:rPr>
              <a:t>Case</a:t>
            </a:r>
            <a:r>
              <a:rPr dirty="0" sz="4800" spc="-90">
                <a:latin typeface="Times New Roman"/>
                <a:cs typeface="Times New Roman"/>
              </a:rPr>
              <a:t> </a:t>
            </a:r>
            <a:r>
              <a:rPr dirty="0" sz="4800" spc="-5">
                <a:latin typeface="Times New Roman"/>
                <a:cs typeface="Times New Roman"/>
              </a:rPr>
              <a:t>Studies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Cloud</a:t>
            </a:r>
            <a:r>
              <a:rPr dirty="0" sz="2400" spc="-9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Platforms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765660" y="6373774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307320" cy="3137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Case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Study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  <a:p>
            <a:pPr marL="12700" marR="5601970">
              <a:lnSpc>
                <a:spcPct val="200000"/>
              </a:lnSpc>
              <a:spcBef>
                <a:spcPts val="20"/>
              </a:spcBef>
            </a:pPr>
            <a:r>
              <a:rPr dirty="0" sz="2000" b="1">
                <a:latin typeface="Times New Roman"/>
                <a:cs typeface="Times New Roman"/>
              </a:rPr>
              <a:t>SmugMug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: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Migration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using</a:t>
            </a:r>
            <a:r>
              <a:rPr dirty="0" sz="2000" spc="-120" b="1">
                <a:latin typeface="Times New Roman"/>
                <a:cs typeface="Times New Roman"/>
              </a:rPr>
              <a:t> </a:t>
            </a:r>
            <a:r>
              <a:rPr dirty="0" sz="2000" spc="-70" b="1">
                <a:latin typeface="Times New Roman"/>
                <a:cs typeface="Times New Roman"/>
              </a:rPr>
              <a:t>AWS </a:t>
            </a:r>
            <a:r>
              <a:rPr dirty="0" sz="2000" spc="-484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case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scenario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SmugMug is a popular photo and video-sharing service that stores billions of </a:t>
            </a:r>
            <a:r>
              <a:rPr dirty="0" sz="2000" spc="-5">
                <a:latin typeface="Times New Roman"/>
                <a:cs typeface="Times New Roman"/>
              </a:rPr>
              <a:t>customer </a:t>
            </a:r>
            <a:r>
              <a:rPr dirty="0" sz="2000">
                <a:latin typeface="Times New Roman"/>
                <a:cs typeface="Times New Roman"/>
              </a:rPr>
              <a:t>photos and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videos.</a:t>
            </a:r>
            <a:r>
              <a:rPr dirty="0" sz="2000" spc="-1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company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began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grow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volume,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team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SmugMug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could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afford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invest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 centers to support their growth. They wanted a solution that could ensure easy storage with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maximum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customers.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4710430" cy="699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Case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Studies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000" b="1">
                <a:latin typeface="Times New Roman"/>
                <a:cs typeface="Times New Roman"/>
              </a:rPr>
              <a:t>SmugMug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: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Migration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using</a:t>
            </a:r>
            <a:r>
              <a:rPr dirty="0" sz="2000" spc="-120" b="1">
                <a:latin typeface="Times New Roman"/>
                <a:cs typeface="Times New Roman"/>
              </a:rPr>
              <a:t> </a:t>
            </a:r>
            <a:r>
              <a:rPr dirty="0" sz="2000" spc="-70" b="1">
                <a:latin typeface="Times New Roman"/>
                <a:cs typeface="Times New Roman"/>
              </a:rPr>
              <a:t>AWS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3480" y="1810479"/>
            <a:ext cx="9113559" cy="491031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765660" y="6373774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765660" y="6373774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741660" cy="5271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Case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Studies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000" b="1">
                <a:latin typeface="Times New Roman"/>
                <a:cs typeface="Times New Roman"/>
              </a:rPr>
              <a:t>SmugMug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: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Migration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using</a:t>
            </a:r>
            <a:r>
              <a:rPr dirty="0" sz="2000" spc="-120" b="1">
                <a:latin typeface="Times New Roman"/>
                <a:cs typeface="Times New Roman"/>
              </a:rPr>
              <a:t> </a:t>
            </a:r>
            <a:r>
              <a:rPr dirty="0" sz="2000" spc="-70" b="1">
                <a:latin typeface="Times New Roman"/>
                <a:cs typeface="Times New Roman"/>
              </a:rPr>
              <a:t>AWS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Solution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 journey to cloud for SmugMug began with </a:t>
            </a:r>
            <a:r>
              <a:rPr dirty="0" sz="2000" spc="-50">
                <a:latin typeface="Times New Roman"/>
                <a:cs typeface="Times New Roman"/>
              </a:rPr>
              <a:t>AWS </a:t>
            </a:r>
            <a:r>
              <a:rPr dirty="0" sz="2000">
                <a:latin typeface="Times New Roman"/>
                <a:cs typeface="Times New Roman"/>
              </a:rPr>
              <a:t>solutions. </a:t>
            </a:r>
            <a:r>
              <a:rPr dirty="0" sz="2000" spc="-20">
                <a:latin typeface="Times New Roman"/>
                <a:cs typeface="Times New Roman"/>
              </a:rPr>
              <a:t>Initially, </a:t>
            </a:r>
            <a:r>
              <a:rPr dirty="0" sz="2000">
                <a:latin typeface="Times New Roman"/>
                <a:cs typeface="Times New Roman"/>
              </a:rPr>
              <a:t>they adopted the </a:t>
            </a:r>
            <a:r>
              <a:rPr dirty="0" sz="2000" spc="-5">
                <a:latin typeface="Times New Roman"/>
                <a:cs typeface="Times New Roman"/>
              </a:rPr>
              <a:t>Amazon </a:t>
            </a:r>
            <a:r>
              <a:rPr dirty="0" sz="2000">
                <a:latin typeface="Times New Roman"/>
                <a:cs typeface="Times New Roman"/>
              </a:rPr>
              <a:t>S3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solution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backup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centers.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Overwhelmed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performance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system,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 soon </a:t>
            </a:r>
            <a:r>
              <a:rPr dirty="0" sz="2000" spc="-5">
                <a:latin typeface="Times New Roman"/>
                <a:cs typeface="Times New Roman"/>
              </a:rPr>
              <a:t>made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Amazon </a:t>
            </a:r>
            <a:r>
              <a:rPr dirty="0" sz="2000">
                <a:latin typeface="Times New Roman"/>
                <a:cs typeface="Times New Roman"/>
              </a:rPr>
              <a:t>S3 their source of </a:t>
            </a:r>
            <a:r>
              <a:rPr dirty="0" sz="2000" spc="-5">
                <a:latin typeface="Times New Roman"/>
                <a:cs typeface="Times New Roman"/>
              </a:rPr>
              <a:t>primary </a:t>
            </a:r>
            <a:r>
              <a:rPr dirty="0" sz="2000">
                <a:latin typeface="Times New Roman"/>
                <a:cs typeface="Times New Roman"/>
              </a:rPr>
              <a:t>storage. The next </a:t>
            </a:r>
            <a:r>
              <a:rPr dirty="0" sz="2000" spc="-5">
                <a:latin typeface="Times New Roman"/>
                <a:cs typeface="Times New Roman"/>
              </a:rPr>
              <a:t>step </a:t>
            </a:r>
            <a:r>
              <a:rPr dirty="0" sz="2000">
                <a:latin typeface="Times New Roman"/>
                <a:cs typeface="Times New Roman"/>
              </a:rPr>
              <a:t>was </a:t>
            </a:r>
            <a:r>
              <a:rPr dirty="0" sz="2000" spc="-5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transfer their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computer </a:t>
            </a:r>
            <a:r>
              <a:rPr dirty="0" sz="2000">
                <a:latin typeface="Times New Roman"/>
                <a:cs typeface="Times New Roman"/>
              </a:rPr>
              <a:t>services into the cloud by using the </a:t>
            </a:r>
            <a:r>
              <a:rPr dirty="0" sz="2000" spc="-5">
                <a:latin typeface="Times New Roman"/>
                <a:cs typeface="Times New Roman"/>
              </a:rPr>
              <a:t>Amazon </a:t>
            </a:r>
            <a:r>
              <a:rPr dirty="0" sz="2000">
                <a:latin typeface="Times New Roman"/>
                <a:cs typeface="Times New Roman"/>
              </a:rPr>
              <a:t>EC2 solution. </a:t>
            </a:r>
            <a:r>
              <a:rPr dirty="0" sz="2000" spc="-20">
                <a:latin typeface="Times New Roman"/>
                <a:cs typeface="Times New Roman"/>
              </a:rPr>
              <a:t>With </a:t>
            </a:r>
            <a:r>
              <a:rPr dirty="0" sz="2000" spc="-5">
                <a:latin typeface="Times New Roman"/>
                <a:cs typeface="Times New Roman"/>
              </a:rPr>
              <a:t>Amazon </a:t>
            </a:r>
            <a:r>
              <a:rPr dirty="0" sz="2000">
                <a:latin typeface="Times New Roman"/>
                <a:cs typeface="Times New Roman"/>
              </a:rPr>
              <a:t>EC2, </a:t>
            </a:r>
            <a:r>
              <a:rPr dirty="0" sz="2000" spc="-5">
                <a:latin typeface="Times New Roman"/>
                <a:cs typeface="Times New Roman"/>
              </a:rPr>
              <a:t>SmugMug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moved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many</a:t>
            </a:r>
            <a:r>
              <a:rPr dirty="0" sz="2000">
                <a:latin typeface="Times New Roman"/>
                <a:cs typeface="Times New Roman"/>
              </a:rPr>
              <a:t> 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 specialized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64579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Through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very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carefully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crafted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phased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migration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cloud,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SmugMug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derived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benefits.</a:t>
            </a:r>
            <a:endParaRPr sz="2000">
              <a:latin typeface="Times New Roman"/>
              <a:cs typeface="Times New Roman"/>
            </a:endParaRPr>
          </a:p>
          <a:p>
            <a:pPr marL="8128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Increased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savings</a:t>
            </a:r>
            <a:endParaRPr sz="2000">
              <a:latin typeface="Times New Roman"/>
              <a:cs typeface="Times New Roman"/>
            </a:endParaRPr>
          </a:p>
          <a:p>
            <a:pPr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 spc="-5">
                <a:latin typeface="Times New Roman"/>
                <a:cs typeface="Times New Roman"/>
              </a:rPr>
              <a:t>Economies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scale</a:t>
            </a:r>
            <a:endParaRPr sz="2000">
              <a:latin typeface="Times New Roman"/>
              <a:cs typeface="Times New Roman"/>
            </a:endParaRPr>
          </a:p>
          <a:p>
            <a:pPr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Increased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employee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productivity</a:t>
            </a:r>
            <a:endParaRPr sz="2000">
              <a:latin typeface="Times New Roman"/>
              <a:cs typeface="Times New Roman"/>
            </a:endParaRPr>
          </a:p>
          <a:p>
            <a:pPr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Faster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operations</a:t>
            </a:r>
            <a:endParaRPr sz="2000">
              <a:latin typeface="Times New Roman"/>
              <a:cs typeface="Times New Roman"/>
            </a:endParaRPr>
          </a:p>
          <a:p>
            <a:pPr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Ensured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photos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videos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765660" y="6373774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101580" cy="3442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Case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Study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II</a:t>
            </a:r>
            <a:endParaRPr sz="2400">
              <a:latin typeface="Times New Roman"/>
              <a:cs typeface="Times New Roman"/>
            </a:endParaRPr>
          </a:p>
          <a:p>
            <a:pPr marL="12700" marR="5458460">
              <a:lnSpc>
                <a:spcPct val="200000"/>
              </a:lnSpc>
              <a:spcBef>
                <a:spcPts val="20"/>
              </a:spcBef>
            </a:pPr>
            <a:r>
              <a:rPr dirty="0" sz="2000" spc="-5" b="1">
                <a:latin typeface="Times New Roman"/>
                <a:cs typeface="Times New Roman"/>
              </a:rPr>
              <a:t>Ramco(On-premise)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Ramco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on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Demand </a:t>
            </a:r>
            <a:r>
              <a:rPr dirty="0" sz="2000" spc="-484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case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scenario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Ramco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leader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ERP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solutions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thousands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companies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across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world.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With</a:t>
            </a:r>
            <a:r>
              <a:rPr dirty="0" sz="2000" spc="-5">
                <a:latin typeface="Times New Roman"/>
                <a:cs typeface="Times New Roman"/>
              </a:rPr>
              <a:t> more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150,000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 </a:t>
            </a:r>
            <a:r>
              <a:rPr dirty="0" sz="2000" spc="-5">
                <a:latin typeface="Times New Roman"/>
                <a:cs typeface="Times New Roman"/>
              </a:rPr>
              <a:t>Ramco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draw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balance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between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offering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competent capabilities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meeting </a:t>
            </a:r>
            <a:r>
              <a:rPr dirty="0" sz="2000">
                <a:latin typeface="Times New Roman"/>
                <a:cs typeface="Times New Roman"/>
              </a:rPr>
              <a:t>the service </a:t>
            </a:r>
            <a:r>
              <a:rPr dirty="0" sz="2000" spc="-5">
                <a:latin typeface="Times New Roman"/>
                <a:cs typeface="Times New Roman"/>
              </a:rPr>
              <a:t>level agreements. </a:t>
            </a:r>
            <a:r>
              <a:rPr dirty="0" sz="2000">
                <a:latin typeface="Times New Roman"/>
                <a:cs typeface="Times New Roman"/>
              </a:rPr>
              <a:t>They needed to provision servers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instantly to the varying </a:t>
            </a:r>
            <a:r>
              <a:rPr dirty="0" sz="2000" spc="-5">
                <a:latin typeface="Times New Roman"/>
                <a:cs typeface="Times New Roman"/>
              </a:rPr>
              <a:t>demands </a:t>
            </a:r>
            <a:r>
              <a:rPr dirty="0" sz="2000">
                <a:latin typeface="Times New Roman"/>
                <a:cs typeface="Times New Roman"/>
              </a:rPr>
              <a:t>of their </a:t>
            </a:r>
            <a:r>
              <a:rPr dirty="0" sz="2000" spc="-5">
                <a:latin typeface="Times New Roman"/>
                <a:cs typeface="Times New Roman"/>
              </a:rPr>
              <a:t>customers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also </a:t>
            </a:r>
            <a:r>
              <a:rPr dirty="0" sz="2000">
                <a:latin typeface="Times New Roman"/>
                <a:cs typeface="Times New Roman"/>
              </a:rPr>
              <a:t>contend with the increasing costs of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capital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investment,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measures,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power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supply.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5660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092834"/>
            <a:ext cx="29171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Amazon</a:t>
            </a:r>
            <a:r>
              <a:rPr dirty="0" sz="2400" spc="-50" b="1">
                <a:latin typeface="Times New Roman"/>
                <a:cs typeface="Times New Roman"/>
              </a:rPr>
              <a:t> Web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668" y="1458595"/>
            <a:ext cx="5679440" cy="5147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Compute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Storage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Databases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management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Migration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Hybrid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cloud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Networking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Development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tools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application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services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Management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Monitoring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Security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Governance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Big data</a:t>
            </a:r>
            <a:r>
              <a:rPr dirty="0" sz="2400" spc="-20">
                <a:latin typeface="Times New Roman"/>
                <a:cs typeface="Times New Roman"/>
              </a:rPr>
              <a:t> m</a:t>
            </a:r>
            <a:r>
              <a:rPr dirty="0" sz="2400">
                <a:latin typeface="Times New Roman"/>
                <a:cs typeface="Times New Roman"/>
              </a:rPr>
              <a:t>anage</a:t>
            </a:r>
            <a:r>
              <a:rPr dirty="0" sz="2400" spc="-15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ent </a:t>
            </a:r>
            <a:r>
              <a:rPr dirty="0" sz="2400" spc="5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nd</a:t>
            </a:r>
            <a:r>
              <a:rPr dirty="0" sz="2400" spc="-1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Analyt</a:t>
            </a:r>
            <a:r>
              <a:rPr dirty="0" sz="2400" spc="5">
                <a:latin typeface="Times New Roman"/>
                <a:cs typeface="Times New Roman"/>
              </a:rPr>
              <a:t>i</a:t>
            </a:r>
            <a:r>
              <a:rPr dirty="0" sz="2400" spc="-5">
                <a:latin typeface="Times New Roman"/>
                <a:cs typeface="Times New Roman"/>
              </a:rPr>
              <a:t>cs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Artificial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intelligence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Mobile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development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Messages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Notifications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Other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services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80">
                <a:latin typeface="Times New Roman"/>
                <a:cs typeface="Times New Roman"/>
              </a:rPr>
              <a:t>AWS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pricing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models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4647565" cy="699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Case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Study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II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000" spc="-5" b="1">
                <a:latin typeface="Times New Roman"/>
                <a:cs typeface="Times New Roman"/>
              </a:rPr>
              <a:t>Ramco(On-premise)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Ramco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on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Demand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7767" y="1769364"/>
            <a:ext cx="4762499" cy="47625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765660" y="6373774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765660" y="6373774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226675" cy="4357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Case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Study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II</a:t>
            </a:r>
            <a:endParaRPr sz="2400">
              <a:latin typeface="Times New Roman"/>
              <a:cs typeface="Times New Roman"/>
            </a:endParaRPr>
          </a:p>
          <a:p>
            <a:pPr algn="just" marL="12700" marR="5584825">
              <a:lnSpc>
                <a:spcPct val="200000"/>
              </a:lnSpc>
              <a:spcBef>
                <a:spcPts val="20"/>
              </a:spcBef>
            </a:pPr>
            <a:r>
              <a:rPr dirty="0" sz="2000" spc="-5" b="1">
                <a:latin typeface="Times New Roman"/>
                <a:cs typeface="Times New Roman"/>
              </a:rPr>
              <a:t>Ramco(On-premise)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Ramco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on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Demand </a:t>
            </a:r>
            <a:r>
              <a:rPr dirty="0" sz="2000" spc="-49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Solution</a:t>
            </a:r>
            <a:endParaRPr sz="2000">
              <a:latin typeface="Times New Roman"/>
              <a:cs typeface="Times New Roman"/>
            </a:endParaRPr>
          </a:p>
          <a:p>
            <a:pPr algn="just" marL="12700" marR="48895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Ramco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found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ideal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solution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extensive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portfolio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AWS.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Its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journey to the cloud started by adopting the </a:t>
            </a:r>
            <a:r>
              <a:rPr dirty="0" sz="2000" spc="-5">
                <a:latin typeface="Times New Roman"/>
                <a:cs typeface="Times New Roman"/>
              </a:rPr>
              <a:t>Amazon </a:t>
            </a:r>
            <a:r>
              <a:rPr dirty="0" sz="2000">
                <a:latin typeface="Times New Roman"/>
                <a:cs typeface="Times New Roman"/>
              </a:rPr>
              <a:t>Elastic Compute Cloud which </a:t>
            </a:r>
            <a:r>
              <a:rPr dirty="0" sz="2000" spc="-5">
                <a:latin typeface="Times New Roman"/>
                <a:cs typeface="Times New Roman"/>
              </a:rPr>
              <a:t>later </a:t>
            </a:r>
            <a:r>
              <a:rPr dirty="0" sz="2000">
                <a:latin typeface="Times New Roman"/>
                <a:cs typeface="Times New Roman"/>
              </a:rPr>
              <a:t>went on to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email,</a:t>
            </a:r>
            <a:r>
              <a:rPr dirty="0" sz="2000">
                <a:latin typeface="Times New Roman"/>
                <a:cs typeface="Times New Roman"/>
              </a:rPr>
              <a:t> resource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monitoring,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etc.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2000" spc="-25">
                <a:latin typeface="Times New Roman"/>
                <a:cs typeface="Times New Roman"/>
              </a:rPr>
              <a:t>Today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Ramco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Systems</a:t>
            </a:r>
            <a:r>
              <a:rPr dirty="0" sz="2000">
                <a:latin typeface="Times New Roman"/>
                <a:cs typeface="Times New Roman"/>
              </a:rPr>
              <a:t> experiences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benefits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through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successful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migration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Provisioning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 been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enhanced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80%.</a:t>
            </a:r>
            <a:endParaRPr sz="2000">
              <a:latin typeface="Times New Roman"/>
              <a:cs typeface="Times New Roman"/>
            </a:endParaRPr>
          </a:p>
          <a:p>
            <a:pPr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 spc="-5">
                <a:latin typeface="Times New Roman"/>
                <a:cs typeface="Times New Roman"/>
              </a:rPr>
              <a:t>Cost-effective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disaster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recovery.</a:t>
            </a:r>
            <a:endParaRPr sz="2000">
              <a:latin typeface="Times New Roman"/>
              <a:cs typeface="Times New Roman"/>
            </a:endParaRPr>
          </a:p>
          <a:p>
            <a:pPr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ERP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solutions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comprehensive,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scalable,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flexible.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765660" y="6373774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052685" cy="5271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Case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Study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III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000" b="1">
                <a:latin typeface="Times New Roman"/>
                <a:cs typeface="Times New Roman"/>
              </a:rPr>
              <a:t>Sony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PlayStation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Network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Outage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25" b="1">
                <a:latin typeface="Times New Roman"/>
                <a:cs typeface="Times New Roman"/>
              </a:rPr>
              <a:t>2011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Case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Scenario: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Sony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Corporation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first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introduced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PlayStation </a:t>
            </a:r>
            <a:r>
              <a:rPr dirty="0" sz="2000">
                <a:latin typeface="Times New Roman"/>
                <a:cs typeface="Times New Roman"/>
              </a:rPr>
              <a:t>Console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</a:t>
            </a:r>
            <a:r>
              <a:rPr dirty="0" sz="2000" spc="-5">
                <a:latin typeface="Times New Roman"/>
                <a:cs typeface="Times New Roman"/>
              </a:rPr>
              <a:t>December</a:t>
            </a:r>
            <a:r>
              <a:rPr dirty="0" sz="2000">
                <a:latin typeface="Times New Roman"/>
                <a:cs typeface="Times New Roman"/>
              </a:rPr>
              <a:t> 1994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Japan.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Since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then,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product has </a:t>
            </a:r>
            <a:r>
              <a:rPr dirty="0" sz="2000" spc="-5">
                <a:latin typeface="Times New Roman"/>
                <a:cs typeface="Times New Roman"/>
              </a:rPr>
              <a:t>undergone </a:t>
            </a:r>
            <a:r>
              <a:rPr dirty="0" sz="2000">
                <a:latin typeface="Times New Roman"/>
                <a:cs typeface="Times New Roman"/>
              </a:rPr>
              <a:t>a series of upgrades and enhancement. The </a:t>
            </a:r>
            <a:r>
              <a:rPr dirty="0" sz="2000" spc="-5">
                <a:latin typeface="Times New Roman"/>
                <a:cs typeface="Times New Roman"/>
              </a:rPr>
              <a:t>latest </a:t>
            </a:r>
            <a:r>
              <a:rPr dirty="0" sz="2000">
                <a:latin typeface="Times New Roman"/>
                <a:cs typeface="Times New Roman"/>
              </a:rPr>
              <a:t>version of the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PlayStation called </a:t>
            </a:r>
            <a:r>
              <a:rPr dirty="0" sz="2000">
                <a:latin typeface="Times New Roman"/>
                <a:cs typeface="Times New Roman"/>
              </a:rPr>
              <a:t>PS3 was a </a:t>
            </a:r>
            <a:r>
              <a:rPr dirty="0" sz="2000" spc="-5">
                <a:latin typeface="Times New Roman"/>
                <a:cs typeface="Times New Roman"/>
              </a:rPr>
              <a:t>complete entertainment </a:t>
            </a:r>
            <a:r>
              <a:rPr dirty="0" sz="2000">
                <a:latin typeface="Times New Roman"/>
                <a:cs typeface="Times New Roman"/>
              </a:rPr>
              <a:t>package and included internet browsing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capabilities, </a:t>
            </a:r>
            <a:r>
              <a:rPr dirty="0" sz="2000">
                <a:latin typeface="Times New Roman"/>
                <a:cs typeface="Times New Roman"/>
              </a:rPr>
              <a:t>chat functions, </a:t>
            </a:r>
            <a:r>
              <a:rPr dirty="0" sz="2000" spc="-5">
                <a:latin typeface="Times New Roman"/>
                <a:cs typeface="Times New Roman"/>
              </a:rPr>
              <a:t>media </a:t>
            </a:r>
            <a:r>
              <a:rPr dirty="0" sz="2000">
                <a:latin typeface="Times New Roman"/>
                <a:cs typeface="Times New Roman"/>
              </a:rPr>
              <a:t>downloads, and </a:t>
            </a:r>
            <a:r>
              <a:rPr dirty="0" sz="2000" spc="-5">
                <a:latin typeface="Times New Roman"/>
                <a:cs typeface="Times New Roman"/>
              </a:rPr>
              <a:t>gaming </a:t>
            </a:r>
            <a:r>
              <a:rPr dirty="0" sz="2000">
                <a:latin typeface="Times New Roman"/>
                <a:cs typeface="Times New Roman"/>
              </a:rPr>
              <a:t>options. Registered users of the system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were </a:t>
            </a:r>
            <a:r>
              <a:rPr dirty="0" sz="2000" spc="-5">
                <a:latin typeface="Times New Roman"/>
                <a:cs typeface="Times New Roman"/>
              </a:rPr>
              <a:t>more </a:t>
            </a:r>
            <a:r>
              <a:rPr dirty="0" sz="2000">
                <a:latin typeface="Times New Roman"/>
                <a:cs typeface="Times New Roman"/>
              </a:rPr>
              <a:t>than 75 </a:t>
            </a:r>
            <a:r>
              <a:rPr dirty="0" sz="2000" spc="-5">
                <a:latin typeface="Times New Roman"/>
                <a:cs typeface="Times New Roman"/>
              </a:rPr>
              <a:t>million, and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5">
                <a:latin typeface="Times New Roman"/>
                <a:cs typeface="Times New Roman"/>
              </a:rPr>
              <a:t>huge </a:t>
            </a:r>
            <a:r>
              <a:rPr dirty="0" sz="2000">
                <a:latin typeface="Times New Roman"/>
                <a:cs typeface="Times New Roman"/>
              </a:rPr>
              <a:t>chunk had </a:t>
            </a:r>
            <a:r>
              <a:rPr dirty="0" sz="2000" spc="-5">
                <a:latin typeface="Times New Roman"/>
                <a:cs typeface="Times New Roman"/>
              </a:rPr>
              <a:t>also </a:t>
            </a:r>
            <a:r>
              <a:rPr dirty="0" sz="2000">
                <a:latin typeface="Times New Roman"/>
                <a:cs typeface="Times New Roman"/>
              </a:rPr>
              <a:t>recorded sensitive </a:t>
            </a:r>
            <a:r>
              <a:rPr dirty="0" sz="2000" spc="-5">
                <a:latin typeface="Times New Roman"/>
                <a:cs typeface="Times New Roman"/>
              </a:rPr>
              <a:t>information like </a:t>
            </a:r>
            <a:r>
              <a:rPr dirty="0" sz="2000">
                <a:latin typeface="Times New Roman"/>
                <a:cs typeface="Times New Roman"/>
              </a:rPr>
              <a:t>credit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card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details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purpose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online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purchases.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Outage</a:t>
            </a:r>
            <a:endParaRPr sz="2000">
              <a:latin typeface="Times New Roman"/>
              <a:cs typeface="Times New Roman"/>
            </a:endParaRPr>
          </a:p>
          <a:p>
            <a:pPr marL="12700" marR="3365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On 19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April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2011,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Sony’s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PlayStation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Network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experienced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one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worst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cases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5">
                <a:latin typeface="Times New Roman"/>
                <a:cs typeface="Times New Roman"/>
              </a:rPr>
              <a:t> security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breach in the history of </a:t>
            </a:r>
            <a:r>
              <a:rPr dirty="0" sz="2000" spc="-50">
                <a:latin typeface="Times New Roman"/>
                <a:cs typeface="Times New Roman"/>
              </a:rPr>
              <a:t>IT. </a:t>
            </a:r>
            <a:r>
              <a:rPr dirty="0" sz="2000">
                <a:latin typeface="Times New Roman"/>
                <a:cs typeface="Times New Roman"/>
              </a:rPr>
              <a:t>The servers were hacked by an unauthorized group leading to the theft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usernames, </a:t>
            </a:r>
            <a:r>
              <a:rPr dirty="0" sz="2000">
                <a:latin typeface="Times New Roman"/>
                <a:cs typeface="Times New Roman"/>
              </a:rPr>
              <a:t>passwords, credit card details and other personal </a:t>
            </a:r>
            <a:r>
              <a:rPr dirty="0" sz="2000" spc="-5">
                <a:latin typeface="Times New Roman"/>
                <a:cs typeface="Times New Roman"/>
              </a:rPr>
              <a:t>information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millions </a:t>
            </a:r>
            <a:r>
              <a:rPr dirty="0" sz="2000">
                <a:latin typeface="Times New Roman"/>
                <a:cs typeface="Times New Roman"/>
              </a:rPr>
              <a:t>of PSN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users. The </a:t>
            </a:r>
            <a:r>
              <a:rPr dirty="0" sz="2000" spc="-5">
                <a:latin typeface="Times New Roman"/>
                <a:cs typeface="Times New Roman"/>
              </a:rPr>
              <a:t>system </a:t>
            </a:r>
            <a:r>
              <a:rPr dirty="0" sz="2000">
                <a:latin typeface="Times New Roman"/>
                <a:cs typeface="Times New Roman"/>
              </a:rPr>
              <a:t>was shut down for </a:t>
            </a:r>
            <a:r>
              <a:rPr dirty="0" sz="2000" spc="-5">
                <a:latin typeface="Times New Roman"/>
                <a:cs typeface="Times New Roman"/>
              </a:rPr>
              <a:t>almost </a:t>
            </a:r>
            <a:r>
              <a:rPr dirty="0" sz="2000">
                <a:latin typeface="Times New Roman"/>
                <a:cs typeface="Times New Roman"/>
              </a:rPr>
              <a:t>7 days following the </a:t>
            </a:r>
            <a:r>
              <a:rPr dirty="0" sz="2000" spc="-5">
                <a:latin typeface="Times New Roman"/>
                <a:cs typeface="Times New Roman"/>
              </a:rPr>
              <a:t>attack. </a:t>
            </a:r>
            <a:r>
              <a:rPr dirty="0" sz="2000">
                <a:latin typeface="Times New Roman"/>
                <a:cs typeface="Times New Roman"/>
              </a:rPr>
              <a:t>The cause of the incident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was </a:t>
            </a:r>
            <a:r>
              <a:rPr dirty="0" sz="2000" spc="-5">
                <a:latin typeface="Times New Roman"/>
                <a:cs typeface="Times New Roman"/>
              </a:rPr>
              <a:t>mainly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due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mechanisms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Sony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 </a:t>
            </a:r>
            <a:r>
              <a:rPr dirty="0" sz="2000">
                <a:latin typeface="Times New Roman"/>
                <a:cs typeface="Times New Roman"/>
              </a:rPr>
              <a:t>failure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encrypt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critical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765660" y="6373774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9671050" cy="283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Case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Study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III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000" b="1">
                <a:latin typeface="Times New Roman"/>
                <a:cs typeface="Times New Roman"/>
              </a:rPr>
              <a:t>Sony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PlayStation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Network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Outage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25" b="1">
                <a:latin typeface="Times New Roman"/>
                <a:cs typeface="Times New Roman"/>
              </a:rPr>
              <a:t>2011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Impact: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This unfortunate event for Sony brought down </a:t>
            </a:r>
            <a:r>
              <a:rPr dirty="0" sz="2000" spc="-5">
                <a:latin typeface="Times New Roman"/>
                <a:cs typeface="Times New Roman"/>
              </a:rPr>
              <a:t>its reputation, </a:t>
            </a:r>
            <a:r>
              <a:rPr dirty="0" sz="2000" spc="-15">
                <a:latin typeface="Times New Roman"/>
                <a:cs typeface="Times New Roman"/>
              </a:rPr>
              <a:t>credibility, </a:t>
            </a:r>
            <a:r>
              <a:rPr dirty="0" sz="2000">
                <a:latin typeface="Times New Roman"/>
                <a:cs typeface="Times New Roman"/>
              </a:rPr>
              <a:t>and stock value. Sony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rebuilt </a:t>
            </a:r>
            <a:r>
              <a:rPr dirty="0" sz="2000" spc="-5">
                <a:latin typeface="Times New Roman"/>
                <a:cs typeface="Times New Roman"/>
              </a:rPr>
              <a:t>its </a:t>
            </a:r>
            <a:r>
              <a:rPr dirty="0" sz="2000">
                <a:latin typeface="Times New Roman"/>
                <a:cs typeface="Times New Roman"/>
              </a:rPr>
              <a:t>security </a:t>
            </a:r>
            <a:r>
              <a:rPr dirty="0" sz="2000" spc="-5">
                <a:latin typeface="Times New Roman"/>
                <a:cs typeface="Times New Roman"/>
              </a:rPr>
              <a:t>system, faced </a:t>
            </a:r>
            <a:r>
              <a:rPr dirty="0" sz="2000">
                <a:latin typeface="Times New Roman"/>
                <a:cs typeface="Times New Roman"/>
              </a:rPr>
              <a:t>a lawsuit that was </a:t>
            </a:r>
            <a:r>
              <a:rPr dirty="0" sz="2000" spc="-5">
                <a:latin typeface="Times New Roman"/>
                <a:cs typeface="Times New Roman"/>
              </a:rPr>
              <a:t>settled </a:t>
            </a:r>
            <a:r>
              <a:rPr dirty="0" sz="2000">
                <a:latin typeface="Times New Roman"/>
                <a:cs typeface="Times New Roman"/>
              </a:rPr>
              <a:t>after </a:t>
            </a:r>
            <a:r>
              <a:rPr dirty="0" sz="2000" spc="-5">
                <a:latin typeface="Times New Roman"/>
                <a:cs typeface="Times New Roman"/>
              </a:rPr>
              <a:t>almost </a:t>
            </a:r>
            <a:r>
              <a:rPr dirty="0" sz="2000">
                <a:latin typeface="Times New Roman"/>
                <a:cs typeface="Times New Roman"/>
              </a:rPr>
              <a:t>4 </a:t>
            </a:r>
            <a:r>
              <a:rPr dirty="0" sz="2000" spc="-5">
                <a:latin typeface="Times New Roman"/>
                <a:cs typeface="Times New Roman"/>
              </a:rPr>
              <a:t>years </a:t>
            </a:r>
            <a:r>
              <a:rPr dirty="0" sz="2000">
                <a:latin typeface="Times New Roman"/>
                <a:cs typeface="Times New Roman"/>
              </a:rPr>
              <a:t>and paid huge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compensation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who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were exposed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incident.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made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shut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down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almost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3 weeks,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outage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was over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170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million</a:t>
            </a:r>
            <a:r>
              <a:rPr dirty="0" sz="2000">
                <a:latin typeface="Times New Roman"/>
                <a:cs typeface="Times New Roman"/>
              </a:rPr>
              <a:t> dollars.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4304030" cy="28651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393700" indent="-381635">
              <a:lnSpc>
                <a:spcPct val="100000"/>
              </a:lnSpc>
              <a:spcBef>
                <a:spcPts val="1220"/>
              </a:spcBef>
              <a:buAutoNum type="arabicPeriod" startAt="24"/>
              <a:tabLst>
                <a:tab pos="394335" algn="l"/>
                <a:tab pos="4227195" algn="l"/>
              </a:tabLst>
            </a:pPr>
            <a:r>
              <a:rPr dirty="0" sz="2000">
                <a:latin typeface="Times New Roman"/>
                <a:cs typeface="Times New Roman"/>
              </a:rPr>
              <a:t>BPa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 spc="10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4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Projects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124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1729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</a:t>
            </a:r>
            <a:endParaRPr sz="240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11344275" cy="34747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220"/>
              </a:spcBef>
              <a:buAutoNum type="arabicPeriod" startAt="25"/>
              <a:tabLst>
                <a:tab pos="394335" algn="l"/>
              </a:tabLst>
            </a:pPr>
            <a:r>
              <a:rPr dirty="0" sz="2000" spc="5">
                <a:latin typeface="Times New Roman"/>
                <a:cs typeface="Times New Roman"/>
              </a:rPr>
              <a:t>Google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encrypts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critical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</a:t>
            </a:r>
            <a:r>
              <a:rPr dirty="0" sz="2000">
                <a:latin typeface="Times New Roman"/>
                <a:cs typeface="Times New Roman"/>
              </a:rPr>
              <a:t> cloud.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encryption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solution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Google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5">
                <a:latin typeface="Times New Roman"/>
                <a:cs typeface="Times New Roman"/>
              </a:rPr>
              <a:t>called: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5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5">
                <a:latin typeface="Times New Roman"/>
                <a:cs typeface="Times New Roman"/>
              </a:rPr>
              <a:t>Provider-side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encryption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5">
                <a:latin typeface="Times New Roman"/>
                <a:cs typeface="Times New Roman"/>
              </a:rPr>
              <a:t>Client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-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side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encryption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Cipher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texts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None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above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swer: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124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1729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</a:t>
            </a:r>
            <a:endParaRPr sz="240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6846570" cy="31699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389255" indent="-377190">
              <a:lnSpc>
                <a:spcPct val="100000"/>
              </a:lnSpc>
              <a:spcBef>
                <a:spcPts val="1220"/>
              </a:spcBef>
              <a:buAutoNum type="arabicPeriod" startAt="26"/>
              <a:tabLst>
                <a:tab pos="389890" algn="l"/>
              </a:tabLst>
            </a:pP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type</a:t>
            </a:r>
            <a:r>
              <a:rPr dirty="0" sz="2000">
                <a:latin typeface="Times New Roman"/>
                <a:cs typeface="Times New Roman"/>
              </a:rPr>
              <a:t> 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associated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risk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shared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access?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6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Hybrid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None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above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swe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124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1729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</a:t>
            </a:r>
            <a:endParaRPr sz="240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7092315" cy="31699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393700" indent="-381635">
              <a:lnSpc>
                <a:spcPct val="100000"/>
              </a:lnSpc>
              <a:spcBef>
                <a:spcPts val="1220"/>
              </a:spcBef>
              <a:buAutoNum type="arabicPeriod" startAt="27"/>
              <a:tabLst>
                <a:tab pos="394335" algn="l"/>
              </a:tabLst>
            </a:pP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-10">
                <a:latin typeface="Times New Roman"/>
                <a:cs typeface="Times New Roman"/>
              </a:rPr>
              <a:t> main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reason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behind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Sony’s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breach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incident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2011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7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Lack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expertise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Failure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encrypt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5">
                <a:latin typeface="Times New Roman"/>
                <a:cs typeface="Times New Roman"/>
              </a:rPr>
              <a:t>h</a:t>
            </a:r>
            <a:r>
              <a:rPr dirty="0" sz="2000">
                <a:latin typeface="Times New Roman"/>
                <a:cs typeface="Times New Roman"/>
              </a:rPr>
              <a:t>ared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Access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5">
                <a:latin typeface="Times New Roman"/>
                <a:cs typeface="Times New Roman"/>
              </a:rPr>
              <a:t>Malicious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insiders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124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1729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</a:t>
            </a:r>
            <a:endParaRPr sz="240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9260205" cy="31699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389255" indent="-377190">
              <a:lnSpc>
                <a:spcPct val="100000"/>
              </a:lnSpc>
              <a:spcBef>
                <a:spcPts val="1220"/>
              </a:spcBef>
              <a:buAutoNum type="arabicPeriod" startAt="28"/>
              <a:tabLst>
                <a:tab pos="389890" algn="l"/>
                <a:tab pos="918273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igrat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</a:t>
            </a:r>
            <a:r>
              <a:rPr dirty="0" sz="2000" spc="5">
                <a:latin typeface="Times New Roman"/>
                <a:cs typeface="Times New Roman"/>
              </a:rPr>
              <a:t>p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ach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</a:t>
            </a:r>
            <a:r>
              <a:rPr dirty="0" sz="2000" spc="-20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ast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</a:t>
            </a:r>
            <a:r>
              <a:rPr dirty="0" sz="2000" spc="-20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plexity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8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Lift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Shift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Refactoring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Modernization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Lift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Refit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swe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124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1729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</a:t>
            </a:r>
            <a:endParaRPr sz="240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10416540" cy="34747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220"/>
              </a:spcBef>
              <a:buAutoNum type="arabicPeriod" startAt="29"/>
              <a:tabLst>
                <a:tab pos="389255" algn="l"/>
              </a:tabLst>
            </a:pP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phase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Seven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Step Cloud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Migration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 approximates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functionalities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9"/>
            </a:pP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Calibri"/>
                <a:cs typeface="Calibri"/>
              </a:rPr>
              <a:t>Map</a:t>
            </a:r>
            <a:endParaRPr sz="2000">
              <a:latin typeface="Calibri"/>
              <a:cs typeface="Calibri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5">
                <a:latin typeface="Calibri"/>
                <a:cs typeface="Calibri"/>
              </a:rPr>
              <a:t>Augment</a:t>
            </a:r>
            <a:endParaRPr sz="2000">
              <a:latin typeface="Calibri"/>
              <a:cs typeface="Calibri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10">
                <a:latin typeface="Calibri"/>
                <a:cs typeface="Calibri"/>
              </a:rPr>
              <a:t>Re-architect</a:t>
            </a:r>
            <a:endParaRPr sz="2000">
              <a:latin typeface="Calibri"/>
              <a:cs typeface="Calibri"/>
            </a:endParaRPr>
          </a:p>
          <a:p>
            <a:pPr lvl="1" marL="927100" indent="-457834">
              <a:lnSpc>
                <a:spcPct val="100000"/>
              </a:lnSpc>
              <a:spcBef>
                <a:spcPts val="1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10">
                <a:latin typeface="Calibri"/>
                <a:cs typeface="Calibri"/>
              </a:rPr>
              <a:t>Isolate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124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1729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10845165" cy="5027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Amazon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45" b="1">
                <a:latin typeface="Times New Roman"/>
                <a:cs typeface="Times New Roman"/>
              </a:rPr>
              <a:t>Web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Services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55" b="1">
                <a:latin typeface="Times New Roman"/>
                <a:cs typeface="Times New Roman"/>
              </a:rPr>
              <a:t>(AWS)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355600" marR="39243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Web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0">
                <a:latin typeface="Times New Roman"/>
                <a:cs typeface="Times New Roman"/>
              </a:rPr>
              <a:t> (AWS)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comprehensive,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evolving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">
                <a:latin typeface="Times New Roman"/>
                <a:cs typeface="Times New Roman"/>
              </a:rPr>
              <a:t> computing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Amazon. </a:t>
            </a:r>
            <a:r>
              <a:rPr dirty="0" sz="2000">
                <a:latin typeface="Times New Roman"/>
                <a:cs typeface="Times New Roman"/>
              </a:rPr>
              <a:t>It provides a </a:t>
            </a:r>
            <a:r>
              <a:rPr dirty="0" sz="2000" spc="-10">
                <a:latin typeface="Times New Roman"/>
                <a:cs typeface="Times New Roman"/>
              </a:rPr>
              <a:t>mix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infrastructure </a:t>
            </a:r>
            <a:r>
              <a:rPr dirty="0" sz="2000">
                <a:latin typeface="Times New Roman"/>
                <a:cs typeface="Times New Roman"/>
              </a:rPr>
              <a:t>as a service (IaaS), platform as a service </a:t>
            </a:r>
            <a:r>
              <a:rPr dirty="0" sz="2000" spc="5">
                <a:latin typeface="Times New Roman"/>
                <a:cs typeface="Times New Roman"/>
              </a:rPr>
              <a:t>(PaaS),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packaged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 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(SaaS)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offerings.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9461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launched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2006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internal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infrastructure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Amazon.com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built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handle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</a:t>
            </a:r>
            <a:r>
              <a:rPr dirty="0" sz="2000">
                <a:latin typeface="Times New Roman"/>
                <a:cs typeface="Times New Roman"/>
              </a:rPr>
              <a:t> online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retail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operations.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21082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first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companies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introduce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pay-as-you-go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">
                <a:latin typeface="Times New Roman"/>
                <a:cs typeface="Times New Roman"/>
              </a:rPr>
              <a:t> computing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5">
                <a:latin typeface="Times New Roman"/>
                <a:cs typeface="Times New Roman"/>
              </a:rPr>
              <a:t> scales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compute,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throughput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needed.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Times New Roman"/>
                <a:cs typeface="Times New Roman"/>
              </a:rPr>
              <a:t>Amazon </a:t>
            </a:r>
            <a:r>
              <a:rPr dirty="0" sz="2000" spc="-50">
                <a:latin typeface="Times New Roman"/>
                <a:cs typeface="Times New Roman"/>
              </a:rPr>
              <a:t>Web </a:t>
            </a:r>
            <a:r>
              <a:rPr dirty="0" sz="2000">
                <a:latin typeface="Times New Roman"/>
                <a:cs typeface="Times New Roman"/>
              </a:rPr>
              <a:t>Services provides services from dozens of data centers spread across </a:t>
            </a:r>
            <a:r>
              <a:rPr dirty="0" sz="2000" spc="-5" b="1">
                <a:latin typeface="Times New Roman"/>
                <a:cs typeface="Times New Roman"/>
              </a:rPr>
              <a:t>availability zones 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(AZs)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regions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across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world.</a:t>
            </a:r>
            <a:r>
              <a:rPr dirty="0" sz="2000" spc="-1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AZ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represents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typically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contains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multiple </a:t>
            </a:r>
            <a:r>
              <a:rPr dirty="0" sz="2000">
                <a:latin typeface="Times New Roman"/>
                <a:cs typeface="Times New Roman"/>
              </a:rPr>
              <a:t>physical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 centers, while a region is a </a:t>
            </a:r>
            <a:r>
              <a:rPr dirty="0" sz="2000" spc="-5">
                <a:latin typeface="Times New Roman"/>
                <a:cs typeface="Times New Roman"/>
              </a:rPr>
              <a:t>collection </a:t>
            </a:r>
            <a:r>
              <a:rPr dirty="0" sz="2000">
                <a:latin typeface="Times New Roman"/>
                <a:cs typeface="Times New Roman"/>
              </a:rPr>
              <a:t>of AZs </a:t>
            </a:r>
            <a:r>
              <a:rPr dirty="0" sz="2000" spc="-5">
                <a:latin typeface="Times New Roman"/>
                <a:cs typeface="Times New Roman"/>
              </a:rPr>
              <a:t>in </a:t>
            </a:r>
            <a:r>
              <a:rPr dirty="0" sz="2000">
                <a:latin typeface="Times New Roman"/>
                <a:cs typeface="Times New Roman"/>
              </a:rPr>
              <a:t>geographic </a:t>
            </a:r>
            <a:r>
              <a:rPr dirty="0" sz="2000" spc="-5">
                <a:latin typeface="Times New Roman"/>
                <a:cs typeface="Times New Roman"/>
              </a:rPr>
              <a:t>proximity </a:t>
            </a:r>
            <a:r>
              <a:rPr dirty="0" sz="2000">
                <a:latin typeface="Times New Roman"/>
                <a:cs typeface="Times New Roman"/>
              </a:rPr>
              <a:t>connected by low-latency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links.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6279" y="1121663"/>
            <a:ext cx="1373124" cy="77266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94976" y="5995415"/>
            <a:ext cx="1360931" cy="7254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95716" y="3445764"/>
            <a:ext cx="1165859" cy="58216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11107420" cy="31699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388620" indent="-376555">
              <a:lnSpc>
                <a:spcPct val="100000"/>
              </a:lnSpc>
              <a:spcBef>
                <a:spcPts val="1220"/>
              </a:spcBef>
              <a:buAutoNum type="arabicPeriod" startAt="30"/>
              <a:tabLst>
                <a:tab pos="389255" algn="l"/>
                <a:tab pos="1103058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m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h</a:t>
            </a:r>
            <a:r>
              <a:rPr dirty="0" sz="2000">
                <a:latin typeface="Times New Roman"/>
                <a:cs typeface="Times New Roman"/>
              </a:rPr>
              <a:t>ind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pting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seve</a:t>
            </a:r>
            <a:r>
              <a:rPr dirty="0" sz="2000" spc="5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-st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10">
                <a:latin typeface="Times New Roman"/>
                <a:cs typeface="Times New Roman"/>
              </a:rPr>
              <a:t>u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igrat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10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el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-30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ga</a:t>
            </a:r>
            <a:r>
              <a:rPr dirty="0" sz="2000" spc="5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0">
                <a:latin typeface="Times New Roman"/>
                <a:cs typeface="Times New Roman"/>
              </a:rPr>
              <a:t>z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5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30"/>
            </a:pP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95">
                <a:latin typeface="Calibri"/>
                <a:cs typeface="Calibri"/>
              </a:rPr>
              <a:t>To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enhance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success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rate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0">
                <a:latin typeface="Calibri"/>
                <a:cs typeface="Calibri"/>
              </a:rPr>
              <a:t> migration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process</a:t>
            </a:r>
            <a:endParaRPr sz="2000">
              <a:latin typeface="Calibri"/>
              <a:cs typeface="Calibri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95">
                <a:latin typeface="Calibri"/>
                <a:cs typeface="Calibri"/>
              </a:rPr>
              <a:t>To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obtain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more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rational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view </a:t>
            </a:r>
            <a:r>
              <a:rPr dirty="0" sz="2000" spc="-10">
                <a:latin typeface="Calibri"/>
                <a:cs typeface="Calibri"/>
              </a:rPr>
              <a:t>point</a:t>
            </a:r>
            <a:endParaRPr sz="2000">
              <a:latin typeface="Calibri"/>
              <a:cs typeface="Calibri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Calibri"/>
                <a:cs typeface="Calibri"/>
              </a:rPr>
              <a:t>Both</a:t>
            </a:r>
            <a:endParaRPr sz="2000">
              <a:latin typeface="Calibri"/>
              <a:cs typeface="Calibri"/>
            </a:endParaRPr>
          </a:p>
          <a:p>
            <a:pPr lvl="1" marL="927100" indent="-457834">
              <a:lnSpc>
                <a:spcPct val="100000"/>
              </a:lnSpc>
              <a:spcBef>
                <a:spcPts val="1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Calibri"/>
                <a:cs typeface="Calibri"/>
              </a:rPr>
              <a:t>None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124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1729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</a:t>
            </a:r>
            <a:endParaRPr sz="240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3673475" cy="31699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393700" indent="-381635">
              <a:lnSpc>
                <a:spcPct val="100000"/>
              </a:lnSpc>
              <a:spcBef>
                <a:spcPts val="1220"/>
              </a:spcBef>
              <a:buAutoNum type="arabicPeriod" startAt="31"/>
              <a:tabLst>
                <a:tab pos="394335" algn="l"/>
                <a:tab pos="3060700" algn="l"/>
              </a:tabLst>
            </a:pPr>
            <a:r>
              <a:rPr dirty="0" sz="2000">
                <a:latin typeface="Times New Roman"/>
                <a:cs typeface="Times New Roman"/>
              </a:rPr>
              <a:t>SSO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stands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31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5">
                <a:latin typeface="Times New Roman"/>
                <a:cs typeface="Times New Roman"/>
              </a:rPr>
              <a:t>Simple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objectives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Single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Sign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Operator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None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above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124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1729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</a:t>
            </a:r>
            <a:endParaRPr sz="240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124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143457"/>
            <a:ext cx="10317480" cy="3900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Assignment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460"/>
              </a:spcBef>
            </a:pP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 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answer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below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sets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problem.</a:t>
            </a:r>
            <a:r>
              <a:rPr dirty="0" sz="2000" spc="4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 </a:t>
            </a:r>
            <a:r>
              <a:rPr dirty="0" sz="2000" spc="-5">
                <a:latin typeface="Times New Roman"/>
                <a:cs typeface="Times New Roman"/>
              </a:rPr>
              <a:t>sets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questions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meant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testing</a:t>
            </a:r>
            <a:r>
              <a:rPr dirty="0" sz="2000">
                <a:latin typeface="Times New Roman"/>
                <a:cs typeface="Times New Roman"/>
              </a:rPr>
              <a:t> unit III.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Define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platform.</a:t>
            </a:r>
            <a:endParaRPr sz="200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1383665" algn="l"/>
                <a:tab pos="1384300" algn="l"/>
              </a:tabLst>
            </a:pPr>
            <a:r>
              <a:rPr dirty="0" sz="2000" spc="-5">
                <a:latin typeface="Times New Roman"/>
                <a:cs typeface="Times New Roman"/>
              </a:rPr>
              <a:t>Compare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AWS,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Microssoft</a:t>
            </a:r>
            <a:r>
              <a:rPr dirty="0" sz="2000" spc="-1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Azure,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Google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endParaRPr sz="200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Explain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Salesforce.com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services.</a:t>
            </a:r>
            <a:endParaRPr sz="200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Discuss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impact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platforms.</a:t>
            </a:r>
            <a:endParaRPr sz="200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Descr</a:t>
            </a:r>
            <a:r>
              <a:rPr dirty="0" sz="2000">
                <a:latin typeface="Times New Roman"/>
                <a:cs typeface="Times New Roman"/>
              </a:rPr>
              <a:t>ibe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cr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so</a:t>
            </a:r>
            <a:r>
              <a:rPr dirty="0" sz="2000">
                <a:latin typeface="Times New Roman"/>
                <a:cs typeface="Times New Roman"/>
              </a:rPr>
              <a:t>ft</a:t>
            </a:r>
            <a:r>
              <a:rPr dirty="0" sz="2000" spc="-1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Az</a:t>
            </a:r>
            <a:r>
              <a:rPr dirty="0" sz="2000" spc="5">
                <a:latin typeface="Times New Roman"/>
                <a:cs typeface="Times New Roman"/>
              </a:rPr>
              <a:t>u</a:t>
            </a:r>
            <a:r>
              <a:rPr dirty="0" sz="2000">
                <a:latin typeface="Times New Roman"/>
                <a:cs typeface="Times New Roman"/>
              </a:rPr>
              <a:t>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k.</a:t>
            </a:r>
            <a:endParaRPr sz="200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Explain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 spc="-45">
                <a:latin typeface="Times New Roman"/>
                <a:cs typeface="Times New Roman"/>
              </a:rPr>
              <a:t>AWS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Greengras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IoT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devices.</a:t>
            </a:r>
            <a:endParaRPr sz="200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Explain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seven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step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migration.</a:t>
            </a:r>
            <a:endParaRPr sz="200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dirty="0" sz="2000" spc="-5">
                <a:latin typeface="Times New Roman"/>
                <a:cs typeface="Times New Roman"/>
              </a:rPr>
              <a:t>Summarise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risks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involved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moving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identify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mitigation steps.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131318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Summary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124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809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65"/>
              <a:t> </a:t>
            </a:r>
            <a:r>
              <a:rPr dirty="0" sz="2400" spc="-25"/>
              <a:t>Operating</a:t>
            </a:r>
            <a:r>
              <a:rPr dirty="0" sz="2400" spc="-45"/>
              <a:t> </a:t>
            </a:r>
            <a:r>
              <a:rPr dirty="0" sz="2400" spc="-25"/>
              <a:t>System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002283" y="1873376"/>
            <a:ext cx="9488170" cy="44151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40640" indent="-28702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-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cloud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platform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platform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let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developers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write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applications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that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run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cloud,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or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use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services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provided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from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cloud, or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both.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It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also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called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on-demand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platform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platform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service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(PaaS).</a:t>
            </a:r>
            <a:endParaRPr sz="1600">
              <a:latin typeface="Times New Roman"/>
              <a:cs typeface="Times New Roman"/>
            </a:endParaRPr>
          </a:p>
          <a:p>
            <a:pPr marL="299085" marR="130810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dirty="0" sz="1600" spc="-10">
                <a:latin typeface="Times New Roman"/>
                <a:cs typeface="Times New Roman"/>
              </a:rPr>
              <a:t>Amazon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0">
                <a:latin typeface="Times New Roman"/>
                <a:cs typeface="Times New Roman"/>
              </a:rPr>
              <a:t>Web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Services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35">
                <a:latin typeface="Times New Roman"/>
                <a:cs typeface="Times New Roman"/>
              </a:rPr>
              <a:t>(AWS)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comprehensive,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evolving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cloud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computing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platform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provided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by</a:t>
            </a:r>
            <a:r>
              <a:rPr dirty="0" sz="1600" spc="-9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Amazon.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It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provides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mix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infrastructure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as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service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(IaaS),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platform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service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(PaaS),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packaged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software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service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(SaaS)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offerings.</a:t>
            </a:r>
            <a:endParaRPr sz="1600">
              <a:latin typeface="Times New Roman"/>
              <a:cs typeface="Times New Roman"/>
            </a:endParaRPr>
          </a:p>
          <a:p>
            <a:pPr marL="299085" marR="66040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dirty="0" sz="1600" spc="-5">
                <a:latin typeface="Times New Roman"/>
                <a:cs typeface="Times New Roman"/>
              </a:rPr>
              <a:t>Microsoft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defines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-6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Azure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platform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as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“an</a:t>
            </a:r>
            <a:r>
              <a:rPr dirty="0" sz="1600" spc="-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Internet-scale</a:t>
            </a:r>
            <a:r>
              <a:rPr dirty="0" sz="1600" spc="7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cloud</a:t>
            </a:r>
            <a:r>
              <a:rPr dirty="0" sz="1600" spc="1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services</a:t>
            </a:r>
            <a:r>
              <a:rPr dirty="0" sz="1600" spc="3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platform</a:t>
            </a:r>
            <a:r>
              <a:rPr dirty="0" sz="1600" spc="4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hosted</a:t>
            </a:r>
            <a:r>
              <a:rPr dirty="0" sz="1600" spc="2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in</a:t>
            </a:r>
            <a:r>
              <a:rPr dirty="0" sz="1600" spc="2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Microsoft</a:t>
            </a:r>
            <a:r>
              <a:rPr dirty="0" sz="1600" spc="2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data </a:t>
            </a:r>
            <a:r>
              <a:rPr dirty="0" sz="1600" spc="-38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centers,</a:t>
            </a:r>
            <a:r>
              <a:rPr dirty="0" sz="1600" spc="4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which</a:t>
            </a:r>
            <a:r>
              <a:rPr dirty="0" sz="1600" spc="-10" b="1">
                <a:latin typeface="Times New Roman"/>
                <a:cs typeface="Times New Roman"/>
              </a:rPr>
              <a:t> provides</a:t>
            </a:r>
            <a:r>
              <a:rPr dirty="0" sz="1600" spc="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an</a:t>
            </a:r>
            <a:r>
              <a:rPr dirty="0" sz="1600" spc="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operating</a:t>
            </a:r>
            <a:r>
              <a:rPr dirty="0" sz="1600" spc="3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system</a:t>
            </a:r>
            <a:r>
              <a:rPr dirty="0" sz="1600" spc="2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and a</a:t>
            </a:r>
            <a:r>
              <a:rPr dirty="0" sz="1600" spc="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set</a:t>
            </a:r>
            <a:r>
              <a:rPr dirty="0" sz="1600" spc="2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of</a:t>
            </a:r>
            <a:r>
              <a:rPr dirty="0" sz="1600" spc="1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developer</a:t>
            </a:r>
            <a:r>
              <a:rPr dirty="0" sz="1600" spc="-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services</a:t>
            </a:r>
            <a:r>
              <a:rPr dirty="0" sz="1600" spc="3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that</a:t>
            </a:r>
            <a:r>
              <a:rPr dirty="0" sz="1600" spc="2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can</a:t>
            </a:r>
            <a:r>
              <a:rPr dirty="0" sz="1600" spc="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be</a:t>
            </a:r>
            <a:r>
              <a:rPr dirty="0" sz="1600" spc="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used</a:t>
            </a:r>
            <a:r>
              <a:rPr dirty="0" sz="1600" spc="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individually </a:t>
            </a:r>
            <a:r>
              <a:rPr dirty="0" sz="160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or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spc="-20" b="1">
                <a:latin typeface="Times New Roman"/>
                <a:cs typeface="Times New Roman"/>
              </a:rPr>
              <a:t>together.”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dirty="0" sz="1600" spc="-5">
                <a:latin typeface="Times New Roman"/>
                <a:cs typeface="Times New Roman"/>
              </a:rPr>
              <a:t>Google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Cloud Platform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suite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public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cloud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computing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services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offered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by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Google.</a:t>
            </a:r>
            <a:endParaRPr sz="16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dirty="0" sz="1600" spc="-5">
                <a:latin typeface="Times New Roman"/>
                <a:cs typeface="Times New Roman"/>
              </a:rPr>
              <a:t>Salesforce.com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best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known </a:t>
            </a:r>
            <a:r>
              <a:rPr dirty="0" sz="1600">
                <a:latin typeface="Times New Roman"/>
                <a:cs typeface="Times New Roman"/>
              </a:rPr>
              <a:t>for </a:t>
            </a:r>
            <a:r>
              <a:rPr dirty="0" sz="1600" spc="-5">
                <a:latin typeface="Times New Roman"/>
                <a:cs typeface="Times New Roman"/>
              </a:rPr>
              <a:t>its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Salesforce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customer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relationship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management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(CRM)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product,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which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composed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Sales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Cloud,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Service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Cloud, Marketing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Cloud,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Commerce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Cloud,</a:t>
            </a:r>
            <a:r>
              <a:rPr dirty="0" sz="1600" spc="-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Analytics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Cloud,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IoT Cloud,</a:t>
            </a:r>
            <a:r>
              <a:rPr dirty="0" sz="1600" spc="-1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App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Cloud,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Health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Cloud,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Financial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Services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Cloud,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Force.com,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Chatter.</a:t>
            </a:r>
            <a:endParaRPr sz="1600">
              <a:latin typeface="Times New Roman"/>
              <a:cs typeface="Times New Roman"/>
            </a:endParaRPr>
          </a:p>
          <a:p>
            <a:pPr marL="299085" marR="16065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dirty="0" sz="1600" spc="-5">
                <a:latin typeface="Times New Roman"/>
                <a:cs typeface="Times New Roman"/>
              </a:rPr>
              <a:t>Microsoft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Azure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Stack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integrated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platform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hardware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software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that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delivers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Microsoft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Azure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public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cloud services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local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data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center.</a:t>
            </a:r>
            <a:endParaRPr sz="1600">
              <a:latin typeface="Times New Roman"/>
              <a:cs typeface="Times New Roman"/>
            </a:endParaRPr>
          </a:p>
          <a:p>
            <a:pPr marL="299085" marR="666750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dirty="0" sz="1600" spc="-5">
                <a:latin typeface="Times New Roman"/>
                <a:cs typeface="Times New Roman"/>
              </a:rPr>
              <a:t>Red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Hat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OpenStack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Platform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provides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access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open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source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projects,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or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tools,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enable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core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computing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services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public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private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clouds.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dirty="0" sz="1600" spc="-55">
                <a:latin typeface="Times New Roman"/>
                <a:cs typeface="Times New Roman"/>
              </a:rPr>
              <a:t>AWS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Greengrass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service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that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extends</a:t>
            </a:r>
            <a:r>
              <a:rPr dirty="0" sz="1600" spc="-7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Amazon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0">
                <a:latin typeface="Times New Roman"/>
                <a:cs typeface="Times New Roman"/>
              </a:rPr>
              <a:t>Web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Services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functionality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Internet</a:t>
            </a:r>
            <a:r>
              <a:rPr dirty="0" sz="1600" spc="3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of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Things</a:t>
            </a:r>
            <a:r>
              <a:rPr dirty="0" sz="1600" spc="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(IoT)</a:t>
            </a:r>
            <a:endParaRPr sz="16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dirty="0" sz="1600" spc="-5" b="1">
                <a:latin typeface="Times New Roman"/>
                <a:cs typeface="Times New Roman"/>
              </a:rPr>
              <a:t>devices.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809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65"/>
              <a:t> </a:t>
            </a:r>
            <a:r>
              <a:rPr dirty="0" sz="2400" spc="-25"/>
              <a:t>Operating</a:t>
            </a:r>
            <a:r>
              <a:rPr dirty="0" sz="2400" spc="-45"/>
              <a:t> </a:t>
            </a:r>
            <a:r>
              <a:rPr dirty="0" sz="2400" spc="-25"/>
              <a:t>System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124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143457"/>
            <a:ext cx="218630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Document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2300" y="1896617"/>
          <a:ext cx="11120755" cy="3222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9995"/>
                <a:gridCol w="3187700"/>
                <a:gridCol w="4142739"/>
              </a:tblGrid>
              <a:tr h="354838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25" b="1">
                          <a:latin typeface="Calibri"/>
                          <a:cs typeface="Calibri"/>
                        </a:rPr>
                        <a:t>Topics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5" b="1">
                          <a:latin typeface="Calibri"/>
                          <a:cs typeface="Calibri"/>
                        </a:rPr>
                        <a:t>URL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10" b="1">
                          <a:latin typeface="Calibri"/>
                          <a:cs typeface="Calibri"/>
                        </a:rPr>
                        <a:t>Notes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8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Delivering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Business</a:t>
                      </a:r>
                      <a:r>
                        <a:rPr dirty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Processes</a:t>
                      </a:r>
                      <a:r>
                        <a:rPr dirty="0" sz="1200" spc="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from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the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 marR="29209">
                        <a:lnSpc>
                          <a:spcPct val="100000"/>
                        </a:lnSpc>
                      </a:pPr>
                      <a:r>
                        <a:rPr dirty="0" u="sng" sz="1200" spc="-2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ht</a:t>
                      </a:r>
                      <a:r>
                        <a:rPr dirty="0" u="sng" sz="12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t</a:t>
                      </a:r>
                      <a:r>
                        <a:rPr dirty="0" u="sng" sz="1200" spc="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p</a:t>
                      </a:r>
                      <a:r>
                        <a:rPr dirty="0" u="sng" sz="12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://</a:t>
                      </a:r>
                      <a:r>
                        <a:rPr dirty="0" u="sng" sz="12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w</a:t>
                      </a:r>
                      <a:r>
                        <a:rPr dirty="0" u="sng" sz="12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w</a:t>
                      </a:r>
                      <a:r>
                        <a:rPr dirty="0" u="sng" sz="1200" spc="-8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w</a:t>
                      </a:r>
                      <a:r>
                        <a:rPr dirty="0" u="sng" sz="12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.</a:t>
                      </a:r>
                      <a:r>
                        <a:rPr dirty="0" u="sng" sz="12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dummie</a:t>
                      </a:r>
                      <a:r>
                        <a:rPr dirty="0" u="sng" sz="12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s.</a:t>
                      </a:r>
                      <a:r>
                        <a:rPr dirty="0" u="sng" sz="1200" spc="-2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c</a:t>
                      </a:r>
                      <a:r>
                        <a:rPr dirty="0" u="sng" sz="1200" spc="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o</a:t>
                      </a:r>
                      <a:r>
                        <a:rPr dirty="0" u="sng" sz="12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m/</a:t>
                      </a:r>
                      <a:r>
                        <a:rPr dirty="0" u="sng" sz="1200" spc="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p</a:t>
                      </a:r>
                      <a:r>
                        <a:rPr dirty="0" u="sng" sz="1200" spc="-2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r</a:t>
                      </a:r>
                      <a:r>
                        <a:rPr dirty="0" u="sng" sz="12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o</a:t>
                      </a:r>
                      <a:r>
                        <a:rPr dirty="0" u="sng" sz="1200" spc="-1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g</a:t>
                      </a:r>
                      <a:r>
                        <a:rPr dirty="0" u="sng" sz="1200" spc="-2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r</a:t>
                      </a:r>
                      <a:r>
                        <a:rPr dirty="0" u="sng" sz="12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amm</a:t>
                      </a:r>
                      <a:r>
                        <a:rPr dirty="0" u="sng" sz="1200" spc="-1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i</a:t>
                      </a:r>
                      <a:r>
                        <a:rPr dirty="0" u="sng" sz="12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n</a:t>
                      </a:r>
                      <a:r>
                        <a:rPr dirty="0" u="sng" sz="1200" spc="3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g</a:t>
                      </a:r>
                      <a:r>
                        <a:rPr dirty="0" u="sng" sz="1200" spc="-2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/</a:t>
                      </a:r>
                      <a:r>
                        <a:rPr dirty="0" u="sng" sz="12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c</a:t>
                      </a:r>
                      <a:r>
                        <a:rPr dirty="0" u="sng" sz="12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lo</a:t>
                      </a:r>
                      <a:r>
                        <a:rPr dirty="0" u="sng" sz="12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u</a:t>
                      </a:r>
                      <a:r>
                        <a:rPr dirty="0" u="sng" sz="1200" spc="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d</a:t>
                      </a:r>
                      <a:r>
                        <a:rPr dirty="0" u="sng" sz="12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- </a:t>
                      </a:r>
                      <a:r>
                        <a:rPr dirty="0" sz="120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u="sng" sz="12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computing/hybrid-cloud/what-is-business- </a:t>
                      </a:r>
                      <a:r>
                        <a:rPr dirty="0" sz="120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u="sng" sz="12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process-as-a-service-bpaas-in-cloud-computing/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This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link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examines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business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process</a:t>
                      </a:r>
                      <a:r>
                        <a:rPr dirty="0" sz="12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as</a:t>
                      </a:r>
                      <a:r>
                        <a:rPr dirty="0" sz="12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service</a:t>
                      </a:r>
                      <a:r>
                        <a:rPr dirty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81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Business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process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examples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 marR="29209">
                        <a:lnSpc>
                          <a:spcPct val="100000"/>
                        </a:lnSpc>
                      </a:pPr>
                      <a:r>
                        <a:rPr dirty="0" u="sng" sz="1200" spc="-2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ht</a:t>
                      </a:r>
                      <a:r>
                        <a:rPr dirty="0" u="sng" sz="12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t</a:t>
                      </a:r>
                      <a:r>
                        <a:rPr dirty="0" u="sng" sz="1200" spc="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p</a:t>
                      </a:r>
                      <a:r>
                        <a:rPr dirty="0" u="sng" sz="12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://</a:t>
                      </a:r>
                      <a:r>
                        <a:rPr dirty="0" u="sng" sz="12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w</a:t>
                      </a:r>
                      <a:r>
                        <a:rPr dirty="0" u="sng" sz="1200" spc="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w</a:t>
                      </a:r>
                      <a:r>
                        <a:rPr dirty="0" u="sng" sz="1200" spc="-7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w</a:t>
                      </a:r>
                      <a:r>
                        <a:rPr dirty="0" u="sng" sz="12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.</a:t>
                      </a:r>
                      <a:r>
                        <a:rPr dirty="0" u="sng" sz="12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dummies</a:t>
                      </a:r>
                      <a:r>
                        <a:rPr dirty="0" u="sng" sz="12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.</a:t>
                      </a:r>
                      <a:r>
                        <a:rPr dirty="0" u="sng" sz="1200" spc="-2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c</a:t>
                      </a:r>
                      <a:r>
                        <a:rPr dirty="0" u="sng" sz="1200" spc="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o</a:t>
                      </a:r>
                      <a:r>
                        <a:rPr dirty="0" u="sng" sz="12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m</a:t>
                      </a:r>
                      <a:r>
                        <a:rPr dirty="0" u="sng" sz="1200" spc="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/</a:t>
                      </a:r>
                      <a:r>
                        <a:rPr dirty="0" u="sng" sz="12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p</a:t>
                      </a:r>
                      <a:r>
                        <a:rPr dirty="0" u="sng" sz="1200" spc="-2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r</a:t>
                      </a:r>
                      <a:r>
                        <a:rPr dirty="0" u="sng" sz="12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o</a:t>
                      </a:r>
                      <a:r>
                        <a:rPr dirty="0" u="sng" sz="12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g</a:t>
                      </a:r>
                      <a:r>
                        <a:rPr dirty="0" u="sng" sz="1200" spc="-2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r</a:t>
                      </a:r>
                      <a:r>
                        <a:rPr dirty="0" u="sng" sz="12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amm</a:t>
                      </a:r>
                      <a:r>
                        <a:rPr dirty="0" u="sng" sz="12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i</a:t>
                      </a:r>
                      <a:r>
                        <a:rPr dirty="0" u="sng" sz="12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n</a:t>
                      </a:r>
                      <a:r>
                        <a:rPr dirty="0" u="sng" sz="1200" spc="3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g</a:t>
                      </a:r>
                      <a:r>
                        <a:rPr dirty="0" u="sng" sz="1200" spc="-2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/</a:t>
                      </a:r>
                      <a:r>
                        <a:rPr dirty="0" u="sng" sz="12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c</a:t>
                      </a:r>
                      <a:r>
                        <a:rPr dirty="0" u="sng" sz="12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lou</a:t>
                      </a:r>
                      <a:r>
                        <a:rPr dirty="0" u="sng" sz="1200" spc="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d</a:t>
                      </a:r>
                      <a:r>
                        <a:rPr dirty="0" u="sng" sz="12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- </a:t>
                      </a:r>
                      <a:r>
                        <a:rPr dirty="0" sz="120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u="sng" sz="12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computing/hybrid-cloud/how-bpaas-works-in- </a:t>
                      </a:r>
                      <a:r>
                        <a:rPr dirty="0" sz="120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u="sng" sz="12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the-real-world-of-cloud-computing/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725"/>
                        </a:spcBef>
                        <a:tabLst>
                          <a:tab pos="1539240" algn="l"/>
                        </a:tabLst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This</a:t>
                      </a:r>
                      <a:r>
                        <a:rPr dirty="0" sz="1200" spc="409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link</a:t>
                      </a:r>
                      <a:r>
                        <a:rPr dirty="0" sz="1200" spc="40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discusses	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some</a:t>
                      </a:r>
                      <a:r>
                        <a:rPr dirty="0" sz="1200" spc="1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real</a:t>
                      </a:r>
                      <a:r>
                        <a:rPr dirty="0" sz="1200" spc="11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world</a:t>
                      </a:r>
                      <a:r>
                        <a:rPr dirty="0" sz="1200" spc="1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examples</a:t>
                      </a:r>
                      <a:r>
                        <a:rPr dirty="0" sz="1200" spc="1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11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business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processes.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10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Seven-Step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Model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Migration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into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36830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https://cloudtweaks.com/2012/09/migration-into-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the-cloud/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89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link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explains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seven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step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model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migrating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into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 cloud.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8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Efficient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Steps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for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migrating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cloud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47307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ht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s: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//</a:t>
                      </a:r>
                      <a:r>
                        <a:rPr dirty="0" sz="1200" spc="-10">
                          <a:latin typeface="Calibri"/>
                          <a:cs typeface="Calibri"/>
                          <a:hlinkClick r:id="rId3"/>
                        </a:rPr>
                        <a:t>ww</a:t>
                      </a:r>
                      <a:r>
                        <a:rPr dirty="0" sz="1200" spc="-80">
                          <a:latin typeface="Calibri"/>
                          <a:cs typeface="Calibri"/>
                          <a:hlinkClick r:id="rId3"/>
                        </a:rPr>
                        <a:t>w</a:t>
                      </a:r>
                      <a:r>
                        <a:rPr dirty="0" sz="1200" spc="-5">
                          <a:latin typeface="Calibri"/>
                          <a:cs typeface="Calibri"/>
                          <a:hlinkClick r:id="rId3"/>
                        </a:rPr>
                        <a:t>.</a:t>
                      </a:r>
                      <a:r>
                        <a:rPr dirty="0" sz="1200">
                          <a:latin typeface="Calibri"/>
                          <a:cs typeface="Calibri"/>
                          <a:hlinkClick r:id="rId3"/>
                        </a:rPr>
                        <a:t>ne</a:t>
                      </a:r>
                      <a:r>
                        <a:rPr dirty="0" sz="1200" spc="-20">
                          <a:latin typeface="Calibri"/>
                          <a:cs typeface="Calibri"/>
                          <a:hlinkClick r:id="rId3"/>
                        </a:rPr>
                        <a:t>w</a:t>
                      </a:r>
                      <a:r>
                        <a:rPr dirty="0" sz="1200" spc="-15">
                          <a:latin typeface="Calibri"/>
                          <a:cs typeface="Calibri"/>
                          <a:hlinkClick r:id="rId3"/>
                        </a:rPr>
                        <a:t>g</a:t>
                      </a:r>
                      <a:r>
                        <a:rPr dirty="0" sz="1200">
                          <a:latin typeface="Calibri"/>
                          <a:cs typeface="Calibri"/>
                          <a:hlinkClick r:id="rId3"/>
                        </a:rPr>
                        <a:t>e</a:t>
                      </a:r>
                      <a:r>
                        <a:rPr dirty="0" sz="1200" spc="5">
                          <a:latin typeface="Calibri"/>
                          <a:cs typeface="Calibri"/>
                          <a:hlinkClick r:id="rId3"/>
                        </a:rPr>
                        <a:t>n</a:t>
                      </a:r>
                      <a:r>
                        <a:rPr dirty="0" sz="1200">
                          <a:latin typeface="Calibri"/>
                          <a:cs typeface="Calibri"/>
                          <a:hlinkClick r:id="rId3"/>
                        </a:rPr>
                        <a:t>a</a:t>
                      </a:r>
                      <a:r>
                        <a:rPr dirty="0" sz="1200" spc="5">
                          <a:latin typeface="Calibri"/>
                          <a:cs typeface="Calibri"/>
                          <a:hlinkClick r:id="rId3"/>
                        </a:rPr>
                        <a:t>p</a:t>
                      </a:r>
                      <a:r>
                        <a:rPr dirty="0" sz="1200" spc="-10">
                          <a:latin typeface="Calibri"/>
                          <a:cs typeface="Calibri"/>
                          <a:hlinkClick r:id="rId3"/>
                        </a:rPr>
                        <a:t>p</a:t>
                      </a:r>
                      <a:r>
                        <a:rPr dirty="0" sz="1200" spc="-5">
                          <a:latin typeface="Calibri"/>
                          <a:cs typeface="Calibri"/>
                          <a:hlinkClick r:id="rId3"/>
                        </a:rPr>
                        <a:t>s.</a:t>
                      </a:r>
                      <a:r>
                        <a:rPr dirty="0" sz="1200" spc="-20">
                          <a:latin typeface="Calibri"/>
                          <a:cs typeface="Calibri"/>
                          <a:hlinkClick r:id="rId3"/>
                        </a:rPr>
                        <a:t>c</a:t>
                      </a:r>
                      <a:r>
                        <a:rPr dirty="0" sz="1200" spc="-5">
                          <a:latin typeface="Calibri"/>
                          <a:cs typeface="Calibri"/>
                          <a:hlinkClick r:id="rId3"/>
                        </a:rPr>
                        <a:t>o</a:t>
                      </a:r>
                      <a:r>
                        <a:rPr dirty="0" sz="1200">
                          <a:latin typeface="Calibri"/>
                          <a:cs typeface="Calibri"/>
                          <a:hlinkClick r:id="rId3"/>
                        </a:rPr>
                        <a:t>m/blo</a:t>
                      </a:r>
                      <a:r>
                        <a:rPr dirty="0" sz="1200" spc="45">
                          <a:latin typeface="Calibri"/>
                          <a:cs typeface="Calibri"/>
                          <a:hlinkClick r:id="rId3"/>
                        </a:rPr>
                        <a:t>g</a:t>
                      </a:r>
                      <a:r>
                        <a:rPr dirty="0" sz="1200" spc="-20">
                          <a:latin typeface="Calibri"/>
                          <a:cs typeface="Calibri"/>
                          <a:hlinkClick r:id="rId3"/>
                        </a:rPr>
                        <a:t>/</a:t>
                      </a:r>
                      <a:r>
                        <a:rPr dirty="0" sz="1200" spc="-5">
                          <a:latin typeface="Calibri"/>
                          <a:cs typeface="Calibri"/>
                          <a:hlinkClick r:id="rId3"/>
                        </a:rPr>
                        <a:t>c</a:t>
                      </a:r>
                      <a:r>
                        <a:rPr dirty="0" sz="1200">
                          <a:latin typeface="Calibri"/>
                          <a:cs typeface="Calibri"/>
                          <a:hlinkClick r:id="rId3"/>
                        </a:rPr>
                        <a:t>lo</a:t>
                      </a:r>
                      <a:r>
                        <a:rPr dirty="0" sz="1200" spc="5">
                          <a:latin typeface="Calibri"/>
                          <a:cs typeface="Calibri"/>
                          <a:hlinkClick r:id="rId3"/>
                        </a:rPr>
                        <a:t>u</a:t>
                      </a:r>
                      <a:r>
                        <a:rPr dirty="0" sz="1200">
                          <a:latin typeface="Calibri"/>
                          <a:cs typeface="Calibri"/>
                          <a:hlinkClick r:id="rId3"/>
                        </a:rPr>
                        <a:t>d-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solutions-implementation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25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This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link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discusses</a:t>
                      </a:r>
                      <a:r>
                        <a:rPr dirty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10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Steps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Successful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Migration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93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Risk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Mitigation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methodology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computing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4127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https://</a:t>
                      </a:r>
                      <a:r>
                        <a:rPr dirty="0" sz="1200" spc="-10">
                          <a:latin typeface="Calibri"/>
                          <a:cs typeface="Calibri"/>
                          <a:hlinkClick r:id="rId4"/>
                        </a:rPr>
                        <a:t>www.neweggbusiness.com/smartbuyer/ov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er-easy/5-ways-mitigate-cloud-computing-risks/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577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link</a:t>
                      </a:r>
                      <a:r>
                        <a:rPr dirty="0" sz="12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discusses</a:t>
                      </a:r>
                      <a:r>
                        <a:rPr dirty="0" sz="120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risks</a:t>
                      </a:r>
                      <a:r>
                        <a:rPr dirty="0" sz="120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mitigation</a:t>
                      </a:r>
                      <a:r>
                        <a:rPr dirty="0" sz="1200" spc="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steps</a:t>
                      </a:r>
                      <a:r>
                        <a:rPr dirty="0" sz="12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required</a:t>
                      </a:r>
                      <a:r>
                        <a:rPr dirty="0" sz="12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for </a:t>
                      </a:r>
                      <a:r>
                        <a:rPr dirty="0" sz="1200" spc="-25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computing.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577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809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65"/>
              <a:t> </a:t>
            </a:r>
            <a:r>
              <a:rPr dirty="0" sz="2400" spc="-25"/>
              <a:t>Operating</a:t>
            </a:r>
            <a:r>
              <a:rPr dirty="0" sz="2400" spc="-45"/>
              <a:t> </a:t>
            </a:r>
            <a:r>
              <a:rPr dirty="0" sz="2400" spc="-25"/>
              <a:t>System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124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143457"/>
            <a:ext cx="159956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latin typeface="Times New Roman"/>
                <a:cs typeface="Times New Roman"/>
              </a:rPr>
              <a:t>Video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2300" y="2018538"/>
          <a:ext cx="11120755" cy="1441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9995"/>
                <a:gridCol w="3187700"/>
                <a:gridCol w="4142739"/>
              </a:tblGrid>
              <a:tr h="354838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30" b="1">
                          <a:latin typeface="Calibri"/>
                          <a:cs typeface="Calibri"/>
                        </a:rPr>
                        <a:t>Topics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5" b="1">
                          <a:latin typeface="Calibri"/>
                          <a:cs typeface="Calibri"/>
                        </a:rPr>
                        <a:t>URL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10" b="1">
                          <a:latin typeface="Calibri"/>
                          <a:cs typeface="Calibri"/>
                        </a:rPr>
                        <a:t>Notes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843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Migration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9779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https://</a:t>
                      </a:r>
                      <a:r>
                        <a:rPr dirty="0" sz="1200" spc="-10">
                          <a:latin typeface="Calibri"/>
                          <a:cs typeface="Calibri"/>
                          <a:hlinkClick r:id="rId2"/>
                        </a:rPr>
                        <a:t>www.youtube.com/watch?v=9KPkuKHpZk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Q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054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 marR="127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This</a:t>
                      </a:r>
                      <a:r>
                        <a:rPr dirty="0" sz="1200" spc="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video</a:t>
                      </a:r>
                      <a:r>
                        <a:rPr dirty="0" sz="1200" spc="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120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first</a:t>
                      </a:r>
                      <a:r>
                        <a:rPr dirty="0" sz="1200" spc="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20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3</a:t>
                      </a:r>
                      <a:r>
                        <a:rPr dirty="0" sz="12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part</a:t>
                      </a:r>
                      <a:r>
                        <a:rPr dirty="0" sz="1200" spc="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series</a:t>
                      </a:r>
                      <a:r>
                        <a:rPr dirty="0" sz="1200" spc="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which</a:t>
                      </a:r>
                      <a:r>
                        <a:rPr dirty="0" sz="1200" spc="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explains</a:t>
                      </a:r>
                      <a:r>
                        <a:rPr dirty="0" sz="1200" spc="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migration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step,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issues</a:t>
                      </a:r>
                      <a:r>
                        <a:rPr dirty="0" sz="12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methods.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054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94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computing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Risks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1079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https://</a:t>
                      </a:r>
                      <a:r>
                        <a:rPr dirty="0" sz="1200" spc="-10">
                          <a:latin typeface="Calibri"/>
                          <a:cs typeface="Calibri"/>
                          <a:hlinkClick r:id="rId3"/>
                        </a:rPr>
                        <a:t>www.youtube.com/watch?v=zme4OYvm4H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U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577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video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discusses</a:t>
                      </a:r>
                      <a:r>
                        <a:rPr dirty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risks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moving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to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124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143457"/>
            <a:ext cx="1831339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E-Book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79450" y="1939035"/>
          <a:ext cx="10924540" cy="1495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03320"/>
                <a:gridCol w="4566285"/>
                <a:gridCol w="2635250"/>
              </a:tblGrid>
              <a:tr h="406908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1600" spc="-30" b="1">
                          <a:latin typeface="Calibri"/>
                          <a:cs typeface="Calibri"/>
                        </a:rPr>
                        <a:t>Topics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23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URL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12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dirty="0" sz="16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Number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12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78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Platforms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</a:pPr>
                      <a:r>
                        <a:rPr dirty="0" u="sng" sz="12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http://www.nortonaudio.com/Ficheiros/111840873X_Cloud.pdf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079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Page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29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31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78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Platform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as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service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5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u="sng" sz="12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http://www.nortonaudio.com/Ficheiros/111840873X_Cloud.pdf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69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07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35-38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987" y="1143457"/>
            <a:ext cx="4200525" cy="4357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Amazon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45" b="1">
                <a:latin typeface="Times New Roman"/>
                <a:cs typeface="Times New Roman"/>
              </a:rPr>
              <a:t>Web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Services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spc="-55" b="1">
                <a:latin typeface="Times New Roman"/>
                <a:cs typeface="Times New Roman"/>
              </a:rPr>
              <a:t>(AWS)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building blocks of EC2, </a:t>
            </a:r>
            <a:r>
              <a:rPr dirty="0" sz="2000">
                <a:latin typeface="Times New Roman"/>
                <a:cs typeface="Times New Roman"/>
              </a:rPr>
              <a:t>EBS, </a:t>
            </a:r>
            <a:r>
              <a:rPr dirty="0" sz="2000" spc="-5">
                <a:latin typeface="Times New Roman"/>
                <a:cs typeface="Times New Roman"/>
              </a:rPr>
              <a:t>S3,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etc.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provide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IaaS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functionality,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>
                <a:latin typeface="Times New Roman"/>
                <a:cs typeface="Times New Roman"/>
              </a:rPr>
              <a:t> fact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leader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category.</a:t>
            </a:r>
            <a:endParaRPr sz="20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there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on,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rather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adopting</a:t>
            </a:r>
            <a:r>
              <a:rPr dirty="0" sz="2000">
                <a:latin typeface="Times New Roman"/>
                <a:cs typeface="Times New Roman"/>
              </a:rPr>
              <a:t> 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discrete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binary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approach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</a:t>
            </a:r>
            <a:r>
              <a:rPr dirty="0" sz="2000">
                <a:latin typeface="Times New Roman"/>
                <a:cs typeface="Times New Roman"/>
              </a:rPr>
              <a:t> IaaS</a:t>
            </a:r>
            <a:r>
              <a:rPr dirty="0" sz="2000" spc="5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vs 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PaaS,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has</a:t>
            </a:r>
            <a:r>
              <a:rPr dirty="0" sz="2000">
                <a:latin typeface="Times New Roman"/>
                <a:cs typeface="Times New Roman"/>
              </a:rPr>
              <a:t> done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great</a:t>
            </a:r>
            <a:r>
              <a:rPr dirty="0" sz="2000">
                <a:latin typeface="Times New Roman"/>
                <a:cs typeface="Times New Roman"/>
              </a:rPr>
              <a:t> job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 viewing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</a:t>
            </a:r>
            <a:r>
              <a:rPr dirty="0" sz="2000">
                <a:latin typeface="Times New Roman"/>
                <a:cs typeface="Times New Roman"/>
              </a:rPr>
              <a:t> 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continuum</a:t>
            </a:r>
            <a:r>
              <a:rPr dirty="0" sz="2000">
                <a:latin typeface="Times New Roman"/>
                <a:cs typeface="Times New Roman"/>
              </a:rPr>
              <a:t> 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introduced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several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 spc="4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middle: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DBaaS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Database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FSaaS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File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9932" y="1720595"/>
            <a:ext cx="7018019" cy="447598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385572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Amazon</a:t>
            </a:r>
            <a:r>
              <a:rPr dirty="0" sz="2400" spc="-45" b="1">
                <a:latin typeface="Times New Roman"/>
                <a:cs typeface="Times New Roman"/>
              </a:rPr>
              <a:t> Web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Services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spc="-55" b="1">
                <a:latin typeface="Times New Roman"/>
                <a:cs typeface="Times New Roman"/>
              </a:rPr>
              <a:t>(AWS)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7295" y="1583436"/>
            <a:ext cx="8663940" cy="513740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10779760" cy="4571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 b="1">
                <a:latin typeface="Times New Roman"/>
                <a:cs typeface="Times New Roman"/>
              </a:rPr>
              <a:t>AWS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Web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comprised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more </a:t>
            </a: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100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grouped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categories: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456565" indent="-444500">
              <a:lnSpc>
                <a:spcPct val="100000"/>
              </a:lnSpc>
              <a:buAutoNum type="arabicPeriod"/>
              <a:tabLst>
                <a:tab pos="456565" algn="l"/>
                <a:tab pos="457200" algn="l"/>
              </a:tabLst>
            </a:pPr>
            <a:r>
              <a:rPr dirty="0" sz="1800" spc="-75" b="1">
                <a:latin typeface="Times New Roman"/>
                <a:cs typeface="Times New Roman"/>
              </a:rPr>
              <a:t>AWS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Compute: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eriod"/>
            </a:pPr>
            <a:endParaRPr sz="185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-5" b="1">
                <a:latin typeface="Times New Roman"/>
                <a:cs typeface="Times New Roman"/>
              </a:rPr>
              <a:t>Amazon</a:t>
            </a:r>
            <a:r>
              <a:rPr dirty="0" sz="1800" spc="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Elastic </a:t>
            </a:r>
            <a:r>
              <a:rPr dirty="0" sz="1800" spc="-5" b="1">
                <a:latin typeface="Times New Roman"/>
                <a:cs typeface="Times New Roman"/>
              </a:rPr>
              <a:t>Compute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Cloud </a:t>
            </a:r>
            <a:r>
              <a:rPr dirty="0" sz="1800" b="1">
                <a:latin typeface="Times New Roman"/>
                <a:cs typeface="Times New Roman"/>
              </a:rPr>
              <a:t>(EC2)</a:t>
            </a:r>
            <a:r>
              <a:rPr dirty="0" sz="1800" spc="10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provides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virtual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servers,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called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instances,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compute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capacity.</a:t>
            </a:r>
            <a:endParaRPr sz="1800">
              <a:latin typeface="Times New Roman"/>
              <a:cs typeface="Times New Roman"/>
            </a:endParaRPr>
          </a:p>
          <a:p>
            <a:pPr lvl="1" marL="756285" marR="740410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The EC2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service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offers </a:t>
            </a:r>
            <a:r>
              <a:rPr dirty="0" sz="1800">
                <a:latin typeface="Times New Roman"/>
                <a:cs typeface="Times New Roman"/>
              </a:rPr>
              <a:t>dozens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instance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types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varying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capacities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sizes,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tailored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specific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workload types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applications,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such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memory-intensive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accelerated-computing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jobs.</a:t>
            </a:r>
            <a:endParaRPr sz="1800">
              <a:latin typeface="Times New Roman"/>
              <a:cs typeface="Times New Roman"/>
            </a:endParaRPr>
          </a:p>
          <a:p>
            <a:pPr lvl="1" marL="756285" marR="67246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-55">
                <a:latin typeface="Times New Roman"/>
                <a:cs typeface="Times New Roman"/>
              </a:rPr>
              <a:t>AWS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also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provides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Auto Scaling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tool 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dynamically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scale</a:t>
            </a:r>
            <a:r>
              <a:rPr dirty="0" sz="1800">
                <a:latin typeface="Times New Roman"/>
                <a:cs typeface="Times New Roman"/>
              </a:rPr>
              <a:t> capacity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</a:t>
            </a:r>
            <a:r>
              <a:rPr dirty="0" sz="1800" spc="-5">
                <a:latin typeface="Times New Roman"/>
                <a:cs typeface="Times New Roman"/>
              </a:rPr>
              <a:t>maintain</a:t>
            </a:r>
            <a:r>
              <a:rPr dirty="0" sz="1800">
                <a:latin typeface="Times New Roman"/>
                <a:cs typeface="Times New Roman"/>
              </a:rPr>
              <a:t> instance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health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performance.</a:t>
            </a:r>
            <a:endParaRPr sz="1800">
              <a:latin typeface="Times New Roman"/>
              <a:cs typeface="Times New Roman"/>
            </a:endParaRPr>
          </a:p>
          <a:p>
            <a:pPr lvl="1" marL="756285" marR="5080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-5">
                <a:latin typeface="Times New Roman"/>
                <a:cs typeface="Times New Roman"/>
              </a:rPr>
              <a:t>A </a:t>
            </a:r>
            <a:r>
              <a:rPr dirty="0" sz="1800">
                <a:latin typeface="Times New Roman"/>
                <a:cs typeface="Times New Roman"/>
              </a:rPr>
              <a:t>developer can also </a:t>
            </a:r>
            <a:r>
              <a:rPr dirty="0" sz="1800" spc="-5">
                <a:latin typeface="Times New Roman"/>
                <a:cs typeface="Times New Roman"/>
              </a:rPr>
              <a:t>use </a:t>
            </a:r>
            <a:r>
              <a:rPr dirty="0" sz="1800" spc="-75" b="1">
                <a:latin typeface="Times New Roman"/>
                <a:cs typeface="Times New Roman"/>
              </a:rPr>
              <a:t>AWS </a:t>
            </a:r>
            <a:r>
              <a:rPr dirty="0" sz="1800" spc="-5" b="1">
                <a:latin typeface="Times New Roman"/>
                <a:cs typeface="Times New Roman"/>
              </a:rPr>
              <a:t>Lambda </a:t>
            </a:r>
            <a:r>
              <a:rPr dirty="0" sz="1800">
                <a:latin typeface="Times New Roman"/>
                <a:cs typeface="Times New Roman"/>
              </a:rPr>
              <a:t>for </a:t>
            </a:r>
            <a:r>
              <a:rPr dirty="0" sz="1800" spc="-5">
                <a:latin typeface="Times New Roman"/>
                <a:cs typeface="Times New Roman"/>
              </a:rPr>
              <a:t>server-less </a:t>
            </a:r>
            <a:r>
              <a:rPr dirty="0" sz="1800">
                <a:latin typeface="Times New Roman"/>
                <a:cs typeface="Times New Roman"/>
              </a:rPr>
              <a:t>functions that automatically run code for applications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services.</a:t>
            </a:r>
            <a:endParaRPr sz="18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-75" b="1">
                <a:latin typeface="Times New Roman"/>
                <a:cs typeface="Times New Roman"/>
              </a:rPr>
              <a:t>AWS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Elastic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Beanstalk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 </a:t>
            </a:r>
            <a:r>
              <a:rPr dirty="0" sz="1800" spc="-5">
                <a:latin typeface="Times New Roman"/>
                <a:cs typeface="Times New Roman"/>
              </a:rPr>
              <a:t>used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 </a:t>
            </a:r>
            <a:r>
              <a:rPr dirty="0" sz="1800" spc="-5">
                <a:latin typeface="Times New Roman"/>
                <a:cs typeface="Times New Roman"/>
              </a:rPr>
              <a:t>PaaS.</a:t>
            </a:r>
            <a:endParaRPr sz="1800">
              <a:latin typeface="Times New Roman"/>
              <a:cs typeface="Times New Roman"/>
            </a:endParaRPr>
          </a:p>
          <a:p>
            <a:pPr lvl="1" marL="756285" marR="736600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-55">
                <a:latin typeface="Times New Roman"/>
                <a:cs typeface="Times New Roman"/>
              </a:rPr>
              <a:t>AWS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also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includes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Amazon</a:t>
            </a:r>
            <a:r>
              <a:rPr dirty="0" sz="1800" spc="1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Lightsail</a:t>
            </a:r>
            <a:r>
              <a:rPr dirty="0" sz="1800" spc="10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which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provides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virtual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private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servers, and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75" b="1">
                <a:latin typeface="Times New Roman"/>
                <a:cs typeface="Times New Roman"/>
              </a:rPr>
              <a:t>AWS</a:t>
            </a:r>
            <a:r>
              <a:rPr dirty="0" sz="1800" spc="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Batch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which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processes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series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5">
                <a:latin typeface="Times New Roman"/>
                <a:cs typeface="Times New Roman"/>
              </a:rPr>
              <a:t>jobs.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77271" y="853439"/>
            <a:ext cx="1630679" cy="16306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699004"/>
            <a:ext cx="1082040" cy="100431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10721975" cy="4815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 b="1">
                <a:latin typeface="Times New Roman"/>
                <a:cs typeface="Times New Roman"/>
              </a:rPr>
              <a:t>AWS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marL="468630" indent="-456565">
              <a:lnSpc>
                <a:spcPct val="100000"/>
              </a:lnSpc>
              <a:buAutoNum type="arabicPeriod" startAt="2"/>
              <a:tabLst>
                <a:tab pos="468630" algn="l"/>
                <a:tab pos="469265" algn="l"/>
              </a:tabLst>
            </a:pPr>
            <a:r>
              <a:rPr dirty="0" sz="1800" b="1">
                <a:latin typeface="Times New Roman"/>
                <a:cs typeface="Times New Roman"/>
              </a:rPr>
              <a:t>Storage: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1800" spc="-10">
                <a:latin typeface="Times New Roman"/>
                <a:cs typeface="Times New Roman"/>
              </a:rPr>
              <a:t>W</a:t>
            </a:r>
            <a:r>
              <a:rPr dirty="0" sz="1800">
                <a:latin typeface="Times New Roman"/>
                <a:cs typeface="Times New Roman"/>
              </a:rPr>
              <a:t>hen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 comes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storage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sz="1800" spc="-20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z</a:t>
            </a:r>
            <a:r>
              <a:rPr dirty="0" sz="1800">
                <a:latin typeface="Times New Roman"/>
                <a:cs typeface="Times New Roman"/>
              </a:rPr>
              <a:t>on provid</a:t>
            </a:r>
            <a:r>
              <a:rPr dirty="0" sz="1800" spc="5">
                <a:latin typeface="Times New Roman"/>
                <a:cs typeface="Times New Roman"/>
              </a:rPr>
              <a:t>e</a:t>
            </a:r>
            <a:r>
              <a:rPr dirty="0" sz="1800" spc="-5">
                <a:latin typeface="Times New Roman"/>
                <a:cs typeface="Times New Roman"/>
              </a:rPr>
              <a:t>s: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lvl="1"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1800" spc="-5" b="1">
                <a:latin typeface="Times New Roman"/>
                <a:cs typeface="Times New Roman"/>
              </a:rPr>
              <a:t>S3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Storage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storing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objects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lvl="1"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1800" spc="-5">
                <a:latin typeface="Times New Roman"/>
                <a:cs typeface="Times New Roman"/>
              </a:rPr>
              <a:t>Organizations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opt for </a:t>
            </a:r>
            <a:r>
              <a:rPr dirty="0" sz="1800" spc="-5">
                <a:latin typeface="Times New Roman"/>
                <a:cs typeface="Times New Roman"/>
              </a:rPr>
              <a:t>S3</a:t>
            </a:r>
            <a:r>
              <a:rPr dirty="0" sz="1800">
                <a:latin typeface="Times New Roman"/>
                <a:cs typeface="Times New Roman"/>
              </a:rPr>
              <a:t> infrequent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storage to</a:t>
            </a:r>
            <a:r>
              <a:rPr dirty="0" sz="1800" spc="-5">
                <a:latin typeface="Times New Roman"/>
                <a:cs typeface="Times New Roman"/>
              </a:rPr>
              <a:t> save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costs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lvl="1"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1800" b="1">
                <a:latin typeface="Times New Roman"/>
                <a:cs typeface="Times New Roman"/>
              </a:rPr>
              <a:t>Glacier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long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term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cold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storage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lvl="1"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1800" spc="-5" b="1">
                <a:latin typeface="Times New Roman"/>
                <a:cs typeface="Times New Roman"/>
              </a:rPr>
              <a:t>Amazon</a:t>
            </a:r>
            <a:r>
              <a:rPr dirty="0" sz="1800" spc="2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Elastic</a:t>
            </a:r>
            <a:r>
              <a:rPr dirty="0" sz="1800" b="1">
                <a:latin typeface="Times New Roman"/>
                <a:cs typeface="Times New Roman"/>
              </a:rPr>
              <a:t> File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System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offers</a:t>
            </a:r>
            <a:r>
              <a:rPr dirty="0" sz="1800" spc="-5">
                <a:latin typeface="Times New Roman"/>
                <a:cs typeface="Times New Roman"/>
              </a:rPr>
              <a:t> managed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cloud-based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file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storage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lvl="1"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1800" spc="-5" b="1">
                <a:latin typeface="Times New Roman"/>
                <a:cs typeface="Times New Roman"/>
              </a:rPr>
              <a:t>Amazon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Elastic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Block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Storage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block-level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storage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lvl="1" marL="8128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business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also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migrate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via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physical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storage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transport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devices,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such</a:t>
            </a:r>
            <a:r>
              <a:rPr dirty="0" sz="1800" spc="-5">
                <a:latin typeface="Times New Roman"/>
                <a:cs typeface="Times New Roman"/>
              </a:rPr>
              <a:t> as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75" b="1">
                <a:latin typeface="Times New Roman"/>
                <a:cs typeface="Times New Roman"/>
              </a:rPr>
              <a:t>AWS</a:t>
            </a:r>
            <a:r>
              <a:rPr dirty="0" sz="1800" b="1">
                <a:latin typeface="Times New Roman"/>
                <a:cs typeface="Times New Roman"/>
              </a:rPr>
              <a:t> Snowball</a:t>
            </a:r>
            <a:endParaRPr sz="180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Snowmobile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70" b="1">
                <a:latin typeface="Times New Roman"/>
                <a:cs typeface="Times New Roman"/>
              </a:rPr>
              <a:t>AWS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Storage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Gateway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enable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on-premises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access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9159" y="4055364"/>
            <a:ext cx="1688592" cy="9646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07395" y="1121663"/>
            <a:ext cx="1549907" cy="154686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97737"/>
            <a:ext cx="383857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 b="1">
                <a:latin typeface="Times New Roman"/>
                <a:cs typeface="Times New Roman"/>
              </a:rPr>
              <a:t>AWS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Services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–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Snow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Family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2060" y="1537716"/>
            <a:ext cx="9212580" cy="51831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97737"/>
            <a:ext cx="3284854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 b="1">
                <a:latin typeface="Times New Roman"/>
                <a:cs typeface="Times New Roman"/>
              </a:rPr>
              <a:t>AWS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Services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-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Snowball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4020" y="1537716"/>
            <a:ext cx="8429244" cy="474573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39928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Fundamentals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Cloud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Computing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17984" y="6465214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143457"/>
            <a:ext cx="10090785" cy="1369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AIM: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Times New Roman"/>
              <a:cs typeface="Times New Roman"/>
            </a:endParaRPr>
          </a:p>
          <a:p>
            <a:pPr marL="514984" marR="5080">
              <a:lnSpc>
                <a:spcPts val="2160"/>
              </a:lnSpc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aim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module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enrich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students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 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understanding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impact.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8404" y="1094613"/>
            <a:ext cx="11057255" cy="4356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 b="1">
                <a:latin typeface="Times New Roman"/>
                <a:cs typeface="Times New Roman"/>
              </a:rPr>
              <a:t>AWS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457834" indent="-445134">
              <a:lnSpc>
                <a:spcPct val="100000"/>
              </a:lnSpc>
              <a:spcBef>
                <a:spcPts val="1825"/>
              </a:spcBef>
              <a:buAutoNum type="arabicPeriod" startAt="3"/>
              <a:tabLst>
                <a:tab pos="457200" algn="l"/>
                <a:tab pos="457834" algn="l"/>
              </a:tabLst>
            </a:pPr>
            <a:r>
              <a:rPr dirty="0" sz="2000" b="1">
                <a:latin typeface="Times New Roman"/>
                <a:cs typeface="Times New Roman"/>
              </a:rPr>
              <a:t>Databases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data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management:</a:t>
            </a:r>
            <a:endParaRPr sz="2000">
              <a:latin typeface="Times New Roman"/>
              <a:cs typeface="Times New Roman"/>
            </a:endParaRPr>
          </a:p>
          <a:p>
            <a:pPr marL="469265" marR="83185">
              <a:lnSpc>
                <a:spcPct val="100000"/>
              </a:lnSpc>
              <a:spcBef>
                <a:spcPts val="5"/>
              </a:spcBef>
            </a:pPr>
            <a:r>
              <a:rPr dirty="0" sz="2000" spc="-50">
                <a:latin typeface="Times New Roman"/>
                <a:cs typeface="Times New Roman"/>
              </a:rPr>
              <a:t>AWS </a:t>
            </a:r>
            <a:r>
              <a:rPr dirty="0" sz="2000">
                <a:latin typeface="Times New Roman"/>
                <a:cs typeface="Times New Roman"/>
              </a:rPr>
              <a:t>provides </a:t>
            </a:r>
            <a:r>
              <a:rPr dirty="0" sz="2000" spc="-5">
                <a:latin typeface="Times New Roman"/>
                <a:cs typeface="Times New Roman"/>
              </a:rPr>
              <a:t>managed </a:t>
            </a:r>
            <a:r>
              <a:rPr dirty="0" sz="2000">
                <a:latin typeface="Times New Roman"/>
                <a:cs typeface="Times New Roman"/>
              </a:rPr>
              <a:t>database services through </a:t>
            </a:r>
            <a:r>
              <a:rPr dirty="0" sz="2000" spc="-5">
                <a:latin typeface="Times New Roman"/>
                <a:cs typeface="Times New Roman"/>
              </a:rPr>
              <a:t>its Amazon Relational </a:t>
            </a:r>
            <a:r>
              <a:rPr dirty="0" sz="2000">
                <a:latin typeface="Times New Roman"/>
                <a:cs typeface="Times New Roman"/>
              </a:rPr>
              <a:t>Database Service, which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includes options for Oracle, SQL </a:t>
            </a:r>
            <a:r>
              <a:rPr dirty="0" sz="2000" spc="-10">
                <a:latin typeface="Times New Roman"/>
                <a:cs typeface="Times New Roman"/>
              </a:rPr>
              <a:t>Server, </a:t>
            </a:r>
            <a:r>
              <a:rPr dirty="0" sz="2000">
                <a:latin typeface="Times New Roman"/>
                <a:cs typeface="Times New Roman"/>
              </a:rPr>
              <a:t>PostgreSQL, </a:t>
            </a:r>
            <a:r>
              <a:rPr dirty="0" sz="2000" spc="-5">
                <a:latin typeface="Times New Roman"/>
                <a:cs typeface="Times New Roman"/>
              </a:rPr>
              <a:t>MySQL, </a:t>
            </a:r>
            <a:r>
              <a:rPr dirty="0" sz="2000">
                <a:latin typeface="Times New Roman"/>
                <a:cs typeface="Times New Roman"/>
              </a:rPr>
              <a:t>MariaDB and a </a:t>
            </a:r>
            <a:r>
              <a:rPr dirty="0" sz="2000" spc="-5">
                <a:latin typeface="Times New Roman"/>
                <a:cs typeface="Times New Roman"/>
              </a:rPr>
              <a:t>proprietary </a:t>
            </a:r>
            <a:r>
              <a:rPr dirty="0" sz="2000">
                <a:latin typeface="Times New Roman"/>
                <a:cs typeface="Times New Roman"/>
              </a:rPr>
              <a:t>high-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performance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database</a:t>
            </a:r>
            <a:r>
              <a:rPr dirty="0" sz="2000" spc="-5">
                <a:latin typeface="Times New Roman"/>
                <a:cs typeface="Times New Roman"/>
              </a:rPr>
              <a:t> called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Aurora.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managed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NoSQL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databases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through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DynamoDB.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57834" indent="-445134">
              <a:lnSpc>
                <a:spcPct val="100000"/>
              </a:lnSpc>
              <a:buAutoNum type="arabicPeriod" startAt="4"/>
              <a:tabLst>
                <a:tab pos="457200" algn="l"/>
                <a:tab pos="457834" algn="l"/>
              </a:tabLst>
            </a:pPr>
            <a:r>
              <a:rPr dirty="0" sz="2000" b="1">
                <a:latin typeface="Times New Roman"/>
                <a:cs typeface="Times New Roman"/>
              </a:rPr>
              <a:t>Migration,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hybrid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cloud:</a:t>
            </a:r>
            <a:endParaRPr sz="2000">
              <a:latin typeface="Times New Roman"/>
              <a:cs typeface="Times New Roman"/>
            </a:endParaRPr>
          </a:p>
          <a:p>
            <a:pPr marL="469265" marR="5080">
              <a:lnSpc>
                <a:spcPct val="100000"/>
              </a:lnSpc>
            </a:pP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various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tools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designed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help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migrate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databases, servers,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data onto </a:t>
            </a:r>
            <a:r>
              <a:rPr dirty="0" sz="2000" spc="-5">
                <a:latin typeface="Times New Roman"/>
                <a:cs typeface="Times New Roman"/>
              </a:rPr>
              <a:t>its </a:t>
            </a:r>
            <a:r>
              <a:rPr dirty="0" sz="2000">
                <a:latin typeface="Times New Roman"/>
                <a:cs typeface="Times New Roman"/>
              </a:rPr>
              <a:t>public cloud. The </a:t>
            </a:r>
            <a:r>
              <a:rPr dirty="0" sz="2000" spc="-50">
                <a:latin typeface="Times New Roman"/>
                <a:cs typeface="Times New Roman"/>
              </a:rPr>
              <a:t>AWS </a:t>
            </a:r>
            <a:r>
              <a:rPr dirty="0" sz="2000">
                <a:latin typeface="Times New Roman"/>
                <a:cs typeface="Times New Roman"/>
              </a:rPr>
              <a:t>Migration </a:t>
            </a:r>
            <a:r>
              <a:rPr dirty="0" sz="2000" spc="5">
                <a:latin typeface="Times New Roman"/>
                <a:cs typeface="Times New Roman"/>
              </a:rPr>
              <a:t>Hub </a:t>
            </a:r>
            <a:r>
              <a:rPr dirty="0" sz="2000">
                <a:latin typeface="Times New Roman"/>
                <a:cs typeface="Times New Roman"/>
              </a:rPr>
              <a:t>provides a location to </a:t>
            </a:r>
            <a:r>
              <a:rPr dirty="0" sz="2000" spc="-5">
                <a:latin typeface="Times New Roman"/>
                <a:cs typeface="Times New Roman"/>
              </a:rPr>
              <a:t>monitor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manage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migrations </a:t>
            </a:r>
            <a:r>
              <a:rPr dirty="0" sz="2000">
                <a:latin typeface="Times New Roman"/>
                <a:cs typeface="Times New Roman"/>
              </a:rPr>
              <a:t>from on </a:t>
            </a:r>
            <a:r>
              <a:rPr dirty="0" sz="2000" spc="-5">
                <a:latin typeface="Times New Roman"/>
                <a:cs typeface="Times New Roman"/>
              </a:rPr>
              <a:t>premises </a:t>
            </a:r>
            <a:r>
              <a:rPr dirty="0" sz="2000">
                <a:latin typeface="Times New Roman"/>
                <a:cs typeface="Times New Roman"/>
              </a:rPr>
              <a:t>to the cloud. Once in the cloud, EC2 </a:t>
            </a:r>
            <a:r>
              <a:rPr dirty="0" sz="2000" spc="-5">
                <a:latin typeface="Times New Roman"/>
                <a:cs typeface="Times New Roman"/>
              </a:rPr>
              <a:t>Systems </a:t>
            </a:r>
            <a:r>
              <a:rPr dirty="0" sz="2000">
                <a:latin typeface="Times New Roman"/>
                <a:cs typeface="Times New Roman"/>
              </a:rPr>
              <a:t>Manager helps an IT </a:t>
            </a:r>
            <a:r>
              <a:rPr dirty="0" sz="2000" spc="-5">
                <a:latin typeface="Times New Roman"/>
                <a:cs typeface="Times New Roman"/>
              </a:rPr>
              <a:t>team </a:t>
            </a:r>
            <a:r>
              <a:rPr dirty="0" sz="2000">
                <a:latin typeface="Times New Roman"/>
                <a:cs typeface="Times New Roman"/>
              </a:rPr>
              <a:t> configure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on-premises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45">
                <a:latin typeface="Times New Roman"/>
                <a:cs typeface="Times New Roman"/>
              </a:rPr>
              <a:t>AWS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00943" y="1101852"/>
            <a:ext cx="990600" cy="11460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3880" y="5667755"/>
            <a:ext cx="731520" cy="7315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20656" y="5160264"/>
            <a:ext cx="1562100" cy="156057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8404" y="1079372"/>
            <a:ext cx="10989310" cy="4356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 b="1">
                <a:latin typeface="Times New Roman"/>
                <a:cs typeface="Times New Roman"/>
              </a:rPr>
              <a:t>AWS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57200" algn="l"/>
              </a:tabLst>
            </a:pPr>
            <a:r>
              <a:rPr dirty="0" sz="2000" b="1">
                <a:latin typeface="Times New Roman"/>
                <a:cs typeface="Times New Roman"/>
              </a:rPr>
              <a:t>5.	Networking: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265" marR="1968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Amazon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Virtual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Private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(VPC)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gives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administrator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control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</a:t>
            </a:r>
            <a:r>
              <a:rPr dirty="0" sz="2000" spc="-5">
                <a:latin typeface="Times New Roman"/>
                <a:cs typeface="Times New Roman"/>
              </a:rPr>
              <a:t>isolated </a:t>
            </a:r>
            <a:r>
              <a:rPr dirty="0" sz="2000">
                <a:latin typeface="Times New Roman"/>
                <a:cs typeface="Times New Roman"/>
              </a:rPr>
              <a:t>section of the </a:t>
            </a:r>
            <a:r>
              <a:rPr dirty="0" sz="2000" spc="-50">
                <a:latin typeface="Times New Roman"/>
                <a:cs typeface="Times New Roman"/>
              </a:rPr>
              <a:t>AWS </a:t>
            </a:r>
            <a:r>
              <a:rPr dirty="0" sz="2000">
                <a:latin typeface="Times New Roman"/>
                <a:cs typeface="Times New Roman"/>
              </a:rPr>
              <a:t>cloud. </a:t>
            </a:r>
            <a:r>
              <a:rPr dirty="0" sz="2000" spc="-50">
                <a:latin typeface="Times New Roman"/>
                <a:cs typeface="Times New Roman"/>
              </a:rPr>
              <a:t>AWS </a:t>
            </a:r>
            <a:r>
              <a:rPr dirty="0" sz="2000" spc="-5">
                <a:latin typeface="Times New Roman"/>
                <a:cs typeface="Times New Roman"/>
              </a:rPr>
              <a:t>automatically provisions </a:t>
            </a:r>
            <a:r>
              <a:rPr dirty="0" sz="2000">
                <a:latin typeface="Times New Roman"/>
                <a:cs typeface="Times New Roman"/>
              </a:rPr>
              <a:t>new resources within a VPC for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extra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protection.</a:t>
            </a:r>
            <a:endParaRPr sz="2000">
              <a:latin typeface="Times New Roman"/>
              <a:cs typeface="Times New Roman"/>
            </a:endParaRPr>
          </a:p>
          <a:p>
            <a:pPr marL="469265" marR="486409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Admins</a:t>
            </a:r>
            <a:r>
              <a:rPr dirty="0" sz="2000">
                <a:latin typeface="Times New Roman"/>
                <a:cs typeface="Times New Roman"/>
              </a:rPr>
              <a:t> can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balance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traffic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70" b="1">
                <a:latin typeface="Times New Roman"/>
                <a:cs typeface="Times New Roman"/>
              </a:rPr>
              <a:t>AWS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load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balancing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tools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Application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Load </a:t>
            </a:r>
            <a:r>
              <a:rPr dirty="0" sz="2000" spc="-484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Balancer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Network Load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Balancer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265" marR="1110615">
              <a:lnSpc>
                <a:spcPct val="100000"/>
              </a:lnSpc>
            </a:pP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also</a:t>
            </a:r>
            <a:r>
              <a:rPr dirty="0" sz="2000">
                <a:latin typeface="Times New Roman"/>
                <a:cs typeface="Times New Roman"/>
              </a:rPr>
              <a:t> provides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domain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name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called </a:t>
            </a:r>
            <a:r>
              <a:rPr dirty="0" sz="2000" b="1">
                <a:latin typeface="Times New Roman"/>
                <a:cs typeface="Times New Roman"/>
              </a:rPr>
              <a:t>Amazon Route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53</a:t>
            </a:r>
            <a:r>
              <a:rPr dirty="0" sz="2000" spc="1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routes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applications.</a:t>
            </a:r>
            <a:endParaRPr sz="20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establish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dedicated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connection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on-premises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via </a:t>
            </a:r>
            <a:r>
              <a:rPr dirty="0" sz="2000" spc="-70" b="1">
                <a:latin typeface="Times New Roman"/>
                <a:cs typeface="Times New Roman"/>
              </a:rPr>
              <a:t>AWS</a:t>
            </a:r>
            <a:endParaRPr sz="20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Direct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Connect.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32264" y="1266444"/>
            <a:ext cx="836676" cy="8793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47959" y="5718047"/>
            <a:ext cx="914400" cy="9144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52016"/>
            <a:ext cx="529717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 b="1">
                <a:latin typeface="Times New Roman"/>
                <a:cs typeface="Times New Roman"/>
              </a:rPr>
              <a:t>AWS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Services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–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Virtual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Private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Network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1264" y="1697735"/>
            <a:ext cx="8723376" cy="495757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52016"/>
            <a:ext cx="321754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 b="1">
                <a:latin typeface="Times New Roman"/>
                <a:cs typeface="Times New Roman"/>
              </a:rPr>
              <a:t>AWS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Services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–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Route53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0327" y="1491996"/>
            <a:ext cx="10236708" cy="511759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5660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24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404" y="1079372"/>
            <a:ext cx="11135360" cy="3137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 b="1">
                <a:latin typeface="Times New Roman"/>
                <a:cs typeface="Times New Roman"/>
              </a:rPr>
              <a:t>AWS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457200" algn="l"/>
              </a:tabLst>
            </a:pPr>
            <a:r>
              <a:rPr dirty="0" sz="2000" b="1">
                <a:latin typeface="Times New Roman"/>
                <a:cs typeface="Times New Roman"/>
              </a:rPr>
              <a:t>6.	Development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tools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application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265" marR="364490">
              <a:lnSpc>
                <a:spcPct val="100000"/>
              </a:lnSpc>
            </a:pPr>
            <a:r>
              <a:rPr dirty="0" sz="2000" spc="-70" b="1">
                <a:latin typeface="Times New Roman"/>
                <a:cs typeface="Times New Roman"/>
              </a:rPr>
              <a:t>AWS </a:t>
            </a:r>
            <a:r>
              <a:rPr dirty="0" sz="2000" b="1">
                <a:latin typeface="Times New Roman"/>
                <a:cs typeface="Times New Roman"/>
              </a:rPr>
              <a:t>command-line </a:t>
            </a:r>
            <a:r>
              <a:rPr dirty="0" sz="2000">
                <a:latin typeface="Times New Roman"/>
                <a:cs typeface="Times New Roman"/>
              </a:rPr>
              <a:t>tools and software development kits (SDKs) can be used to deploy and </a:t>
            </a:r>
            <a:r>
              <a:rPr dirty="0" sz="2000" spc="-5">
                <a:latin typeface="Times New Roman"/>
                <a:cs typeface="Times New Roman"/>
              </a:rPr>
              <a:t>manage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services.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Line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Interface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Amazon's</a:t>
            </a:r>
            <a:r>
              <a:rPr dirty="0" sz="2000">
                <a:latin typeface="Times New Roman"/>
                <a:cs typeface="Times New Roman"/>
              </a:rPr>
              <a:t> proprietary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code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interface.</a:t>
            </a:r>
            <a:endParaRPr sz="2000">
              <a:latin typeface="Times New Roman"/>
              <a:cs typeface="Times New Roman"/>
            </a:endParaRPr>
          </a:p>
          <a:p>
            <a:pPr marL="469265" marR="508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A developer can </a:t>
            </a:r>
            <a:r>
              <a:rPr dirty="0" sz="2000" spc="-5">
                <a:latin typeface="Times New Roman"/>
                <a:cs typeface="Times New Roman"/>
              </a:rPr>
              <a:t>also </a:t>
            </a:r>
            <a:r>
              <a:rPr dirty="0" sz="2000">
                <a:latin typeface="Times New Roman"/>
                <a:cs typeface="Times New Roman"/>
              </a:rPr>
              <a:t>use </a:t>
            </a:r>
            <a:r>
              <a:rPr dirty="0" sz="2000" spc="-50">
                <a:latin typeface="Times New Roman"/>
                <a:cs typeface="Times New Roman"/>
              </a:rPr>
              <a:t>AWS </a:t>
            </a:r>
            <a:r>
              <a:rPr dirty="0" sz="2000" spc="-30">
                <a:latin typeface="Times New Roman"/>
                <a:cs typeface="Times New Roman"/>
              </a:rPr>
              <a:t>Tools </a:t>
            </a:r>
            <a:r>
              <a:rPr dirty="0" sz="2000">
                <a:latin typeface="Times New Roman"/>
                <a:cs typeface="Times New Roman"/>
              </a:rPr>
              <a:t>for Powershell to </a:t>
            </a:r>
            <a:r>
              <a:rPr dirty="0" sz="2000" spc="-5">
                <a:latin typeface="Times New Roman"/>
                <a:cs typeface="Times New Roman"/>
              </a:rPr>
              <a:t>manage </a:t>
            </a:r>
            <a:r>
              <a:rPr dirty="0" sz="2000">
                <a:latin typeface="Times New Roman"/>
                <a:cs typeface="Times New Roman"/>
              </a:rPr>
              <a:t>cloud services from </a:t>
            </a:r>
            <a:r>
              <a:rPr dirty="0" sz="2000" spc="-10">
                <a:latin typeface="Times New Roman"/>
                <a:cs typeface="Times New Roman"/>
              </a:rPr>
              <a:t>Windows 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70" b="1">
                <a:latin typeface="Times New Roman"/>
                <a:cs typeface="Times New Roman"/>
              </a:rPr>
              <a:t>AWS</a:t>
            </a:r>
            <a:r>
              <a:rPr dirty="0" sz="2000" b="1">
                <a:latin typeface="Times New Roman"/>
                <a:cs typeface="Times New Roman"/>
              </a:rPr>
              <a:t> Serverless</a:t>
            </a:r>
            <a:r>
              <a:rPr dirty="0" sz="2000" spc="-13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Application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Model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simulate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test Lambda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functions.</a:t>
            </a:r>
            <a:endParaRPr sz="2000">
              <a:latin typeface="Times New Roman"/>
              <a:cs typeface="Times New Roman"/>
            </a:endParaRPr>
          </a:p>
          <a:p>
            <a:pPr marL="469265" marR="302260">
              <a:lnSpc>
                <a:spcPct val="100000"/>
              </a:lnSpc>
            </a:pP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SDKs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available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variety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programming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languages,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Java,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PHP,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Python,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Node.js,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Ruby,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C++,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Android,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iOS.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5603" y="4495291"/>
            <a:ext cx="10683875" cy="2160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Amazon</a:t>
            </a:r>
            <a:r>
              <a:rPr dirty="0" sz="2000" spc="-1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API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Gateway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enables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development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team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create,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manage,</a:t>
            </a:r>
            <a:r>
              <a:rPr dirty="0" sz="2000">
                <a:latin typeface="Times New Roman"/>
                <a:cs typeface="Times New Roman"/>
              </a:rPr>
              <a:t> 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monitor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custom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 </a:t>
            </a:r>
            <a:r>
              <a:rPr dirty="0" sz="2000" spc="-5">
                <a:latin typeface="Times New Roman"/>
                <a:cs typeface="Times New Roman"/>
              </a:rPr>
              <a:t>access </a:t>
            </a:r>
            <a:r>
              <a:rPr dirty="0" sz="2000">
                <a:latin typeface="Times New Roman"/>
                <a:cs typeface="Times New Roman"/>
              </a:rPr>
              <a:t>data or functionality from </a:t>
            </a:r>
            <a:r>
              <a:rPr dirty="0" sz="2000" spc="5">
                <a:latin typeface="Times New Roman"/>
                <a:cs typeface="Times New Roman"/>
              </a:rPr>
              <a:t>back-end </a:t>
            </a:r>
            <a:r>
              <a:rPr dirty="0" sz="2000">
                <a:latin typeface="Times New Roman"/>
                <a:cs typeface="Times New Roman"/>
              </a:rPr>
              <a:t>services. API Gateway </a:t>
            </a:r>
            <a:r>
              <a:rPr dirty="0" sz="2000" spc="-5">
                <a:latin typeface="Times New Roman"/>
                <a:cs typeface="Times New Roman"/>
              </a:rPr>
              <a:t>manages </a:t>
            </a:r>
            <a:r>
              <a:rPr dirty="0" sz="2000">
                <a:latin typeface="Times New Roman"/>
                <a:cs typeface="Times New Roman"/>
              </a:rPr>
              <a:t>thousands of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concurrent</a:t>
            </a:r>
            <a:r>
              <a:rPr dirty="0" sz="2000" spc="-1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API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calls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once.</a:t>
            </a:r>
            <a:endParaRPr sz="2000">
              <a:latin typeface="Times New Roman"/>
              <a:cs typeface="Times New Roman"/>
            </a:endParaRPr>
          </a:p>
          <a:p>
            <a:pPr marL="12700" marR="68008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development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team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</a:t>
            </a:r>
            <a:r>
              <a:rPr dirty="0" sz="2000" spc="-5">
                <a:latin typeface="Times New Roman"/>
                <a:cs typeface="Times New Roman"/>
              </a:rPr>
              <a:t>also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continuous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integration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continuous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delivery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pipelines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like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70" b="1">
                <a:latin typeface="Times New Roman"/>
                <a:cs typeface="Times New Roman"/>
              </a:rPr>
              <a:t>AWS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CodePipeline,</a:t>
            </a:r>
            <a:r>
              <a:rPr dirty="0" sz="2000" spc="-135" b="1">
                <a:latin typeface="Times New Roman"/>
                <a:cs typeface="Times New Roman"/>
              </a:rPr>
              <a:t> </a:t>
            </a:r>
            <a:r>
              <a:rPr dirty="0" sz="2000" spc="-70" b="1">
                <a:latin typeface="Times New Roman"/>
                <a:cs typeface="Times New Roman"/>
              </a:rPr>
              <a:t>AWS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CodeBuild,</a:t>
            </a:r>
            <a:r>
              <a:rPr dirty="0" sz="2000" spc="-125" b="1">
                <a:latin typeface="Times New Roman"/>
                <a:cs typeface="Times New Roman"/>
              </a:rPr>
              <a:t> </a:t>
            </a:r>
            <a:r>
              <a:rPr dirty="0" sz="2000" spc="-70" b="1">
                <a:latin typeface="Times New Roman"/>
                <a:cs typeface="Times New Roman"/>
              </a:rPr>
              <a:t>AWS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CodeDeploy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70" b="1">
                <a:latin typeface="Times New Roman"/>
                <a:cs typeface="Times New Roman"/>
              </a:rPr>
              <a:t>AWS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CodeStar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 marR="119126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also</a:t>
            </a:r>
            <a:r>
              <a:rPr dirty="0" sz="2000">
                <a:latin typeface="Times New Roman"/>
                <a:cs typeface="Times New Roman"/>
              </a:rPr>
              <a:t> store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code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repositories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 </a:t>
            </a:r>
            <a:r>
              <a:rPr dirty="0" sz="2000" spc="-70" b="1">
                <a:latin typeface="Times New Roman"/>
                <a:cs typeface="Times New Roman"/>
              </a:rPr>
              <a:t>AWS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CodeCommit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evaluate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performance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microservices-based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70" b="1">
                <a:latin typeface="Times New Roman"/>
                <a:cs typeface="Times New Roman"/>
              </a:rPr>
              <a:t>AWS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X-Ray</a:t>
            </a:r>
            <a:r>
              <a:rPr dirty="0" sz="2000" spc="5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4640" y="1182624"/>
            <a:ext cx="733044" cy="73304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52016"/>
            <a:ext cx="570166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 b="1">
                <a:latin typeface="Times New Roman"/>
                <a:cs typeface="Times New Roman"/>
              </a:rPr>
              <a:t>AWS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Services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–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Software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Development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Kits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2720" y="1491996"/>
            <a:ext cx="7074408" cy="509473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52016"/>
            <a:ext cx="10857230" cy="3961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 b="1">
                <a:latin typeface="Times New Roman"/>
                <a:cs typeface="Times New Roman"/>
              </a:rPr>
              <a:t>AWS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Services: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85"/>
              </a:spcBef>
              <a:tabLst>
                <a:tab pos="412115" algn="l"/>
              </a:tabLst>
            </a:pPr>
            <a:r>
              <a:rPr dirty="0" sz="1800" b="1">
                <a:latin typeface="Times New Roman"/>
                <a:cs typeface="Times New Roman"/>
              </a:rPr>
              <a:t>7.	Management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and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Monitoring: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469900" marR="2032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An</a:t>
            </a:r>
            <a:r>
              <a:rPr dirty="0" sz="1800">
                <a:latin typeface="Times New Roman"/>
                <a:cs typeface="Times New Roman"/>
              </a:rPr>
              <a:t> admin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manage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track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resource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configuration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via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75" b="1">
                <a:latin typeface="Times New Roman"/>
                <a:cs typeface="Times New Roman"/>
              </a:rPr>
              <a:t>AWS</a:t>
            </a:r>
            <a:r>
              <a:rPr dirty="0" sz="1800" spc="1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Config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75" b="1">
                <a:latin typeface="Times New Roman"/>
                <a:cs typeface="Times New Roman"/>
              </a:rPr>
              <a:t>AWS</a:t>
            </a:r>
            <a:r>
              <a:rPr dirty="0" sz="180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Config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Rules</a:t>
            </a:r>
            <a:r>
              <a:rPr dirty="0" sz="1800" spc="-5">
                <a:latin typeface="Times New Roman"/>
                <a:cs typeface="Times New Roman"/>
              </a:rPr>
              <a:t>.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Those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tools, along with </a:t>
            </a:r>
            <a:r>
              <a:rPr dirty="0" sz="1800" spc="-55">
                <a:latin typeface="Times New Roman"/>
                <a:cs typeface="Times New Roman"/>
              </a:rPr>
              <a:t>AWS </a:t>
            </a:r>
            <a:r>
              <a:rPr dirty="0" sz="1800" spc="-10">
                <a:latin typeface="Times New Roman"/>
                <a:cs typeface="Times New Roman"/>
              </a:rPr>
              <a:t>Trusted </a:t>
            </a:r>
            <a:r>
              <a:rPr dirty="0" sz="1800" spc="-15">
                <a:latin typeface="Times New Roman"/>
                <a:cs typeface="Times New Roman"/>
              </a:rPr>
              <a:t>Advisor, </a:t>
            </a:r>
            <a:r>
              <a:rPr dirty="0" sz="1800">
                <a:latin typeface="Times New Roman"/>
                <a:cs typeface="Times New Roman"/>
              </a:rPr>
              <a:t>can help an IT team avoid improperly configured and </a:t>
            </a:r>
            <a:r>
              <a:rPr dirty="0" sz="1800" spc="-5">
                <a:latin typeface="Times New Roman"/>
                <a:cs typeface="Times New Roman"/>
              </a:rPr>
              <a:t>needlessly </a:t>
            </a:r>
            <a:r>
              <a:rPr dirty="0" sz="1800">
                <a:latin typeface="Times New Roman"/>
                <a:cs typeface="Times New Roman"/>
              </a:rPr>
              <a:t> expensive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resource deployments.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469900" marR="33274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An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admin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 automate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infrastructure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provisioning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via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75" b="1">
                <a:latin typeface="Times New Roman"/>
                <a:cs typeface="Times New Roman"/>
              </a:rPr>
              <a:t>AWS</a:t>
            </a:r>
            <a:r>
              <a:rPr dirty="0" sz="1800" spc="2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CloudFormation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templates</a:t>
            </a:r>
            <a:r>
              <a:rPr dirty="0" sz="1800" spc="-5">
                <a:latin typeface="Times New Roman"/>
                <a:cs typeface="Times New Roman"/>
              </a:rPr>
              <a:t>,</a:t>
            </a:r>
            <a:r>
              <a:rPr dirty="0" sz="1800">
                <a:latin typeface="Times New Roman"/>
                <a:cs typeface="Times New Roman"/>
              </a:rPr>
              <a:t> and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also</a:t>
            </a:r>
            <a:r>
              <a:rPr dirty="0" sz="1800" spc="-5">
                <a:latin typeface="Times New Roman"/>
                <a:cs typeface="Times New Roman"/>
              </a:rPr>
              <a:t> use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75" b="1">
                <a:latin typeface="Times New Roman"/>
                <a:cs typeface="Times New Roman"/>
              </a:rPr>
              <a:t>AWS </a:t>
            </a:r>
            <a:r>
              <a:rPr dirty="0" sz="1800" spc="-434" b="1">
                <a:latin typeface="Times New Roman"/>
                <a:cs typeface="Times New Roman"/>
              </a:rPr>
              <a:t> </a:t>
            </a:r>
            <a:r>
              <a:rPr dirty="0" sz="1800" spc="-15" b="1">
                <a:latin typeface="Times New Roman"/>
                <a:cs typeface="Times New Roman"/>
              </a:rPr>
              <a:t>OpsWorks</a:t>
            </a:r>
            <a:r>
              <a:rPr dirty="0" sz="1800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Chef</a:t>
            </a:r>
            <a:r>
              <a:rPr dirty="0" sz="1800" spc="10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</a:t>
            </a:r>
            <a:r>
              <a:rPr dirty="0" sz="1800" spc="-5">
                <a:latin typeface="Times New Roman"/>
                <a:cs typeface="Times New Roman"/>
              </a:rPr>
              <a:t>automate</a:t>
            </a:r>
            <a:r>
              <a:rPr dirty="0" sz="1800">
                <a:latin typeface="Times New Roman"/>
                <a:cs typeface="Times New Roman"/>
              </a:rPr>
              <a:t> infrastructure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system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configurations.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An </a:t>
            </a:r>
            <a:r>
              <a:rPr dirty="0" sz="1800" spc="-55">
                <a:latin typeface="Times New Roman"/>
                <a:cs typeface="Times New Roman"/>
              </a:rPr>
              <a:t>AWS </a:t>
            </a:r>
            <a:r>
              <a:rPr dirty="0" sz="1800" spc="-5">
                <a:latin typeface="Times New Roman"/>
                <a:cs typeface="Times New Roman"/>
              </a:rPr>
              <a:t>customer </a:t>
            </a:r>
            <a:r>
              <a:rPr dirty="0" sz="1800">
                <a:latin typeface="Times New Roman"/>
                <a:cs typeface="Times New Roman"/>
              </a:rPr>
              <a:t>can </a:t>
            </a:r>
            <a:r>
              <a:rPr dirty="0" sz="1800" spc="-5">
                <a:latin typeface="Times New Roman"/>
                <a:cs typeface="Times New Roman"/>
              </a:rPr>
              <a:t>monitor resource </a:t>
            </a:r>
            <a:r>
              <a:rPr dirty="0" sz="1800">
                <a:latin typeface="Times New Roman"/>
                <a:cs typeface="Times New Roman"/>
              </a:rPr>
              <a:t>and application health with </a:t>
            </a:r>
            <a:r>
              <a:rPr dirty="0" sz="1800" spc="-5" b="1">
                <a:latin typeface="Times New Roman"/>
                <a:cs typeface="Times New Roman"/>
              </a:rPr>
              <a:t>Amazon </a:t>
            </a:r>
            <a:r>
              <a:rPr dirty="0" sz="1800" spc="-15" b="1">
                <a:latin typeface="Times New Roman"/>
                <a:cs typeface="Times New Roman"/>
              </a:rPr>
              <a:t>CloudWatch </a:t>
            </a:r>
            <a:r>
              <a:rPr dirty="0" sz="1800">
                <a:latin typeface="Times New Roman"/>
                <a:cs typeface="Times New Roman"/>
              </a:rPr>
              <a:t>and the </a:t>
            </a:r>
            <a:r>
              <a:rPr dirty="0" sz="1800" spc="-70" b="1">
                <a:latin typeface="Times New Roman"/>
                <a:cs typeface="Times New Roman"/>
              </a:rPr>
              <a:t>AWS </a:t>
            </a:r>
            <a:r>
              <a:rPr dirty="0" sz="1800" spc="-6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Personal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Health</a:t>
            </a:r>
            <a:r>
              <a:rPr dirty="0" sz="1800" spc="-5" b="1">
                <a:latin typeface="Times New Roman"/>
                <a:cs typeface="Times New Roman"/>
              </a:rPr>
              <a:t> Dashboard</a:t>
            </a:r>
            <a:r>
              <a:rPr dirty="0" sz="1800" spc="-5">
                <a:latin typeface="Times New Roman"/>
                <a:cs typeface="Times New Roman"/>
              </a:rPr>
              <a:t>,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and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also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use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75" b="1">
                <a:latin typeface="Times New Roman"/>
                <a:cs typeface="Times New Roman"/>
              </a:rPr>
              <a:t>AWS</a:t>
            </a:r>
            <a:r>
              <a:rPr dirty="0" sz="1800" spc="10" b="1">
                <a:latin typeface="Times New Roman"/>
                <a:cs typeface="Times New Roman"/>
              </a:rPr>
              <a:t> </a:t>
            </a:r>
            <a:r>
              <a:rPr dirty="0" sz="1800" spc="-15" b="1">
                <a:latin typeface="Times New Roman"/>
                <a:cs typeface="Times New Roman"/>
              </a:rPr>
              <a:t>CloudTrail</a:t>
            </a:r>
            <a:r>
              <a:rPr dirty="0" sz="1800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retain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user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activity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application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programming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interface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(API)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calls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auditing.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25267"/>
            <a:ext cx="1011936" cy="10134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13492" y="5027676"/>
            <a:ext cx="1178052" cy="117805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52016"/>
            <a:ext cx="483552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 b="1">
                <a:latin typeface="Times New Roman"/>
                <a:cs typeface="Times New Roman"/>
              </a:rPr>
              <a:t>AWS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Services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–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management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console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6248" y="1697735"/>
            <a:ext cx="6684264" cy="479298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52016"/>
            <a:ext cx="10838180" cy="4815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 b="1">
                <a:latin typeface="Times New Roman"/>
                <a:cs typeface="Times New Roman"/>
              </a:rPr>
              <a:t>AWS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80"/>
              </a:spcBef>
              <a:tabLst>
                <a:tab pos="519430" algn="l"/>
              </a:tabLst>
            </a:pPr>
            <a:r>
              <a:rPr dirty="0" sz="2000" b="1">
                <a:latin typeface="Times New Roman"/>
                <a:cs typeface="Times New Roman"/>
              </a:rPr>
              <a:t>8.	Security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Governance: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469900" marR="74295">
              <a:lnSpc>
                <a:spcPct val="100000"/>
              </a:lnSpc>
            </a:pPr>
            <a:r>
              <a:rPr dirty="0" sz="1800" spc="-55">
                <a:latin typeface="Times New Roman"/>
                <a:cs typeface="Times New Roman"/>
              </a:rPr>
              <a:t>AWS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provides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range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services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security,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including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75" b="1">
                <a:latin typeface="Times New Roman"/>
                <a:cs typeface="Times New Roman"/>
              </a:rPr>
              <a:t>AWS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Identity</a:t>
            </a:r>
            <a:r>
              <a:rPr dirty="0" sz="180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and</a:t>
            </a:r>
            <a:r>
              <a:rPr dirty="0" sz="1800" spc="-9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Access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Management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(IAM),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which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allows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admins 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define and </a:t>
            </a:r>
            <a:r>
              <a:rPr dirty="0" sz="1800" spc="-5">
                <a:latin typeface="Times New Roman"/>
                <a:cs typeface="Times New Roman"/>
              </a:rPr>
              <a:t>manage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user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access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resources.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469900" marR="274955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An </a:t>
            </a:r>
            <a:r>
              <a:rPr dirty="0" sz="1800">
                <a:latin typeface="Times New Roman"/>
                <a:cs typeface="Times New Roman"/>
              </a:rPr>
              <a:t>admin can also create a </a:t>
            </a:r>
            <a:r>
              <a:rPr dirty="0" sz="1800" spc="-5">
                <a:latin typeface="Times New Roman"/>
                <a:cs typeface="Times New Roman"/>
              </a:rPr>
              <a:t>user </a:t>
            </a:r>
            <a:r>
              <a:rPr dirty="0" sz="1800">
                <a:latin typeface="Times New Roman"/>
                <a:cs typeface="Times New Roman"/>
              </a:rPr>
              <a:t>directory with </a:t>
            </a:r>
            <a:r>
              <a:rPr dirty="0" sz="1800" spc="-5" b="1">
                <a:latin typeface="Times New Roman"/>
                <a:cs typeface="Times New Roman"/>
              </a:rPr>
              <a:t>Amazon Cloud Directory</a:t>
            </a:r>
            <a:r>
              <a:rPr dirty="0" sz="1800" spc="-5">
                <a:latin typeface="Times New Roman"/>
                <a:cs typeface="Times New Roman"/>
              </a:rPr>
              <a:t>, </a:t>
            </a:r>
            <a:r>
              <a:rPr dirty="0" sz="1800">
                <a:latin typeface="Times New Roman"/>
                <a:cs typeface="Times New Roman"/>
              </a:rPr>
              <a:t>or connect cloud resources to an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existing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Microsoft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Active Directory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 spc="-55">
                <a:latin typeface="Times New Roman"/>
                <a:cs typeface="Times New Roman"/>
              </a:rPr>
              <a:t>AWS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Directory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Service.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-55">
                <a:latin typeface="Times New Roman"/>
                <a:cs typeface="Times New Roman"/>
              </a:rPr>
              <a:t>AWS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enables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business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establish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manage </a:t>
            </a:r>
            <a:r>
              <a:rPr dirty="0" sz="1800">
                <a:latin typeface="Times New Roman"/>
                <a:cs typeface="Times New Roman"/>
              </a:rPr>
              <a:t>policies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multiple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 spc="-55">
                <a:latin typeface="Times New Roman"/>
                <a:cs typeface="Times New Roman"/>
              </a:rPr>
              <a:t>AWS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accounts.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1800" spc="-5" b="1">
                <a:latin typeface="Times New Roman"/>
                <a:cs typeface="Times New Roman"/>
              </a:rPr>
              <a:t>Amazon</a:t>
            </a:r>
            <a:r>
              <a:rPr dirty="0" sz="1800" spc="2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Inspector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analyzes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 spc="-55">
                <a:latin typeface="Times New Roman"/>
                <a:cs typeface="Times New Roman"/>
              </a:rPr>
              <a:t>AWS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environment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 vulnerabilities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might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impact</a:t>
            </a:r>
            <a:r>
              <a:rPr dirty="0" sz="1800">
                <a:latin typeface="Times New Roman"/>
                <a:cs typeface="Times New Roman"/>
              </a:rPr>
              <a:t> security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compliance.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Times New Roman"/>
                <a:cs typeface="Times New Roman"/>
              </a:rPr>
              <a:t>Amazon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Macie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uses</a:t>
            </a:r>
            <a:r>
              <a:rPr dirty="0" sz="1800">
                <a:latin typeface="Times New Roman"/>
                <a:cs typeface="Times New Roman"/>
              </a:rPr>
              <a:t> machine-learning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technology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protect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sensitive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469900" marR="367665">
              <a:lnSpc>
                <a:spcPct val="100000"/>
              </a:lnSpc>
              <a:spcBef>
                <a:spcPts val="5"/>
              </a:spcBef>
            </a:pPr>
            <a:r>
              <a:rPr dirty="0" sz="1800" spc="-55">
                <a:latin typeface="Times New Roman"/>
                <a:cs typeface="Times New Roman"/>
              </a:rPr>
              <a:t>AWS </a:t>
            </a:r>
            <a:r>
              <a:rPr dirty="0" sz="1800">
                <a:latin typeface="Times New Roman"/>
                <a:cs typeface="Times New Roman"/>
              </a:rPr>
              <a:t>also includes tools and </a:t>
            </a:r>
            <a:r>
              <a:rPr dirty="0" sz="1800" spc="-5">
                <a:latin typeface="Times New Roman"/>
                <a:cs typeface="Times New Roman"/>
              </a:rPr>
              <a:t>services </a:t>
            </a:r>
            <a:r>
              <a:rPr dirty="0" sz="1800">
                <a:latin typeface="Times New Roman"/>
                <a:cs typeface="Times New Roman"/>
              </a:rPr>
              <a:t>that provide software- and hardware-based encryption, protect against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DDoS</a:t>
            </a:r>
            <a:r>
              <a:rPr dirty="0" sz="1800">
                <a:latin typeface="Times New Roman"/>
                <a:cs typeface="Times New Roman"/>
              </a:rPr>
              <a:t> attacks,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provision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Secure </a:t>
            </a:r>
            <a:r>
              <a:rPr dirty="0" sz="1800">
                <a:latin typeface="Times New Roman"/>
                <a:cs typeface="Times New Roman"/>
              </a:rPr>
              <a:t>Sockets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Layer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Transport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Layer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Security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certificates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filter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potentially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harmful traffic</a:t>
            </a:r>
            <a:r>
              <a:rPr dirty="0" sz="1800">
                <a:latin typeface="Times New Roman"/>
                <a:cs typeface="Times New Roman"/>
              </a:rPr>
              <a:t> to </a:t>
            </a:r>
            <a:r>
              <a:rPr dirty="0" sz="1800" spc="-5">
                <a:latin typeface="Times New Roman"/>
                <a:cs typeface="Times New Roman"/>
              </a:rPr>
              <a:t>web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applications.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21468" y="1175003"/>
            <a:ext cx="1370076" cy="97993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52016"/>
            <a:ext cx="321818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 b="1">
                <a:latin typeface="Times New Roman"/>
                <a:cs typeface="Times New Roman"/>
              </a:rPr>
              <a:t>AWS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Services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–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Security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4604" y="1491996"/>
            <a:ext cx="8238744" cy="5120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809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65"/>
              <a:t> </a:t>
            </a:r>
            <a:r>
              <a:rPr dirty="0" sz="2400" spc="-25"/>
              <a:t>Operating</a:t>
            </a:r>
            <a:r>
              <a:rPr dirty="0" sz="2400" spc="-45"/>
              <a:t> </a:t>
            </a:r>
            <a:r>
              <a:rPr dirty="0" sz="2400" spc="-25"/>
              <a:t>System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817984" y="6465214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143457"/>
            <a:ext cx="8830945" cy="400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Objectives: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47434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Objectives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module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 marL="1274445" marR="181610" indent="-342900">
              <a:lnSpc>
                <a:spcPct val="150000"/>
              </a:lnSpc>
              <a:spcBef>
                <a:spcPts val="1970"/>
              </a:spcBef>
              <a:buFont typeface="Arial MT"/>
              <a:buChar char="•"/>
              <a:tabLst>
                <a:tab pos="1274445" algn="l"/>
                <a:tab pos="1275080" algn="l"/>
              </a:tabLst>
            </a:pPr>
            <a:r>
              <a:rPr dirty="0" sz="2000" spc="-75">
                <a:latin typeface="Times New Roman"/>
                <a:cs typeface="Times New Roman"/>
              </a:rPr>
              <a:t>To</a:t>
            </a:r>
            <a:r>
              <a:rPr dirty="0" sz="2000">
                <a:latin typeface="Times New Roman"/>
                <a:cs typeface="Times New Roman"/>
              </a:rPr>
              <a:t> explain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150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AWS,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Azure,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Google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Salesforce.com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examples.</a:t>
            </a:r>
            <a:endParaRPr sz="2000">
              <a:latin typeface="Times New Roman"/>
              <a:cs typeface="Times New Roman"/>
            </a:endParaRPr>
          </a:p>
          <a:p>
            <a:pPr marL="1274445" marR="5080" indent="-342900">
              <a:lnSpc>
                <a:spcPct val="150000"/>
              </a:lnSpc>
              <a:spcBef>
                <a:spcPts val="5"/>
              </a:spcBef>
              <a:buFont typeface="Arial MT"/>
              <a:buChar char="•"/>
              <a:tabLst>
                <a:tab pos="1274445" algn="l"/>
                <a:tab pos="1275080" algn="l"/>
              </a:tabLst>
            </a:pPr>
            <a:r>
              <a:rPr dirty="0" sz="2000" spc="-75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explain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azure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stack, </a:t>
            </a:r>
            <a:r>
              <a:rPr dirty="0" sz="2000">
                <a:latin typeface="Times New Roman"/>
                <a:cs typeface="Times New Roman"/>
              </a:rPr>
              <a:t>open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stack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AWS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Greengrass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examples</a:t>
            </a:r>
            <a:endParaRPr sz="2000">
              <a:latin typeface="Times New Roman"/>
              <a:cs typeface="Times New Roman"/>
            </a:endParaRPr>
          </a:p>
          <a:p>
            <a:pPr marL="1274445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274445" algn="l"/>
                <a:tab pos="1275080" algn="l"/>
              </a:tabLst>
            </a:pPr>
            <a:r>
              <a:rPr dirty="0" sz="2000" spc="-75">
                <a:latin typeface="Times New Roman"/>
                <a:cs typeface="Times New Roman"/>
              </a:rPr>
              <a:t>To</a:t>
            </a:r>
            <a:r>
              <a:rPr dirty="0" sz="2000">
                <a:latin typeface="Times New Roman"/>
                <a:cs typeface="Times New Roman"/>
              </a:rPr>
              <a:t> discuss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seven-step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migration</a:t>
            </a:r>
            <a:endParaRPr sz="2000">
              <a:latin typeface="Times New Roman"/>
              <a:cs typeface="Times New Roman"/>
            </a:endParaRPr>
          </a:p>
          <a:p>
            <a:pPr marL="1274445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274445" algn="l"/>
                <a:tab pos="1275080" algn="l"/>
              </a:tabLst>
            </a:pPr>
            <a:r>
              <a:rPr dirty="0" sz="2000" spc="-75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describe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risks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risk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mitigation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methodology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5660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404" y="1094613"/>
            <a:ext cx="10964545" cy="4417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 b="1">
                <a:latin typeface="Times New Roman"/>
                <a:cs typeface="Times New Roman"/>
              </a:rPr>
              <a:t>AWS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57200" algn="l"/>
              </a:tabLst>
            </a:pPr>
            <a:r>
              <a:rPr dirty="0" sz="2000" b="1">
                <a:latin typeface="Times New Roman"/>
                <a:cs typeface="Times New Roman"/>
              </a:rPr>
              <a:t>9.	</a:t>
            </a:r>
            <a:r>
              <a:rPr dirty="0" sz="2000" spc="-5" b="1">
                <a:latin typeface="Times New Roman"/>
                <a:cs typeface="Times New Roman"/>
              </a:rPr>
              <a:t>Big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data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management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analytics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265" marR="117475">
              <a:lnSpc>
                <a:spcPct val="100000"/>
              </a:lnSpc>
            </a:pPr>
            <a:r>
              <a:rPr dirty="0" sz="2000" spc="-50">
                <a:latin typeface="Times New Roman"/>
                <a:cs typeface="Times New Roman"/>
              </a:rPr>
              <a:t>AWS </a:t>
            </a:r>
            <a:r>
              <a:rPr dirty="0" sz="2000">
                <a:latin typeface="Times New Roman"/>
                <a:cs typeface="Times New Roman"/>
              </a:rPr>
              <a:t>includes a variety of big data </a:t>
            </a:r>
            <a:r>
              <a:rPr dirty="0" sz="2000" spc="-5">
                <a:latin typeface="Times New Roman"/>
                <a:cs typeface="Times New Roman"/>
              </a:rPr>
              <a:t>analytics </a:t>
            </a:r>
            <a:r>
              <a:rPr dirty="0" sz="2000">
                <a:latin typeface="Times New Roman"/>
                <a:cs typeface="Times New Roman"/>
              </a:rPr>
              <a:t>and application services. </a:t>
            </a:r>
            <a:r>
              <a:rPr dirty="0" sz="2000" b="1">
                <a:latin typeface="Times New Roman"/>
                <a:cs typeface="Times New Roman"/>
              </a:rPr>
              <a:t>Amazon Elastic MapReduce 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Hadoop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framework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large </a:t>
            </a:r>
            <a:r>
              <a:rPr dirty="0" sz="2000" spc="-5">
                <a:latin typeface="Times New Roman"/>
                <a:cs typeface="Times New Roman"/>
              </a:rPr>
              <a:t>amounts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while </a:t>
            </a:r>
            <a:r>
              <a:rPr dirty="0" sz="2000" b="1">
                <a:latin typeface="Times New Roman"/>
                <a:cs typeface="Times New Roman"/>
              </a:rPr>
              <a:t>Amazon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Kinesis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several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tools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analyze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streaming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265" marR="5080">
              <a:lnSpc>
                <a:spcPct val="100000"/>
              </a:lnSpc>
              <a:spcBef>
                <a:spcPts val="5"/>
              </a:spcBef>
            </a:pPr>
            <a:r>
              <a:rPr dirty="0" sz="2000" spc="-70" b="1">
                <a:latin typeface="Times New Roman"/>
                <a:cs typeface="Times New Roman"/>
              </a:rPr>
              <a:t>AWS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Glue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handles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extract,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transform,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load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jobs,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b="1">
                <a:latin typeface="Times New Roman"/>
                <a:cs typeface="Times New Roman"/>
              </a:rPr>
              <a:t>Amazon </a:t>
            </a:r>
            <a:r>
              <a:rPr dirty="0" sz="2000" spc="-5" b="1">
                <a:latin typeface="Times New Roman"/>
                <a:cs typeface="Times New Roman"/>
              </a:rPr>
              <a:t>Elasticsearch </a:t>
            </a:r>
            <a:r>
              <a:rPr dirty="0" sz="2000" spc="-484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 </a:t>
            </a:r>
            <a:r>
              <a:rPr dirty="0" sz="2000">
                <a:latin typeface="Times New Roman"/>
                <a:cs typeface="Times New Roman"/>
              </a:rPr>
              <a:t>enables a </a:t>
            </a:r>
            <a:r>
              <a:rPr dirty="0" sz="2000" spc="-5">
                <a:latin typeface="Times New Roman"/>
                <a:cs typeface="Times New Roman"/>
              </a:rPr>
              <a:t>team </a:t>
            </a:r>
            <a:r>
              <a:rPr dirty="0" sz="2000">
                <a:latin typeface="Times New Roman"/>
                <a:cs typeface="Times New Roman"/>
              </a:rPr>
              <a:t>to perform application </a:t>
            </a:r>
            <a:r>
              <a:rPr dirty="0" sz="2000" spc="-5">
                <a:latin typeface="Times New Roman"/>
                <a:cs typeface="Times New Roman"/>
              </a:rPr>
              <a:t>monitoring, </a:t>
            </a:r>
            <a:r>
              <a:rPr dirty="0" sz="2000">
                <a:latin typeface="Times New Roman"/>
                <a:cs typeface="Times New Roman"/>
              </a:rPr>
              <a:t>log analysis, and other </a:t>
            </a:r>
            <a:r>
              <a:rPr dirty="0" sz="2000" spc="-5">
                <a:latin typeface="Times New Roman"/>
                <a:cs typeface="Times New Roman"/>
              </a:rPr>
              <a:t>tasks </a:t>
            </a:r>
            <a:r>
              <a:rPr dirty="0" sz="2000">
                <a:latin typeface="Times New Roman"/>
                <a:cs typeface="Times New Roman"/>
              </a:rPr>
              <a:t>with the open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source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Elasticsearch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tool.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dirty="0" sz="2000" spc="-75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query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analyst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use </a:t>
            </a:r>
            <a:r>
              <a:rPr dirty="0" sz="2000" b="1">
                <a:latin typeface="Times New Roman"/>
                <a:cs typeface="Times New Roman"/>
              </a:rPr>
              <a:t>Amazon</a:t>
            </a:r>
            <a:r>
              <a:rPr dirty="0" sz="2000" spc="-1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Athena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S3,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visualize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Amazon</a:t>
            </a:r>
            <a:endParaRPr sz="20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QuickSight.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13292" y="5309615"/>
            <a:ext cx="2778252" cy="141122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52016"/>
            <a:ext cx="432879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 b="1">
                <a:latin typeface="Times New Roman"/>
                <a:cs typeface="Times New Roman"/>
              </a:rPr>
              <a:t>AWS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Services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–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bigdata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portfolio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2183" y="1491996"/>
            <a:ext cx="8982456" cy="505358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8404" y="1094613"/>
            <a:ext cx="10965815" cy="4722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 b="1">
                <a:latin typeface="Times New Roman"/>
                <a:cs typeface="Times New Roman"/>
              </a:rPr>
              <a:t>AWS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506095" indent="-494030">
              <a:lnSpc>
                <a:spcPct val="100000"/>
              </a:lnSpc>
              <a:buAutoNum type="arabicPeriod" startAt="10"/>
              <a:tabLst>
                <a:tab pos="506095" algn="l"/>
                <a:tab pos="506730" algn="l"/>
              </a:tabLst>
            </a:pPr>
            <a:r>
              <a:rPr dirty="0" sz="2000" b="1">
                <a:latin typeface="Times New Roman"/>
                <a:cs typeface="Times New Roman"/>
              </a:rPr>
              <a:t>Artificial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intelligence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10"/>
            </a:pPr>
            <a:endParaRPr sz="2050">
              <a:latin typeface="Times New Roman"/>
              <a:cs typeface="Times New Roman"/>
            </a:endParaRPr>
          </a:p>
          <a:p>
            <a:pPr marL="469265" marR="349885">
              <a:lnSpc>
                <a:spcPct val="100000"/>
              </a:lnSpc>
            </a:pP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range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AI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 </a:t>
            </a:r>
            <a:r>
              <a:rPr dirty="0" sz="2000">
                <a:latin typeface="Times New Roman"/>
                <a:cs typeface="Times New Roman"/>
              </a:rPr>
              <a:t>development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delivery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platforms,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well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packaged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AI-based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applications.</a:t>
            </a:r>
            <a:endParaRPr sz="20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AI</a:t>
            </a:r>
            <a:r>
              <a:rPr dirty="0" sz="2000" spc="-5">
                <a:latin typeface="Times New Roman"/>
                <a:cs typeface="Times New Roman"/>
              </a:rPr>
              <a:t> suite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tools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includes:</a:t>
            </a:r>
            <a:endParaRPr sz="2000">
              <a:latin typeface="Times New Roman"/>
              <a:cs typeface="Times New Roman"/>
            </a:endParaRPr>
          </a:p>
          <a:p>
            <a:pPr lvl="1" marL="812800" indent="-344170">
              <a:lnSpc>
                <a:spcPct val="100000"/>
              </a:lnSpc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dirty="0" sz="2000" b="1">
                <a:latin typeface="Times New Roman"/>
                <a:cs typeface="Times New Roman"/>
              </a:rPr>
              <a:t>Amazon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Lex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text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chatbot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technology</a:t>
            </a:r>
            <a:endParaRPr sz="2000">
              <a:latin typeface="Times New Roman"/>
              <a:cs typeface="Times New Roman"/>
            </a:endParaRPr>
          </a:p>
          <a:p>
            <a:pPr lvl="1" marL="812800" indent="-344170">
              <a:lnSpc>
                <a:spcPct val="100000"/>
              </a:lnSpc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dirty="0" sz="2000" b="1">
                <a:latin typeface="Times New Roman"/>
                <a:cs typeface="Times New Roman"/>
              </a:rPr>
              <a:t>Amazon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Polly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text-to-speech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translation</a:t>
            </a:r>
            <a:endParaRPr sz="2000">
              <a:latin typeface="Times New Roman"/>
              <a:cs typeface="Times New Roman"/>
            </a:endParaRPr>
          </a:p>
          <a:p>
            <a:pPr lvl="1" marL="812800" indent="-344170">
              <a:lnSpc>
                <a:spcPct val="100000"/>
              </a:lnSpc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dirty="0" sz="2000" b="1">
                <a:latin typeface="Times New Roman"/>
                <a:cs typeface="Times New Roman"/>
              </a:rPr>
              <a:t>Amazon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Rekognition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image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facial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analysis.</a:t>
            </a:r>
            <a:endParaRPr sz="2000">
              <a:latin typeface="Times New Roman"/>
              <a:cs typeface="Times New Roman"/>
            </a:endParaRPr>
          </a:p>
          <a:p>
            <a:pPr lvl="1" marL="812800" marR="421640" indent="-343535">
              <a:lnSpc>
                <a:spcPct val="100000"/>
              </a:lnSpc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also</a:t>
            </a:r>
            <a:r>
              <a:rPr dirty="0" sz="2000">
                <a:latin typeface="Times New Roman"/>
                <a:cs typeface="Times New Roman"/>
              </a:rPr>
              <a:t> provides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technology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developers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build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smart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rely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machine-learning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technology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complex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algorithms.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On 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consumer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side,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45">
                <a:latin typeface="Times New Roman"/>
                <a:cs typeface="Times New Roman"/>
              </a:rPr>
              <a:t>AWS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technologies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power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Alexa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spc="-35" b="1">
                <a:latin typeface="Times New Roman"/>
                <a:cs typeface="Times New Roman"/>
              </a:rPr>
              <a:t>Voice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Services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Alexa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Skills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Kit</a:t>
            </a:r>
            <a:r>
              <a:rPr dirty="0" sz="2000" spc="-5">
                <a:latin typeface="Times New Roman"/>
                <a:cs typeface="Times New Roman"/>
              </a:rPr>
              <a:t> 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build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voice-based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Echo devices.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263" y="5882640"/>
            <a:ext cx="1322832" cy="85496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2304" y="1266444"/>
            <a:ext cx="1598676" cy="1066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09104" y="2857500"/>
            <a:ext cx="2017776" cy="134569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47376" y="5548884"/>
            <a:ext cx="1208531" cy="120700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765660" y="6465214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52016"/>
            <a:ext cx="485076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 b="1">
                <a:latin typeface="Times New Roman"/>
                <a:cs typeface="Times New Roman"/>
              </a:rPr>
              <a:t>AWS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Services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–</a:t>
            </a:r>
            <a:r>
              <a:rPr dirty="0" sz="2400" spc="-1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Artificial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intelligence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4060" y="1920239"/>
            <a:ext cx="7790688" cy="43845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2304" y="1266444"/>
            <a:ext cx="1598676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8404" y="1094613"/>
            <a:ext cx="11061700" cy="3503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 b="1">
                <a:latin typeface="Times New Roman"/>
                <a:cs typeface="Times New Roman"/>
              </a:rPr>
              <a:t>AWS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06730" algn="l"/>
              </a:tabLst>
            </a:pPr>
            <a:r>
              <a:rPr dirty="0" sz="2000" spc="-35" b="1">
                <a:latin typeface="Times New Roman"/>
                <a:cs typeface="Times New Roman"/>
              </a:rPr>
              <a:t>11.	</a:t>
            </a:r>
            <a:r>
              <a:rPr dirty="0" sz="2000" b="1">
                <a:latin typeface="Times New Roman"/>
                <a:cs typeface="Times New Roman"/>
              </a:rPr>
              <a:t>Mobile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Development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265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70" b="1">
                <a:latin typeface="Times New Roman"/>
                <a:cs typeface="Times New Roman"/>
              </a:rPr>
              <a:t>AWS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Mobile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Hub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collection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tools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mobile </a:t>
            </a:r>
            <a:r>
              <a:rPr dirty="0" sz="2000">
                <a:latin typeface="Times New Roman"/>
                <a:cs typeface="Times New Roman"/>
              </a:rPr>
              <a:t>app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developers,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Mobile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SDK,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code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samples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libraries.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mobile</a:t>
            </a:r>
            <a:r>
              <a:rPr dirty="0" sz="2000">
                <a:latin typeface="Times New Roman"/>
                <a:cs typeface="Times New Roman"/>
              </a:rPr>
              <a:t> app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</a:t>
            </a:r>
            <a:r>
              <a:rPr dirty="0" sz="2000" spc="-5">
                <a:latin typeface="Times New Roman"/>
                <a:cs typeface="Times New Roman"/>
              </a:rPr>
              <a:t>also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 </a:t>
            </a:r>
            <a:r>
              <a:rPr dirty="0" sz="2000" b="1">
                <a:latin typeface="Times New Roman"/>
                <a:cs typeface="Times New Roman"/>
              </a:rPr>
              <a:t>Amazon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Cognito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manage </a:t>
            </a: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mobile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265" marR="1270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Times New Roman"/>
                <a:cs typeface="Times New Roman"/>
              </a:rPr>
              <a:t>Amazon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Pinpoint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send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push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notifications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application-end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analyze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effectiveness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those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communications.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6243" y="4672584"/>
            <a:ext cx="4305300" cy="218541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765660" y="6465214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52016"/>
            <a:ext cx="485076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 b="1">
                <a:latin typeface="Times New Roman"/>
                <a:cs typeface="Times New Roman"/>
              </a:rPr>
              <a:t>AWS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Services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–</a:t>
            </a:r>
            <a:r>
              <a:rPr dirty="0" sz="2400" spc="-1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Artificial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intelligence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272" y="1260347"/>
            <a:ext cx="9730740" cy="518312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5660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404" y="1094613"/>
            <a:ext cx="11082655" cy="4722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 b="1">
                <a:latin typeface="Times New Roman"/>
                <a:cs typeface="Times New Roman"/>
              </a:rPr>
              <a:t>AWS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5" b="1">
                <a:latin typeface="Times New Roman"/>
                <a:cs typeface="Times New Roman"/>
              </a:rPr>
              <a:t>12.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Messages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Notifications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messaging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communication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applications.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265" marR="93345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Times New Roman"/>
                <a:cs typeface="Times New Roman"/>
              </a:rPr>
              <a:t>Amazon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Simple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Queue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message </a:t>
            </a:r>
            <a:r>
              <a:rPr dirty="0" sz="2000">
                <a:latin typeface="Times New Roman"/>
                <a:cs typeface="Times New Roman"/>
              </a:rPr>
              <a:t>queue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sends,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stores,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receives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messages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between components of distributed applications to ensure that the parts of an </a:t>
            </a:r>
            <a:r>
              <a:rPr dirty="0" sz="2000" spc="-5">
                <a:latin typeface="Times New Roman"/>
                <a:cs typeface="Times New Roman"/>
              </a:rPr>
              <a:t>application </a:t>
            </a:r>
            <a:r>
              <a:rPr dirty="0" sz="2000">
                <a:latin typeface="Times New Roman"/>
                <a:cs typeface="Times New Roman"/>
              </a:rPr>
              <a:t>work as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intended.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265" marR="508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Times New Roman"/>
                <a:cs typeface="Times New Roman"/>
              </a:rPr>
              <a:t>Amazon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Simple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Notification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(SNS)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enables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pub-sub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messages</a:t>
            </a:r>
            <a:r>
              <a:rPr dirty="0" sz="2000">
                <a:latin typeface="Times New Roman"/>
                <a:cs typeface="Times New Roman"/>
              </a:rPr>
              <a:t> to</a:t>
            </a:r>
            <a:r>
              <a:rPr dirty="0" sz="2000" spc="-5">
                <a:latin typeface="Times New Roman"/>
                <a:cs typeface="Times New Roman"/>
              </a:rPr>
              <a:t> endpoints,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 as end users or services. SNS includes a </a:t>
            </a:r>
            <a:r>
              <a:rPr dirty="0" sz="2000" spc="-5">
                <a:latin typeface="Times New Roman"/>
                <a:cs typeface="Times New Roman"/>
              </a:rPr>
              <a:t>mobile messaging </a:t>
            </a:r>
            <a:r>
              <a:rPr dirty="0" sz="2000">
                <a:latin typeface="Times New Roman"/>
                <a:cs typeface="Times New Roman"/>
              </a:rPr>
              <a:t>feature that enables push </a:t>
            </a:r>
            <a:r>
              <a:rPr dirty="0" sz="2000" spc="-5">
                <a:latin typeface="Times New Roman"/>
                <a:cs typeface="Times New Roman"/>
              </a:rPr>
              <a:t>messaging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mobile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devices.</a:t>
            </a:r>
            <a:endParaRPr sz="20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Amazon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Simple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Email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professionals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marketers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receive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emails.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90431" y="1071372"/>
            <a:ext cx="2801112" cy="140055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823" y="4515611"/>
            <a:ext cx="720852" cy="7208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90988" y="5521450"/>
            <a:ext cx="1488948" cy="126187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52016"/>
            <a:ext cx="269176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 b="1">
                <a:latin typeface="Times New Roman"/>
                <a:cs typeface="Times New Roman"/>
              </a:rPr>
              <a:t>AWS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Services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–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0235" y="1491996"/>
            <a:ext cx="6509004" cy="5205984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5660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404" y="1094613"/>
            <a:ext cx="11237595" cy="5332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 b="1">
                <a:latin typeface="Times New Roman"/>
                <a:cs typeface="Times New Roman"/>
              </a:rPr>
              <a:t>AWS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5" b="1">
                <a:latin typeface="Times New Roman"/>
                <a:cs typeface="Times New Roman"/>
              </a:rPr>
              <a:t>13.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Other</a:t>
            </a:r>
            <a:r>
              <a:rPr dirty="0" sz="2000" spc="-8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469265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Web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 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range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productivity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options.</a:t>
            </a:r>
            <a:endParaRPr sz="2000">
              <a:latin typeface="Times New Roman"/>
              <a:cs typeface="Times New Roman"/>
            </a:endParaRPr>
          </a:p>
          <a:p>
            <a:pPr algn="just" marL="469265" marR="7302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Amazon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Chime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enables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online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video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meetings, calls,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text-based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chats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across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devices.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</a:t>
            </a:r>
            <a:r>
              <a:rPr dirty="0" sz="2000" spc="-5">
                <a:latin typeface="Times New Roman"/>
                <a:cs typeface="Times New Roman"/>
              </a:rPr>
              <a:t>also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take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advantage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b="1">
                <a:latin typeface="Times New Roman"/>
                <a:cs typeface="Times New Roman"/>
              </a:rPr>
              <a:t>Amazon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WorkDocs</a:t>
            </a:r>
            <a:r>
              <a:rPr dirty="0" sz="2000" spc="-10">
                <a:latin typeface="Times New Roman"/>
                <a:cs typeface="Times New Roman"/>
              </a:rPr>
              <a:t>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sharing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Amazon </a:t>
            </a:r>
            <a:r>
              <a:rPr dirty="0" sz="2000" spc="-484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WorkMail</a:t>
            </a:r>
            <a:r>
              <a:rPr dirty="0" sz="2000" spc="-10">
                <a:latin typeface="Times New Roman"/>
                <a:cs typeface="Times New Roman"/>
              </a:rPr>
              <a:t>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business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email</a:t>
            </a:r>
            <a:r>
              <a:rPr dirty="0" sz="2000">
                <a:latin typeface="Times New Roman"/>
                <a:cs typeface="Times New Roman"/>
              </a:rPr>
              <a:t> 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calendaring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features.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265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Desktop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streaming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Amazon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WorkSpaces</a:t>
            </a:r>
            <a:r>
              <a:rPr dirty="0" sz="2000" spc="-10">
                <a:latin typeface="Times New Roman"/>
                <a:cs typeface="Times New Roman"/>
              </a:rPr>
              <a:t>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remote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desktop-as-a-service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platform,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b="1">
                <a:latin typeface="Times New Roman"/>
                <a:cs typeface="Times New Roman"/>
              </a:rPr>
              <a:t>Amazon </a:t>
            </a:r>
            <a:r>
              <a:rPr dirty="0" sz="2000" spc="-5" b="1">
                <a:latin typeface="Times New Roman"/>
                <a:cs typeface="Times New Roman"/>
              </a:rPr>
              <a:t>AppStream</a:t>
            </a:r>
            <a:r>
              <a:rPr dirty="0" sz="2000" spc="-5">
                <a:latin typeface="Times New Roman"/>
                <a:cs typeface="Times New Roman"/>
              </a:rPr>
              <a:t>, </a:t>
            </a:r>
            <a:r>
              <a:rPr dirty="0" sz="2000">
                <a:latin typeface="Times New Roman"/>
                <a:cs typeface="Times New Roman"/>
              </a:rPr>
              <a:t>a service that </a:t>
            </a:r>
            <a:r>
              <a:rPr dirty="0" sz="2000" spc="-5">
                <a:latin typeface="Times New Roman"/>
                <a:cs typeface="Times New Roman"/>
              </a:rPr>
              <a:t>lets </a:t>
            </a:r>
            <a:r>
              <a:rPr dirty="0" sz="2000">
                <a:latin typeface="Times New Roman"/>
                <a:cs typeface="Times New Roman"/>
              </a:rPr>
              <a:t>a developer stream a desktop application from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</a:t>
            </a:r>
            <a:r>
              <a:rPr dirty="0" sz="2000" spc="-5">
                <a:latin typeface="Times New Roman"/>
                <a:cs typeface="Times New Roman"/>
              </a:rPr>
              <a:t>end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user's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web </a:t>
            </a:r>
            <a:r>
              <a:rPr dirty="0" sz="2000" spc="-15">
                <a:latin typeface="Times New Roman"/>
                <a:cs typeface="Times New Roman"/>
              </a:rPr>
              <a:t>browser.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265" marR="37465">
              <a:lnSpc>
                <a:spcPct val="100000"/>
              </a:lnSpc>
              <a:spcBef>
                <a:spcPts val="5"/>
              </a:spcBef>
            </a:pPr>
            <a:r>
              <a:rPr dirty="0" sz="2000" spc="-45">
                <a:latin typeface="Times New Roman"/>
                <a:cs typeface="Times New Roman"/>
              </a:rPr>
              <a:t>AWS </a:t>
            </a:r>
            <a:r>
              <a:rPr dirty="0" sz="2000">
                <a:latin typeface="Times New Roman"/>
                <a:cs typeface="Times New Roman"/>
              </a:rPr>
              <a:t>also has a variety of services that enable internet of things </a:t>
            </a:r>
            <a:r>
              <a:rPr dirty="0" sz="2000" spc="5">
                <a:latin typeface="Times New Roman"/>
                <a:cs typeface="Times New Roman"/>
              </a:rPr>
              <a:t>(IoT) </a:t>
            </a:r>
            <a:r>
              <a:rPr dirty="0" sz="2000" spc="-5">
                <a:latin typeface="Times New Roman"/>
                <a:cs typeface="Times New Roman"/>
              </a:rPr>
              <a:t>deployments.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70" b="1">
                <a:latin typeface="Times New Roman"/>
                <a:cs typeface="Times New Roman"/>
              </a:rPr>
              <a:t>AWS </a:t>
            </a:r>
            <a:r>
              <a:rPr dirty="0" sz="2000" b="1">
                <a:latin typeface="Times New Roman"/>
                <a:cs typeface="Times New Roman"/>
              </a:rPr>
              <a:t>IoT 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back-end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manage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IoT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ingestion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database services. The </a:t>
            </a:r>
            <a:r>
              <a:rPr dirty="0" sz="2000" spc="-50">
                <a:latin typeface="Times New Roman"/>
                <a:cs typeface="Times New Roman"/>
              </a:rPr>
              <a:t>AWS </a:t>
            </a:r>
            <a:r>
              <a:rPr dirty="0" sz="2000">
                <a:latin typeface="Times New Roman"/>
                <a:cs typeface="Times New Roman"/>
              </a:rPr>
              <a:t>IoT Button provides hardware for </a:t>
            </a:r>
            <a:r>
              <a:rPr dirty="0" sz="2000" spc="-5">
                <a:latin typeface="Times New Roman"/>
                <a:cs typeface="Times New Roman"/>
              </a:rPr>
              <a:t>limited </a:t>
            </a:r>
            <a:r>
              <a:rPr dirty="0" sz="2000">
                <a:latin typeface="Times New Roman"/>
                <a:cs typeface="Times New Roman"/>
              </a:rPr>
              <a:t>IoT </a:t>
            </a:r>
            <a:r>
              <a:rPr dirty="0" sz="2000" spc="-15">
                <a:latin typeface="Times New Roman"/>
                <a:cs typeface="Times New Roman"/>
              </a:rPr>
              <a:t>functionality,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70" b="1">
                <a:latin typeface="Times New Roman"/>
                <a:cs typeface="Times New Roman"/>
              </a:rPr>
              <a:t>AWS 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Greengrass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brings</a:t>
            </a:r>
            <a:r>
              <a:rPr dirty="0" sz="2000" spc="-15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capabilities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IoT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devices.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13519" y="1167383"/>
            <a:ext cx="2694431" cy="149809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063" y="5090159"/>
            <a:ext cx="690372" cy="63398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43388" y="3427476"/>
            <a:ext cx="851916" cy="614172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456545" cy="1308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 b="1">
                <a:latin typeface="Times New Roman"/>
                <a:cs typeface="Times New Roman"/>
              </a:rPr>
              <a:t>AWS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pricing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models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pay-as-you-go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either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per-hour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per-second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basis.</a:t>
            </a:r>
            <a:endParaRPr sz="2000">
              <a:latin typeface="Times New Roman"/>
              <a:cs typeface="Times New Roman"/>
            </a:endParaRPr>
          </a:p>
          <a:p>
            <a:pPr marL="355600" marR="74993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also</a:t>
            </a:r>
            <a:r>
              <a:rPr dirty="0" sz="2000">
                <a:latin typeface="Times New Roman"/>
                <a:cs typeface="Times New Roman"/>
              </a:rPr>
              <a:t> an option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reserve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set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amount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compute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capacity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discounted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who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prepay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whole,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who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sign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 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one-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three-year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usage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commitments.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5660" y="633567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767" y="2385058"/>
            <a:ext cx="7812024" cy="43952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809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65"/>
              <a:t> </a:t>
            </a:r>
            <a:r>
              <a:rPr dirty="0" sz="2400" spc="-25"/>
              <a:t>Operating</a:t>
            </a:r>
            <a:r>
              <a:rPr dirty="0" sz="2400" spc="-45"/>
              <a:t> </a:t>
            </a:r>
            <a:r>
              <a:rPr dirty="0" sz="2400" spc="-25"/>
              <a:t>System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817984" y="6465214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143457"/>
            <a:ext cx="7871459" cy="35680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Outcome: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50419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module,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expected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50">
              <a:latin typeface="Times New Roman"/>
              <a:cs typeface="Times New Roman"/>
            </a:endParaRPr>
          </a:p>
          <a:p>
            <a:pPr marL="130429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304290" algn="l"/>
                <a:tab pos="1304925" algn="l"/>
              </a:tabLst>
            </a:pPr>
            <a:r>
              <a:rPr dirty="0" sz="2000">
                <a:latin typeface="Times New Roman"/>
                <a:cs typeface="Times New Roman"/>
              </a:rPr>
              <a:t>Discuss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various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importance.</a:t>
            </a:r>
            <a:endParaRPr sz="2000">
              <a:latin typeface="Times New Roman"/>
              <a:cs typeface="Times New Roman"/>
            </a:endParaRPr>
          </a:p>
          <a:p>
            <a:pPr marL="130429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304290" algn="l"/>
                <a:tab pos="1304925" algn="l"/>
              </a:tabLst>
            </a:pPr>
            <a:r>
              <a:rPr dirty="0" sz="2000">
                <a:latin typeface="Times New Roman"/>
                <a:cs typeface="Times New Roman"/>
              </a:rPr>
              <a:t>Explain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examples.</a:t>
            </a:r>
            <a:endParaRPr sz="2000">
              <a:latin typeface="Times New Roman"/>
              <a:cs typeface="Times New Roman"/>
            </a:endParaRPr>
          </a:p>
          <a:p>
            <a:pPr marL="130429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304290" algn="l"/>
                <a:tab pos="1304925" algn="l"/>
              </a:tabLst>
            </a:pPr>
            <a:r>
              <a:rPr dirty="0" sz="2000" spc="-5">
                <a:latin typeface="Times New Roman"/>
                <a:cs typeface="Times New Roman"/>
              </a:rPr>
              <a:t>Determine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impact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platforms</a:t>
            </a:r>
            <a:endParaRPr sz="2000">
              <a:latin typeface="Times New Roman"/>
              <a:cs typeface="Times New Roman"/>
            </a:endParaRPr>
          </a:p>
          <a:p>
            <a:pPr marL="130429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304290" algn="l"/>
                <a:tab pos="1304925" algn="l"/>
              </a:tabLst>
            </a:pPr>
            <a:r>
              <a:rPr dirty="0" sz="2000">
                <a:latin typeface="Times New Roman"/>
                <a:cs typeface="Times New Roman"/>
              </a:rPr>
              <a:t>Describe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seven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step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migration</a:t>
            </a:r>
            <a:endParaRPr sz="2000">
              <a:latin typeface="Times New Roman"/>
              <a:cs typeface="Times New Roman"/>
            </a:endParaRPr>
          </a:p>
          <a:p>
            <a:pPr marL="130429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304290" algn="l"/>
                <a:tab pos="1304925" algn="l"/>
              </a:tabLst>
            </a:pPr>
            <a:r>
              <a:rPr dirty="0" sz="2000">
                <a:latin typeface="Times New Roman"/>
                <a:cs typeface="Times New Roman"/>
              </a:rPr>
              <a:t>Identify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risks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83738" y="2681173"/>
            <a:ext cx="649033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>
                <a:latin typeface="Times New Roman"/>
                <a:cs typeface="Times New Roman"/>
              </a:rPr>
              <a:t>Microsoft</a:t>
            </a:r>
            <a:r>
              <a:rPr dirty="0" sz="4800" spc="-105">
                <a:latin typeface="Times New Roman"/>
                <a:cs typeface="Times New Roman"/>
              </a:rPr>
              <a:t> </a:t>
            </a:r>
            <a:r>
              <a:rPr dirty="0" sz="4800" spc="-190">
                <a:latin typeface="Times New Roman"/>
                <a:cs typeface="Times New Roman"/>
              </a:rPr>
              <a:t>W</a:t>
            </a:r>
            <a:r>
              <a:rPr dirty="0" sz="4800">
                <a:latin typeface="Times New Roman"/>
                <a:cs typeface="Times New Roman"/>
              </a:rPr>
              <a:t>indows</a:t>
            </a:r>
            <a:r>
              <a:rPr dirty="0" sz="4800" spc="-295">
                <a:latin typeface="Times New Roman"/>
                <a:cs typeface="Times New Roman"/>
              </a:rPr>
              <a:t> </a:t>
            </a:r>
            <a:r>
              <a:rPr dirty="0" sz="4800">
                <a:latin typeface="Times New Roman"/>
                <a:cs typeface="Times New Roman"/>
              </a:rPr>
              <a:t>Azure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Cloud</a:t>
            </a:r>
            <a:r>
              <a:rPr dirty="0" sz="2400" spc="-9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Platforms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10802620" cy="4966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Microsoft</a:t>
            </a:r>
            <a:r>
              <a:rPr dirty="0" sz="2400" spc="-80" b="1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Windows</a:t>
            </a:r>
            <a:r>
              <a:rPr dirty="0" sz="2400" spc="-120" b="1">
                <a:latin typeface="Times New Roman"/>
                <a:cs typeface="Times New Roman"/>
              </a:rPr>
              <a:t> </a:t>
            </a:r>
            <a:r>
              <a:rPr dirty="0" sz="2400" spc="-20" b="1">
                <a:latin typeface="Times New Roman"/>
                <a:cs typeface="Times New Roman"/>
              </a:rPr>
              <a:t>Azure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469900" marR="768985" indent="-457200">
              <a:lnSpc>
                <a:spcPct val="100000"/>
              </a:lnSpc>
              <a:spcBef>
                <a:spcPts val="183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Microsoft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Azure,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formerly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known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Windows</a:t>
            </a:r>
            <a:r>
              <a:rPr dirty="0" sz="2000" spc="-1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Azure,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Microsoft's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Azure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Microsoft’s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strategy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announced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2008.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Microsoft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defines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Azure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 </a:t>
            </a:r>
            <a:r>
              <a:rPr dirty="0" sz="2000" spc="5" b="1">
                <a:latin typeface="Times New Roman"/>
                <a:cs typeface="Times New Roman"/>
              </a:rPr>
              <a:t>“an </a:t>
            </a:r>
            <a:r>
              <a:rPr dirty="0" sz="2000" spc="-5" b="1">
                <a:latin typeface="Times New Roman"/>
                <a:cs typeface="Times New Roman"/>
              </a:rPr>
              <a:t>Internet-scale </a:t>
            </a:r>
            <a:r>
              <a:rPr dirty="0" sz="2000" b="1">
                <a:latin typeface="Times New Roman"/>
                <a:cs typeface="Times New Roman"/>
              </a:rPr>
              <a:t>cloud services platform hosted in </a:t>
            </a:r>
            <a:r>
              <a:rPr dirty="0" sz="2000" spc="-5" b="1">
                <a:latin typeface="Times New Roman"/>
                <a:cs typeface="Times New Roman"/>
              </a:rPr>
              <a:t>Microsoft </a:t>
            </a:r>
            <a:r>
              <a:rPr dirty="0" sz="2000" b="1">
                <a:latin typeface="Times New Roman"/>
                <a:cs typeface="Times New Roman"/>
              </a:rPr>
              <a:t>data centers, </a:t>
            </a:r>
            <a:r>
              <a:rPr dirty="0" sz="2000" spc="-5" b="1">
                <a:latin typeface="Times New Roman"/>
                <a:cs typeface="Times New Roman"/>
              </a:rPr>
              <a:t>which provides </a:t>
            </a:r>
            <a:r>
              <a:rPr dirty="0" sz="2000" b="1">
                <a:latin typeface="Times New Roman"/>
                <a:cs typeface="Times New Roman"/>
              </a:rPr>
              <a:t> an operating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system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set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developer</a:t>
            </a:r>
            <a:r>
              <a:rPr dirty="0" sz="2000" spc="-7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services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that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can be</a:t>
            </a:r>
            <a:r>
              <a:rPr dirty="0" sz="2000" spc="-5" b="1">
                <a:latin typeface="Times New Roman"/>
                <a:cs typeface="Times New Roman"/>
              </a:rPr>
              <a:t> used individually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or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20" b="1">
                <a:latin typeface="Times New Roman"/>
                <a:cs typeface="Times New Roman"/>
              </a:rPr>
              <a:t>together.”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469900" marR="5715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It provides a range of cloud services, including those for </a:t>
            </a:r>
            <a:r>
              <a:rPr dirty="0" sz="2000" b="1">
                <a:latin typeface="Times New Roman"/>
                <a:cs typeface="Times New Roman"/>
              </a:rPr>
              <a:t>compute, analytics, storage, and 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networking</a:t>
            </a:r>
            <a:r>
              <a:rPr dirty="0" sz="2000">
                <a:latin typeface="Times New Roman"/>
                <a:cs typeface="Times New Roman"/>
              </a:rPr>
              <a:t>.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pick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choose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scale </a:t>
            </a:r>
            <a:r>
              <a:rPr dirty="0" sz="2000">
                <a:latin typeface="Times New Roman"/>
                <a:cs typeface="Times New Roman"/>
              </a:rPr>
              <a:t>new applications,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existing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applications,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469900" marR="210185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interoperability,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Microsoft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various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Internet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protocols,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including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40" b="1">
                <a:latin typeface="Times New Roman"/>
                <a:cs typeface="Times New Roman"/>
              </a:rPr>
              <a:t>HTTP,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 spc="-30" b="1">
                <a:latin typeface="Times New Roman"/>
                <a:cs typeface="Times New Roman"/>
              </a:rPr>
              <a:t>REST,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-35" b="1">
                <a:latin typeface="Times New Roman"/>
                <a:cs typeface="Times New Roman"/>
              </a:rPr>
              <a:t>SOAP, </a:t>
            </a:r>
            <a:r>
              <a:rPr dirty="0" sz="2000" spc="-484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XML.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88880" y="1121663"/>
            <a:ext cx="1249679" cy="9768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96856" y="5788152"/>
            <a:ext cx="1633727" cy="10210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823" y="3075432"/>
            <a:ext cx="861060" cy="86105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5660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42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052016"/>
            <a:ext cx="10916920" cy="4052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latin typeface="Times New Roman"/>
                <a:cs typeface="Times New Roman"/>
              </a:rPr>
              <a:t>Azure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platform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Azure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composed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four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different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205104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Windows</a:t>
            </a:r>
            <a:r>
              <a:rPr dirty="0" sz="2000" spc="-13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Azure: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Windows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locally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stores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related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inside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Microsoft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center.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Microsoft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.NET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Services: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same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.Net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Microsoft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its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Windows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environment.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extended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cloud-based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 </a:t>
            </a:r>
            <a:r>
              <a:rPr dirty="0" sz="2000" spc="-5">
                <a:latin typeface="Times New Roman"/>
                <a:cs typeface="Times New Roman"/>
              </a:rPr>
              <a:t>well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on-premise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Microsoft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SQL</a:t>
            </a:r>
            <a:r>
              <a:rPr dirty="0" sz="2000" spc="-1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Services: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 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same</a:t>
            </a:r>
            <a:r>
              <a:rPr dirty="0" sz="2000">
                <a:latin typeface="Times New Roman"/>
                <a:cs typeface="Times New Roman"/>
              </a:rPr>
              <a:t> data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Microsoft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premise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been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extended to the cloud. </a:t>
            </a:r>
            <a:r>
              <a:rPr dirty="0" sz="2000" spc="-10">
                <a:latin typeface="Times New Roman"/>
                <a:cs typeface="Times New Roman"/>
              </a:rPr>
              <a:t>However, </a:t>
            </a:r>
            <a:r>
              <a:rPr dirty="0" sz="2000">
                <a:latin typeface="Times New Roman"/>
                <a:cs typeface="Times New Roman"/>
              </a:rPr>
              <a:t>if you want to </a:t>
            </a:r>
            <a:r>
              <a:rPr dirty="0" sz="2000" spc="-5">
                <a:latin typeface="Times New Roman"/>
                <a:cs typeface="Times New Roman"/>
              </a:rPr>
              <a:t>take </a:t>
            </a:r>
            <a:r>
              <a:rPr dirty="0" sz="2000">
                <a:latin typeface="Times New Roman"/>
                <a:cs typeface="Times New Roman"/>
              </a:rPr>
              <a:t>advantage of </a:t>
            </a:r>
            <a:r>
              <a:rPr dirty="0" sz="2000" spc="-15">
                <a:latin typeface="Times New Roman"/>
                <a:cs typeface="Times New Roman"/>
              </a:rPr>
              <a:t>Azure’s </a:t>
            </a:r>
            <a:r>
              <a:rPr dirty="0" sz="2000" spc="-5">
                <a:latin typeface="Times New Roman"/>
                <a:cs typeface="Times New Roman"/>
              </a:rPr>
              <a:t>scaling </a:t>
            </a:r>
            <a:r>
              <a:rPr dirty="0" sz="2000" spc="-15">
                <a:latin typeface="Times New Roman"/>
                <a:cs typeface="Times New Roman"/>
              </a:rPr>
              <a:t>capability, </a:t>
            </a:r>
            <a:r>
              <a:rPr dirty="0" sz="2000">
                <a:latin typeface="Times New Roman"/>
                <a:cs typeface="Times New Roman"/>
              </a:rPr>
              <a:t>you </a:t>
            </a:r>
            <a:r>
              <a:rPr dirty="0" sz="2000" spc="-5">
                <a:latin typeface="Times New Roman"/>
                <a:cs typeface="Times New Roman"/>
              </a:rPr>
              <a:t>must </a:t>
            </a:r>
            <a:r>
              <a:rPr dirty="0" sz="2000">
                <a:latin typeface="Times New Roman"/>
                <a:cs typeface="Times New Roman"/>
              </a:rPr>
              <a:t> rewrite the SQL code. The goal of SQL services is to provide an asset of cloud-based approaches for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storing the data in the cloud. The </a:t>
            </a:r>
            <a:r>
              <a:rPr dirty="0" sz="2000" spc="-5">
                <a:latin typeface="Times New Roman"/>
                <a:cs typeface="Times New Roman"/>
              </a:rPr>
              <a:t>data </a:t>
            </a:r>
            <a:r>
              <a:rPr dirty="0" sz="2000">
                <a:latin typeface="Times New Roman"/>
                <a:cs typeface="Times New Roman"/>
              </a:rPr>
              <a:t>services expose both SOAP and REST interfaces as data </a:t>
            </a:r>
            <a:r>
              <a:rPr dirty="0" sz="2000" spc="-5">
                <a:latin typeface="Times New Roman"/>
                <a:cs typeface="Times New Roman"/>
              </a:rPr>
              <a:t>access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methods.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storage,</a:t>
            </a:r>
            <a:r>
              <a:rPr dirty="0" sz="2000" spc="-1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Azure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relational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668" y="5382869"/>
            <a:ext cx="10876915" cy="1245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Live </a:t>
            </a:r>
            <a:r>
              <a:rPr dirty="0" sz="2000" b="1">
                <a:latin typeface="Times New Roman"/>
                <a:cs typeface="Times New Roman"/>
              </a:rPr>
              <a:t>Services: </a:t>
            </a:r>
            <a:r>
              <a:rPr dirty="0" sz="2000">
                <a:latin typeface="Times New Roman"/>
                <a:cs typeface="Times New Roman"/>
              </a:rPr>
              <a:t>This set of services allows developers to connect code developed in the </a:t>
            </a:r>
            <a:r>
              <a:rPr dirty="0" sz="2000" spc="-10">
                <a:latin typeface="Times New Roman"/>
                <a:cs typeface="Times New Roman"/>
              </a:rPr>
              <a:t>Windows </a:t>
            </a:r>
            <a:r>
              <a:rPr dirty="0" sz="2000">
                <a:latin typeface="Times New Roman"/>
                <a:cs typeface="Times New Roman"/>
              </a:rPr>
              <a:t>Live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 into the cloud. These services include a framework intended to integrate, connect, and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synchronize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code.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also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different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programming </a:t>
            </a:r>
            <a:r>
              <a:rPr dirty="0" sz="2000">
                <a:latin typeface="Times New Roman"/>
                <a:cs typeface="Times New Roman"/>
              </a:rPr>
              <a:t>languages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allows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URL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address.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88880" y="1121663"/>
            <a:ext cx="1249679" cy="976884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52016"/>
            <a:ext cx="11021695" cy="283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latin typeface="Times New Roman"/>
                <a:cs typeface="Times New Roman"/>
              </a:rPr>
              <a:t>Azure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platform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830"/>
              </a:spcBef>
            </a:pPr>
            <a:r>
              <a:rPr dirty="0" sz="2000">
                <a:latin typeface="Times New Roman"/>
                <a:cs typeface="Times New Roman"/>
              </a:rPr>
              <a:t>When you </a:t>
            </a:r>
            <a:r>
              <a:rPr dirty="0" sz="2000" spc="5">
                <a:latin typeface="Times New Roman"/>
                <a:cs typeface="Times New Roman"/>
              </a:rPr>
              <a:t>put </a:t>
            </a:r>
            <a:r>
              <a:rPr dirty="0" sz="2000">
                <a:latin typeface="Times New Roman"/>
                <a:cs typeface="Times New Roman"/>
              </a:rPr>
              <a:t>the pieces </a:t>
            </a:r>
            <a:r>
              <a:rPr dirty="0" sz="2000" spc="-10">
                <a:latin typeface="Times New Roman"/>
                <a:cs typeface="Times New Roman"/>
              </a:rPr>
              <a:t>together, </a:t>
            </a:r>
            <a:r>
              <a:rPr dirty="0" sz="2000">
                <a:latin typeface="Times New Roman"/>
                <a:cs typeface="Times New Roman"/>
              </a:rPr>
              <a:t>Microsoft has created a platform that allows developers to use </a:t>
            </a:r>
            <a:r>
              <a:rPr dirty="0" sz="2000" spc="-5">
                <a:latin typeface="Times New Roman"/>
                <a:cs typeface="Times New Roman"/>
              </a:rPr>
              <a:t>familiar </a:t>
            </a:r>
            <a:r>
              <a:rPr dirty="0" sz="2000">
                <a:latin typeface="Times New Roman"/>
                <a:cs typeface="Times New Roman"/>
              </a:rPr>
              <a:t> tools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Microsoft’s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Visual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Studio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.Net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Microsoft-owned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7912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Microsoft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pay-as-you-go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consumption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offering.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Microsoft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charge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development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testing </a:t>
            </a:r>
            <a:r>
              <a:rPr dirty="0" sz="2000">
                <a:latin typeface="Times New Roman"/>
                <a:cs typeface="Times New Roman"/>
              </a:rPr>
              <a:t>phases.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begins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charging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deployed.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88880" y="1121663"/>
            <a:ext cx="1249679" cy="97688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5594" y="2681173"/>
            <a:ext cx="574802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>
                <a:latin typeface="Times New Roman"/>
                <a:cs typeface="Times New Roman"/>
              </a:rPr>
              <a:t>Google</a:t>
            </a:r>
            <a:r>
              <a:rPr dirty="0" sz="4800" spc="-45">
                <a:latin typeface="Times New Roman"/>
                <a:cs typeface="Times New Roman"/>
              </a:rPr>
              <a:t> </a:t>
            </a:r>
            <a:r>
              <a:rPr dirty="0" sz="4800">
                <a:latin typeface="Times New Roman"/>
                <a:cs typeface="Times New Roman"/>
              </a:rPr>
              <a:t>Cloud</a:t>
            </a:r>
            <a:r>
              <a:rPr dirty="0" sz="4800" spc="-25">
                <a:latin typeface="Times New Roman"/>
                <a:cs typeface="Times New Roman"/>
              </a:rPr>
              <a:t> </a:t>
            </a:r>
            <a:r>
              <a:rPr dirty="0" sz="4800" spc="-5">
                <a:latin typeface="Times New Roman"/>
                <a:cs typeface="Times New Roman"/>
              </a:rPr>
              <a:t>Platform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Cloud</a:t>
            </a:r>
            <a:r>
              <a:rPr dirty="0" sz="2400" spc="-9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Platforms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52016"/>
            <a:ext cx="11028045" cy="2223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Google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Platform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5">
                <a:latin typeface="Times New Roman"/>
                <a:cs typeface="Times New Roman"/>
              </a:rPr>
              <a:t>Google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suite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Google.</a:t>
            </a:r>
            <a:endParaRPr sz="2000">
              <a:latin typeface="Times New Roman"/>
              <a:cs typeface="Times New Roman"/>
            </a:endParaRPr>
          </a:p>
          <a:p>
            <a:pPr marL="355600" marR="3365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5">
                <a:latin typeface="Times New Roman"/>
                <a:cs typeface="Times New Roman"/>
              </a:rPr>
              <a:t>Google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accessed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developers,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administrators,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enterprise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professionals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internet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through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dedicated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connection.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Google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compute,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networking,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big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data, </a:t>
            </a:r>
            <a:r>
              <a:rPr dirty="0" sz="2000" spc="-5">
                <a:latin typeface="Times New Roman"/>
                <a:cs typeface="Times New Roman"/>
              </a:rPr>
              <a:t>machine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learning,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internet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things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(IoT),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well 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management,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security,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tools.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58983" y="879347"/>
            <a:ext cx="1863852" cy="8656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9592" y="3852671"/>
            <a:ext cx="7848600" cy="2590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52016"/>
            <a:ext cx="10999470" cy="5271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Google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Platform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products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Google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571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Google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Compute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Engine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infrastructure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service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(IaaS)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machine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workload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hosting.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13525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Google App Engine</a:t>
            </a:r>
            <a:r>
              <a:rPr dirty="0" sz="2000">
                <a:latin typeface="Times New Roman"/>
                <a:cs typeface="Times New Roman"/>
              </a:rPr>
              <a:t>, which is a platform as a service (PaaS) </a:t>
            </a:r>
            <a:r>
              <a:rPr dirty="0" sz="2000" spc="-5">
                <a:latin typeface="Times New Roman"/>
                <a:cs typeface="Times New Roman"/>
              </a:rPr>
              <a:t>offering </a:t>
            </a:r>
            <a:r>
              <a:rPr dirty="0" sz="2000">
                <a:latin typeface="Times New Roman"/>
                <a:cs typeface="Times New Roman"/>
              </a:rPr>
              <a:t>that gives software developers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Google's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scalable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hosting.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</a:t>
            </a:r>
            <a:r>
              <a:rPr dirty="0" sz="2000" spc="-5">
                <a:latin typeface="Times New Roman"/>
                <a:cs typeface="Times New Roman"/>
              </a:rPr>
              <a:t>also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kit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(SDK)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products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App</a:t>
            </a:r>
            <a:r>
              <a:rPr dirty="0" sz="2000">
                <a:latin typeface="Times New Roman"/>
                <a:cs typeface="Times New Roman"/>
              </a:rPr>
              <a:t> Engine.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Google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Storage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designed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store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large, </a:t>
            </a:r>
            <a:r>
              <a:rPr dirty="0" sz="2000">
                <a:latin typeface="Times New Roman"/>
                <a:cs typeface="Times New Roman"/>
              </a:rPr>
              <a:t>unstructured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sets.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Google </a:t>
            </a:r>
            <a:r>
              <a:rPr dirty="0" sz="2000" spc="-5">
                <a:latin typeface="Times New Roman"/>
                <a:cs typeface="Times New Roman"/>
              </a:rPr>
              <a:t>also offers </a:t>
            </a:r>
            <a:r>
              <a:rPr dirty="0" sz="2000">
                <a:latin typeface="Times New Roman"/>
                <a:cs typeface="Times New Roman"/>
              </a:rPr>
              <a:t>database storage options, including Cloud Datastore for NoSQL </a:t>
            </a:r>
            <a:r>
              <a:rPr dirty="0" sz="2000" spc="-5">
                <a:latin typeface="Times New Roman"/>
                <a:cs typeface="Times New Roman"/>
              </a:rPr>
              <a:t>non-relational </a:t>
            </a:r>
            <a:r>
              <a:rPr dirty="0" sz="2000">
                <a:latin typeface="Times New Roman"/>
                <a:cs typeface="Times New Roman"/>
              </a:rPr>
              <a:t> storage,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SQL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MySQL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fully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relational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Google's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native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Bigtable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database.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7239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Google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Container</a:t>
            </a:r>
            <a:r>
              <a:rPr dirty="0" sz="2000" spc="-7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Engine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orchestration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Docker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containers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runs within Google's public cloud. Google Container Engine is based on the Google Kubernetes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container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orchestration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engine.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2576" y="1153667"/>
            <a:ext cx="1865376" cy="86563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4670" y="2681173"/>
            <a:ext cx="376809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>
                <a:latin typeface="Times New Roman"/>
                <a:cs typeface="Times New Roman"/>
              </a:rPr>
              <a:t>Salesforce.com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Cloud</a:t>
            </a:r>
            <a:r>
              <a:rPr dirty="0" sz="2400" spc="-9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Platforms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52016"/>
            <a:ext cx="11012170" cy="3137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Salesforce.com</a:t>
            </a:r>
            <a:endParaRPr sz="2400">
              <a:latin typeface="Times New Roman"/>
              <a:cs typeface="Times New Roman"/>
            </a:endParaRPr>
          </a:p>
          <a:p>
            <a:pPr marL="355600" marR="539750" indent="-34290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Salesforce.com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known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</a:t>
            </a:r>
            <a:r>
              <a:rPr dirty="0" sz="2000">
                <a:latin typeface="Times New Roman"/>
                <a:cs typeface="Times New Roman"/>
              </a:rPr>
              <a:t> Salesforce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 relationship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>
                <a:latin typeface="Times New Roman"/>
                <a:cs typeface="Times New Roman"/>
              </a:rPr>
              <a:t> (CRM) product,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 is composed of </a:t>
            </a:r>
            <a:r>
              <a:rPr dirty="0" sz="2000" spc="-5">
                <a:latin typeface="Times New Roman"/>
                <a:cs typeface="Times New Roman"/>
              </a:rPr>
              <a:t>Sales </a:t>
            </a:r>
            <a:r>
              <a:rPr dirty="0" sz="2000">
                <a:latin typeface="Times New Roman"/>
                <a:cs typeface="Times New Roman"/>
              </a:rPr>
              <a:t>Cloud, Service Cloud, Marketing Cloud, </a:t>
            </a:r>
            <a:r>
              <a:rPr dirty="0" sz="2000" spc="-5">
                <a:latin typeface="Times New Roman"/>
                <a:cs typeface="Times New Roman"/>
              </a:rPr>
              <a:t>Commerce </a:t>
            </a:r>
            <a:r>
              <a:rPr dirty="0" sz="2000">
                <a:latin typeface="Times New Roman"/>
                <a:cs typeface="Times New Roman"/>
              </a:rPr>
              <a:t>Cloud, </a:t>
            </a:r>
            <a:r>
              <a:rPr dirty="0" sz="2000" spc="-5">
                <a:latin typeface="Times New Roman"/>
                <a:cs typeface="Times New Roman"/>
              </a:rPr>
              <a:t>Analytics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10">
                <a:latin typeface="Times New Roman"/>
                <a:cs typeface="Times New Roman"/>
              </a:rPr>
              <a:t>u</a:t>
            </a:r>
            <a:r>
              <a:rPr dirty="0" sz="2000">
                <a:latin typeface="Times New Roman"/>
                <a:cs typeface="Times New Roman"/>
              </a:rPr>
              <a:t>d,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10">
                <a:latin typeface="Times New Roman"/>
                <a:cs typeface="Times New Roman"/>
              </a:rPr>
              <a:t>u</a:t>
            </a:r>
            <a:r>
              <a:rPr dirty="0" sz="2000">
                <a:latin typeface="Times New Roman"/>
                <a:cs typeface="Times New Roman"/>
              </a:rPr>
              <a:t>d,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p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loud,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Heal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h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loud,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Financ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</a:t>
            </a:r>
            <a:r>
              <a:rPr dirty="0" sz="2000" spc="5">
                <a:latin typeface="Times New Roman"/>
                <a:cs typeface="Times New Roman"/>
              </a:rPr>
              <a:t>v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10">
                <a:latin typeface="Times New Roman"/>
                <a:cs typeface="Times New Roman"/>
              </a:rPr>
              <a:t>u</a:t>
            </a:r>
            <a:r>
              <a:rPr dirty="0" sz="2000">
                <a:latin typeface="Times New Roman"/>
                <a:cs typeface="Times New Roman"/>
              </a:rPr>
              <a:t>d,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rce.c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Chat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10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Cloud services: Salesforce Sales Cloud </a:t>
            </a:r>
            <a:r>
              <a:rPr dirty="0" sz="2000" spc="-5">
                <a:latin typeface="Times New Roman"/>
                <a:cs typeface="Times New Roman"/>
              </a:rPr>
              <a:t>manages </a:t>
            </a:r>
            <a:r>
              <a:rPr dirty="0" sz="2000">
                <a:latin typeface="Times New Roman"/>
                <a:cs typeface="Times New Roman"/>
              </a:rPr>
              <a:t>contact information and integrates social </a:t>
            </a:r>
            <a:r>
              <a:rPr dirty="0" sz="2000" spc="-5">
                <a:latin typeface="Times New Roman"/>
                <a:cs typeface="Times New Roman"/>
              </a:rPr>
              <a:t>media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real-time customer collaboration </a:t>
            </a:r>
            <a:r>
              <a:rPr dirty="0" sz="2000">
                <a:latin typeface="Times New Roman"/>
                <a:cs typeface="Times New Roman"/>
              </a:rPr>
              <a:t>through </a:t>
            </a:r>
            <a:r>
              <a:rPr dirty="0" sz="2000" spc="-15">
                <a:latin typeface="Times New Roman"/>
                <a:cs typeface="Times New Roman"/>
              </a:rPr>
              <a:t>Chatter. </a:t>
            </a:r>
            <a:r>
              <a:rPr dirty="0" sz="2000">
                <a:latin typeface="Times New Roman"/>
                <a:cs typeface="Times New Roman"/>
              </a:rPr>
              <a:t>It supports </a:t>
            </a:r>
            <a:r>
              <a:rPr dirty="0" sz="2000" spc="-5">
                <a:latin typeface="Times New Roman"/>
                <a:cs typeface="Times New Roman"/>
              </a:rPr>
              <a:t>sales, marketing,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customer </a:t>
            </a:r>
            <a:r>
              <a:rPr dirty="0" sz="2000">
                <a:latin typeface="Times New Roman"/>
                <a:cs typeface="Times New Roman"/>
              </a:rPr>
              <a:t>support in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both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B2B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B2C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contexts.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Sales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helps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track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information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interactions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one</a:t>
            </a:r>
            <a:r>
              <a:rPr dirty="0" sz="2000">
                <a:latin typeface="Times New Roman"/>
                <a:cs typeface="Times New Roman"/>
              </a:rPr>
              <a:t> place,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automates complex </a:t>
            </a:r>
            <a:r>
              <a:rPr dirty="0" sz="2000">
                <a:latin typeface="Times New Roman"/>
                <a:cs typeface="Times New Roman"/>
              </a:rPr>
              <a:t>business processes, keeps </a:t>
            </a:r>
            <a:r>
              <a:rPr dirty="0" sz="2000" spc="-5">
                <a:latin typeface="Times New Roman"/>
                <a:cs typeface="Times New Roman"/>
              </a:rPr>
              <a:t>all information </a:t>
            </a:r>
            <a:r>
              <a:rPr dirty="0" sz="2000">
                <a:latin typeface="Times New Roman"/>
                <a:cs typeface="Times New Roman"/>
              </a:rPr>
              <a:t>up to date, nurtures </a:t>
            </a:r>
            <a:r>
              <a:rPr dirty="0" sz="2000" spc="-5">
                <a:latin typeface="Times New Roman"/>
                <a:cs typeface="Times New Roman"/>
              </a:rPr>
              <a:t>leads and </a:t>
            </a:r>
            <a:r>
              <a:rPr dirty="0" sz="2000">
                <a:latin typeface="Times New Roman"/>
                <a:cs typeface="Times New Roman"/>
              </a:rPr>
              <a:t>tracks the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effectiveness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marketing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campaigns.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1844" y="4303776"/>
            <a:ext cx="6864096" cy="241706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009268"/>
            <a:ext cx="36061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latin typeface="Times New Roman"/>
                <a:cs typeface="Times New Roman"/>
              </a:rPr>
              <a:t>Salesforce.com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Services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Cloud</a:t>
            </a:r>
            <a:r>
              <a:rPr dirty="0" sz="2400" spc="-9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Platforms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0195" y="1362455"/>
            <a:ext cx="7226808" cy="535838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24472"/>
            <a:ext cx="4292600" cy="4352290"/>
          </a:xfrm>
          <a:prstGeom prst="rect">
            <a:avLst/>
          </a:prstGeom>
        </p:spPr>
        <p:txBody>
          <a:bodyPr wrap="square" lIns="0" tIns="132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dirty="0" sz="2400" spc="-5" b="1">
                <a:latin typeface="Times New Roman"/>
                <a:cs typeface="Times New Roman"/>
              </a:rPr>
              <a:t>Contents</a:t>
            </a:r>
            <a:endParaRPr sz="2400">
              <a:latin typeface="Times New Roman"/>
              <a:cs typeface="Times New Roman"/>
            </a:endParaRPr>
          </a:p>
          <a:p>
            <a:pPr marL="830580" indent="-457834">
              <a:lnSpc>
                <a:spcPct val="100000"/>
              </a:lnSpc>
              <a:spcBef>
                <a:spcPts val="785"/>
              </a:spcBef>
              <a:buAutoNum type="arabicPeriod"/>
              <a:tabLst>
                <a:tab pos="830580" algn="l"/>
                <a:tab pos="831215" algn="l"/>
              </a:tabLst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platforms</a:t>
            </a:r>
            <a:endParaRPr sz="2000">
              <a:latin typeface="Times New Roman"/>
              <a:cs typeface="Times New Roman"/>
            </a:endParaRPr>
          </a:p>
          <a:p>
            <a:pPr marL="830580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830580" algn="l"/>
                <a:tab pos="831215" algn="l"/>
              </a:tabLst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Technologies</a:t>
            </a:r>
            <a:endParaRPr sz="2000">
              <a:latin typeface="Times New Roman"/>
              <a:cs typeface="Times New Roman"/>
            </a:endParaRPr>
          </a:p>
          <a:p>
            <a:pPr lvl="1" marL="1287780" indent="-457834">
              <a:lnSpc>
                <a:spcPct val="100000"/>
              </a:lnSpc>
              <a:spcBef>
                <a:spcPts val="1135"/>
              </a:spcBef>
              <a:buFont typeface="Arial MT"/>
              <a:buChar char="•"/>
              <a:tabLst>
                <a:tab pos="1287780" algn="l"/>
                <a:tab pos="1288415" algn="l"/>
              </a:tabLst>
            </a:pPr>
            <a:r>
              <a:rPr dirty="0" sz="1800" spc="-55">
                <a:latin typeface="Times New Roman"/>
                <a:cs typeface="Times New Roman"/>
              </a:rPr>
              <a:t>AWS</a:t>
            </a:r>
            <a:endParaRPr sz="1800">
              <a:latin typeface="Times New Roman"/>
              <a:cs typeface="Times New Roman"/>
            </a:endParaRPr>
          </a:p>
          <a:p>
            <a:pPr lvl="1" marL="1287780" indent="-457834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1287780" algn="l"/>
                <a:tab pos="1288415" algn="l"/>
              </a:tabLst>
            </a:pPr>
            <a:r>
              <a:rPr dirty="0" sz="1800">
                <a:latin typeface="Times New Roman"/>
                <a:cs typeface="Times New Roman"/>
              </a:rPr>
              <a:t>Microsoft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azure</a:t>
            </a:r>
            <a:endParaRPr sz="1800">
              <a:latin typeface="Times New Roman"/>
              <a:cs typeface="Times New Roman"/>
            </a:endParaRPr>
          </a:p>
          <a:p>
            <a:pPr lvl="1" marL="1287780" indent="-457834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1287780" algn="l"/>
                <a:tab pos="1288415" algn="l"/>
              </a:tabLst>
            </a:pPr>
            <a:r>
              <a:rPr dirty="0" sz="1800">
                <a:latin typeface="Times New Roman"/>
                <a:cs typeface="Times New Roman"/>
              </a:rPr>
              <a:t>Google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Platform</a:t>
            </a:r>
            <a:endParaRPr sz="1800">
              <a:latin typeface="Times New Roman"/>
              <a:cs typeface="Times New Roman"/>
            </a:endParaRPr>
          </a:p>
          <a:p>
            <a:pPr lvl="1" marL="1287780" indent="-457834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1287780" algn="l"/>
                <a:tab pos="1288415" algn="l"/>
              </a:tabLst>
            </a:pPr>
            <a:r>
              <a:rPr dirty="0" sz="1800">
                <a:latin typeface="Times New Roman"/>
                <a:cs typeface="Times New Roman"/>
              </a:rPr>
              <a:t>Salesforce.com</a:t>
            </a:r>
            <a:endParaRPr sz="1800">
              <a:latin typeface="Times New Roman"/>
              <a:cs typeface="Times New Roman"/>
            </a:endParaRPr>
          </a:p>
          <a:p>
            <a:pPr marL="830580" indent="-457834">
              <a:lnSpc>
                <a:spcPct val="100000"/>
              </a:lnSpc>
              <a:spcBef>
                <a:spcPts val="1145"/>
              </a:spcBef>
              <a:buAutoNum type="arabicPeriod"/>
              <a:tabLst>
                <a:tab pos="830580" algn="l"/>
                <a:tab pos="831215" algn="l"/>
              </a:tabLst>
            </a:pPr>
            <a:r>
              <a:rPr dirty="0" sz="2000" spc="-5">
                <a:latin typeface="Times New Roman"/>
                <a:cs typeface="Times New Roman"/>
              </a:rPr>
              <a:t>Impact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platforms</a:t>
            </a:r>
            <a:endParaRPr sz="2000">
              <a:latin typeface="Times New Roman"/>
              <a:cs typeface="Times New Roman"/>
            </a:endParaRPr>
          </a:p>
          <a:p>
            <a:pPr marL="830580" indent="-457834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830580" algn="l"/>
                <a:tab pos="831215" algn="l"/>
              </a:tabLst>
            </a:pP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Platforms</a:t>
            </a:r>
            <a:endParaRPr sz="2000">
              <a:latin typeface="Times New Roman"/>
              <a:cs typeface="Times New Roman"/>
            </a:endParaRPr>
          </a:p>
          <a:p>
            <a:pPr lvl="1" marL="1287780" indent="-457834">
              <a:lnSpc>
                <a:spcPct val="100000"/>
              </a:lnSpc>
              <a:spcBef>
                <a:spcPts val="1135"/>
              </a:spcBef>
              <a:buFont typeface="Arial MT"/>
              <a:buChar char="•"/>
              <a:tabLst>
                <a:tab pos="1287780" algn="l"/>
                <a:tab pos="1288415" algn="l"/>
              </a:tabLst>
            </a:pPr>
            <a:r>
              <a:rPr dirty="0" sz="1800">
                <a:latin typeface="Times New Roman"/>
                <a:cs typeface="Times New Roman"/>
              </a:rPr>
              <a:t>Microsoft Microsoft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Azure </a:t>
            </a:r>
            <a:r>
              <a:rPr dirty="0" sz="1800" spc="-5">
                <a:latin typeface="Times New Roman"/>
                <a:cs typeface="Times New Roman"/>
              </a:rPr>
              <a:t>sta</a:t>
            </a:r>
            <a:r>
              <a:rPr dirty="0" sz="1800">
                <a:latin typeface="Times New Roman"/>
                <a:cs typeface="Times New Roman"/>
              </a:rPr>
              <a:t>c</a:t>
            </a:r>
            <a:r>
              <a:rPr dirty="0" sz="1800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17984" y="6465214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33743" y="1097361"/>
            <a:ext cx="3169920" cy="2168525"/>
          </a:xfrm>
          <a:prstGeom prst="rect">
            <a:avLst/>
          </a:prstGeom>
        </p:spPr>
        <p:txBody>
          <a:bodyPr wrap="square" lIns="0" tIns="150495" rIns="0" bIns="0" rtlCol="0" vert="horz">
            <a:spAutoFit/>
          </a:bodyPr>
          <a:lstStyle/>
          <a:p>
            <a:pPr marL="927100" indent="-457834">
              <a:lnSpc>
                <a:spcPct val="100000"/>
              </a:lnSpc>
              <a:spcBef>
                <a:spcPts val="1185"/>
              </a:spcBef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dirty="0" sz="1800" spc="-5">
                <a:latin typeface="Times New Roman"/>
                <a:cs typeface="Times New Roman"/>
              </a:rPr>
              <a:t>Open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stack</a:t>
            </a:r>
            <a:endParaRPr sz="18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dirty="0" sz="1800" spc="-55">
                <a:latin typeface="Times New Roman"/>
                <a:cs typeface="Times New Roman"/>
              </a:rPr>
              <a:t>AWS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Greengrass</a:t>
            </a:r>
            <a:endParaRPr sz="18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dirty="0" sz="1800" spc="-5">
                <a:latin typeface="Times New Roman"/>
                <a:cs typeface="Times New Roman"/>
              </a:rPr>
              <a:t>Impact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private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clouds</a:t>
            </a:r>
            <a:endParaRPr sz="18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1145"/>
              </a:spcBef>
              <a:buAutoNum type="arabicPeriod" startAt="5"/>
              <a:tabLst>
                <a:tab pos="469900" algn="l"/>
                <a:tab pos="470534" algn="l"/>
              </a:tabLst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Migration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1200"/>
              </a:spcBef>
              <a:buAutoNum type="arabicPeriod" startAt="5"/>
              <a:tabLst>
                <a:tab pos="469900" algn="l"/>
                <a:tab pos="470534" algn="l"/>
              </a:tabLst>
            </a:pPr>
            <a:r>
              <a:rPr dirty="0" sz="2000" spc="-5">
                <a:latin typeface="Times New Roman"/>
                <a:cs typeface="Times New Roman"/>
              </a:rPr>
              <a:t>Risks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809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65"/>
              <a:t> </a:t>
            </a:r>
            <a:r>
              <a:rPr dirty="0" sz="2400" spc="-25"/>
              <a:t>Operating</a:t>
            </a:r>
            <a:r>
              <a:rPr dirty="0" sz="2400" spc="-45"/>
              <a:t> </a:t>
            </a:r>
            <a:r>
              <a:rPr dirty="0" sz="2400" spc="-25"/>
              <a:t>System</a:t>
            </a:r>
            <a:endParaRPr sz="2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009268"/>
            <a:ext cx="11326495" cy="5029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latin typeface="Times New Roman"/>
                <a:cs typeface="Times New Roman"/>
              </a:rPr>
              <a:t>Salesforce.com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Services</a:t>
            </a:r>
            <a:endParaRPr sz="28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243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Services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helps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track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information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interactions.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sales,</a:t>
            </a:r>
            <a:r>
              <a:rPr dirty="0" sz="2000" spc="-5">
                <a:latin typeface="Times New Roman"/>
                <a:cs typeface="Times New Roman"/>
              </a:rPr>
              <a:t> marketing,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Times New Roman"/>
                <a:cs typeface="Times New Roman"/>
              </a:rPr>
              <a:t>customer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both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B2B 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B2C contexts.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461645" indent="-457834">
              <a:lnSpc>
                <a:spcPct val="100000"/>
              </a:lnSpc>
              <a:buAutoNum type="arabicPeriod" startAt="2"/>
              <a:tabLst>
                <a:tab pos="469900" algn="l"/>
                <a:tab pos="470534" algn="l"/>
              </a:tabLst>
            </a:pPr>
            <a:r>
              <a:rPr dirty="0" sz="2000" b="1">
                <a:latin typeface="Times New Roman"/>
                <a:cs typeface="Times New Roman"/>
              </a:rPr>
              <a:t>Marketing Cloud </a:t>
            </a:r>
            <a:r>
              <a:rPr dirty="0" sz="2000">
                <a:latin typeface="Times New Roman"/>
                <a:cs typeface="Times New Roman"/>
              </a:rPr>
              <a:t>helps </a:t>
            </a:r>
            <a:r>
              <a:rPr dirty="0" sz="2000" spc="-5">
                <a:latin typeface="Times New Roman"/>
                <a:cs typeface="Times New Roman"/>
              </a:rPr>
              <a:t>personalize </a:t>
            </a:r>
            <a:r>
              <a:rPr dirty="0" sz="2000" spc="-10">
                <a:latin typeface="Times New Roman"/>
                <a:cs typeface="Times New Roman"/>
              </a:rPr>
              <a:t>email </a:t>
            </a:r>
            <a:r>
              <a:rPr dirty="0" sz="2000" spc="-5">
                <a:latin typeface="Times New Roman"/>
                <a:cs typeface="Times New Roman"/>
              </a:rPr>
              <a:t>marketing, </a:t>
            </a:r>
            <a:r>
              <a:rPr dirty="0" sz="2000">
                <a:latin typeface="Times New Roman"/>
                <a:cs typeface="Times New Roman"/>
              </a:rPr>
              <a:t>engage </a:t>
            </a:r>
            <a:r>
              <a:rPr dirty="0" sz="2000" spc="-5">
                <a:latin typeface="Times New Roman"/>
                <a:cs typeface="Times New Roman"/>
              </a:rPr>
              <a:t>mobile </a:t>
            </a:r>
            <a:r>
              <a:rPr dirty="0" sz="2000">
                <a:latin typeface="Times New Roman"/>
                <a:cs typeface="Times New Roman"/>
              </a:rPr>
              <a:t>messaging, generally </a:t>
            </a:r>
            <a:r>
              <a:rPr dirty="0" sz="2000" spc="-5">
                <a:latin typeface="Times New Roman"/>
                <a:cs typeface="Times New Roman"/>
              </a:rPr>
              <a:t>manage </a:t>
            </a:r>
            <a:r>
              <a:rPr dirty="0" sz="2000">
                <a:latin typeface="Times New Roman"/>
                <a:cs typeface="Times New Roman"/>
              </a:rPr>
              <a:t>ad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campaigns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acquisition,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one-to-one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journeys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across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channels.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 startAt="2"/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eriod" startAt="2"/>
            </a:pPr>
            <a:endParaRPr sz="1950">
              <a:latin typeface="Times New Roman"/>
              <a:cs typeface="Times New Roman"/>
            </a:endParaRPr>
          </a:p>
          <a:p>
            <a:pPr marL="469900" marR="122555" indent="-457834">
              <a:lnSpc>
                <a:spcPct val="100000"/>
              </a:lnSpc>
              <a:buAutoNum type="arabicPeriod" startAt="2"/>
              <a:tabLst>
                <a:tab pos="469900" algn="l"/>
                <a:tab pos="470534" algn="l"/>
              </a:tabLst>
            </a:pPr>
            <a:r>
              <a:rPr dirty="0" sz="2000" b="1">
                <a:latin typeface="Times New Roman"/>
                <a:cs typeface="Times New Roman"/>
              </a:rPr>
              <a:t>Service Cloud </a:t>
            </a:r>
            <a:r>
              <a:rPr dirty="0" sz="2000">
                <a:latin typeface="Times New Roman"/>
                <a:cs typeface="Times New Roman"/>
              </a:rPr>
              <a:t>is a service platform for </a:t>
            </a:r>
            <a:r>
              <a:rPr dirty="0" sz="2000" spc="-5">
                <a:latin typeface="Times New Roman"/>
                <a:cs typeface="Times New Roman"/>
              </a:rPr>
              <a:t>customer </a:t>
            </a:r>
            <a:r>
              <a:rPr dirty="0" sz="2000">
                <a:latin typeface="Times New Roman"/>
                <a:cs typeface="Times New Roman"/>
              </a:rPr>
              <a:t>service and support. It includes a </a:t>
            </a:r>
            <a:r>
              <a:rPr dirty="0" sz="2000" spc="-5">
                <a:latin typeface="Times New Roman"/>
                <a:cs typeface="Times New Roman"/>
              </a:rPr>
              <a:t>call center-like </a:t>
            </a:r>
            <a:r>
              <a:rPr dirty="0" sz="2000">
                <a:latin typeface="Times New Roman"/>
                <a:cs typeface="Times New Roman"/>
              </a:rPr>
              <a:t>case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tracking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feature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social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plug-in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conversation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analytics.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enables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faster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resolving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problems.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2"/>
            </a:pPr>
            <a:endParaRPr sz="2050">
              <a:latin typeface="Times New Roman"/>
              <a:cs typeface="Times New Roman"/>
            </a:endParaRPr>
          </a:p>
          <a:p>
            <a:pPr marL="469900" marR="5080" indent="-457834">
              <a:lnSpc>
                <a:spcPct val="100000"/>
              </a:lnSpc>
              <a:buAutoNum type="arabicPeriod" startAt="2"/>
              <a:tabLst>
                <a:tab pos="469900" algn="l"/>
                <a:tab pos="470534" algn="l"/>
              </a:tabLst>
            </a:pPr>
            <a:r>
              <a:rPr dirty="0" sz="2000" b="1">
                <a:latin typeface="Times New Roman"/>
                <a:cs typeface="Times New Roman"/>
              </a:rPr>
              <a:t>Community Cloud </a:t>
            </a:r>
            <a:r>
              <a:rPr dirty="0" sz="2000">
                <a:latin typeface="Times New Roman"/>
                <a:cs typeface="Times New Roman"/>
              </a:rPr>
              <a:t>helps build </a:t>
            </a:r>
            <a:r>
              <a:rPr dirty="0" sz="2000" spc="-5">
                <a:latin typeface="Times New Roman"/>
                <a:cs typeface="Times New Roman"/>
              </a:rPr>
              <a:t>communities </a:t>
            </a:r>
            <a:r>
              <a:rPr dirty="0" sz="2000">
                <a:latin typeface="Times New Roman"/>
                <a:cs typeface="Times New Roman"/>
              </a:rPr>
              <a:t>which include </a:t>
            </a:r>
            <a:r>
              <a:rPr dirty="0" sz="2000" spc="-5">
                <a:latin typeface="Times New Roman"/>
                <a:cs typeface="Times New Roman"/>
              </a:rPr>
              <a:t>customers, employees, </a:t>
            </a:r>
            <a:r>
              <a:rPr dirty="0" sz="2000">
                <a:latin typeface="Times New Roman"/>
                <a:cs typeface="Times New Roman"/>
              </a:rPr>
              <a:t>and partners for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deeper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relationships.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 allows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interact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each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other,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increase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sales </a:t>
            </a:r>
            <a:r>
              <a:rPr dirty="0" sz="2000">
                <a:latin typeface="Times New Roman"/>
                <a:cs typeface="Times New Roman"/>
              </a:rPr>
              <a:t>by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connecting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partners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boost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employee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productivity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through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online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collaboration.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14076" y="3031235"/>
            <a:ext cx="1363979" cy="81229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03448" y="4497323"/>
            <a:ext cx="1135379" cy="65836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39656" y="5771388"/>
            <a:ext cx="1432559" cy="94945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009268"/>
            <a:ext cx="11303000" cy="4724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latin typeface="Times New Roman"/>
                <a:cs typeface="Times New Roman"/>
              </a:rPr>
              <a:t>Salesforce.com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Services</a:t>
            </a:r>
            <a:endParaRPr sz="28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2430"/>
              </a:spcBef>
              <a:buAutoNum type="arabicPeriod" startAt="5"/>
              <a:tabLst>
                <a:tab pos="469900" algn="l"/>
                <a:tab pos="470534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Commerce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allows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digital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commerce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integrated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solutions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commerce,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point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sale,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order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361950" indent="-457834">
              <a:lnSpc>
                <a:spcPct val="100000"/>
              </a:lnSpc>
              <a:buAutoNum type="arabicPeriod" startAt="6"/>
              <a:tabLst>
                <a:tab pos="469900" algn="l"/>
                <a:tab pos="470534" algn="l"/>
              </a:tabLst>
            </a:pPr>
            <a:r>
              <a:rPr dirty="0" sz="2000" b="1">
                <a:latin typeface="Times New Roman"/>
                <a:cs typeface="Times New Roman"/>
              </a:rPr>
              <a:t>Analytics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intelligence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allows</a:t>
            </a:r>
            <a:r>
              <a:rPr dirty="0" sz="2000" spc="-5">
                <a:latin typeface="Times New Roman"/>
                <a:cs typeface="Times New Roman"/>
              </a:rPr>
              <a:t> organizations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instantly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get </a:t>
            </a:r>
            <a:r>
              <a:rPr dirty="0" sz="2000" spc="-5">
                <a:latin typeface="Times New Roman"/>
                <a:cs typeface="Times New Roman"/>
              </a:rPr>
              <a:t>important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answers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start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making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data-driven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decisions.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6"/>
            </a:pPr>
            <a:endParaRPr sz="2050">
              <a:latin typeface="Times New Roman"/>
              <a:cs typeface="Times New Roman"/>
            </a:endParaRPr>
          </a:p>
          <a:p>
            <a:pPr marL="469900" marR="730250" indent="-457834">
              <a:lnSpc>
                <a:spcPct val="100000"/>
              </a:lnSpc>
              <a:buAutoNum type="arabicPeriod" startAt="6"/>
              <a:tabLst>
                <a:tab pos="469900" algn="l"/>
                <a:tab pos="470534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Salesforce</a:t>
            </a:r>
            <a:r>
              <a:rPr dirty="0" sz="2000" spc="-1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App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collection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development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tools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allows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developers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quickly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Salesforce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6"/>
            </a:pPr>
            <a:endParaRPr sz="2050">
              <a:latin typeface="Times New Roman"/>
              <a:cs typeface="Times New Roman"/>
            </a:endParaRPr>
          </a:p>
          <a:p>
            <a:pPr marL="469900" marR="332740" indent="-457834">
              <a:lnSpc>
                <a:spcPct val="100000"/>
              </a:lnSpc>
              <a:buAutoNum type="arabicPeriod" startAt="6"/>
              <a:tabLst>
                <a:tab pos="469900" algn="l"/>
                <a:tab pos="470534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Salesforce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IoT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Salesforce.com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harnesses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power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internet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things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(IoT) and turns data generated by </a:t>
            </a:r>
            <a:r>
              <a:rPr dirty="0" sz="2000" spc="-5">
                <a:latin typeface="Times New Roman"/>
                <a:cs typeface="Times New Roman"/>
              </a:rPr>
              <a:t>customers, </a:t>
            </a:r>
            <a:r>
              <a:rPr dirty="0" sz="2000">
                <a:latin typeface="Times New Roman"/>
                <a:cs typeface="Times New Roman"/>
              </a:rPr>
              <a:t>devices, partners, and sensors into meaningful action. It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allows users to process </a:t>
            </a:r>
            <a:r>
              <a:rPr dirty="0" sz="2000" spc="-5">
                <a:latin typeface="Times New Roman"/>
                <a:cs typeface="Times New Roman"/>
              </a:rPr>
              <a:t>massive </a:t>
            </a:r>
            <a:r>
              <a:rPr dirty="0" sz="2000">
                <a:latin typeface="Times New Roman"/>
                <a:cs typeface="Times New Roman"/>
              </a:rPr>
              <a:t>quantities of data, build rules with intuitive tools and engage with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real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time.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24388" y="1220724"/>
            <a:ext cx="591311" cy="5928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70091" y="3025139"/>
            <a:ext cx="981456" cy="60655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20043" y="3517391"/>
            <a:ext cx="914400" cy="9143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76588" y="5478779"/>
            <a:ext cx="2112263" cy="12192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009268"/>
            <a:ext cx="11280140" cy="4724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latin typeface="Times New Roman"/>
                <a:cs typeface="Times New Roman"/>
              </a:rPr>
              <a:t>Salesforce.com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Services</a:t>
            </a:r>
            <a:endParaRPr sz="2800">
              <a:latin typeface="Times New Roman"/>
              <a:cs typeface="Times New Roman"/>
            </a:endParaRPr>
          </a:p>
          <a:p>
            <a:pPr marL="469900" marR="457834" indent="-457834">
              <a:lnSpc>
                <a:spcPct val="100000"/>
              </a:lnSpc>
              <a:spcBef>
                <a:spcPts val="2430"/>
              </a:spcBef>
              <a:tabLst>
                <a:tab pos="469900" algn="l"/>
              </a:tabLst>
            </a:pPr>
            <a:r>
              <a:rPr dirty="0" sz="2000" b="1">
                <a:latin typeface="Times New Roman"/>
                <a:cs typeface="Times New Roman"/>
              </a:rPr>
              <a:t>9.	</a:t>
            </a:r>
            <a:r>
              <a:rPr dirty="0" sz="2000" spc="-5" b="1">
                <a:latin typeface="Times New Roman"/>
                <a:cs typeface="Times New Roman"/>
              </a:rPr>
              <a:t>Salesforce </a:t>
            </a:r>
            <a:r>
              <a:rPr dirty="0" sz="2000" b="1">
                <a:latin typeface="Times New Roman"/>
                <a:cs typeface="Times New Roman"/>
              </a:rPr>
              <a:t>Financial Services Cloud </a:t>
            </a:r>
            <a:r>
              <a:rPr dirty="0" sz="2000">
                <a:latin typeface="Times New Roman"/>
                <a:cs typeface="Times New Roman"/>
              </a:rPr>
              <a:t>helps deliver experiences that drive </a:t>
            </a:r>
            <a:r>
              <a:rPr dirty="0" sz="2000" spc="-5">
                <a:latin typeface="Times New Roman"/>
                <a:cs typeface="Times New Roman"/>
              </a:rPr>
              <a:t>client loyalty </a:t>
            </a:r>
            <a:r>
              <a:rPr dirty="0" sz="2000">
                <a:latin typeface="Times New Roman"/>
                <a:cs typeface="Times New Roman"/>
              </a:rPr>
              <a:t>through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personalized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tools,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allows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more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visibility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existing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household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opportunities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ability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track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referrals, </a:t>
            </a:r>
            <a:r>
              <a:rPr dirty="0" sz="2000">
                <a:latin typeface="Times New Roman"/>
                <a:cs typeface="Times New Roman"/>
              </a:rPr>
              <a:t>allows instant </a:t>
            </a:r>
            <a:r>
              <a:rPr dirty="0" sz="2000" spc="-5">
                <a:latin typeface="Times New Roman"/>
                <a:cs typeface="Times New Roman"/>
              </a:rPr>
              <a:t>access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all client </a:t>
            </a:r>
            <a:r>
              <a:rPr dirty="0" sz="2000">
                <a:latin typeface="Times New Roman"/>
                <a:cs typeface="Times New Roman"/>
              </a:rPr>
              <a:t>data in </a:t>
            </a:r>
            <a:r>
              <a:rPr dirty="0" sz="2000" spc="5">
                <a:latin typeface="Times New Roman"/>
                <a:cs typeface="Times New Roman"/>
              </a:rPr>
              <a:t>one </a:t>
            </a:r>
            <a:r>
              <a:rPr dirty="0" sz="2000">
                <a:latin typeface="Times New Roman"/>
                <a:cs typeface="Times New Roman"/>
              </a:rPr>
              <a:t>central location, and addresses regulatory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compliance.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5080" indent="-457834">
              <a:lnSpc>
                <a:spcPct val="100000"/>
              </a:lnSpc>
              <a:buAutoNum type="arabicPeriod" startAt="9"/>
              <a:tabLst>
                <a:tab pos="469900" algn="l"/>
                <a:tab pos="470534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Salesforce </a:t>
            </a:r>
            <a:r>
              <a:rPr dirty="0" sz="2000" b="1">
                <a:latin typeface="Times New Roman"/>
                <a:cs typeface="Times New Roman"/>
              </a:rPr>
              <a:t>Health Cloud </a:t>
            </a:r>
            <a:r>
              <a:rPr dirty="0" sz="2000">
                <a:latin typeface="Times New Roman"/>
                <a:cs typeface="Times New Roman"/>
              </a:rPr>
              <a:t>is a health IT </a:t>
            </a:r>
            <a:r>
              <a:rPr dirty="0" sz="2000" spc="-5">
                <a:latin typeface="Times New Roman"/>
                <a:cs typeface="Times New Roman"/>
              </a:rPr>
              <a:t>CRM system </a:t>
            </a:r>
            <a:r>
              <a:rPr dirty="0" sz="2000">
                <a:latin typeface="Times New Roman"/>
                <a:cs typeface="Times New Roman"/>
              </a:rPr>
              <a:t>that incorporates record </a:t>
            </a:r>
            <a:r>
              <a:rPr dirty="0" sz="2000" spc="-5">
                <a:latin typeface="Times New Roman"/>
                <a:cs typeface="Times New Roman"/>
              </a:rPr>
              <a:t>management </a:t>
            </a:r>
            <a:r>
              <a:rPr dirty="0" sz="2000">
                <a:latin typeface="Times New Roman"/>
                <a:cs typeface="Times New Roman"/>
              </a:rPr>
              <a:t>services with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doctor–patient </a:t>
            </a:r>
            <a:r>
              <a:rPr dirty="0" sz="2000">
                <a:latin typeface="Times New Roman"/>
                <a:cs typeface="Times New Roman"/>
              </a:rPr>
              <a:t>relationship. Health cloud creates an individual profile from each </a:t>
            </a:r>
            <a:r>
              <a:rPr dirty="0" sz="2000" spc="-10">
                <a:latin typeface="Times New Roman"/>
                <a:cs typeface="Times New Roman"/>
              </a:rPr>
              <a:t>member </a:t>
            </a:r>
            <a:r>
              <a:rPr dirty="0" sz="2000">
                <a:latin typeface="Times New Roman"/>
                <a:cs typeface="Times New Roman"/>
              </a:rPr>
              <a:t>including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demographics,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communications,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pertinent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information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one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location.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Allows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patients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track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progress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toward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health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goals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care plans.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 startAt="9"/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eriod" startAt="9"/>
            </a:pPr>
            <a:endParaRPr sz="1950">
              <a:latin typeface="Times New Roman"/>
              <a:cs typeface="Times New Roman"/>
            </a:endParaRPr>
          </a:p>
          <a:p>
            <a:pPr marL="469900" marR="590550" indent="-457834">
              <a:lnSpc>
                <a:spcPct val="100000"/>
              </a:lnSpc>
              <a:buAutoNum type="arabicPeriod" startAt="9"/>
              <a:tabLst>
                <a:tab pos="469900" algn="l"/>
                <a:tab pos="470534" algn="l"/>
              </a:tabLst>
            </a:pPr>
            <a:r>
              <a:rPr dirty="0" sz="2000" b="1">
                <a:latin typeface="Times New Roman"/>
                <a:cs typeface="Times New Roman"/>
              </a:rPr>
              <a:t>Chatter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enterprise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social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Salesforce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platform.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helps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drive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productivity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connecting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employees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wherever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55607" y="1143000"/>
            <a:ext cx="1674876" cy="6705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80831" y="4227576"/>
            <a:ext cx="993648" cy="9494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44100" y="5503164"/>
            <a:ext cx="1571244" cy="121767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0250" y="2681173"/>
            <a:ext cx="591693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>
                <a:latin typeface="Times New Roman"/>
                <a:cs typeface="Times New Roman"/>
              </a:rPr>
              <a:t>Private</a:t>
            </a:r>
            <a:r>
              <a:rPr dirty="0" sz="4800" spc="-20">
                <a:latin typeface="Times New Roman"/>
                <a:cs typeface="Times New Roman"/>
              </a:rPr>
              <a:t> </a:t>
            </a:r>
            <a:r>
              <a:rPr dirty="0" sz="4800" spc="-5">
                <a:latin typeface="Times New Roman"/>
                <a:cs typeface="Times New Roman"/>
              </a:rPr>
              <a:t>Cloud</a:t>
            </a:r>
            <a:r>
              <a:rPr dirty="0" sz="4800" spc="-20">
                <a:latin typeface="Times New Roman"/>
                <a:cs typeface="Times New Roman"/>
              </a:rPr>
              <a:t> </a:t>
            </a:r>
            <a:r>
              <a:rPr dirty="0" sz="4800" spc="-5">
                <a:latin typeface="Times New Roman"/>
                <a:cs typeface="Times New Roman"/>
              </a:rPr>
              <a:t>Platforms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Cloud</a:t>
            </a:r>
            <a:r>
              <a:rPr dirty="0" sz="2400" spc="-9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Platforms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009268"/>
            <a:ext cx="11021060" cy="13709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Private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Cloud</a:t>
            </a:r>
            <a:endParaRPr sz="28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243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particular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involves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distinct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secure cloud-based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environment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specified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client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90771" y="2435351"/>
            <a:ext cx="4157472" cy="412089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009268"/>
            <a:ext cx="11034395" cy="2590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Private</a:t>
            </a:r>
            <a:r>
              <a:rPr dirty="0" sz="2800" spc="-2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Cloud</a:t>
            </a:r>
            <a:r>
              <a:rPr dirty="0" sz="2800" spc="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Platforms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30"/>
              </a:spcBef>
            </a:pP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host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available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implementing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clouds.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-70">
                <a:latin typeface="Times New Roman"/>
                <a:cs typeface="Times New Roman"/>
              </a:rPr>
              <a:t>We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study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chapter: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000">
                <a:latin typeface="Times New Roman"/>
                <a:cs typeface="Times New Roman"/>
              </a:rPr>
              <a:t>M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cr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so</a:t>
            </a:r>
            <a:r>
              <a:rPr dirty="0" sz="2000" spc="-10">
                <a:latin typeface="Times New Roman"/>
                <a:cs typeface="Times New Roman"/>
              </a:rPr>
              <a:t>f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Az</a:t>
            </a:r>
            <a:r>
              <a:rPr dirty="0" sz="2000" spc="5">
                <a:latin typeface="Times New Roman"/>
                <a:cs typeface="Times New Roman"/>
              </a:rPr>
              <a:t>u</a:t>
            </a:r>
            <a:r>
              <a:rPr dirty="0" sz="2000">
                <a:latin typeface="Times New Roman"/>
                <a:cs typeface="Times New Roman"/>
              </a:rPr>
              <a:t>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ck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000">
                <a:latin typeface="Times New Roman"/>
                <a:cs typeface="Times New Roman"/>
              </a:rPr>
              <a:t>Open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stack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000" spc="-45">
                <a:latin typeface="Times New Roman"/>
                <a:cs typeface="Times New Roman"/>
              </a:rPr>
              <a:t>AWS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Greengrass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5321808" y="4337303"/>
            <a:ext cx="1569720" cy="1569720"/>
            <a:chOff x="5321808" y="4337303"/>
            <a:chExt cx="1569720" cy="15697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0952" y="4346447"/>
              <a:ext cx="1551431" cy="155143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326380" y="4341875"/>
              <a:ext cx="1560830" cy="1560830"/>
            </a:xfrm>
            <a:custGeom>
              <a:avLst/>
              <a:gdLst/>
              <a:ahLst/>
              <a:cxnLst/>
              <a:rect l="l" t="t" r="r" b="b"/>
              <a:pathLst>
                <a:path w="1560829" h="1560829">
                  <a:moveTo>
                    <a:pt x="0" y="1560576"/>
                  </a:moveTo>
                  <a:lnTo>
                    <a:pt x="1560576" y="1560576"/>
                  </a:lnTo>
                  <a:lnTo>
                    <a:pt x="1560576" y="0"/>
                  </a:lnTo>
                  <a:lnTo>
                    <a:pt x="0" y="0"/>
                  </a:lnTo>
                  <a:lnTo>
                    <a:pt x="0" y="1560576"/>
                  </a:lnTo>
                  <a:close/>
                </a:path>
              </a:pathLst>
            </a:custGeom>
            <a:ln w="9144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1976627" y="4325111"/>
            <a:ext cx="2056130" cy="1591310"/>
            <a:chOff x="1976627" y="4325111"/>
            <a:chExt cx="2056130" cy="159131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5771" y="4334255"/>
              <a:ext cx="2037588" cy="157276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981199" y="4329683"/>
              <a:ext cx="2047239" cy="1582420"/>
            </a:xfrm>
            <a:custGeom>
              <a:avLst/>
              <a:gdLst/>
              <a:ahLst/>
              <a:cxnLst/>
              <a:rect l="l" t="t" r="r" b="b"/>
              <a:pathLst>
                <a:path w="2047239" h="1582420">
                  <a:moveTo>
                    <a:pt x="0" y="1581911"/>
                  </a:moveTo>
                  <a:lnTo>
                    <a:pt x="2046731" y="1581911"/>
                  </a:lnTo>
                  <a:lnTo>
                    <a:pt x="2046731" y="0"/>
                  </a:lnTo>
                  <a:lnTo>
                    <a:pt x="0" y="0"/>
                  </a:lnTo>
                  <a:lnTo>
                    <a:pt x="0" y="1581911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7997952" y="4244340"/>
            <a:ext cx="3403600" cy="1752600"/>
            <a:chOff x="7997952" y="4244340"/>
            <a:chExt cx="3403600" cy="175260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97952" y="4244340"/>
              <a:ext cx="3403092" cy="17526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89976" y="4436364"/>
              <a:ext cx="3019044" cy="1368552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009268"/>
            <a:ext cx="11355070" cy="4419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Mic</a:t>
            </a:r>
            <a:r>
              <a:rPr dirty="0" sz="2800" spc="-60" b="1">
                <a:latin typeface="Times New Roman"/>
                <a:cs typeface="Times New Roman"/>
              </a:rPr>
              <a:t>r</a:t>
            </a:r>
            <a:r>
              <a:rPr dirty="0" sz="2800" spc="-5" b="1">
                <a:latin typeface="Times New Roman"/>
                <a:cs typeface="Times New Roman"/>
              </a:rPr>
              <a:t>o</a:t>
            </a:r>
            <a:r>
              <a:rPr dirty="0" sz="2800" b="1">
                <a:latin typeface="Times New Roman"/>
                <a:cs typeface="Times New Roman"/>
              </a:rPr>
              <a:t>s</a:t>
            </a:r>
            <a:r>
              <a:rPr dirty="0" sz="2800" spc="-5" b="1">
                <a:latin typeface="Times New Roman"/>
                <a:cs typeface="Times New Roman"/>
              </a:rPr>
              <a:t>o</a:t>
            </a:r>
            <a:r>
              <a:rPr dirty="0" sz="2800" b="1">
                <a:latin typeface="Times New Roman"/>
                <a:cs typeface="Times New Roman"/>
              </a:rPr>
              <a:t>f</a:t>
            </a:r>
            <a:r>
              <a:rPr dirty="0" sz="2800" spc="-5" b="1">
                <a:latin typeface="Times New Roman"/>
                <a:cs typeface="Times New Roman"/>
              </a:rPr>
              <a:t>t</a:t>
            </a:r>
            <a:r>
              <a:rPr dirty="0" sz="2800" spc="-17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A</a:t>
            </a:r>
            <a:r>
              <a:rPr dirty="0" sz="2800" spc="-40" b="1">
                <a:latin typeface="Times New Roman"/>
                <a:cs typeface="Times New Roman"/>
              </a:rPr>
              <a:t>z</a:t>
            </a:r>
            <a:r>
              <a:rPr dirty="0" sz="2800" spc="-5" b="1">
                <a:latin typeface="Times New Roman"/>
                <a:cs typeface="Times New Roman"/>
              </a:rPr>
              <a:t>u</a:t>
            </a:r>
            <a:r>
              <a:rPr dirty="0" sz="2800" spc="-55" b="1">
                <a:latin typeface="Times New Roman"/>
                <a:cs typeface="Times New Roman"/>
              </a:rPr>
              <a:t>r</a:t>
            </a:r>
            <a:r>
              <a:rPr dirty="0" sz="2800" spc="-5" b="1">
                <a:latin typeface="Times New Roman"/>
                <a:cs typeface="Times New Roman"/>
              </a:rPr>
              <a:t>e</a:t>
            </a:r>
            <a:r>
              <a:rPr dirty="0" sz="2800" spc="3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s</a:t>
            </a:r>
            <a:r>
              <a:rPr dirty="0" sz="2800" b="1">
                <a:latin typeface="Times New Roman"/>
                <a:cs typeface="Times New Roman"/>
              </a:rPr>
              <a:t>t</a:t>
            </a:r>
            <a:r>
              <a:rPr dirty="0" sz="2800" spc="-5" b="1">
                <a:latin typeface="Times New Roman"/>
                <a:cs typeface="Times New Roman"/>
              </a:rPr>
              <a:t>ack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43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Microsoft</a:t>
            </a:r>
            <a:r>
              <a:rPr dirty="0" sz="2000" spc="-1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Azure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Stack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integrated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hardware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delivers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Microsoft</a:t>
            </a:r>
            <a:r>
              <a:rPr dirty="0" sz="2000" spc="-1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Azure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center.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39116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Azure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Stack offers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both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infrastructure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 a service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(IaaS)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 a service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(PaaS)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companies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web apps.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422909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 spc="-20">
                <a:latin typeface="Times New Roman"/>
                <a:cs typeface="Times New Roman"/>
              </a:rPr>
              <a:t>With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consistent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development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developers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build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deploy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same </a:t>
            </a:r>
            <a:r>
              <a:rPr dirty="0" sz="2000">
                <a:latin typeface="Times New Roman"/>
                <a:cs typeface="Times New Roman"/>
              </a:rPr>
              <a:t>way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>
                <a:latin typeface="Times New Roman"/>
                <a:cs typeface="Times New Roman"/>
              </a:rPr>
              <a:t> private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Azure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gives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developers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consistent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build,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update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applications.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company </a:t>
            </a:r>
            <a:r>
              <a:rPr dirty="0" sz="2000">
                <a:latin typeface="Times New Roman"/>
                <a:cs typeface="Times New Roman"/>
              </a:rPr>
              <a:t>can push the apps to </a:t>
            </a:r>
            <a:r>
              <a:rPr dirty="0" sz="2000" spc="-5">
                <a:latin typeface="Times New Roman"/>
                <a:cs typeface="Times New Roman"/>
              </a:rPr>
              <a:t>either </a:t>
            </a:r>
            <a:r>
              <a:rPr dirty="0" sz="2000">
                <a:latin typeface="Times New Roman"/>
                <a:cs typeface="Times New Roman"/>
              </a:rPr>
              <a:t>the Azure public cloud or keep them on-premises with Azure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Stack.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10700004" y="5638800"/>
            <a:ext cx="901065" cy="899160"/>
            <a:chOff x="10700004" y="5638800"/>
            <a:chExt cx="901065" cy="8991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09148" y="5647944"/>
              <a:ext cx="882396" cy="88087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704576" y="5643372"/>
              <a:ext cx="891540" cy="890269"/>
            </a:xfrm>
            <a:custGeom>
              <a:avLst/>
              <a:gdLst/>
              <a:ahLst/>
              <a:cxnLst/>
              <a:rect l="l" t="t" r="r" b="b"/>
              <a:pathLst>
                <a:path w="891540" h="890270">
                  <a:moveTo>
                    <a:pt x="0" y="890015"/>
                  </a:moveTo>
                  <a:lnTo>
                    <a:pt x="891540" y="890015"/>
                  </a:lnTo>
                  <a:lnTo>
                    <a:pt x="891540" y="0"/>
                  </a:lnTo>
                  <a:lnTo>
                    <a:pt x="0" y="0"/>
                  </a:lnTo>
                  <a:lnTo>
                    <a:pt x="0" y="890015"/>
                  </a:lnTo>
                  <a:close/>
                </a:path>
              </a:pathLst>
            </a:custGeom>
            <a:ln w="9143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8808" y="5522976"/>
            <a:ext cx="1505712" cy="112928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009268"/>
            <a:ext cx="11247120" cy="31997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Mic</a:t>
            </a:r>
            <a:r>
              <a:rPr dirty="0" sz="2800" spc="-60" b="1">
                <a:latin typeface="Times New Roman"/>
                <a:cs typeface="Times New Roman"/>
              </a:rPr>
              <a:t>r</a:t>
            </a:r>
            <a:r>
              <a:rPr dirty="0" sz="2800" spc="-5" b="1">
                <a:latin typeface="Times New Roman"/>
                <a:cs typeface="Times New Roman"/>
              </a:rPr>
              <a:t>o</a:t>
            </a:r>
            <a:r>
              <a:rPr dirty="0" sz="2800" b="1">
                <a:latin typeface="Times New Roman"/>
                <a:cs typeface="Times New Roman"/>
              </a:rPr>
              <a:t>s</a:t>
            </a:r>
            <a:r>
              <a:rPr dirty="0" sz="2800" spc="-5" b="1">
                <a:latin typeface="Times New Roman"/>
                <a:cs typeface="Times New Roman"/>
              </a:rPr>
              <a:t>o</a:t>
            </a:r>
            <a:r>
              <a:rPr dirty="0" sz="2800" b="1">
                <a:latin typeface="Times New Roman"/>
                <a:cs typeface="Times New Roman"/>
              </a:rPr>
              <a:t>f</a:t>
            </a:r>
            <a:r>
              <a:rPr dirty="0" sz="2800" spc="-5" b="1">
                <a:latin typeface="Times New Roman"/>
                <a:cs typeface="Times New Roman"/>
              </a:rPr>
              <a:t>t</a:t>
            </a:r>
            <a:r>
              <a:rPr dirty="0" sz="2800" spc="-17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A</a:t>
            </a:r>
            <a:r>
              <a:rPr dirty="0" sz="2800" spc="-40" b="1">
                <a:latin typeface="Times New Roman"/>
                <a:cs typeface="Times New Roman"/>
              </a:rPr>
              <a:t>z</a:t>
            </a:r>
            <a:r>
              <a:rPr dirty="0" sz="2800" spc="-5" b="1">
                <a:latin typeface="Times New Roman"/>
                <a:cs typeface="Times New Roman"/>
              </a:rPr>
              <a:t>u</a:t>
            </a:r>
            <a:r>
              <a:rPr dirty="0" sz="2800" spc="-55" b="1">
                <a:latin typeface="Times New Roman"/>
                <a:cs typeface="Times New Roman"/>
              </a:rPr>
              <a:t>r</a:t>
            </a:r>
            <a:r>
              <a:rPr dirty="0" sz="2800" spc="-5" b="1">
                <a:latin typeface="Times New Roman"/>
                <a:cs typeface="Times New Roman"/>
              </a:rPr>
              <a:t>e</a:t>
            </a:r>
            <a:r>
              <a:rPr dirty="0" sz="2800" spc="3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s</a:t>
            </a:r>
            <a:r>
              <a:rPr dirty="0" sz="2800" b="1">
                <a:latin typeface="Times New Roman"/>
                <a:cs typeface="Times New Roman"/>
              </a:rPr>
              <a:t>t</a:t>
            </a:r>
            <a:r>
              <a:rPr dirty="0" sz="2800" spc="-5" b="1">
                <a:latin typeface="Times New Roman"/>
                <a:cs typeface="Times New Roman"/>
              </a:rPr>
              <a:t>ack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43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Azure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Stack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runs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Azure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identity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Azure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Active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Directory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Active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Directory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Federation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Services.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97155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Azure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Stack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tools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Azure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Backup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Manager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backup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restore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operations,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integrates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Azure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Site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Recovery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replication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failover.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Pricing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Azure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Stack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consumption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similar</a:t>
            </a:r>
            <a:r>
              <a:rPr dirty="0" sz="2000">
                <a:latin typeface="Times New Roman"/>
                <a:cs typeface="Times New Roman"/>
              </a:rPr>
              <a:t> 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Microsoft</a:t>
            </a:r>
            <a:r>
              <a:rPr dirty="0" sz="2000" spc="-1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Azure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fees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10841735" y="5465064"/>
            <a:ext cx="899160" cy="901065"/>
            <a:chOff x="10841735" y="5465064"/>
            <a:chExt cx="899160" cy="9010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50879" y="5474208"/>
              <a:ext cx="880872" cy="88239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846307" y="5469636"/>
              <a:ext cx="890269" cy="891540"/>
            </a:xfrm>
            <a:custGeom>
              <a:avLst/>
              <a:gdLst/>
              <a:ahLst/>
              <a:cxnLst/>
              <a:rect l="l" t="t" r="r" b="b"/>
              <a:pathLst>
                <a:path w="890270" h="891539">
                  <a:moveTo>
                    <a:pt x="0" y="891539"/>
                  </a:moveTo>
                  <a:lnTo>
                    <a:pt x="890016" y="891539"/>
                  </a:lnTo>
                  <a:lnTo>
                    <a:pt x="890016" y="0"/>
                  </a:lnTo>
                  <a:lnTo>
                    <a:pt x="0" y="0"/>
                  </a:lnTo>
                  <a:lnTo>
                    <a:pt x="0" y="891539"/>
                  </a:lnTo>
                  <a:close/>
                </a:path>
              </a:pathLst>
            </a:custGeom>
            <a:ln w="9144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2577083" y="4436364"/>
            <a:ext cx="5659120" cy="2293620"/>
            <a:chOff x="2577083" y="4436364"/>
            <a:chExt cx="5659120" cy="229362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6227" y="4445508"/>
              <a:ext cx="5640324" cy="227533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581655" y="4440936"/>
              <a:ext cx="5649595" cy="2284730"/>
            </a:xfrm>
            <a:custGeom>
              <a:avLst/>
              <a:gdLst/>
              <a:ahLst/>
              <a:cxnLst/>
              <a:rect l="l" t="t" r="r" b="b"/>
              <a:pathLst>
                <a:path w="5649595" h="2284729">
                  <a:moveTo>
                    <a:pt x="0" y="2284476"/>
                  </a:moveTo>
                  <a:lnTo>
                    <a:pt x="5649468" y="2284476"/>
                  </a:lnTo>
                  <a:lnTo>
                    <a:pt x="5649468" y="0"/>
                  </a:lnTo>
                  <a:lnTo>
                    <a:pt x="0" y="0"/>
                  </a:lnTo>
                  <a:lnTo>
                    <a:pt x="0" y="2284476"/>
                  </a:lnTo>
                  <a:close/>
                </a:path>
              </a:pathLst>
            </a:custGeom>
            <a:ln w="9144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435684"/>
            <a:ext cx="11360150" cy="4541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Open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Stack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Times New Roman"/>
              <a:cs typeface="Times New Roman"/>
            </a:endParaRPr>
          </a:p>
          <a:p>
            <a:pPr marL="355600" marR="19812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 spc="-5">
                <a:latin typeface="Times New Roman"/>
                <a:cs typeface="Times New Roman"/>
              </a:rPr>
              <a:t>Red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OpenStack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commercially </a:t>
            </a:r>
            <a:r>
              <a:rPr dirty="0" sz="2000">
                <a:latin typeface="Times New Roman"/>
                <a:cs typeface="Times New Roman"/>
              </a:rPr>
              <a:t>supported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distribution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open source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OpenStack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designed to build and </a:t>
            </a:r>
            <a:r>
              <a:rPr dirty="0" sz="2000" spc="-5">
                <a:latin typeface="Times New Roman"/>
                <a:cs typeface="Times New Roman"/>
              </a:rPr>
              <a:t>manage </a:t>
            </a:r>
            <a:r>
              <a:rPr dirty="0" sz="2000" spc="-10">
                <a:latin typeface="Times New Roman"/>
                <a:cs typeface="Times New Roman"/>
              </a:rPr>
              <a:t>large </a:t>
            </a:r>
            <a:r>
              <a:rPr dirty="0" sz="2000">
                <a:latin typeface="Times New Roman"/>
                <a:cs typeface="Times New Roman"/>
              </a:rPr>
              <a:t>pools of </a:t>
            </a:r>
            <a:r>
              <a:rPr dirty="0" sz="2000" spc="-5">
                <a:latin typeface="Times New Roman"/>
                <a:cs typeface="Times New Roman"/>
              </a:rPr>
              <a:t>compute, </a:t>
            </a:r>
            <a:r>
              <a:rPr dirty="0" sz="2000">
                <a:latin typeface="Times New Roman"/>
                <a:cs typeface="Times New Roman"/>
              </a:rPr>
              <a:t>storage, and networking resources in public and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 spc="-5">
                <a:latin typeface="Times New Roman"/>
                <a:cs typeface="Times New Roman"/>
              </a:rPr>
              <a:t>Red </a:t>
            </a:r>
            <a:r>
              <a:rPr dirty="0" sz="2000">
                <a:latin typeface="Times New Roman"/>
                <a:cs typeface="Times New Roman"/>
              </a:rPr>
              <a:t>Hat OpenStack Platform provides </a:t>
            </a:r>
            <a:r>
              <a:rPr dirty="0" sz="2000" spc="-5">
                <a:latin typeface="Times New Roman"/>
                <a:cs typeface="Times New Roman"/>
              </a:rPr>
              <a:t>access </a:t>
            </a:r>
            <a:r>
              <a:rPr dirty="0" sz="2000">
                <a:latin typeface="Times New Roman"/>
                <a:cs typeface="Times New Roman"/>
              </a:rPr>
              <a:t>to open source projects, or tools, to enable core </a:t>
            </a:r>
            <a:r>
              <a:rPr dirty="0" sz="2000" spc="-5">
                <a:latin typeface="Times New Roman"/>
                <a:cs typeface="Times New Roman"/>
              </a:rPr>
              <a:t>computing </a:t>
            </a:r>
            <a:r>
              <a:rPr dirty="0" sz="2000">
                <a:latin typeface="Times New Roman"/>
                <a:cs typeface="Times New Roman"/>
              </a:rPr>
              <a:t> services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clouds.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OpenStack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consistent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programming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interfaces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(APIs) to pool and </a:t>
            </a:r>
            <a:r>
              <a:rPr dirty="0" sz="2000" spc="-5">
                <a:latin typeface="Times New Roman"/>
                <a:cs typeface="Times New Roman"/>
              </a:rPr>
              <a:t>manage virtualized </a:t>
            </a:r>
            <a:r>
              <a:rPr dirty="0" sz="2000">
                <a:latin typeface="Times New Roman"/>
                <a:cs typeface="Times New Roman"/>
              </a:rPr>
              <a:t>resources, such as storage, CPU, and RAM. Users deploy </a:t>
            </a:r>
            <a:r>
              <a:rPr dirty="0" sz="2000" spc="-5">
                <a:latin typeface="Times New Roman"/>
                <a:cs typeface="Times New Roman"/>
              </a:rPr>
              <a:t>different </a:t>
            </a:r>
            <a:r>
              <a:rPr dirty="0" sz="2000">
                <a:latin typeface="Times New Roman"/>
                <a:cs typeface="Times New Roman"/>
              </a:rPr>
              <a:t> OpenStack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projects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modular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fashion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depending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virtualize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types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enable.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42418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Red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Hat OpenStack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director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tool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enable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install,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operate,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upgrade,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deployment.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10294619" y="1231391"/>
            <a:ext cx="1306195" cy="1012190"/>
            <a:chOff x="10294619" y="1231391"/>
            <a:chExt cx="1306195" cy="10121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03763" y="1240535"/>
              <a:ext cx="1287779" cy="9936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299191" y="1235963"/>
              <a:ext cx="1297305" cy="1003300"/>
            </a:xfrm>
            <a:custGeom>
              <a:avLst/>
              <a:gdLst/>
              <a:ahLst/>
              <a:cxnLst/>
              <a:rect l="l" t="t" r="r" b="b"/>
              <a:pathLst>
                <a:path w="1297304" h="1003300">
                  <a:moveTo>
                    <a:pt x="0" y="1002791"/>
                  </a:moveTo>
                  <a:lnTo>
                    <a:pt x="1296924" y="1002791"/>
                  </a:lnTo>
                  <a:lnTo>
                    <a:pt x="1296924" y="0"/>
                  </a:lnTo>
                  <a:lnTo>
                    <a:pt x="0" y="0"/>
                  </a:lnTo>
                  <a:lnTo>
                    <a:pt x="0" y="1002791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21240" y="5722620"/>
            <a:ext cx="1810511" cy="101650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5660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59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699" y="1435684"/>
            <a:ext cx="11264900" cy="149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Open</a:t>
            </a:r>
            <a:r>
              <a:rPr dirty="0" sz="2800" spc="-8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Stack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The director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based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source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OpenStack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project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known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5" b="1">
                <a:latin typeface="Times New Roman"/>
                <a:cs typeface="Times New Roman"/>
              </a:rPr>
              <a:t>TripleO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(OpenStack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OpenStack).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Hat OpenStack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director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makes</a:t>
            </a:r>
            <a:r>
              <a:rPr dirty="0" sz="2000" spc="5">
                <a:latin typeface="Times New Roman"/>
                <a:cs typeface="Times New Roman"/>
              </a:rPr>
              <a:t> use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concepts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undercloud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</a:t>
            </a:r>
            <a:r>
              <a:rPr dirty="0" sz="2000" spc="-5" b="1">
                <a:latin typeface="Times New Roman"/>
                <a:cs typeface="Times New Roman"/>
              </a:rPr>
              <a:t>overcloud</a:t>
            </a:r>
            <a:r>
              <a:rPr dirty="0" sz="2000" spc="-5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699" y="3206953"/>
            <a:ext cx="11224895" cy="338010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undercloud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main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director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node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provisions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controls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OpenStack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nodes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environment.</a:t>
            </a:r>
            <a:endParaRPr sz="2000">
              <a:latin typeface="Times New Roman"/>
              <a:cs typeface="Times New Roman"/>
            </a:endParaRPr>
          </a:p>
          <a:p>
            <a:pPr marL="355600" marR="321945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 b="1">
                <a:latin typeface="Times New Roman"/>
                <a:cs typeface="Times New Roman"/>
              </a:rPr>
              <a:t>overcloud </a:t>
            </a:r>
            <a:r>
              <a:rPr dirty="0" sz="2000">
                <a:latin typeface="Times New Roman"/>
                <a:cs typeface="Times New Roman"/>
              </a:rPr>
              <a:t>is the </a:t>
            </a:r>
            <a:r>
              <a:rPr dirty="0" sz="2000" spc="-5" b="1">
                <a:latin typeface="Times New Roman"/>
                <a:cs typeface="Times New Roman"/>
              </a:rPr>
              <a:t>clustered </a:t>
            </a:r>
            <a:r>
              <a:rPr dirty="0" sz="2000" b="1">
                <a:latin typeface="Times New Roman"/>
                <a:cs typeface="Times New Roman"/>
              </a:rPr>
              <a:t>server </a:t>
            </a:r>
            <a:r>
              <a:rPr dirty="0" sz="2000" spc="-5" b="1">
                <a:latin typeface="Times New Roman"/>
                <a:cs typeface="Times New Roman"/>
              </a:rPr>
              <a:t>environment </a:t>
            </a:r>
            <a:r>
              <a:rPr dirty="0" sz="2000">
                <a:latin typeface="Times New Roman"/>
                <a:cs typeface="Times New Roman"/>
              </a:rPr>
              <a:t>a user creates through the director's undercloud.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Default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overcloud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roles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Controller,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Compute,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nodes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each</a:t>
            </a:r>
            <a:r>
              <a:rPr dirty="0" sz="2000" spc="-5">
                <a:latin typeface="Times New Roman"/>
                <a:cs typeface="Times New Roman"/>
              </a:rPr>
              <a:t> make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use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different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OpenStack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technologies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additional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source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 b="1">
                <a:latin typeface="Times New Roman"/>
                <a:cs typeface="Times New Roman"/>
              </a:rPr>
              <a:t>Controller</a:t>
            </a:r>
            <a:r>
              <a:rPr dirty="0" sz="2000" spc="-7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nodes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administration,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networking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 high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availability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(HA)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OpenStack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undercloud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overcloud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Red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Hat storage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repositories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through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either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Hat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Content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Delivery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Satellite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server.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grpSp>
        <p:nvGrpSpPr>
          <p:cNvPr id="6" name="object 6"/>
          <p:cNvGrpSpPr/>
          <p:nvPr/>
        </p:nvGrpSpPr>
        <p:grpSpPr>
          <a:xfrm>
            <a:off x="10294619" y="1231391"/>
            <a:ext cx="1306195" cy="1012190"/>
            <a:chOff x="10294619" y="1231391"/>
            <a:chExt cx="1306195" cy="101219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03763" y="1240535"/>
              <a:ext cx="1287779" cy="9936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299191" y="1235963"/>
              <a:ext cx="1297305" cy="1003300"/>
            </a:xfrm>
            <a:custGeom>
              <a:avLst/>
              <a:gdLst/>
              <a:ahLst/>
              <a:cxnLst/>
              <a:rect l="l" t="t" r="r" b="b"/>
              <a:pathLst>
                <a:path w="1297304" h="1003300">
                  <a:moveTo>
                    <a:pt x="0" y="1002791"/>
                  </a:moveTo>
                  <a:lnTo>
                    <a:pt x="1296924" y="1002791"/>
                  </a:lnTo>
                  <a:lnTo>
                    <a:pt x="1296924" y="0"/>
                  </a:lnTo>
                  <a:lnTo>
                    <a:pt x="0" y="0"/>
                  </a:lnTo>
                  <a:lnTo>
                    <a:pt x="0" y="1002791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291" y="524383"/>
            <a:ext cx="11186160" cy="5400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latin typeface="Arial"/>
                <a:cs typeface="Arial"/>
              </a:rPr>
              <a:t>Cloud</a:t>
            </a:r>
            <a:r>
              <a:rPr dirty="0" sz="2400" spc="-55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Platforms</a:t>
            </a:r>
            <a:endParaRPr sz="2400">
              <a:latin typeface="Arial"/>
              <a:cs typeface="Arial"/>
            </a:endParaRPr>
          </a:p>
          <a:p>
            <a:pPr algn="just" marL="207645">
              <a:lnSpc>
                <a:spcPct val="100000"/>
              </a:lnSpc>
              <a:spcBef>
                <a:spcPts val="1995"/>
              </a:spcBef>
            </a:pPr>
            <a:r>
              <a:rPr dirty="0" sz="2400" spc="-5" b="1">
                <a:latin typeface="Times New Roman"/>
                <a:cs typeface="Times New Roman"/>
              </a:rPr>
              <a:t>What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is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 </a:t>
            </a:r>
            <a:r>
              <a:rPr dirty="0" sz="2400" b="1">
                <a:latin typeface="Times New Roman"/>
                <a:cs typeface="Times New Roman"/>
              </a:rPr>
              <a:t>Platform?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algn="just" marL="207645" marR="508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latin typeface="Times New Roman"/>
                <a:cs typeface="Times New Roman"/>
              </a:rPr>
              <a:t>A</a:t>
            </a:r>
            <a:r>
              <a:rPr dirty="0" sz="2400" spc="-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cloud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platform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>
                <a:latin typeface="Times New Roman"/>
                <a:cs typeface="Times New Roman"/>
              </a:rPr>
              <a:t> a platform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 let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developers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write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applications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run in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 cloud,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use </a:t>
            </a:r>
            <a:r>
              <a:rPr dirty="0" sz="2400">
                <a:latin typeface="Times New Roman"/>
                <a:cs typeface="Times New Roman"/>
              </a:rPr>
              <a:t>services provided from the cloud, or both. It </a:t>
            </a:r>
            <a:r>
              <a:rPr dirty="0" sz="2400" spc="-5">
                <a:latin typeface="Times New Roman"/>
                <a:cs typeface="Times New Roman"/>
              </a:rPr>
              <a:t>is </a:t>
            </a:r>
            <a:r>
              <a:rPr dirty="0" sz="2400">
                <a:latin typeface="Times New Roman"/>
                <a:cs typeface="Times New Roman"/>
              </a:rPr>
              <a:t>also called </a:t>
            </a:r>
            <a:r>
              <a:rPr dirty="0" sz="2400" spc="-5">
                <a:latin typeface="Times New Roman"/>
                <a:cs typeface="Times New Roman"/>
              </a:rPr>
              <a:t>as on-demand </a:t>
            </a:r>
            <a:r>
              <a:rPr dirty="0" sz="2400">
                <a:latin typeface="Times New Roman"/>
                <a:cs typeface="Times New Roman"/>
              </a:rPr>
              <a:t>platform and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platform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 a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service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(PaaS).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207645" marR="802005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NIST </a:t>
            </a:r>
            <a:r>
              <a:rPr dirty="0" sz="2400">
                <a:latin typeface="Times New Roman"/>
                <a:cs typeface="Times New Roman"/>
              </a:rPr>
              <a:t>defines </a:t>
            </a:r>
            <a:r>
              <a:rPr dirty="0" sz="2400" spc="-5">
                <a:latin typeface="Times New Roman"/>
                <a:cs typeface="Times New Roman"/>
              </a:rPr>
              <a:t>PaaS </a:t>
            </a:r>
            <a:r>
              <a:rPr dirty="0" sz="2400">
                <a:latin typeface="Times New Roman"/>
                <a:cs typeface="Times New Roman"/>
              </a:rPr>
              <a:t>as “Platform as a </a:t>
            </a:r>
            <a:r>
              <a:rPr dirty="0" sz="2400" spc="-5">
                <a:latin typeface="Times New Roman"/>
                <a:cs typeface="Times New Roman"/>
              </a:rPr>
              <a:t>Service </a:t>
            </a:r>
            <a:r>
              <a:rPr dirty="0" sz="2400">
                <a:latin typeface="Times New Roman"/>
                <a:cs typeface="Times New Roman"/>
              </a:rPr>
              <a:t>is the ability to provide a </a:t>
            </a:r>
            <a:r>
              <a:rPr dirty="0" sz="2400" spc="-5">
                <a:latin typeface="Times New Roman"/>
                <a:cs typeface="Times New Roman"/>
              </a:rPr>
              <a:t>computing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environment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 the related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development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deployment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stack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needed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deliver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solution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consuming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customer.”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207645" marR="135255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latin typeface="Times New Roman"/>
                <a:cs typeface="Times New Roman"/>
              </a:rPr>
              <a:t>A</a:t>
            </a:r>
            <a:r>
              <a:rPr dirty="0" sz="2400" spc="-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typical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Cloud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platform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includes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Cloud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application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hosting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server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cloud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storage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device </a:t>
            </a:r>
            <a:r>
              <a:rPr dirty="0" sz="2400" spc="-5">
                <a:latin typeface="Times New Roman"/>
                <a:cs typeface="Times New Roman"/>
              </a:rPr>
              <a:t>as </a:t>
            </a:r>
            <a:r>
              <a:rPr dirty="0" sz="2400">
                <a:latin typeface="Times New Roman"/>
                <a:cs typeface="Times New Roman"/>
              </a:rPr>
              <a:t>database. Many also </a:t>
            </a:r>
            <a:r>
              <a:rPr dirty="0" sz="2400" spc="-15">
                <a:latin typeface="Times New Roman"/>
                <a:cs typeface="Times New Roman"/>
              </a:rPr>
              <a:t>offer </a:t>
            </a:r>
            <a:r>
              <a:rPr dirty="0" sz="2400">
                <a:latin typeface="Times New Roman"/>
                <a:cs typeface="Times New Roman"/>
              </a:rPr>
              <a:t>additional services such as </a:t>
            </a:r>
            <a:r>
              <a:rPr dirty="0" sz="2400" spc="-5">
                <a:latin typeface="Times New Roman"/>
                <a:cs typeface="Times New Roman"/>
              </a:rPr>
              <a:t>customizable </a:t>
            </a:r>
            <a:r>
              <a:rPr dirty="0" sz="2400">
                <a:latin typeface="Times New Roman"/>
                <a:cs typeface="Times New Roman"/>
              </a:rPr>
              <a:t>load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balancing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 relational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databases.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23931" y="5611367"/>
            <a:ext cx="1473707" cy="11094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24971" y="2680716"/>
            <a:ext cx="1162812" cy="108356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60520" y="1121663"/>
            <a:ext cx="915924" cy="83667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817984" y="6465214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435684"/>
            <a:ext cx="32467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Open</a:t>
            </a:r>
            <a:r>
              <a:rPr dirty="0" sz="2800" spc="-2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Stack</a:t>
            </a:r>
            <a:r>
              <a:rPr dirty="0" sz="2800" spc="-1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Platform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Cloud</a:t>
            </a:r>
            <a:r>
              <a:rPr dirty="0" sz="2400" spc="-9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Platforms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294619" y="1231391"/>
            <a:ext cx="1306195" cy="1012190"/>
            <a:chOff x="10294619" y="1231391"/>
            <a:chExt cx="1306195" cy="10121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03763" y="1240535"/>
              <a:ext cx="1287779" cy="9936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299191" y="1235963"/>
              <a:ext cx="1297305" cy="1003300"/>
            </a:xfrm>
            <a:custGeom>
              <a:avLst/>
              <a:gdLst/>
              <a:ahLst/>
              <a:cxnLst/>
              <a:rect l="l" t="t" r="r" b="b"/>
              <a:pathLst>
                <a:path w="1297304" h="1003300">
                  <a:moveTo>
                    <a:pt x="0" y="1002791"/>
                  </a:moveTo>
                  <a:lnTo>
                    <a:pt x="1296924" y="1002791"/>
                  </a:lnTo>
                  <a:lnTo>
                    <a:pt x="1296924" y="0"/>
                  </a:lnTo>
                  <a:lnTo>
                    <a:pt x="0" y="0"/>
                  </a:lnTo>
                  <a:lnTo>
                    <a:pt x="0" y="1002791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5039" y="2234183"/>
            <a:ext cx="7635240" cy="361492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435684"/>
            <a:ext cx="4766945" cy="3931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Open</a:t>
            </a:r>
            <a:r>
              <a:rPr dirty="0" sz="2800" spc="-1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Stack</a:t>
            </a:r>
            <a:r>
              <a:rPr dirty="0" sz="2800" spc="-5" b="1">
                <a:latin typeface="Times New Roman"/>
                <a:cs typeface="Times New Roman"/>
              </a:rPr>
              <a:t> Platform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Core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OpenStack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projects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available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through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Red </a:t>
            </a:r>
            <a:r>
              <a:rPr dirty="0" sz="2000">
                <a:latin typeface="Times New Roman"/>
                <a:cs typeface="Times New Roman"/>
              </a:rPr>
              <a:t>Hat </a:t>
            </a:r>
            <a:r>
              <a:rPr dirty="0" sz="2000" spc="-5">
                <a:latin typeface="Times New Roman"/>
                <a:cs typeface="Times New Roman"/>
              </a:rPr>
              <a:t>platform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Nova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compute</a:t>
            </a:r>
            <a:endParaRPr sz="20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Neutron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networking</a:t>
            </a:r>
            <a:endParaRPr sz="20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Swift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endParaRPr sz="20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Cinder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block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endParaRPr sz="20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Manila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file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endParaRPr sz="20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Glance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machine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image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discovery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endParaRPr sz="20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Keystone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identity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10294619" y="1231391"/>
            <a:ext cx="1306195" cy="1012190"/>
            <a:chOff x="10294619" y="1231391"/>
            <a:chExt cx="1306195" cy="10121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03763" y="1240535"/>
              <a:ext cx="1287779" cy="9936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299191" y="1235963"/>
              <a:ext cx="1297305" cy="1003300"/>
            </a:xfrm>
            <a:custGeom>
              <a:avLst/>
              <a:gdLst/>
              <a:ahLst/>
              <a:cxnLst/>
              <a:rect l="l" t="t" r="r" b="b"/>
              <a:pathLst>
                <a:path w="1297304" h="1003300">
                  <a:moveTo>
                    <a:pt x="0" y="1002791"/>
                  </a:moveTo>
                  <a:lnTo>
                    <a:pt x="1296924" y="1002791"/>
                  </a:lnTo>
                  <a:lnTo>
                    <a:pt x="1296924" y="0"/>
                  </a:lnTo>
                  <a:lnTo>
                    <a:pt x="0" y="0"/>
                  </a:lnTo>
                  <a:lnTo>
                    <a:pt x="0" y="1002791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35167" y="2415539"/>
            <a:ext cx="6365747" cy="334365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009268"/>
            <a:ext cx="11342370" cy="5334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10" b="1">
                <a:latin typeface="Times New Roman"/>
                <a:cs typeface="Times New Roman"/>
              </a:rPr>
              <a:t>AWS</a:t>
            </a:r>
            <a:r>
              <a:rPr dirty="0" sz="2800" spc="-15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Greengrass</a:t>
            </a:r>
            <a:endParaRPr sz="2800">
              <a:latin typeface="Times New Roman"/>
              <a:cs typeface="Times New Roman"/>
            </a:endParaRPr>
          </a:p>
          <a:p>
            <a:pPr algn="just" marL="469900" marR="5080" indent="-457834">
              <a:lnSpc>
                <a:spcPct val="100000"/>
              </a:lnSpc>
              <a:spcBef>
                <a:spcPts val="2430"/>
              </a:spcBef>
              <a:buFont typeface="Arial MT"/>
              <a:buChar char="•"/>
              <a:tabLst>
                <a:tab pos="470534" algn="l"/>
              </a:tabLst>
            </a:pPr>
            <a:r>
              <a:rPr dirty="0" sz="2000" spc="-45">
                <a:latin typeface="Times New Roman"/>
                <a:cs typeface="Times New Roman"/>
              </a:rPr>
              <a:t>AWS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Greengrass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extends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45">
                <a:latin typeface="Times New Roman"/>
                <a:cs typeface="Times New Roman"/>
              </a:rPr>
              <a:t>Web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functionality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Internet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Things (IoT) </a:t>
            </a:r>
            <a:r>
              <a:rPr dirty="0" sz="2000" spc="-49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devices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allowing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business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perform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collection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analysis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closer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its </a:t>
            </a:r>
            <a:r>
              <a:rPr dirty="0" sz="2000">
                <a:latin typeface="Times New Roman"/>
                <a:cs typeface="Times New Roman"/>
              </a:rPr>
              <a:t>origin.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team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defines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configures Greengrass devices, </a:t>
            </a:r>
            <a:r>
              <a:rPr dirty="0" sz="2000" spc="-5">
                <a:latin typeface="Times New Roman"/>
                <a:cs typeface="Times New Roman"/>
              </a:rPr>
              <a:t>permissions, applications, </a:t>
            </a:r>
            <a:r>
              <a:rPr dirty="0" sz="2000">
                <a:latin typeface="Times New Roman"/>
                <a:cs typeface="Times New Roman"/>
              </a:rPr>
              <a:t>and updates from the </a:t>
            </a:r>
            <a:r>
              <a:rPr dirty="0" sz="2000" spc="-5">
                <a:latin typeface="Times New Roman"/>
                <a:cs typeface="Times New Roman"/>
              </a:rPr>
              <a:t>Amazon </a:t>
            </a:r>
            <a:r>
              <a:rPr dirty="0" sz="2000" spc="-50">
                <a:latin typeface="Times New Roman"/>
                <a:cs typeface="Times New Roman"/>
              </a:rPr>
              <a:t>Web </a:t>
            </a:r>
            <a:r>
              <a:rPr dirty="0" sz="2000">
                <a:latin typeface="Times New Roman"/>
                <a:cs typeface="Times New Roman"/>
              </a:rPr>
              <a:t>Services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469900" marR="39116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write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-45">
                <a:latin typeface="Times New Roman"/>
                <a:cs typeface="Times New Roman"/>
              </a:rPr>
              <a:t>AWS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Lambda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functions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deploy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Greengrass.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Lambda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functions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then execute locally on Greengrass devices when data is received from events or cloud </a:t>
            </a:r>
            <a:r>
              <a:rPr dirty="0" sz="2000" spc="-5">
                <a:latin typeface="Times New Roman"/>
                <a:cs typeface="Times New Roman"/>
              </a:rPr>
              <a:t>messages. </a:t>
            </a:r>
            <a:r>
              <a:rPr dirty="0" sz="2000">
                <a:latin typeface="Times New Roman"/>
                <a:cs typeface="Times New Roman"/>
              </a:rPr>
              <a:t> Greengrass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authentication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authorization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both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network-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device-level.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two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primary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packages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Greengrass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Greengrass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Core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IoT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SDK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000">
                <a:latin typeface="Times New Roman"/>
                <a:cs typeface="Times New Roman"/>
              </a:rPr>
              <a:t>Devices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Greengrass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Core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IoT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Device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SDK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interact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Greengrass</a:t>
            </a:r>
            <a:r>
              <a:rPr dirty="0" sz="2000" spc="-7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Group</a:t>
            </a:r>
            <a:r>
              <a:rPr dirty="0" sz="2000" spc="-5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89364" y="4472940"/>
            <a:ext cx="2130552" cy="104241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009268"/>
            <a:ext cx="11118215" cy="2285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10" b="1">
                <a:latin typeface="Times New Roman"/>
                <a:cs typeface="Times New Roman"/>
              </a:rPr>
              <a:t>AWS</a:t>
            </a:r>
            <a:r>
              <a:rPr dirty="0" sz="2800" spc="-15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Greengrass</a:t>
            </a:r>
            <a:endParaRPr sz="28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243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000" spc="-45">
                <a:latin typeface="Times New Roman"/>
                <a:cs typeface="Times New Roman"/>
              </a:rPr>
              <a:t>AWS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Greengrass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execution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Lambda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functions.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algn="just" marL="469900" marR="89535" indent="-457834">
              <a:lnSpc>
                <a:spcPct val="100000"/>
              </a:lnSpc>
              <a:buFont typeface="Arial MT"/>
              <a:buChar char="•"/>
              <a:tabLst>
                <a:tab pos="470534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IoT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Device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SDK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enables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devices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connect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interact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Greengrass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Core.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AWS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IoT Device SDK supports </a:t>
            </a:r>
            <a:r>
              <a:rPr dirty="0" sz="2000" spc="-5">
                <a:latin typeface="Times New Roman"/>
                <a:cs typeface="Times New Roman"/>
              </a:rPr>
              <a:t>C++ </a:t>
            </a:r>
            <a:r>
              <a:rPr dirty="0" sz="2000">
                <a:latin typeface="Times New Roman"/>
                <a:cs typeface="Times New Roman"/>
              </a:rPr>
              <a:t>for Greengrass and can run on any device that supports </a:t>
            </a:r>
            <a:r>
              <a:rPr dirty="0" sz="2000" spc="-10">
                <a:latin typeface="Times New Roman"/>
                <a:cs typeface="Times New Roman"/>
              </a:rPr>
              <a:t>Transport </a:t>
            </a:r>
            <a:r>
              <a:rPr dirty="0" sz="2000" spc="-5">
                <a:latin typeface="Times New Roman"/>
                <a:cs typeface="Times New Roman"/>
              </a:rPr>
              <a:t>Layer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Security.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92283" y="4335779"/>
            <a:ext cx="2130552" cy="104241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529839" y="3514344"/>
            <a:ext cx="6574790" cy="3016250"/>
            <a:chOff x="2529839" y="3514344"/>
            <a:chExt cx="6574790" cy="30162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38983" y="3523488"/>
              <a:ext cx="6556248" cy="299770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534411" y="3518916"/>
              <a:ext cx="6565900" cy="3007360"/>
            </a:xfrm>
            <a:custGeom>
              <a:avLst/>
              <a:gdLst/>
              <a:ahLst/>
              <a:cxnLst/>
              <a:rect l="l" t="t" r="r" b="b"/>
              <a:pathLst>
                <a:path w="6565900" h="3007359">
                  <a:moveTo>
                    <a:pt x="0" y="3006852"/>
                  </a:moveTo>
                  <a:lnTo>
                    <a:pt x="6565392" y="3006852"/>
                  </a:lnTo>
                  <a:lnTo>
                    <a:pt x="6565392" y="0"/>
                  </a:lnTo>
                  <a:lnTo>
                    <a:pt x="0" y="0"/>
                  </a:lnTo>
                  <a:lnTo>
                    <a:pt x="0" y="3006852"/>
                  </a:lnTo>
                  <a:close/>
                </a:path>
              </a:pathLst>
            </a:custGeom>
            <a:ln w="9144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009268"/>
            <a:ext cx="26155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10" b="1">
                <a:latin typeface="Times New Roman"/>
                <a:cs typeface="Times New Roman"/>
              </a:rPr>
              <a:t>AWS</a:t>
            </a:r>
            <a:r>
              <a:rPr dirty="0" sz="2800" spc="-55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Greengrass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Cloud</a:t>
            </a:r>
            <a:r>
              <a:rPr dirty="0" sz="2400" spc="-9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Platforms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30936" y="1115567"/>
            <a:ext cx="11242675" cy="5424170"/>
            <a:chOff x="630936" y="1115567"/>
            <a:chExt cx="11242675" cy="54241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42931" y="1115567"/>
              <a:ext cx="2130552" cy="10424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0936" y="2157983"/>
              <a:ext cx="10677144" cy="43815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009268"/>
            <a:ext cx="41065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Impact</a:t>
            </a:r>
            <a:r>
              <a:rPr dirty="0" sz="2800" spc="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of</a:t>
            </a:r>
            <a:r>
              <a:rPr dirty="0" sz="280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Cloud</a:t>
            </a:r>
            <a:r>
              <a:rPr dirty="0" sz="2800" spc="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Platforms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Cloud</a:t>
            </a:r>
            <a:r>
              <a:rPr dirty="0" sz="2400" spc="-9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Platforms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3552" y="1519427"/>
            <a:ext cx="5391911" cy="517245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009268"/>
            <a:ext cx="11341735" cy="4419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Impact</a:t>
            </a:r>
            <a:r>
              <a:rPr dirty="0" sz="2800" spc="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of</a:t>
            </a:r>
            <a:r>
              <a:rPr dirty="0" sz="280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Cloud</a:t>
            </a:r>
            <a:r>
              <a:rPr dirty="0" sz="2800" spc="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Platforms</a:t>
            </a:r>
            <a:endParaRPr sz="2800">
              <a:latin typeface="Times New Roman"/>
              <a:cs typeface="Times New Roman"/>
            </a:endParaRPr>
          </a:p>
          <a:p>
            <a:pPr marL="12700" marR="144780">
              <a:lnSpc>
                <a:spcPct val="100000"/>
              </a:lnSpc>
              <a:spcBef>
                <a:spcPts val="2430"/>
              </a:spcBef>
            </a:pPr>
            <a:r>
              <a:rPr dirty="0" sz="2000">
                <a:latin typeface="Times New Roman"/>
                <a:cs typeface="Times New Roman"/>
              </a:rPr>
              <a:t>As 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market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expands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develops,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">
                <a:latin typeface="Times New Roman"/>
                <a:cs typeface="Times New Roman"/>
              </a:rPr>
              <a:t> computing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expected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impact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five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distinct ways: </a:t>
            </a:r>
            <a:r>
              <a:rPr dirty="0" sz="2000" spc="-10" b="1">
                <a:latin typeface="Times New Roman"/>
                <a:cs typeface="Times New Roman"/>
              </a:rPr>
              <a:t>economically, operationally, technologically, culturally, </a:t>
            </a:r>
            <a:r>
              <a:rPr dirty="0" sz="2000" b="1">
                <a:latin typeface="Times New Roman"/>
                <a:cs typeface="Times New Roman"/>
              </a:rPr>
              <a:t>and in terms of security 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management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  <a:tab pos="2630805" algn="l"/>
              </a:tabLst>
            </a:pPr>
            <a:r>
              <a:rPr dirty="0" sz="2000" spc="-5">
                <a:latin typeface="Times New Roman"/>
                <a:cs typeface="Times New Roman"/>
              </a:rPr>
              <a:t>Economical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impact:	</a:t>
            </a:r>
            <a:r>
              <a:rPr dirty="0" sz="2000">
                <a:latin typeface="Times New Roman"/>
                <a:cs typeface="Times New Roman"/>
              </a:rPr>
              <a:t>businesses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begin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realize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savings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economies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scale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begin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pay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508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000">
                <a:latin typeface="Times New Roman"/>
                <a:cs typeface="Times New Roman"/>
              </a:rPr>
              <a:t>Operational </a:t>
            </a:r>
            <a:r>
              <a:rPr dirty="0" sz="2000" spc="-5">
                <a:latin typeface="Times New Roman"/>
                <a:cs typeface="Times New Roman"/>
              </a:rPr>
              <a:t>impact:</a:t>
            </a:r>
            <a:r>
              <a:rPr dirty="0" sz="2000">
                <a:latin typeface="Times New Roman"/>
                <a:cs typeface="Times New Roman"/>
              </a:rPr>
              <a:t> lessening of control for IT </a:t>
            </a:r>
            <a:r>
              <a:rPr dirty="0" sz="2000" spc="-5">
                <a:latin typeface="Times New Roman"/>
                <a:cs typeface="Times New Roman"/>
              </a:rPr>
              <a:t>managers, </a:t>
            </a:r>
            <a:r>
              <a:rPr dirty="0" sz="2000">
                <a:latin typeface="Times New Roman"/>
                <a:cs typeface="Times New Roman"/>
              </a:rPr>
              <a:t>as the </a:t>
            </a:r>
            <a:r>
              <a:rPr dirty="0" sz="2000" spc="-5">
                <a:latin typeface="Times New Roman"/>
                <a:cs typeface="Times New Roman"/>
              </a:rPr>
              <a:t>majority </a:t>
            </a:r>
            <a:r>
              <a:rPr dirty="0" sz="2000">
                <a:latin typeface="Times New Roman"/>
                <a:cs typeface="Times New Roman"/>
              </a:rPr>
              <a:t>of IT </a:t>
            </a:r>
            <a:r>
              <a:rPr dirty="0" sz="2000" spc="-5">
                <a:latin typeface="Times New Roman"/>
                <a:cs typeface="Times New Roman"/>
              </a:rPr>
              <a:t>maintenance </a:t>
            </a:r>
            <a:r>
              <a:rPr dirty="0" sz="2000">
                <a:latin typeface="Times New Roman"/>
                <a:cs typeface="Times New Roman"/>
              </a:rPr>
              <a:t>and support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 be outsourced to cloud providers. Cloud providers will provide standard options and packages for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maintenance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but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offerings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much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less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collaborative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traditional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applications. </a:t>
            </a:r>
            <a:r>
              <a:rPr dirty="0" sz="2000">
                <a:latin typeface="Times New Roman"/>
                <a:cs typeface="Times New Roman"/>
              </a:rPr>
              <a:t>On the plus side, increased </a:t>
            </a:r>
            <a:r>
              <a:rPr dirty="0" sz="2000" spc="-20">
                <a:latin typeface="Times New Roman"/>
                <a:cs typeface="Times New Roman"/>
              </a:rPr>
              <a:t>agility, </a:t>
            </a:r>
            <a:r>
              <a:rPr dirty="0" sz="2000" spc="-15">
                <a:latin typeface="Times New Roman"/>
                <a:cs typeface="Times New Roman"/>
              </a:rPr>
              <a:t>scalability, </a:t>
            </a:r>
            <a:r>
              <a:rPr dirty="0" sz="2000">
                <a:latin typeface="Times New Roman"/>
                <a:cs typeface="Times New Roman"/>
              </a:rPr>
              <a:t>and changes in billing </a:t>
            </a:r>
            <a:r>
              <a:rPr dirty="0" sz="2000" spc="-5">
                <a:latin typeface="Times New Roman"/>
                <a:cs typeface="Times New Roman"/>
              </a:rPr>
              <a:t>models </a:t>
            </a:r>
            <a:r>
              <a:rPr dirty="0" sz="2000">
                <a:latin typeface="Times New Roman"/>
                <a:cs typeface="Times New Roman"/>
              </a:rPr>
              <a:t>will benefit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adopting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cloud-based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08792" y="2260092"/>
            <a:ext cx="822959" cy="65836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36835" y="5899403"/>
            <a:ext cx="1994916" cy="8214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6324" y="5935979"/>
            <a:ext cx="1330452" cy="74828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009268"/>
            <a:ext cx="11238230" cy="4724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Impact</a:t>
            </a:r>
            <a:r>
              <a:rPr dirty="0" sz="2800" spc="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of</a:t>
            </a:r>
            <a:r>
              <a:rPr dirty="0" sz="280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Cloud</a:t>
            </a:r>
            <a:r>
              <a:rPr dirty="0" sz="2800" spc="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Platforms</a:t>
            </a:r>
            <a:endParaRPr sz="2800">
              <a:latin typeface="Times New Roman"/>
              <a:cs typeface="Times New Roman"/>
            </a:endParaRPr>
          </a:p>
          <a:p>
            <a:pPr marL="469900" marR="350520" indent="-457834">
              <a:lnSpc>
                <a:spcPct val="100000"/>
              </a:lnSpc>
              <a:spcBef>
                <a:spcPts val="243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000">
                <a:latin typeface="Times New Roman"/>
                <a:cs typeface="Times New Roman"/>
              </a:rPr>
              <a:t>Security: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since cost of security </a:t>
            </a:r>
            <a:r>
              <a:rPr dirty="0" sz="2000" spc="-5">
                <a:latin typeface="Times New Roman"/>
                <a:cs typeface="Times New Roman"/>
              </a:rPr>
              <a:t>management is </a:t>
            </a:r>
            <a:r>
              <a:rPr dirty="0" sz="2000">
                <a:latin typeface="Times New Roman"/>
                <a:cs typeface="Times New Roman"/>
              </a:rPr>
              <a:t>shared </a:t>
            </a:r>
            <a:r>
              <a:rPr dirty="0" sz="2000" spc="-5">
                <a:latin typeface="Times New Roman"/>
                <a:cs typeface="Times New Roman"/>
              </a:rPr>
              <a:t>among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number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clients, </a:t>
            </a:r>
            <a:r>
              <a:rPr dirty="0" sz="2000">
                <a:latin typeface="Times New Roman"/>
                <a:cs typeface="Times New Roman"/>
              </a:rPr>
              <a:t>cloud providers, in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theory,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able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devote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significantly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more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time,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energy,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expertise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 </a:t>
            </a: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single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company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normally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would.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However,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highly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dependent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vendor.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469900" marR="508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000">
                <a:latin typeface="Times New Roman"/>
                <a:cs typeface="Times New Roman"/>
              </a:rPr>
              <a:t>Cultural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impact: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cultural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impact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transition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likely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significant.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involve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redefining the roles of IT </a:t>
            </a:r>
            <a:r>
              <a:rPr dirty="0" sz="2000" spc="-5">
                <a:latin typeface="Times New Roman"/>
                <a:cs typeface="Times New Roman"/>
              </a:rPr>
              <a:t>professionals </a:t>
            </a:r>
            <a:r>
              <a:rPr dirty="0" sz="2000">
                <a:latin typeface="Times New Roman"/>
                <a:cs typeface="Times New Roman"/>
              </a:rPr>
              <a:t>and business owners, and </a:t>
            </a:r>
            <a:r>
              <a:rPr dirty="0" sz="2000" spc="-5">
                <a:latin typeface="Times New Roman"/>
                <a:cs typeface="Times New Roman"/>
              </a:rPr>
              <a:t>restructuring </a:t>
            </a:r>
            <a:r>
              <a:rPr dirty="0" sz="2000">
                <a:latin typeface="Times New Roman"/>
                <a:cs typeface="Times New Roman"/>
              </a:rPr>
              <a:t>IT support for end users.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 owners will need to decide </a:t>
            </a:r>
            <a:r>
              <a:rPr dirty="0" sz="2000" spc="5">
                <a:latin typeface="Times New Roman"/>
                <a:cs typeface="Times New Roman"/>
              </a:rPr>
              <a:t>who </a:t>
            </a:r>
            <a:r>
              <a:rPr dirty="0" sz="2000" spc="-5">
                <a:latin typeface="Times New Roman"/>
                <a:cs typeface="Times New Roman"/>
              </a:rPr>
              <a:t>makes </a:t>
            </a:r>
            <a:r>
              <a:rPr dirty="0" sz="2000">
                <a:latin typeface="Times New Roman"/>
                <a:cs typeface="Times New Roman"/>
              </a:rPr>
              <a:t>decisions regarding the </a:t>
            </a:r>
            <a:r>
              <a:rPr dirty="0" sz="2000" spc="-5">
                <a:latin typeface="Times New Roman"/>
                <a:cs typeface="Times New Roman"/>
              </a:rPr>
              <a:t>selection </a:t>
            </a:r>
            <a:r>
              <a:rPr dirty="0" sz="2000">
                <a:latin typeface="Times New Roman"/>
                <a:cs typeface="Times New Roman"/>
              </a:rPr>
              <a:t>of cloud vendors,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applications, etc. </a:t>
            </a:r>
            <a:r>
              <a:rPr dirty="0" sz="2000">
                <a:latin typeface="Times New Roman"/>
                <a:cs typeface="Times New Roman"/>
              </a:rPr>
              <a:t>Likewise, end users </a:t>
            </a:r>
            <a:r>
              <a:rPr dirty="0" sz="2000" spc="-10">
                <a:latin typeface="Times New Roman"/>
                <a:cs typeface="Times New Roman"/>
              </a:rPr>
              <a:t>may </a:t>
            </a:r>
            <a:r>
              <a:rPr dirty="0" sz="2000">
                <a:latin typeface="Times New Roman"/>
                <a:cs typeface="Times New Roman"/>
              </a:rPr>
              <a:t>need to redirect their IT help desk concerns from internal IT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provider’s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6731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While cloud </a:t>
            </a:r>
            <a:r>
              <a:rPr dirty="0" sz="2000" spc="-5">
                <a:latin typeface="Times New Roman"/>
                <a:cs typeface="Times New Roman"/>
              </a:rPr>
              <a:t>computing </a:t>
            </a:r>
            <a:r>
              <a:rPr dirty="0" sz="2000">
                <a:latin typeface="Times New Roman"/>
                <a:cs typeface="Times New Roman"/>
              </a:rPr>
              <a:t>is </a:t>
            </a:r>
            <a:r>
              <a:rPr dirty="0" sz="2000" spc="5">
                <a:latin typeface="Times New Roman"/>
                <a:cs typeface="Times New Roman"/>
              </a:rPr>
              <a:t>not </a:t>
            </a:r>
            <a:r>
              <a:rPr dirty="0" sz="2000" spc="-5">
                <a:latin typeface="Times New Roman"/>
                <a:cs typeface="Times New Roman"/>
              </a:rPr>
              <a:t>yet </a:t>
            </a:r>
            <a:r>
              <a:rPr dirty="0" sz="2000">
                <a:latin typeface="Times New Roman"/>
                <a:cs typeface="Times New Roman"/>
              </a:rPr>
              <a:t>fully developed, and </a:t>
            </a:r>
            <a:r>
              <a:rPr dirty="0" sz="2000" spc="-5">
                <a:latin typeface="Times New Roman"/>
                <a:cs typeface="Times New Roman"/>
              </a:rPr>
              <a:t>still </a:t>
            </a:r>
            <a:r>
              <a:rPr dirty="0" sz="2000">
                <a:latin typeface="Times New Roman"/>
                <a:cs typeface="Times New Roman"/>
              </a:rPr>
              <a:t>has room for future </a:t>
            </a:r>
            <a:r>
              <a:rPr dirty="0" sz="2000" spc="-5">
                <a:latin typeface="Times New Roman"/>
                <a:cs typeface="Times New Roman"/>
              </a:rPr>
              <a:t>improvement, </a:t>
            </a:r>
            <a:r>
              <a:rPr dirty="0" sz="2000">
                <a:latin typeface="Times New Roman"/>
                <a:cs typeface="Times New Roman"/>
              </a:rPr>
              <a:t>it is very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likely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work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5">
                <a:latin typeface="Times New Roman"/>
                <a:cs typeface="Times New Roman"/>
              </a:rPr>
              <a:t> least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partially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within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next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couple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years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 </a:t>
            </a:r>
            <a:r>
              <a:rPr dirty="0" sz="2000" spc="-5">
                <a:latin typeface="Times New Roman"/>
                <a:cs typeface="Times New Roman"/>
              </a:rPr>
              <a:t>most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already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do.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71688" y="5387340"/>
            <a:ext cx="3419855" cy="1333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7761605" cy="313309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251460" indent="-239395">
              <a:lnSpc>
                <a:spcPct val="100000"/>
              </a:lnSpc>
              <a:spcBef>
                <a:spcPts val="1220"/>
              </a:spcBef>
              <a:buAutoNum type="arabicPeriod"/>
              <a:tabLst>
                <a:tab pos="25209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developers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write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cloud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Both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5">
                <a:latin typeface="Times New Roman"/>
                <a:cs typeface="Times New Roman"/>
              </a:rPr>
              <a:t>None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Answer: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7945120" cy="340741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262255" indent="-250190">
              <a:lnSpc>
                <a:spcPct val="100000"/>
              </a:lnSpc>
              <a:spcBef>
                <a:spcPts val="1220"/>
              </a:spcBef>
              <a:buAutoNum type="arabicPeriod" startAt="2"/>
              <a:tabLst>
                <a:tab pos="262890" algn="l"/>
              </a:tabLst>
            </a:pP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given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criteria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evaluating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Cost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level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agreement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Cost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75"/>
              </a:spcBef>
            </a:pPr>
            <a:r>
              <a:rPr dirty="0" sz="1800" spc="-5">
                <a:latin typeface="Calibri"/>
                <a:cs typeface="Calibri"/>
              </a:rPr>
              <a:t>Answer: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28712" y="2038473"/>
            <a:ext cx="8146415" cy="4722495"/>
            <a:chOff x="1328712" y="2038473"/>
            <a:chExt cx="8146415" cy="4722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35708" y="3425950"/>
              <a:ext cx="7239000" cy="333451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35062" y="2044823"/>
              <a:ext cx="3433445" cy="1741805"/>
            </a:xfrm>
            <a:custGeom>
              <a:avLst/>
              <a:gdLst/>
              <a:ahLst/>
              <a:cxnLst/>
              <a:rect l="l" t="t" r="r" b="b"/>
              <a:pathLst>
                <a:path w="3433445" h="1741804">
                  <a:moveTo>
                    <a:pt x="1328401" y="0"/>
                  </a:moveTo>
                  <a:lnTo>
                    <a:pt x="1279421" y="3345"/>
                  </a:lnTo>
                  <a:lnTo>
                    <a:pt x="1230830" y="11673"/>
                  </a:lnTo>
                  <a:lnTo>
                    <a:pt x="1183347" y="25149"/>
                  </a:lnTo>
                  <a:lnTo>
                    <a:pt x="1117180" y="54930"/>
                  </a:lnTo>
                  <a:lnTo>
                    <a:pt x="1062443" y="94237"/>
                  </a:lnTo>
                  <a:lnTo>
                    <a:pt x="1025935" y="68314"/>
                  </a:lnTo>
                  <a:lnTo>
                    <a:pt x="985677" y="46513"/>
                  </a:lnTo>
                  <a:lnTo>
                    <a:pt x="942315" y="28872"/>
                  </a:lnTo>
                  <a:lnTo>
                    <a:pt x="896496" y="15426"/>
                  </a:lnTo>
                  <a:lnTo>
                    <a:pt x="848868" y="6214"/>
                  </a:lnTo>
                  <a:lnTo>
                    <a:pt x="800077" y="1273"/>
                  </a:lnTo>
                  <a:lnTo>
                    <a:pt x="750770" y="639"/>
                  </a:lnTo>
                  <a:lnTo>
                    <a:pt x="701594" y="4349"/>
                  </a:lnTo>
                  <a:lnTo>
                    <a:pt x="653195" y="12441"/>
                  </a:lnTo>
                  <a:lnTo>
                    <a:pt x="606222" y="24951"/>
                  </a:lnTo>
                  <a:lnTo>
                    <a:pt x="561320" y="41917"/>
                  </a:lnTo>
                  <a:lnTo>
                    <a:pt x="519137" y="63376"/>
                  </a:lnTo>
                  <a:lnTo>
                    <a:pt x="472204" y="95971"/>
                  </a:lnTo>
                  <a:lnTo>
                    <a:pt x="434380" y="133353"/>
                  </a:lnTo>
                  <a:lnTo>
                    <a:pt x="406391" y="174640"/>
                  </a:lnTo>
                  <a:lnTo>
                    <a:pt x="388962" y="218951"/>
                  </a:lnTo>
                  <a:lnTo>
                    <a:pt x="334559" y="231984"/>
                  </a:lnTo>
                  <a:lnTo>
                    <a:pt x="284363" y="249526"/>
                  </a:lnTo>
                  <a:lnTo>
                    <a:pt x="238729" y="271148"/>
                  </a:lnTo>
                  <a:lnTo>
                    <a:pt x="198010" y="296421"/>
                  </a:lnTo>
                  <a:lnTo>
                    <a:pt x="162562" y="324917"/>
                  </a:lnTo>
                  <a:lnTo>
                    <a:pt x="132739" y="356206"/>
                  </a:lnTo>
                  <a:lnTo>
                    <a:pt x="108896" y="389861"/>
                  </a:lnTo>
                  <a:lnTo>
                    <a:pt x="91387" y="425453"/>
                  </a:lnTo>
                  <a:lnTo>
                    <a:pt x="80566" y="462553"/>
                  </a:lnTo>
                  <a:lnTo>
                    <a:pt x="76789" y="500732"/>
                  </a:lnTo>
                  <a:lnTo>
                    <a:pt x="80409" y="539562"/>
                  </a:lnTo>
                  <a:lnTo>
                    <a:pt x="91782" y="578615"/>
                  </a:lnTo>
                  <a:lnTo>
                    <a:pt x="111213" y="617096"/>
                  </a:lnTo>
                  <a:lnTo>
                    <a:pt x="78012" y="650520"/>
                  </a:lnTo>
                  <a:lnTo>
                    <a:pt x="50758" y="685506"/>
                  </a:lnTo>
                  <a:lnTo>
                    <a:pt x="29390" y="721737"/>
                  </a:lnTo>
                  <a:lnTo>
                    <a:pt x="13849" y="758894"/>
                  </a:lnTo>
                  <a:lnTo>
                    <a:pt x="4072" y="796660"/>
                  </a:lnTo>
                  <a:lnTo>
                    <a:pt x="0" y="834717"/>
                  </a:lnTo>
                  <a:lnTo>
                    <a:pt x="1571" y="872748"/>
                  </a:lnTo>
                  <a:lnTo>
                    <a:pt x="8725" y="910435"/>
                  </a:lnTo>
                  <a:lnTo>
                    <a:pt x="21401" y="947460"/>
                  </a:lnTo>
                  <a:lnTo>
                    <a:pt x="39538" y="983505"/>
                  </a:lnTo>
                  <a:lnTo>
                    <a:pt x="63076" y="1018253"/>
                  </a:lnTo>
                  <a:lnTo>
                    <a:pt x="91954" y="1051387"/>
                  </a:lnTo>
                  <a:lnTo>
                    <a:pt x="126111" y="1082588"/>
                  </a:lnTo>
                  <a:lnTo>
                    <a:pt x="165486" y="1111540"/>
                  </a:lnTo>
                  <a:lnTo>
                    <a:pt x="210019" y="1137923"/>
                  </a:lnTo>
                  <a:lnTo>
                    <a:pt x="255580" y="1159637"/>
                  </a:lnTo>
                  <a:lnTo>
                    <a:pt x="303909" y="1177919"/>
                  </a:lnTo>
                  <a:lnTo>
                    <a:pt x="354604" y="1192659"/>
                  </a:lnTo>
                  <a:lnTo>
                    <a:pt x="407261" y="1203748"/>
                  </a:lnTo>
                  <a:lnTo>
                    <a:pt x="461479" y="1211075"/>
                  </a:lnTo>
                  <a:lnTo>
                    <a:pt x="465519" y="1250805"/>
                  </a:lnTo>
                  <a:lnTo>
                    <a:pt x="476411" y="1289028"/>
                  </a:lnTo>
                  <a:lnTo>
                    <a:pt x="493722" y="1325447"/>
                  </a:lnTo>
                  <a:lnTo>
                    <a:pt x="517017" y="1359767"/>
                  </a:lnTo>
                  <a:lnTo>
                    <a:pt x="545863" y="1391695"/>
                  </a:lnTo>
                  <a:lnTo>
                    <a:pt x="579826" y="1420933"/>
                  </a:lnTo>
                  <a:lnTo>
                    <a:pt x="618473" y="1447188"/>
                  </a:lnTo>
                  <a:lnTo>
                    <a:pt x="661368" y="1470164"/>
                  </a:lnTo>
                  <a:lnTo>
                    <a:pt x="708078" y="1489565"/>
                  </a:lnTo>
                  <a:lnTo>
                    <a:pt x="758170" y="1505098"/>
                  </a:lnTo>
                  <a:lnTo>
                    <a:pt x="811209" y="1516465"/>
                  </a:lnTo>
                  <a:lnTo>
                    <a:pt x="866762" y="1523374"/>
                  </a:lnTo>
                  <a:lnTo>
                    <a:pt x="924394" y="1525527"/>
                  </a:lnTo>
                  <a:lnTo>
                    <a:pt x="974931" y="1523301"/>
                  </a:lnTo>
                  <a:lnTo>
                    <a:pt x="1024590" y="1517289"/>
                  </a:lnTo>
                  <a:lnTo>
                    <a:pt x="1072920" y="1507577"/>
                  </a:lnTo>
                  <a:lnTo>
                    <a:pt x="1119470" y="1494250"/>
                  </a:lnTo>
                  <a:lnTo>
                    <a:pt x="1163789" y="1477394"/>
                  </a:lnTo>
                  <a:lnTo>
                    <a:pt x="1182330" y="1513165"/>
                  </a:lnTo>
                  <a:lnTo>
                    <a:pt x="1205537" y="1546814"/>
                  </a:lnTo>
                  <a:lnTo>
                    <a:pt x="1233072" y="1578215"/>
                  </a:lnTo>
                  <a:lnTo>
                    <a:pt x="1264599" y="1607245"/>
                  </a:lnTo>
                  <a:lnTo>
                    <a:pt x="1299783" y="1633779"/>
                  </a:lnTo>
                  <a:lnTo>
                    <a:pt x="1338288" y="1657691"/>
                  </a:lnTo>
                  <a:lnTo>
                    <a:pt x="1379778" y="1678857"/>
                  </a:lnTo>
                  <a:lnTo>
                    <a:pt x="1423917" y="1697152"/>
                  </a:lnTo>
                  <a:lnTo>
                    <a:pt x="1470368" y="1712450"/>
                  </a:lnTo>
                  <a:lnTo>
                    <a:pt x="1518796" y="1724628"/>
                  </a:lnTo>
                  <a:lnTo>
                    <a:pt x="1568865" y="1733561"/>
                  </a:lnTo>
                  <a:lnTo>
                    <a:pt x="1620239" y="1739123"/>
                  </a:lnTo>
                  <a:lnTo>
                    <a:pt x="1672581" y="1741190"/>
                  </a:lnTo>
                  <a:lnTo>
                    <a:pt x="1725557" y="1739637"/>
                  </a:lnTo>
                  <a:lnTo>
                    <a:pt x="1778829" y="1734339"/>
                  </a:lnTo>
                  <a:lnTo>
                    <a:pt x="1832063" y="1725171"/>
                  </a:lnTo>
                  <a:lnTo>
                    <a:pt x="1881915" y="1712826"/>
                  </a:lnTo>
                  <a:lnTo>
                    <a:pt x="1929486" y="1697234"/>
                  </a:lnTo>
                  <a:lnTo>
                    <a:pt x="1974468" y="1678551"/>
                  </a:lnTo>
                  <a:lnTo>
                    <a:pt x="2016556" y="1656936"/>
                  </a:lnTo>
                  <a:lnTo>
                    <a:pt x="2055442" y="1632546"/>
                  </a:lnTo>
                  <a:lnTo>
                    <a:pt x="2090821" y="1605539"/>
                  </a:lnTo>
                  <a:lnTo>
                    <a:pt x="2122385" y="1576073"/>
                  </a:lnTo>
                  <a:lnTo>
                    <a:pt x="2168861" y="1593625"/>
                  </a:lnTo>
                  <a:lnTo>
                    <a:pt x="2216520" y="1608131"/>
                  </a:lnTo>
                  <a:lnTo>
                    <a:pt x="2265109" y="1619634"/>
                  </a:lnTo>
                  <a:lnTo>
                    <a:pt x="2314377" y="1628177"/>
                  </a:lnTo>
                  <a:lnTo>
                    <a:pt x="2364072" y="1633805"/>
                  </a:lnTo>
                  <a:lnTo>
                    <a:pt x="2413940" y="1636561"/>
                  </a:lnTo>
                  <a:lnTo>
                    <a:pt x="2463729" y="1636489"/>
                  </a:lnTo>
                  <a:lnTo>
                    <a:pt x="2513188" y="1633633"/>
                  </a:lnTo>
                  <a:lnTo>
                    <a:pt x="2562064" y="1628035"/>
                  </a:lnTo>
                  <a:lnTo>
                    <a:pt x="2610105" y="1619740"/>
                  </a:lnTo>
                  <a:lnTo>
                    <a:pt x="2657058" y="1608791"/>
                  </a:lnTo>
                  <a:lnTo>
                    <a:pt x="2702671" y="1595233"/>
                  </a:lnTo>
                  <a:lnTo>
                    <a:pt x="2746692" y="1579108"/>
                  </a:lnTo>
                  <a:lnTo>
                    <a:pt x="2788868" y="1560461"/>
                  </a:lnTo>
                  <a:lnTo>
                    <a:pt x="2828948" y="1539334"/>
                  </a:lnTo>
                  <a:lnTo>
                    <a:pt x="2866678" y="1515772"/>
                  </a:lnTo>
                  <a:lnTo>
                    <a:pt x="2901807" y="1489819"/>
                  </a:lnTo>
                  <a:lnTo>
                    <a:pt x="2934083" y="1461518"/>
                  </a:lnTo>
                  <a:lnTo>
                    <a:pt x="2963252" y="1430912"/>
                  </a:lnTo>
                  <a:lnTo>
                    <a:pt x="2969729" y="1423292"/>
                  </a:lnTo>
                  <a:lnTo>
                    <a:pt x="3026019" y="1424705"/>
                  </a:lnTo>
                  <a:lnTo>
                    <a:pt x="3080444" y="1420010"/>
                  </a:lnTo>
                  <a:lnTo>
                    <a:pt x="3132213" y="1409639"/>
                  </a:lnTo>
                  <a:lnTo>
                    <a:pt x="3180535" y="1394021"/>
                  </a:lnTo>
                  <a:lnTo>
                    <a:pt x="3224618" y="1373587"/>
                  </a:lnTo>
                  <a:lnTo>
                    <a:pt x="3263672" y="1348768"/>
                  </a:lnTo>
                  <a:lnTo>
                    <a:pt x="3296906" y="1319995"/>
                  </a:lnTo>
                  <a:lnTo>
                    <a:pt x="3323529" y="1287697"/>
                  </a:lnTo>
                  <a:lnTo>
                    <a:pt x="3342749" y="1252305"/>
                  </a:lnTo>
                  <a:lnTo>
                    <a:pt x="3353777" y="1214250"/>
                  </a:lnTo>
                  <a:lnTo>
                    <a:pt x="3355523" y="1172563"/>
                  </a:lnTo>
                  <a:lnTo>
                    <a:pt x="3346870" y="1131761"/>
                  </a:lnTo>
                  <a:lnTo>
                    <a:pt x="3328238" y="1092726"/>
                  </a:lnTo>
                  <a:lnTo>
                    <a:pt x="3300047" y="1056343"/>
                  </a:lnTo>
                  <a:lnTo>
                    <a:pt x="3262718" y="1023496"/>
                  </a:lnTo>
                  <a:lnTo>
                    <a:pt x="3308704" y="1001171"/>
                  </a:lnTo>
                  <a:lnTo>
                    <a:pt x="3347890" y="974728"/>
                  </a:lnTo>
                  <a:lnTo>
                    <a:pt x="3380022" y="944840"/>
                  </a:lnTo>
                  <a:lnTo>
                    <a:pt x="3404844" y="912183"/>
                  </a:lnTo>
                  <a:lnTo>
                    <a:pt x="3422103" y="877430"/>
                  </a:lnTo>
                  <a:lnTo>
                    <a:pt x="3432912" y="804335"/>
                  </a:lnTo>
                  <a:lnTo>
                    <a:pt x="3425953" y="767342"/>
                  </a:lnTo>
                  <a:lnTo>
                    <a:pt x="3410412" y="730951"/>
                  </a:lnTo>
                  <a:lnTo>
                    <a:pt x="3386035" y="695836"/>
                  </a:lnTo>
                  <a:lnTo>
                    <a:pt x="3354932" y="664857"/>
                  </a:lnTo>
                  <a:lnTo>
                    <a:pt x="3317676" y="637957"/>
                  </a:lnTo>
                  <a:lnTo>
                    <a:pt x="3275100" y="615508"/>
                  </a:lnTo>
                  <a:lnTo>
                    <a:pt x="3228037" y="597886"/>
                  </a:lnTo>
                  <a:lnTo>
                    <a:pt x="3177320" y="585464"/>
                  </a:lnTo>
                  <a:lnTo>
                    <a:pt x="3123780" y="578615"/>
                  </a:lnTo>
                  <a:lnTo>
                    <a:pt x="3120859" y="573154"/>
                  </a:lnTo>
                  <a:lnTo>
                    <a:pt x="3125633" y="532897"/>
                  </a:lnTo>
                  <a:lnTo>
                    <a:pt x="3124142" y="493320"/>
                  </a:lnTo>
                  <a:lnTo>
                    <a:pt x="3116664" y="454679"/>
                  </a:lnTo>
                  <a:lnTo>
                    <a:pt x="3103480" y="417227"/>
                  </a:lnTo>
                  <a:lnTo>
                    <a:pt x="3084871" y="381219"/>
                  </a:lnTo>
                  <a:lnTo>
                    <a:pt x="3061116" y="346909"/>
                  </a:lnTo>
                  <a:lnTo>
                    <a:pt x="3032496" y="314551"/>
                  </a:lnTo>
                  <a:lnTo>
                    <a:pt x="2999291" y="284399"/>
                  </a:lnTo>
                  <a:lnTo>
                    <a:pt x="2961781" y="256708"/>
                  </a:lnTo>
                  <a:lnTo>
                    <a:pt x="2920246" y="231731"/>
                  </a:lnTo>
                  <a:lnTo>
                    <a:pt x="2874967" y="209723"/>
                  </a:lnTo>
                  <a:lnTo>
                    <a:pt x="2826223" y="190939"/>
                  </a:lnTo>
                  <a:lnTo>
                    <a:pt x="2774295" y="175632"/>
                  </a:lnTo>
                  <a:lnTo>
                    <a:pt x="2719463" y="164056"/>
                  </a:lnTo>
                  <a:lnTo>
                    <a:pt x="2662008" y="156467"/>
                  </a:lnTo>
                  <a:lnTo>
                    <a:pt x="2611002" y="153373"/>
                  </a:lnTo>
                  <a:lnTo>
                    <a:pt x="2560098" y="153640"/>
                  </a:lnTo>
                  <a:lnTo>
                    <a:pt x="2509632" y="157223"/>
                  </a:lnTo>
                  <a:lnTo>
                    <a:pt x="2459939" y="164080"/>
                  </a:lnTo>
                  <a:lnTo>
                    <a:pt x="2411355" y="174164"/>
                  </a:lnTo>
                  <a:lnTo>
                    <a:pt x="2364215" y="187431"/>
                  </a:lnTo>
                  <a:lnTo>
                    <a:pt x="2318854" y="203838"/>
                  </a:lnTo>
                  <a:lnTo>
                    <a:pt x="2291020" y="172486"/>
                  </a:lnTo>
                  <a:lnTo>
                    <a:pt x="2258519" y="144391"/>
                  </a:lnTo>
                  <a:lnTo>
                    <a:pt x="2221888" y="119665"/>
                  </a:lnTo>
                  <a:lnTo>
                    <a:pt x="2181664" y="98422"/>
                  </a:lnTo>
                  <a:lnTo>
                    <a:pt x="2138382" y="80775"/>
                  </a:lnTo>
                  <a:lnTo>
                    <a:pt x="2092580" y="66838"/>
                  </a:lnTo>
                  <a:lnTo>
                    <a:pt x="2044795" y="56724"/>
                  </a:lnTo>
                  <a:lnTo>
                    <a:pt x="1995561" y="50547"/>
                  </a:lnTo>
                  <a:lnTo>
                    <a:pt x="1945418" y="48420"/>
                  </a:lnTo>
                  <a:lnTo>
                    <a:pt x="1894899" y="50456"/>
                  </a:lnTo>
                  <a:lnTo>
                    <a:pt x="1844543" y="56770"/>
                  </a:lnTo>
                  <a:lnTo>
                    <a:pt x="1794886" y="67473"/>
                  </a:lnTo>
                  <a:lnTo>
                    <a:pt x="1746465" y="82680"/>
                  </a:lnTo>
                  <a:lnTo>
                    <a:pt x="1694585" y="105159"/>
                  </a:lnTo>
                  <a:lnTo>
                    <a:pt x="1648040" y="132591"/>
                  </a:lnTo>
                  <a:lnTo>
                    <a:pt x="1621811" y="102079"/>
                  </a:lnTo>
                  <a:lnTo>
                    <a:pt x="1590223" y="75216"/>
                  </a:lnTo>
                  <a:lnTo>
                    <a:pt x="1553995" y="52169"/>
                  </a:lnTo>
                  <a:lnTo>
                    <a:pt x="1513846" y="33104"/>
                  </a:lnTo>
                  <a:lnTo>
                    <a:pt x="1470493" y="18188"/>
                  </a:lnTo>
                  <a:lnTo>
                    <a:pt x="1424656" y="7587"/>
                  </a:lnTo>
                  <a:lnTo>
                    <a:pt x="1377053" y="1469"/>
                  </a:lnTo>
                  <a:lnTo>
                    <a:pt x="13284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29024" y="3839972"/>
              <a:ext cx="193421" cy="20548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487927" y="3650234"/>
              <a:ext cx="290195" cy="290195"/>
            </a:xfrm>
            <a:custGeom>
              <a:avLst/>
              <a:gdLst/>
              <a:ahLst/>
              <a:cxnLst/>
              <a:rect l="l" t="t" r="r" b="b"/>
              <a:pathLst>
                <a:path w="290195" h="290195">
                  <a:moveTo>
                    <a:pt x="145034" y="0"/>
                  </a:moveTo>
                  <a:lnTo>
                    <a:pt x="99177" y="7402"/>
                  </a:lnTo>
                  <a:lnTo>
                    <a:pt x="59362" y="28009"/>
                  </a:lnTo>
                  <a:lnTo>
                    <a:pt x="27972" y="59417"/>
                  </a:lnTo>
                  <a:lnTo>
                    <a:pt x="7390" y="99226"/>
                  </a:lnTo>
                  <a:lnTo>
                    <a:pt x="0" y="145034"/>
                  </a:lnTo>
                  <a:lnTo>
                    <a:pt x="7390" y="190890"/>
                  </a:lnTo>
                  <a:lnTo>
                    <a:pt x="27972" y="230705"/>
                  </a:lnTo>
                  <a:lnTo>
                    <a:pt x="59362" y="262095"/>
                  </a:lnTo>
                  <a:lnTo>
                    <a:pt x="99177" y="282677"/>
                  </a:lnTo>
                  <a:lnTo>
                    <a:pt x="145034" y="290068"/>
                  </a:lnTo>
                  <a:lnTo>
                    <a:pt x="190841" y="282677"/>
                  </a:lnTo>
                  <a:lnTo>
                    <a:pt x="230650" y="262095"/>
                  </a:lnTo>
                  <a:lnTo>
                    <a:pt x="262058" y="230705"/>
                  </a:lnTo>
                  <a:lnTo>
                    <a:pt x="282665" y="190890"/>
                  </a:lnTo>
                  <a:lnTo>
                    <a:pt x="290068" y="145034"/>
                  </a:lnTo>
                  <a:lnTo>
                    <a:pt x="282665" y="99226"/>
                  </a:lnTo>
                  <a:lnTo>
                    <a:pt x="262058" y="59417"/>
                  </a:lnTo>
                  <a:lnTo>
                    <a:pt x="230650" y="28009"/>
                  </a:lnTo>
                  <a:lnTo>
                    <a:pt x="190841" y="7402"/>
                  </a:lnTo>
                  <a:lnTo>
                    <a:pt x="1450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35062" y="2044823"/>
              <a:ext cx="3433445" cy="1741805"/>
            </a:xfrm>
            <a:custGeom>
              <a:avLst/>
              <a:gdLst/>
              <a:ahLst/>
              <a:cxnLst/>
              <a:rect l="l" t="t" r="r" b="b"/>
              <a:pathLst>
                <a:path w="3433445" h="1741804">
                  <a:moveTo>
                    <a:pt x="3120859" y="573154"/>
                  </a:moveTo>
                  <a:lnTo>
                    <a:pt x="3125633" y="532897"/>
                  </a:lnTo>
                  <a:lnTo>
                    <a:pt x="3124142" y="493320"/>
                  </a:lnTo>
                  <a:lnTo>
                    <a:pt x="3116664" y="454679"/>
                  </a:lnTo>
                  <a:lnTo>
                    <a:pt x="3103480" y="417227"/>
                  </a:lnTo>
                  <a:lnTo>
                    <a:pt x="3084871" y="381219"/>
                  </a:lnTo>
                  <a:lnTo>
                    <a:pt x="3061116" y="346909"/>
                  </a:lnTo>
                  <a:lnTo>
                    <a:pt x="3032496" y="314551"/>
                  </a:lnTo>
                  <a:lnTo>
                    <a:pt x="2999291" y="284399"/>
                  </a:lnTo>
                  <a:lnTo>
                    <a:pt x="2961781" y="256708"/>
                  </a:lnTo>
                  <a:lnTo>
                    <a:pt x="2920246" y="231731"/>
                  </a:lnTo>
                  <a:lnTo>
                    <a:pt x="2874967" y="209723"/>
                  </a:lnTo>
                  <a:lnTo>
                    <a:pt x="2826223" y="190939"/>
                  </a:lnTo>
                  <a:lnTo>
                    <a:pt x="2774295" y="175632"/>
                  </a:lnTo>
                  <a:lnTo>
                    <a:pt x="2719463" y="164056"/>
                  </a:lnTo>
                  <a:lnTo>
                    <a:pt x="2662008" y="156467"/>
                  </a:lnTo>
                  <a:lnTo>
                    <a:pt x="2611002" y="153373"/>
                  </a:lnTo>
                  <a:lnTo>
                    <a:pt x="2560098" y="153640"/>
                  </a:lnTo>
                  <a:lnTo>
                    <a:pt x="2509632" y="157223"/>
                  </a:lnTo>
                  <a:lnTo>
                    <a:pt x="2459939" y="164080"/>
                  </a:lnTo>
                  <a:lnTo>
                    <a:pt x="2411355" y="174164"/>
                  </a:lnTo>
                  <a:lnTo>
                    <a:pt x="2364215" y="187431"/>
                  </a:lnTo>
                  <a:lnTo>
                    <a:pt x="2318854" y="203838"/>
                  </a:lnTo>
                  <a:lnTo>
                    <a:pt x="2291020" y="172486"/>
                  </a:lnTo>
                  <a:lnTo>
                    <a:pt x="2258519" y="144391"/>
                  </a:lnTo>
                  <a:lnTo>
                    <a:pt x="2221888" y="119665"/>
                  </a:lnTo>
                  <a:lnTo>
                    <a:pt x="2181664" y="98422"/>
                  </a:lnTo>
                  <a:lnTo>
                    <a:pt x="2138382" y="80775"/>
                  </a:lnTo>
                  <a:lnTo>
                    <a:pt x="2092580" y="66838"/>
                  </a:lnTo>
                  <a:lnTo>
                    <a:pt x="2044795" y="56724"/>
                  </a:lnTo>
                  <a:lnTo>
                    <a:pt x="1995561" y="50547"/>
                  </a:lnTo>
                  <a:lnTo>
                    <a:pt x="1945418" y="48420"/>
                  </a:lnTo>
                  <a:lnTo>
                    <a:pt x="1894899" y="50456"/>
                  </a:lnTo>
                  <a:lnTo>
                    <a:pt x="1844543" y="56770"/>
                  </a:lnTo>
                  <a:lnTo>
                    <a:pt x="1794886" y="67473"/>
                  </a:lnTo>
                  <a:lnTo>
                    <a:pt x="1746465" y="82680"/>
                  </a:lnTo>
                  <a:lnTo>
                    <a:pt x="1694585" y="105159"/>
                  </a:lnTo>
                  <a:lnTo>
                    <a:pt x="1648040" y="132591"/>
                  </a:lnTo>
                  <a:lnTo>
                    <a:pt x="1621811" y="102079"/>
                  </a:lnTo>
                  <a:lnTo>
                    <a:pt x="1590223" y="75216"/>
                  </a:lnTo>
                  <a:lnTo>
                    <a:pt x="1553995" y="52169"/>
                  </a:lnTo>
                  <a:lnTo>
                    <a:pt x="1513846" y="33104"/>
                  </a:lnTo>
                  <a:lnTo>
                    <a:pt x="1470493" y="18188"/>
                  </a:lnTo>
                  <a:lnTo>
                    <a:pt x="1424656" y="7587"/>
                  </a:lnTo>
                  <a:lnTo>
                    <a:pt x="1377053" y="1469"/>
                  </a:lnTo>
                  <a:lnTo>
                    <a:pt x="1328401" y="0"/>
                  </a:lnTo>
                  <a:lnTo>
                    <a:pt x="1279421" y="3345"/>
                  </a:lnTo>
                  <a:lnTo>
                    <a:pt x="1230830" y="11673"/>
                  </a:lnTo>
                  <a:lnTo>
                    <a:pt x="1183347" y="25149"/>
                  </a:lnTo>
                  <a:lnTo>
                    <a:pt x="1117180" y="54930"/>
                  </a:lnTo>
                  <a:lnTo>
                    <a:pt x="1062443" y="94237"/>
                  </a:lnTo>
                  <a:lnTo>
                    <a:pt x="1025935" y="68314"/>
                  </a:lnTo>
                  <a:lnTo>
                    <a:pt x="985677" y="46513"/>
                  </a:lnTo>
                  <a:lnTo>
                    <a:pt x="942315" y="28872"/>
                  </a:lnTo>
                  <a:lnTo>
                    <a:pt x="896496" y="15426"/>
                  </a:lnTo>
                  <a:lnTo>
                    <a:pt x="848868" y="6214"/>
                  </a:lnTo>
                  <a:lnTo>
                    <a:pt x="800077" y="1273"/>
                  </a:lnTo>
                  <a:lnTo>
                    <a:pt x="750770" y="639"/>
                  </a:lnTo>
                  <a:lnTo>
                    <a:pt x="701594" y="4349"/>
                  </a:lnTo>
                  <a:lnTo>
                    <a:pt x="653195" y="12441"/>
                  </a:lnTo>
                  <a:lnTo>
                    <a:pt x="606222" y="24951"/>
                  </a:lnTo>
                  <a:lnTo>
                    <a:pt x="561320" y="41917"/>
                  </a:lnTo>
                  <a:lnTo>
                    <a:pt x="519137" y="63376"/>
                  </a:lnTo>
                  <a:lnTo>
                    <a:pt x="472204" y="95971"/>
                  </a:lnTo>
                  <a:lnTo>
                    <a:pt x="434380" y="133353"/>
                  </a:lnTo>
                  <a:lnTo>
                    <a:pt x="406391" y="174640"/>
                  </a:lnTo>
                  <a:lnTo>
                    <a:pt x="388962" y="218951"/>
                  </a:lnTo>
                  <a:lnTo>
                    <a:pt x="334559" y="231984"/>
                  </a:lnTo>
                  <a:lnTo>
                    <a:pt x="284363" y="249526"/>
                  </a:lnTo>
                  <a:lnTo>
                    <a:pt x="238729" y="271148"/>
                  </a:lnTo>
                  <a:lnTo>
                    <a:pt x="198010" y="296421"/>
                  </a:lnTo>
                  <a:lnTo>
                    <a:pt x="162562" y="324917"/>
                  </a:lnTo>
                  <a:lnTo>
                    <a:pt x="132739" y="356206"/>
                  </a:lnTo>
                  <a:lnTo>
                    <a:pt x="108896" y="389861"/>
                  </a:lnTo>
                  <a:lnTo>
                    <a:pt x="91387" y="425453"/>
                  </a:lnTo>
                  <a:lnTo>
                    <a:pt x="80566" y="462553"/>
                  </a:lnTo>
                  <a:lnTo>
                    <a:pt x="76789" y="500732"/>
                  </a:lnTo>
                  <a:lnTo>
                    <a:pt x="80409" y="539562"/>
                  </a:lnTo>
                  <a:lnTo>
                    <a:pt x="91782" y="578615"/>
                  </a:lnTo>
                  <a:lnTo>
                    <a:pt x="111213" y="617096"/>
                  </a:lnTo>
                  <a:lnTo>
                    <a:pt x="78012" y="650520"/>
                  </a:lnTo>
                  <a:lnTo>
                    <a:pt x="50758" y="685506"/>
                  </a:lnTo>
                  <a:lnTo>
                    <a:pt x="29390" y="721737"/>
                  </a:lnTo>
                  <a:lnTo>
                    <a:pt x="13849" y="758894"/>
                  </a:lnTo>
                  <a:lnTo>
                    <a:pt x="4072" y="796660"/>
                  </a:lnTo>
                  <a:lnTo>
                    <a:pt x="0" y="834717"/>
                  </a:lnTo>
                  <a:lnTo>
                    <a:pt x="1571" y="872748"/>
                  </a:lnTo>
                  <a:lnTo>
                    <a:pt x="8725" y="910435"/>
                  </a:lnTo>
                  <a:lnTo>
                    <a:pt x="21401" y="947460"/>
                  </a:lnTo>
                  <a:lnTo>
                    <a:pt x="39538" y="983505"/>
                  </a:lnTo>
                  <a:lnTo>
                    <a:pt x="63076" y="1018253"/>
                  </a:lnTo>
                  <a:lnTo>
                    <a:pt x="91954" y="1051387"/>
                  </a:lnTo>
                  <a:lnTo>
                    <a:pt x="126111" y="1082588"/>
                  </a:lnTo>
                  <a:lnTo>
                    <a:pt x="165486" y="1111540"/>
                  </a:lnTo>
                  <a:lnTo>
                    <a:pt x="210019" y="1137923"/>
                  </a:lnTo>
                  <a:lnTo>
                    <a:pt x="255580" y="1159637"/>
                  </a:lnTo>
                  <a:lnTo>
                    <a:pt x="303909" y="1177919"/>
                  </a:lnTo>
                  <a:lnTo>
                    <a:pt x="354604" y="1192659"/>
                  </a:lnTo>
                  <a:lnTo>
                    <a:pt x="407261" y="1203748"/>
                  </a:lnTo>
                  <a:lnTo>
                    <a:pt x="461479" y="1211075"/>
                  </a:lnTo>
                  <a:lnTo>
                    <a:pt x="465519" y="1250805"/>
                  </a:lnTo>
                  <a:lnTo>
                    <a:pt x="476411" y="1289028"/>
                  </a:lnTo>
                  <a:lnTo>
                    <a:pt x="493722" y="1325447"/>
                  </a:lnTo>
                  <a:lnTo>
                    <a:pt x="517017" y="1359767"/>
                  </a:lnTo>
                  <a:lnTo>
                    <a:pt x="545863" y="1391695"/>
                  </a:lnTo>
                  <a:lnTo>
                    <a:pt x="579826" y="1420933"/>
                  </a:lnTo>
                  <a:lnTo>
                    <a:pt x="618473" y="1447188"/>
                  </a:lnTo>
                  <a:lnTo>
                    <a:pt x="661368" y="1470164"/>
                  </a:lnTo>
                  <a:lnTo>
                    <a:pt x="708078" y="1489565"/>
                  </a:lnTo>
                  <a:lnTo>
                    <a:pt x="758170" y="1505098"/>
                  </a:lnTo>
                  <a:lnTo>
                    <a:pt x="811209" y="1516465"/>
                  </a:lnTo>
                  <a:lnTo>
                    <a:pt x="866762" y="1523374"/>
                  </a:lnTo>
                  <a:lnTo>
                    <a:pt x="924394" y="1525527"/>
                  </a:lnTo>
                  <a:lnTo>
                    <a:pt x="974931" y="1523301"/>
                  </a:lnTo>
                  <a:lnTo>
                    <a:pt x="1024590" y="1517289"/>
                  </a:lnTo>
                  <a:lnTo>
                    <a:pt x="1072920" y="1507577"/>
                  </a:lnTo>
                  <a:lnTo>
                    <a:pt x="1119470" y="1494250"/>
                  </a:lnTo>
                  <a:lnTo>
                    <a:pt x="1163789" y="1477394"/>
                  </a:lnTo>
                  <a:lnTo>
                    <a:pt x="1182330" y="1513165"/>
                  </a:lnTo>
                  <a:lnTo>
                    <a:pt x="1205537" y="1546814"/>
                  </a:lnTo>
                  <a:lnTo>
                    <a:pt x="1233072" y="1578215"/>
                  </a:lnTo>
                  <a:lnTo>
                    <a:pt x="1264599" y="1607245"/>
                  </a:lnTo>
                  <a:lnTo>
                    <a:pt x="1299783" y="1633779"/>
                  </a:lnTo>
                  <a:lnTo>
                    <a:pt x="1338288" y="1657691"/>
                  </a:lnTo>
                  <a:lnTo>
                    <a:pt x="1379778" y="1678857"/>
                  </a:lnTo>
                  <a:lnTo>
                    <a:pt x="1423917" y="1697152"/>
                  </a:lnTo>
                  <a:lnTo>
                    <a:pt x="1470368" y="1712450"/>
                  </a:lnTo>
                  <a:lnTo>
                    <a:pt x="1518796" y="1724628"/>
                  </a:lnTo>
                  <a:lnTo>
                    <a:pt x="1568865" y="1733561"/>
                  </a:lnTo>
                  <a:lnTo>
                    <a:pt x="1620239" y="1739123"/>
                  </a:lnTo>
                  <a:lnTo>
                    <a:pt x="1672581" y="1741190"/>
                  </a:lnTo>
                  <a:lnTo>
                    <a:pt x="1725557" y="1739637"/>
                  </a:lnTo>
                  <a:lnTo>
                    <a:pt x="1778829" y="1734339"/>
                  </a:lnTo>
                  <a:lnTo>
                    <a:pt x="1832063" y="1725171"/>
                  </a:lnTo>
                  <a:lnTo>
                    <a:pt x="1881915" y="1712826"/>
                  </a:lnTo>
                  <a:lnTo>
                    <a:pt x="1929486" y="1697234"/>
                  </a:lnTo>
                  <a:lnTo>
                    <a:pt x="1974468" y="1678551"/>
                  </a:lnTo>
                  <a:lnTo>
                    <a:pt x="2016556" y="1656936"/>
                  </a:lnTo>
                  <a:lnTo>
                    <a:pt x="2055442" y="1632546"/>
                  </a:lnTo>
                  <a:lnTo>
                    <a:pt x="2090821" y="1605539"/>
                  </a:lnTo>
                  <a:lnTo>
                    <a:pt x="2122385" y="1576073"/>
                  </a:lnTo>
                  <a:lnTo>
                    <a:pt x="2168861" y="1593625"/>
                  </a:lnTo>
                  <a:lnTo>
                    <a:pt x="2216520" y="1608131"/>
                  </a:lnTo>
                  <a:lnTo>
                    <a:pt x="2265109" y="1619634"/>
                  </a:lnTo>
                  <a:lnTo>
                    <a:pt x="2314377" y="1628177"/>
                  </a:lnTo>
                  <a:lnTo>
                    <a:pt x="2364072" y="1633805"/>
                  </a:lnTo>
                  <a:lnTo>
                    <a:pt x="2413940" y="1636561"/>
                  </a:lnTo>
                  <a:lnTo>
                    <a:pt x="2463729" y="1636489"/>
                  </a:lnTo>
                  <a:lnTo>
                    <a:pt x="2513188" y="1633633"/>
                  </a:lnTo>
                  <a:lnTo>
                    <a:pt x="2562064" y="1628035"/>
                  </a:lnTo>
                  <a:lnTo>
                    <a:pt x="2610105" y="1619740"/>
                  </a:lnTo>
                  <a:lnTo>
                    <a:pt x="2657058" y="1608791"/>
                  </a:lnTo>
                  <a:lnTo>
                    <a:pt x="2702671" y="1595233"/>
                  </a:lnTo>
                  <a:lnTo>
                    <a:pt x="2746692" y="1579108"/>
                  </a:lnTo>
                  <a:lnTo>
                    <a:pt x="2788868" y="1560461"/>
                  </a:lnTo>
                  <a:lnTo>
                    <a:pt x="2828948" y="1539334"/>
                  </a:lnTo>
                  <a:lnTo>
                    <a:pt x="2866678" y="1515772"/>
                  </a:lnTo>
                  <a:lnTo>
                    <a:pt x="2901807" y="1489819"/>
                  </a:lnTo>
                  <a:lnTo>
                    <a:pt x="2934083" y="1461518"/>
                  </a:lnTo>
                  <a:lnTo>
                    <a:pt x="2963252" y="1430912"/>
                  </a:lnTo>
                  <a:lnTo>
                    <a:pt x="2969729" y="1423292"/>
                  </a:lnTo>
                  <a:lnTo>
                    <a:pt x="3026019" y="1424705"/>
                  </a:lnTo>
                  <a:lnTo>
                    <a:pt x="3080444" y="1420010"/>
                  </a:lnTo>
                  <a:lnTo>
                    <a:pt x="3132213" y="1409639"/>
                  </a:lnTo>
                  <a:lnTo>
                    <a:pt x="3180535" y="1394021"/>
                  </a:lnTo>
                  <a:lnTo>
                    <a:pt x="3224618" y="1373587"/>
                  </a:lnTo>
                  <a:lnTo>
                    <a:pt x="3263672" y="1348768"/>
                  </a:lnTo>
                  <a:lnTo>
                    <a:pt x="3296906" y="1319995"/>
                  </a:lnTo>
                  <a:lnTo>
                    <a:pt x="3323529" y="1287697"/>
                  </a:lnTo>
                  <a:lnTo>
                    <a:pt x="3342749" y="1252305"/>
                  </a:lnTo>
                  <a:lnTo>
                    <a:pt x="3353777" y="1214250"/>
                  </a:lnTo>
                  <a:lnTo>
                    <a:pt x="3355523" y="1172563"/>
                  </a:lnTo>
                  <a:lnTo>
                    <a:pt x="3346870" y="1131761"/>
                  </a:lnTo>
                  <a:lnTo>
                    <a:pt x="3328238" y="1092726"/>
                  </a:lnTo>
                  <a:lnTo>
                    <a:pt x="3300047" y="1056343"/>
                  </a:lnTo>
                  <a:lnTo>
                    <a:pt x="3262718" y="1023496"/>
                  </a:lnTo>
                  <a:lnTo>
                    <a:pt x="3308704" y="1001171"/>
                  </a:lnTo>
                  <a:lnTo>
                    <a:pt x="3347890" y="974728"/>
                  </a:lnTo>
                  <a:lnTo>
                    <a:pt x="3380022" y="944840"/>
                  </a:lnTo>
                  <a:lnTo>
                    <a:pt x="3404844" y="912183"/>
                  </a:lnTo>
                  <a:lnTo>
                    <a:pt x="3422103" y="877430"/>
                  </a:lnTo>
                  <a:lnTo>
                    <a:pt x="3432912" y="804335"/>
                  </a:lnTo>
                  <a:lnTo>
                    <a:pt x="3425953" y="767342"/>
                  </a:lnTo>
                  <a:lnTo>
                    <a:pt x="3410412" y="730951"/>
                  </a:lnTo>
                  <a:lnTo>
                    <a:pt x="3386035" y="695836"/>
                  </a:lnTo>
                  <a:lnTo>
                    <a:pt x="3354932" y="664857"/>
                  </a:lnTo>
                  <a:lnTo>
                    <a:pt x="3317676" y="637957"/>
                  </a:lnTo>
                  <a:lnTo>
                    <a:pt x="3275100" y="615508"/>
                  </a:lnTo>
                  <a:lnTo>
                    <a:pt x="3228037" y="597886"/>
                  </a:lnTo>
                  <a:lnTo>
                    <a:pt x="3177320" y="585464"/>
                  </a:lnTo>
                  <a:lnTo>
                    <a:pt x="3123780" y="578615"/>
                  </a:lnTo>
                  <a:lnTo>
                    <a:pt x="3120859" y="573154"/>
                  </a:lnTo>
                  <a:close/>
                </a:path>
              </a:pathLst>
            </a:custGeom>
            <a:ln w="1219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22928" y="3833876"/>
              <a:ext cx="205613" cy="21767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447799" y="2133346"/>
              <a:ext cx="3146425" cy="1807210"/>
            </a:xfrm>
            <a:custGeom>
              <a:avLst/>
              <a:gdLst/>
              <a:ahLst/>
              <a:cxnLst/>
              <a:rect l="l" t="t" r="r" b="b"/>
              <a:pathLst>
                <a:path w="3146425" h="1807210">
                  <a:moveTo>
                    <a:pt x="2040127" y="1661921"/>
                  </a:moveTo>
                  <a:lnTo>
                    <a:pt x="2047518" y="1707778"/>
                  </a:lnTo>
                  <a:lnTo>
                    <a:pt x="2068100" y="1747593"/>
                  </a:lnTo>
                  <a:lnTo>
                    <a:pt x="2099490" y="1778983"/>
                  </a:lnTo>
                  <a:lnTo>
                    <a:pt x="2139305" y="1799565"/>
                  </a:lnTo>
                  <a:lnTo>
                    <a:pt x="2185162" y="1806955"/>
                  </a:lnTo>
                  <a:lnTo>
                    <a:pt x="2230969" y="1799565"/>
                  </a:lnTo>
                  <a:lnTo>
                    <a:pt x="2270778" y="1778983"/>
                  </a:lnTo>
                  <a:lnTo>
                    <a:pt x="2302186" y="1747593"/>
                  </a:lnTo>
                  <a:lnTo>
                    <a:pt x="2322793" y="1707778"/>
                  </a:lnTo>
                  <a:lnTo>
                    <a:pt x="2330196" y="1661921"/>
                  </a:lnTo>
                  <a:lnTo>
                    <a:pt x="2322793" y="1616114"/>
                  </a:lnTo>
                  <a:lnTo>
                    <a:pt x="2302186" y="1576305"/>
                  </a:lnTo>
                  <a:lnTo>
                    <a:pt x="2270778" y="1544897"/>
                  </a:lnTo>
                  <a:lnTo>
                    <a:pt x="2230969" y="1524290"/>
                  </a:lnTo>
                  <a:lnTo>
                    <a:pt x="2185162" y="1516887"/>
                  </a:lnTo>
                  <a:lnTo>
                    <a:pt x="2139305" y="1524290"/>
                  </a:lnTo>
                  <a:lnTo>
                    <a:pt x="2099490" y="1544897"/>
                  </a:lnTo>
                  <a:lnTo>
                    <a:pt x="2068100" y="1576305"/>
                  </a:lnTo>
                  <a:lnTo>
                    <a:pt x="2047518" y="1616114"/>
                  </a:lnTo>
                  <a:lnTo>
                    <a:pt x="2040127" y="1661921"/>
                  </a:lnTo>
                  <a:close/>
                </a:path>
                <a:path w="3146425" h="1807210">
                  <a:moveTo>
                    <a:pt x="2945257" y="960374"/>
                  </a:moveTo>
                  <a:lnTo>
                    <a:pt x="2997708" y="960443"/>
                  </a:lnTo>
                  <a:lnTo>
                    <a:pt x="3049301" y="955024"/>
                  </a:lnTo>
                  <a:lnTo>
                    <a:pt x="3099133" y="944246"/>
                  </a:lnTo>
                  <a:lnTo>
                    <a:pt x="3146298" y="928242"/>
                  </a:lnTo>
                </a:path>
                <a:path w="3146425" h="1807210">
                  <a:moveTo>
                    <a:pt x="2767838" y="1311782"/>
                  </a:moveTo>
                  <a:lnTo>
                    <a:pt x="2789233" y="1317113"/>
                  </a:lnTo>
                  <a:lnTo>
                    <a:pt x="2811081" y="1321466"/>
                  </a:lnTo>
                  <a:lnTo>
                    <a:pt x="2833310" y="1324820"/>
                  </a:lnTo>
                  <a:lnTo>
                    <a:pt x="2855849" y="1327150"/>
                  </a:lnTo>
                </a:path>
                <a:path w="3146425" h="1807210">
                  <a:moveTo>
                    <a:pt x="2009775" y="1480565"/>
                  </a:moveTo>
                  <a:lnTo>
                    <a:pt x="2025034" y="1463807"/>
                  </a:lnTo>
                  <a:lnTo>
                    <a:pt x="2038985" y="1446514"/>
                  </a:lnTo>
                  <a:lnTo>
                    <a:pt x="2051601" y="1428720"/>
                  </a:lnTo>
                  <a:lnTo>
                    <a:pt x="2062861" y="1410462"/>
                  </a:lnTo>
                </a:path>
                <a:path w="3146425" h="1807210">
                  <a:moveTo>
                    <a:pt x="1029588" y="1305814"/>
                  </a:moveTo>
                  <a:lnTo>
                    <a:pt x="1032706" y="1325284"/>
                  </a:lnTo>
                  <a:lnTo>
                    <a:pt x="1037288" y="1344612"/>
                  </a:lnTo>
                  <a:lnTo>
                    <a:pt x="1043322" y="1363749"/>
                  </a:lnTo>
                  <a:lnTo>
                    <a:pt x="1050798" y="1382649"/>
                  </a:lnTo>
                </a:path>
                <a:path w="3146425" h="1807210">
                  <a:moveTo>
                    <a:pt x="608711" y="830579"/>
                  </a:moveTo>
                  <a:lnTo>
                    <a:pt x="557937" y="850495"/>
                  </a:lnTo>
                  <a:lnTo>
                    <a:pt x="511857" y="874335"/>
                  </a:lnTo>
                  <a:lnTo>
                    <a:pt x="470826" y="901704"/>
                  </a:lnTo>
                  <a:lnTo>
                    <a:pt x="435202" y="932209"/>
                  </a:lnTo>
                  <a:lnTo>
                    <a:pt x="405340" y="965456"/>
                  </a:lnTo>
                  <a:lnTo>
                    <a:pt x="381597" y="1001051"/>
                  </a:lnTo>
                  <a:lnTo>
                    <a:pt x="364329" y="1038599"/>
                  </a:lnTo>
                  <a:lnTo>
                    <a:pt x="353894" y="1077707"/>
                  </a:lnTo>
                  <a:lnTo>
                    <a:pt x="350647" y="1117980"/>
                  </a:lnTo>
                </a:path>
                <a:path w="3146425" h="1807210">
                  <a:moveTo>
                    <a:pt x="0" y="524382"/>
                  </a:moveTo>
                  <a:lnTo>
                    <a:pt x="21834" y="554622"/>
                  </a:lnTo>
                  <a:lnTo>
                    <a:pt x="48466" y="582850"/>
                  </a:lnTo>
                  <a:lnTo>
                    <a:pt x="79599" y="608768"/>
                  </a:lnTo>
                  <a:lnTo>
                    <a:pt x="114934" y="632078"/>
                  </a:lnTo>
                </a:path>
                <a:path w="3146425" h="1807210">
                  <a:moveTo>
                    <a:pt x="275717" y="124332"/>
                  </a:moveTo>
                  <a:lnTo>
                    <a:pt x="272909" y="136969"/>
                  </a:lnTo>
                  <a:lnTo>
                    <a:pt x="270970" y="149701"/>
                  </a:lnTo>
                  <a:lnTo>
                    <a:pt x="269912" y="162480"/>
                  </a:lnTo>
                  <a:lnTo>
                    <a:pt x="269748" y="175259"/>
                  </a:lnTo>
                </a:path>
                <a:path w="3146425" h="1807210">
                  <a:moveTo>
                    <a:pt x="1009650" y="65024"/>
                  </a:moveTo>
                  <a:lnTo>
                    <a:pt x="997515" y="47720"/>
                  </a:lnTo>
                  <a:lnTo>
                    <a:pt x="983630" y="31083"/>
                  </a:lnTo>
                  <a:lnTo>
                    <a:pt x="968055" y="15160"/>
                  </a:lnTo>
                  <a:lnTo>
                    <a:pt x="950849" y="0"/>
                  </a:lnTo>
                </a:path>
                <a:path w="3146425" h="1807210">
                  <a:moveTo>
                    <a:pt x="1560322" y="95884"/>
                  </a:moveTo>
                  <a:lnTo>
                    <a:pt x="1555089" y="81436"/>
                  </a:lnTo>
                  <a:lnTo>
                    <a:pt x="1548558" y="67262"/>
                  </a:lnTo>
                  <a:lnTo>
                    <a:pt x="1540765" y="53397"/>
                  </a:lnTo>
                  <a:lnTo>
                    <a:pt x="1531747" y="39877"/>
                  </a:lnTo>
                </a:path>
                <a:path w="3146425" h="1807210">
                  <a:moveTo>
                    <a:pt x="2206498" y="114934"/>
                  </a:moveTo>
                  <a:lnTo>
                    <a:pt x="2178937" y="126857"/>
                  </a:lnTo>
                  <a:lnTo>
                    <a:pt x="2152507" y="139922"/>
                  </a:lnTo>
                  <a:lnTo>
                    <a:pt x="2127291" y="154082"/>
                  </a:lnTo>
                  <a:lnTo>
                    <a:pt x="2103374" y="169290"/>
                  </a:lnTo>
                </a:path>
                <a:path w="3146425" h="1807210">
                  <a:moveTo>
                    <a:pt x="2990215" y="541908"/>
                  </a:moveTo>
                  <a:lnTo>
                    <a:pt x="2995906" y="527764"/>
                  </a:lnTo>
                  <a:lnTo>
                    <a:pt x="3000787" y="513524"/>
                  </a:lnTo>
                  <a:lnTo>
                    <a:pt x="3004859" y="499189"/>
                  </a:lnTo>
                  <a:lnTo>
                    <a:pt x="3008122" y="484758"/>
                  </a:lnTo>
                </a:path>
              </a:pathLst>
            </a:custGeom>
            <a:ln w="1219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809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65"/>
              <a:t> </a:t>
            </a:r>
            <a:r>
              <a:rPr dirty="0" sz="2400" spc="-25"/>
              <a:t>Operating</a:t>
            </a:r>
            <a:r>
              <a:rPr dirty="0" sz="2400" spc="-45"/>
              <a:t> </a:t>
            </a:r>
            <a:r>
              <a:rPr dirty="0" sz="2400" spc="-25"/>
              <a:t>System</a:t>
            </a:r>
            <a:endParaRPr sz="2400"/>
          </a:p>
        </p:txBody>
      </p:sp>
      <p:sp>
        <p:nvSpPr>
          <p:cNvPr id="11" name="object 11"/>
          <p:cNvSpPr txBox="1"/>
          <p:nvPr/>
        </p:nvSpPr>
        <p:spPr>
          <a:xfrm>
            <a:off x="2318766" y="2574797"/>
            <a:ext cx="170878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0040" marR="5080" indent="-307975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Why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to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use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cloud </a:t>
            </a:r>
            <a:r>
              <a:rPr dirty="0" sz="1800" spc="-434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platforms?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54858" y="1114100"/>
            <a:ext cx="6225064" cy="401581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811518" y="1465274"/>
            <a:ext cx="2617470" cy="1488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 indent="635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Developing</a:t>
            </a:r>
            <a:r>
              <a:rPr dirty="0" sz="1600" spc="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in</a:t>
            </a:r>
            <a:r>
              <a:rPr dirty="0" sz="1600" spc="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the</a:t>
            </a:r>
            <a:r>
              <a:rPr dirty="0" sz="160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cloud </a:t>
            </a:r>
            <a:r>
              <a:rPr dirty="0" sz="160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enables</a:t>
            </a:r>
            <a:r>
              <a:rPr dirty="0" sz="1600" spc="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users</a:t>
            </a:r>
            <a:r>
              <a:rPr dirty="0" sz="1600" spc="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to</a:t>
            </a:r>
            <a:r>
              <a:rPr dirty="0" sz="160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get</a:t>
            </a:r>
            <a:r>
              <a:rPr dirty="0" sz="160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their </a:t>
            </a:r>
            <a:r>
              <a:rPr dirty="0" sz="160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applications</a:t>
            </a:r>
            <a:r>
              <a:rPr dirty="0" sz="1600" spc="1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to</a:t>
            </a:r>
            <a:r>
              <a:rPr dirty="0" sz="160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market </a:t>
            </a:r>
            <a:r>
              <a:rPr dirty="0" sz="1600" spc="-5" b="1">
                <a:latin typeface="Times New Roman"/>
                <a:cs typeface="Times New Roman"/>
              </a:rPr>
              <a:t> </a:t>
            </a:r>
            <a:r>
              <a:rPr dirty="0" sz="1600" spc="-15" b="1">
                <a:latin typeface="Times New Roman"/>
                <a:cs typeface="Times New Roman"/>
              </a:rPr>
              <a:t>quickly.</a:t>
            </a:r>
            <a:r>
              <a:rPr dirty="0" sz="160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Hardware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failures</a:t>
            </a:r>
            <a:r>
              <a:rPr dirty="0" sz="1600" spc="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do </a:t>
            </a:r>
            <a:r>
              <a:rPr dirty="0" sz="1600" spc="-38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not </a:t>
            </a:r>
            <a:r>
              <a:rPr dirty="0" sz="1600" spc="-10" b="1">
                <a:latin typeface="Times New Roman"/>
                <a:cs typeface="Times New Roman"/>
              </a:rPr>
              <a:t>result</a:t>
            </a:r>
            <a:r>
              <a:rPr dirty="0" sz="1600" spc="1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in</a:t>
            </a:r>
            <a:r>
              <a:rPr dirty="0" sz="160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data loss</a:t>
            </a:r>
            <a:r>
              <a:rPr dirty="0" sz="1600" spc="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because </a:t>
            </a:r>
            <a:r>
              <a:rPr dirty="0" sz="1600" spc="-38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of networked</a:t>
            </a:r>
            <a:r>
              <a:rPr dirty="0" sz="1600" spc="-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backups.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17634" y="3126486"/>
            <a:ext cx="1957705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1905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Cloud computing uses </a:t>
            </a:r>
            <a:r>
              <a:rPr dirty="0" sz="1600" spc="-385" b="1">
                <a:latin typeface="Times New Roman"/>
                <a:cs typeface="Times New Roman"/>
              </a:rPr>
              <a:t> </a:t>
            </a:r>
            <a:r>
              <a:rPr dirty="0" sz="1600" spc="-15" b="1">
                <a:latin typeface="Times New Roman"/>
                <a:cs typeface="Times New Roman"/>
              </a:rPr>
              <a:t>remote</a:t>
            </a:r>
            <a:r>
              <a:rPr dirty="0" sz="1600" spc="3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resources, </a:t>
            </a:r>
            <a:r>
              <a:rPr dirty="0" sz="1600" spc="-5" b="1">
                <a:latin typeface="Times New Roman"/>
                <a:cs typeface="Times New Roman"/>
              </a:rPr>
              <a:t> saving organizations </a:t>
            </a:r>
            <a:r>
              <a:rPr dirty="0" sz="160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the</a:t>
            </a:r>
            <a:r>
              <a:rPr dirty="0" sz="1600" spc="-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cost</a:t>
            </a:r>
            <a:r>
              <a:rPr dirty="0" sz="1600" spc="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of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servers</a:t>
            </a:r>
            <a:r>
              <a:rPr dirty="0" sz="1600" spc="1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and </a:t>
            </a:r>
            <a:r>
              <a:rPr dirty="0" sz="1600" spc="-38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other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equipment.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9688" y="1261364"/>
            <a:ext cx="387222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Why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to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use Cloud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Platforms?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65792" y="5471159"/>
            <a:ext cx="1815083" cy="1018032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1817984" y="6465214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4663440" cy="25603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251460" indent="-239395">
              <a:lnSpc>
                <a:spcPct val="100000"/>
              </a:lnSpc>
              <a:spcBef>
                <a:spcPts val="1220"/>
              </a:spcBef>
              <a:buAutoNum type="arabicPeriod" startAt="3"/>
              <a:tabLst>
                <a:tab pos="252095" algn="l"/>
                <a:tab pos="4586605" algn="l"/>
              </a:tabLst>
            </a:pPr>
            <a:r>
              <a:rPr dirty="0" sz="2000" spc="-155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W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 spc="10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3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Web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Web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Solutions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swe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3673475" cy="31699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251460" indent="-239395">
              <a:lnSpc>
                <a:spcPct val="100000"/>
              </a:lnSpc>
              <a:spcBef>
                <a:spcPts val="1220"/>
              </a:spcBef>
              <a:buAutoNum type="arabicPeriod" startAt="4"/>
              <a:tabLst>
                <a:tab pos="252095" algn="l"/>
              </a:tabLst>
            </a:pP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4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IaaS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PaaS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SaaS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All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above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11511915" cy="28651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220"/>
              </a:spcBef>
              <a:buAutoNum type="arabicPeriod" startAt="5"/>
              <a:tabLst>
                <a:tab pos="252095" algn="l"/>
                <a:tab pos="3296285" algn="l"/>
              </a:tabLst>
            </a:pP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Availability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Zone represents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typically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contains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multiple</a:t>
            </a:r>
            <a:r>
              <a:rPr dirty="0" sz="2000">
                <a:latin typeface="Times New Roman"/>
                <a:cs typeface="Times New Roman"/>
              </a:rPr>
              <a:t> physical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centers,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region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	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5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An </a:t>
            </a:r>
            <a:r>
              <a:rPr dirty="0" sz="2000" spc="-5">
                <a:latin typeface="Times New Roman"/>
                <a:cs typeface="Times New Roman"/>
              </a:rPr>
              <a:t>availability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zone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contains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single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center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collection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Availability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Zones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geographic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proximity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connected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 low-latency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links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9146540" cy="25603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262255" indent="-250190">
              <a:lnSpc>
                <a:spcPct val="100000"/>
              </a:lnSpc>
              <a:spcBef>
                <a:spcPts val="1220"/>
              </a:spcBef>
              <a:buAutoNum type="arabicPeriod" startAt="6"/>
              <a:tabLst>
                <a:tab pos="262890" algn="l"/>
                <a:tab pos="906970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155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W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</a:t>
            </a:r>
            <a:r>
              <a:rPr dirty="0" sz="2000" spc="5">
                <a:latin typeface="Times New Roman"/>
                <a:cs typeface="Times New Roman"/>
              </a:rPr>
              <a:t>v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10">
                <a:latin typeface="Times New Roman"/>
                <a:cs typeface="Times New Roman"/>
              </a:rPr>
              <a:t>v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5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</a:t>
            </a:r>
            <a:r>
              <a:rPr dirty="0" sz="2000" spc="5">
                <a:latin typeface="Times New Roman"/>
                <a:cs typeface="Times New Roman"/>
              </a:rPr>
              <a:t>v</a:t>
            </a:r>
            <a:r>
              <a:rPr dirty="0" sz="2000">
                <a:latin typeface="Times New Roman"/>
                <a:cs typeface="Times New Roman"/>
              </a:rPr>
              <a:t>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</a:t>
            </a:r>
            <a:r>
              <a:rPr dirty="0" sz="2000" spc="-20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sz="2000" spc="10">
                <a:latin typeface="Times New Roman"/>
                <a:cs typeface="Times New Roman"/>
              </a:rPr>
              <a:t>u</a:t>
            </a:r>
            <a:r>
              <a:rPr dirty="0" sz="2000">
                <a:latin typeface="Times New Roman"/>
                <a:cs typeface="Times New Roman"/>
              </a:rPr>
              <a:t>te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capac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ty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6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Hypervisor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EC2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6162040" cy="25603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251460" indent="-239395">
              <a:lnSpc>
                <a:spcPct val="100000"/>
              </a:lnSpc>
              <a:spcBef>
                <a:spcPts val="1220"/>
              </a:spcBef>
              <a:buAutoNum type="arabicPeriod" startAt="7"/>
              <a:tabLst>
                <a:tab pos="252095" algn="l"/>
                <a:tab pos="6085205" algn="l"/>
              </a:tabLst>
            </a:pPr>
            <a:r>
              <a:rPr dirty="0" sz="2000" spc="-155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W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El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st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ansta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k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</a:t>
            </a:r>
            <a:r>
              <a:rPr dirty="0" sz="2000">
                <a:latin typeface="Times New Roman"/>
                <a:cs typeface="Times New Roman"/>
              </a:rPr>
              <a:t>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7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PaaS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Serverless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functions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swe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7471409" cy="25603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393700" indent="-381635">
              <a:lnSpc>
                <a:spcPct val="100000"/>
              </a:lnSpc>
              <a:spcBef>
                <a:spcPts val="1220"/>
              </a:spcBef>
              <a:buAutoNum type="arabicPeriod" startAt="8"/>
              <a:tabLst>
                <a:tab pos="393700" algn="l"/>
                <a:tab pos="394335" algn="l"/>
                <a:tab pos="2361565" algn="l"/>
              </a:tabLst>
            </a:pP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long-term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cold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AWS.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8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Snowball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Glacier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3999865" cy="25603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spcBef>
                <a:spcPts val="1220"/>
              </a:spcBef>
              <a:buAutoNum type="arabicPeriod" startAt="9"/>
              <a:tabLst>
                <a:tab pos="267335" algn="l"/>
              </a:tabLst>
            </a:pPr>
            <a:r>
              <a:rPr dirty="0" sz="2000">
                <a:latin typeface="Times New Roman"/>
                <a:cs typeface="Times New Roman"/>
              </a:rPr>
              <a:t>S3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stands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9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5">
                <a:latin typeface="Times New Roman"/>
                <a:cs typeface="Times New Roman"/>
              </a:rPr>
              <a:t>Simple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Synchronized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swe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5777230" cy="25603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506095" indent="-494030">
              <a:lnSpc>
                <a:spcPct val="100000"/>
              </a:lnSpc>
              <a:spcBef>
                <a:spcPts val="1220"/>
              </a:spcBef>
              <a:buAutoNum type="arabicPeriod" startAt="10"/>
              <a:tabLst>
                <a:tab pos="506095" algn="l"/>
                <a:tab pos="506730" algn="l"/>
              </a:tabLst>
            </a:pPr>
            <a:r>
              <a:rPr dirty="0" sz="2000" spc="-50">
                <a:latin typeface="Times New Roman"/>
                <a:cs typeface="Times New Roman"/>
              </a:rPr>
              <a:t>AWS </a:t>
            </a:r>
            <a:r>
              <a:rPr dirty="0" sz="2000">
                <a:latin typeface="Times New Roman"/>
                <a:cs typeface="Times New Roman"/>
              </a:rPr>
              <a:t>snowball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used: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0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75">
                <a:latin typeface="Times New Roman"/>
                <a:cs typeface="Times New Roman"/>
              </a:rPr>
              <a:t>To</a:t>
            </a:r>
            <a:r>
              <a:rPr dirty="0" sz="2000">
                <a:latin typeface="Times New Roman"/>
                <a:cs typeface="Times New Roman"/>
              </a:rPr>
              <a:t> execute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highly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complex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computations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145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sz="2000" spc="5">
                <a:latin typeface="Times New Roman"/>
                <a:cs typeface="Times New Roman"/>
              </a:rPr>
              <a:t>h</a:t>
            </a:r>
            <a:r>
              <a:rPr dirty="0" sz="2000">
                <a:latin typeface="Times New Roman"/>
                <a:cs typeface="Times New Roman"/>
              </a:rPr>
              <a:t>ys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ca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trans</a:t>
            </a:r>
            <a:r>
              <a:rPr dirty="0" sz="2000" spc="5">
                <a:latin typeface="Times New Roman"/>
                <a:cs typeface="Times New Roman"/>
              </a:rPr>
              <a:t>p</a:t>
            </a:r>
            <a:r>
              <a:rPr dirty="0" sz="2000">
                <a:latin typeface="Times New Roman"/>
                <a:cs typeface="Times New Roman"/>
              </a:rPr>
              <a:t>ort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0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azon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</a:t>
            </a:r>
            <a:r>
              <a:rPr dirty="0" sz="2000" spc="5">
                <a:latin typeface="Times New Roman"/>
                <a:cs typeface="Times New Roman"/>
              </a:rPr>
              <a:t>v</a:t>
            </a:r>
            <a:r>
              <a:rPr dirty="0" sz="2000">
                <a:latin typeface="Times New Roman"/>
                <a:cs typeface="Times New Roman"/>
              </a:rPr>
              <a:t>ers.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4243070" cy="31699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443230" indent="-431165">
              <a:lnSpc>
                <a:spcPct val="100000"/>
              </a:lnSpc>
              <a:spcBef>
                <a:spcPts val="1220"/>
              </a:spcBef>
              <a:buAutoNum type="arabicPeriod" startAt="11"/>
              <a:tabLst>
                <a:tab pos="44386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155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W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 spc="10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SQ</a:t>
            </a:r>
            <a:r>
              <a:rPr dirty="0" sz="2000">
                <a:latin typeface="Times New Roman"/>
                <a:cs typeface="Times New Roman"/>
              </a:rPr>
              <a:t>L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database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</a:t>
            </a:r>
            <a:r>
              <a:rPr dirty="0" sz="2000" spc="5">
                <a:latin typeface="Times New Roman"/>
                <a:cs typeface="Times New Roman"/>
              </a:rPr>
              <a:t>v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1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MariaDB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PostgreSQL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NoSQL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DynamoDB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10297795" cy="34747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393065" indent="-381000">
              <a:lnSpc>
                <a:spcPct val="100000"/>
              </a:lnSpc>
              <a:spcBef>
                <a:spcPts val="1220"/>
              </a:spcBef>
              <a:buAutoNum type="arabicPeriod" startAt="12"/>
              <a:tabLst>
                <a:tab pos="393700" algn="l"/>
              </a:tabLst>
            </a:pP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establish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dedicated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connection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on-premises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via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429510" algn="l"/>
              </a:tabLst>
            </a:pP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Direct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Connect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Route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53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EC2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S3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swer: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98626"/>
            <a:ext cx="11111230" cy="4051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Evaluating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 </a:t>
            </a:r>
            <a:r>
              <a:rPr dirty="0" sz="2400" b="1">
                <a:latin typeface="Times New Roman"/>
                <a:cs typeface="Times New Roman"/>
              </a:rPr>
              <a:t>platforms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criteria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considered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evaluating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Performance</a:t>
            </a:r>
            <a:r>
              <a:rPr dirty="0" sz="2000">
                <a:latin typeface="Times New Roman"/>
                <a:cs typeface="Times New Roman"/>
              </a:rPr>
              <a:t>: Cloud providers deliver </a:t>
            </a:r>
            <a:r>
              <a:rPr dirty="0" sz="2000" spc="-5">
                <a:latin typeface="Times New Roman"/>
                <a:cs typeface="Times New Roman"/>
              </a:rPr>
              <a:t>different </a:t>
            </a:r>
            <a:r>
              <a:rPr dirty="0" sz="2000">
                <a:latin typeface="Times New Roman"/>
                <a:cs typeface="Times New Roman"/>
              </a:rPr>
              <a:t>application </a:t>
            </a:r>
            <a:r>
              <a:rPr dirty="0" sz="2000" spc="-5">
                <a:latin typeface="Times New Roman"/>
                <a:cs typeface="Times New Roman"/>
              </a:rPr>
              <a:t>performance </a:t>
            </a:r>
            <a:r>
              <a:rPr dirty="0" sz="2000">
                <a:latin typeface="Times New Roman"/>
                <a:cs typeface="Times New Roman"/>
              </a:rPr>
              <a:t>results based on geographic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architecture.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expect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region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lower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latency </a:t>
            </a:r>
            <a:r>
              <a:rPr dirty="0" sz="2000">
                <a:latin typeface="Times New Roman"/>
                <a:cs typeface="Times New Roman"/>
              </a:rPr>
              <a:t>Internet access to your </a:t>
            </a:r>
            <a:r>
              <a:rPr dirty="0" sz="2000" spc="-5">
                <a:latin typeface="Times New Roman"/>
                <a:cs typeface="Times New Roman"/>
              </a:rPr>
              <a:t>applications. Some </a:t>
            </a:r>
            <a:r>
              <a:rPr dirty="0" sz="2000">
                <a:latin typeface="Times New Roman"/>
                <a:cs typeface="Times New Roman"/>
              </a:rPr>
              <a:t>cloud providers </a:t>
            </a:r>
            <a:r>
              <a:rPr dirty="0" sz="2000" spc="-5">
                <a:latin typeface="Times New Roman"/>
                <a:cs typeface="Times New Roman"/>
              </a:rPr>
              <a:t>may </a:t>
            </a:r>
            <a:r>
              <a:rPr dirty="0" sz="2000">
                <a:latin typeface="Times New Roman"/>
                <a:cs typeface="Times New Roman"/>
              </a:rPr>
              <a:t>allow </a:t>
            </a:r>
            <a:r>
              <a:rPr dirty="0" sz="2000" spc="-5">
                <a:latin typeface="Times New Roman"/>
                <a:cs typeface="Times New Roman"/>
              </a:rPr>
              <a:t>applications </a:t>
            </a:r>
            <a:r>
              <a:rPr dirty="0" sz="2000">
                <a:latin typeface="Times New Roman"/>
                <a:cs typeface="Times New Roman"/>
              </a:rPr>
              <a:t>to be hosted in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one</a:t>
            </a:r>
            <a:r>
              <a:rPr dirty="0" sz="2000">
                <a:latin typeface="Times New Roman"/>
                <a:cs typeface="Times New Roman"/>
              </a:rPr>
              <a:t> or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more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geographic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locations.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may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especially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important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continuity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purposes,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accessed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global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5270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20" b="1">
                <a:latin typeface="Times New Roman"/>
                <a:cs typeface="Times New Roman"/>
              </a:rPr>
              <a:t>Technology </a:t>
            </a:r>
            <a:r>
              <a:rPr dirty="0" sz="2000" b="1">
                <a:latin typeface="Times New Roman"/>
                <a:cs typeface="Times New Roman"/>
              </a:rPr>
              <a:t>Stack</a:t>
            </a:r>
            <a:r>
              <a:rPr dirty="0" sz="2000">
                <a:latin typeface="Times New Roman"/>
                <a:cs typeface="Times New Roman"/>
              </a:rPr>
              <a:t>: Cloud providers have focused their services on a particular software </a:t>
            </a:r>
            <a:r>
              <a:rPr dirty="0" sz="2000" spc="-5">
                <a:latin typeface="Times New Roman"/>
                <a:cs typeface="Times New Roman"/>
              </a:rPr>
              <a:t>stack, </a:t>
            </a:r>
            <a:r>
              <a:rPr dirty="0" sz="2000">
                <a:latin typeface="Times New Roman"/>
                <a:cs typeface="Times New Roman"/>
              </a:rPr>
              <a:t>such as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Microsoft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Azure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.NET.</a:t>
            </a:r>
            <a:r>
              <a:rPr dirty="0" sz="2000">
                <a:latin typeface="Times New Roman"/>
                <a:cs typeface="Times New Roman"/>
              </a:rPr>
              <a:t> If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built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one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stacks,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tremendous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savings.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809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65"/>
              <a:t> </a:t>
            </a:r>
            <a:r>
              <a:rPr dirty="0" sz="2400" spc="-25"/>
              <a:t>Operating</a:t>
            </a:r>
            <a:r>
              <a:rPr dirty="0" sz="2400" spc="-45"/>
              <a:t> </a:t>
            </a:r>
            <a:r>
              <a:rPr dirty="0" sz="2400" spc="-25"/>
              <a:t>System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4080" y="1115567"/>
            <a:ext cx="1473707" cy="11049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24116" y="3726179"/>
            <a:ext cx="954024" cy="58521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7263" y="4672584"/>
            <a:ext cx="466344" cy="4663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54640" y="5635752"/>
            <a:ext cx="1136903" cy="113538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8963025" cy="25603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506095" indent="-494030">
              <a:lnSpc>
                <a:spcPct val="100000"/>
              </a:lnSpc>
              <a:spcBef>
                <a:spcPts val="1220"/>
              </a:spcBef>
              <a:buAutoNum type="arabicPeriod" startAt="13"/>
              <a:tabLst>
                <a:tab pos="506095" algn="l"/>
                <a:tab pos="506730" algn="l"/>
              </a:tabLst>
            </a:pP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Route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53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3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balance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traffic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5">
                <a:latin typeface="Times New Roman"/>
                <a:cs typeface="Times New Roman"/>
              </a:rPr>
              <a:t>Domain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name</a:t>
            </a:r>
            <a:r>
              <a:rPr dirty="0" sz="2000">
                <a:latin typeface="Times New Roman"/>
                <a:cs typeface="Times New Roman"/>
              </a:rPr>
              <a:t> system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routes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10368915" cy="31699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393065" indent="-381000">
              <a:lnSpc>
                <a:spcPct val="100000"/>
              </a:lnSpc>
              <a:spcBef>
                <a:spcPts val="1220"/>
              </a:spcBef>
              <a:buAutoNum type="arabicPeriod" startAt="14"/>
              <a:tabLst>
                <a:tab pos="393700" algn="l"/>
                <a:tab pos="2995930" algn="l"/>
              </a:tabLst>
            </a:pP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enables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development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team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create,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</a:t>
            </a:r>
            <a:r>
              <a:rPr dirty="0" sz="2000">
                <a:latin typeface="Times New Roman"/>
                <a:cs typeface="Times New Roman"/>
              </a:rPr>
              <a:t> 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monitor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custom</a:t>
            </a:r>
            <a:r>
              <a:rPr dirty="0" sz="2000" spc="-1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APIs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4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EC2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command-line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0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azon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Gateway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CodeCommit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9380220" cy="25603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388620" indent="-376555">
              <a:lnSpc>
                <a:spcPct val="100000"/>
              </a:lnSpc>
              <a:spcBef>
                <a:spcPts val="1220"/>
              </a:spcBef>
              <a:buAutoNum type="arabicPeriod" startAt="15"/>
              <a:tabLst>
                <a:tab pos="389255" algn="l"/>
                <a:tab pos="3315335" algn="l"/>
              </a:tabLst>
            </a:pPr>
            <a:r>
              <a:rPr dirty="0" sz="2000" spc="-70">
                <a:latin typeface="Times New Roman"/>
                <a:cs typeface="Times New Roman"/>
              </a:rPr>
              <a:t>We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monitor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health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resources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AWS.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5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Chef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CloudWatch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6307455" cy="34747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20"/>
              </a:spcBef>
              <a:buAutoNum type="arabicPeriod" startAt="16"/>
              <a:tabLst>
                <a:tab pos="520065" algn="l"/>
                <a:tab pos="520700" algn="l"/>
              </a:tabLst>
            </a:pPr>
            <a:r>
              <a:rPr dirty="0" sz="2000">
                <a:latin typeface="Times New Roman"/>
                <a:cs typeface="Times New Roman"/>
              </a:rPr>
              <a:t>IAM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allows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admins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6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Store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Update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Connect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Microsoft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active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directory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Create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7108190" cy="34747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388620" indent="-376555">
              <a:lnSpc>
                <a:spcPct val="100000"/>
              </a:lnSpc>
              <a:spcBef>
                <a:spcPts val="1220"/>
              </a:spcBef>
              <a:buAutoNum type="arabicPeriod" startAt="17"/>
              <a:tabLst>
                <a:tab pos="389255" algn="l"/>
                <a:tab pos="703135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azon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x</a:t>
            </a:r>
            <a:r>
              <a:rPr dirty="0" sz="2000" spc="5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-</a:t>
            </a:r>
            <a:r>
              <a:rPr dirty="0" sz="2000" spc="-5">
                <a:latin typeface="Times New Roman"/>
                <a:cs typeface="Times New Roman"/>
              </a:rPr>
              <a:t>t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-</a:t>
            </a:r>
            <a:r>
              <a:rPr dirty="0" sz="2000">
                <a:latin typeface="Times New Roman"/>
                <a:cs typeface="Times New Roman"/>
              </a:rPr>
              <a:t>sp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ech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transla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5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</a:t>
            </a:r>
            <a:r>
              <a:rPr dirty="0" sz="2000" spc="5">
                <a:latin typeface="Times New Roman"/>
                <a:cs typeface="Times New Roman"/>
              </a:rPr>
              <a:t>v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l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7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Lex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Rekognition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Polly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Alexa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9944735" cy="25603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algn="r" marR="627634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algn="r" marL="376555" marR="6335395" indent="-376555">
              <a:lnSpc>
                <a:spcPct val="100000"/>
              </a:lnSpc>
              <a:spcBef>
                <a:spcPts val="1220"/>
              </a:spcBef>
              <a:buAutoNum type="arabicPeriod" startAt="18"/>
              <a:tabLst>
                <a:tab pos="37655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Azure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consists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8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10">
                <a:latin typeface="Times New Roman"/>
                <a:cs typeface="Times New Roman"/>
              </a:rPr>
              <a:t>Windows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azure,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Microsoft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.NET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Microsoft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SQL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Live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10">
                <a:latin typeface="Times New Roman"/>
                <a:cs typeface="Times New Roman"/>
              </a:rPr>
              <a:t>Windows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azure,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Microsoft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.NET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Microsoft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SQL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Microsoft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Office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swe</a:t>
            </a:r>
            <a:r>
              <a:rPr dirty="0" sz="2000" spc="10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6910705" cy="25603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393065" indent="-381000">
              <a:lnSpc>
                <a:spcPct val="100000"/>
              </a:lnSpc>
              <a:spcBef>
                <a:spcPts val="1220"/>
              </a:spcBef>
              <a:buAutoNum type="arabicPeriod" startAt="19"/>
              <a:tabLst>
                <a:tab pos="393700" algn="l"/>
                <a:tab pos="2361565" algn="l"/>
              </a:tabLst>
            </a:pP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Google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platform’s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offering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9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G</a:t>
            </a:r>
            <a:r>
              <a:rPr dirty="0" sz="2000" spc="10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10">
                <a:latin typeface="Times New Roman"/>
                <a:cs typeface="Times New Roman"/>
              </a:rPr>
              <a:t>g</a:t>
            </a:r>
            <a:r>
              <a:rPr dirty="0" sz="2000">
                <a:latin typeface="Times New Roman"/>
                <a:cs typeface="Times New Roman"/>
              </a:rPr>
              <a:t>le</a:t>
            </a:r>
            <a:r>
              <a:rPr dirty="0" sz="2000" spc="-1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p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</a:t>
            </a:r>
            <a:r>
              <a:rPr dirty="0" sz="2000" spc="10">
                <a:latin typeface="Times New Roman"/>
                <a:cs typeface="Times New Roman"/>
              </a:rPr>
              <a:t>g</a:t>
            </a:r>
            <a:r>
              <a:rPr dirty="0" sz="2000">
                <a:latin typeface="Times New Roman"/>
                <a:cs typeface="Times New Roman"/>
              </a:rPr>
              <a:t>ine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5">
                <a:latin typeface="Times New Roman"/>
                <a:cs typeface="Times New Roman"/>
              </a:rPr>
              <a:t>Google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Container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Engine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swe</a:t>
            </a:r>
            <a:r>
              <a:rPr dirty="0" sz="2000" spc="10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9196070" cy="25603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393065" indent="-381000">
              <a:lnSpc>
                <a:spcPct val="100000"/>
              </a:lnSpc>
              <a:spcBef>
                <a:spcPts val="1220"/>
              </a:spcBef>
              <a:buAutoNum type="arabicPeriod" startAt="20"/>
              <a:tabLst>
                <a:tab pos="393700" algn="l"/>
                <a:tab pos="2233930" algn="l"/>
              </a:tabLst>
            </a:pP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best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Relationship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(CRM).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0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G</a:t>
            </a:r>
            <a:r>
              <a:rPr dirty="0" sz="2000" spc="10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10">
                <a:latin typeface="Times New Roman"/>
                <a:cs typeface="Times New Roman"/>
              </a:rPr>
              <a:t>g</a:t>
            </a:r>
            <a:r>
              <a:rPr dirty="0" sz="2000">
                <a:latin typeface="Times New Roman"/>
                <a:cs typeface="Times New Roman"/>
              </a:rPr>
              <a:t>le</a:t>
            </a:r>
            <a:r>
              <a:rPr dirty="0" sz="2000" spc="-1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p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</a:t>
            </a:r>
            <a:r>
              <a:rPr dirty="0" sz="2000" spc="10">
                <a:latin typeface="Times New Roman"/>
                <a:cs typeface="Times New Roman"/>
              </a:rPr>
              <a:t>g</a:t>
            </a:r>
            <a:r>
              <a:rPr dirty="0" sz="2000">
                <a:latin typeface="Times New Roman"/>
                <a:cs typeface="Times New Roman"/>
              </a:rPr>
              <a:t>ine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Salesforce.com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6476365" cy="25603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388620" indent="-376555">
              <a:lnSpc>
                <a:spcPct val="100000"/>
              </a:lnSpc>
              <a:spcBef>
                <a:spcPts val="1220"/>
              </a:spcBef>
              <a:buAutoNum type="arabicPeriod" startAt="21"/>
              <a:tabLst>
                <a:tab pos="38925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enterprise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social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within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Salesforce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1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Chatter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25">
                <a:latin typeface="Times New Roman"/>
                <a:cs typeface="Times New Roman"/>
              </a:rPr>
              <a:t>Twitter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swe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8976360" cy="28651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393065" indent="-381000">
              <a:lnSpc>
                <a:spcPct val="100000"/>
              </a:lnSpc>
              <a:spcBef>
                <a:spcPts val="1220"/>
              </a:spcBef>
              <a:buAutoNum type="arabicPeriod" startAt="22"/>
              <a:tabLst>
                <a:tab pos="393700" algn="l"/>
                <a:tab pos="2106930" algn="l"/>
              </a:tabLst>
            </a:pP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m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delivers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cr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so</a:t>
            </a:r>
            <a:r>
              <a:rPr dirty="0" sz="2000" spc="-10">
                <a:latin typeface="Times New Roman"/>
                <a:cs typeface="Times New Roman"/>
              </a:rPr>
              <a:t>f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-1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Az</a:t>
            </a:r>
            <a:r>
              <a:rPr dirty="0" sz="2000" spc="5">
                <a:latin typeface="Times New Roman"/>
                <a:cs typeface="Times New Roman"/>
              </a:rPr>
              <a:t>u</a:t>
            </a:r>
            <a:r>
              <a:rPr dirty="0" sz="2000">
                <a:latin typeface="Times New Roman"/>
                <a:cs typeface="Times New Roman"/>
              </a:rPr>
              <a:t>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ivate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10">
                <a:latin typeface="Times New Roman"/>
                <a:cs typeface="Times New Roman"/>
              </a:rPr>
              <a:t>u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</a:t>
            </a:r>
            <a:r>
              <a:rPr dirty="0" sz="2000" spc="5">
                <a:latin typeface="Times New Roman"/>
                <a:cs typeface="Times New Roman"/>
              </a:rPr>
              <a:t>v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2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Azure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Stack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70">
                <a:latin typeface="Times New Roman"/>
                <a:cs typeface="Times New Roman"/>
              </a:rPr>
              <a:t>W</a:t>
            </a:r>
            <a:r>
              <a:rPr dirty="0" sz="2000">
                <a:latin typeface="Times New Roman"/>
                <a:cs typeface="Times New Roman"/>
              </a:rPr>
              <a:t>ind</a:t>
            </a:r>
            <a:r>
              <a:rPr dirty="0" sz="2000">
                <a:latin typeface="Times New Roman"/>
                <a:cs typeface="Times New Roman"/>
              </a:rPr>
              <a:t>ows</a:t>
            </a:r>
            <a:r>
              <a:rPr dirty="0" sz="2000" spc="-1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Az</a:t>
            </a:r>
            <a:r>
              <a:rPr dirty="0" sz="2000" spc="5">
                <a:latin typeface="Times New Roman"/>
                <a:cs typeface="Times New Roman"/>
              </a:rPr>
              <a:t>u</a:t>
            </a:r>
            <a:r>
              <a:rPr dirty="0" sz="2000">
                <a:latin typeface="Times New Roman"/>
                <a:cs typeface="Times New Roman"/>
              </a:rPr>
              <a:t>re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swe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98626"/>
            <a:ext cx="11021060" cy="4661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Evaluating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 </a:t>
            </a:r>
            <a:r>
              <a:rPr dirty="0" sz="2400" b="1">
                <a:latin typeface="Times New Roman"/>
                <a:cs typeface="Times New Roman"/>
              </a:rPr>
              <a:t>platforms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criteria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considered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evaluating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Service </a:t>
            </a:r>
            <a:r>
              <a:rPr dirty="0" sz="2000" spc="-5" b="1">
                <a:latin typeface="Times New Roman"/>
                <a:cs typeface="Times New Roman"/>
              </a:rPr>
              <a:t>level agreements </a:t>
            </a:r>
            <a:r>
              <a:rPr dirty="0" sz="2000" b="1">
                <a:latin typeface="Times New Roman"/>
                <a:cs typeface="Times New Roman"/>
              </a:rPr>
              <a:t>and Reliability</a:t>
            </a:r>
            <a:r>
              <a:rPr dirty="0" sz="2000">
                <a:latin typeface="Times New Roman"/>
                <a:cs typeface="Times New Roman"/>
              </a:rPr>
              <a:t>: </a:t>
            </a:r>
            <a:r>
              <a:rPr dirty="0" sz="2000" spc="-5">
                <a:latin typeface="Times New Roman"/>
                <a:cs typeface="Times New Roman"/>
              </a:rPr>
              <a:t>Some </a:t>
            </a:r>
            <a:r>
              <a:rPr dirty="0" sz="2000">
                <a:latin typeface="Times New Roman"/>
                <a:cs typeface="Times New Roman"/>
              </a:rPr>
              <a:t>service providers guarantee higher </a:t>
            </a:r>
            <a:r>
              <a:rPr dirty="0" sz="2000" spc="-5">
                <a:latin typeface="Times New Roman"/>
                <a:cs typeface="Times New Roman"/>
              </a:rPr>
              <a:t>levels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 to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better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edge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providers.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Although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SLA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good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indicator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provider’s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commitment,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 </a:t>
            </a:r>
            <a:r>
              <a:rPr dirty="0" sz="2000">
                <a:latin typeface="Times New Roman"/>
                <a:cs typeface="Times New Roman"/>
              </a:rPr>
              <a:t>better to rely on </a:t>
            </a:r>
            <a:r>
              <a:rPr dirty="0" sz="2000" spc="-5">
                <a:latin typeface="Times New Roman"/>
                <a:cs typeface="Times New Roman"/>
              </a:rPr>
              <a:t>customer testimonials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15">
                <a:latin typeface="Times New Roman"/>
                <a:cs typeface="Times New Roman"/>
              </a:rPr>
              <a:t>reliability. </a:t>
            </a:r>
            <a:r>
              <a:rPr dirty="0" sz="2000" spc="-5">
                <a:latin typeface="Times New Roman"/>
                <a:cs typeface="Times New Roman"/>
              </a:rPr>
              <a:t>Comparison </a:t>
            </a:r>
            <a:r>
              <a:rPr dirty="0" sz="2000">
                <a:latin typeface="Times New Roman"/>
                <a:cs typeface="Times New Roman"/>
              </a:rPr>
              <a:t>services such as CloudSlueth and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CloudHarmony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also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term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statistics.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2286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Cost</a:t>
            </a:r>
            <a:r>
              <a:rPr dirty="0" sz="2000">
                <a:latin typeface="Times New Roman"/>
                <a:cs typeface="Times New Roman"/>
              </a:rPr>
              <a:t>: Cost is </a:t>
            </a:r>
            <a:r>
              <a:rPr dirty="0" sz="2000" spc="-5">
                <a:latin typeface="Times New Roman"/>
                <a:cs typeface="Times New Roman"/>
              </a:rPr>
              <a:t>also </a:t>
            </a:r>
            <a:r>
              <a:rPr dirty="0" sz="2000" spc="5">
                <a:latin typeface="Times New Roman"/>
                <a:cs typeface="Times New Roman"/>
              </a:rPr>
              <a:t>one </a:t>
            </a:r>
            <a:r>
              <a:rPr dirty="0" sz="2000">
                <a:latin typeface="Times New Roman"/>
                <a:cs typeface="Times New Roman"/>
              </a:rPr>
              <a:t>of the </a:t>
            </a:r>
            <a:r>
              <a:rPr dirty="0" sz="2000" spc="-5">
                <a:latin typeface="Times New Roman"/>
                <a:cs typeface="Times New Roman"/>
              </a:rPr>
              <a:t>important </a:t>
            </a:r>
            <a:r>
              <a:rPr dirty="0" sz="2000">
                <a:latin typeface="Times New Roman"/>
                <a:cs typeface="Times New Roman"/>
              </a:rPr>
              <a:t>factors that should be </a:t>
            </a:r>
            <a:r>
              <a:rPr dirty="0" sz="2000" spc="-5">
                <a:latin typeface="Times New Roman"/>
                <a:cs typeface="Times New Roman"/>
              </a:rPr>
              <a:t>compared </a:t>
            </a:r>
            <a:r>
              <a:rPr dirty="0" sz="2000">
                <a:latin typeface="Times New Roman"/>
                <a:cs typeface="Times New Roman"/>
              </a:rPr>
              <a:t>before opting for any cloud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platform.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primary </a:t>
            </a:r>
            <a:r>
              <a:rPr dirty="0" sz="2000">
                <a:latin typeface="Times New Roman"/>
                <a:cs typeface="Times New Roman"/>
              </a:rPr>
              <a:t>driver behind </a:t>
            </a:r>
            <a:r>
              <a:rPr dirty="0" sz="2000" spc="-5">
                <a:latin typeface="Times New Roman"/>
                <a:cs typeface="Times New Roman"/>
              </a:rPr>
              <a:t>most </a:t>
            </a:r>
            <a:r>
              <a:rPr dirty="0" sz="2000">
                <a:latin typeface="Times New Roman"/>
                <a:cs typeface="Times New Roman"/>
              </a:rPr>
              <a:t>businesses </a:t>
            </a:r>
            <a:r>
              <a:rPr dirty="0" sz="2000" spc="-5">
                <a:latin typeface="Times New Roman"/>
                <a:cs typeface="Times New Roman"/>
              </a:rPr>
              <a:t>moving </a:t>
            </a:r>
            <a:r>
              <a:rPr dirty="0" sz="2000">
                <a:latin typeface="Times New Roman"/>
                <a:cs typeface="Times New Roman"/>
              </a:rPr>
              <a:t>to the cloud is to save </a:t>
            </a:r>
            <a:r>
              <a:rPr dirty="0" sz="2000" spc="-25">
                <a:latin typeface="Times New Roman"/>
                <a:cs typeface="Times New Roman"/>
              </a:rPr>
              <a:t>money. </a:t>
            </a:r>
            <a:r>
              <a:rPr dirty="0" sz="2000" spc="-5">
                <a:latin typeface="Times New Roman"/>
                <a:cs typeface="Times New Roman"/>
              </a:rPr>
              <a:t>Almost all </a:t>
            </a:r>
            <a:r>
              <a:rPr dirty="0" sz="2000">
                <a:latin typeface="Times New Roman"/>
                <a:cs typeface="Times New Roman"/>
              </a:rPr>
              <a:t> cloud providers </a:t>
            </a:r>
            <a:r>
              <a:rPr dirty="0" sz="2000" spc="-5">
                <a:latin typeface="Times New Roman"/>
                <a:cs typeface="Times New Roman"/>
              </a:rPr>
              <a:t>offer </a:t>
            </a:r>
            <a:r>
              <a:rPr dirty="0" sz="2000">
                <a:latin typeface="Times New Roman"/>
                <a:cs typeface="Times New Roman"/>
              </a:rPr>
              <a:t>a utility-based pricing </a:t>
            </a:r>
            <a:r>
              <a:rPr dirty="0" sz="2000" spc="-5">
                <a:latin typeface="Times New Roman"/>
                <a:cs typeface="Times New Roman"/>
              </a:rPr>
              <a:t>model </a:t>
            </a:r>
            <a:r>
              <a:rPr dirty="0" sz="2000">
                <a:latin typeface="Times New Roman"/>
                <a:cs typeface="Times New Roman"/>
              </a:rPr>
              <a:t>where you </a:t>
            </a:r>
            <a:r>
              <a:rPr dirty="0" sz="2000" spc="-5">
                <a:latin typeface="Times New Roman"/>
                <a:cs typeface="Times New Roman"/>
              </a:rPr>
              <a:t>can </a:t>
            </a:r>
            <a:r>
              <a:rPr dirty="0" sz="2000">
                <a:latin typeface="Times New Roman"/>
                <a:cs typeface="Times New Roman"/>
              </a:rPr>
              <a:t>use the resources you need and then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simply </a:t>
            </a:r>
            <a:r>
              <a:rPr dirty="0" sz="2000">
                <a:latin typeface="Times New Roman"/>
                <a:cs typeface="Times New Roman"/>
              </a:rPr>
              <a:t>pay for the resources that you use. </a:t>
            </a:r>
            <a:r>
              <a:rPr dirty="0" sz="2000" spc="-15">
                <a:latin typeface="Times New Roman"/>
                <a:cs typeface="Times New Roman"/>
              </a:rPr>
              <a:t>Generally, </a:t>
            </a:r>
            <a:r>
              <a:rPr dirty="0" sz="2000" spc="-5">
                <a:latin typeface="Times New Roman"/>
                <a:cs typeface="Times New Roman"/>
              </a:rPr>
              <a:t>customers </a:t>
            </a:r>
            <a:r>
              <a:rPr dirty="0" sz="2000">
                <a:latin typeface="Times New Roman"/>
                <a:cs typeface="Times New Roman"/>
              </a:rPr>
              <a:t>are paying for resources on an hourly or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monthly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basis.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comparing,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pricing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dimensions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considered: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computing,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bandwidth.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809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65"/>
              <a:t> </a:t>
            </a:r>
            <a:r>
              <a:rPr dirty="0" sz="2400" spc="-25"/>
              <a:t>Operating</a:t>
            </a:r>
            <a:r>
              <a:rPr dirty="0" sz="2400" spc="-45"/>
              <a:t> </a:t>
            </a:r>
            <a:r>
              <a:rPr dirty="0" sz="2400" spc="-25"/>
              <a:t>System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4080" y="1115567"/>
            <a:ext cx="1473707" cy="11049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7376" y="3427476"/>
            <a:ext cx="752855" cy="5654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056" y="4846320"/>
            <a:ext cx="746760" cy="78638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54640" y="5635752"/>
            <a:ext cx="1136903" cy="113538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45668" y="1143457"/>
            <a:ext cx="218630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Document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2300" y="1530858"/>
          <a:ext cx="11120755" cy="4721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9995"/>
                <a:gridCol w="3187700"/>
                <a:gridCol w="4142739"/>
              </a:tblGrid>
              <a:tr h="354838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30" b="1">
                          <a:latin typeface="Calibri"/>
                          <a:cs typeface="Calibri"/>
                        </a:rPr>
                        <a:t>Topics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5" b="1">
                          <a:latin typeface="Calibri"/>
                          <a:cs typeface="Calibri"/>
                        </a:rPr>
                        <a:t>URL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10" b="1">
                          <a:latin typeface="Calibri"/>
                          <a:cs typeface="Calibri"/>
                        </a:rPr>
                        <a:t>Notes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45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platforms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5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u="sng" sz="12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http://www.davidchappell.com/CloudPlatforms-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dirty="0" u="sng" sz="12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-Chappell.pdf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55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This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pdf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examines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the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platforms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its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components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5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9105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AWS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33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 marR="1333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u="sng" sz="12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https://searchaws.techtarget.com/definition/Am </a:t>
                      </a:r>
                      <a:r>
                        <a:rPr dirty="0" sz="1200" spc="-26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u="sng" sz="12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azon-Web-Services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This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link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explains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AWS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its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services</a:t>
                      </a:r>
                      <a:r>
                        <a:rPr dirty="0" sz="12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brief.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33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843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Microsoft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Azure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1714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https://searchcloudcomputing.techtarget.com/defi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nition/Windows-Azure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054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 marR="63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This</a:t>
                      </a:r>
                      <a:r>
                        <a:rPr dirty="0" sz="1200" spc="2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link</a:t>
                      </a:r>
                      <a:r>
                        <a:rPr dirty="0" sz="1200" spc="2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explain</a:t>
                      </a:r>
                      <a:r>
                        <a:rPr dirty="0" sz="1200" spc="2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Microsoft</a:t>
                      </a:r>
                      <a:r>
                        <a:rPr dirty="0" sz="1200" spc="2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azure</a:t>
                      </a:r>
                      <a:r>
                        <a:rPr dirty="0" sz="1200" spc="2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platform</a:t>
                      </a:r>
                      <a:r>
                        <a:rPr dirty="0" sz="1200" spc="2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2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229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services</a:t>
                      </a:r>
                      <a:r>
                        <a:rPr dirty="0" sz="1200" spc="229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it </a:t>
                      </a:r>
                      <a:r>
                        <a:rPr dirty="0" sz="1200" spc="-25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offers.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054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10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Google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platform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1714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https://searchcloudcomputing.techtarget.com/defi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nition/Google-Cloud-Platform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89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link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discusses</a:t>
                      </a:r>
                      <a:r>
                        <a:rPr dirty="0" sz="12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services</a:t>
                      </a:r>
                      <a:r>
                        <a:rPr dirty="0" sz="12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offered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by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the cloud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platform.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8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Impact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platforms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2819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https://</a:t>
                      </a:r>
                      <a:r>
                        <a:rPr dirty="0" sz="1200" spc="-10">
                          <a:latin typeface="Calibri"/>
                          <a:cs typeface="Calibri"/>
                          <a:hlinkClick r:id="rId3"/>
                        </a:rPr>
                        <a:t>www.syseng.com/white_paper/cloud-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computing-take-cloud-assessing-impact-cloud-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computing-business/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This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link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discusses</a:t>
                      </a:r>
                      <a:r>
                        <a:rPr dirty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impact of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platforms.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8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Microsoft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Azure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Stack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177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https://searchwindowsserver.techtarget.com/defin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ition/Microsoft-Azure-Stack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link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explains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azure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stack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hybrid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clouds.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9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OpenStack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61594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https://searchstorage.techtarget.com/definition/R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ed-Hat-Enterprise-Linux-OpenStack-Platform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link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gives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an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overview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openstack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93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AWS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Greengrass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29209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https://searchaws.techtarget.com/definition/AWS-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Greengrass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This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link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explains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AWS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Greengrass.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45668" y="1143457"/>
            <a:ext cx="159956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latin typeface="Times New Roman"/>
                <a:cs typeface="Times New Roman"/>
              </a:rPr>
              <a:t>Video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2300" y="1530858"/>
          <a:ext cx="11120755" cy="4721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9995"/>
                <a:gridCol w="3187700"/>
                <a:gridCol w="4142739"/>
              </a:tblGrid>
              <a:tr h="354838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30" b="1">
                          <a:latin typeface="Calibri"/>
                          <a:cs typeface="Calibri"/>
                        </a:rPr>
                        <a:t>Topics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5" b="1">
                          <a:latin typeface="Calibri"/>
                          <a:cs typeface="Calibri"/>
                        </a:rPr>
                        <a:t>URL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10" b="1">
                          <a:latin typeface="Calibri"/>
                          <a:cs typeface="Calibri"/>
                        </a:rPr>
                        <a:t>Notes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45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platforms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5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 marR="4572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u="sng" sz="12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https://</a:t>
                      </a:r>
                      <a:r>
                        <a:rPr dirty="0" u="sng" sz="12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www.youtube.com/watch?v=wKMmA7b </a:t>
                      </a:r>
                      <a:r>
                        <a:rPr dirty="0" sz="1200" spc="-26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u="sng" sz="12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gSBc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55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This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video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defines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how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platform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works.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5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9105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AWS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33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 marR="10160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u="sng" sz="12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https://</a:t>
                      </a:r>
                      <a:r>
                        <a:rPr dirty="0" u="sng" sz="12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www.youtube.com/watch?v=r4YIdn2eT </a:t>
                      </a:r>
                      <a:r>
                        <a:rPr dirty="0" sz="1200" spc="-26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u="sng" sz="12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m4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This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video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explains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AWS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its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services</a:t>
                      </a:r>
                      <a:r>
                        <a:rPr dirty="0" sz="12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brief.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33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843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Microsoft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Azure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https://</a:t>
                      </a:r>
                      <a:r>
                        <a:rPr dirty="0" sz="1200" spc="-10">
                          <a:latin typeface="Calibri"/>
                          <a:cs typeface="Calibri"/>
                          <a:hlinkClick r:id="rId4"/>
                        </a:rPr>
                        <a:t>www.youtube.com/watch?v=rfSYypHtuUw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This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video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describes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Microsoft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azure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platform.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10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Google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platform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https://</a:t>
                      </a:r>
                      <a:r>
                        <a:rPr dirty="0" sz="1200" spc="-10">
                          <a:latin typeface="Calibri"/>
                          <a:cs typeface="Calibri"/>
                          <a:hlinkClick r:id="rId5"/>
                        </a:rPr>
                        <a:t>www.youtube.com/watch?v=COhwhZjcjw0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video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gives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overview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Google cloud.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8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Impact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platforms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https://</a:t>
                      </a:r>
                      <a:r>
                        <a:rPr dirty="0" sz="1200" spc="-10">
                          <a:latin typeface="Calibri"/>
                          <a:cs typeface="Calibri"/>
                          <a:hlinkClick r:id="rId6"/>
                        </a:rPr>
                        <a:t>www.youtube.com/watch?v=vIn8_o56_cg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This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video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discusses</a:t>
                      </a:r>
                      <a:r>
                        <a:rPr dirty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impact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platforms.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94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Microsoft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Azure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Stack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1016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https://</a:t>
                      </a:r>
                      <a:r>
                        <a:rPr dirty="0" sz="1200" spc="-10">
                          <a:latin typeface="Calibri"/>
                          <a:cs typeface="Calibri"/>
                          <a:hlinkClick r:id="rId7"/>
                        </a:rPr>
                        <a:t>www.youtube.com/watch?v=egmPQ9eROn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video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explains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azure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stack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hybrid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clouds.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93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OpenStack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https://</a:t>
                      </a:r>
                      <a:r>
                        <a:rPr dirty="0" sz="1200" spc="-10">
                          <a:latin typeface="Calibri"/>
                          <a:cs typeface="Calibri"/>
                          <a:hlinkClick r:id="rId8"/>
                        </a:rPr>
                        <a:t>www.youtube.com/watch?v=c1GFoY4btpo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video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gives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an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overview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openstack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93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AWS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Greengrass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https://</a:t>
                      </a:r>
                      <a:r>
                        <a:rPr dirty="0" sz="1200" spc="-10">
                          <a:latin typeface="Calibri"/>
                          <a:cs typeface="Calibri"/>
                          <a:hlinkClick r:id="rId9"/>
                        </a:rPr>
                        <a:t>www.youtube.com/watch?v=1rLxPOxVJoQ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video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gives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an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overview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AWS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Greengrass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75505" y="2681173"/>
            <a:ext cx="410845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>
                <a:latin typeface="Times New Roman"/>
                <a:cs typeface="Times New Roman"/>
              </a:rPr>
              <a:t>Cloud</a:t>
            </a:r>
            <a:r>
              <a:rPr dirty="0" sz="4800" spc="-80">
                <a:latin typeface="Times New Roman"/>
                <a:cs typeface="Times New Roman"/>
              </a:rPr>
              <a:t> </a:t>
            </a:r>
            <a:r>
              <a:rPr dirty="0" sz="4800">
                <a:latin typeface="Times New Roman"/>
                <a:cs typeface="Times New Roman"/>
              </a:rPr>
              <a:t>Migration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Cloud</a:t>
            </a:r>
            <a:r>
              <a:rPr dirty="0" sz="2400" spc="-9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Platforms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7203" y="3639311"/>
            <a:ext cx="5026152" cy="27813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315592"/>
            <a:ext cx="9585960" cy="283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Migration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and Risks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000">
                <a:latin typeface="Times New Roman"/>
                <a:cs typeface="Times New Roman"/>
              </a:rPr>
              <a:t>Delivering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examples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000">
                <a:latin typeface="Times New Roman"/>
                <a:cs typeface="Times New Roman"/>
              </a:rPr>
              <a:t>Broad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Approaches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Migrating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Seven-Step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Model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Migration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Efficient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Steps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migrating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000" spc="-5">
                <a:latin typeface="Times New Roman"/>
                <a:cs typeface="Times New Roman"/>
              </a:rPr>
              <a:t>Risks: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Measuring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assessment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risks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000" spc="-5">
                <a:latin typeface="Times New Roman"/>
                <a:cs typeface="Times New Roman"/>
              </a:rPr>
              <a:t>Company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concerns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Risk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Mitigation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methodology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000" spc="-5">
                <a:latin typeface="Times New Roman"/>
                <a:cs typeface="Times New Roman"/>
              </a:rPr>
              <a:t>Case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Studies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010792"/>
            <a:ext cx="11128375" cy="4356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Delivering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Business</a:t>
            </a:r>
            <a:r>
              <a:rPr dirty="0" sz="2400" spc="1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Processes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from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the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payroll,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email,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printing,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e-commerce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delivered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internet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5">
                <a:latin typeface="Times New Roman"/>
                <a:cs typeface="Times New Roman"/>
              </a:rPr>
              <a:t>termed 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“Business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Process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as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 </a:t>
            </a:r>
            <a:r>
              <a:rPr dirty="0" sz="2000" spc="-5" b="1">
                <a:latin typeface="Times New Roman"/>
                <a:cs typeface="Times New Roman"/>
              </a:rPr>
              <a:t>Service”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BPaaS.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107314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 spc="-10">
                <a:latin typeface="Times New Roman"/>
                <a:cs typeface="Times New Roman"/>
              </a:rPr>
              <a:t>Traditionally </a:t>
            </a:r>
            <a:r>
              <a:rPr dirty="0" sz="2000">
                <a:latin typeface="Times New Roman"/>
                <a:cs typeface="Times New Roman"/>
              </a:rPr>
              <a:t>business processes were </a:t>
            </a:r>
            <a:r>
              <a:rPr dirty="0" sz="2000" spc="-5">
                <a:latin typeface="Times New Roman"/>
                <a:cs typeface="Times New Roman"/>
              </a:rPr>
              <a:t>automated </a:t>
            </a:r>
            <a:r>
              <a:rPr dirty="0" sz="2000">
                <a:latin typeface="Times New Roman"/>
                <a:cs typeface="Times New Roman"/>
              </a:rPr>
              <a:t>into a </a:t>
            </a:r>
            <a:r>
              <a:rPr dirty="0" sz="2000" spc="-5">
                <a:latin typeface="Times New Roman"/>
                <a:cs typeface="Times New Roman"/>
              </a:rPr>
              <a:t>program.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5">
                <a:latin typeface="Times New Roman"/>
                <a:cs typeface="Times New Roman"/>
              </a:rPr>
              <a:t>example, </a:t>
            </a:r>
            <a:r>
              <a:rPr dirty="0" sz="2000">
                <a:latin typeface="Times New Roman"/>
                <a:cs typeface="Times New Roman"/>
              </a:rPr>
              <a:t>if a company wanted to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make</a:t>
            </a:r>
            <a:r>
              <a:rPr dirty="0" sz="2000">
                <a:latin typeface="Times New Roman"/>
                <a:cs typeface="Times New Roman"/>
              </a:rPr>
              <a:t> sure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orders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looked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credit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check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before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issuing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transaction,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company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built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request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program.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575945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 spc="-20">
                <a:latin typeface="Times New Roman"/>
                <a:cs typeface="Times New Roman"/>
              </a:rPr>
              <a:t>With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advent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computing,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approach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starting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change.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Increasingly,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companies </a:t>
            </a:r>
            <a:r>
              <a:rPr dirty="0" sz="2000">
                <a:latin typeface="Times New Roman"/>
                <a:cs typeface="Times New Roman"/>
              </a:rPr>
              <a:t>are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looking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more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service-oriented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approach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example, </a:t>
            </a:r>
            <a:r>
              <a:rPr dirty="0" sz="2000">
                <a:latin typeface="Times New Roman"/>
                <a:cs typeface="Times New Roman"/>
              </a:rPr>
              <a:t>instead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investing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maintaining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email.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Email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accessed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through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provider.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13519" y="5151120"/>
            <a:ext cx="2618231" cy="15712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010792"/>
            <a:ext cx="11351895" cy="4966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Business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Process </a:t>
            </a:r>
            <a:r>
              <a:rPr dirty="0" sz="2400" b="1">
                <a:latin typeface="Times New Roman"/>
                <a:cs typeface="Times New Roman"/>
              </a:rPr>
              <a:t>Examples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concrete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 </a:t>
            </a:r>
            <a:r>
              <a:rPr dirty="0" sz="2000">
                <a:latin typeface="Times New Roman"/>
                <a:cs typeface="Times New Roman"/>
              </a:rPr>
              <a:t>of BPaaS,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think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about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certain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kinds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tasks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may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done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regular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basis. </a:t>
            </a:r>
            <a:r>
              <a:rPr dirty="0" sz="2000" spc="5">
                <a:latin typeface="Times New Roman"/>
                <a:cs typeface="Times New Roman"/>
              </a:rPr>
              <a:t>One </a:t>
            </a:r>
            <a:r>
              <a:rPr dirty="0" sz="2000" spc="-5">
                <a:latin typeface="Times New Roman"/>
                <a:cs typeface="Times New Roman"/>
              </a:rPr>
              <a:t>example is </a:t>
            </a:r>
            <a:r>
              <a:rPr dirty="0" sz="2000">
                <a:latin typeface="Times New Roman"/>
                <a:cs typeface="Times New Roman"/>
              </a:rPr>
              <a:t>transaction </a:t>
            </a:r>
            <a:r>
              <a:rPr dirty="0" sz="2000" spc="-5">
                <a:latin typeface="Times New Roman"/>
                <a:cs typeface="Times New Roman"/>
              </a:rPr>
              <a:t>management. </a:t>
            </a:r>
            <a:r>
              <a:rPr dirty="0" sz="2000">
                <a:latin typeface="Times New Roman"/>
                <a:cs typeface="Times New Roman"/>
              </a:rPr>
              <a:t>Credit card transactions </a:t>
            </a:r>
            <a:r>
              <a:rPr dirty="0" sz="2000" spc="-5">
                <a:latin typeface="Times New Roman"/>
                <a:cs typeface="Times New Roman"/>
              </a:rPr>
              <a:t>may </a:t>
            </a:r>
            <a:r>
              <a:rPr dirty="0" sz="2000">
                <a:latin typeface="Times New Roman"/>
                <a:cs typeface="Times New Roman"/>
              </a:rPr>
              <a:t>need to be recorded in a central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database,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otherwise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handled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evaluated.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104775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span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industries,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both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vertical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horizontal,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 </a:t>
            </a:r>
            <a:r>
              <a:rPr dirty="0" sz="2000" spc="-5">
                <a:latin typeface="Times New Roman"/>
                <a:cs typeface="Times New Roman"/>
              </a:rPr>
              <a:t>type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operation.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837565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 b="1">
                <a:latin typeface="Times New Roman"/>
                <a:cs typeface="Times New Roman"/>
              </a:rPr>
              <a:t>Manufacturing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product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assembly </a:t>
            </a:r>
            <a:r>
              <a:rPr dirty="0" sz="2000">
                <a:latin typeface="Times New Roman"/>
                <a:cs typeface="Times New Roman"/>
              </a:rPr>
              <a:t>process,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quality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assurance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corrective/preventive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maintenance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process.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 b="1">
                <a:latin typeface="Times New Roman"/>
                <a:cs typeface="Times New Roman"/>
              </a:rPr>
              <a:t>Finance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 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invoicing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billing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risk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 b="1">
                <a:latin typeface="Times New Roman"/>
                <a:cs typeface="Times New Roman"/>
              </a:rPr>
              <a:t>Health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medical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assessment,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drug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approval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 b="1">
                <a:latin typeface="Times New Roman"/>
                <a:cs typeface="Times New Roman"/>
              </a:rPr>
              <a:t>Banking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-5">
                <a:latin typeface="Times New Roman"/>
                <a:cs typeface="Times New Roman"/>
              </a:rPr>
              <a:t> customer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on-boarding,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credit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check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 spc="-25" b="1">
                <a:latin typeface="Times New Roman"/>
                <a:cs typeface="Times New Roman"/>
              </a:rPr>
              <a:t>Travel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trip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booking,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agent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billing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 b="1">
                <a:latin typeface="Times New Roman"/>
                <a:cs typeface="Times New Roman"/>
              </a:rPr>
              <a:t>HR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starters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leavers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vacation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request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 b="1">
                <a:latin typeface="Times New Roman"/>
                <a:cs typeface="Times New Roman"/>
              </a:rPr>
              <a:t>Public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Sector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government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612120" cy="3747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Migrating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migration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is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process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moving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data,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applications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or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other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business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elements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from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 </a:t>
            </a:r>
            <a:r>
              <a:rPr dirty="0" sz="2000" spc="-484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organization's onsite computers to the cloud, or moving them </a:t>
            </a:r>
            <a:r>
              <a:rPr dirty="0" sz="2000" spc="-10" b="1">
                <a:latin typeface="Times New Roman"/>
                <a:cs typeface="Times New Roman"/>
              </a:rPr>
              <a:t>from </a:t>
            </a:r>
            <a:r>
              <a:rPr dirty="0" sz="2000" b="1">
                <a:latin typeface="Times New Roman"/>
                <a:cs typeface="Times New Roman"/>
              </a:rPr>
              <a:t>one cloud </a:t>
            </a:r>
            <a:r>
              <a:rPr dirty="0" sz="2000" spc="-5" b="1">
                <a:latin typeface="Times New Roman"/>
                <a:cs typeface="Times New Roman"/>
              </a:rPr>
              <a:t>environment </a:t>
            </a:r>
            <a:r>
              <a:rPr dirty="0" sz="2000" b="1">
                <a:latin typeface="Times New Roman"/>
                <a:cs typeface="Times New Roman"/>
              </a:rPr>
              <a:t>to 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-20" b="1">
                <a:latin typeface="Times New Roman"/>
                <a:cs typeface="Times New Roman"/>
              </a:rPr>
              <a:t>another.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4699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Moving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 </a:t>
            </a:r>
            <a:r>
              <a:rPr dirty="0" sz="2000" spc="-5">
                <a:latin typeface="Times New Roman"/>
                <a:cs typeface="Times New Roman"/>
              </a:rPr>
              <a:t>business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elements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one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another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49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called</a:t>
            </a:r>
            <a:r>
              <a:rPr dirty="0" sz="2000">
                <a:latin typeface="Times New Roman"/>
                <a:cs typeface="Times New Roman"/>
              </a:rPr>
              <a:t> “</a:t>
            </a:r>
            <a:r>
              <a:rPr dirty="0" sz="2000" b="1">
                <a:latin typeface="Times New Roman"/>
                <a:cs typeface="Times New Roman"/>
              </a:rPr>
              <a:t>cloud-to-cloud </a:t>
            </a:r>
            <a:r>
              <a:rPr dirty="0" sz="2000" spc="-484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migration</a:t>
            </a:r>
            <a:r>
              <a:rPr dirty="0" sz="2000" spc="-5">
                <a:latin typeface="Times New Roman"/>
                <a:cs typeface="Times New Roman"/>
              </a:rPr>
              <a:t>”.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transitioning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different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called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“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migration</a:t>
            </a:r>
            <a:r>
              <a:rPr dirty="0" sz="2000">
                <a:latin typeface="Times New Roman"/>
                <a:cs typeface="Times New Roman"/>
              </a:rPr>
              <a:t>”.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  <a:tab pos="579818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successful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migration</a:t>
            </a:r>
            <a:r>
              <a:rPr dirty="0" sz="2000">
                <a:latin typeface="Times New Roman"/>
                <a:cs typeface="Times New Roman"/>
              </a:rPr>
              <a:t> to 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use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	</a:t>
            </a:r>
            <a:r>
              <a:rPr dirty="0" sz="2000" spc="-5" b="1">
                <a:latin typeface="Times New Roman"/>
                <a:cs typeface="Times New Roman"/>
              </a:rPr>
              <a:t>middleware</a:t>
            </a:r>
            <a:r>
              <a:rPr dirty="0" sz="2000" spc="-5">
                <a:latin typeface="Times New Roman"/>
                <a:cs typeface="Times New Roman"/>
              </a:rPr>
              <a:t>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integration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tool.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75419" y="4922520"/>
            <a:ext cx="2433828" cy="162610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765660" y="633567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747375" cy="5271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Times New Roman"/>
                <a:cs typeface="Times New Roman"/>
              </a:rPr>
              <a:t>Broad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Approaches</a:t>
            </a:r>
            <a:r>
              <a:rPr dirty="0" sz="2400" b="1">
                <a:latin typeface="Times New Roman"/>
                <a:cs typeface="Times New Roman"/>
              </a:rPr>
              <a:t> to Migrating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 the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Cloud: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common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approaches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migrate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on-premise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927100" indent="-457200">
              <a:lnSpc>
                <a:spcPct val="100000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Lift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Shift</a:t>
            </a:r>
            <a:endParaRPr sz="2000">
              <a:latin typeface="Times New Roman"/>
              <a:cs typeface="Times New Roman"/>
            </a:endParaRPr>
          </a:p>
          <a:p>
            <a:pPr marL="9271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 Lift and Shift approach involves the exact replication of the in-house applications in the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change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made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code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design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applications.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involves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much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lesser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time, </a:t>
            </a:r>
            <a:r>
              <a:rPr dirty="0" sz="2000">
                <a:latin typeface="Times New Roman"/>
                <a:cs typeface="Times New Roman"/>
              </a:rPr>
              <a:t>cost, and </a:t>
            </a:r>
            <a:r>
              <a:rPr dirty="0" sz="2000" spc="-5">
                <a:latin typeface="Times New Roman"/>
                <a:cs typeface="Times New Roman"/>
              </a:rPr>
              <a:t>complexity </a:t>
            </a:r>
            <a:r>
              <a:rPr dirty="0" sz="2000">
                <a:latin typeface="Times New Roman"/>
                <a:cs typeface="Times New Roman"/>
              </a:rPr>
              <a:t>when compared to other </a:t>
            </a:r>
            <a:r>
              <a:rPr dirty="0" sz="2000" spc="-5">
                <a:latin typeface="Times New Roman"/>
                <a:cs typeface="Times New Roman"/>
              </a:rPr>
              <a:t>methods. </a:t>
            </a:r>
            <a:r>
              <a:rPr dirty="0" sz="2000">
                <a:latin typeface="Times New Roman"/>
                <a:cs typeface="Times New Roman"/>
              </a:rPr>
              <a:t>Storage </a:t>
            </a:r>
            <a:r>
              <a:rPr dirty="0" sz="2000" spc="-5">
                <a:latin typeface="Times New Roman"/>
                <a:cs typeface="Times New Roman"/>
              </a:rPr>
              <a:t>infrastructure </a:t>
            </a:r>
            <a:r>
              <a:rPr dirty="0" sz="2000">
                <a:latin typeface="Times New Roman"/>
                <a:cs typeface="Times New Roman"/>
              </a:rPr>
              <a:t>and disaster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recovery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common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migrated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approach.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927100" indent="-457200">
              <a:lnSpc>
                <a:spcPct val="100000"/>
              </a:lnSpc>
              <a:buAutoNum type="arabicPeriod" startAt="2"/>
              <a:tabLst>
                <a:tab pos="926465" algn="l"/>
                <a:tab pos="927100" algn="l"/>
              </a:tabLst>
            </a:pPr>
            <a:r>
              <a:rPr dirty="0" sz="2000" b="1">
                <a:latin typeface="Times New Roman"/>
                <a:cs typeface="Times New Roman"/>
              </a:rPr>
              <a:t>Refactoring</a:t>
            </a:r>
            <a:endParaRPr sz="2000">
              <a:latin typeface="Times New Roman"/>
              <a:cs typeface="Times New Roman"/>
            </a:endParaRPr>
          </a:p>
          <a:p>
            <a:pPr marL="927100" marR="26034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Refactoring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refers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changes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made</a:t>
            </a:r>
            <a:r>
              <a:rPr dirty="0" sz="2000">
                <a:latin typeface="Times New Roman"/>
                <a:cs typeface="Times New Roman"/>
              </a:rPr>
              <a:t> in 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structure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source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code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order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make </a:t>
            </a:r>
            <a:r>
              <a:rPr dirty="0" sz="2000">
                <a:latin typeface="Times New Roman"/>
                <a:cs typeface="Times New Roman"/>
              </a:rPr>
              <a:t>it </a:t>
            </a:r>
            <a:r>
              <a:rPr dirty="0" sz="2000" spc="-5">
                <a:latin typeface="Times New Roman"/>
                <a:cs typeface="Times New Roman"/>
              </a:rPr>
              <a:t>more efficient. </a:t>
            </a:r>
            <a:r>
              <a:rPr dirty="0" sz="2000">
                <a:latin typeface="Times New Roman"/>
                <a:cs typeface="Times New Roman"/>
              </a:rPr>
              <a:t>The code is </a:t>
            </a:r>
            <a:r>
              <a:rPr dirty="0" sz="2000" spc="-5">
                <a:latin typeface="Times New Roman"/>
                <a:cs typeface="Times New Roman"/>
              </a:rPr>
              <a:t>modified </a:t>
            </a:r>
            <a:r>
              <a:rPr dirty="0" sz="2000">
                <a:latin typeface="Times New Roman"/>
                <a:cs typeface="Times New Roman"/>
              </a:rPr>
              <a:t>such that it </a:t>
            </a:r>
            <a:r>
              <a:rPr dirty="0" sz="2000" spc="-5">
                <a:latin typeface="Times New Roman"/>
                <a:cs typeface="Times New Roman"/>
              </a:rPr>
              <a:t>becomes more </a:t>
            </a:r>
            <a:r>
              <a:rPr dirty="0" sz="2000">
                <a:latin typeface="Times New Roman"/>
                <a:cs typeface="Times New Roman"/>
              </a:rPr>
              <a:t>scalable and reusable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without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changing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functions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927100" indent="-457200">
              <a:lnSpc>
                <a:spcPct val="100000"/>
              </a:lnSpc>
              <a:buAutoNum type="arabicPeriod" startAt="3"/>
              <a:tabLst>
                <a:tab pos="926465" algn="l"/>
                <a:tab pos="927100" algn="l"/>
              </a:tabLst>
            </a:pPr>
            <a:r>
              <a:rPr dirty="0" sz="2000" b="1">
                <a:latin typeface="Times New Roman"/>
                <a:cs typeface="Times New Roman"/>
              </a:rPr>
              <a:t>Modernisation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 modernisation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approach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redesigns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application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ground-up,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thus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making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completely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flexible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74095" y="1130808"/>
            <a:ext cx="1476755" cy="8610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22792" y="3278123"/>
            <a:ext cx="847344" cy="82905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06940" y="4907279"/>
            <a:ext cx="867155" cy="63855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6492" y="2721864"/>
            <a:ext cx="1368552" cy="77419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765660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661987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The </a:t>
            </a:r>
            <a:r>
              <a:rPr dirty="0" sz="2400" b="1">
                <a:latin typeface="Times New Roman"/>
                <a:cs typeface="Times New Roman"/>
              </a:rPr>
              <a:t>Seven-Step</a:t>
            </a:r>
            <a:r>
              <a:rPr dirty="0" sz="2400" spc="-5" b="1">
                <a:latin typeface="Times New Roman"/>
                <a:cs typeface="Times New Roman"/>
              </a:rPr>
              <a:t> Model of</a:t>
            </a:r>
            <a:r>
              <a:rPr dirty="0" sz="2400" b="1">
                <a:latin typeface="Times New Roman"/>
                <a:cs typeface="Times New Roman"/>
              </a:rPr>
              <a:t> Migration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into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376" y="1680972"/>
            <a:ext cx="10869295" cy="4676140"/>
            <a:chOff x="722376" y="1680972"/>
            <a:chExt cx="10869295" cy="4676140"/>
          </a:xfrm>
        </p:grpSpPr>
        <p:sp>
          <p:nvSpPr>
            <p:cNvPr id="5" name="object 5"/>
            <p:cNvSpPr/>
            <p:nvPr/>
          </p:nvSpPr>
          <p:spPr>
            <a:xfrm>
              <a:off x="722376" y="1680972"/>
              <a:ext cx="10869295" cy="4676140"/>
            </a:xfrm>
            <a:custGeom>
              <a:avLst/>
              <a:gdLst/>
              <a:ahLst/>
              <a:cxnLst/>
              <a:rect l="l" t="t" r="r" b="b"/>
              <a:pathLst>
                <a:path w="10869295" h="4676140">
                  <a:moveTo>
                    <a:pt x="8531352" y="0"/>
                  </a:moveTo>
                  <a:lnTo>
                    <a:pt x="8531352" y="1168907"/>
                  </a:lnTo>
                  <a:lnTo>
                    <a:pt x="0" y="1168907"/>
                  </a:lnTo>
                  <a:lnTo>
                    <a:pt x="0" y="3506724"/>
                  </a:lnTo>
                  <a:lnTo>
                    <a:pt x="8531352" y="3506724"/>
                  </a:lnTo>
                  <a:lnTo>
                    <a:pt x="8531352" y="4675632"/>
                  </a:lnTo>
                  <a:lnTo>
                    <a:pt x="10869168" y="2337816"/>
                  </a:lnTo>
                  <a:lnTo>
                    <a:pt x="8531352" y="0"/>
                  </a:lnTo>
                  <a:close/>
                </a:path>
              </a:pathLst>
            </a:custGeom>
            <a:solidFill>
              <a:srgbClr val="F8D6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9996" y="3083052"/>
              <a:ext cx="1416050" cy="1870075"/>
            </a:xfrm>
            <a:custGeom>
              <a:avLst/>
              <a:gdLst/>
              <a:ahLst/>
              <a:cxnLst/>
              <a:rect l="l" t="t" r="r" b="b"/>
              <a:pathLst>
                <a:path w="1416050" h="1870075">
                  <a:moveTo>
                    <a:pt x="1179830" y="0"/>
                  </a:moveTo>
                  <a:lnTo>
                    <a:pt x="235966" y="0"/>
                  </a:lnTo>
                  <a:lnTo>
                    <a:pt x="188412" y="4794"/>
                  </a:lnTo>
                  <a:lnTo>
                    <a:pt x="144119" y="18545"/>
                  </a:lnTo>
                  <a:lnTo>
                    <a:pt x="104037" y="40304"/>
                  </a:lnTo>
                  <a:lnTo>
                    <a:pt x="69114" y="69119"/>
                  </a:lnTo>
                  <a:lnTo>
                    <a:pt x="40300" y="104043"/>
                  </a:lnTo>
                  <a:lnTo>
                    <a:pt x="18544" y="144125"/>
                  </a:lnTo>
                  <a:lnTo>
                    <a:pt x="4794" y="188415"/>
                  </a:lnTo>
                  <a:lnTo>
                    <a:pt x="0" y="235965"/>
                  </a:lnTo>
                  <a:lnTo>
                    <a:pt x="0" y="1633982"/>
                  </a:lnTo>
                  <a:lnTo>
                    <a:pt x="4794" y="1681532"/>
                  </a:lnTo>
                  <a:lnTo>
                    <a:pt x="18544" y="1725822"/>
                  </a:lnTo>
                  <a:lnTo>
                    <a:pt x="40300" y="1765904"/>
                  </a:lnTo>
                  <a:lnTo>
                    <a:pt x="69114" y="1800828"/>
                  </a:lnTo>
                  <a:lnTo>
                    <a:pt x="104037" y="1829643"/>
                  </a:lnTo>
                  <a:lnTo>
                    <a:pt x="144119" y="1851402"/>
                  </a:lnTo>
                  <a:lnTo>
                    <a:pt x="188412" y="1865153"/>
                  </a:lnTo>
                  <a:lnTo>
                    <a:pt x="235966" y="1869948"/>
                  </a:lnTo>
                  <a:lnTo>
                    <a:pt x="1179830" y="1869948"/>
                  </a:lnTo>
                  <a:lnTo>
                    <a:pt x="1227380" y="1865153"/>
                  </a:lnTo>
                  <a:lnTo>
                    <a:pt x="1271670" y="1851402"/>
                  </a:lnTo>
                  <a:lnTo>
                    <a:pt x="1311752" y="1829643"/>
                  </a:lnTo>
                  <a:lnTo>
                    <a:pt x="1346676" y="1800828"/>
                  </a:lnTo>
                  <a:lnTo>
                    <a:pt x="1375491" y="1765904"/>
                  </a:lnTo>
                  <a:lnTo>
                    <a:pt x="1397250" y="1725822"/>
                  </a:lnTo>
                  <a:lnTo>
                    <a:pt x="1411001" y="1681532"/>
                  </a:lnTo>
                  <a:lnTo>
                    <a:pt x="1415796" y="1633982"/>
                  </a:lnTo>
                  <a:lnTo>
                    <a:pt x="1415796" y="235965"/>
                  </a:lnTo>
                  <a:lnTo>
                    <a:pt x="1411001" y="188415"/>
                  </a:lnTo>
                  <a:lnTo>
                    <a:pt x="1397250" y="144125"/>
                  </a:lnTo>
                  <a:lnTo>
                    <a:pt x="1375491" y="104043"/>
                  </a:lnTo>
                  <a:lnTo>
                    <a:pt x="1346676" y="69119"/>
                  </a:lnTo>
                  <a:lnTo>
                    <a:pt x="1311752" y="40304"/>
                  </a:lnTo>
                  <a:lnTo>
                    <a:pt x="1271670" y="18545"/>
                  </a:lnTo>
                  <a:lnTo>
                    <a:pt x="1227380" y="4794"/>
                  </a:lnTo>
                  <a:lnTo>
                    <a:pt x="117983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29996" y="3083052"/>
              <a:ext cx="1416050" cy="1870075"/>
            </a:xfrm>
            <a:custGeom>
              <a:avLst/>
              <a:gdLst/>
              <a:ahLst/>
              <a:cxnLst/>
              <a:rect l="l" t="t" r="r" b="b"/>
              <a:pathLst>
                <a:path w="1416050" h="1870075">
                  <a:moveTo>
                    <a:pt x="0" y="235965"/>
                  </a:moveTo>
                  <a:lnTo>
                    <a:pt x="4794" y="188415"/>
                  </a:lnTo>
                  <a:lnTo>
                    <a:pt x="18544" y="144125"/>
                  </a:lnTo>
                  <a:lnTo>
                    <a:pt x="40300" y="104043"/>
                  </a:lnTo>
                  <a:lnTo>
                    <a:pt x="69114" y="69119"/>
                  </a:lnTo>
                  <a:lnTo>
                    <a:pt x="104037" y="40304"/>
                  </a:lnTo>
                  <a:lnTo>
                    <a:pt x="144119" y="18545"/>
                  </a:lnTo>
                  <a:lnTo>
                    <a:pt x="188412" y="4794"/>
                  </a:lnTo>
                  <a:lnTo>
                    <a:pt x="235966" y="0"/>
                  </a:lnTo>
                  <a:lnTo>
                    <a:pt x="1179830" y="0"/>
                  </a:lnTo>
                  <a:lnTo>
                    <a:pt x="1227380" y="4794"/>
                  </a:lnTo>
                  <a:lnTo>
                    <a:pt x="1271670" y="18545"/>
                  </a:lnTo>
                  <a:lnTo>
                    <a:pt x="1311752" y="40304"/>
                  </a:lnTo>
                  <a:lnTo>
                    <a:pt x="1346676" y="69119"/>
                  </a:lnTo>
                  <a:lnTo>
                    <a:pt x="1375491" y="104043"/>
                  </a:lnTo>
                  <a:lnTo>
                    <a:pt x="1397250" y="144125"/>
                  </a:lnTo>
                  <a:lnTo>
                    <a:pt x="1411001" y="188415"/>
                  </a:lnTo>
                  <a:lnTo>
                    <a:pt x="1415796" y="235965"/>
                  </a:lnTo>
                  <a:lnTo>
                    <a:pt x="1415796" y="1633982"/>
                  </a:lnTo>
                  <a:lnTo>
                    <a:pt x="1411001" y="1681532"/>
                  </a:lnTo>
                  <a:lnTo>
                    <a:pt x="1397250" y="1725822"/>
                  </a:lnTo>
                  <a:lnTo>
                    <a:pt x="1375491" y="1765904"/>
                  </a:lnTo>
                  <a:lnTo>
                    <a:pt x="1346676" y="1800828"/>
                  </a:lnTo>
                  <a:lnTo>
                    <a:pt x="1311752" y="1829643"/>
                  </a:lnTo>
                  <a:lnTo>
                    <a:pt x="1271670" y="1851402"/>
                  </a:lnTo>
                  <a:lnTo>
                    <a:pt x="1227380" y="1865153"/>
                  </a:lnTo>
                  <a:lnTo>
                    <a:pt x="1179830" y="1869948"/>
                  </a:lnTo>
                  <a:lnTo>
                    <a:pt x="235966" y="1869948"/>
                  </a:lnTo>
                  <a:lnTo>
                    <a:pt x="188412" y="1865153"/>
                  </a:lnTo>
                  <a:lnTo>
                    <a:pt x="144119" y="1851402"/>
                  </a:lnTo>
                  <a:lnTo>
                    <a:pt x="104037" y="1829643"/>
                  </a:lnTo>
                  <a:lnTo>
                    <a:pt x="69114" y="1800828"/>
                  </a:lnTo>
                  <a:lnTo>
                    <a:pt x="40300" y="1765904"/>
                  </a:lnTo>
                  <a:lnTo>
                    <a:pt x="18544" y="1725822"/>
                  </a:lnTo>
                  <a:lnTo>
                    <a:pt x="4794" y="1681532"/>
                  </a:lnTo>
                  <a:lnTo>
                    <a:pt x="0" y="1633982"/>
                  </a:lnTo>
                  <a:lnTo>
                    <a:pt x="0" y="23596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026667" y="3802507"/>
            <a:ext cx="822960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>
                <a:latin typeface="Times New Roman"/>
                <a:cs typeface="Times New Roman"/>
              </a:rPr>
              <a:t>A</a:t>
            </a:r>
            <a:r>
              <a:rPr dirty="0" sz="2300" spc="5">
                <a:latin typeface="Times New Roman"/>
                <a:cs typeface="Times New Roman"/>
              </a:rPr>
              <a:t>s</a:t>
            </a:r>
            <a:r>
              <a:rPr dirty="0" sz="2300">
                <a:latin typeface="Times New Roman"/>
                <a:cs typeface="Times New Roman"/>
              </a:rPr>
              <a:t>sess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96414" y="3076701"/>
            <a:ext cx="1428750" cy="1882775"/>
            <a:chOff x="2296414" y="3076701"/>
            <a:chExt cx="1428750" cy="1882775"/>
          </a:xfrm>
        </p:grpSpPr>
        <p:sp>
          <p:nvSpPr>
            <p:cNvPr id="10" name="object 10"/>
            <p:cNvSpPr/>
            <p:nvPr/>
          </p:nvSpPr>
          <p:spPr>
            <a:xfrm>
              <a:off x="2302764" y="3083051"/>
              <a:ext cx="1416050" cy="1870075"/>
            </a:xfrm>
            <a:custGeom>
              <a:avLst/>
              <a:gdLst/>
              <a:ahLst/>
              <a:cxnLst/>
              <a:rect l="l" t="t" r="r" b="b"/>
              <a:pathLst>
                <a:path w="1416050" h="1870075">
                  <a:moveTo>
                    <a:pt x="1179830" y="0"/>
                  </a:moveTo>
                  <a:lnTo>
                    <a:pt x="235966" y="0"/>
                  </a:lnTo>
                  <a:lnTo>
                    <a:pt x="188415" y="4794"/>
                  </a:lnTo>
                  <a:lnTo>
                    <a:pt x="144125" y="18545"/>
                  </a:lnTo>
                  <a:lnTo>
                    <a:pt x="104043" y="40304"/>
                  </a:lnTo>
                  <a:lnTo>
                    <a:pt x="69119" y="69119"/>
                  </a:lnTo>
                  <a:lnTo>
                    <a:pt x="40304" y="104043"/>
                  </a:lnTo>
                  <a:lnTo>
                    <a:pt x="18545" y="144125"/>
                  </a:lnTo>
                  <a:lnTo>
                    <a:pt x="4794" y="188415"/>
                  </a:lnTo>
                  <a:lnTo>
                    <a:pt x="0" y="235965"/>
                  </a:lnTo>
                  <a:lnTo>
                    <a:pt x="0" y="1633982"/>
                  </a:lnTo>
                  <a:lnTo>
                    <a:pt x="4794" y="1681532"/>
                  </a:lnTo>
                  <a:lnTo>
                    <a:pt x="18545" y="1725822"/>
                  </a:lnTo>
                  <a:lnTo>
                    <a:pt x="40304" y="1765904"/>
                  </a:lnTo>
                  <a:lnTo>
                    <a:pt x="69119" y="1800828"/>
                  </a:lnTo>
                  <a:lnTo>
                    <a:pt x="104043" y="1829643"/>
                  </a:lnTo>
                  <a:lnTo>
                    <a:pt x="144125" y="1851402"/>
                  </a:lnTo>
                  <a:lnTo>
                    <a:pt x="188415" y="1865153"/>
                  </a:lnTo>
                  <a:lnTo>
                    <a:pt x="235966" y="1869948"/>
                  </a:lnTo>
                  <a:lnTo>
                    <a:pt x="1179830" y="1869948"/>
                  </a:lnTo>
                  <a:lnTo>
                    <a:pt x="1227380" y="1865153"/>
                  </a:lnTo>
                  <a:lnTo>
                    <a:pt x="1271670" y="1851402"/>
                  </a:lnTo>
                  <a:lnTo>
                    <a:pt x="1311752" y="1829643"/>
                  </a:lnTo>
                  <a:lnTo>
                    <a:pt x="1346676" y="1800828"/>
                  </a:lnTo>
                  <a:lnTo>
                    <a:pt x="1375491" y="1765904"/>
                  </a:lnTo>
                  <a:lnTo>
                    <a:pt x="1397250" y="1725822"/>
                  </a:lnTo>
                  <a:lnTo>
                    <a:pt x="1411001" y="1681532"/>
                  </a:lnTo>
                  <a:lnTo>
                    <a:pt x="1415796" y="1633982"/>
                  </a:lnTo>
                  <a:lnTo>
                    <a:pt x="1415796" y="235965"/>
                  </a:lnTo>
                  <a:lnTo>
                    <a:pt x="1411001" y="188415"/>
                  </a:lnTo>
                  <a:lnTo>
                    <a:pt x="1397250" y="144125"/>
                  </a:lnTo>
                  <a:lnTo>
                    <a:pt x="1375491" y="104043"/>
                  </a:lnTo>
                  <a:lnTo>
                    <a:pt x="1346676" y="69119"/>
                  </a:lnTo>
                  <a:lnTo>
                    <a:pt x="1311752" y="40304"/>
                  </a:lnTo>
                  <a:lnTo>
                    <a:pt x="1271670" y="18545"/>
                  </a:lnTo>
                  <a:lnTo>
                    <a:pt x="1227380" y="4794"/>
                  </a:lnTo>
                  <a:lnTo>
                    <a:pt x="1179830" y="0"/>
                  </a:lnTo>
                  <a:close/>
                </a:path>
              </a:pathLst>
            </a:custGeom>
            <a:solidFill>
              <a:srgbClr val="DE79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302764" y="3083051"/>
              <a:ext cx="1416050" cy="1870075"/>
            </a:xfrm>
            <a:custGeom>
              <a:avLst/>
              <a:gdLst/>
              <a:ahLst/>
              <a:cxnLst/>
              <a:rect l="l" t="t" r="r" b="b"/>
              <a:pathLst>
                <a:path w="1416050" h="1870075">
                  <a:moveTo>
                    <a:pt x="0" y="235965"/>
                  </a:moveTo>
                  <a:lnTo>
                    <a:pt x="4794" y="188415"/>
                  </a:lnTo>
                  <a:lnTo>
                    <a:pt x="18545" y="144125"/>
                  </a:lnTo>
                  <a:lnTo>
                    <a:pt x="40304" y="104043"/>
                  </a:lnTo>
                  <a:lnTo>
                    <a:pt x="69119" y="69119"/>
                  </a:lnTo>
                  <a:lnTo>
                    <a:pt x="104043" y="40304"/>
                  </a:lnTo>
                  <a:lnTo>
                    <a:pt x="144125" y="18545"/>
                  </a:lnTo>
                  <a:lnTo>
                    <a:pt x="188415" y="4794"/>
                  </a:lnTo>
                  <a:lnTo>
                    <a:pt x="235966" y="0"/>
                  </a:lnTo>
                  <a:lnTo>
                    <a:pt x="1179830" y="0"/>
                  </a:lnTo>
                  <a:lnTo>
                    <a:pt x="1227380" y="4794"/>
                  </a:lnTo>
                  <a:lnTo>
                    <a:pt x="1271670" y="18545"/>
                  </a:lnTo>
                  <a:lnTo>
                    <a:pt x="1311752" y="40304"/>
                  </a:lnTo>
                  <a:lnTo>
                    <a:pt x="1346676" y="69119"/>
                  </a:lnTo>
                  <a:lnTo>
                    <a:pt x="1375491" y="104043"/>
                  </a:lnTo>
                  <a:lnTo>
                    <a:pt x="1397250" y="144125"/>
                  </a:lnTo>
                  <a:lnTo>
                    <a:pt x="1411001" y="188415"/>
                  </a:lnTo>
                  <a:lnTo>
                    <a:pt x="1415796" y="235965"/>
                  </a:lnTo>
                  <a:lnTo>
                    <a:pt x="1415796" y="1633982"/>
                  </a:lnTo>
                  <a:lnTo>
                    <a:pt x="1411001" y="1681532"/>
                  </a:lnTo>
                  <a:lnTo>
                    <a:pt x="1397250" y="1725822"/>
                  </a:lnTo>
                  <a:lnTo>
                    <a:pt x="1375491" y="1765904"/>
                  </a:lnTo>
                  <a:lnTo>
                    <a:pt x="1346676" y="1800828"/>
                  </a:lnTo>
                  <a:lnTo>
                    <a:pt x="1311752" y="1829643"/>
                  </a:lnTo>
                  <a:lnTo>
                    <a:pt x="1271670" y="1851402"/>
                  </a:lnTo>
                  <a:lnTo>
                    <a:pt x="1227380" y="1865153"/>
                  </a:lnTo>
                  <a:lnTo>
                    <a:pt x="1179830" y="1869948"/>
                  </a:lnTo>
                  <a:lnTo>
                    <a:pt x="235966" y="1869948"/>
                  </a:lnTo>
                  <a:lnTo>
                    <a:pt x="188415" y="1865153"/>
                  </a:lnTo>
                  <a:lnTo>
                    <a:pt x="144125" y="1851402"/>
                  </a:lnTo>
                  <a:lnTo>
                    <a:pt x="104043" y="1829643"/>
                  </a:lnTo>
                  <a:lnTo>
                    <a:pt x="69119" y="1800828"/>
                  </a:lnTo>
                  <a:lnTo>
                    <a:pt x="40304" y="1765904"/>
                  </a:lnTo>
                  <a:lnTo>
                    <a:pt x="18545" y="1725822"/>
                  </a:lnTo>
                  <a:lnTo>
                    <a:pt x="4794" y="1681532"/>
                  </a:lnTo>
                  <a:lnTo>
                    <a:pt x="0" y="1633982"/>
                  </a:lnTo>
                  <a:lnTo>
                    <a:pt x="0" y="23596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608833" y="3802507"/>
            <a:ext cx="804545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>
                <a:latin typeface="Times New Roman"/>
                <a:cs typeface="Times New Roman"/>
              </a:rPr>
              <a:t>Isola</a:t>
            </a:r>
            <a:r>
              <a:rPr dirty="0" sz="2300" spc="-10">
                <a:latin typeface="Times New Roman"/>
                <a:cs typeface="Times New Roman"/>
              </a:rPr>
              <a:t>t</a:t>
            </a:r>
            <a:r>
              <a:rPr dirty="0" sz="2300"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869182" y="3076701"/>
            <a:ext cx="1428750" cy="1882775"/>
            <a:chOff x="3869182" y="3076701"/>
            <a:chExt cx="1428750" cy="1882775"/>
          </a:xfrm>
        </p:grpSpPr>
        <p:sp>
          <p:nvSpPr>
            <p:cNvPr id="14" name="object 14"/>
            <p:cNvSpPr/>
            <p:nvPr/>
          </p:nvSpPr>
          <p:spPr>
            <a:xfrm>
              <a:off x="3875532" y="3083051"/>
              <a:ext cx="1416050" cy="1870075"/>
            </a:xfrm>
            <a:custGeom>
              <a:avLst/>
              <a:gdLst/>
              <a:ahLst/>
              <a:cxnLst/>
              <a:rect l="l" t="t" r="r" b="b"/>
              <a:pathLst>
                <a:path w="1416050" h="1870075">
                  <a:moveTo>
                    <a:pt x="1179829" y="0"/>
                  </a:moveTo>
                  <a:lnTo>
                    <a:pt x="235965" y="0"/>
                  </a:lnTo>
                  <a:lnTo>
                    <a:pt x="188415" y="4794"/>
                  </a:lnTo>
                  <a:lnTo>
                    <a:pt x="144125" y="18545"/>
                  </a:lnTo>
                  <a:lnTo>
                    <a:pt x="104043" y="40304"/>
                  </a:lnTo>
                  <a:lnTo>
                    <a:pt x="69119" y="69119"/>
                  </a:lnTo>
                  <a:lnTo>
                    <a:pt x="40304" y="104043"/>
                  </a:lnTo>
                  <a:lnTo>
                    <a:pt x="18545" y="144125"/>
                  </a:lnTo>
                  <a:lnTo>
                    <a:pt x="4794" y="188415"/>
                  </a:lnTo>
                  <a:lnTo>
                    <a:pt x="0" y="235965"/>
                  </a:lnTo>
                  <a:lnTo>
                    <a:pt x="0" y="1633982"/>
                  </a:lnTo>
                  <a:lnTo>
                    <a:pt x="4794" y="1681532"/>
                  </a:lnTo>
                  <a:lnTo>
                    <a:pt x="18545" y="1725822"/>
                  </a:lnTo>
                  <a:lnTo>
                    <a:pt x="40304" y="1765904"/>
                  </a:lnTo>
                  <a:lnTo>
                    <a:pt x="69119" y="1800828"/>
                  </a:lnTo>
                  <a:lnTo>
                    <a:pt x="104043" y="1829643"/>
                  </a:lnTo>
                  <a:lnTo>
                    <a:pt x="144125" y="1851402"/>
                  </a:lnTo>
                  <a:lnTo>
                    <a:pt x="188415" y="1865153"/>
                  </a:lnTo>
                  <a:lnTo>
                    <a:pt x="235965" y="1869948"/>
                  </a:lnTo>
                  <a:lnTo>
                    <a:pt x="1179829" y="1869948"/>
                  </a:lnTo>
                  <a:lnTo>
                    <a:pt x="1227380" y="1865153"/>
                  </a:lnTo>
                  <a:lnTo>
                    <a:pt x="1271670" y="1851402"/>
                  </a:lnTo>
                  <a:lnTo>
                    <a:pt x="1311752" y="1829643"/>
                  </a:lnTo>
                  <a:lnTo>
                    <a:pt x="1346676" y="1800828"/>
                  </a:lnTo>
                  <a:lnTo>
                    <a:pt x="1375491" y="1765904"/>
                  </a:lnTo>
                  <a:lnTo>
                    <a:pt x="1397250" y="1725822"/>
                  </a:lnTo>
                  <a:lnTo>
                    <a:pt x="1411001" y="1681532"/>
                  </a:lnTo>
                  <a:lnTo>
                    <a:pt x="1415795" y="1633982"/>
                  </a:lnTo>
                  <a:lnTo>
                    <a:pt x="1415795" y="235965"/>
                  </a:lnTo>
                  <a:lnTo>
                    <a:pt x="1411001" y="188415"/>
                  </a:lnTo>
                  <a:lnTo>
                    <a:pt x="1397250" y="144125"/>
                  </a:lnTo>
                  <a:lnTo>
                    <a:pt x="1375491" y="104043"/>
                  </a:lnTo>
                  <a:lnTo>
                    <a:pt x="1346676" y="69119"/>
                  </a:lnTo>
                  <a:lnTo>
                    <a:pt x="1311752" y="40304"/>
                  </a:lnTo>
                  <a:lnTo>
                    <a:pt x="1271670" y="18545"/>
                  </a:lnTo>
                  <a:lnTo>
                    <a:pt x="1227380" y="4794"/>
                  </a:lnTo>
                  <a:lnTo>
                    <a:pt x="1179829" y="0"/>
                  </a:lnTo>
                  <a:close/>
                </a:path>
              </a:pathLst>
            </a:custGeom>
            <a:solidFill>
              <a:srgbClr val="D17A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875532" y="3083051"/>
              <a:ext cx="1416050" cy="1870075"/>
            </a:xfrm>
            <a:custGeom>
              <a:avLst/>
              <a:gdLst/>
              <a:ahLst/>
              <a:cxnLst/>
              <a:rect l="l" t="t" r="r" b="b"/>
              <a:pathLst>
                <a:path w="1416050" h="1870075">
                  <a:moveTo>
                    <a:pt x="0" y="235965"/>
                  </a:moveTo>
                  <a:lnTo>
                    <a:pt x="4794" y="188415"/>
                  </a:lnTo>
                  <a:lnTo>
                    <a:pt x="18545" y="144125"/>
                  </a:lnTo>
                  <a:lnTo>
                    <a:pt x="40304" y="104043"/>
                  </a:lnTo>
                  <a:lnTo>
                    <a:pt x="69119" y="69119"/>
                  </a:lnTo>
                  <a:lnTo>
                    <a:pt x="104043" y="40304"/>
                  </a:lnTo>
                  <a:lnTo>
                    <a:pt x="144125" y="18545"/>
                  </a:lnTo>
                  <a:lnTo>
                    <a:pt x="188415" y="4794"/>
                  </a:lnTo>
                  <a:lnTo>
                    <a:pt x="235965" y="0"/>
                  </a:lnTo>
                  <a:lnTo>
                    <a:pt x="1179829" y="0"/>
                  </a:lnTo>
                  <a:lnTo>
                    <a:pt x="1227380" y="4794"/>
                  </a:lnTo>
                  <a:lnTo>
                    <a:pt x="1271670" y="18545"/>
                  </a:lnTo>
                  <a:lnTo>
                    <a:pt x="1311752" y="40304"/>
                  </a:lnTo>
                  <a:lnTo>
                    <a:pt x="1346676" y="69119"/>
                  </a:lnTo>
                  <a:lnTo>
                    <a:pt x="1375491" y="104043"/>
                  </a:lnTo>
                  <a:lnTo>
                    <a:pt x="1397250" y="144125"/>
                  </a:lnTo>
                  <a:lnTo>
                    <a:pt x="1411001" y="188415"/>
                  </a:lnTo>
                  <a:lnTo>
                    <a:pt x="1415795" y="235965"/>
                  </a:lnTo>
                  <a:lnTo>
                    <a:pt x="1415795" y="1633982"/>
                  </a:lnTo>
                  <a:lnTo>
                    <a:pt x="1411001" y="1681532"/>
                  </a:lnTo>
                  <a:lnTo>
                    <a:pt x="1397250" y="1725822"/>
                  </a:lnTo>
                  <a:lnTo>
                    <a:pt x="1375491" y="1765904"/>
                  </a:lnTo>
                  <a:lnTo>
                    <a:pt x="1346676" y="1800828"/>
                  </a:lnTo>
                  <a:lnTo>
                    <a:pt x="1311752" y="1829643"/>
                  </a:lnTo>
                  <a:lnTo>
                    <a:pt x="1271670" y="1851402"/>
                  </a:lnTo>
                  <a:lnTo>
                    <a:pt x="1227380" y="1865153"/>
                  </a:lnTo>
                  <a:lnTo>
                    <a:pt x="1179829" y="1869948"/>
                  </a:lnTo>
                  <a:lnTo>
                    <a:pt x="235965" y="1869948"/>
                  </a:lnTo>
                  <a:lnTo>
                    <a:pt x="188415" y="1865153"/>
                  </a:lnTo>
                  <a:lnTo>
                    <a:pt x="144125" y="1851402"/>
                  </a:lnTo>
                  <a:lnTo>
                    <a:pt x="104043" y="1829643"/>
                  </a:lnTo>
                  <a:lnTo>
                    <a:pt x="69119" y="1800828"/>
                  </a:lnTo>
                  <a:lnTo>
                    <a:pt x="40304" y="1765904"/>
                  </a:lnTo>
                  <a:lnTo>
                    <a:pt x="18545" y="1725822"/>
                  </a:lnTo>
                  <a:lnTo>
                    <a:pt x="4794" y="1681532"/>
                  </a:lnTo>
                  <a:lnTo>
                    <a:pt x="0" y="1633982"/>
                  </a:lnTo>
                  <a:lnTo>
                    <a:pt x="0" y="235965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303521" y="3802507"/>
            <a:ext cx="561975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>
                <a:latin typeface="Times New Roman"/>
                <a:cs typeface="Times New Roman"/>
              </a:rPr>
              <a:t>Map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441950" y="3076701"/>
            <a:ext cx="1428750" cy="1882775"/>
            <a:chOff x="5441950" y="3076701"/>
            <a:chExt cx="1428750" cy="1882775"/>
          </a:xfrm>
        </p:grpSpPr>
        <p:sp>
          <p:nvSpPr>
            <p:cNvPr id="18" name="object 18"/>
            <p:cNvSpPr/>
            <p:nvPr/>
          </p:nvSpPr>
          <p:spPr>
            <a:xfrm>
              <a:off x="5448300" y="3083051"/>
              <a:ext cx="1416050" cy="1870075"/>
            </a:xfrm>
            <a:custGeom>
              <a:avLst/>
              <a:gdLst/>
              <a:ahLst/>
              <a:cxnLst/>
              <a:rect l="l" t="t" r="r" b="b"/>
              <a:pathLst>
                <a:path w="1416050" h="1870075">
                  <a:moveTo>
                    <a:pt x="1179829" y="0"/>
                  </a:moveTo>
                  <a:lnTo>
                    <a:pt x="235965" y="0"/>
                  </a:lnTo>
                  <a:lnTo>
                    <a:pt x="188415" y="4794"/>
                  </a:lnTo>
                  <a:lnTo>
                    <a:pt x="144125" y="18545"/>
                  </a:lnTo>
                  <a:lnTo>
                    <a:pt x="104043" y="40304"/>
                  </a:lnTo>
                  <a:lnTo>
                    <a:pt x="69119" y="69119"/>
                  </a:lnTo>
                  <a:lnTo>
                    <a:pt x="40304" y="104043"/>
                  </a:lnTo>
                  <a:lnTo>
                    <a:pt x="18545" y="144125"/>
                  </a:lnTo>
                  <a:lnTo>
                    <a:pt x="4794" y="188415"/>
                  </a:lnTo>
                  <a:lnTo>
                    <a:pt x="0" y="235965"/>
                  </a:lnTo>
                  <a:lnTo>
                    <a:pt x="0" y="1633982"/>
                  </a:lnTo>
                  <a:lnTo>
                    <a:pt x="4794" y="1681532"/>
                  </a:lnTo>
                  <a:lnTo>
                    <a:pt x="18545" y="1725822"/>
                  </a:lnTo>
                  <a:lnTo>
                    <a:pt x="40304" y="1765904"/>
                  </a:lnTo>
                  <a:lnTo>
                    <a:pt x="69119" y="1800828"/>
                  </a:lnTo>
                  <a:lnTo>
                    <a:pt x="104043" y="1829643"/>
                  </a:lnTo>
                  <a:lnTo>
                    <a:pt x="144125" y="1851402"/>
                  </a:lnTo>
                  <a:lnTo>
                    <a:pt x="188415" y="1865153"/>
                  </a:lnTo>
                  <a:lnTo>
                    <a:pt x="235965" y="1869948"/>
                  </a:lnTo>
                  <a:lnTo>
                    <a:pt x="1179829" y="1869948"/>
                  </a:lnTo>
                  <a:lnTo>
                    <a:pt x="1227380" y="1865153"/>
                  </a:lnTo>
                  <a:lnTo>
                    <a:pt x="1271670" y="1851402"/>
                  </a:lnTo>
                  <a:lnTo>
                    <a:pt x="1311752" y="1829643"/>
                  </a:lnTo>
                  <a:lnTo>
                    <a:pt x="1346676" y="1800828"/>
                  </a:lnTo>
                  <a:lnTo>
                    <a:pt x="1375491" y="1765904"/>
                  </a:lnTo>
                  <a:lnTo>
                    <a:pt x="1397250" y="1725822"/>
                  </a:lnTo>
                  <a:lnTo>
                    <a:pt x="1411001" y="1681532"/>
                  </a:lnTo>
                  <a:lnTo>
                    <a:pt x="1415796" y="1633982"/>
                  </a:lnTo>
                  <a:lnTo>
                    <a:pt x="1415796" y="235965"/>
                  </a:lnTo>
                  <a:lnTo>
                    <a:pt x="1411001" y="188415"/>
                  </a:lnTo>
                  <a:lnTo>
                    <a:pt x="1397250" y="144125"/>
                  </a:lnTo>
                  <a:lnTo>
                    <a:pt x="1375491" y="104043"/>
                  </a:lnTo>
                  <a:lnTo>
                    <a:pt x="1346676" y="69119"/>
                  </a:lnTo>
                  <a:lnTo>
                    <a:pt x="1311752" y="40304"/>
                  </a:lnTo>
                  <a:lnTo>
                    <a:pt x="1271670" y="18545"/>
                  </a:lnTo>
                  <a:lnTo>
                    <a:pt x="1227380" y="4794"/>
                  </a:lnTo>
                  <a:lnTo>
                    <a:pt x="1179829" y="0"/>
                  </a:lnTo>
                  <a:close/>
                </a:path>
              </a:pathLst>
            </a:custGeom>
            <a:solidFill>
              <a:srgbClr val="C4816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448300" y="3083051"/>
              <a:ext cx="1416050" cy="1870075"/>
            </a:xfrm>
            <a:custGeom>
              <a:avLst/>
              <a:gdLst/>
              <a:ahLst/>
              <a:cxnLst/>
              <a:rect l="l" t="t" r="r" b="b"/>
              <a:pathLst>
                <a:path w="1416050" h="1870075">
                  <a:moveTo>
                    <a:pt x="0" y="235965"/>
                  </a:moveTo>
                  <a:lnTo>
                    <a:pt x="4794" y="188415"/>
                  </a:lnTo>
                  <a:lnTo>
                    <a:pt x="18545" y="144125"/>
                  </a:lnTo>
                  <a:lnTo>
                    <a:pt x="40304" y="104043"/>
                  </a:lnTo>
                  <a:lnTo>
                    <a:pt x="69119" y="69119"/>
                  </a:lnTo>
                  <a:lnTo>
                    <a:pt x="104043" y="40304"/>
                  </a:lnTo>
                  <a:lnTo>
                    <a:pt x="144125" y="18545"/>
                  </a:lnTo>
                  <a:lnTo>
                    <a:pt x="188415" y="4794"/>
                  </a:lnTo>
                  <a:lnTo>
                    <a:pt x="235965" y="0"/>
                  </a:lnTo>
                  <a:lnTo>
                    <a:pt x="1179829" y="0"/>
                  </a:lnTo>
                  <a:lnTo>
                    <a:pt x="1227380" y="4794"/>
                  </a:lnTo>
                  <a:lnTo>
                    <a:pt x="1271670" y="18545"/>
                  </a:lnTo>
                  <a:lnTo>
                    <a:pt x="1311752" y="40304"/>
                  </a:lnTo>
                  <a:lnTo>
                    <a:pt x="1346676" y="69119"/>
                  </a:lnTo>
                  <a:lnTo>
                    <a:pt x="1375491" y="104043"/>
                  </a:lnTo>
                  <a:lnTo>
                    <a:pt x="1397250" y="144125"/>
                  </a:lnTo>
                  <a:lnTo>
                    <a:pt x="1411001" y="188415"/>
                  </a:lnTo>
                  <a:lnTo>
                    <a:pt x="1415796" y="235965"/>
                  </a:lnTo>
                  <a:lnTo>
                    <a:pt x="1415796" y="1633982"/>
                  </a:lnTo>
                  <a:lnTo>
                    <a:pt x="1411001" y="1681532"/>
                  </a:lnTo>
                  <a:lnTo>
                    <a:pt x="1397250" y="1725822"/>
                  </a:lnTo>
                  <a:lnTo>
                    <a:pt x="1375491" y="1765904"/>
                  </a:lnTo>
                  <a:lnTo>
                    <a:pt x="1346676" y="1800828"/>
                  </a:lnTo>
                  <a:lnTo>
                    <a:pt x="1311752" y="1829643"/>
                  </a:lnTo>
                  <a:lnTo>
                    <a:pt x="1271670" y="1851402"/>
                  </a:lnTo>
                  <a:lnTo>
                    <a:pt x="1227380" y="1865153"/>
                  </a:lnTo>
                  <a:lnTo>
                    <a:pt x="1179829" y="1869948"/>
                  </a:lnTo>
                  <a:lnTo>
                    <a:pt x="235965" y="1869948"/>
                  </a:lnTo>
                  <a:lnTo>
                    <a:pt x="188415" y="1865153"/>
                  </a:lnTo>
                  <a:lnTo>
                    <a:pt x="144125" y="1851402"/>
                  </a:lnTo>
                  <a:lnTo>
                    <a:pt x="104043" y="1829643"/>
                  </a:lnTo>
                  <a:lnTo>
                    <a:pt x="69119" y="1800828"/>
                  </a:lnTo>
                  <a:lnTo>
                    <a:pt x="40304" y="1765904"/>
                  </a:lnTo>
                  <a:lnTo>
                    <a:pt x="18545" y="1725822"/>
                  </a:lnTo>
                  <a:lnTo>
                    <a:pt x="4794" y="1681532"/>
                  </a:lnTo>
                  <a:lnTo>
                    <a:pt x="0" y="1633982"/>
                  </a:lnTo>
                  <a:lnTo>
                    <a:pt x="0" y="23596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5641975" y="3651250"/>
            <a:ext cx="1031240" cy="67881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 marR="5080" indent="290830">
              <a:lnSpc>
                <a:spcPts val="2380"/>
              </a:lnSpc>
              <a:spcBef>
                <a:spcPts val="500"/>
              </a:spcBef>
            </a:pPr>
            <a:r>
              <a:rPr dirty="0" sz="2300" spc="-5">
                <a:latin typeface="Times New Roman"/>
                <a:cs typeface="Times New Roman"/>
              </a:rPr>
              <a:t>Re- </a:t>
            </a:r>
            <a:r>
              <a:rPr dirty="0" sz="230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arch</a:t>
            </a:r>
            <a:r>
              <a:rPr dirty="0" sz="2300" spc="-10">
                <a:latin typeface="Times New Roman"/>
                <a:cs typeface="Times New Roman"/>
              </a:rPr>
              <a:t>i</a:t>
            </a:r>
            <a:r>
              <a:rPr dirty="0" sz="2300">
                <a:latin typeface="Times New Roman"/>
                <a:cs typeface="Times New Roman"/>
              </a:rPr>
              <a:t>t</a:t>
            </a:r>
            <a:r>
              <a:rPr dirty="0" sz="2300" spc="-10">
                <a:latin typeface="Times New Roman"/>
                <a:cs typeface="Times New Roman"/>
              </a:rPr>
              <a:t>e</a:t>
            </a:r>
            <a:r>
              <a:rPr dirty="0" sz="2300">
                <a:latin typeface="Times New Roman"/>
                <a:cs typeface="Times New Roman"/>
              </a:rPr>
              <a:t>ct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014718" y="3076701"/>
            <a:ext cx="1428750" cy="1882775"/>
            <a:chOff x="7014718" y="3076701"/>
            <a:chExt cx="1428750" cy="1882775"/>
          </a:xfrm>
        </p:grpSpPr>
        <p:sp>
          <p:nvSpPr>
            <p:cNvPr id="22" name="object 22"/>
            <p:cNvSpPr/>
            <p:nvPr/>
          </p:nvSpPr>
          <p:spPr>
            <a:xfrm>
              <a:off x="7021068" y="3083051"/>
              <a:ext cx="1416050" cy="1870075"/>
            </a:xfrm>
            <a:custGeom>
              <a:avLst/>
              <a:gdLst/>
              <a:ahLst/>
              <a:cxnLst/>
              <a:rect l="l" t="t" r="r" b="b"/>
              <a:pathLst>
                <a:path w="1416050" h="1870075">
                  <a:moveTo>
                    <a:pt x="1179829" y="0"/>
                  </a:moveTo>
                  <a:lnTo>
                    <a:pt x="235965" y="0"/>
                  </a:lnTo>
                  <a:lnTo>
                    <a:pt x="188415" y="4794"/>
                  </a:lnTo>
                  <a:lnTo>
                    <a:pt x="144125" y="18545"/>
                  </a:lnTo>
                  <a:lnTo>
                    <a:pt x="104043" y="40304"/>
                  </a:lnTo>
                  <a:lnTo>
                    <a:pt x="69119" y="69119"/>
                  </a:lnTo>
                  <a:lnTo>
                    <a:pt x="40304" y="104043"/>
                  </a:lnTo>
                  <a:lnTo>
                    <a:pt x="18545" y="144125"/>
                  </a:lnTo>
                  <a:lnTo>
                    <a:pt x="4794" y="188415"/>
                  </a:lnTo>
                  <a:lnTo>
                    <a:pt x="0" y="235965"/>
                  </a:lnTo>
                  <a:lnTo>
                    <a:pt x="0" y="1633982"/>
                  </a:lnTo>
                  <a:lnTo>
                    <a:pt x="4794" y="1681532"/>
                  </a:lnTo>
                  <a:lnTo>
                    <a:pt x="18545" y="1725822"/>
                  </a:lnTo>
                  <a:lnTo>
                    <a:pt x="40304" y="1765904"/>
                  </a:lnTo>
                  <a:lnTo>
                    <a:pt x="69119" y="1800828"/>
                  </a:lnTo>
                  <a:lnTo>
                    <a:pt x="104043" y="1829643"/>
                  </a:lnTo>
                  <a:lnTo>
                    <a:pt x="144125" y="1851402"/>
                  </a:lnTo>
                  <a:lnTo>
                    <a:pt x="188415" y="1865153"/>
                  </a:lnTo>
                  <a:lnTo>
                    <a:pt x="235965" y="1869948"/>
                  </a:lnTo>
                  <a:lnTo>
                    <a:pt x="1179829" y="1869948"/>
                  </a:lnTo>
                  <a:lnTo>
                    <a:pt x="1227380" y="1865153"/>
                  </a:lnTo>
                  <a:lnTo>
                    <a:pt x="1271670" y="1851402"/>
                  </a:lnTo>
                  <a:lnTo>
                    <a:pt x="1311752" y="1829643"/>
                  </a:lnTo>
                  <a:lnTo>
                    <a:pt x="1346676" y="1800828"/>
                  </a:lnTo>
                  <a:lnTo>
                    <a:pt x="1375491" y="1765904"/>
                  </a:lnTo>
                  <a:lnTo>
                    <a:pt x="1397250" y="1725822"/>
                  </a:lnTo>
                  <a:lnTo>
                    <a:pt x="1411001" y="1681532"/>
                  </a:lnTo>
                  <a:lnTo>
                    <a:pt x="1415796" y="1633982"/>
                  </a:lnTo>
                  <a:lnTo>
                    <a:pt x="1415796" y="235965"/>
                  </a:lnTo>
                  <a:lnTo>
                    <a:pt x="1411001" y="188415"/>
                  </a:lnTo>
                  <a:lnTo>
                    <a:pt x="1397250" y="144125"/>
                  </a:lnTo>
                  <a:lnTo>
                    <a:pt x="1375491" y="104043"/>
                  </a:lnTo>
                  <a:lnTo>
                    <a:pt x="1346676" y="69119"/>
                  </a:lnTo>
                  <a:lnTo>
                    <a:pt x="1311752" y="40304"/>
                  </a:lnTo>
                  <a:lnTo>
                    <a:pt x="1271670" y="18545"/>
                  </a:lnTo>
                  <a:lnTo>
                    <a:pt x="1227380" y="4794"/>
                  </a:lnTo>
                  <a:lnTo>
                    <a:pt x="1179829" y="0"/>
                  </a:lnTo>
                  <a:close/>
                </a:path>
              </a:pathLst>
            </a:custGeom>
            <a:solidFill>
              <a:srgbClr val="B889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021068" y="3083051"/>
              <a:ext cx="1416050" cy="1870075"/>
            </a:xfrm>
            <a:custGeom>
              <a:avLst/>
              <a:gdLst/>
              <a:ahLst/>
              <a:cxnLst/>
              <a:rect l="l" t="t" r="r" b="b"/>
              <a:pathLst>
                <a:path w="1416050" h="1870075">
                  <a:moveTo>
                    <a:pt x="0" y="235965"/>
                  </a:moveTo>
                  <a:lnTo>
                    <a:pt x="4794" y="188415"/>
                  </a:lnTo>
                  <a:lnTo>
                    <a:pt x="18545" y="144125"/>
                  </a:lnTo>
                  <a:lnTo>
                    <a:pt x="40304" y="104043"/>
                  </a:lnTo>
                  <a:lnTo>
                    <a:pt x="69119" y="69119"/>
                  </a:lnTo>
                  <a:lnTo>
                    <a:pt x="104043" y="40304"/>
                  </a:lnTo>
                  <a:lnTo>
                    <a:pt x="144125" y="18545"/>
                  </a:lnTo>
                  <a:lnTo>
                    <a:pt x="188415" y="4794"/>
                  </a:lnTo>
                  <a:lnTo>
                    <a:pt x="235965" y="0"/>
                  </a:lnTo>
                  <a:lnTo>
                    <a:pt x="1179829" y="0"/>
                  </a:lnTo>
                  <a:lnTo>
                    <a:pt x="1227380" y="4794"/>
                  </a:lnTo>
                  <a:lnTo>
                    <a:pt x="1271670" y="18545"/>
                  </a:lnTo>
                  <a:lnTo>
                    <a:pt x="1311752" y="40304"/>
                  </a:lnTo>
                  <a:lnTo>
                    <a:pt x="1346676" y="69119"/>
                  </a:lnTo>
                  <a:lnTo>
                    <a:pt x="1375491" y="104043"/>
                  </a:lnTo>
                  <a:lnTo>
                    <a:pt x="1397250" y="144125"/>
                  </a:lnTo>
                  <a:lnTo>
                    <a:pt x="1411001" y="188415"/>
                  </a:lnTo>
                  <a:lnTo>
                    <a:pt x="1415796" y="235965"/>
                  </a:lnTo>
                  <a:lnTo>
                    <a:pt x="1415796" y="1633982"/>
                  </a:lnTo>
                  <a:lnTo>
                    <a:pt x="1411001" y="1681532"/>
                  </a:lnTo>
                  <a:lnTo>
                    <a:pt x="1397250" y="1725822"/>
                  </a:lnTo>
                  <a:lnTo>
                    <a:pt x="1375491" y="1765904"/>
                  </a:lnTo>
                  <a:lnTo>
                    <a:pt x="1346676" y="1800828"/>
                  </a:lnTo>
                  <a:lnTo>
                    <a:pt x="1311752" y="1829643"/>
                  </a:lnTo>
                  <a:lnTo>
                    <a:pt x="1271670" y="1851402"/>
                  </a:lnTo>
                  <a:lnTo>
                    <a:pt x="1227380" y="1865153"/>
                  </a:lnTo>
                  <a:lnTo>
                    <a:pt x="1179829" y="1869948"/>
                  </a:lnTo>
                  <a:lnTo>
                    <a:pt x="235965" y="1869948"/>
                  </a:lnTo>
                  <a:lnTo>
                    <a:pt x="188415" y="1865153"/>
                  </a:lnTo>
                  <a:lnTo>
                    <a:pt x="144125" y="1851402"/>
                  </a:lnTo>
                  <a:lnTo>
                    <a:pt x="104043" y="1829643"/>
                  </a:lnTo>
                  <a:lnTo>
                    <a:pt x="69119" y="1800828"/>
                  </a:lnTo>
                  <a:lnTo>
                    <a:pt x="40304" y="1765904"/>
                  </a:lnTo>
                  <a:lnTo>
                    <a:pt x="18545" y="1725822"/>
                  </a:lnTo>
                  <a:lnTo>
                    <a:pt x="4794" y="1681532"/>
                  </a:lnTo>
                  <a:lnTo>
                    <a:pt x="0" y="1633982"/>
                  </a:lnTo>
                  <a:lnTo>
                    <a:pt x="0" y="23596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7173594" y="3802507"/>
            <a:ext cx="1113155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5">
                <a:latin typeface="Times New Roman"/>
                <a:cs typeface="Times New Roman"/>
              </a:rPr>
              <a:t>Augment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587485" y="3076701"/>
            <a:ext cx="1428750" cy="1882775"/>
            <a:chOff x="8587485" y="3076701"/>
            <a:chExt cx="1428750" cy="1882775"/>
          </a:xfrm>
        </p:grpSpPr>
        <p:sp>
          <p:nvSpPr>
            <p:cNvPr id="26" name="object 26"/>
            <p:cNvSpPr/>
            <p:nvPr/>
          </p:nvSpPr>
          <p:spPr>
            <a:xfrm>
              <a:off x="8593835" y="3083051"/>
              <a:ext cx="1416050" cy="1870075"/>
            </a:xfrm>
            <a:custGeom>
              <a:avLst/>
              <a:gdLst/>
              <a:ahLst/>
              <a:cxnLst/>
              <a:rect l="l" t="t" r="r" b="b"/>
              <a:pathLst>
                <a:path w="1416050" h="1870075">
                  <a:moveTo>
                    <a:pt x="1179830" y="0"/>
                  </a:moveTo>
                  <a:lnTo>
                    <a:pt x="235966" y="0"/>
                  </a:lnTo>
                  <a:lnTo>
                    <a:pt x="188415" y="4794"/>
                  </a:lnTo>
                  <a:lnTo>
                    <a:pt x="144125" y="18545"/>
                  </a:lnTo>
                  <a:lnTo>
                    <a:pt x="104043" y="40304"/>
                  </a:lnTo>
                  <a:lnTo>
                    <a:pt x="69119" y="69119"/>
                  </a:lnTo>
                  <a:lnTo>
                    <a:pt x="40304" y="104043"/>
                  </a:lnTo>
                  <a:lnTo>
                    <a:pt x="18545" y="144125"/>
                  </a:lnTo>
                  <a:lnTo>
                    <a:pt x="4794" y="188415"/>
                  </a:lnTo>
                  <a:lnTo>
                    <a:pt x="0" y="235965"/>
                  </a:lnTo>
                  <a:lnTo>
                    <a:pt x="0" y="1633982"/>
                  </a:lnTo>
                  <a:lnTo>
                    <a:pt x="4794" y="1681532"/>
                  </a:lnTo>
                  <a:lnTo>
                    <a:pt x="18545" y="1725822"/>
                  </a:lnTo>
                  <a:lnTo>
                    <a:pt x="40304" y="1765904"/>
                  </a:lnTo>
                  <a:lnTo>
                    <a:pt x="69119" y="1800828"/>
                  </a:lnTo>
                  <a:lnTo>
                    <a:pt x="104043" y="1829643"/>
                  </a:lnTo>
                  <a:lnTo>
                    <a:pt x="144125" y="1851402"/>
                  </a:lnTo>
                  <a:lnTo>
                    <a:pt x="188415" y="1865153"/>
                  </a:lnTo>
                  <a:lnTo>
                    <a:pt x="235966" y="1869948"/>
                  </a:lnTo>
                  <a:lnTo>
                    <a:pt x="1179830" y="1869948"/>
                  </a:lnTo>
                  <a:lnTo>
                    <a:pt x="1227380" y="1865153"/>
                  </a:lnTo>
                  <a:lnTo>
                    <a:pt x="1271670" y="1851402"/>
                  </a:lnTo>
                  <a:lnTo>
                    <a:pt x="1311752" y="1829643"/>
                  </a:lnTo>
                  <a:lnTo>
                    <a:pt x="1346676" y="1800828"/>
                  </a:lnTo>
                  <a:lnTo>
                    <a:pt x="1375491" y="1765904"/>
                  </a:lnTo>
                  <a:lnTo>
                    <a:pt x="1397250" y="1725822"/>
                  </a:lnTo>
                  <a:lnTo>
                    <a:pt x="1411001" y="1681532"/>
                  </a:lnTo>
                  <a:lnTo>
                    <a:pt x="1415796" y="1633982"/>
                  </a:lnTo>
                  <a:lnTo>
                    <a:pt x="1415796" y="235965"/>
                  </a:lnTo>
                  <a:lnTo>
                    <a:pt x="1411001" y="188415"/>
                  </a:lnTo>
                  <a:lnTo>
                    <a:pt x="1397250" y="144125"/>
                  </a:lnTo>
                  <a:lnTo>
                    <a:pt x="1375491" y="104043"/>
                  </a:lnTo>
                  <a:lnTo>
                    <a:pt x="1346676" y="69119"/>
                  </a:lnTo>
                  <a:lnTo>
                    <a:pt x="1311752" y="40304"/>
                  </a:lnTo>
                  <a:lnTo>
                    <a:pt x="1271670" y="18545"/>
                  </a:lnTo>
                  <a:lnTo>
                    <a:pt x="1227380" y="4794"/>
                  </a:lnTo>
                  <a:lnTo>
                    <a:pt x="1179830" y="0"/>
                  </a:lnTo>
                  <a:close/>
                </a:path>
              </a:pathLst>
            </a:custGeom>
            <a:solidFill>
              <a:srgbClr val="AD95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8593835" y="3083051"/>
              <a:ext cx="1416050" cy="1870075"/>
            </a:xfrm>
            <a:custGeom>
              <a:avLst/>
              <a:gdLst/>
              <a:ahLst/>
              <a:cxnLst/>
              <a:rect l="l" t="t" r="r" b="b"/>
              <a:pathLst>
                <a:path w="1416050" h="1870075">
                  <a:moveTo>
                    <a:pt x="0" y="235965"/>
                  </a:moveTo>
                  <a:lnTo>
                    <a:pt x="4794" y="188415"/>
                  </a:lnTo>
                  <a:lnTo>
                    <a:pt x="18545" y="144125"/>
                  </a:lnTo>
                  <a:lnTo>
                    <a:pt x="40304" y="104043"/>
                  </a:lnTo>
                  <a:lnTo>
                    <a:pt x="69119" y="69119"/>
                  </a:lnTo>
                  <a:lnTo>
                    <a:pt x="104043" y="40304"/>
                  </a:lnTo>
                  <a:lnTo>
                    <a:pt x="144125" y="18545"/>
                  </a:lnTo>
                  <a:lnTo>
                    <a:pt x="188415" y="4794"/>
                  </a:lnTo>
                  <a:lnTo>
                    <a:pt x="235966" y="0"/>
                  </a:lnTo>
                  <a:lnTo>
                    <a:pt x="1179830" y="0"/>
                  </a:lnTo>
                  <a:lnTo>
                    <a:pt x="1227380" y="4794"/>
                  </a:lnTo>
                  <a:lnTo>
                    <a:pt x="1271670" y="18545"/>
                  </a:lnTo>
                  <a:lnTo>
                    <a:pt x="1311752" y="40304"/>
                  </a:lnTo>
                  <a:lnTo>
                    <a:pt x="1346676" y="69119"/>
                  </a:lnTo>
                  <a:lnTo>
                    <a:pt x="1375491" y="104043"/>
                  </a:lnTo>
                  <a:lnTo>
                    <a:pt x="1397250" y="144125"/>
                  </a:lnTo>
                  <a:lnTo>
                    <a:pt x="1411001" y="188415"/>
                  </a:lnTo>
                  <a:lnTo>
                    <a:pt x="1415796" y="235965"/>
                  </a:lnTo>
                  <a:lnTo>
                    <a:pt x="1415796" y="1633982"/>
                  </a:lnTo>
                  <a:lnTo>
                    <a:pt x="1411001" y="1681532"/>
                  </a:lnTo>
                  <a:lnTo>
                    <a:pt x="1397250" y="1725822"/>
                  </a:lnTo>
                  <a:lnTo>
                    <a:pt x="1375491" y="1765904"/>
                  </a:lnTo>
                  <a:lnTo>
                    <a:pt x="1346676" y="1800828"/>
                  </a:lnTo>
                  <a:lnTo>
                    <a:pt x="1311752" y="1829643"/>
                  </a:lnTo>
                  <a:lnTo>
                    <a:pt x="1271670" y="1851402"/>
                  </a:lnTo>
                  <a:lnTo>
                    <a:pt x="1227380" y="1865153"/>
                  </a:lnTo>
                  <a:lnTo>
                    <a:pt x="1179830" y="1869948"/>
                  </a:lnTo>
                  <a:lnTo>
                    <a:pt x="235966" y="1869948"/>
                  </a:lnTo>
                  <a:lnTo>
                    <a:pt x="188415" y="1865153"/>
                  </a:lnTo>
                  <a:lnTo>
                    <a:pt x="144125" y="1851402"/>
                  </a:lnTo>
                  <a:lnTo>
                    <a:pt x="104043" y="1829643"/>
                  </a:lnTo>
                  <a:lnTo>
                    <a:pt x="69119" y="1800828"/>
                  </a:lnTo>
                  <a:lnTo>
                    <a:pt x="40304" y="1765904"/>
                  </a:lnTo>
                  <a:lnTo>
                    <a:pt x="18545" y="1725822"/>
                  </a:lnTo>
                  <a:lnTo>
                    <a:pt x="4794" y="1681532"/>
                  </a:lnTo>
                  <a:lnTo>
                    <a:pt x="0" y="1633982"/>
                  </a:lnTo>
                  <a:lnTo>
                    <a:pt x="0" y="23596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9048368" y="3802507"/>
            <a:ext cx="509270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160">
                <a:latin typeface="Times New Roman"/>
                <a:cs typeface="Times New Roman"/>
              </a:rPr>
              <a:t>T</a:t>
            </a:r>
            <a:r>
              <a:rPr dirty="0" sz="2300">
                <a:latin typeface="Times New Roman"/>
                <a:cs typeface="Times New Roman"/>
              </a:rPr>
              <a:t>est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0160507" y="3076955"/>
            <a:ext cx="1428115" cy="1882139"/>
            <a:chOff x="10160507" y="3076955"/>
            <a:chExt cx="1428115" cy="1882139"/>
          </a:xfrm>
        </p:grpSpPr>
        <p:sp>
          <p:nvSpPr>
            <p:cNvPr id="30" name="object 30"/>
            <p:cNvSpPr/>
            <p:nvPr/>
          </p:nvSpPr>
          <p:spPr>
            <a:xfrm>
              <a:off x="10166603" y="3083051"/>
              <a:ext cx="1416050" cy="1870075"/>
            </a:xfrm>
            <a:custGeom>
              <a:avLst/>
              <a:gdLst/>
              <a:ahLst/>
              <a:cxnLst/>
              <a:rect l="l" t="t" r="r" b="b"/>
              <a:pathLst>
                <a:path w="1416050" h="1870075">
                  <a:moveTo>
                    <a:pt x="1179829" y="0"/>
                  </a:moveTo>
                  <a:lnTo>
                    <a:pt x="235966" y="0"/>
                  </a:lnTo>
                  <a:lnTo>
                    <a:pt x="188415" y="4794"/>
                  </a:lnTo>
                  <a:lnTo>
                    <a:pt x="144125" y="18545"/>
                  </a:lnTo>
                  <a:lnTo>
                    <a:pt x="104043" y="40304"/>
                  </a:lnTo>
                  <a:lnTo>
                    <a:pt x="69119" y="69119"/>
                  </a:lnTo>
                  <a:lnTo>
                    <a:pt x="40304" y="104043"/>
                  </a:lnTo>
                  <a:lnTo>
                    <a:pt x="18545" y="144125"/>
                  </a:lnTo>
                  <a:lnTo>
                    <a:pt x="4794" y="188415"/>
                  </a:lnTo>
                  <a:lnTo>
                    <a:pt x="0" y="235965"/>
                  </a:lnTo>
                  <a:lnTo>
                    <a:pt x="0" y="1633982"/>
                  </a:lnTo>
                  <a:lnTo>
                    <a:pt x="4794" y="1681532"/>
                  </a:lnTo>
                  <a:lnTo>
                    <a:pt x="18545" y="1725822"/>
                  </a:lnTo>
                  <a:lnTo>
                    <a:pt x="40304" y="1765904"/>
                  </a:lnTo>
                  <a:lnTo>
                    <a:pt x="69119" y="1800828"/>
                  </a:lnTo>
                  <a:lnTo>
                    <a:pt x="104043" y="1829643"/>
                  </a:lnTo>
                  <a:lnTo>
                    <a:pt x="144125" y="1851402"/>
                  </a:lnTo>
                  <a:lnTo>
                    <a:pt x="188415" y="1865153"/>
                  </a:lnTo>
                  <a:lnTo>
                    <a:pt x="235966" y="1869948"/>
                  </a:lnTo>
                  <a:lnTo>
                    <a:pt x="1179829" y="1869948"/>
                  </a:lnTo>
                  <a:lnTo>
                    <a:pt x="1227380" y="1865153"/>
                  </a:lnTo>
                  <a:lnTo>
                    <a:pt x="1271670" y="1851402"/>
                  </a:lnTo>
                  <a:lnTo>
                    <a:pt x="1311752" y="1829643"/>
                  </a:lnTo>
                  <a:lnTo>
                    <a:pt x="1346676" y="1800828"/>
                  </a:lnTo>
                  <a:lnTo>
                    <a:pt x="1375491" y="1765904"/>
                  </a:lnTo>
                  <a:lnTo>
                    <a:pt x="1397250" y="1725822"/>
                  </a:lnTo>
                  <a:lnTo>
                    <a:pt x="1411001" y="1681532"/>
                  </a:lnTo>
                  <a:lnTo>
                    <a:pt x="1415796" y="1633982"/>
                  </a:lnTo>
                  <a:lnTo>
                    <a:pt x="1415796" y="235965"/>
                  </a:lnTo>
                  <a:lnTo>
                    <a:pt x="1411001" y="188415"/>
                  </a:lnTo>
                  <a:lnTo>
                    <a:pt x="1397250" y="144125"/>
                  </a:lnTo>
                  <a:lnTo>
                    <a:pt x="1375491" y="104043"/>
                  </a:lnTo>
                  <a:lnTo>
                    <a:pt x="1346676" y="69119"/>
                  </a:lnTo>
                  <a:lnTo>
                    <a:pt x="1311752" y="40304"/>
                  </a:lnTo>
                  <a:lnTo>
                    <a:pt x="1271670" y="18545"/>
                  </a:lnTo>
                  <a:lnTo>
                    <a:pt x="1227380" y="4794"/>
                  </a:lnTo>
                  <a:lnTo>
                    <a:pt x="1179829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0166603" y="3083051"/>
              <a:ext cx="1416050" cy="1870075"/>
            </a:xfrm>
            <a:custGeom>
              <a:avLst/>
              <a:gdLst/>
              <a:ahLst/>
              <a:cxnLst/>
              <a:rect l="l" t="t" r="r" b="b"/>
              <a:pathLst>
                <a:path w="1416050" h="1870075">
                  <a:moveTo>
                    <a:pt x="0" y="235965"/>
                  </a:moveTo>
                  <a:lnTo>
                    <a:pt x="4794" y="188415"/>
                  </a:lnTo>
                  <a:lnTo>
                    <a:pt x="18545" y="144125"/>
                  </a:lnTo>
                  <a:lnTo>
                    <a:pt x="40304" y="104043"/>
                  </a:lnTo>
                  <a:lnTo>
                    <a:pt x="69119" y="69119"/>
                  </a:lnTo>
                  <a:lnTo>
                    <a:pt x="104043" y="40304"/>
                  </a:lnTo>
                  <a:lnTo>
                    <a:pt x="144125" y="18545"/>
                  </a:lnTo>
                  <a:lnTo>
                    <a:pt x="188415" y="4794"/>
                  </a:lnTo>
                  <a:lnTo>
                    <a:pt x="235966" y="0"/>
                  </a:lnTo>
                  <a:lnTo>
                    <a:pt x="1179829" y="0"/>
                  </a:lnTo>
                  <a:lnTo>
                    <a:pt x="1227380" y="4794"/>
                  </a:lnTo>
                  <a:lnTo>
                    <a:pt x="1271670" y="18545"/>
                  </a:lnTo>
                  <a:lnTo>
                    <a:pt x="1311752" y="40304"/>
                  </a:lnTo>
                  <a:lnTo>
                    <a:pt x="1346676" y="69119"/>
                  </a:lnTo>
                  <a:lnTo>
                    <a:pt x="1375491" y="104043"/>
                  </a:lnTo>
                  <a:lnTo>
                    <a:pt x="1397250" y="144125"/>
                  </a:lnTo>
                  <a:lnTo>
                    <a:pt x="1411001" y="188415"/>
                  </a:lnTo>
                  <a:lnTo>
                    <a:pt x="1415796" y="235965"/>
                  </a:lnTo>
                  <a:lnTo>
                    <a:pt x="1415796" y="1633982"/>
                  </a:lnTo>
                  <a:lnTo>
                    <a:pt x="1411001" y="1681532"/>
                  </a:lnTo>
                  <a:lnTo>
                    <a:pt x="1397250" y="1725822"/>
                  </a:lnTo>
                  <a:lnTo>
                    <a:pt x="1375491" y="1765904"/>
                  </a:lnTo>
                  <a:lnTo>
                    <a:pt x="1346676" y="1800828"/>
                  </a:lnTo>
                  <a:lnTo>
                    <a:pt x="1311752" y="1829643"/>
                  </a:lnTo>
                  <a:lnTo>
                    <a:pt x="1271670" y="1851402"/>
                  </a:lnTo>
                  <a:lnTo>
                    <a:pt x="1227380" y="1865153"/>
                  </a:lnTo>
                  <a:lnTo>
                    <a:pt x="1179829" y="1869948"/>
                  </a:lnTo>
                  <a:lnTo>
                    <a:pt x="235966" y="1869948"/>
                  </a:lnTo>
                  <a:lnTo>
                    <a:pt x="188415" y="1865153"/>
                  </a:lnTo>
                  <a:lnTo>
                    <a:pt x="144125" y="1851402"/>
                  </a:lnTo>
                  <a:lnTo>
                    <a:pt x="104043" y="1829643"/>
                  </a:lnTo>
                  <a:lnTo>
                    <a:pt x="69119" y="1800828"/>
                  </a:lnTo>
                  <a:lnTo>
                    <a:pt x="40304" y="1765904"/>
                  </a:lnTo>
                  <a:lnTo>
                    <a:pt x="18545" y="1725822"/>
                  </a:lnTo>
                  <a:lnTo>
                    <a:pt x="4794" y="1681532"/>
                  </a:lnTo>
                  <a:lnTo>
                    <a:pt x="0" y="1633982"/>
                  </a:lnTo>
                  <a:lnTo>
                    <a:pt x="0" y="23596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10320908" y="3802507"/>
            <a:ext cx="1111250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>
                <a:latin typeface="Times New Roman"/>
                <a:cs typeface="Times New Roman"/>
              </a:rPr>
              <a:t>Opti</a:t>
            </a:r>
            <a:r>
              <a:rPr dirty="0" sz="2300" spc="-25">
                <a:latin typeface="Times New Roman"/>
                <a:cs typeface="Times New Roman"/>
              </a:rPr>
              <a:t>m</a:t>
            </a:r>
            <a:r>
              <a:rPr dirty="0" sz="2300">
                <a:latin typeface="Times New Roman"/>
                <a:cs typeface="Times New Roman"/>
              </a:rPr>
              <a:t>i</a:t>
            </a:r>
            <a:r>
              <a:rPr dirty="0" sz="2300" spc="-10">
                <a:latin typeface="Times New Roman"/>
                <a:cs typeface="Times New Roman"/>
              </a:rPr>
              <a:t>z</a:t>
            </a:r>
            <a:r>
              <a:rPr dirty="0" sz="2300"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765660" y="6373774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116820" cy="5271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Migrating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Step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1:</a:t>
            </a:r>
            <a:r>
              <a:rPr dirty="0" sz="2000" spc="-1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Assess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migration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assessments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conducted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understand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complexities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migration </a:t>
            </a:r>
            <a:r>
              <a:rPr dirty="0" sz="2000">
                <a:latin typeface="Times New Roman"/>
                <a:cs typeface="Times New Roman"/>
              </a:rPr>
              <a:t> process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code,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design,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architectural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levels.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investment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recurring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also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evaluated along with gauging the tools, </a:t>
            </a:r>
            <a:r>
              <a:rPr dirty="0" sz="2000" spc="-5">
                <a:latin typeface="Times New Roman"/>
                <a:cs typeface="Times New Roman"/>
              </a:rPr>
              <a:t>test </a:t>
            </a:r>
            <a:r>
              <a:rPr dirty="0" sz="2000">
                <a:latin typeface="Times New Roman"/>
                <a:cs typeface="Times New Roman"/>
              </a:rPr>
              <a:t>cases, </a:t>
            </a:r>
            <a:r>
              <a:rPr dirty="0" sz="2000" spc="-5">
                <a:latin typeface="Times New Roman"/>
                <a:cs typeface="Times New Roman"/>
              </a:rPr>
              <a:t>functionalities, </a:t>
            </a:r>
            <a:r>
              <a:rPr dirty="0" sz="2000">
                <a:latin typeface="Times New Roman"/>
                <a:cs typeface="Times New Roman"/>
              </a:rPr>
              <a:t>and other features related to the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configuration.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Step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2: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Isolate</a:t>
            </a:r>
            <a:endParaRPr sz="2000">
              <a:latin typeface="Times New Roman"/>
              <a:cs typeface="Times New Roman"/>
            </a:endParaRPr>
          </a:p>
          <a:p>
            <a:pPr marL="12700" marR="2413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migrated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internal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freed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dependencies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pertaining to the environment and the existing </a:t>
            </a:r>
            <a:r>
              <a:rPr dirty="0" sz="2000" spc="-5">
                <a:latin typeface="Times New Roman"/>
                <a:cs typeface="Times New Roman"/>
              </a:rPr>
              <a:t>system. </a:t>
            </a:r>
            <a:r>
              <a:rPr dirty="0" sz="2000">
                <a:latin typeface="Times New Roman"/>
                <a:cs typeface="Times New Roman"/>
              </a:rPr>
              <a:t>This </a:t>
            </a:r>
            <a:r>
              <a:rPr dirty="0" sz="2000" spc="-5">
                <a:latin typeface="Times New Roman"/>
                <a:cs typeface="Times New Roman"/>
              </a:rPr>
              <a:t>step </a:t>
            </a:r>
            <a:r>
              <a:rPr dirty="0" sz="2000">
                <a:latin typeface="Times New Roman"/>
                <a:cs typeface="Times New Roman"/>
              </a:rPr>
              <a:t>cuts a clearer picture about the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complexity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migration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Step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3: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Map</a:t>
            </a:r>
            <a:endParaRPr sz="2000">
              <a:latin typeface="Times New Roman"/>
              <a:cs typeface="Times New Roman"/>
            </a:endParaRPr>
          </a:p>
          <a:p>
            <a:pPr marL="12700" marR="24892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Most </a:t>
            </a:r>
            <a:r>
              <a:rPr dirty="0" sz="2000" spc="-5">
                <a:latin typeface="Times New Roman"/>
                <a:cs typeface="Times New Roman"/>
              </a:rPr>
              <a:t>organizations </a:t>
            </a:r>
            <a:r>
              <a:rPr dirty="0" sz="2000">
                <a:latin typeface="Times New Roman"/>
                <a:cs typeface="Times New Roman"/>
              </a:rPr>
              <a:t>hold a </a:t>
            </a:r>
            <a:r>
              <a:rPr dirty="0" sz="2000" spc="-5">
                <a:latin typeface="Times New Roman"/>
                <a:cs typeface="Times New Roman"/>
              </a:rPr>
              <a:t>detailed mapping </a:t>
            </a:r>
            <a:r>
              <a:rPr dirty="0" sz="2000">
                <a:latin typeface="Times New Roman"/>
                <a:cs typeface="Times New Roman"/>
              </a:rPr>
              <a:t>of their environment with </a:t>
            </a:r>
            <a:r>
              <a:rPr dirty="0" sz="2000" spc="-5">
                <a:latin typeface="Times New Roman"/>
                <a:cs typeface="Times New Roman"/>
              </a:rPr>
              <a:t>all the systems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applications.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Make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information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distinguish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between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moved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continue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reside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center.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43743" y="1562100"/>
            <a:ext cx="678179" cy="6781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56292" y="2973323"/>
            <a:ext cx="1970531" cy="9144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38004" y="4677155"/>
            <a:ext cx="1780031" cy="89001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765660" y="6373774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iNurture</dc:creator>
  <dc:title>PowerPoint Presentation</dc:title>
  <dcterms:created xsi:type="dcterms:W3CDTF">2023-10-20T08:08:05Z</dcterms:created>
  <dcterms:modified xsi:type="dcterms:W3CDTF">2023-10-20T08:08:05Z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2019-09-30T00:00:00Z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2023-10-20T00:00:00Z</vt:filetime>
  </property>
</Properties>
</file>