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107"/>
  </p:notesMasterIdLst>
  <p:sldIdLst>
    <p:sldId id="256" r:id="rId2"/>
    <p:sldId id="364" r:id="rId3"/>
    <p:sldId id="257" r:id="rId4"/>
    <p:sldId id="258" r:id="rId5"/>
    <p:sldId id="259" r:id="rId6"/>
    <p:sldId id="260" r:id="rId7"/>
    <p:sldId id="266" r:id="rId8"/>
    <p:sldId id="267" r:id="rId9"/>
    <p:sldId id="268" r:id="rId10"/>
    <p:sldId id="269" r:id="rId11"/>
    <p:sldId id="270" r:id="rId12"/>
    <p:sldId id="271" r:id="rId13"/>
    <p:sldId id="272" r:id="rId14"/>
    <p:sldId id="273" r:id="rId15"/>
    <p:sldId id="274" r:id="rId16"/>
    <p:sldId id="275" r:id="rId17"/>
    <p:sldId id="276" r:id="rId18"/>
    <p:sldId id="277" r:id="rId19"/>
    <p:sldId id="278" r:id="rId20"/>
    <p:sldId id="279" r:id="rId21"/>
    <p:sldId id="280" r:id="rId22"/>
    <p:sldId id="281" r:id="rId23"/>
    <p:sldId id="282" r:id="rId24"/>
    <p:sldId id="283" r:id="rId25"/>
    <p:sldId id="284" r:id="rId26"/>
    <p:sldId id="285" r:id="rId27"/>
    <p:sldId id="286" r:id="rId28"/>
    <p:sldId id="287" r:id="rId29"/>
    <p:sldId id="288" r:id="rId30"/>
    <p:sldId id="290" r:id="rId31"/>
    <p:sldId id="291" r:id="rId32"/>
    <p:sldId id="292" r:id="rId33"/>
    <p:sldId id="293" r:id="rId34"/>
    <p:sldId id="294" r:id="rId35"/>
    <p:sldId id="295" r:id="rId36"/>
    <p:sldId id="289" r:id="rId37"/>
    <p:sldId id="296" r:id="rId38"/>
    <p:sldId id="297" r:id="rId39"/>
    <p:sldId id="298" r:id="rId40"/>
    <p:sldId id="299" r:id="rId41"/>
    <p:sldId id="300" r:id="rId42"/>
    <p:sldId id="301" r:id="rId43"/>
    <p:sldId id="302" r:id="rId44"/>
    <p:sldId id="303" r:id="rId45"/>
    <p:sldId id="304" r:id="rId46"/>
    <p:sldId id="305" r:id="rId47"/>
    <p:sldId id="306" r:id="rId48"/>
    <p:sldId id="307" r:id="rId49"/>
    <p:sldId id="308" r:id="rId50"/>
    <p:sldId id="309" r:id="rId51"/>
    <p:sldId id="310" r:id="rId52"/>
    <p:sldId id="311" r:id="rId53"/>
    <p:sldId id="312" r:id="rId54"/>
    <p:sldId id="313" r:id="rId55"/>
    <p:sldId id="314" r:id="rId56"/>
    <p:sldId id="315" r:id="rId57"/>
    <p:sldId id="316" r:id="rId58"/>
    <p:sldId id="317" r:id="rId59"/>
    <p:sldId id="318" r:id="rId60"/>
    <p:sldId id="319" r:id="rId61"/>
    <p:sldId id="320" r:id="rId62"/>
    <p:sldId id="321" r:id="rId63"/>
    <p:sldId id="322" r:id="rId64"/>
    <p:sldId id="323" r:id="rId65"/>
    <p:sldId id="324" r:id="rId66"/>
    <p:sldId id="325" r:id="rId67"/>
    <p:sldId id="326" r:id="rId68"/>
    <p:sldId id="327" r:id="rId69"/>
    <p:sldId id="328" r:id="rId70"/>
    <p:sldId id="329" r:id="rId71"/>
    <p:sldId id="330" r:id="rId72"/>
    <p:sldId id="331" r:id="rId73"/>
    <p:sldId id="332" r:id="rId74"/>
    <p:sldId id="333" r:id="rId75"/>
    <p:sldId id="334" r:id="rId76"/>
    <p:sldId id="335" r:id="rId77"/>
    <p:sldId id="336" r:id="rId78"/>
    <p:sldId id="337" r:id="rId79"/>
    <p:sldId id="338" r:id="rId80"/>
    <p:sldId id="339" r:id="rId81"/>
    <p:sldId id="340" r:id="rId82"/>
    <p:sldId id="341" r:id="rId83"/>
    <p:sldId id="342" r:id="rId84"/>
    <p:sldId id="343" r:id="rId85"/>
    <p:sldId id="344" r:id="rId86"/>
    <p:sldId id="345" r:id="rId87"/>
    <p:sldId id="346" r:id="rId88"/>
    <p:sldId id="347" r:id="rId89"/>
    <p:sldId id="348" r:id="rId90"/>
    <p:sldId id="349" r:id="rId91"/>
    <p:sldId id="350" r:id="rId92"/>
    <p:sldId id="351" r:id="rId93"/>
    <p:sldId id="352" r:id="rId94"/>
    <p:sldId id="353" r:id="rId95"/>
    <p:sldId id="354" r:id="rId96"/>
    <p:sldId id="355" r:id="rId97"/>
    <p:sldId id="356" r:id="rId98"/>
    <p:sldId id="357" r:id="rId99"/>
    <p:sldId id="358" r:id="rId100"/>
    <p:sldId id="359" r:id="rId101"/>
    <p:sldId id="360" r:id="rId102"/>
    <p:sldId id="361" r:id="rId103"/>
    <p:sldId id="362" r:id="rId104"/>
    <p:sldId id="363" r:id="rId105"/>
    <p:sldId id="365" r:id="rId10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68" d="100"/>
          <a:sy n="68" d="100"/>
        </p:scale>
        <p:origin x="-1194" y="-20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07" Type="http://schemas.openxmlformats.org/officeDocument/2006/relationships/notesMaster" Target="notesMasters/notesMaster1.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viewProps" Target="viewProp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4DBBD8B-A57F-4F10-9CCC-DB857D884BCE}" type="datetimeFigureOut">
              <a:rPr lang="en-IN" smtClean="0"/>
              <a:t>14-08-2024</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79E13DF-C9E7-4F6B-AB0D-A7F1ED28D63E}" type="slidenum">
              <a:rPr lang="en-IN" smtClean="0"/>
              <a:t>‹#›</a:t>
            </a:fld>
            <a:endParaRPr lang="en-IN"/>
          </a:p>
        </p:txBody>
      </p:sp>
    </p:spTree>
    <p:extLst>
      <p:ext uri="{BB962C8B-B14F-4D97-AF65-F5344CB8AC3E}">
        <p14:creationId xmlns:p14="http://schemas.microsoft.com/office/powerpoint/2010/main" val="30934210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6" name="Rounded Rectangle 15"/>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9"/>
          <p:cNvGrpSpPr>
            <a:grpSpLocks noChangeAspect="1"/>
          </p:cNvGrpSpPr>
          <p:nvPr/>
        </p:nvGrpSpPr>
        <p:grpSpPr bwMode="hidden">
          <a:xfrm>
            <a:off x="211665" y="5353963"/>
            <a:ext cx="8723376" cy="1331580"/>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7D98BE7-A12E-47A8-A4C8-A475783A3C34}" type="datetime1">
              <a:rPr lang="en-US" smtClean="0"/>
              <a:t>8/14/2024</a:t>
            </a:fld>
            <a:endParaRPr lang="en-US"/>
          </a:p>
        </p:txBody>
      </p:sp>
      <p:sp>
        <p:nvSpPr>
          <p:cNvPr id="5" name="Footer Placeholder 4"/>
          <p:cNvSpPr>
            <a:spLocks noGrp="1"/>
          </p:cNvSpPr>
          <p:nvPr>
            <p:ph type="ftr" sz="quarter" idx="11"/>
          </p:nvPr>
        </p:nvSpPr>
        <p:spPr/>
        <p:txBody>
          <a:bodyPr/>
          <a:lstStyle/>
          <a:p>
            <a:r>
              <a:rPr lang="en-IN" smtClean="0"/>
              <a:t>Mr. Sukhdev Singh, Asst. Professor, CSE&amp;IT</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F9604DA-C155-4FE8-8924-683F303B763B}" type="datetime1">
              <a:rPr lang="en-US" smtClean="0"/>
              <a:t>8/14/2024</a:t>
            </a:fld>
            <a:endParaRPr lang="en-US"/>
          </a:p>
        </p:txBody>
      </p:sp>
      <p:sp>
        <p:nvSpPr>
          <p:cNvPr id="5" name="Footer Placeholder 4"/>
          <p:cNvSpPr>
            <a:spLocks noGrp="1"/>
          </p:cNvSpPr>
          <p:nvPr>
            <p:ph type="ftr" sz="quarter" idx="11"/>
          </p:nvPr>
        </p:nvSpPr>
        <p:spPr/>
        <p:txBody>
          <a:bodyPr/>
          <a:lstStyle/>
          <a:p>
            <a:r>
              <a:rPr lang="en-IN" smtClean="0"/>
              <a:t>Mr. Sukhdev Singh, Asst. Professor, CSE&amp;IT</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1" name="Rounded Rectangle 20"/>
          <p:cNvSpPr/>
          <p:nvPr/>
        </p:nvSpPr>
        <p:spPr bwMode="hidden">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74F2BEC6-B9CB-4507-AE6C-9A547FB2070B}" type="datetime1">
              <a:rPr lang="en-US" smtClean="0"/>
              <a:t>8/14/2024</a:t>
            </a:fld>
            <a:endParaRPr lang="en-US"/>
          </a:p>
        </p:txBody>
      </p:sp>
      <p:sp>
        <p:nvSpPr>
          <p:cNvPr id="5" name="Footer Placeholder 4"/>
          <p:cNvSpPr>
            <a:spLocks noGrp="1"/>
          </p:cNvSpPr>
          <p:nvPr>
            <p:ph type="ftr" sz="quarter" idx="11"/>
          </p:nvPr>
        </p:nvSpPr>
        <p:spPr/>
        <p:txBody>
          <a:bodyPr/>
          <a:lstStyle/>
          <a:p>
            <a:r>
              <a:rPr lang="en-IN" smtClean="0"/>
              <a:t>Mr. Sukhdev Singh, Asst. Professor, CSE&amp;IT</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grpSp>
        <p:nvGrpSpPr>
          <p:cNvPr id="15" name="Group 14"/>
          <p:cNvGrpSpPr>
            <a:grpSpLocks noChangeAspect="1"/>
          </p:cNvGrpSpPr>
          <p:nvPr/>
        </p:nvGrpSpPr>
        <p:grpSpPr bwMode="hidden">
          <a:xfrm>
            <a:off x="211665" y="714191"/>
            <a:ext cx="8723376" cy="1331580"/>
            <a:chOff x="-3905250" y="4294188"/>
            <a:chExt cx="13011150" cy="1892300"/>
          </a:xfrm>
        </p:grpSpPr>
        <p:sp>
          <p:nvSpPr>
            <p:cNvPr id="16"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Vertical Title 1"/>
          <p:cNvSpPr>
            <a:spLocks noGrp="1"/>
          </p:cNvSpPr>
          <p:nvPr>
            <p:ph type="title" orient="vert"/>
          </p:nvPr>
        </p:nvSpPr>
        <p:spPr>
          <a:xfrm>
            <a:off x="6629400" y="1447800"/>
            <a:ext cx="2057400" cy="4487333"/>
          </a:xfrm>
        </p:spPr>
        <p:txBody>
          <a:bodyPr vert="eaVert" anchor="ctr"/>
          <a:lstStyle>
            <a:lvl1pPr algn="l">
              <a:defRPr>
                <a:solidFill>
                  <a:schemeClr val="tx2"/>
                </a:solidFil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9AC7EFE-C2F0-4389-BF85-4194FAF8D9EC}" type="datetime1">
              <a:rPr lang="en-US" smtClean="0"/>
              <a:t>8/14/2024</a:t>
            </a:fld>
            <a:endParaRPr lang="en-US"/>
          </a:p>
        </p:txBody>
      </p:sp>
      <p:sp>
        <p:nvSpPr>
          <p:cNvPr id="5" name="Footer Placeholder 4"/>
          <p:cNvSpPr>
            <a:spLocks noGrp="1"/>
          </p:cNvSpPr>
          <p:nvPr>
            <p:ph type="ftr" sz="quarter" idx="11"/>
          </p:nvPr>
        </p:nvSpPr>
        <p:spPr/>
        <p:txBody>
          <a:bodyPr/>
          <a:lstStyle/>
          <a:p>
            <a:r>
              <a:rPr lang="en-IN" smtClean="0"/>
              <a:t>Mr. Sukhdev Singh, Asst. Professor, CSE&amp;IT</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7" name="Title 6"/>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228600" y="228600"/>
            <a:ext cx="8695944"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4"/>
          <p:cNvSpPr>
            <a:spLocks/>
          </p:cNvSpPr>
          <p:nvPr/>
        </p:nvSpPr>
        <p:spPr bwMode="hidden">
          <a:xfrm>
            <a:off x="6047438" y="4203592"/>
            <a:ext cx="287642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8"/>
          <p:cNvSpPr>
            <a:spLocks/>
          </p:cNvSpPr>
          <p:nvPr/>
        </p:nvSpPr>
        <p:spPr bwMode="hidden">
          <a:xfrm>
            <a:off x="2619320" y="4075290"/>
            <a:ext cx="5544515"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22"/>
          <p:cNvSpPr>
            <a:spLocks/>
          </p:cNvSpPr>
          <p:nvPr/>
        </p:nvSpPr>
        <p:spPr bwMode="hidden">
          <a:xfrm>
            <a:off x="2828728" y="4087562"/>
            <a:ext cx="546798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6"/>
          <p:cNvSpPr>
            <a:spLocks/>
          </p:cNvSpPr>
          <p:nvPr/>
        </p:nvSpPr>
        <p:spPr bwMode="hidden">
          <a:xfrm>
            <a:off x="5609489" y="4074174"/>
            <a:ext cx="3308000"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3" name="Freeform 10"/>
          <p:cNvSpPr>
            <a:spLocks/>
          </p:cNvSpPr>
          <p:nvPr/>
        </p:nvSpPr>
        <p:spPr bwMode="hidden">
          <a:xfrm>
            <a:off x="211665" y="4058555"/>
            <a:ext cx="8723376"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BAE08F4-B2C7-4D5D-BF79-AA013301134D}" type="datetime1">
              <a:rPr lang="en-US" smtClean="0"/>
              <a:t>8/14/2024</a:t>
            </a:fld>
            <a:endParaRPr lang="en-US"/>
          </a:p>
        </p:txBody>
      </p:sp>
      <p:sp>
        <p:nvSpPr>
          <p:cNvPr id="5" name="Footer Placeholder 4"/>
          <p:cNvSpPr>
            <a:spLocks noGrp="1"/>
          </p:cNvSpPr>
          <p:nvPr>
            <p:ph type="ftr" sz="quarter" idx="11"/>
          </p:nvPr>
        </p:nvSpPr>
        <p:spPr/>
        <p:txBody>
          <a:bodyPr/>
          <a:lstStyle/>
          <a:p>
            <a:r>
              <a:rPr lang="en-IN" smtClean="0"/>
              <a:t>Mr. Sukhdev Singh, Asst. Professor, CSE&amp;IT</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D35D9B5A-1808-47F0-B571-B7FE87A910B8}" type="datetime1">
              <a:rPr lang="en-US" smtClean="0"/>
              <a:t>8/14/2024</a:t>
            </a:fld>
            <a:endParaRPr lang="en-US"/>
          </a:p>
        </p:txBody>
      </p:sp>
      <p:sp>
        <p:nvSpPr>
          <p:cNvPr id="6" name="Footer Placeholder 5"/>
          <p:cNvSpPr>
            <a:spLocks noGrp="1"/>
          </p:cNvSpPr>
          <p:nvPr>
            <p:ph type="ftr" sz="quarter" idx="11"/>
          </p:nvPr>
        </p:nvSpPr>
        <p:spPr/>
        <p:txBody>
          <a:bodyPr/>
          <a:lstStyle/>
          <a:p>
            <a:r>
              <a:rPr lang="en-IN" smtClean="0"/>
              <a:t>Mr. Sukhdev Singh, Asst. Professor, CSE&amp;IT</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3"/>
          </p:nvPr>
        </p:nvSpPr>
        <p:spPr>
          <a:xfrm>
            <a:off x="676655" y="2679192"/>
            <a:ext cx="3822192" cy="3447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4645152" y="2679192"/>
            <a:ext cx="3822192" cy="3447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7332" y="3429000"/>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3429000"/>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2C5B7D7-6CFF-4D08-9458-51DE0E374545}" type="datetime1">
              <a:rPr lang="en-US" smtClean="0"/>
              <a:t>8/14/2024</a:t>
            </a:fld>
            <a:endParaRPr lang="en-US"/>
          </a:p>
        </p:txBody>
      </p:sp>
      <p:sp>
        <p:nvSpPr>
          <p:cNvPr id="8" name="Footer Placeholder 7"/>
          <p:cNvSpPr>
            <a:spLocks noGrp="1"/>
          </p:cNvSpPr>
          <p:nvPr>
            <p:ph type="ftr" sz="quarter" idx="11"/>
          </p:nvPr>
        </p:nvSpPr>
        <p:spPr/>
        <p:txBody>
          <a:bodyPr/>
          <a:lstStyle/>
          <a:p>
            <a:r>
              <a:rPr lang="en-IN" smtClean="0"/>
              <a:t>Mr. Sukhdev Singh, Asst. Professor, CSE&amp;IT</a:t>
            </a:r>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63FAC0F-451A-42E1-88C0-EBE08A0CB729}" type="datetime1">
              <a:rPr lang="en-US" smtClean="0"/>
              <a:t>8/14/2024</a:t>
            </a:fld>
            <a:endParaRPr lang="en-US"/>
          </a:p>
        </p:txBody>
      </p:sp>
      <p:sp>
        <p:nvSpPr>
          <p:cNvPr id="4" name="Footer Placeholder 3"/>
          <p:cNvSpPr>
            <a:spLocks noGrp="1"/>
          </p:cNvSpPr>
          <p:nvPr>
            <p:ph type="ftr" sz="quarter" idx="11"/>
          </p:nvPr>
        </p:nvSpPr>
        <p:spPr/>
        <p:txBody>
          <a:bodyPr/>
          <a:lstStyle/>
          <a:p>
            <a:r>
              <a:rPr lang="en-IN" smtClean="0"/>
              <a:t>Mr. Sukhdev Singh, Asst. Professor, CSE&amp;IT</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2" name="Rounded Rectangle 11"/>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a:grpSpLocks noChangeAspect="1"/>
          </p:cNvGrpSpPr>
          <p:nvPr/>
        </p:nvGrpSpPr>
        <p:grpSpPr bwMode="hidden">
          <a:xfrm>
            <a:off x="211665" y="714191"/>
            <a:ext cx="8723376" cy="1329874"/>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Date Placeholder 1"/>
          <p:cNvSpPr>
            <a:spLocks noGrp="1"/>
          </p:cNvSpPr>
          <p:nvPr>
            <p:ph type="dt" sz="half" idx="10"/>
          </p:nvPr>
        </p:nvSpPr>
        <p:spPr/>
        <p:txBody>
          <a:bodyPr/>
          <a:lstStyle/>
          <a:p>
            <a:fld id="{3CA4DC3C-AB75-4898-B47B-9D5F9536CCD8}" type="datetime1">
              <a:rPr lang="en-US" smtClean="0"/>
              <a:t>8/14/2024</a:t>
            </a:fld>
            <a:endParaRPr lang="en-US"/>
          </a:p>
        </p:txBody>
      </p:sp>
      <p:sp>
        <p:nvSpPr>
          <p:cNvPr id="3" name="Footer Placeholder 2"/>
          <p:cNvSpPr>
            <a:spLocks noGrp="1"/>
          </p:cNvSpPr>
          <p:nvPr>
            <p:ph type="ftr" sz="quarter" idx="11"/>
          </p:nvPr>
        </p:nvSpPr>
        <p:spPr/>
        <p:txBody>
          <a:bodyPr/>
          <a:lstStyle/>
          <a:p>
            <a:r>
              <a:rPr lang="en-IN" smtClean="0"/>
              <a:t>Mr. Sukhdev Singh, Asst. Professor, CSE&amp;IT</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AB779CA6-3282-46C1-A3A3-F94BEF790627}" type="datetime1">
              <a:rPr lang="en-US" smtClean="0"/>
              <a:t>8/14/2024</a:t>
            </a:fld>
            <a:endParaRPr lang="en-US"/>
          </a:p>
        </p:txBody>
      </p:sp>
      <p:sp>
        <p:nvSpPr>
          <p:cNvPr id="6" name="Footer Placeholder 5"/>
          <p:cNvSpPr>
            <a:spLocks noGrp="1"/>
          </p:cNvSpPr>
          <p:nvPr>
            <p:ph type="ftr" sz="quarter" idx="11"/>
          </p:nvPr>
        </p:nvSpPr>
        <p:spPr/>
        <p:txBody>
          <a:bodyPr/>
          <a:lstStyle/>
          <a:p>
            <a:r>
              <a:rPr lang="en-IN" smtClean="0"/>
              <a:t>Mr. Sukhdev Singh, Asst. Professor, CSE&amp;IT</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4" name="Text Placeholder 3"/>
          <p:cNvSpPr>
            <a:spLocks noGrp="1"/>
          </p:cNvSpPr>
          <p:nvPr>
            <p:ph type="body" sz="half" idx="2"/>
          </p:nvPr>
        </p:nvSpPr>
        <p:spPr>
          <a:xfrm>
            <a:off x="914400" y="3581400"/>
            <a:ext cx="33528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grpSp>
        <p:nvGrpSpPr>
          <p:cNvPr id="2" name="Group 23"/>
          <p:cNvGrpSpPr>
            <a:grpSpLocks noChangeAspect="1"/>
          </p:cNvGrpSpPr>
          <p:nvPr/>
        </p:nvGrpSpPr>
        <p:grpSpPr bwMode="hidden">
          <a:xfrm>
            <a:off x="211665" y="714191"/>
            <a:ext cx="8723376" cy="1331580"/>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9"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a:grpSpLocks noChangeAspect="1"/>
          </p:cNvGrpSpPr>
          <p:nvPr/>
        </p:nvGrpSpPr>
        <p:grpSpPr bwMode="hidden">
          <a:xfrm>
            <a:off x="211665" y="5353963"/>
            <a:ext cx="8723376" cy="1331580"/>
            <a:chOff x="-3905250" y="4294188"/>
            <a:chExt cx="13011150" cy="1892300"/>
          </a:xfrm>
        </p:grpSpPr>
        <p:sp>
          <p:nvSpPr>
            <p:cNvPr id="10"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4"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1F5BC08-CC43-4869-AA0C-4921A0F1A948}" type="datetime1">
              <a:rPr lang="en-US" smtClean="0"/>
              <a:t>8/14/2024</a:t>
            </a:fld>
            <a:endParaRPr lang="en-US"/>
          </a:p>
        </p:txBody>
      </p:sp>
      <p:sp>
        <p:nvSpPr>
          <p:cNvPr id="6" name="Footer Placeholder 5"/>
          <p:cNvSpPr>
            <a:spLocks noGrp="1"/>
          </p:cNvSpPr>
          <p:nvPr>
            <p:ph type="ftr" sz="quarter" idx="11"/>
          </p:nvPr>
        </p:nvSpPr>
        <p:spPr/>
        <p:txBody>
          <a:bodyPr/>
          <a:lstStyle/>
          <a:p>
            <a:r>
              <a:rPr lang="en-IN" smtClean="0"/>
              <a:t>Mr. Sukhdev Singh, Asst. Professor, CSE&amp;IT</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228600"/>
            <a:ext cx="8695944"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15"/>
          <p:cNvGrpSpPr>
            <a:grpSpLocks noChangeAspect="1"/>
          </p:cNvGrpSpPr>
          <p:nvPr/>
        </p:nvGrpSpPr>
        <p:grpSpPr bwMode="hidden">
          <a:xfrm>
            <a:off x="211665" y="1679429"/>
            <a:ext cx="8723376" cy="1329874"/>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Placeholder 1"/>
          <p:cNvSpPr>
            <a:spLocks noGrp="1"/>
          </p:cNvSpPr>
          <p:nvPr>
            <p:ph type="title"/>
          </p:nvPr>
        </p:nvSpPr>
        <p:spPr>
          <a:xfrm>
            <a:off x="457200" y="338328"/>
            <a:ext cx="8229600" cy="125272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4" name="Date Placeholder 3"/>
          <p:cNvSpPr>
            <a:spLocks noGrp="1"/>
          </p:cNvSpPr>
          <p:nvPr>
            <p:ph type="dt" sz="half" idx="2"/>
          </p:nvPr>
        </p:nvSpPr>
        <p:spPr>
          <a:xfrm>
            <a:off x="5163672" y="6250164"/>
            <a:ext cx="3786690" cy="365125"/>
          </a:xfrm>
          <a:prstGeom prst="rect">
            <a:avLst/>
          </a:prstGeom>
        </p:spPr>
        <p:txBody>
          <a:bodyPr vert="horz" lIns="91440" tIns="45720" rIns="91440" bIns="45720" rtlCol="0" anchor="ctr"/>
          <a:lstStyle>
            <a:lvl1pPr algn="r">
              <a:defRPr sz="1000">
                <a:solidFill>
                  <a:schemeClr val="tx2"/>
                </a:solidFill>
              </a:defRPr>
            </a:lvl1pPr>
          </a:lstStyle>
          <a:p>
            <a:fld id="{C5962DDA-290C-4F9C-AB16-E69464301F33}" type="datetime1">
              <a:rPr lang="en-US" smtClean="0"/>
              <a:t>8/14/2024</a:t>
            </a:fld>
            <a:endParaRPr lang="en-US"/>
          </a:p>
        </p:txBody>
      </p:sp>
      <p:sp>
        <p:nvSpPr>
          <p:cNvPr id="5" name="Footer Placeholder 4"/>
          <p:cNvSpPr>
            <a:spLocks noGrp="1"/>
          </p:cNvSpPr>
          <p:nvPr>
            <p:ph type="ftr" sz="quarter" idx="3"/>
          </p:nvPr>
        </p:nvSpPr>
        <p:spPr>
          <a:xfrm>
            <a:off x="193638" y="6250164"/>
            <a:ext cx="3786691" cy="365125"/>
          </a:xfrm>
          <a:prstGeom prst="rect">
            <a:avLst/>
          </a:prstGeom>
        </p:spPr>
        <p:txBody>
          <a:bodyPr vert="horz" lIns="91440" tIns="45720" rIns="91440" bIns="45720" rtlCol="0" anchor="ctr"/>
          <a:lstStyle>
            <a:lvl1pPr algn="l">
              <a:defRPr sz="1000">
                <a:solidFill>
                  <a:schemeClr val="tx2"/>
                </a:solidFill>
              </a:defRPr>
            </a:lvl1pPr>
          </a:lstStyle>
          <a:p>
            <a:r>
              <a:rPr lang="en-IN" smtClean="0"/>
              <a:t>Mr. Sukhdev Singh, Asst. Professor, CSE&amp;IT</a:t>
            </a:r>
            <a:endParaRPr lang="en-US"/>
          </a:p>
        </p:txBody>
      </p:sp>
      <p:sp>
        <p:nvSpPr>
          <p:cNvPr id="6" name="Slide Number Placeholder 5"/>
          <p:cNvSpPr>
            <a:spLocks noGrp="1"/>
          </p:cNvSpPr>
          <p:nvPr>
            <p:ph type="sldNum" sz="quarter" idx="4"/>
          </p:nvPr>
        </p:nvSpPr>
        <p:spPr>
          <a:xfrm>
            <a:off x="3991088" y="6250163"/>
            <a:ext cx="1161826" cy="365125"/>
          </a:xfrm>
          <a:prstGeom prst="rect">
            <a:avLst/>
          </a:prstGeom>
        </p:spPr>
        <p:txBody>
          <a:bodyPr vert="horz" lIns="91440" tIns="45720" rIns="91440" bIns="45720" rtlCol="0" anchor="ctr"/>
          <a:lstStyle>
            <a:lvl1pPr algn="ctr">
              <a:defRPr sz="1000">
                <a:solidFill>
                  <a:schemeClr val="tx2"/>
                </a:solidFill>
              </a:defRPr>
            </a:lvl1pPr>
          </a:lstStyle>
          <a:p>
            <a:fld id="{B6F15528-21DE-4FAA-801E-634DDDAF4B2B}" type="slidenum">
              <a:rPr lang="en-US" smtClean="0"/>
              <a:pPr/>
              <a:t>‹#›</a:t>
            </a:fld>
            <a:endParaRPr lang="en-US"/>
          </a:p>
        </p:txBody>
      </p:sp>
      <p:sp>
        <p:nvSpPr>
          <p:cNvPr id="3" name="Text Placeholder 2"/>
          <p:cNvSpPr>
            <a:spLocks noGrp="1"/>
          </p:cNvSpPr>
          <p:nvPr>
            <p:ph type="body" idx="1"/>
          </p:nvPr>
        </p:nvSpPr>
        <p:spPr>
          <a:xfrm>
            <a:off x="872067" y="2675467"/>
            <a:ext cx="7408333" cy="345069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hf sldNum="0" hdr="0" dt="0"/>
  <p:txStyles>
    <p:title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0.xml.rels><?xml version="1.0" encoding="UTF-8" standalone="yes"?>
<Relationships xmlns="http://schemas.openxmlformats.org/package/2006/relationships"><Relationship Id="rId2" Type="http://schemas.openxmlformats.org/officeDocument/2006/relationships/hyperlink" Target="https://www.simplilearn.com/vapt-vulnerability-assessment-penetration-testing-certification" TargetMode="External"/><Relationship Id="rId1" Type="http://schemas.openxmlformats.org/officeDocument/2006/relationships/slideLayout" Target="../slideLayouts/slideLayout1.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hyperlink" Target="https://www.javatpoint.com/cyber-security-tutorial" TargetMode="Externa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2" Type="http://schemas.openxmlformats.org/officeDocument/2006/relationships/hyperlink" Target="https://www.cloudflare.com/learning/ddos/what-is-a-ddos-attack/" TargetMode="External"/><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hyperlink" Target="https://www.rand.org/content/dam/rand/pubs/testimonies/CT400/CT490/RAND_CT490.pdf" TargetMode="External"/><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2" Type="http://schemas.openxmlformats.org/officeDocument/2006/relationships/hyperlink" Target="https://www.simplilearn.com/advantages-and-disadvantages-of-automation-article" TargetMode="External"/><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2" Type="http://schemas.openxmlformats.org/officeDocument/2006/relationships/hyperlink" Target="https://www.simplilearn.com/tutorials/cyber-security-tutorial/zero-trust-security" TargetMode="External"/><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2" Type="http://schemas.openxmlformats.org/officeDocument/2006/relationships/hyperlink" Target="https://www.simplilearn.com/tutorials/machine-learning-tutorial/what-is-quantum-computing" TargetMode="External"/><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2" Type="http://schemas.openxmlformats.org/officeDocument/2006/relationships/hyperlink" Target="https://www.simplilearn.com/cloud-access-security-brokers-article" TargetMode="External"/><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2" Type="http://schemas.openxmlformats.org/officeDocument/2006/relationships/hyperlink" Target="https://www.simplilearn.com/importance-of-user-authentication-methods-in-cybersecurity-article" TargetMode="External"/><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2" Type="http://schemas.openxmlformats.org/officeDocument/2006/relationships/hyperlink" Target="https://www.simplilearn.com/behavioral-analytics-use-cases-techniques-technologies-article" TargetMode="External"/><Relationship Id="rId1" Type="http://schemas.openxmlformats.org/officeDocument/2006/relationships/slideLayout" Target="../slideLayouts/slideLayout1.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1295400"/>
            <a:ext cx="7772400" cy="1143000"/>
          </a:xfrm>
        </p:spPr>
        <p:txBody>
          <a:bodyPr>
            <a:normAutofit fontScale="90000"/>
          </a:bodyPr>
          <a:lstStyle/>
          <a:p>
            <a:r>
              <a:rPr lang="en-IN" sz="5300" dirty="0" smtClean="0"/>
              <a:t>Cyber Attacks and Risk Management </a:t>
            </a:r>
            <a:r>
              <a:rPr lang="en-IN" dirty="0" smtClean="0"/>
              <a:t/>
            </a:r>
            <a:br>
              <a:rPr lang="en-IN" dirty="0" smtClean="0"/>
            </a:br>
            <a:endParaRPr lang="en-IN" dirty="0"/>
          </a:p>
        </p:txBody>
      </p:sp>
      <p:sp>
        <p:nvSpPr>
          <p:cNvPr id="3" name="Subtitle 2"/>
          <p:cNvSpPr>
            <a:spLocks noGrp="1"/>
          </p:cNvSpPr>
          <p:nvPr>
            <p:ph type="subTitle" idx="1"/>
          </p:nvPr>
        </p:nvSpPr>
        <p:spPr>
          <a:xfrm>
            <a:off x="1295400" y="2076156"/>
            <a:ext cx="6400800" cy="609600"/>
          </a:xfrm>
        </p:spPr>
        <p:txBody>
          <a:bodyPr>
            <a:noAutofit/>
          </a:bodyPr>
          <a:lstStyle/>
          <a:p>
            <a:r>
              <a:rPr lang="en-IN" sz="2800" b="1" dirty="0" smtClean="0">
                <a:solidFill>
                  <a:srgbClr val="FFFF00"/>
                </a:solidFill>
              </a:rPr>
              <a:t>BCA </a:t>
            </a:r>
          </a:p>
          <a:p>
            <a:r>
              <a:rPr lang="en-IN" sz="2800" b="1" dirty="0" smtClean="0">
                <a:solidFill>
                  <a:srgbClr val="FFFF00"/>
                </a:solidFill>
              </a:rPr>
              <a:t>Cloud Computing &amp; Information Security</a:t>
            </a:r>
          </a:p>
          <a:p>
            <a:endParaRPr lang="en-IN" sz="1600" b="1" dirty="0">
              <a:solidFill>
                <a:srgbClr val="FFFF00"/>
              </a:solidFill>
            </a:endParaRPr>
          </a:p>
        </p:txBody>
      </p:sp>
      <p:sp>
        <p:nvSpPr>
          <p:cNvPr id="4" name="TextBox 3"/>
          <p:cNvSpPr txBox="1"/>
          <p:nvPr/>
        </p:nvSpPr>
        <p:spPr>
          <a:xfrm>
            <a:off x="2209800" y="4495800"/>
            <a:ext cx="6705600" cy="2031325"/>
          </a:xfrm>
          <a:prstGeom prst="rect">
            <a:avLst/>
          </a:prstGeom>
          <a:noFill/>
        </p:spPr>
        <p:txBody>
          <a:bodyPr wrap="square" rtlCol="0">
            <a:spAutoFit/>
          </a:bodyPr>
          <a:lstStyle/>
          <a:p>
            <a:pPr algn="r"/>
            <a:r>
              <a:rPr lang="en-IN" sz="3200" dirty="0" err="1" smtClean="0">
                <a:solidFill>
                  <a:srgbClr val="FF0000"/>
                </a:solidFill>
              </a:rPr>
              <a:t>Mr.</a:t>
            </a:r>
            <a:r>
              <a:rPr lang="en-IN" sz="3200" dirty="0" smtClean="0">
                <a:solidFill>
                  <a:srgbClr val="FF0000"/>
                </a:solidFill>
              </a:rPr>
              <a:t> </a:t>
            </a:r>
            <a:r>
              <a:rPr lang="en-IN" sz="3200" dirty="0" err="1" smtClean="0">
                <a:solidFill>
                  <a:srgbClr val="FF0000"/>
                </a:solidFill>
              </a:rPr>
              <a:t>Sukhdev</a:t>
            </a:r>
            <a:r>
              <a:rPr lang="en-IN" sz="3200" dirty="0" smtClean="0">
                <a:solidFill>
                  <a:srgbClr val="FF0000"/>
                </a:solidFill>
              </a:rPr>
              <a:t> Singh</a:t>
            </a:r>
          </a:p>
          <a:p>
            <a:pPr algn="r"/>
            <a:r>
              <a:rPr lang="en-IN" sz="2400" dirty="0" smtClean="0">
                <a:solidFill>
                  <a:srgbClr val="FF0000"/>
                </a:solidFill>
              </a:rPr>
              <a:t>Asst. Professor</a:t>
            </a:r>
          </a:p>
          <a:p>
            <a:pPr algn="r"/>
            <a:r>
              <a:rPr lang="en-IN" sz="2400" dirty="0" smtClean="0">
                <a:solidFill>
                  <a:srgbClr val="FF0000"/>
                </a:solidFill>
              </a:rPr>
              <a:t>Computer Science &amp; IT</a:t>
            </a:r>
          </a:p>
          <a:p>
            <a:pPr algn="r"/>
            <a:r>
              <a:rPr lang="en-IN" sz="2400" dirty="0" err="1" smtClean="0">
                <a:solidFill>
                  <a:srgbClr val="FF0000"/>
                </a:solidFill>
              </a:rPr>
              <a:t>Jagannath</a:t>
            </a:r>
            <a:r>
              <a:rPr lang="en-IN" sz="2400" dirty="0" smtClean="0">
                <a:solidFill>
                  <a:srgbClr val="FF0000"/>
                </a:solidFill>
              </a:rPr>
              <a:t> University, Delhi  (NCR)</a:t>
            </a:r>
          </a:p>
          <a:p>
            <a:endParaRPr lang="en-IN" sz="2200" dirty="0">
              <a:solidFill>
                <a:srgbClr val="FF0000"/>
              </a:solidFill>
            </a:endParaRPr>
          </a:p>
        </p:txBody>
      </p:sp>
      <p:sp>
        <p:nvSpPr>
          <p:cNvPr id="5" name="Footer Placeholder 4"/>
          <p:cNvSpPr>
            <a:spLocks noGrp="1"/>
          </p:cNvSpPr>
          <p:nvPr>
            <p:ph type="ftr" sz="quarter" idx="11"/>
          </p:nvPr>
        </p:nvSpPr>
        <p:spPr/>
        <p:txBody>
          <a:bodyPr/>
          <a:lstStyle/>
          <a:p>
            <a:r>
              <a:rPr lang="en-IN" dirty="0" err="1" smtClean="0"/>
              <a:t>Mr.</a:t>
            </a:r>
            <a:r>
              <a:rPr lang="en-IN" dirty="0" smtClean="0"/>
              <a:t> </a:t>
            </a:r>
            <a:r>
              <a:rPr lang="en-IN" dirty="0" err="1" smtClean="0"/>
              <a:t>Sukhdev</a:t>
            </a:r>
            <a:r>
              <a:rPr lang="en-IN" dirty="0" smtClean="0"/>
              <a:t> Singh, Asst. Professor, CSE&amp;IT</a:t>
            </a:r>
            <a:endParaRPr lang="en-US" dirty="0"/>
          </a:p>
        </p:txBody>
      </p:sp>
    </p:spTree>
    <p:extLst>
      <p:ext uri="{BB962C8B-B14F-4D97-AF65-F5344CB8AC3E}">
        <p14:creationId xmlns:p14="http://schemas.microsoft.com/office/powerpoint/2010/main" val="275709626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609600"/>
            <a:ext cx="7772400" cy="1143000"/>
          </a:xfrm>
        </p:spPr>
        <p:txBody>
          <a:bodyPr>
            <a:normAutofit fontScale="90000"/>
          </a:bodyPr>
          <a:lstStyle/>
          <a:p>
            <a:r>
              <a:rPr lang="en-IN" sz="5300" dirty="0" smtClean="0"/>
              <a:t>Cyber Security Concepts</a:t>
            </a:r>
            <a:r>
              <a:rPr lang="en-IN" dirty="0" smtClean="0"/>
              <a:t/>
            </a:r>
            <a:br>
              <a:rPr lang="en-IN" dirty="0" smtClean="0"/>
            </a:br>
            <a:endParaRPr lang="en-IN" dirty="0"/>
          </a:p>
        </p:txBody>
      </p:sp>
      <p:sp>
        <p:nvSpPr>
          <p:cNvPr id="3" name="Subtitle 2"/>
          <p:cNvSpPr>
            <a:spLocks noGrp="1"/>
          </p:cNvSpPr>
          <p:nvPr>
            <p:ph type="subTitle" idx="1"/>
          </p:nvPr>
        </p:nvSpPr>
        <p:spPr>
          <a:xfrm>
            <a:off x="1371600" y="1066800"/>
            <a:ext cx="6400800" cy="609600"/>
          </a:xfrm>
        </p:spPr>
        <p:txBody>
          <a:bodyPr/>
          <a:lstStyle/>
          <a:p>
            <a:r>
              <a:rPr lang="en-IN" sz="3200" dirty="0" smtClean="0">
                <a:solidFill>
                  <a:schemeClr val="accent5">
                    <a:lumMod val="40000"/>
                    <a:lumOff val="60000"/>
                  </a:schemeClr>
                </a:solidFill>
              </a:rPr>
              <a:t>History of Cyber Security</a:t>
            </a:r>
          </a:p>
          <a:p>
            <a:endParaRPr lang="en-IN" dirty="0"/>
          </a:p>
        </p:txBody>
      </p:sp>
      <p:sp>
        <p:nvSpPr>
          <p:cNvPr id="4" name="TextBox 3"/>
          <p:cNvSpPr txBox="1"/>
          <p:nvPr/>
        </p:nvSpPr>
        <p:spPr>
          <a:xfrm>
            <a:off x="762000" y="1676400"/>
            <a:ext cx="8153400" cy="3785652"/>
          </a:xfrm>
          <a:prstGeom prst="rect">
            <a:avLst/>
          </a:prstGeom>
          <a:noFill/>
        </p:spPr>
        <p:txBody>
          <a:bodyPr wrap="square" rtlCol="0">
            <a:spAutoFit/>
          </a:bodyPr>
          <a:lstStyle/>
          <a:p>
            <a:r>
              <a:rPr lang="en-IN" sz="2400" b="1" dirty="0" smtClean="0">
                <a:latin typeface="Arial Black" pitchFamily="34" charset="0"/>
              </a:rPr>
              <a:t>The </a:t>
            </a:r>
            <a:r>
              <a:rPr lang="en-IN" sz="2400" b="1" dirty="0">
                <a:latin typeface="Arial Black" pitchFamily="34" charset="0"/>
              </a:rPr>
              <a:t>1950s</a:t>
            </a:r>
          </a:p>
          <a:p>
            <a:r>
              <a:rPr lang="en-IN" sz="2400" dirty="0"/>
              <a:t>Hacking didn’t initially develop as a way to gather information with computers. Rather, the roots of computer hacking may be more effectively linked to early telephone use. This is evident in the 1950s when a trend called phone phreaking began.</a:t>
            </a:r>
          </a:p>
          <a:p>
            <a:r>
              <a:rPr lang="en-IN" sz="2400" dirty="0"/>
              <a:t>Phone phreaks are people that had a significant interest in the way phones worked. They attempted to hijack the protocols in place that enabled engineers to work on the network from a distance. </a:t>
            </a:r>
          </a:p>
        </p:txBody>
      </p:sp>
      <p:sp>
        <p:nvSpPr>
          <p:cNvPr id="5" name="Footer Placeholder 4"/>
          <p:cNvSpPr>
            <a:spLocks noGrp="1"/>
          </p:cNvSpPr>
          <p:nvPr>
            <p:ph type="ftr" sz="quarter" idx="11"/>
          </p:nvPr>
        </p:nvSpPr>
        <p:spPr/>
        <p:txBody>
          <a:bodyPr/>
          <a:lstStyle/>
          <a:p>
            <a:r>
              <a:rPr lang="en-IN" smtClean="0"/>
              <a:t>Mr. Sukhdev Singh, Asst. Professor, CSE&amp;IT</a:t>
            </a:r>
            <a:endParaRPr lang="en-US"/>
          </a:p>
        </p:txBody>
      </p:sp>
    </p:spTree>
    <p:extLst>
      <p:ext uri="{BB962C8B-B14F-4D97-AF65-F5344CB8AC3E}">
        <p14:creationId xmlns:p14="http://schemas.microsoft.com/office/powerpoint/2010/main" val="2723188957"/>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609600"/>
            <a:ext cx="7772400" cy="1143000"/>
          </a:xfrm>
        </p:spPr>
        <p:txBody>
          <a:bodyPr>
            <a:normAutofit fontScale="90000"/>
          </a:bodyPr>
          <a:lstStyle/>
          <a:p>
            <a:r>
              <a:rPr lang="en-IN" sz="5300" dirty="0" smtClean="0"/>
              <a:t>Cyber Security Concepts</a:t>
            </a:r>
            <a:r>
              <a:rPr lang="en-IN" dirty="0" smtClean="0"/>
              <a:t/>
            </a:r>
            <a:br>
              <a:rPr lang="en-IN" dirty="0" smtClean="0"/>
            </a:br>
            <a:endParaRPr lang="en-IN" dirty="0"/>
          </a:p>
        </p:txBody>
      </p:sp>
      <p:sp>
        <p:nvSpPr>
          <p:cNvPr id="3" name="Subtitle 2"/>
          <p:cNvSpPr>
            <a:spLocks noGrp="1"/>
          </p:cNvSpPr>
          <p:nvPr>
            <p:ph type="subTitle" idx="1"/>
          </p:nvPr>
        </p:nvSpPr>
        <p:spPr>
          <a:xfrm>
            <a:off x="1400908" y="1066800"/>
            <a:ext cx="6400800" cy="609600"/>
          </a:xfrm>
        </p:spPr>
        <p:txBody>
          <a:bodyPr/>
          <a:lstStyle/>
          <a:p>
            <a:r>
              <a:rPr lang="en-IN" sz="3200" dirty="0" smtClean="0"/>
              <a:t>Current Security Trends</a:t>
            </a:r>
            <a:r>
              <a:rPr lang="en-IN" sz="3200" dirty="0"/>
              <a:t>.</a:t>
            </a:r>
          </a:p>
        </p:txBody>
      </p:sp>
      <p:sp>
        <p:nvSpPr>
          <p:cNvPr id="4" name="TextBox 3"/>
          <p:cNvSpPr txBox="1"/>
          <p:nvPr/>
        </p:nvSpPr>
        <p:spPr>
          <a:xfrm>
            <a:off x="533400" y="1911532"/>
            <a:ext cx="8382000" cy="2308324"/>
          </a:xfrm>
          <a:prstGeom prst="rect">
            <a:avLst/>
          </a:prstGeom>
          <a:noFill/>
        </p:spPr>
        <p:txBody>
          <a:bodyPr wrap="square" rtlCol="0">
            <a:spAutoFit/>
          </a:bodyPr>
          <a:lstStyle/>
          <a:p>
            <a:r>
              <a:rPr lang="en-IN" sz="2400" dirty="0">
                <a:solidFill>
                  <a:srgbClr val="FF0000"/>
                </a:solidFill>
              </a:rPr>
              <a:t>AI-Driven Security Testing</a:t>
            </a:r>
          </a:p>
          <a:p>
            <a:r>
              <a:rPr lang="en-IN" sz="2400" dirty="0"/>
              <a:t>AI-powered </a:t>
            </a:r>
            <a:r>
              <a:rPr lang="en-IN" sz="2400" dirty="0">
                <a:hlinkClick r:id="rId2" tooltip="penetration testing and vulnerability assessment"/>
              </a:rPr>
              <a:t>penetration testing and vulnerability assessment</a:t>
            </a:r>
            <a:r>
              <a:rPr lang="en-IN" sz="2400" dirty="0"/>
              <a:t> tools will become more sophisticated in identifying weaknesses in systems and applications, allowing organizations to address security flaws proactively.</a:t>
            </a:r>
          </a:p>
          <a:p>
            <a:r>
              <a:rPr lang="en-IN" sz="2400" dirty="0" smtClean="0"/>
              <a:t>.</a:t>
            </a:r>
            <a:endParaRPr lang="en-IN" sz="2400" dirty="0"/>
          </a:p>
        </p:txBody>
      </p:sp>
      <p:sp>
        <p:nvSpPr>
          <p:cNvPr id="5" name="Footer Placeholder 4"/>
          <p:cNvSpPr>
            <a:spLocks noGrp="1"/>
          </p:cNvSpPr>
          <p:nvPr>
            <p:ph type="ftr" sz="quarter" idx="11"/>
          </p:nvPr>
        </p:nvSpPr>
        <p:spPr/>
        <p:txBody>
          <a:bodyPr/>
          <a:lstStyle/>
          <a:p>
            <a:r>
              <a:rPr lang="en-IN" smtClean="0"/>
              <a:t>Mr. Sukhdev Singh, Asst. Professor, CSE&amp;IT</a:t>
            </a:r>
            <a:endParaRPr lang="en-US"/>
          </a:p>
        </p:txBody>
      </p:sp>
    </p:spTree>
    <p:extLst>
      <p:ext uri="{BB962C8B-B14F-4D97-AF65-F5344CB8AC3E}">
        <p14:creationId xmlns:p14="http://schemas.microsoft.com/office/powerpoint/2010/main" val="3855127657"/>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609600"/>
            <a:ext cx="7772400" cy="1143000"/>
          </a:xfrm>
        </p:spPr>
        <p:txBody>
          <a:bodyPr>
            <a:normAutofit fontScale="90000"/>
          </a:bodyPr>
          <a:lstStyle/>
          <a:p>
            <a:r>
              <a:rPr lang="en-IN" sz="5300" dirty="0" smtClean="0"/>
              <a:t>Cyber Security Concepts</a:t>
            </a:r>
            <a:r>
              <a:rPr lang="en-IN" dirty="0" smtClean="0"/>
              <a:t/>
            </a:r>
            <a:br>
              <a:rPr lang="en-IN" dirty="0" smtClean="0"/>
            </a:br>
            <a:endParaRPr lang="en-IN" dirty="0"/>
          </a:p>
        </p:txBody>
      </p:sp>
      <p:sp>
        <p:nvSpPr>
          <p:cNvPr id="3" name="Subtitle 2"/>
          <p:cNvSpPr>
            <a:spLocks noGrp="1"/>
          </p:cNvSpPr>
          <p:nvPr>
            <p:ph type="subTitle" idx="1"/>
          </p:nvPr>
        </p:nvSpPr>
        <p:spPr>
          <a:xfrm>
            <a:off x="1400908" y="1066800"/>
            <a:ext cx="6400800" cy="609600"/>
          </a:xfrm>
        </p:spPr>
        <p:txBody>
          <a:bodyPr/>
          <a:lstStyle/>
          <a:p>
            <a:r>
              <a:rPr lang="en-IN" sz="3200" dirty="0" smtClean="0"/>
              <a:t>Current Security Trends</a:t>
            </a:r>
            <a:r>
              <a:rPr lang="en-IN" sz="3200" dirty="0"/>
              <a:t>.</a:t>
            </a:r>
          </a:p>
        </p:txBody>
      </p:sp>
      <p:sp>
        <p:nvSpPr>
          <p:cNvPr id="4" name="TextBox 3"/>
          <p:cNvSpPr txBox="1"/>
          <p:nvPr/>
        </p:nvSpPr>
        <p:spPr>
          <a:xfrm>
            <a:off x="461889" y="1940840"/>
            <a:ext cx="8382000" cy="1938992"/>
          </a:xfrm>
          <a:prstGeom prst="rect">
            <a:avLst/>
          </a:prstGeom>
          <a:noFill/>
        </p:spPr>
        <p:txBody>
          <a:bodyPr wrap="square" rtlCol="0">
            <a:spAutoFit/>
          </a:bodyPr>
          <a:lstStyle/>
          <a:p>
            <a:r>
              <a:rPr lang="en-IN" sz="2400" dirty="0">
                <a:solidFill>
                  <a:srgbClr val="FF0000"/>
                </a:solidFill>
              </a:rPr>
              <a:t>Incident Response and Recovery Planning</a:t>
            </a:r>
          </a:p>
          <a:p>
            <a:r>
              <a:rPr lang="en-IN" sz="2400" dirty="0"/>
              <a:t>The development and testing of incident response and recovery plans will be a focus for organizations. The capacity to detect and respond to cyber incidents and recover from them will be critical to minimizing the impact of breaches.</a:t>
            </a:r>
          </a:p>
        </p:txBody>
      </p:sp>
      <p:sp>
        <p:nvSpPr>
          <p:cNvPr id="5" name="Footer Placeholder 4"/>
          <p:cNvSpPr>
            <a:spLocks noGrp="1"/>
          </p:cNvSpPr>
          <p:nvPr>
            <p:ph type="ftr" sz="quarter" idx="11"/>
          </p:nvPr>
        </p:nvSpPr>
        <p:spPr/>
        <p:txBody>
          <a:bodyPr/>
          <a:lstStyle/>
          <a:p>
            <a:r>
              <a:rPr lang="en-IN" smtClean="0"/>
              <a:t>Mr. Sukhdev Singh, Asst. Professor, CSE&amp;IT</a:t>
            </a:r>
            <a:endParaRPr lang="en-US"/>
          </a:p>
        </p:txBody>
      </p:sp>
    </p:spTree>
    <p:extLst>
      <p:ext uri="{BB962C8B-B14F-4D97-AF65-F5344CB8AC3E}">
        <p14:creationId xmlns:p14="http://schemas.microsoft.com/office/powerpoint/2010/main" val="2567430297"/>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609600"/>
            <a:ext cx="7772400" cy="1143000"/>
          </a:xfrm>
        </p:spPr>
        <p:txBody>
          <a:bodyPr>
            <a:normAutofit fontScale="90000"/>
          </a:bodyPr>
          <a:lstStyle/>
          <a:p>
            <a:r>
              <a:rPr lang="en-IN" sz="5300" dirty="0" smtClean="0"/>
              <a:t>Cyber Security Concepts</a:t>
            </a:r>
            <a:r>
              <a:rPr lang="en-IN" dirty="0" smtClean="0"/>
              <a:t/>
            </a:r>
            <a:br>
              <a:rPr lang="en-IN" dirty="0" smtClean="0"/>
            </a:br>
            <a:endParaRPr lang="en-IN" dirty="0"/>
          </a:p>
        </p:txBody>
      </p:sp>
      <p:sp>
        <p:nvSpPr>
          <p:cNvPr id="3" name="Subtitle 2"/>
          <p:cNvSpPr>
            <a:spLocks noGrp="1"/>
          </p:cNvSpPr>
          <p:nvPr>
            <p:ph type="subTitle" idx="1"/>
          </p:nvPr>
        </p:nvSpPr>
        <p:spPr>
          <a:xfrm>
            <a:off x="1400908" y="1066800"/>
            <a:ext cx="6400800" cy="609600"/>
          </a:xfrm>
        </p:spPr>
        <p:txBody>
          <a:bodyPr/>
          <a:lstStyle/>
          <a:p>
            <a:r>
              <a:rPr lang="en-IN" sz="3200" dirty="0" smtClean="0"/>
              <a:t>Current Security Trends</a:t>
            </a:r>
            <a:r>
              <a:rPr lang="en-IN" sz="3200" dirty="0"/>
              <a:t>.</a:t>
            </a:r>
          </a:p>
        </p:txBody>
      </p:sp>
      <p:sp>
        <p:nvSpPr>
          <p:cNvPr id="4" name="TextBox 3"/>
          <p:cNvSpPr txBox="1"/>
          <p:nvPr/>
        </p:nvSpPr>
        <p:spPr>
          <a:xfrm>
            <a:off x="461889" y="1940840"/>
            <a:ext cx="8382000" cy="2308324"/>
          </a:xfrm>
          <a:prstGeom prst="rect">
            <a:avLst/>
          </a:prstGeom>
          <a:noFill/>
        </p:spPr>
        <p:txBody>
          <a:bodyPr wrap="square" rtlCol="0">
            <a:spAutoFit/>
          </a:bodyPr>
          <a:lstStyle/>
          <a:p>
            <a:r>
              <a:rPr lang="en-IN" sz="2400" dirty="0"/>
              <a:t> </a:t>
            </a:r>
            <a:r>
              <a:rPr lang="en-IN" sz="2400" dirty="0">
                <a:solidFill>
                  <a:srgbClr val="FF0000"/>
                </a:solidFill>
              </a:rPr>
              <a:t>Smart Cities and Critical Infrastructure Security</a:t>
            </a:r>
          </a:p>
          <a:p>
            <a:r>
              <a:rPr lang="en-IN" sz="2400" dirty="0"/>
              <a:t>As smart city initiatives and the digitization of critical infrastructure expand, security measures for these interconnected systems will be paramount. Protecting essential services like power grids and transportation systems will be a top priority.</a:t>
            </a:r>
          </a:p>
        </p:txBody>
      </p:sp>
      <p:sp>
        <p:nvSpPr>
          <p:cNvPr id="5" name="Footer Placeholder 4"/>
          <p:cNvSpPr>
            <a:spLocks noGrp="1"/>
          </p:cNvSpPr>
          <p:nvPr>
            <p:ph type="ftr" sz="quarter" idx="11"/>
          </p:nvPr>
        </p:nvSpPr>
        <p:spPr/>
        <p:txBody>
          <a:bodyPr/>
          <a:lstStyle/>
          <a:p>
            <a:r>
              <a:rPr lang="en-IN" smtClean="0"/>
              <a:t>Mr. Sukhdev Singh, Asst. Professor, CSE&amp;IT</a:t>
            </a:r>
            <a:endParaRPr lang="en-US"/>
          </a:p>
        </p:txBody>
      </p:sp>
    </p:spTree>
    <p:extLst>
      <p:ext uri="{BB962C8B-B14F-4D97-AF65-F5344CB8AC3E}">
        <p14:creationId xmlns:p14="http://schemas.microsoft.com/office/powerpoint/2010/main" val="311518122"/>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609600"/>
            <a:ext cx="7772400" cy="1143000"/>
          </a:xfrm>
        </p:spPr>
        <p:txBody>
          <a:bodyPr>
            <a:normAutofit fontScale="90000"/>
          </a:bodyPr>
          <a:lstStyle/>
          <a:p>
            <a:r>
              <a:rPr lang="en-IN" sz="5300" dirty="0" smtClean="0"/>
              <a:t>Cyber Security Concepts</a:t>
            </a:r>
            <a:r>
              <a:rPr lang="en-IN" dirty="0" smtClean="0"/>
              <a:t/>
            </a:r>
            <a:br>
              <a:rPr lang="en-IN" dirty="0" smtClean="0"/>
            </a:br>
            <a:endParaRPr lang="en-IN" dirty="0"/>
          </a:p>
        </p:txBody>
      </p:sp>
      <p:sp>
        <p:nvSpPr>
          <p:cNvPr id="3" name="Subtitle 2"/>
          <p:cNvSpPr>
            <a:spLocks noGrp="1"/>
          </p:cNvSpPr>
          <p:nvPr>
            <p:ph type="subTitle" idx="1"/>
          </p:nvPr>
        </p:nvSpPr>
        <p:spPr>
          <a:xfrm>
            <a:off x="1400908" y="1066800"/>
            <a:ext cx="6400800" cy="609600"/>
          </a:xfrm>
        </p:spPr>
        <p:txBody>
          <a:bodyPr/>
          <a:lstStyle/>
          <a:p>
            <a:r>
              <a:rPr lang="en-IN" sz="3200" dirty="0" smtClean="0"/>
              <a:t>Current Security Trends</a:t>
            </a:r>
            <a:r>
              <a:rPr lang="en-IN" sz="3200" dirty="0"/>
              <a:t>.</a:t>
            </a:r>
          </a:p>
        </p:txBody>
      </p:sp>
      <p:sp>
        <p:nvSpPr>
          <p:cNvPr id="4" name="TextBox 3"/>
          <p:cNvSpPr txBox="1"/>
          <p:nvPr/>
        </p:nvSpPr>
        <p:spPr>
          <a:xfrm>
            <a:off x="461889" y="1940840"/>
            <a:ext cx="8382000" cy="1938992"/>
          </a:xfrm>
          <a:prstGeom prst="rect">
            <a:avLst/>
          </a:prstGeom>
          <a:noFill/>
        </p:spPr>
        <p:txBody>
          <a:bodyPr wrap="square" rtlCol="0">
            <a:spAutoFit/>
          </a:bodyPr>
          <a:lstStyle/>
          <a:p>
            <a:r>
              <a:rPr lang="en-IN" sz="2400" dirty="0">
                <a:solidFill>
                  <a:srgbClr val="FF0000"/>
                </a:solidFill>
              </a:rPr>
              <a:t>AI-Powered Cybercriminals</a:t>
            </a:r>
          </a:p>
          <a:p>
            <a:r>
              <a:rPr lang="en-IN" sz="2400" dirty="0"/>
              <a:t>Cybercriminals will increasingly employ AI and ML in their attacks, making them more challenging to detect and mitigate. Adversarial AI will be used to evade security measures and enhance attack strategies.</a:t>
            </a:r>
          </a:p>
        </p:txBody>
      </p:sp>
      <p:sp>
        <p:nvSpPr>
          <p:cNvPr id="5" name="Footer Placeholder 4"/>
          <p:cNvSpPr>
            <a:spLocks noGrp="1"/>
          </p:cNvSpPr>
          <p:nvPr>
            <p:ph type="ftr" sz="quarter" idx="11"/>
          </p:nvPr>
        </p:nvSpPr>
        <p:spPr/>
        <p:txBody>
          <a:bodyPr/>
          <a:lstStyle/>
          <a:p>
            <a:r>
              <a:rPr lang="en-IN" smtClean="0"/>
              <a:t>Mr. Sukhdev Singh, Asst. Professor, CSE&amp;IT</a:t>
            </a:r>
            <a:endParaRPr lang="en-US"/>
          </a:p>
        </p:txBody>
      </p:sp>
    </p:spTree>
    <p:extLst>
      <p:ext uri="{BB962C8B-B14F-4D97-AF65-F5344CB8AC3E}">
        <p14:creationId xmlns:p14="http://schemas.microsoft.com/office/powerpoint/2010/main" val="2373779329"/>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609600"/>
            <a:ext cx="7772400" cy="1143000"/>
          </a:xfrm>
        </p:spPr>
        <p:txBody>
          <a:bodyPr>
            <a:normAutofit fontScale="90000"/>
          </a:bodyPr>
          <a:lstStyle/>
          <a:p>
            <a:r>
              <a:rPr lang="en-IN" sz="5300" dirty="0" smtClean="0"/>
              <a:t>Cyber Security Concepts</a:t>
            </a:r>
            <a:r>
              <a:rPr lang="en-IN" dirty="0" smtClean="0"/>
              <a:t/>
            </a:r>
            <a:br>
              <a:rPr lang="en-IN" dirty="0" smtClean="0"/>
            </a:br>
            <a:endParaRPr lang="en-IN" dirty="0"/>
          </a:p>
        </p:txBody>
      </p:sp>
      <p:sp>
        <p:nvSpPr>
          <p:cNvPr id="3" name="Subtitle 2"/>
          <p:cNvSpPr>
            <a:spLocks noGrp="1"/>
          </p:cNvSpPr>
          <p:nvPr>
            <p:ph type="subTitle" idx="1"/>
          </p:nvPr>
        </p:nvSpPr>
        <p:spPr>
          <a:xfrm>
            <a:off x="1400908" y="1066800"/>
            <a:ext cx="6400800" cy="609600"/>
          </a:xfrm>
        </p:spPr>
        <p:txBody>
          <a:bodyPr/>
          <a:lstStyle/>
          <a:p>
            <a:r>
              <a:rPr lang="en-IN" sz="3200" dirty="0" smtClean="0"/>
              <a:t>Current Security Trends</a:t>
            </a:r>
            <a:r>
              <a:rPr lang="en-IN" sz="3200" dirty="0"/>
              <a:t>.</a:t>
            </a:r>
          </a:p>
        </p:txBody>
      </p:sp>
      <p:sp>
        <p:nvSpPr>
          <p:cNvPr id="4" name="TextBox 3"/>
          <p:cNvSpPr txBox="1"/>
          <p:nvPr/>
        </p:nvSpPr>
        <p:spPr>
          <a:xfrm>
            <a:off x="461889" y="1940840"/>
            <a:ext cx="8382000" cy="1938992"/>
          </a:xfrm>
          <a:prstGeom prst="rect">
            <a:avLst/>
          </a:prstGeom>
          <a:noFill/>
        </p:spPr>
        <p:txBody>
          <a:bodyPr wrap="square" rtlCol="0">
            <a:spAutoFit/>
          </a:bodyPr>
          <a:lstStyle/>
          <a:p>
            <a:r>
              <a:rPr lang="en-IN" sz="2400" dirty="0" smtClean="0">
                <a:solidFill>
                  <a:srgbClr val="FF0000"/>
                </a:solidFill>
              </a:rPr>
              <a:t>Ethical Hacking and Bug Bounty Programs</a:t>
            </a:r>
          </a:p>
          <a:p>
            <a:r>
              <a:rPr lang="en-IN" sz="2400" dirty="0" smtClean="0"/>
              <a:t>Organizations </a:t>
            </a:r>
            <a:r>
              <a:rPr lang="en-IN" sz="2400" dirty="0"/>
              <a:t>will continue to embrace ethical hacking and bug bounty programs to detect system vulnerabilities. </a:t>
            </a:r>
            <a:r>
              <a:rPr lang="en-IN" sz="2400" dirty="0" err="1"/>
              <a:t>Crowdsourced</a:t>
            </a:r>
            <a:r>
              <a:rPr lang="en-IN" sz="2400" dirty="0"/>
              <a:t> security testing will become more common, allowing organizations to proactively fix security issues.</a:t>
            </a:r>
          </a:p>
        </p:txBody>
      </p:sp>
      <p:sp>
        <p:nvSpPr>
          <p:cNvPr id="5" name="Footer Placeholder 4"/>
          <p:cNvSpPr>
            <a:spLocks noGrp="1"/>
          </p:cNvSpPr>
          <p:nvPr>
            <p:ph type="ftr" sz="quarter" idx="11"/>
          </p:nvPr>
        </p:nvSpPr>
        <p:spPr>
          <a:xfrm>
            <a:off x="193638" y="6250164"/>
            <a:ext cx="5597562" cy="365125"/>
          </a:xfrm>
        </p:spPr>
        <p:txBody>
          <a:bodyPr/>
          <a:lstStyle/>
          <a:p>
            <a:r>
              <a:rPr lang="en-IN" sz="2000" dirty="0" err="1" smtClean="0">
                <a:solidFill>
                  <a:srgbClr val="7030A0"/>
                </a:solidFill>
              </a:rPr>
              <a:t>Mr.</a:t>
            </a:r>
            <a:r>
              <a:rPr lang="en-IN" sz="2000" dirty="0" smtClean="0">
                <a:solidFill>
                  <a:srgbClr val="7030A0"/>
                </a:solidFill>
              </a:rPr>
              <a:t> </a:t>
            </a:r>
            <a:r>
              <a:rPr lang="en-IN" sz="2000" dirty="0" err="1" smtClean="0">
                <a:solidFill>
                  <a:srgbClr val="7030A0"/>
                </a:solidFill>
              </a:rPr>
              <a:t>Sukhdev</a:t>
            </a:r>
            <a:r>
              <a:rPr lang="en-IN" sz="2000" dirty="0" smtClean="0">
                <a:solidFill>
                  <a:srgbClr val="7030A0"/>
                </a:solidFill>
              </a:rPr>
              <a:t> Singh, Asst. Professor, CSE&amp;IT</a:t>
            </a:r>
            <a:endParaRPr lang="en-US" sz="2000" dirty="0">
              <a:solidFill>
                <a:srgbClr val="7030A0"/>
              </a:solidFill>
            </a:endParaRPr>
          </a:p>
        </p:txBody>
      </p:sp>
    </p:spTree>
    <p:extLst>
      <p:ext uri="{BB962C8B-B14F-4D97-AF65-F5344CB8AC3E}">
        <p14:creationId xmlns:p14="http://schemas.microsoft.com/office/powerpoint/2010/main" val="2339983371"/>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IN" smtClean="0"/>
              <a:t>Mr. Sukhdev Singh, Asst. Professor, CSE&amp;IT</a:t>
            </a:r>
            <a:endParaRPr lang="en-US"/>
          </a:p>
        </p:txBody>
      </p:sp>
      <p:sp>
        <p:nvSpPr>
          <p:cNvPr id="4" name="Title 3"/>
          <p:cNvSpPr>
            <a:spLocks noGrp="1"/>
          </p:cNvSpPr>
          <p:nvPr>
            <p:ph type="title"/>
          </p:nvPr>
        </p:nvSpPr>
        <p:spPr>
          <a:xfrm>
            <a:off x="220395" y="228600"/>
            <a:ext cx="8229600" cy="1252728"/>
          </a:xfrm>
        </p:spPr>
        <p:txBody>
          <a:bodyPr/>
          <a:lstStyle/>
          <a:p>
            <a:r>
              <a:rPr lang="en-IN" dirty="0" smtClean="0"/>
              <a:t>Keep Learning</a:t>
            </a:r>
            <a:endParaRPr lang="en-IN" dirty="0"/>
          </a:p>
        </p:txBody>
      </p:sp>
      <p:sp>
        <p:nvSpPr>
          <p:cNvPr id="5" name="Rectangle 4"/>
          <p:cNvSpPr/>
          <p:nvPr/>
        </p:nvSpPr>
        <p:spPr>
          <a:xfrm rot="21360426">
            <a:off x="742073" y="3207907"/>
            <a:ext cx="7162800" cy="1862048"/>
          </a:xfrm>
          <a:prstGeom prst="rect">
            <a:avLst/>
          </a:prstGeom>
          <a:noFill/>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11500" b="1" cap="none"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Thank You!</a:t>
            </a:r>
            <a:endParaRPr lang="en-US" sz="11500" b="1" cap="none"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Tree>
    <p:extLst>
      <p:ext uri="{BB962C8B-B14F-4D97-AF65-F5344CB8AC3E}">
        <p14:creationId xmlns:p14="http://schemas.microsoft.com/office/powerpoint/2010/main" val="24226060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609600"/>
            <a:ext cx="7772400" cy="1143000"/>
          </a:xfrm>
        </p:spPr>
        <p:txBody>
          <a:bodyPr>
            <a:normAutofit fontScale="90000"/>
          </a:bodyPr>
          <a:lstStyle/>
          <a:p>
            <a:r>
              <a:rPr lang="en-IN" sz="5300" dirty="0" smtClean="0"/>
              <a:t>Cyber Security Concepts</a:t>
            </a:r>
            <a:r>
              <a:rPr lang="en-IN" dirty="0" smtClean="0"/>
              <a:t/>
            </a:r>
            <a:br>
              <a:rPr lang="en-IN" dirty="0" smtClean="0"/>
            </a:br>
            <a:endParaRPr lang="en-IN" dirty="0"/>
          </a:p>
        </p:txBody>
      </p:sp>
      <p:sp>
        <p:nvSpPr>
          <p:cNvPr id="3" name="Subtitle 2"/>
          <p:cNvSpPr>
            <a:spLocks noGrp="1"/>
          </p:cNvSpPr>
          <p:nvPr>
            <p:ph type="subTitle" idx="1"/>
          </p:nvPr>
        </p:nvSpPr>
        <p:spPr>
          <a:xfrm>
            <a:off x="1371600" y="1066800"/>
            <a:ext cx="6400800" cy="609600"/>
          </a:xfrm>
        </p:spPr>
        <p:txBody>
          <a:bodyPr/>
          <a:lstStyle/>
          <a:p>
            <a:r>
              <a:rPr lang="en-IN" sz="3200" dirty="0" smtClean="0">
                <a:solidFill>
                  <a:schemeClr val="accent5">
                    <a:lumMod val="40000"/>
                    <a:lumOff val="60000"/>
                  </a:schemeClr>
                </a:solidFill>
              </a:rPr>
              <a:t>History of Cyber Security</a:t>
            </a:r>
          </a:p>
          <a:p>
            <a:endParaRPr lang="en-IN" dirty="0"/>
          </a:p>
        </p:txBody>
      </p:sp>
      <p:sp>
        <p:nvSpPr>
          <p:cNvPr id="4" name="TextBox 3"/>
          <p:cNvSpPr txBox="1"/>
          <p:nvPr/>
        </p:nvSpPr>
        <p:spPr>
          <a:xfrm>
            <a:off x="762000" y="1676400"/>
            <a:ext cx="8153400" cy="3785652"/>
          </a:xfrm>
          <a:prstGeom prst="rect">
            <a:avLst/>
          </a:prstGeom>
          <a:noFill/>
        </p:spPr>
        <p:txBody>
          <a:bodyPr wrap="square" rtlCol="0">
            <a:spAutoFit/>
          </a:bodyPr>
          <a:lstStyle/>
          <a:p>
            <a:r>
              <a:rPr lang="en-IN" sz="2400" b="1" dirty="0" smtClean="0">
                <a:latin typeface="Arial Black" pitchFamily="34" charset="0"/>
              </a:rPr>
              <a:t>The </a:t>
            </a:r>
            <a:r>
              <a:rPr lang="en-IN" sz="2400" b="1" dirty="0">
                <a:latin typeface="Arial Black" pitchFamily="34" charset="0"/>
              </a:rPr>
              <a:t>1950s</a:t>
            </a:r>
          </a:p>
          <a:p>
            <a:endParaRPr lang="en-IN" sz="2400" dirty="0" smtClean="0"/>
          </a:p>
          <a:p>
            <a:r>
              <a:rPr lang="en-IN" sz="2400" dirty="0" smtClean="0"/>
              <a:t>This </a:t>
            </a:r>
            <a:r>
              <a:rPr lang="en-IN" sz="2400" dirty="0"/>
              <a:t>enabled people to make no cost calls and reduced tolls for long distance calling. This practice continued for some time. It left many phone companies without a way to stop it from occurring.</a:t>
            </a:r>
          </a:p>
          <a:p>
            <a:r>
              <a:rPr lang="en-IN" sz="2400" dirty="0"/>
              <a:t>There are claims that Steve Jobs and Steve Wozniak, the founders of Apple, were interested in the phone phreaks community itself. Digital technology using similar concepts would later be developed in the Apple computers.</a:t>
            </a:r>
          </a:p>
        </p:txBody>
      </p:sp>
      <p:sp>
        <p:nvSpPr>
          <p:cNvPr id="5" name="Footer Placeholder 4"/>
          <p:cNvSpPr>
            <a:spLocks noGrp="1"/>
          </p:cNvSpPr>
          <p:nvPr>
            <p:ph type="ftr" sz="quarter" idx="11"/>
          </p:nvPr>
        </p:nvSpPr>
        <p:spPr/>
        <p:txBody>
          <a:bodyPr/>
          <a:lstStyle/>
          <a:p>
            <a:r>
              <a:rPr lang="en-IN" smtClean="0"/>
              <a:t>Mr. Sukhdev Singh, Asst. Professor, CSE&amp;IT</a:t>
            </a:r>
            <a:endParaRPr lang="en-US"/>
          </a:p>
        </p:txBody>
      </p:sp>
    </p:spTree>
    <p:extLst>
      <p:ext uri="{BB962C8B-B14F-4D97-AF65-F5344CB8AC3E}">
        <p14:creationId xmlns:p14="http://schemas.microsoft.com/office/powerpoint/2010/main" val="30745521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609600"/>
            <a:ext cx="7772400" cy="1143000"/>
          </a:xfrm>
        </p:spPr>
        <p:txBody>
          <a:bodyPr>
            <a:normAutofit fontScale="90000"/>
          </a:bodyPr>
          <a:lstStyle/>
          <a:p>
            <a:r>
              <a:rPr lang="en-IN" sz="5300" dirty="0" smtClean="0"/>
              <a:t>Cyber Security Concepts</a:t>
            </a:r>
            <a:r>
              <a:rPr lang="en-IN" dirty="0" smtClean="0"/>
              <a:t/>
            </a:r>
            <a:br>
              <a:rPr lang="en-IN" dirty="0" smtClean="0"/>
            </a:br>
            <a:endParaRPr lang="en-IN" dirty="0"/>
          </a:p>
        </p:txBody>
      </p:sp>
      <p:sp>
        <p:nvSpPr>
          <p:cNvPr id="3" name="Subtitle 2"/>
          <p:cNvSpPr>
            <a:spLocks noGrp="1"/>
          </p:cNvSpPr>
          <p:nvPr>
            <p:ph type="subTitle" idx="1"/>
          </p:nvPr>
        </p:nvSpPr>
        <p:spPr>
          <a:xfrm>
            <a:off x="1371600" y="1066800"/>
            <a:ext cx="6400800" cy="609600"/>
          </a:xfrm>
        </p:spPr>
        <p:txBody>
          <a:bodyPr/>
          <a:lstStyle/>
          <a:p>
            <a:r>
              <a:rPr lang="en-IN" sz="3200" dirty="0" smtClean="0">
                <a:solidFill>
                  <a:schemeClr val="accent5">
                    <a:lumMod val="40000"/>
                    <a:lumOff val="60000"/>
                  </a:schemeClr>
                </a:solidFill>
              </a:rPr>
              <a:t>History of Cyber Security</a:t>
            </a:r>
          </a:p>
          <a:p>
            <a:endParaRPr lang="en-IN" dirty="0"/>
          </a:p>
        </p:txBody>
      </p:sp>
      <p:sp>
        <p:nvSpPr>
          <p:cNvPr id="4" name="TextBox 3"/>
          <p:cNvSpPr txBox="1"/>
          <p:nvPr/>
        </p:nvSpPr>
        <p:spPr>
          <a:xfrm>
            <a:off x="762000" y="1676400"/>
            <a:ext cx="8153400" cy="4154984"/>
          </a:xfrm>
          <a:prstGeom prst="rect">
            <a:avLst/>
          </a:prstGeom>
          <a:noFill/>
        </p:spPr>
        <p:txBody>
          <a:bodyPr wrap="square" rtlCol="0">
            <a:spAutoFit/>
          </a:bodyPr>
          <a:lstStyle/>
          <a:p>
            <a:r>
              <a:rPr lang="en-IN" sz="2400" b="1" dirty="0">
                <a:latin typeface="Arial Black" pitchFamily="34" charset="0"/>
              </a:rPr>
              <a:t>The 1960s</a:t>
            </a:r>
          </a:p>
          <a:p>
            <a:r>
              <a:rPr lang="en-IN" sz="2400" dirty="0"/>
              <a:t>The 1960s brought with it various innovations in the computer industry. Still, computers were still very large and expensive systems. Most were huge mainframes that, when used, were locked into rooms far away from access to the general public or anyone else using them</a:t>
            </a:r>
            <a:r>
              <a:rPr lang="en-IN" sz="2400" dirty="0" smtClean="0"/>
              <a:t>. </a:t>
            </a:r>
          </a:p>
          <a:p>
            <a:r>
              <a:rPr lang="en-IN" sz="2400" dirty="0"/>
              <a:t>The term hacking developed during this decade, for the most part. It didn’t come from the use with computers, but rather when a group of people hacked the MIT Tech Model Railroad Club hacked high tech train sets. They wanted to make adjustments to their functionality</a:t>
            </a:r>
          </a:p>
        </p:txBody>
      </p:sp>
      <p:sp>
        <p:nvSpPr>
          <p:cNvPr id="5" name="Footer Placeholder 4"/>
          <p:cNvSpPr>
            <a:spLocks noGrp="1"/>
          </p:cNvSpPr>
          <p:nvPr>
            <p:ph type="ftr" sz="quarter" idx="11"/>
          </p:nvPr>
        </p:nvSpPr>
        <p:spPr/>
        <p:txBody>
          <a:bodyPr/>
          <a:lstStyle/>
          <a:p>
            <a:r>
              <a:rPr lang="en-IN" smtClean="0"/>
              <a:t>Mr. Sukhdev Singh, Asst. Professor, CSE&amp;IT</a:t>
            </a:r>
            <a:endParaRPr lang="en-US"/>
          </a:p>
        </p:txBody>
      </p:sp>
    </p:spTree>
    <p:extLst>
      <p:ext uri="{BB962C8B-B14F-4D97-AF65-F5344CB8AC3E}">
        <p14:creationId xmlns:p14="http://schemas.microsoft.com/office/powerpoint/2010/main" val="40557427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609600"/>
            <a:ext cx="7772400" cy="1143000"/>
          </a:xfrm>
        </p:spPr>
        <p:txBody>
          <a:bodyPr>
            <a:normAutofit fontScale="90000"/>
          </a:bodyPr>
          <a:lstStyle/>
          <a:p>
            <a:r>
              <a:rPr lang="en-IN" sz="5300" dirty="0" smtClean="0"/>
              <a:t>Cyber Security Concepts</a:t>
            </a:r>
            <a:r>
              <a:rPr lang="en-IN" dirty="0" smtClean="0"/>
              <a:t/>
            </a:r>
            <a:br>
              <a:rPr lang="en-IN" dirty="0" smtClean="0"/>
            </a:br>
            <a:endParaRPr lang="en-IN" dirty="0"/>
          </a:p>
        </p:txBody>
      </p:sp>
      <p:sp>
        <p:nvSpPr>
          <p:cNvPr id="3" name="Subtitle 2"/>
          <p:cNvSpPr>
            <a:spLocks noGrp="1"/>
          </p:cNvSpPr>
          <p:nvPr>
            <p:ph type="subTitle" idx="1"/>
          </p:nvPr>
        </p:nvSpPr>
        <p:spPr>
          <a:xfrm>
            <a:off x="1371600" y="1066800"/>
            <a:ext cx="6400800" cy="609600"/>
          </a:xfrm>
        </p:spPr>
        <p:txBody>
          <a:bodyPr/>
          <a:lstStyle/>
          <a:p>
            <a:r>
              <a:rPr lang="en-IN" sz="3200" dirty="0" smtClean="0">
                <a:solidFill>
                  <a:schemeClr val="accent5">
                    <a:lumMod val="40000"/>
                    <a:lumOff val="60000"/>
                  </a:schemeClr>
                </a:solidFill>
              </a:rPr>
              <a:t>History of Cyber Security</a:t>
            </a:r>
          </a:p>
          <a:p>
            <a:endParaRPr lang="en-IN" dirty="0"/>
          </a:p>
        </p:txBody>
      </p:sp>
      <p:sp>
        <p:nvSpPr>
          <p:cNvPr id="4" name="TextBox 3"/>
          <p:cNvSpPr txBox="1"/>
          <p:nvPr/>
        </p:nvSpPr>
        <p:spPr>
          <a:xfrm>
            <a:off x="533400" y="1676400"/>
            <a:ext cx="8382000" cy="4893647"/>
          </a:xfrm>
          <a:prstGeom prst="rect">
            <a:avLst/>
          </a:prstGeom>
          <a:noFill/>
        </p:spPr>
        <p:txBody>
          <a:bodyPr wrap="square" rtlCol="0">
            <a:spAutoFit/>
          </a:bodyPr>
          <a:lstStyle/>
          <a:p>
            <a:r>
              <a:rPr lang="en-IN" sz="2400" b="1" dirty="0">
                <a:latin typeface="Arial Black" pitchFamily="34" charset="0"/>
              </a:rPr>
              <a:t>The 1970s</a:t>
            </a:r>
          </a:p>
          <a:p>
            <a:r>
              <a:rPr lang="en-IN" sz="2400" dirty="0"/>
              <a:t>The true birth of </a:t>
            </a:r>
            <a:r>
              <a:rPr lang="en-IN" sz="2400" dirty="0" smtClean="0"/>
              <a:t>cyber security </a:t>
            </a:r>
            <a:r>
              <a:rPr lang="en-IN" sz="2400" dirty="0"/>
              <a:t>occurred in the 1970s. This began with a project called The Advanced Research Projects Agency Network (ARPANET). This was the connectivity network developed prior to the internet itself.</a:t>
            </a:r>
          </a:p>
          <a:p>
            <a:r>
              <a:rPr lang="en-IN" sz="2400" dirty="0"/>
              <a:t>A man named Bob Thomas determined it was possible for a computer program to move over a network. As it did so, the program would leave a trail as it moved. He developed the program so that it could move between the </a:t>
            </a:r>
            <a:r>
              <a:rPr lang="en-IN" sz="2400" dirty="0" err="1"/>
              <a:t>Tenex</a:t>
            </a:r>
            <a:r>
              <a:rPr lang="en-IN" sz="2400" dirty="0"/>
              <a:t> terminals on ARPANET.</a:t>
            </a:r>
          </a:p>
          <a:p>
            <a:r>
              <a:rPr lang="en-IN" sz="2400" dirty="0" err="1"/>
              <a:t>Mr.</a:t>
            </a:r>
            <a:r>
              <a:rPr lang="en-IN" sz="2400" dirty="0"/>
              <a:t> Thomas called this program Creeper. </a:t>
            </a:r>
            <a:r>
              <a:rPr lang="en-IN" sz="2400" dirty="0" err="1"/>
              <a:t>Mr.</a:t>
            </a:r>
            <a:r>
              <a:rPr lang="en-IN" sz="2400" dirty="0"/>
              <a:t> Thomas created the program to carry and print a simple message. “I’M THE CREEPER: CATCH ME IF YOU CAN.”</a:t>
            </a:r>
          </a:p>
        </p:txBody>
      </p:sp>
      <p:sp>
        <p:nvSpPr>
          <p:cNvPr id="5" name="Footer Placeholder 4"/>
          <p:cNvSpPr>
            <a:spLocks noGrp="1"/>
          </p:cNvSpPr>
          <p:nvPr>
            <p:ph type="ftr" sz="quarter" idx="11"/>
          </p:nvPr>
        </p:nvSpPr>
        <p:spPr/>
        <p:txBody>
          <a:bodyPr/>
          <a:lstStyle/>
          <a:p>
            <a:r>
              <a:rPr lang="en-IN" smtClean="0"/>
              <a:t>Mr. Sukhdev Singh, Asst. Professor, CSE&amp;IT</a:t>
            </a:r>
            <a:endParaRPr lang="en-US"/>
          </a:p>
        </p:txBody>
      </p:sp>
    </p:spTree>
    <p:extLst>
      <p:ext uri="{BB962C8B-B14F-4D97-AF65-F5344CB8AC3E}">
        <p14:creationId xmlns:p14="http://schemas.microsoft.com/office/powerpoint/2010/main" val="78530480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609600"/>
            <a:ext cx="7772400" cy="1143000"/>
          </a:xfrm>
        </p:spPr>
        <p:txBody>
          <a:bodyPr>
            <a:normAutofit fontScale="90000"/>
          </a:bodyPr>
          <a:lstStyle/>
          <a:p>
            <a:r>
              <a:rPr lang="en-IN" sz="5300" dirty="0" smtClean="0"/>
              <a:t>Cyber Security Concepts</a:t>
            </a:r>
            <a:r>
              <a:rPr lang="en-IN" dirty="0" smtClean="0"/>
              <a:t/>
            </a:r>
            <a:br>
              <a:rPr lang="en-IN" dirty="0" smtClean="0"/>
            </a:br>
            <a:endParaRPr lang="en-IN" dirty="0"/>
          </a:p>
        </p:txBody>
      </p:sp>
      <p:sp>
        <p:nvSpPr>
          <p:cNvPr id="3" name="Subtitle 2"/>
          <p:cNvSpPr>
            <a:spLocks noGrp="1"/>
          </p:cNvSpPr>
          <p:nvPr>
            <p:ph type="subTitle" idx="1"/>
          </p:nvPr>
        </p:nvSpPr>
        <p:spPr>
          <a:xfrm>
            <a:off x="1371600" y="1066800"/>
            <a:ext cx="6400800" cy="609600"/>
          </a:xfrm>
        </p:spPr>
        <p:txBody>
          <a:bodyPr/>
          <a:lstStyle/>
          <a:p>
            <a:r>
              <a:rPr lang="en-IN" sz="3200" dirty="0" smtClean="0">
                <a:solidFill>
                  <a:schemeClr val="accent5">
                    <a:lumMod val="40000"/>
                    <a:lumOff val="60000"/>
                  </a:schemeClr>
                </a:solidFill>
              </a:rPr>
              <a:t>History of Cyber Security</a:t>
            </a:r>
          </a:p>
          <a:p>
            <a:endParaRPr lang="en-IN" dirty="0"/>
          </a:p>
        </p:txBody>
      </p:sp>
      <p:sp>
        <p:nvSpPr>
          <p:cNvPr id="4" name="TextBox 3"/>
          <p:cNvSpPr txBox="1"/>
          <p:nvPr/>
        </p:nvSpPr>
        <p:spPr>
          <a:xfrm>
            <a:off x="533400" y="1676400"/>
            <a:ext cx="8382000" cy="3416320"/>
          </a:xfrm>
          <a:prstGeom prst="rect">
            <a:avLst/>
          </a:prstGeom>
          <a:noFill/>
        </p:spPr>
        <p:txBody>
          <a:bodyPr wrap="square" rtlCol="0">
            <a:spAutoFit/>
          </a:bodyPr>
          <a:lstStyle/>
          <a:p>
            <a:r>
              <a:rPr lang="en-IN" sz="2400" b="1" dirty="0">
                <a:latin typeface="Arial Black" pitchFamily="34" charset="0"/>
              </a:rPr>
              <a:t>The </a:t>
            </a:r>
            <a:r>
              <a:rPr lang="en-IN" sz="2400" b="1" dirty="0" smtClean="0">
                <a:latin typeface="Arial Black" pitchFamily="34" charset="0"/>
              </a:rPr>
              <a:t>1980s</a:t>
            </a:r>
          </a:p>
          <a:p>
            <a:endParaRPr lang="en-IN" sz="2400" b="1" dirty="0">
              <a:latin typeface="Arial Black" pitchFamily="34" charset="0"/>
            </a:endParaRPr>
          </a:p>
          <a:p>
            <a:r>
              <a:rPr lang="en-IN" sz="2400" dirty="0"/>
              <a:t>With the advent of cyber attacks present, this decade brought numerous problems for computer networks.  Number of high profile attacks would take place in this decade. That includes attacks on AT&amp;T, the Los Alamos National Laboratory, and National CSS. It was in 1983 that new terms were developed to describe these attacks. Among them were “computer virus” and “Trojan Horse.”</a:t>
            </a:r>
          </a:p>
        </p:txBody>
      </p:sp>
      <p:sp>
        <p:nvSpPr>
          <p:cNvPr id="5" name="Footer Placeholder 4"/>
          <p:cNvSpPr>
            <a:spLocks noGrp="1"/>
          </p:cNvSpPr>
          <p:nvPr>
            <p:ph type="ftr" sz="quarter" idx="11"/>
          </p:nvPr>
        </p:nvSpPr>
        <p:spPr/>
        <p:txBody>
          <a:bodyPr/>
          <a:lstStyle/>
          <a:p>
            <a:r>
              <a:rPr lang="en-IN" smtClean="0"/>
              <a:t>Mr. Sukhdev Singh, Asst. Professor, CSE&amp;IT</a:t>
            </a:r>
            <a:endParaRPr lang="en-US"/>
          </a:p>
        </p:txBody>
      </p:sp>
    </p:spTree>
    <p:extLst>
      <p:ext uri="{BB962C8B-B14F-4D97-AF65-F5344CB8AC3E}">
        <p14:creationId xmlns:p14="http://schemas.microsoft.com/office/powerpoint/2010/main" val="69779228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609600"/>
            <a:ext cx="7772400" cy="1143000"/>
          </a:xfrm>
        </p:spPr>
        <p:txBody>
          <a:bodyPr>
            <a:normAutofit fontScale="90000"/>
          </a:bodyPr>
          <a:lstStyle/>
          <a:p>
            <a:r>
              <a:rPr lang="en-IN" sz="5300" dirty="0" smtClean="0"/>
              <a:t>Cyber Security Concepts</a:t>
            </a:r>
            <a:r>
              <a:rPr lang="en-IN" dirty="0" smtClean="0"/>
              <a:t/>
            </a:r>
            <a:br>
              <a:rPr lang="en-IN" dirty="0" smtClean="0"/>
            </a:br>
            <a:endParaRPr lang="en-IN" dirty="0"/>
          </a:p>
        </p:txBody>
      </p:sp>
      <p:sp>
        <p:nvSpPr>
          <p:cNvPr id="3" name="Subtitle 2"/>
          <p:cNvSpPr>
            <a:spLocks noGrp="1"/>
          </p:cNvSpPr>
          <p:nvPr>
            <p:ph type="subTitle" idx="1"/>
          </p:nvPr>
        </p:nvSpPr>
        <p:spPr>
          <a:xfrm>
            <a:off x="1371600" y="1066800"/>
            <a:ext cx="6400800" cy="609600"/>
          </a:xfrm>
        </p:spPr>
        <p:txBody>
          <a:bodyPr/>
          <a:lstStyle/>
          <a:p>
            <a:r>
              <a:rPr lang="en-IN" sz="3200" dirty="0" smtClean="0">
                <a:solidFill>
                  <a:schemeClr val="accent5">
                    <a:lumMod val="40000"/>
                    <a:lumOff val="60000"/>
                  </a:schemeClr>
                </a:solidFill>
              </a:rPr>
              <a:t>History of Cyber Security</a:t>
            </a:r>
          </a:p>
          <a:p>
            <a:endParaRPr lang="en-IN" dirty="0"/>
          </a:p>
        </p:txBody>
      </p:sp>
      <p:sp>
        <p:nvSpPr>
          <p:cNvPr id="4" name="TextBox 3"/>
          <p:cNvSpPr txBox="1"/>
          <p:nvPr/>
        </p:nvSpPr>
        <p:spPr>
          <a:xfrm>
            <a:off x="533400" y="1676400"/>
            <a:ext cx="8382000" cy="4524315"/>
          </a:xfrm>
          <a:prstGeom prst="rect">
            <a:avLst/>
          </a:prstGeom>
          <a:noFill/>
        </p:spPr>
        <p:txBody>
          <a:bodyPr wrap="square" rtlCol="0">
            <a:spAutoFit/>
          </a:bodyPr>
          <a:lstStyle/>
          <a:p>
            <a:r>
              <a:rPr lang="en-IN" sz="2400" b="1" dirty="0">
                <a:latin typeface="Arial Black" pitchFamily="34" charset="0"/>
              </a:rPr>
              <a:t>The 1990s</a:t>
            </a:r>
          </a:p>
          <a:p>
            <a:r>
              <a:rPr lang="en-IN" sz="2400" dirty="0"/>
              <a:t>The entire decade saw the incredible growth and development of the internet. The </a:t>
            </a:r>
            <a:r>
              <a:rPr lang="en-IN" sz="2400" dirty="0" err="1"/>
              <a:t>cybersecurity</a:t>
            </a:r>
            <a:r>
              <a:rPr lang="en-IN" sz="2400" dirty="0"/>
              <a:t> industry grew with it. Here are some key developments</a:t>
            </a:r>
            <a:r>
              <a:rPr lang="en-IN" sz="2400" dirty="0" smtClean="0"/>
              <a:t>.</a:t>
            </a:r>
          </a:p>
          <a:p>
            <a:endParaRPr lang="en-IN" sz="2400" dirty="0" smtClean="0"/>
          </a:p>
          <a:p>
            <a:r>
              <a:rPr lang="en-IN" sz="2400" dirty="0"/>
              <a:t>The </a:t>
            </a:r>
            <a:r>
              <a:rPr lang="en-IN" sz="2400" dirty="0" err="1"/>
              <a:t>DiskKiller</a:t>
            </a:r>
            <a:r>
              <a:rPr lang="en-IN" sz="2400" dirty="0"/>
              <a:t> virus was released by PC Today, a magazine aimed at computer users. It infected thousands of computers. The magazine edition offered the disc to subscribers. They stated it was an accident, and they did not know the risk was present</a:t>
            </a:r>
            <a:r>
              <a:rPr lang="en-IN" sz="2400" dirty="0" smtClean="0"/>
              <a:t>. </a:t>
            </a:r>
            <a:r>
              <a:rPr lang="en-IN" sz="2400" dirty="0"/>
              <a:t>The first anti antivirus program was developed. It was developed by cybercriminals to circumvent these software programs.</a:t>
            </a:r>
          </a:p>
        </p:txBody>
      </p:sp>
      <p:sp>
        <p:nvSpPr>
          <p:cNvPr id="5" name="Footer Placeholder 4"/>
          <p:cNvSpPr>
            <a:spLocks noGrp="1"/>
          </p:cNvSpPr>
          <p:nvPr>
            <p:ph type="ftr" sz="quarter" idx="11"/>
          </p:nvPr>
        </p:nvSpPr>
        <p:spPr/>
        <p:txBody>
          <a:bodyPr/>
          <a:lstStyle/>
          <a:p>
            <a:r>
              <a:rPr lang="en-IN" smtClean="0"/>
              <a:t>Mr. Sukhdev Singh, Asst. Professor, CSE&amp;IT</a:t>
            </a:r>
            <a:endParaRPr lang="en-US"/>
          </a:p>
        </p:txBody>
      </p:sp>
    </p:spTree>
    <p:extLst>
      <p:ext uri="{BB962C8B-B14F-4D97-AF65-F5344CB8AC3E}">
        <p14:creationId xmlns:p14="http://schemas.microsoft.com/office/powerpoint/2010/main" val="99840846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609600"/>
            <a:ext cx="7772400" cy="1143000"/>
          </a:xfrm>
        </p:spPr>
        <p:txBody>
          <a:bodyPr>
            <a:normAutofit fontScale="90000"/>
          </a:bodyPr>
          <a:lstStyle/>
          <a:p>
            <a:r>
              <a:rPr lang="en-IN" sz="5300" dirty="0" smtClean="0"/>
              <a:t>Cyber Security Concepts</a:t>
            </a:r>
            <a:r>
              <a:rPr lang="en-IN" dirty="0" smtClean="0"/>
              <a:t/>
            </a:r>
            <a:br>
              <a:rPr lang="en-IN" dirty="0" smtClean="0"/>
            </a:br>
            <a:endParaRPr lang="en-IN" dirty="0"/>
          </a:p>
        </p:txBody>
      </p:sp>
      <p:sp>
        <p:nvSpPr>
          <p:cNvPr id="3" name="Subtitle 2"/>
          <p:cNvSpPr>
            <a:spLocks noGrp="1"/>
          </p:cNvSpPr>
          <p:nvPr>
            <p:ph type="subTitle" idx="1"/>
          </p:nvPr>
        </p:nvSpPr>
        <p:spPr>
          <a:xfrm>
            <a:off x="1371600" y="1066800"/>
            <a:ext cx="6400800" cy="609600"/>
          </a:xfrm>
        </p:spPr>
        <p:txBody>
          <a:bodyPr/>
          <a:lstStyle/>
          <a:p>
            <a:r>
              <a:rPr lang="en-IN" sz="3200" dirty="0" smtClean="0">
                <a:solidFill>
                  <a:schemeClr val="accent5">
                    <a:lumMod val="40000"/>
                    <a:lumOff val="60000"/>
                  </a:schemeClr>
                </a:solidFill>
              </a:rPr>
              <a:t>History of Cyber Security</a:t>
            </a:r>
          </a:p>
          <a:p>
            <a:endParaRPr lang="en-IN" dirty="0"/>
          </a:p>
        </p:txBody>
      </p:sp>
      <p:sp>
        <p:nvSpPr>
          <p:cNvPr id="4" name="TextBox 3"/>
          <p:cNvSpPr txBox="1"/>
          <p:nvPr/>
        </p:nvSpPr>
        <p:spPr>
          <a:xfrm>
            <a:off x="533400" y="1676400"/>
            <a:ext cx="8382000" cy="4524315"/>
          </a:xfrm>
          <a:prstGeom prst="rect">
            <a:avLst/>
          </a:prstGeom>
          <a:noFill/>
        </p:spPr>
        <p:txBody>
          <a:bodyPr wrap="square" rtlCol="0">
            <a:spAutoFit/>
          </a:bodyPr>
          <a:lstStyle/>
          <a:p>
            <a:r>
              <a:rPr lang="en-IN" sz="2400" b="1" dirty="0">
                <a:latin typeface="Arial Black" pitchFamily="34" charset="0"/>
              </a:rPr>
              <a:t>The 1990s</a:t>
            </a:r>
          </a:p>
          <a:p>
            <a:r>
              <a:rPr lang="en-IN" sz="2400" dirty="0"/>
              <a:t>In 1996, stealth capability was developed. This was also the same year macro viruses were released. Both created more challenges and required new developments of antivirus software. From the first antivirus on, the goal was to increase ways to protect against risks. As one hacker group developed after another, companies faced a lot of challenges to improve security to minimize data breaches.</a:t>
            </a:r>
          </a:p>
          <a:p>
            <a:r>
              <a:rPr lang="en-IN" sz="2400" dirty="0"/>
              <a:t>More types of malicious programs were on the way. The </a:t>
            </a:r>
            <a:r>
              <a:rPr lang="en-IN" sz="2400" dirty="0">
                <a:solidFill>
                  <a:srgbClr val="FF0000"/>
                </a:solidFill>
              </a:rPr>
              <a:t>ILOVEYOU</a:t>
            </a:r>
            <a:r>
              <a:rPr lang="en-IN" sz="2400" dirty="0"/>
              <a:t> virus and Melissa infected millions of computers in the 1990s targeting Microsoft Outlook. These viruses caused significant slowdowns and failures of email systems.</a:t>
            </a:r>
          </a:p>
        </p:txBody>
      </p:sp>
      <p:sp>
        <p:nvSpPr>
          <p:cNvPr id="5" name="Footer Placeholder 4"/>
          <p:cNvSpPr>
            <a:spLocks noGrp="1"/>
          </p:cNvSpPr>
          <p:nvPr>
            <p:ph type="ftr" sz="quarter" idx="11"/>
          </p:nvPr>
        </p:nvSpPr>
        <p:spPr/>
        <p:txBody>
          <a:bodyPr/>
          <a:lstStyle/>
          <a:p>
            <a:r>
              <a:rPr lang="en-IN" smtClean="0"/>
              <a:t>Mr. Sukhdev Singh, Asst. Professor, CSE&amp;IT</a:t>
            </a:r>
            <a:endParaRPr lang="en-US"/>
          </a:p>
        </p:txBody>
      </p:sp>
    </p:spTree>
    <p:extLst>
      <p:ext uri="{BB962C8B-B14F-4D97-AF65-F5344CB8AC3E}">
        <p14:creationId xmlns:p14="http://schemas.microsoft.com/office/powerpoint/2010/main" val="116377482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609600"/>
            <a:ext cx="7772400" cy="1143000"/>
          </a:xfrm>
        </p:spPr>
        <p:txBody>
          <a:bodyPr>
            <a:normAutofit fontScale="90000"/>
          </a:bodyPr>
          <a:lstStyle/>
          <a:p>
            <a:r>
              <a:rPr lang="en-IN" sz="5300" dirty="0" smtClean="0"/>
              <a:t>Cyber Security Concepts</a:t>
            </a:r>
            <a:r>
              <a:rPr lang="en-IN" dirty="0" smtClean="0"/>
              <a:t/>
            </a:r>
            <a:br>
              <a:rPr lang="en-IN" dirty="0" smtClean="0"/>
            </a:br>
            <a:endParaRPr lang="en-IN" dirty="0"/>
          </a:p>
        </p:txBody>
      </p:sp>
      <p:sp>
        <p:nvSpPr>
          <p:cNvPr id="3" name="Subtitle 2"/>
          <p:cNvSpPr>
            <a:spLocks noGrp="1"/>
          </p:cNvSpPr>
          <p:nvPr>
            <p:ph type="subTitle" idx="1"/>
          </p:nvPr>
        </p:nvSpPr>
        <p:spPr>
          <a:xfrm>
            <a:off x="1371600" y="1066800"/>
            <a:ext cx="6400800" cy="609600"/>
          </a:xfrm>
        </p:spPr>
        <p:txBody>
          <a:bodyPr/>
          <a:lstStyle/>
          <a:p>
            <a:r>
              <a:rPr lang="en-IN" sz="3200" dirty="0" smtClean="0">
                <a:solidFill>
                  <a:schemeClr val="accent5">
                    <a:lumMod val="40000"/>
                    <a:lumOff val="60000"/>
                  </a:schemeClr>
                </a:solidFill>
              </a:rPr>
              <a:t>History of Cyber Security</a:t>
            </a:r>
          </a:p>
          <a:p>
            <a:endParaRPr lang="en-IN" dirty="0"/>
          </a:p>
        </p:txBody>
      </p:sp>
      <p:sp>
        <p:nvSpPr>
          <p:cNvPr id="4" name="TextBox 3"/>
          <p:cNvSpPr txBox="1"/>
          <p:nvPr/>
        </p:nvSpPr>
        <p:spPr>
          <a:xfrm>
            <a:off x="533400" y="1676400"/>
            <a:ext cx="8382000" cy="3785652"/>
          </a:xfrm>
          <a:prstGeom prst="rect">
            <a:avLst/>
          </a:prstGeom>
          <a:noFill/>
        </p:spPr>
        <p:txBody>
          <a:bodyPr wrap="square" rtlCol="0">
            <a:spAutoFit/>
          </a:bodyPr>
          <a:lstStyle/>
          <a:p>
            <a:r>
              <a:rPr lang="en-IN" sz="2400" b="1" dirty="0"/>
              <a:t>The 2000s</a:t>
            </a:r>
          </a:p>
          <a:p>
            <a:r>
              <a:rPr lang="en-IN" sz="2400" dirty="0"/>
              <a:t>The growth of the internet was incredible during this period. Computers were in most homes and offices. While this helped consumers, it creates more risks and opportunities for criminals.</a:t>
            </a:r>
          </a:p>
          <a:p>
            <a:r>
              <a:rPr lang="en-IN" sz="2400" dirty="0"/>
              <a:t>Early in the decade, a new type of infection occurred where there was no longer a need to download files. Just going to a website infected with the virus was enough. This type of hidden malware was damaging. It also infiltrated instant messaging services</a:t>
            </a:r>
            <a:r>
              <a:rPr lang="en-IN" sz="2400" dirty="0" smtClean="0"/>
              <a:t>.</a:t>
            </a:r>
            <a:endParaRPr lang="en-IN" sz="2400" dirty="0"/>
          </a:p>
        </p:txBody>
      </p:sp>
      <p:sp>
        <p:nvSpPr>
          <p:cNvPr id="5" name="Footer Placeholder 4"/>
          <p:cNvSpPr>
            <a:spLocks noGrp="1"/>
          </p:cNvSpPr>
          <p:nvPr>
            <p:ph type="ftr" sz="quarter" idx="11"/>
          </p:nvPr>
        </p:nvSpPr>
        <p:spPr/>
        <p:txBody>
          <a:bodyPr/>
          <a:lstStyle/>
          <a:p>
            <a:r>
              <a:rPr lang="en-IN" smtClean="0"/>
              <a:t>Mr. Sukhdev Singh, Asst. Professor, CSE&amp;IT</a:t>
            </a:r>
            <a:endParaRPr lang="en-US"/>
          </a:p>
        </p:txBody>
      </p:sp>
    </p:spTree>
    <p:extLst>
      <p:ext uri="{BB962C8B-B14F-4D97-AF65-F5344CB8AC3E}">
        <p14:creationId xmlns:p14="http://schemas.microsoft.com/office/powerpoint/2010/main" val="368194972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609600"/>
            <a:ext cx="7772400" cy="1143000"/>
          </a:xfrm>
        </p:spPr>
        <p:txBody>
          <a:bodyPr>
            <a:normAutofit fontScale="90000"/>
          </a:bodyPr>
          <a:lstStyle/>
          <a:p>
            <a:r>
              <a:rPr lang="en-IN" sz="5300" dirty="0" smtClean="0"/>
              <a:t>Cyber Security Concepts</a:t>
            </a:r>
            <a:r>
              <a:rPr lang="en-IN" dirty="0" smtClean="0"/>
              <a:t/>
            </a:r>
            <a:br>
              <a:rPr lang="en-IN" dirty="0" smtClean="0"/>
            </a:br>
            <a:endParaRPr lang="en-IN" dirty="0"/>
          </a:p>
        </p:txBody>
      </p:sp>
      <p:sp>
        <p:nvSpPr>
          <p:cNvPr id="3" name="Subtitle 2"/>
          <p:cNvSpPr>
            <a:spLocks noGrp="1"/>
          </p:cNvSpPr>
          <p:nvPr>
            <p:ph type="subTitle" idx="1"/>
          </p:nvPr>
        </p:nvSpPr>
        <p:spPr>
          <a:xfrm>
            <a:off x="1371600" y="1066800"/>
            <a:ext cx="6400800" cy="609600"/>
          </a:xfrm>
        </p:spPr>
        <p:txBody>
          <a:bodyPr/>
          <a:lstStyle/>
          <a:p>
            <a:r>
              <a:rPr lang="en-IN" sz="3200" dirty="0" smtClean="0">
                <a:solidFill>
                  <a:schemeClr val="accent5">
                    <a:lumMod val="40000"/>
                    <a:lumOff val="60000"/>
                  </a:schemeClr>
                </a:solidFill>
              </a:rPr>
              <a:t>History of Cyber Security</a:t>
            </a:r>
          </a:p>
          <a:p>
            <a:endParaRPr lang="en-IN" dirty="0"/>
          </a:p>
        </p:txBody>
      </p:sp>
      <p:sp>
        <p:nvSpPr>
          <p:cNvPr id="4" name="TextBox 3"/>
          <p:cNvSpPr txBox="1"/>
          <p:nvPr/>
        </p:nvSpPr>
        <p:spPr>
          <a:xfrm>
            <a:off x="533400" y="1676400"/>
            <a:ext cx="8382000" cy="3046988"/>
          </a:xfrm>
          <a:prstGeom prst="rect">
            <a:avLst/>
          </a:prstGeom>
          <a:noFill/>
        </p:spPr>
        <p:txBody>
          <a:bodyPr wrap="square" rtlCol="0">
            <a:spAutoFit/>
          </a:bodyPr>
          <a:lstStyle/>
          <a:p>
            <a:r>
              <a:rPr lang="en-IN" sz="2400" b="1" dirty="0"/>
              <a:t>The 2000s</a:t>
            </a:r>
          </a:p>
          <a:p>
            <a:r>
              <a:rPr lang="en-IN" sz="2400" dirty="0" smtClean="0"/>
              <a:t>The first hacker group also developed at this time. These groups typically include people with specific hacking skills. They may launch a </a:t>
            </a:r>
            <a:r>
              <a:rPr lang="en-IN" sz="2400" dirty="0" err="1" smtClean="0"/>
              <a:t>cyberattack</a:t>
            </a:r>
            <a:r>
              <a:rPr lang="en-IN" sz="2400" dirty="0" smtClean="0"/>
              <a:t> campaign for various goals. One of the first to become more recognized when it hacked the Church of Scientology. To do so, it distributed denial of service attacks (</a:t>
            </a:r>
            <a:r>
              <a:rPr lang="en-IN" sz="2400" dirty="0" err="1" smtClean="0"/>
              <a:t>DDoS</a:t>
            </a:r>
            <a:r>
              <a:rPr lang="en-IN" sz="2400" dirty="0" smtClean="0"/>
              <a:t> attack). The group, called Anonymous, has continued to create attacks for various high profile targets.</a:t>
            </a:r>
          </a:p>
        </p:txBody>
      </p:sp>
      <p:sp>
        <p:nvSpPr>
          <p:cNvPr id="5" name="Footer Placeholder 4"/>
          <p:cNvSpPr>
            <a:spLocks noGrp="1"/>
          </p:cNvSpPr>
          <p:nvPr>
            <p:ph type="ftr" sz="quarter" idx="11"/>
          </p:nvPr>
        </p:nvSpPr>
        <p:spPr/>
        <p:txBody>
          <a:bodyPr/>
          <a:lstStyle/>
          <a:p>
            <a:r>
              <a:rPr lang="en-IN" smtClean="0"/>
              <a:t>Mr. Sukhdev Singh, Asst. Professor, CSE&amp;IT</a:t>
            </a:r>
            <a:endParaRPr lang="en-US"/>
          </a:p>
        </p:txBody>
      </p:sp>
    </p:spTree>
    <p:extLst>
      <p:ext uri="{BB962C8B-B14F-4D97-AF65-F5344CB8AC3E}">
        <p14:creationId xmlns:p14="http://schemas.microsoft.com/office/powerpoint/2010/main" val="192728568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609600"/>
            <a:ext cx="7772400" cy="1143000"/>
          </a:xfrm>
        </p:spPr>
        <p:txBody>
          <a:bodyPr>
            <a:normAutofit fontScale="90000"/>
          </a:bodyPr>
          <a:lstStyle/>
          <a:p>
            <a:r>
              <a:rPr lang="en-IN" sz="5300" dirty="0" smtClean="0"/>
              <a:t>Cyber Security Concepts</a:t>
            </a:r>
            <a:r>
              <a:rPr lang="en-IN" dirty="0" smtClean="0"/>
              <a:t/>
            </a:r>
            <a:br>
              <a:rPr lang="en-IN" dirty="0" smtClean="0"/>
            </a:br>
            <a:endParaRPr lang="en-IN" dirty="0"/>
          </a:p>
        </p:txBody>
      </p:sp>
      <p:sp>
        <p:nvSpPr>
          <p:cNvPr id="3" name="Subtitle 2"/>
          <p:cNvSpPr>
            <a:spLocks noGrp="1"/>
          </p:cNvSpPr>
          <p:nvPr>
            <p:ph type="subTitle" idx="1"/>
          </p:nvPr>
        </p:nvSpPr>
        <p:spPr>
          <a:xfrm>
            <a:off x="1371600" y="1066800"/>
            <a:ext cx="6400800" cy="609600"/>
          </a:xfrm>
        </p:spPr>
        <p:txBody>
          <a:bodyPr/>
          <a:lstStyle/>
          <a:p>
            <a:r>
              <a:rPr lang="en-IN" sz="3200" dirty="0" smtClean="0">
                <a:solidFill>
                  <a:schemeClr val="accent5">
                    <a:lumMod val="40000"/>
                    <a:lumOff val="60000"/>
                  </a:schemeClr>
                </a:solidFill>
              </a:rPr>
              <a:t>History of Cyber Security</a:t>
            </a:r>
          </a:p>
          <a:p>
            <a:endParaRPr lang="en-IN" dirty="0"/>
          </a:p>
        </p:txBody>
      </p:sp>
      <p:sp>
        <p:nvSpPr>
          <p:cNvPr id="4" name="TextBox 3"/>
          <p:cNvSpPr txBox="1"/>
          <p:nvPr/>
        </p:nvSpPr>
        <p:spPr>
          <a:xfrm>
            <a:off x="533400" y="1676400"/>
            <a:ext cx="8382000" cy="4893647"/>
          </a:xfrm>
          <a:prstGeom prst="rect">
            <a:avLst/>
          </a:prstGeom>
          <a:noFill/>
        </p:spPr>
        <p:txBody>
          <a:bodyPr wrap="square" rtlCol="0">
            <a:spAutoFit/>
          </a:bodyPr>
          <a:lstStyle/>
          <a:p>
            <a:r>
              <a:rPr lang="en-IN" sz="2400" b="1" dirty="0"/>
              <a:t>The 2000s</a:t>
            </a:r>
          </a:p>
          <a:p>
            <a:r>
              <a:rPr lang="en-IN" sz="2400" dirty="0" smtClean="0"/>
              <a:t>Credit card hacks also occurred in the 2000s. This involved data breaches targeting credit cards. The Albert Gonzales group was of particular importance. This group managed to steal confidential information from 45.7 million credit cards. They gain access through a retailer’s database. This created a broader need to focus on information security by various sectors, including retailers.</a:t>
            </a:r>
          </a:p>
          <a:p>
            <a:r>
              <a:rPr lang="en-IN" sz="2400" dirty="0" smtClean="0"/>
              <a:t>Yahoo attacks also occurred during this time. In 2013 and 2014, these came to light. In one situation, more than 3 billion people with a Yahoo account had their accounts hacked. The hackers used spear phishing methods to do so. This created an opportunity through unlimited backdoor access.</a:t>
            </a:r>
            <a:endParaRPr lang="en-IN" sz="2400" dirty="0"/>
          </a:p>
        </p:txBody>
      </p:sp>
      <p:sp>
        <p:nvSpPr>
          <p:cNvPr id="5" name="Footer Placeholder 4"/>
          <p:cNvSpPr>
            <a:spLocks noGrp="1"/>
          </p:cNvSpPr>
          <p:nvPr>
            <p:ph type="ftr" sz="quarter" idx="11"/>
          </p:nvPr>
        </p:nvSpPr>
        <p:spPr/>
        <p:txBody>
          <a:bodyPr/>
          <a:lstStyle/>
          <a:p>
            <a:r>
              <a:rPr lang="en-IN" smtClean="0"/>
              <a:t>Mr. Sukhdev Singh, Asst. Professor, CSE&amp;IT</a:t>
            </a:r>
            <a:endParaRPr lang="en-US"/>
          </a:p>
        </p:txBody>
      </p:sp>
    </p:spTree>
    <p:extLst>
      <p:ext uri="{BB962C8B-B14F-4D97-AF65-F5344CB8AC3E}">
        <p14:creationId xmlns:p14="http://schemas.microsoft.com/office/powerpoint/2010/main" val="15081800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609600"/>
            <a:ext cx="7772400" cy="1143000"/>
          </a:xfrm>
        </p:spPr>
        <p:txBody>
          <a:bodyPr>
            <a:normAutofit fontScale="90000"/>
          </a:bodyPr>
          <a:lstStyle/>
          <a:p>
            <a:r>
              <a:rPr lang="en-IN" sz="5300" dirty="0" smtClean="0"/>
              <a:t>Cyber Security Concepts</a:t>
            </a:r>
            <a:r>
              <a:rPr lang="en-IN" dirty="0" smtClean="0"/>
              <a:t/>
            </a:r>
            <a:br>
              <a:rPr lang="en-IN" dirty="0" smtClean="0"/>
            </a:br>
            <a:endParaRPr lang="en-IN" dirty="0"/>
          </a:p>
        </p:txBody>
      </p:sp>
      <p:sp>
        <p:nvSpPr>
          <p:cNvPr id="3" name="Subtitle 2"/>
          <p:cNvSpPr>
            <a:spLocks noGrp="1"/>
          </p:cNvSpPr>
          <p:nvPr>
            <p:ph type="subTitle" idx="1"/>
          </p:nvPr>
        </p:nvSpPr>
        <p:spPr>
          <a:xfrm>
            <a:off x="1371600" y="1066800"/>
            <a:ext cx="6400800" cy="609600"/>
          </a:xfrm>
        </p:spPr>
        <p:txBody>
          <a:bodyPr/>
          <a:lstStyle/>
          <a:p>
            <a:r>
              <a:rPr lang="en-IN" sz="3200" dirty="0" smtClean="0">
                <a:solidFill>
                  <a:schemeClr val="accent5">
                    <a:lumMod val="40000"/>
                    <a:lumOff val="60000"/>
                  </a:schemeClr>
                </a:solidFill>
              </a:rPr>
              <a:t>Overview of Cyber Security</a:t>
            </a:r>
          </a:p>
          <a:p>
            <a:endParaRPr lang="en-IN" dirty="0"/>
          </a:p>
        </p:txBody>
      </p:sp>
      <p:sp>
        <p:nvSpPr>
          <p:cNvPr id="4" name="TextBox 3"/>
          <p:cNvSpPr txBox="1"/>
          <p:nvPr/>
        </p:nvSpPr>
        <p:spPr>
          <a:xfrm>
            <a:off x="914400" y="2112498"/>
            <a:ext cx="7772400" cy="3385542"/>
          </a:xfrm>
          <a:prstGeom prst="rect">
            <a:avLst/>
          </a:prstGeom>
          <a:noFill/>
        </p:spPr>
        <p:txBody>
          <a:bodyPr wrap="square" rtlCol="0">
            <a:spAutoFit/>
          </a:bodyPr>
          <a:lstStyle/>
          <a:p>
            <a:r>
              <a:rPr lang="en-IN" sz="2400" dirty="0" smtClean="0"/>
              <a:t>Cyber security </a:t>
            </a:r>
            <a:r>
              <a:rPr lang="en-IN" sz="2400" dirty="0"/>
              <a:t>is the protection of Internet-connected systems, including hardware, software, and data from cyber attackers. It is primarily about people, processes, and technologies working together to encompass the full range of threat reduction, vulnerability reduction, deterrence, international engagement, and recovery policies and activities, including computer network operations, information assurance, law enforcement, etc.</a:t>
            </a:r>
          </a:p>
          <a:p>
            <a:endParaRPr lang="en-IN" sz="2200" dirty="0"/>
          </a:p>
        </p:txBody>
      </p:sp>
      <p:sp>
        <p:nvSpPr>
          <p:cNvPr id="5" name="Footer Placeholder 4"/>
          <p:cNvSpPr>
            <a:spLocks noGrp="1"/>
          </p:cNvSpPr>
          <p:nvPr>
            <p:ph type="ftr" sz="quarter" idx="11"/>
          </p:nvPr>
        </p:nvSpPr>
        <p:spPr/>
        <p:txBody>
          <a:bodyPr/>
          <a:lstStyle/>
          <a:p>
            <a:r>
              <a:rPr lang="en-IN" smtClean="0"/>
              <a:t>Mr. Sukhdev Singh, Asst. Professor, CSE&amp;IT</a:t>
            </a:r>
            <a:endParaRPr lang="en-US"/>
          </a:p>
        </p:txBody>
      </p:sp>
    </p:spTree>
    <p:extLst>
      <p:ext uri="{BB962C8B-B14F-4D97-AF65-F5344CB8AC3E}">
        <p14:creationId xmlns:p14="http://schemas.microsoft.com/office/powerpoint/2010/main" val="401721372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609600"/>
            <a:ext cx="7772400" cy="1143000"/>
          </a:xfrm>
        </p:spPr>
        <p:txBody>
          <a:bodyPr>
            <a:normAutofit fontScale="90000"/>
          </a:bodyPr>
          <a:lstStyle/>
          <a:p>
            <a:r>
              <a:rPr lang="en-IN" sz="5300" dirty="0" smtClean="0"/>
              <a:t>Cyber Security Concepts</a:t>
            </a:r>
            <a:r>
              <a:rPr lang="en-IN" dirty="0" smtClean="0"/>
              <a:t/>
            </a:r>
            <a:br>
              <a:rPr lang="en-IN" dirty="0" smtClean="0"/>
            </a:br>
            <a:endParaRPr lang="en-IN" dirty="0"/>
          </a:p>
        </p:txBody>
      </p:sp>
      <p:sp>
        <p:nvSpPr>
          <p:cNvPr id="3" name="Subtitle 2"/>
          <p:cNvSpPr>
            <a:spLocks noGrp="1"/>
          </p:cNvSpPr>
          <p:nvPr>
            <p:ph type="subTitle" idx="1"/>
          </p:nvPr>
        </p:nvSpPr>
        <p:spPr>
          <a:xfrm>
            <a:off x="1371600" y="1066800"/>
            <a:ext cx="6400800" cy="609600"/>
          </a:xfrm>
        </p:spPr>
        <p:txBody>
          <a:bodyPr/>
          <a:lstStyle/>
          <a:p>
            <a:r>
              <a:rPr lang="en-IN" sz="3200" dirty="0" smtClean="0">
                <a:solidFill>
                  <a:schemeClr val="accent5">
                    <a:lumMod val="40000"/>
                    <a:lumOff val="60000"/>
                  </a:schemeClr>
                </a:solidFill>
              </a:rPr>
              <a:t>History of Cyber Security</a:t>
            </a:r>
          </a:p>
          <a:p>
            <a:endParaRPr lang="en-IN" dirty="0"/>
          </a:p>
        </p:txBody>
      </p:sp>
      <p:sp>
        <p:nvSpPr>
          <p:cNvPr id="4" name="TextBox 3"/>
          <p:cNvSpPr txBox="1"/>
          <p:nvPr/>
        </p:nvSpPr>
        <p:spPr>
          <a:xfrm>
            <a:off x="533400" y="1676400"/>
            <a:ext cx="8382000" cy="4524315"/>
          </a:xfrm>
          <a:prstGeom prst="rect">
            <a:avLst/>
          </a:prstGeom>
          <a:noFill/>
        </p:spPr>
        <p:txBody>
          <a:bodyPr wrap="square" rtlCol="0">
            <a:spAutoFit/>
          </a:bodyPr>
          <a:lstStyle/>
          <a:p>
            <a:r>
              <a:rPr lang="en-IN" sz="2400" b="1" dirty="0"/>
              <a:t>The 2000s</a:t>
            </a:r>
          </a:p>
          <a:p>
            <a:r>
              <a:rPr lang="en-IN" sz="2400" dirty="0"/>
              <a:t>While this continued to be an error or intensifying threats, solutions developed, too. New detection methods developed. New solutions for unprecedented threats were created. This included the use of new technology and approaches. Some examples include:</a:t>
            </a:r>
          </a:p>
          <a:p>
            <a:r>
              <a:rPr lang="en-IN" sz="2400" dirty="0">
                <a:solidFill>
                  <a:srgbClr val="FF0000"/>
                </a:solidFill>
              </a:rPr>
              <a:t>Computer </a:t>
            </a:r>
            <a:r>
              <a:rPr lang="en-IN" sz="2400" dirty="0" smtClean="0">
                <a:solidFill>
                  <a:srgbClr val="FF0000"/>
                </a:solidFill>
              </a:rPr>
              <a:t>forensics  </a:t>
            </a:r>
            <a:r>
              <a:rPr lang="en-IN" sz="2400" dirty="0" smtClean="0"/>
              <a:t>		</a:t>
            </a:r>
            <a:r>
              <a:rPr lang="en-IN" sz="2400" dirty="0" smtClean="0">
                <a:solidFill>
                  <a:srgbClr val="FFFF00"/>
                </a:solidFill>
              </a:rPr>
              <a:t>Multi </a:t>
            </a:r>
            <a:r>
              <a:rPr lang="en-IN" sz="2400" dirty="0">
                <a:solidFill>
                  <a:srgbClr val="FFFF00"/>
                </a:solidFill>
              </a:rPr>
              <a:t>factor authentication</a:t>
            </a:r>
          </a:p>
          <a:p>
            <a:r>
              <a:rPr lang="en-IN" sz="2400" dirty="0">
                <a:solidFill>
                  <a:srgbClr val="002060"/>
                </a:solidFill>
              </a:rPr>
              <a:t>Network </a:t>
            </a:r>
            <a:r>
              <a:rPr lang="en-IN" sz="2400" dirty="0" err="1">
                <a:solidFill>
                  <a:srgbClr val="002060"/>
                </a:solidFill>
              </a:rPr>
              <a:t>Behavioral</a:t>
            </a:r>
            <a:r>
              <a:rPr lang="en-IN" sz="2400" dirty="0">
                <a:solidFill>
                  <a:srgbClr val="002060"/>
                </a:solidFill>
              </a:rPr>
              <a:t> Analysis (NBA</a:t>
            </a:r>
            <a:r>
              <a:rPr lang="en-IN" sz="2400" dirty="0" smtClean="0">
                <a:solidFill>
                  <a:srgbClr val="002060"/>
                </a:solidFill>
              </a:rPr>
              <a:t>) </a:t>
            </a:r>
            <a:r>
              <a:rPr lang="en-IN" sz="2400" dirty="0" smtClean="0"/>
              <a:t>	</a:t>
            </a:r>
            <a:r>
              <a:rPr lang="en-IN" sz="2400" dirty="0" smtClean="0">
                <a:solidFill>
                  <a:srgbClr val="C00000"/>
                </a:solidFill>
              </a:rPr>
              <a:t>Real </a:t>
            </a:r>
            <a:r>
              <a:rPr lang="en-IN" sz="2400" dirty="0">
                <a:solidFill>
                  <a:srgbClr val="C00000"/>
                </a:solidFill>
              </a:rPr>
              <a:t>time protection</a:t>
            </a:r>
          </a:p>
          <a:p>
            <a:r>
              <a:rPr lang="en-IN" sz="2400" dirty="0">
                <a:solidFill>
                  <a:schemeClr val="tx2">
                    <a:lumMod val="75000"/>
                  </a:schemeClr>
                </a:solidFill>
              </a:rPr>
              <a:t>Threat intelligence and updated automation</a:t>
            </a:r>
          </a:p>
          <a:p>
            <a:r>
              <a:rPr lang="en-IN" sz="2400" dirty="0" smtClean="0">
                <a:solidFill>
                  <a:srgbClr val="FF0000"/>
                </a:solidFill>
              </a:rPr>
              <a:t>Sandboxing</a:t>
            </a:r>
            <a:r>
              <a:rPr lang="en-IN" sz="2400" dirty="0" smtClean="0"/>
              <a:t> 	</a:t>
            </a:r>
            <a:r>
              <a:rPr lang="en-IN" sz="2400" dirty="0" smtClean="0">
                <a:solidFill>
                  <a:schemeClr val="accent3">
                    <a:lumMod val="20000"/>
                    <a:lumOff val="80000"/>
                  </a:schemeClr>
                </a:solidFill>
              </a:rPr>
              <a:t>Back </a:t>
            </a:r>
            <a:r>
              <a:rPr lang="en-IN" sz="2400" dirty="0">
                <a:solidFill>
                  <a:schemeClr val="accent3">
                    <a:lumMod val="20000"/>
                    <a:lumOff val="80000"/>
                  </a:schemeClr>
                </a:solidFill>
              </a:rPr>
              <a:t>up and mirroring</a:t>
            </a:r>
          </a:p>
          <a:p>
            <a:r>
              <a:rPr lang="en-IN" sz="2400" dirty="0">
                <a:solidFill>
                  <a:srgbClr val="0070C0"/>
                </a:solidFill>
              </a:rPr>
              <a:t>Multi vector </a:t>
            </a:r>
            <a:r>
              <a:rPr lang="en-IN" sz="2400" dirty="0" smtClean="0">
                <a:solidFill>
                  <a:srgbClr val="0070C0"/>
                </a:solidFill>
              </a:rPr>
              <a:t>attacks </a:t>
            </a:r>
            <a:r>
              <a:rPr lang="en-IN" sz="2400" dirty="0" smtClean="0"/>
              <a:t>	</a:t>
            </a:r>
            <a:r>
              <a:rPr lang="en-IN" sz="2400" dirty="0" smtClean="0">
                <a:solidFill>
                  <a:srgbClr val="FF0000"/>
                </a:solidFill>
              </a:rPr>
              <a:t>Social </a:t>
            </a:r>
            <a:r>
              <a:rPr lang="en-IN" sz="2400" dirty="0">
                <a:solidFill>
                  <a:srgbClr val="FF0000"/>
                </a:solidFill>
              </a:rPr>
              <a:t>engineering</a:t>
            </a:r>
          </a:p>
          <a:p>
            <a:r>
              <a:rPr lang="en-IN" sz="2400" dirty="0"/>
              <a:t>Web application firewalls</a:t>
            </a:r>
          </a:p>
        </p:txBody>
      </p:sp>
      <p:sp>
        <p:nvSpPr>
          <p:cNvPr id="5" name="Footer Placeholder 4"/>
          <p:cNvSpPr>
            <a:spLocks noGrp="1"/>
          </p:cNvSpPr>
          <p:nvPr>
            <p:ph type="ftr" sz="quarter" idx="11"/>
          </p:nvPr>
        </p:nvSpPr>
        <p:spPr/>
        <p:txBody>
          <a:bodyPr/>
          <a:lstStyle/>
          <a:p>
            <a:r>
              <a:rPr lang="en-IN" smtClean="0"/>
              <a:t>Mr. Sukhdev Singh, Asst. Professor, CSE&amp;IT</a:t>
            </a:r>
            <a:endParaRPr lang="en-US"/>
          </a:p>
        </p:txBody>
      </p:sp>
    </p:spTree>
    <p:extLst>
      <p:ext uri="{BB962C8B-B14F-4D97-AF65-F5344CB8AC3E}">
        <p14:creationId xmlns:p14="http://schemas.microsoft.com/office/powerpoint/2010/main" val="336172328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609600"/>
            <a:ext cx="7772400" cy="1143000"/>
          </a:xfrm>
        </p:spPr>
        <p:txBody>
          <a:bodyPr>
            <a:normAutofit fontScale="90000"/>
          </a:bodyPr>
          <a:lstStyle/>
          <a:p>
            <a:r>
              <a:rPr lang="en-IN" sz="5300" dirty="0" smtClean="0"/>
              <a:t>Cyber Security Concepts</a:t>
            </a:r>
            <a:r>
              <a:rPr lang="en-IN" dirty="0" smtClean="0"/>
              <a:t/>
            </a:r>
            <a:br>
              <a:rPr lang="en-IN" dirty="0" smtClean="0"/>
            </a:br>
            <a:endParaRPr lang="en-IN" dirty="0"/>
          </a:p>
        </p:txBody>
      </p:sp>
      <p:sp>
        <p:nvSpPr>
          <p:cNvPr id="3" name="Subtitle 2"/>
          <p:cNvSpPr>
            <a:spLocks noGrp="1"/>
          </p:cNvSpPr>
          <p:nvPr>
            <p:ph type="subTitle" idx="1"/>
          </p:nvPr>
        </p:nvSpPr>
        <p:spPr>
          <a:xfrm>
            <a:off x="1371600" y="1066800"/>
            <a:ext cx="6400800" cy="609600"/>
          </a:xfrm>
        </p:spPr>
        <p:txBody>
          <a:bodyPr/>
          <a:lstStyle/>
          <a:p>
            <a:r>
              <a:rPr lang="en-IN" sz="3200" dirty="0"/>
              <a:t>Cybercrime and its types</a:t>
            </a:r>
            <a:endParaRPr lang="en-IN" dirty="0"/>
          </a:p>
        </p:txBody>
      </p:sp>
      <p:sp>
        <p:nvSpPr>
          <p:cNvPr id="4" name="TextBox 3"/>
          <p:cNvSpPr txBox="1"/>
          <p:nvPr/>
        </p:nvSpPr>
        <p:spPr>
          <a:xfrm>
            <a:off x="533400" y="1676400"/>
            <a:ext cx="8382000" cy="4524315"/>
          </a:xfrm>
          <a:prstGeom prst="rect">
            <a:avLst/>
          </a:prstGeom>
          <a:noFill/>
        </p:spPr>
        <p:txBody>
          <a:bodyPr wrap="square" rtlCol="0">
            <a:spAutoFit/>
          </a:bodyPr>
          <a:lstStyle/>
          <a:p>
            <a:r>
              <a:rPr lang="en-IN" sz="2400" dirty="0"/>
              <a:t>Every organization's assets are the combinations of a variety of different systems. These systems have a strong </a:t>
            </a:r>
            <a:r>
              <a:rPr lang="en-IN" sz="2400" dirty="0" smtClean="0"/>
              <a:t>cyber security </a:t>
            </a:r>
            <a:r>
              <a:rPr lang="en-IN" sz="2400" dirty="0"/>
              <a:t>posture that requires coordinated efforts across all of its systems. Therefore, we can categorize </a:t>
            </a:r>
            <a:r>
              <a:rPr lang="en-IN" sz="2400" dirty="0" smtClean="0"/>
              <a:t>cyber security </a:t>
            </a:r>
            <a:r>
              <a:rPr lang="en-IN" sz="2400" dirty="0"/>
              <a:t>in the following sub-domains</a:t>
            </a:r>
            <a:r>
              <a:rPr lang="en-IN" sz="2400" dirty="0" smtClean="0"/>
              <a:t>:</a:t>
            </a:r>
          </a:p>
          <a:p>
            <a:endParaRPr lang="en-IN" sz="2400" dirty="0" smtClean="0"/>
          </a:p>
          <a:p>
            <a:r>
              <a:rPr lang="en-IN" sz="2400" b="1" dirty="0"/>
              <a:t>Network Security:</a:t>
            </a:r>
            <a:r>
              <a:rPr lang="en-IN" sz="2400" dirty="0"/>
              <a:t> It involves implementing the hardware and software to secure a computer network from unauthorized access, intruders, attacks, disruption, and misuse. This security helps an organization to protect its assets against external and internal threats.</a:t>
            </a:r>
          </a:p>
          <a:p>
            <a:endParaRPr lang="en-IN" sz="2400" b="1" dirty="0"/>
          </a:p>
        </p:txBody>
      </p:sp>
      <p:sp>
        <p:nvSpPr>
          <p:cNvPr id="5" name="Footer Placeholder 4"/>
          <p:cNvSpPr>
            <a:spLocks noGrp="1"/>
          </p:cNvSpPr>
          <p:nvPr>
            <p:ph type="ftr" sz="quarter" idx="11"/>
          </p:nvPr>
        </p:nvSpPr>
        <p:spPr/>
        <p:txBody>
          <a:bodyPr/>
          <a:lstStyle/>
          <a:p>
            <a:r>
              <a:rPr lang="en-IN" smtClean="0"/>
              <a:t>Mr. Sukhdev Singh, Asst. Professor, CSE&amp;IT</a:t>
            </a:r>
            <a:endParaRPr lang="en-US"/>
          </a:p>
        </p:txBody>
      </p:sp>
    </p:spTree>
    <p:extLst>
      <p:ext uri="{BB962C8B-B14F-4D97-AF65-F5344CB8AC3E}">
        <p14:creationId xmlns:p14="http://schemas.microsoft.com/office/powerpoint/2010/main" val="263390691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609600"/>
            <a:ext cx="7772400" cy="1143000"/>
          </a:xfrm>
        </p:spPr>
        <p:txBody>
          <a:bodyPr>
            <a:normAutofit fontScale="90000"/>
          </a:bodyPr>
          <a:lstStyle/>
          <a:p>
            <a:r>
              <a:rPr lang="en-IN" sz="5300" dirty="0" smtClean="0"/>
              <a:t>Cyber Security Concepts</a:t>
            </a:r>
            <a:r>
              <a:rPr lang="en-IN" dirty="0" smtClean="0"/>
              <a:t/>
            </a:r>
            <a:br>
              <a:rPr lang="en-IN" dirty="0" smtClean="0"/>
            </a:br>
            <a:endParaRPr lang="en-IN" dirty="0"/>
          </a:p>
        </p:txBody>
      </p:sp>
      <p:sp>
        <p:nvSpPr>
          <p:cNvPr id="3" name="Subtitle 2"/>
          <p:cNvSpPr>
            <a:spLocks noGrp="1"/>
          </p:cNvSpPr>
          <p:nvPr>
            <p:ph type="subTitle" idx="1"/>
          </p:nvPr>
        </p:nvSpPr>
        <p:spPr>
          <a:xfrm>
            <a:off x="1371600" y="1066800"/>
            <a:ext cx="6400800" cy="609600"/>
          </a:xfrm>
        </p:spPr>
        <p:txBody>
          <a:bodyPr/>
          <a:lstStyle/>
          <a:p>
            <a:r>
              <a:rPr lang="en-IN" sz="3200" dirty="0"/>
              <a:t>Cybercrime and its types</a:t>
            </a:r>
            <a:endParaRPr lang="en-IN" dirty="0"/>
          </a:p>
        </p:txBody>
      </p:sp>
      <p:sp>
        <p:nvSpPr>
          <p:cNvPr id="4" name="TextBox 3"/>
          <p:cNvSpPr txBox="1"/>
          <p:nvPr/>
        </p:nvSpPr>
        <p:spPr>
          <a:xfrm>
            <a:off x="533400" y="1676400"/>
            <a:ext cx="8382000" cy="4893647"/>
          </a:xfrm>
          <a:prstGeom prst="rect">
            <a:avLst/>
          </a:prstGeom>
          <a:noFill/>
        </p:spPr>
        <p:txBody>
          <a:bodyPr wrap="square" rtlCol="0">
            <a:spAutoFit/>
          </a:bodyPr>
          <a:lstStyle/>
          <a:p>
            <a:r>
              <a:rPr lang="en-IN" sz="2400" b="1" dirty="0"/>
              <a:t>Application Security:</a:t>
            </a:r>
            <a:r>
              <a:rPr lang="en-IN" sz="2400" dirty="0"/>
              <a:t> It involves protecting the software and devices from unwanted threats. This protection can be done by constantly updating the apps to ensure they are secure from attacks. Successful security begins in the design stage, writing source code, validation, threat </a:t>
            </a:r>
            <a:r>
              <a:rPr lang="en-IN" sz="2400" dirty="0" err="1"/>
              <a:t>modeling</a:t>
            </a:r>
            <a:r>
              <a:rPr lang="en-IN" sz="2400" dirty="0"/>
              <a:t>, etc., before a program or device is deployed</a:t>
            </a:r>
            <a:r>
              <a:rPr lang="en-IN" sz="2400" dirty="0" smtClean="0"/>
              <a:t>.</a:t>
            </a:r>
          </a:p>
          <a:p>
            <a:r>
              <a:rPr lang="en-IN" sz="2400" b="1" dirty="0"/>
              <a:t>Information or Data Security:</a:t>
            </a:r>
            <a:r>
              <a:rPr lang="en-IN" sz="2400" dirty="0"/>
              <a:t> It involves implementing a strong data storage mechanism to maintain the integrity and privacy of data, both in storage and in transit.</a:t>
            </a:r>
          </a:p>
          <a:p>
            <a:r>
              <a:rPr lang="en-IN" sz="2400" b="1" dirty="0"/>
              <a:t>Identity management:</a:t>
            </a:r>
            <a:r>
              <a:rPr lang="en-IN" sz="2400" dirty="0"/>
              <a:t> It deals with the procedure for determining the level of access that each individual has within an organization.</a:t>
            </a:r>
          </a:p>
          <a:p>
            <a:endParaRPr lang="en-IN" sz="2400" dirty="0"/>
          </a:p>
        </p:txBody>
      </p:sp>
      <p:sp>
        <p:nvSpPr>
          <p:cNvPr id="5" name="Footer Placeholder 4"/>
          <p:cNvSpPr>
            <a:spLocks noGrp="1"/>
          </p:cNvSpPr>
          <p:nvPr>
            <p:ph type="ftr" sz="quarter" idx="11"/>
          </p:nvPr>
        </p:nvSpPr>
        <p:spPr/>
        <p:txBody>
          <a:bodyPr/>
          <a:lstStyle/>
          <a:p>
            <a:r>
              <a:rPr lang="en-IN" smtClean="0"/>
              <a:t>Mr. Sukhdev Singh, Asst. Professor, CSE&amp;IT</a:t>
            </a:r>
            <a:endParaRPr lang="en-US"/>
          </a:p>
        </p:txBody>
      </p:sp>
    </p:spTree>
    <p:extLst>
      <p:ext uri="{BB962C8B-B14F-4D97-AF65-F5344CB8AC3E}">
        <p14:creationId xmlns:p14="http://schemas.microsoft.com/office/powerpoint/2010/main" val="260748463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609600"/>
            <a:ext cx="7772400" cy="1143000"/>
          </a:xfrm>
        </p:spPr>
        <p:txBody>
          <a:bodyPr>
            <a:normAutofit fontScale="90000"/>
          </a:bodyPr>
          <a:lstStyle/>
          <a:p>
            <a:r>
              <a:rPr lang="en-IN" sz="5300" dirty="0" smtClean="0"/>
              <a:t>Cyber Security Concepts</a:t>
            </a:r>
            <a:r>
              <a:rPr lang="en-IN" dirty="0" smtClean="0"/>
              <a:t/>
            </a:r>
            <a:br>
              <a:rPr lang="en-IN" dirty="0" smtClean="0"/>
            </a:br>
            <a:endParaRPr lang="en-IN" dirty="0"/>
          </a:p>
        </p:txBody>
      </p:sp>
      <p:sp>
        <p:nvSpPr>
          <p:cNvPr id="3" name="Subtitle 2"/>
          <p:cNvSpPr>
            <a:spLocks noGrp="1"/>
          </p:cNvSpPr>
          <p:nvPr>
            <p:ph type="subTitle" idx="1"/>
          </p:nvPr>
        </p:nvSpPr>
        <p:spPr>
          <a:xfrm>
            <a:off x="1371600" y="1066800"/>
            <a:ext cx="6400800" cy="609600"/>
          </a:xfrm>
        </p:spPr>
        <p:txBody>
          <a:bodyPr/>
          <a:lstStyle/>
          <a:p>
            <a:r>
              <a:rPr lang="en-IN" sz="3200" dirty="0"/>
              <a:t>Cybercrime and its types</a:t>
            </a:r>
            <a:endParaRPr lang="en-IN" dirty="0"/>
          </a:p>
        </p:txBody>
      </p:sp>
      <p:sp>
        <p:nvSpPr>
          <p:cNvPr id="4" name="TextBox 3"/>
          <p:cNvSpPr txBox="1"/>
          <p:nvPr/>
        </p:nvSpPr>
        <p:spPr>
          <a:xfrm>
            <a:off x="533400" y="1676400"/>
            <a:ext cx="8382000" cy="4893647"/>
          </a:xfrm>
          <a:prstGeom prst="rect">
            <a:avLst/>
          </a:prstGeom>
          <a:noFill/>
        </p:spPr>
        <p:txBody>
          <a:bodyPr wrap="square" rtlCol="0">
            <a:spAutoFit/>
          </a:bodyPr>
          <a:lstStyle/>
          <a:p>
            <a:r>
              <a:rPr lang="en-IN" sz="2400" b="1" dirty="0"/>
              <a:t>Operational Security:</a:t>
            </a:r>
            <a:r>
              <a:rPr lang="en-IN" sz="2400" dirty="0"/>
              <a:t> It involves processing and making decisions on handling and securing data assets.</a:t>
            </a:r>
          </a:p>
          <a:p>
            <a:r>
              <a:rPr lang="en-IN" sz="2400" b="1" dirty="0"/>
              <a:t>Mobile Security:</a:t>
            </a:r>
            <a:r>
              <a:rPr lang="en-IN" sz="2400" dirty="0"/>
              <a:t> It involves securing the organizational and personal data stored on mobile devices such as cell phones, computers, tablets, and other similar devices against various malicious threats. These threats are unauthorized access, device loss or theft, malware, etc</a:t>
            </a:r>
            <a:r>
              <a:rPr lang="en-IN" sz="2400" dirty="0" smtClean="0"/>
              <a:t>.</a:t>
            </a:r>
          </a:p>
          <a:p>
            <a:r>
              <a:rPr lang="en-IN" sz="2400" b="1" dirty="0"/>
              <a:t>Cloud Security:</a:t>
            </a:r>
            <a:r>
              <a:rPr lang="en-IN" sz="2400" dirty="0"/>
              <a:t> It involves in protecting the information stored in the digital environment or cloud architectures for the organization. It uses various cloud service providers such as AWS, Azure, Google, etc., to ensure security against multiple threats.</a:t>
            </a:r>
          </a:p>
          <a:p>
            <a:endParaRPr lang="en-IN" sz="2400" dirty="0"/>
          </a:p>
        </p:txBody>
      </p:sp>
      <p:sp>
        <p:nvSpPr>
          <p:cNvPr id="5" name="Footer Placeholder 4"/>
          <p:cNvSpPr>
            <a:spLocks noGrp="1"/>
          </p:cNvSpPr>
          <p:nvPr>
            <p:ph type="ftr" sz="quarter" idx="11"/>
          </p:nvPr>
        </p:nvSpPr>
        <p:spPr/>
        <p:txBody>
          <a:bodyPr/>
          <a:lstStyle/>
          <a:p>
            <a:r>
              <a:rPr lang="en-IN" smtClean="0"/>
              <a:t>Mr. Sukhdev Singh, Asst. Professor, CSE&amp;IT</a:t>
            </a:r>
            <a:endParaRPr lang="en-US"/>
          </a:p>
        </p:txBody>
      </p:sp>
    </p:spTree>
    <p:extLst>
      <p:ext uri="{BB962C8B-B14F-4D97-AF65-F5344CB8AC3E}">
        <p14:creationId xmlns:p14="http://schemas.microsoft.com/office/powerpoint/2010/main" val="121521721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609600"/>
            <a:ext cx="7772400" cy="1143000"/>
          </a:xfrm>
        </p:spPr>
        <p:txBody>
          <a:bodyPr>
            <a:normAutofit fontScale="90000"/>
          </a:bodyPr>
          <a:lstStyle/>
          <a:p>
            <a:r>
              <a:rPr lang="en-IN" sz="5300" dirty="0" smtClean="0"/>
              <a:t>Cyber Security Concepts</a:t>
            </a:r>
            <a:r>
              <a:rPr lang="en-IN" dirty="0" smtClean="0"/>
              <a:t/>
            </a:r>
            <a:br>
              <a:rPr lang="en-IN" dirty="0" smtClean="0"/>
            </a:br>
            <a:endParaRPr lang="en-IN" dirty="0"/>
          </a:p>
        </p:txBody>
      </p:sp>
      <p:sp>
        <p:nvSpPr>
          <p:cNvPr id="3" name="Subtitle 2"/>
          <p:cNvSpPr>
            <a:spLocks noGrp="1"/>
          </p:cNvSpPr>
          <p:nvPr>
            <p:ph type="subTitle" idx="1"/>
          </p:nvPr>
        </p:nvSpPr>
        <p:spPr>
          <a:xfrm>
            <a:off x="1371600" y="1066800"/>
            <a:ext cx="6400800" cy="609600"/>
          </a:xfrm>
        </p:spPr>
        <p:txBody>
          <a:bodyPr/>
          <a:lstStyle/>
          <a:p>
            <a:r>
              <a:rPr lang="en-IN" sz="3200" dirty="0"/>
              <a:t>Cybercrime and its types</a:t>
            </a:r>
            <a:endParaRPr lang="en-IN" dirty="0"/>
          </a:p>
        </p:txBody>
      </p:sp>
      <p:sp>
        <p:nvSpPr>
          <p:cNvPr id="4" name="TextBox 3"/>
          <p:cNvSpPr txBox="1"/>
          <p:nvPr/>
        </p:nvSpPr>
        <p:spPr>
          <a:xfrm>
            <a:off x="533400" y="1676400"/>
            <a:ext cx="8382000" cy="4524315"/>
          </a:xfrm>
          <a:prstGeom prst="rect">
            <a:avLst/>
          </a:prstGeom>
          <a:noFill/>
        </p:spPr>
        <p:txBody>
          <a:bodyPr wrap="square" rtlCol="0">
            <a:spAutoFit/>
          </a:bodyPr>
          <a:lstStyle/>
          <a:p>
            <a:r>
              <a:rPr lang="en-IN" sz="2400" b="1" dirty="0"/>
              <a:t>Disaster Recovery and Business Continuity Planning:</a:t>
            </a:r>
            <a:r>
              <a:rPr lang="en-IN" sz="2400" dirty="0"/>
              <a:t> It deals with the processes, monitoring, alerts, and plans to how an organization responds when any malicious activity is causing the loss of operations or data. Its policies dictate resuming the lost operations after any disaster happens to the same operating capacity as before the event</a:t>
            </a:r>
            <a:r>
              <a:rPr lang="en-IN" sz="2400" dirty="0" smtClean="0"/>
              <a:t>.</a:t>
            </a:r>
          </a:p>
          <a:p>
            <a:r>
              <a:rPr lang="en-IN" sz="2400" b="1" dirty="0"/>
              <a:t>User Education:</a:t>
            </a:r>
            <a:r>
              <a:rPr lang="en-IN" sz="2400" dirty="0"/>
              <a:t> It deals with the processes, monitoring, alerts, and plans to how an organization responds when any malicious activity is causing the loss of operations or data. Its policies dictate resuming the lost operations after any disaster happens to the same operating capacity as before the event.</a:t>
            </a:r>
          </a:p>
          <a:p>
            <a:endParaRPr lang="en-IN" sz="2400" dirty="0"/>
          </a:p>
        </p:txBody>
      </p:sp>
      <p:sp>
        <p:nvSpPr>
          <p:cNvPr id="5" name="Footer Placeholder 4"/>
          <p:cNvSpPr>
            <a:spLocks noGrp="1"/>
          </p:cNvSpPr>
          <p:nvPr>
            <p:ph type="ftr" sz="quarter" idx="11"/>
          </p:nvPr>
        </p:nvSpPr>
        <p:spPr/>
        <p:txBody>
          <a:bodyPr/>
          <a:lstStyle/>
          <a:p>
            <a:r>
              <a:rPr lang="en-IN" smtClean="0"/>
              <a:t>Mr. Sukhdev Singh, Asst. Professor, CSE&amp;IT</a:t>
            </a:r>
            <a:endParaRPr lang="en-US"/>
          </a:p>
        </p:txBody>
      </p:sp>
    </p:spTree>
    <p:extLst>
      <p:ext uri="{BB962C8B-B14F-4D97-AF65-F5344CB8AC3E}">
        <p14:creationId xmlns:p14="http://schemas.microsoft.com/office/powerpoint/2010/main" val="280356199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609600"/>
            <a:ext cx="7772400" cy="1143000"/>
          </a:xfrm>
        </p:spPr>
        <p:txBody>
          <a:bodyPr>
            <a:normAutofit fontScale="90000"/>
          </a:bodyPr>
          <a:lstStyle/>
          <a:p>
            <a:r>
              <a:rPr lang="en-IN" sz="5300" dirty="0" smtClean="0"/>
              <a:t>Cyber Security Concepts</a:t>
            </a:r>
            <a:r>
              <a:rPr lang="en-IN" dirty="0" smtClean="0"/>
              <a:t/>
            </a:r>
            <a:br>
              <a:rPr lang="en-IN" dirty="0" smtClean="0"/>
            </a:br>
            <a:endParaRPr lang="en-IN" dirty="0"/>
          </a:p>
        </p:txBody>
      </p:sp>
      <p:sp>
        <p:nvSpPr>
          <p:cNvPr id="3" name="Subtitle 2"/>
          <p:cNvSpPr>
            <a:spLocks noGrp="1"/>
          </p:cNvSpPr>
          <p:nvPr>
            <p:ph type="subTitle" idx="1"/>
          </p:nvPr>
        </p:nvSpPr>
        <p:spPr>
          <a:xfrm>
            <a:off x="1371600" y="1066800"/>
            <a:ext cx="6400800" cy="609600"/>
          </a:xfrm>
        </p:spPr>
        <p:txBody>
          <a:bodyPr/>
          <a:lstStyle/>
          <a:p>
            <a:r>
              <a:rPr lang="en-IN" sz="3200" dirty="0"/>
              <a:t>Importance of Cyber Security</a:t>
            </a:r>
          </a:p>
        </p:txBody>
      </p:sp>
      <p:sp>
        <p:nvSpPr>
          <p:cNvPr id="4" name="TextBox 3"/>
          <p:cNvSpPr txBox="1"/>
          <p:nvPr/>
        </p:nvSpPr>
        <p:spPr>
          <a:xfrm>
            <a:off x="533400" y="1676400"/>
            <a:ext cx="8382000" cy="4524315"/>
          </a:xfrm>
          <a:prstGeom prst="rect">
            <a:avLst/>
          </a:prstGeom>
          <a:noFill/>
        </p:spPr>
        <p:txBody>
          <a:bodyPr wrap="square" rtlCol="0">
            <a:spAutoFit/>
          </a:bodyPr>
          <a:lstStyle/>
          <a:p>
            <a:r>
              <a:rPr lang="en-IN" sz="2400" dirty="0" smtClean="0"/>
              <a:t>Today </a:t>
            </a:r>
            <a:r>
              <a:rPr lang="en-IN" sz="2400" dirty="0"/>
              <a:t>we live in a digital era where all aspects of our lives depend on the network, computer and other electronic devices, and software applications. All critical infrastructure such as the banking system, healthcare, financial institutions, governments, and manufacturing industries use </a:t>
            </a:r>
            <a:r>
              <a:rPr lang="en-IN" sz="2400" b="1" dirty="0"/>
              <a:t>devices connected to the Internet</a:t>
            </a:r>
            <a:r>
              <a:rPr lang="en-IN" sz="2400" dirty="0"/>
              <a:t> as a core part of their operations. Some of their information, such as intellectual property, financial data, and personal data, can be sensitive for unauthorized access or exposure that could have </a:t>
            </a:r>
            <a:r>
              <a:rPr lang="en-IN" sz="2400" b="1" dirty="0"/>
              <a:t>negative consequences</a:t>
            </a:r>
            <a:r>
              <a:rPr lang="en-IN" sz="2400" dirty="0"/>
              <a:t>. This information gives intruders and threat actors to infiltrate them for financial gain, extortion, political or social motives, or just vandalism.</a:t>
            </a:r>
          </a:p>
        </p:txBody>
      </p:sp>
      <p:sp>
        <p:nvSpPr>
          <p:cNvPr id="5" name="Footer Placeholder 4"/>
          <p:cNvSpPr>
            <a:spLocks noGrp="1"/>
          </p:cNvSpPr>
          <p:nvPr>
            <p:ph type="ftr" sz="quarter" idx="11"/>
          </p:nvPr>
        </p:nvSpPr>
        <p:spPr/>
        <p:txBody>
          <a:bodyPr/>
          <a:lstStyle/>
          <a:p>
            <a:r>
              <a:rPr lang="en-IN" smtClean="0"/>
              <a:t>Mr. Sukhdev Singh, Asst. Professor, CSE&amp;IT</a:t>
            </a:r>
            <a:endParaRPr lang="en-US"/>
          </a:p>
        </p:txBody>
      </p:sp>
    </p:spTree>
    <p:extLst>
      <p:ext uri="{BB962C8B-B14F-4D97-AF65-F5344CB8AC3E}">
        <p14:creationId xmlns:p14="http://schemas.microsoft.com/office/powerpoint/2010/main" val="232566699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609600"/>
            <a:ext cx="7772400" cy="1143000"/>
          </a:xfrm>
        </p:spPr>
        <p:txBody>
          <a:bodyPr>
            <a:normAutofit fontScale="90000"/>
          </a:bodyPr>
          <a:lstStyle/>
          <a:p>
            <a:r>
              <a:rPr lang="en-IN" sz="5300" dirty="0" smtClean="0"/>
              <a:t>Cyber Security Concepts</a:t>
            </a:r>
            <a:r>
              <a:rPr lang="en-IN" dirty="0" smtClean="0"/>
              <a:t/>
            </a:r>
            <a:br>
              <a:rPr lang="en-IN" dirty="0" smtClean="0"/>
            </a:br>
            <a:endParaRPr lang="en-IN" dirty="0"/>
          </a:p>
        </p:txBody>
      </p:sp>
      <p:sp>
        <p:nvSpPr>
          <p:cNvPr id="3" name="Subtitle 2"/>
          <p:cNvSpPr>
            <a:spLocks noGrp="1"/>
          </p:cNvSpPr>
          <p:nvPr>
            <p:ph type="subTitle" idx="1"/>
          </p:nvPr>
        </p:nvSpPr>
        <p:spPr>
          <a:xfrm>
            <a:off x="1371600" y="1066800"/>
            <a:ext cx="6400800" cy="609600"/>
          </a:xfrm>
        </p:spPr>
        <p:txBody>
          <a:bodyPr/>
          <a:lstStyle/>
          <a:p>
            <a:r>
              <a:rPr lang="en-IN" sz="3200" dirty="0"/>
              <a:t>Importance of Cyber Security</a:t>
            </a:r>
          </a:p>
        </p:txBody>
      </p:sp>
      <p:sp>
        <p:nvSpPr>
          <p:cNvPr id="4" name="TextBox 3"/>
          <p:cNvSpPr txBox="1"/>
          <p:nvPr/>
        </p:nvSpPr>
        <p:spPr>
          <a:xfrm>
            <a:off x="533400" y="1676400"/>
            <a:ext cx="8382000" cy="3785652"/>
          </a:xfrm>
          <a:prstGeom prst="rect">
            <a:avLst/>
          </a:prstGeom>
          <a:noFill/>
        </p:spPr>
        <p:txBody>
          <a:bodyPr wrap="square" rtlCol="0">
            <a:spAutoFit/>
          </a:bodyPr>
          <a:lstStyle/>
          <a:p>
            <a:r>
              <a:rPr lang="en-IN" sz="2400" dirty="0"/>
              <a:t>Cyber-attack is now an international concern that hacks the system, and other security attacks could endanger the global economy. Therefore, it is essential to have an excellent </a:t>
            </a:r>
            <a:r>
              <a:rPr lang="en-IN" sz="2400" dirty="0" smtClean="0"/>
              <a:t>cyber security </a:t>
            </a:r>
            <a:r>
              <a:rPr lang="en-IN" sz="2400" dirty="0"/>
              <a:t>strategy to protect sensitive information from high-profile security breaches. Furthermore, as the volume of cyber-attacks grows, companies and organizations, especially those that deal with information related to national security, health, or financial records, need to use strong </a:t>
            </a:r>
            <a:r>
              <a:rPr lang="en-IN" sz="2400" dirty="0" smtClean="0"/>
              <a:t>cyber security </a:t>
            </a:r>
            <a:r>
              <a:rPr lang="en-IN" sz="2400" dirty="0"/>
              <a:t>measures and processes to protect their sensitive business and personal information.</a:t>
            </a:r>
          </a:p>
        </p:txBody>
      </p:sp>
      <p:sp>
        <p:nvSpPr>
          <p:cNvPr id="5" name="Footer Placeholder 4"/>
          <p:cNvSpPr>
            <a:spLocks noGrp="1"/>
          </p:cNvSpPr>
          <p:nvPr>
            <p:ph type="ftr" sz="quarter" idx="11"/>
          </p:nvPr>
        </p:nvSpPr>
        <p:spPr/>
        <p:txBody>
          <a:bodyPr/>
          <a:lstStyle/>
          <a:p>
            <a:r>
              <a:rPr lang="en-IN" smtClean="0"/>
              <a:t>Mr. Sukhdev Singh, Asst. Professor, CSE&amp;IT</a:t>
            </a:r>
            <a:endParaRPr lang="en-US"/>
          </a:p>
        </p:txBody>
      </p:sp>
    </p:spTree>
    <p:extLst>
      <p:ext uri="{BB962C8B-B14F-4D97-AF65-F5344CB8AC3E}">
        <p14:creationId xmlns:p14="http://schemas.microsoft.com/office/powerpoint/2010/main" val="182024394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609600"/>
            <a:ext cx="7772400" cy="1143000"/>
          </a:xfrm>
        </p:spPr>
        <p:txBody>
          <a:bodyPr>
            <a:normAutofit fontScale="90000"/>
          </a:bodyPr>
          <a:lstStyle/>
          <a:p>
            <a:r>
              <a:rPr lang="en-IN" sz="5300" dirty="0" smtClean="0"/>
              <a:t>Cyber Security Concepts</a:t>
            </a:r>
            <a:r>
              <a:rPr lang="en-IN" dirty="0" smtClean="0"/>
              <a:t/>
            </a:r>
            <a:br>
              <a:rPr lang="en-IN" dirty="0" smtClean="0"/>
            </a:br>
            <a:endParaRPr lang="en-IN" dirty="0"/>
          </a:p>
        </p:txBody>
      </p:sp>
      <p:sp>
        <p:nvSpPr>
          <p:cNvPr id="3" name="Subtitle 2"/>
          <p:cNvSpPr>
            <a:spLocks noGrp="1"/>
          </p:cNvSpPr>
          <p:nvPr>
            <p:ph type="subTitle" idx="1"/>
          </p:nvPr>
        </p:nvSpPr>
        <p:spPr>
          <a:xfrm>
            <a:off x="1371600" y="1066800"/>
            <a:ext cx="6400800" cy="609600"/>
          </a:xfrm>
        </p:spPr>
        <p:txBody>
          <a:bodyPr/>
          <a:lstStyle/>
          <a:p>
            <a:r>
              <a:rPr lang="en-IN" sz="3200" dirty="0"/>
              <a:t>Cyber Security Goals</a:t>
            </a:r>
          </a:p>
        </p:txBody>
      </p:sp>
      <p:sp>
        <p:nvSpPr>
          <p:cNvPr id="4" name="TextBox 3"/>
          <p:cNvSpPr txBox="1"/>
          <p:nvPr/>
        </p:nvSpPr>
        <p:spPr>
          <a:xfrm>
            <a:off x="533400" y="1676400"/>
            <a:ext cx="8382000" cy="2677656"/>
          </a:xfrm>
          <a:prstGeom prst="rect">
            <a:avLst/>
          </a:prstGeom>
          <a:noFill/>
        </p:spPr>
        <p:txBody>
          <a:bodyPr wrap="square" rtlCol="0">
            <a:spAutoFit/>
          </a:bodyPr>
          <a:lstStyle/>
          <a:p>
            <a:r>
              <a:rPr lang="en-IN" sz="2400" u="sng" dirty="0">
                <a:solidFill>
                  <a:schemeClr val="bg1"/>
                </a:solidFill>
                <a:hlinkClick r:id="rId2"/>
              </a:rPr>
              <a:t>Cyber </a:t>
            </a:r>
            <a:r>
              <a:rPr lang="en-IN" sz="2400" u="sng" dirty="0" smtClean="0">
                <a:solidFill>
                  <a:schemeClr val="bg1"/>
                </a:solidFill>
                <a:hlinkClick r:id="rId2"/>
              </a:rPr>
              <a:t>Security's</a:t>
            </a:r>
            <a:r>
              <a:rPr lang="en-IN" sz="2400" u="sng" dirty="0" smtClean="0">
                <a:solidFill>
                  <a:schemeClr val="bg1"/>
                </a:solidFill>
              </a:rPr>
              <a:t> </a:t>
            </a:r>
            <a:r>
              <a:rPr lang="en-IN" sz="2400" dirty="0"/>
              <a:t> main </a:t>
            </a:r>
            <a:r>
              <a:rPr lang="en-IN" sz="2400" b="1" dirty="0"/>
              <a:t>objective is to ensure data protection</a:t>
            </a:r>
            <a:r>
              <a:rPr lang="en-IN" sz="2400" dirty="0"/>
              <a:t>. The security community provides a triangle of three related principles to protect the data from cyber-attacks. This principle is called the </a:t>
            </a:r>
            <a:r>
              <a:rPr lang="en-IN" sz="2400" b="1" dirty="0"/>
              <a:t>CIA triad</a:t>
            </a:r>
            <a:r>
              <a:rPr lang="en-IN" sz="2400" dirty="0"/>
              <a:t>. The CIA model is designed to guide policies for an organization's information security infrastructure. When any security breaches are found, one or more of these principles has been violated.</a:t>
            </a:r>
          </a:p>
        </p:txBody>
      </p:sp>
      <p:sp>
        <p:nvSpPr>
          <p:cNvPr id="5" name="Footer Placeholder 4"/>
          <p:cNvSpPr>
            <a:spLocks noGrp="1"/>
          </p:cNvSpPr>
          <p:nvPr>
            <p:ph type="ftr" sz="quarter" idx="11"/>
          </p:nvPr>
        </p:nvSpPr>
        <p:spPr/>
        <p:txBody>
          <a:bodyPr/>
          <a:lstStyle/>
          <a:p>
            <a:r>
              <a:rPr lang="en-IN" smtClean="0"/>
              <a:t>Mr. Sukhdev Singh, Asst. Professor, CSE&amp;IT</a:t>
            </a:r>
            <a:endParaRPr lang="en-US"/>
          </a:p>
        </p:txBody>
      </p:sp>
    </p:spTree>
    <p:extLst>
      <p:ext uri="{BB962C8B-B14F-4D97-AF65-F5344CB8AC3E}">
        <p14:creationId xmlns:p14="http://schemas.microsoft.com/office/powerpoint/2010/main" val="199595104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609600"/>
            <a:ext cx="7772400" cy="1143000"/>
          </a:xfrm>
        </p:spPr>
        <p:txBody>
          <a:bodyPr>
            <a:normAutofit fontScale="90000"/>
          </a:bodyPr>
          <a:lstStyle/>
          <a:p>
            <a:r>
              <a:rPr lang="en-IN" sz="5300" dirty="0" smtClean="0"/>
              <a:t>Cyber Security Concepts</a:t>
            </a:r>
            <a:r>
              <a:rPr lang="en-IN" dirty="0" smtClean="0"/>
              <a:t/>
            </a:r>
            <a:br>
              <a:rPr lang="en-IN" dirty="0" smtClean="0"/>
            </a:br>
            <a:endParaRPr lang="en-IN" dirty="0"/>
          </a:p>
        </p:txBody>
      </p:sp>
      <p:sp>
        <p:nvSpPr>
          <p:cNvPr id="3" name="Subtitle 2"/>
          <p:cNvSpPr>
            <a:spLocks noGrp="1"/>
          </p:cNvSpPr>
          <p:nvPr>
            <p:ph type="subTitle" idx="1"/>
          </p:nvPr>
        </p:nvSpPr>
        <p:spPr>
          <a:xfrm>
            <a:off x="1371600" y="1066800"/>
            <a:ext cx="6400800" cy="609600"/>
          </a:xfrm>
        </p:spPr>
        <p:txBody>
          <a:bodyPr/>
          <a:lstStyle/>
          <a:p>
            <a:r>
              <a:rPr lang="en-IN" sz="3200" dirty="0"/>
              <a:t>Cyber Security Goals</a:t>
            </a:r>
          </a:p>
        </p:txBody>
      </p:sp>
      <p:sp>
        <p:nvSpPr>
          <p:cNvPr id="4" name="TextBox 3"/>
          <p:cNvSpPr txBox="1"/>
          <p:nvPr/>
        </p:nvSpPr>
        <p:spPr>
          <a:xfrm>
            <a:off x="533400" y="1676400"/>
            <a:ext cx="8382000" cy="1938992"/>
          </a:xfrm>
          <a:prstGeom prst="rect">
            <a:avLst/>
          </a:prstGeom>
          <a:noFill/>
        </p:spPr>
        <p:txBody>
          <a:bodyPr wrap="square" rtlCol="0">
            <a:spAutoFit/>
          </a:bodyPr>
          <a:lstStyle/>
          <a:p>
            <a:r>
              <a:rPr lang="en-IN" sz="2400" dirty="0"/>
              <a:t>We can break the </a:t>
            </a:r>
            <a:r>
              <a:rPr lang="en-IN" sz="2400" b="1" dirty="0"/>
              <a:t>CIA model into three parts</a:t>
            </a:r>
            <a:r>
              <a:rPr lang="en-IN" sz="2400" dirty="0"/>
              <a:t>: Confidentiality, Integrity, and Availability. It is actually a security model that helps people to think about various parts of IT security. Let us discuss each part in detail</a:t>
            </a:r>
            <a:r>
              <a:rPr lang="en-IN" sz="2400" dirty="0" smtClean="0"/>
              <a:t>.</a:t>
            </a:r>
          </a:p>
          <a:p>
            <a:endParaRPr lang="en-IN" sz="24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3432175"/>
            <a:ext cx="8153400" cy="304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Footer Placeholder 4"/>
          <p:cNvSpPr>
            <a:spLocks noGrp="1"/>
          </p:cNvSpPr>
          <p:nvPr>
            <p:ph type="ftr" sz="quarter" idx="11"/>
          </p:nvPr>
        </p:nvSpPr>
        <p:spPr/>
        <p:txBody>
          <a:bodyPr/>
          <a:lstStyle/>
          <a:p>
            <a:r>
              <a:rPr lang="en-IN" smtClean="0"/>
              <a:t>Mr. Sukhdev Singh, Asst. Professor, CSE&amp;IT</a:t>
            </a:r>
            <a:endParaRPr lang="en-US"/>
          </a:p>
        </p:txBody>
      </p:sp>
    </p:spTree>
    <p:extLst>
      <p:ext uri="{BB962C8B-B14F-4D97-AF65-F5344CB8AC3E}">
        <p14:creationId xmlns:p14="http://schemas.microsoft.com/office/powerpoint/2010/main" val="108588170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609600"/>
            <a:ext cx="7772400" cy="1143000"/>
          </a:xfrm>
        </p:spPr>
        <p:txBody>
          <a:bodyPr>
            <a:normAutofit fontScale="90000"/>
          </a:bodyPr>
          <a:lstStyle/>
          <a:p>
            <a:r>
              <a:rPr lang="en-IN" sz="5300" dirty="0" smtClean="0"/>
              <a:t>Cyber Security Concepts</a:t>
            </a:r>
            <a:r>
              <a:rPr lang="en-IN" dirty="0" smtClean="0"/>
              <a:t/>
            </a:r>
            <a:br>
              <a:rPr lang="en-IN" dirty="0" smtClean="0"/>
            </a:br>
            <a:endParaRPr lang="en-IN" dirty="0"/>
          </a:p>
        </p:txBody>
      </p:sp>
      <p:sp>
        <p:nvSpPr>
          <p:cNvPr id="3" name="Subtitle 2"/>
          <p:cNvSpPr>
            <a:spLocks noGrp="1"/>
          </p:cNvSpPr>
          <p:nvPr>
            <p:ph type="subTitle" idx="1"/>
          </p:nvPr>
        </p:nvSpPr>
        <p:spPr>
          <a:xfrm>
            <a:off x="1371600" y="1066800"/>
            <a:ext cx="6400800" cy="609600"/>
          </a:xfrm>
        </p:spPr>
        <p:txBody>
          <a:bodyPr/>
          <a:lstStyle/>
          <a:p>
            <a:r>
              <a:rPr lang="en-IN" sz="3200" dirty="0"/>
              <a:t>Cyber Security Goals</a:t>
            </a:r>
          </a:p>
        </p:txBody>
      </p:sp>
      <p:sp>
        <p:nvSpPr>
          <p:cNvPr id="4" name="TextBox 3"/>
          <p:cNvSpPr txBox="1"/>
          <p:nvPr/>
        </p:nvSpPr>
        <p:spPr>
          <a:xfrm>
            <a:off x="533400" y="1676400"/>
            <a:ext cx="8382000" cy="3416320"/>
          </a:xfrm>
          <a:prstGeom prst="rect">
            <a:avLst/>
          </a:prstGeom>
          <a:noFill/>
        </p:spPr>
        <p:txBody>
          <a:bodyPr wrap="square" rtlCol="0">
            <a:spAutoFit/>
          </a:bodyPr>
          <a:lstStyle/>
          <a:p>
            <a:r>
              <a:rPr lang="en-IN" sz="2400" b="1" dirty="0" smtClean="0"/>
              <a:t>Confidentiality:</a:t>
            </a:r>
            <a:endParaRPr lang="en-IN" sz="2400" dirty="0"/>
          </a:p>
          <a:p>
            <a:r>
              <a:rPr lang="en-IN" sz="2400" dirty="0" smtClean="0"/>
              <a:t>Confidentiality </a:t>
            </a:r>
            <a:r>
              <a:rPr lang="en-IN" sz="2400" dirty="0"/>
              <a:t>is equivalent to privacy that avoids unauthorized access of information. It involves ensuring the data is accessible by those who are allowed to use it and blocking access to others. It prevents essential information from reaching the wrong people. </a:t>
            </a:r>
            <a:r>
              <a:rPr lang="en-IN" sz="2400" b="1" dirty="0"/>
              <a:t>Data encryption</a:t>
            </a:r>
            <a:r>
              <a:rPr lang="en-IN" sz="2400" dirty="0"/>
              <a:t> is an excellent example of ensuring confidentiality</a:t>
            </a:r>
            <a:r>
              <a:rPr lang="en-IN" sz="2400" dirty="0" smtClean="0"/>
              <a:t>.</a:t>
            </a:r>
          </a:p>
          <a:p>
            <a:endParaRPr lang="en-IN" sz="2400" dirty="0" smtClean="0"/>
          </a:p>
          <a:p>
            <a:endParaRPr lang="en-IN" sz="2400" dirty="0"/>
          </a:p>
        </p:txBody>
      </p:sp>
      <p:sp>
        <p:nvSpPr>
          <p:cNvPr id="5" name="Footer Placeholder 4"/>
          <p:cNvSpPr>
            <a:spLocks noGrp="1"/>
          </p:cNvSpPr>
          <p:nvPr>
            <p:ph type="ftr" sz="quarter" idx="11"/>
          </p:nvPr>
        </p:nvSpPr>
        <p:spPr/>
        <p:txBody>
          <a:bodyPr/>
          <a:lstStyle/>
          <a:p>
            <a:r>
              <a:rPr lang="en-IN" smtClean="0"/>
              <a:t>Mr. Sukhdev Singh, Asst. Professor, CSE&amp;IT</a:t>
            </a:r>
            <a:endParaRPr lang="en-US"/>
          </a:p>
        </p:txBody>
      </p:sp>
    </p:spTree>
    <p:extLst>
      <p:ext uri="{BB962C8B-B14F-4D97-AF65-F5344CB8AC3E}">
        <p14:creationId xmlns:p14="http://schemas.microsoft.com/office/powerpoint/2010/main" val="79480506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609600"/>
            <a:ext cx="7772400" cy="1143000"/>
          </a:xfrm>
        </p:spPr>
        <p:txBody>
          <a:bodyPr>
            <a:normAutofit fontScale="90000"/>
          </a:bodyPr>
          <a:lstStyle/>
          <a:p>
            <a:r>
              <a:rPr lang="en-IN" sz="5300" dirty="0" smtClean="0"/>
              <a:t>Cyber Security Concepts</a:t>
            </a:r>
            <a:r>
              <a:rPr lang="en-IN" dirty="0" smtClean="0"/>
              <a:t/>
            </a:r>
            <a:br>
              <a:rPr lang="en-IN" dirty="0" smtClean="0"/>
            </a:br>
            <a:endParaRPr lang="en-IN" dirty="0"/>
          </a:p>
        </p:txBody>
      </p:sp>
      <p:sp>
        <p:nvSpPr>
          <p:cNvPr id="3" name="Subtitle 2"/>
          <p:cNvSpPr>
            <a:spLocks noGrp="1"/>
          </p:cNvSpPr>
          <p:nvPr>
            <p:ph type="subTitle" idx="1"/>
          </p:nvPr>
        </p:nvSpPr>
        <p:spPr>
          <a:xfrm>
            <a:off x="1371600" y="1066800"/>
            <a:ext cx="6400800" cy="609600"/>
          </a:xfrm>
        </p:spPr>
        <p:txBody>
          <a:bodyPr/>
          <a:lstStyle/>
          <a:p>
            <a:r>
              <a:rPr lang="en-IN" sz="3200" dirty="0" smtClean="0">
                <a:solidFill>
                  <a:schemeClr val="accent5">
                    <a:lumMod val="40000"/>
                    <a:lumOff val="60000"/>
                  </a:schemeClr>
                </a:solidFill>
              </a:rPr>
              <a:t>Overview of Cyber Security</a:t>
            </a:r>
          </a:p>
          <a:p>
            <a:endParaRPr lang="en-IN" dirty="0"/>
          </a:p>
        </p:txBody>
      </p:sp>
      <p:sp>
        <p:nvSpPr>
          <p:cNvPr id="4" name="TextBox 3"/>
          <p:cNvSpPr txBox="1"/>
          <p:nvPr/>
        </p:nvSpPr>
        <p:spPr>
          <a:xfrm>
            <a:off x="1295400" y="2112498"/>
            <a:ext cx="7162800" cy="2646878"/>
          </a:xfrm>
          <a:prstGeom prst="rect">
            <a:avLst/>
          </a:prstGeom>
          <a:noFill/>
        </p:spPr>
        <p:txBody>
          <a:bodyPr wrap="square" rtlCol="0">
            <a:spAutoFit/>
          </a:bodyPr>
          <a:lstStyle/>
          <a:p>
            <a:r>
              <a:rPr lang="en-IN" sz="2400" dirty="0"/>
              <a:t>It is the body of technologies, processes, and practices designed to protect networks, devices, programs, and data from attack, theft, damage, modification, or unauthorized access. Therefore, it may also be referred to as </a:t>
            </a:r>
            <a:r>
              <a:rPr lang="en-IN" sz="2400" b="1" dirty="0"/>
              <a:t>information technology security</a:t>
            </a:r>
            <a:r>
              <a:rPr lang="en-IN" sz="2400" dirty="0"/>
              <a:t>.</a:t>
            </a:r>
          </a:p>
          <a:p>
            <a:endParaRPr lang="en-IN" sz="2200" dirty="0"/>
          </a:p>
        </p:txBody>
      </p:sp>
      <p:sp>
        <p:nvSpPr>
          <p:cNvPr id="5" name="Footer Placeholder 4"/>
          <p:cNvSpPr>
            <a:spLocks noGrp="1"/>
          </p:cNvSpPr>
          <p:nvPr>
            <p:ph type="ftr" sz="quarter" idx="11"/>
          </p:nvPr>
        </p:nvSpPr>
        <p:spPr/>
        <p:txBody>
          <a:bodyPr/>
          <a:lstStyle/>
          <a:p>
            <a:r>
              <a:rPr lang="en-IN" smtClean="0"/>
              <a:t>Mr. Sukhdev Singh, Asst. Professor, CSE&amp;IT</a:t>
            </a:r>
            <a:endParaRPr lang="en-US"/>
          </a:p>
        </p:txBody>
      </p:sp>
    </p:spTree>
    <p:extLst>
      <p:ext uri="{BB962C8B-B14F-4D97-AF65-F5344CB8AC3E}">
        <p14:creationId xmlns:p14="http://schemas.microsoft.com/office/powerpoint/2010/main" val="191341641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609600"/>
            <a:ext cx="7772400" cy="1143000"/>
          </a:xfrm>
        </p:spPr>
        <p:txBody>
          <a:bodyPr>
            <a:normAutofit fontScale="90000"/>
          </a:bodyPr>
          <a:lstStyle/>
          <a:p>
            <a:r>
              <a:rPr lang="en-IN" sz="5300" dirty="0" smtClean="0"/>
              <a:t>Cyber Security Concepts</a:t>
            </a:r>
            <a:r>
              <a:rPr lang="en-IN" dirty="0" smtClean="0"/>
              <a:t/>
            </a:r>
            <a:br>
              <a:rPr lang="en-IN" dirty="0" smtClean="0"/>
            </a:br>
            <a:endParaRPr lang="en-IN" dirty="0"/>
          </a:p>
        </p:txBody>
      </p:sp>
      <p:sp>
        <p:nvSpPr>
          <p:cNvPr id="3" name="Subtitle 2"/>
          <p:cNvSpPr>
            <a:spLocks noGrp="1"/>
          </p:cNvSpPr>
          <p:nvPr>
            <p:ph type="subTitle" idx="1"/>
          </p:nvPr>
        </p:nvSpPr>
        <p:spPr>
          <a:xfrm>
            <a:off x="1371600" y="1066800"/>
            <a:ext cx="6400800" cy="609600"/>
          </a:xfrm>
        </p:spPr>
        <p:txBody>
          <a:bodyPr/>
          <a:lstStyle/>
          <a:p>
            <a:r>
              <a:rPr lang="en-IN" sz="3200" dirty="0"/>
              <a:t>Cyber Security Goals</a:t>
            </a:r>
          </a:p>
        </p:txBody>
      </p:sp>
      <p:sp>
        <p:nvSpPr>
          <p:cNvPr id="4" name="TextBox 3"/>
          <p:cNvSpPr txBox="1"/>
          <p:nvPr/>
        </p:nvSpPr>
        <p:spPr>
          <a:xfrm>
            <a:off x="505265" y="1367024"/>
            <a:ext cx="8382000" cy="1200329"/>
          </a:xfrm>
          <a:prstGeom prst="rect">
            <a:avLst/>
          </a:prstGeom>
          <a:noFill/>
        </p:spPr>
        <p:txBody>
          <a:bodyPr wrap="square" rtlCol="0">
            <a:spAutoFit/>
          </a:bodyPr>
          <a:lstStyle/>
          <a:p>
            <a:endParaRPr lang="en-IN" sz="2400" dirty="0" smtClean="0"/>
          </a:p>
          <a:p>
            <a:r>
              <a:rPr lang="en-IN" sz="2400" b="1" dirty="0" smtClean="0"/>
              <a:t>Tools </a:t>
            </a:r>
            <a:r>
              <a:rPr lang="en-IN" sz="2400" b="1" dirty="0"/>
              <a:t>for </a:t>
            </a:r>
            <a:r>
              <a:rPr lang="en-IN" sz="2400" b="1" dirty="0" smtClean="0"/>
              <a:t>Confidentiality:</a:t>
            </a:r>
            <a:endParaRPr lang="en-IN" sz="2400" b="1" dirty="0"/>
          </a:p>
          <a:p>
            <a:endParaRPr lang="en-IN" sz="2400"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4022" y="2209800"/>
            <a:ext cx="4024313" cy="419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Footer Placeholder 4"/>
          <p:cNvSpPr>
            <a:spLocks noGrp="1"/>
          </p:cNvSpPr>
          <p:nvPr>
            <p:ph type="ftr" sz="quarter" idx="11"/>
          </p:nvPr>
        </p:nvSpPr>
        <p:spPr/>
        <p:txBody>
          <a:bodyPr/>
          <a:lstStyle/>
          <a:p>
            <a:r>
              <a:rPr lang="en-IN" smtClean="0"/>
              <a:t>Mr. Sukhdev Singh, Asst. Professor, CSE&amp;IT</a:t>
            </a:r>
            <a:endParaRPr lang="en-US"/>
          </a:p>
        </p:txBody>
      </p:sp>
    </p:spTree>
    <p:extLst>
      <p:ext uri="{BB962C8B-B14F-4D97-AF65-F5344CB8AC3E}">
        <p14:creationId xmlns:p14="http://schemas.microsoft.com/office/powerpoint/2010/main" val="354815037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609600"/>
            <a:ext cx="7772400" cy="1143000"/>
          </a:xfrm>
        </p:spPr>
        <p:txBody>
          <a:bodyPr>
            <a:normAutofit fontScale="90000"/>
          </a:bodyPr>
          <a:lstStyle/>
          <a:p>
            <a:r>
              <a:rPr lang="en-IN" sz="5300" dirty="0" smtClean="0"/>
              <a:t>Cyber Security Concepts</a:t>
            </a:r>
            <a:r>
              <a:rPr lang="en-IN" dirty="0" smtClean="0"/>
              <a:t/>
            </a:r>
            <a:br>
              <a:rPr lang="en-IN" dirty="0" smtClean="0"/>
            </a:br>
            <a:endParaRPr lang="en-IN" dirty="0"/>
          </a:p>
        </p:txBody>
      </p:sp>
      <p:sp>
        <p:nvSpPr>
          <p:cNvPr id="3" name="Subtitle 2"/>
          <p:cNvSpPr>
            <a:spLocks noGrp="1"/>
          </p:cNvSpPr>
          <p:nvPr>
            <p:ph type="subTitle" idx="1"/>
          </p:nvPr>
        </p:nvSpPr>
        <p:spPr>
          <a:xfrm>
            <a:off x="1371600" y="1066800"/>
            <a:ext cx="6400800" cy="609600"/>
          </a:xfrm>
        </p:spPr>
        <p:txBody>
          <a:bodyPr/>
          <a:lstStyle/>
          <a:p>
            <a:r>
              <a:rPr lang="en-IN" sz="3200" dirty="0"/>
              <a:t>Cyber Security Goals</a:t>
            </a:r>
          </a:p>
        </p:txBody>
      </p:sp>
      <p:sp>
        <p:nvSpPr>
          <p:cNvPr id="4" name="TextBox 3"/>
          <p:cNvSpPr txBox="1"/>
          <p:nvPr/>
        </p:nvSpPr>
        <p:spPr>
          <a:xfrm>
            <a:off x="505265" y="1367024"/>
            <a:ext cx="8382000" cy="4893647"/>
          </a:xfrm>
          <a:prstGeom prst="rect">
            <a:avLst/>
          </a:prstGeom>
          <a:noFill/>
        </p:spPr>
        <p:txBody>
          <a:bodyPr wrap="square" rtlCol="0">
            <a:spAutoFit/>
          </a:bodyPr>
          <a:lstStyle/>
          <a:p>
            <a:endParaRPr lang="en-IN" sz="2400" dirty="0" smtClean="0"/>
          </a:p>
          <a:p>
            <a:r>
              <a:rPr lang="en-IN" sz="2400" b="1" dirty="0" smtClean="0"/>
              <a:t>Tools </a:t>
            </a:r>
            <a:r>
              <a:rPr lang="en-IN" sz="2400" b="1" dirty="0"/>
              <a:t>for </a:t>
            </a:r>
            <a:r>
              <a:rPr lang="en-IN" sz="2400" b="1" dirty="0" smtClean="0"/>
              <a:t>Confidentiality:</a:t>
            </a:r>
            <a:endParaRPr lang="en-IN" sz="2400" b="1" dirty="0"/>
          </a:p>
          <a:p>
            <a:r>
              <a:rPr lang="en-IN" sz="2400" b="1" dirty="0">
                <a:solidFill>
                  <a:srgbClr val="FF0000"/>
                </a:solidFill>
              </a:rPr>
              <a:t>Encryption</a:t>
            </a:r>
          </a:p>
          <a:p>
            <a:r>
              <a:rPr lang="en-IN" sz="2400" dirty="0"/>
              <a:t>Encryption is a method of transforming information to make it unreadable for unauthorized users by using an algorithm. The transformation of data uses a secret key (an encryption key) so that the transformed data can only be read by using another secret key (decryption key). It protects sensitive data such as credit card numbers by encoding and transforming data into unreadable cipher text. This encrypted data can only be read by decrypting it. Asymmetric-key and symmetric-key are the two primary types of encryption.</a:t>
            </a:r>
          </a:p>
          <a:p>
            <a:endParaRPr lang="en-IN" sz="2400" dirty="0"/>
          </a:p>
        </p:txBody>
      </p:sp>
      <p:sp>
        <p:nvSpPr>
          <p:cNvPr id="5" name="Footer Placeholder 4"/>
          <p:cNvSpPr>
            <a:spLocks noGrp="1"/>
          </p:cNvSpPr>
          <p:nvPr>
            <p:ph type="ftr" sz="quarter" idx="11"/>
          </p:nvPr>
        </p:nvSpPr>
        <p:spPr/>
        <p:txBody>
          <a:bodyPr/>
          <a:lstStyle/>
          <a:p>
            <a:r>
              <a:rPr lang="en-IN" smtClean="0"/>
              <a:t>Mr. Sukhdev Singh, Asst. Professor, CSE&amp;IT</a:t>
            </a:r>
            <a:endParaRPr lang="en-US"/>
          </a:p>
        </p:txBody>
      </p:sp>
    </p:spTree>
    <p:extLst>
      <p:ext uri="{BB962C8B-B14F-4D97-AF65-F5344CB8AC3E}">
        <p14:creationId xmlns:p14="http://schemas.microsoft.com/office/powerpoint/2010/main" val="210881801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609600"/>
            <a:ext cx="7772400" cy="1143000"/>
          </a:xfrm>
        </p:spPr>
        <p:txBody>
          <a:bodyPr>
            <a:normAutofit fontScale="90000"/>
          </a:bodyPr>
          <a:lstStyle/>
          <a:p>
            <a:r>
              <a:rPr lang="en-IN" sz="5300" dirty="0" smtClean="0"/>
              <a:t>Cyber Security Concepts</a:t>
            </a:r>
            <a:r>
              <a:rPr lang="en-IN" dirty="0" smtClean="0"/>
              <a:t/>
            </a:r>
            <a:br>
              <a:rPr lang="en-IN" dirty="0" smtClean="0"/>
            </a:br>
            <a:endParaRPr lang="en-IN" dirty="0"/>
          </a:p>
        </p:txBody>
      </p:sp>
      <p:sp>
        <p:nvSpPr>
          <p:cNvPr id="3" name="Subtitle 2"/>
          <p:cNvSpPr>
            <a:spLocks noGrp="1"/>
          </p:cNvSpPr>
          <p:nvPr>
            <p:ph type="subTitle" idx="1"/>
          </p:nvPr>
        </p:nvSpPr>
        <p:spPr>
          <a:xfrm>
            <a:off x="1371600" y="1066800"/>
            <a:ext cx="6400800" cy="609600"/>
          </a:xfrm>
        </p:spPr>
        <p:txBody>
          <a:bodyPr/>
          <a:lstStyle/>
          <a:p>
            <a:r>
              <a:rPr lang="en-IN" sz="3200" dirty="0"/>
              <a:t>Cyber Security Goals</a:t>
            </a:r>
          </a:p>
        </p:txBody>
      </p:sp>
      <p:sp>
        <p:nvSpPr>
          <p:cNvPr id="4" name="TextBox 3"/>
          <p:cNvSpPr txBox="1"/>
          <p:nvPr/>
        </p:nvSpPr>
        <p:spPr>
          <a:xfrm>
            <a:off x="505265" y="1367024"/>
            <a:ext cx="8382000" cy="4893647"/>
          </a:xfrm>
          <a:prstGeom prst="rect">
            <a:avLst/>
          </a:prstGeom>
          <a:noFill/>
        </p:spPr>
        <p:txBody>
          <a:bodyPr wrap="square" rtlCol="0">
            <a:spAutoFit/>
          </a:bodyPr>
          <a:lstStyle/>
          <a:p>
            <a:endParaRPr lang="en-IN" sz="2400" dirty="0" smtClean="0"/>
          </a:p>
          <a:p>
            <a:r>
              <a:rPr lang="en-IN" sz="2400" b="1" dirty="0" smtClean="0"/>
              <a:t>Tools </a:t>
            </a:r>
            <a:r>
              <a:rPr lang="en-IN" sz="2400" b="1" dirty="0"/>
              <a:t>for </a:t>
            </a:r>
            <a:r>
              <a:rPr lang="en-IN" sz="2400" b="1" dirty="0" smtClean="0"/>
              <a:t>Confidentiality:</a:t>
            </a:r>
            <a:endParaRPr lang="en-IN" sz="2400" b="1" dirty="0"/>
          </a:p>
          <a:p>
            <a:r>
              <a:rPr lang="en-IN" sz="2400" dirty="0">
                <a:solidFill>
                  <a:srgbClr val="FF0000"/>
                </a:solidFill>
              </a:rPr>
              <a:t>Access control</a:t>
            </a:r>
          </a:p>
          <a:p>
            <a:r>
              <a:rPr lang="en-IN" sz="2400" dirty="0"/>
              <a:t>Access control defines rules and policies for limiting access to a system or to physical or virtual resources. It is a process by which users are granted access and certain privileges to systems, resources or information. In access control systems, users need to present credentials before they can be granted access such as a person's name or a computer's serial number. In physical systems, these credentials may come in many forms, but credentials that can't be transferred provide the most security.</a:t>
            </a:r>
          </a:p>
          <a:p>
            <a:endParaRPr lang="en-IN" sz="2400" dirty="0"/>
          </a:p>
        </p:txBody>
      </p:sp>
      <p:sp>
        <p:nvSpPr>
          <p:cNvPr id="5" name="Footer Placeholder 4"/>
          <p:cNvSpPr>
            <a:spLocks noGrp="1"/>
          </p:cNvSpPr>
          <p:nvPr>
            <p:ph type="ftr" sz="quarter" idx="11"/>
          </p:nvPr>
        </p:nvSpPr>
        <p:spPr/>
        <p:txBody>
          <a:bodyPr/>
          <a:lstStyle/>
          <a:p>
            <a:r>
              <a:rPr lang="en-IN" smtClean="0"/>
              <a:t>Mr. Sukhdev Singh, Asst. Professor, CSE&amp;IT</a:t>
            </a:r>
            <a:endParaRPr lang="en-US"/>
          </a:p>
        </p:txBody>
      </p:sp>
    </p:spTree>
    <p:extLst>
      <p:ext uri="{BB962C8B-B14F-4D97-AF65-F5344CB8AC3E}">
        <p14:creationId xmlns:p14="http://schemas.microsoft.com/office/powerpoint/2010/main" val="26341952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609600"/>
            <a:ext cx="7772400" cy="1143000"/>
          </a:xfrm>
        </p:spPr>
        <p:txBody>
          <a:bodyPr>
            <a:normAutofit fontScale="90000"/>
          </a:bodyPr>
          <a:lstStyle/>
          <a:p>
            <a:r>
              <a:rPr lang="en-IN" sz="5300" dirty="0" smtClean="0"/>
              <a:t>Cyber Security Concepts</a:t>
            </a:r>
            <a:r>
              <a:rPr lang="en-IN" dirty="0" smtClean="0"/>
              <a:t/>
            </a:r>
            <a:br>
              <a:rPr lang="en-IN" dirty="0" smtClean="0"/>
            </a:br>
            <a:endParaRPr lang="en-IN" dirty="0"/>
          </a:p>
        </p:txBody>
      </p:sp>
      <p:sp>
        <p:nvSpPr>
          <p:cNvPr id="3" name="Subtitle 2"/>
          <p:cNvSpPr>
            <a:spLocks noGrp="1"/>
          </p:cNvSpPr>
          <p:nvPr>
            <p:ph type="subTitle" idx="1"/>
          </p:nvPr>
        </p:nvSpPr>
        <p:spPr>
          <a:xfrm>
            <a:off x="1371600" y="1066800"/>
            <a:ext cx="6400800" cy="609600"/>
          </a:xfrm>
        </p:spPr>
        <p:txBody>
          <a:bodyPr/>
          <a:lstStyle/>
          <a:p>
            <a:r>
              <a:rPr lang="en-IN" sz="3200" dirty="0"/>
              <a:t>Cyber Security Goals</a:t>
            </a:r>
          </a:p>
        </p:txBody>
      </p:sp>
      <p:sp>
        <p:nvSpPr>
          <p:cNvPr id="4" name="TextBox 3"/>
          <p:cNvSpPr txBox="1"/>
          <p:nvPr/>
        </p:nvSpPr>
        <p:spPr>
          <a:xfrm>
            <a:off x="505265" y="1367024"/>
            <a:ext cx="8382000" cy="4524315"/>
          </a:xfrm>
          <a:prstGeom prst="rect">
            <a:avLst/>
          </a:prstGeom>
          <a:noFill/>
        </p:spPr>
        <p:txBody>
          <a:bodyPr wrap="square" rtlCol="0">
            <a:spAutoFit/>
          </a:bodyPr>
          <a:lstStyle/>
          <a:p>
            <a:endParaRPr lang="en-IN" sz="2400" dirty="0" smtClean="0"/>
          </a:p>
          <a:p>
            <a:r>
              <a:rPr lang="en-IN" sz="2400" b="1" dirty="0" smtClean="0"/>
              <a:t>Tools </a:t>
            </a:r>
            <a:r>
              <a:rPr lang="en-IN" sz="2400" b="1" dirty="0"/>
              <a:t>for </a:t>
            </a:r>
            <a:r>
              <a:rPr lang="en-IN" sz="2400" b="1" dirty="0" smtClean="0"/>
              <a:t>Confidentiality:</a:t>
            </a:r>
            <a:endParaRPr lang="en-IN" sz="2400" b="1" dirty="0"/>
          </a:p>
          <a:p>
            <a:r>
              <a:rPr lang="en-IN" sz="2400" dirty="0">
                <a:solidFill>
                  <a:srgbClr val="FF0000"/>
                </a:solidFill>
              </a:rPr>
              <a:t>Authentication</a:t>
            </a:r>
          </a:p>
          <a:p>
            <a:r>
              <a:rPr lang="en-IN" sz="2400" dirty="0"/>
              <a:t>An authentication is a process that ensures and confirms a user's identity or role that someone has. It can be done in a number of different ways, but it is usually based on a combination of-</a:t>
            </a:r>
          </a:p>
          <a:p>
            <a:r>
              <a:rPr lang="en-IN" sz="2400" dirty="0" smtClean="0"/>
              <a:t>something </a:t>
            </a:r>
            <a:r>
              <a:rPr lang="en-IN" sz="2400" dirty="0"/>
              <a:t>the person has (like a smart card or a radio key for storing secret keys),</a:t>
            </a:r>
          </a:p>
          <a:p>
            <a:r>
              <a:rPr lang="en-IN" sz="2400" dirty="0"/>
              <a:t>something the person knows (like a password),</a:t>
            </a:r>
          </a:p>
          <a:p>
            <a:r>
              <a:rPr lang="en-IN" sz="2400" dirty="0"/>
              <a:t>something the person is (like a human with a fingerprint).</a:t>
            </a:r>
          </a:p>
          <a:p>
            <a:endParaRPr lang="en-IN" sz="2400" dirty="0"/>
          </a:p>
        </p:txBody>
      </p:sp>
      <p:sp>
        <p:nvSpPr>
          <p:cNvPr id="5" name="Footer Placeholder 4"/>
          <p:cNvSpPr>
            <a:spLocks noGrp="1"/>
          </p:cNvSpPr>
          <p:nvPr>
            <p:ph type="ftr" sz="quarter" idx="11"/>
          </p:nvPr>
        </p:nvSpPr>
        <p:spPr/>
        <p:txBody>
          <a:bodyPr/>
          <a:lstStyle/>
          <a:p>
            <a:r>
              <a:rPr lang="en-IN" smtClean="0"/>
              <a:t>Mr. Sukhdev Singh, Asst. Professor, CSE&amp;IT</a:t>
            </a:r>
            <a:endParaRPr lang="en-US"/>
          </a:p>
        </p:txBody>
      </p:sp>
    </p:spTree>
    <p:extLst>
      <p:ext uri="{BB962C8B-B14F-4D97-AF65-F5344CB8AC3E}">
        <p14:creationId xmlns:p14="http://schemas.microsoft.com/office/powerpoint/2010/main" val="61272492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609600"/>
            <a:ext cx="7772400" cy="1143000"/>
          </a:xfrm>
        </p:spPr>
        <p:txBody>
          <a:bodyPr>
            <a:normAutofit fontScale="90000"/>
          </a:bodyPr>
          <a:lstStyle/>
          <a:p>
            <a:r>
              <a:rPr lang="en-IN" sz="5300" dirty="0" smtClean="0"/>
              <a:t>Cyber Security Concepts</a:t>
            </a:r>
            <a:r>
              <a:rPr lang="en-IN" dirty="0" smtClean="0"/>
              <a:t/>
            </a:r>
            <a:br>
              <a:rPr lang="en-IN" dirty="0" smtClean="0"/>
            </a:br>
            <a:endParaRPr lang="en-IN" dirty="0"/>
          </a:p>
        </p:txBody>
      </p:sp>
      <p:sp>
        <p:nvSpPr>
          <p:cNvPr id="3" name="Subtitle 2"/>
          <p:cNvSpPr>
            <a:spLocks noGrp="1"/>
          </p:cNvSpPr>
          <p:nvPr>
            <p:ph type="subTitle" idx="1"/>
          </p:nvPr>
        </p:nvSpPr>
        <p:spPr>
          <a:xfrm>
            <a:off x="1371600" y="1066800"/>
            <a:ext cx="6400800" cy="609600"/>
          </a:xfrm>
        </p:spPr>
        <p:txBody>
          <a:bodyPr/>
          <a:lstStyle/>
          <a:p>
            <a:r>
              <a:rPr lang="en-IN" sz="3200" dirty="0"/>
              <a:t>Cyber Security Goals</a:t>
            </a:r>
          </a:p>
        </p:txBody>
      </p:sp>
      <p:sp>
        <p:nvSpPr>
          <p:cNvPr id="4" name="TextBox 3"/>
          <p:cNvSpPr txBox="1"/>
          <p:nvPr/>
        </p:nvSpPr>
        <p:spPr>
          <a:xfrm>
            <a:off x="505265" y="1367024"/>
            <a:ext cx="8382000" cy="5262979"/>
          </a:xfrm>
          <a:prstGeom prst="rect">
            <a:avLst/>
          </a:prstGeom>
          <a:noFill/>
        </p:spPr>
        <p:txBody>
          <a:bodyPr wrap="square" rtlCol="0">
            <a:spAutoFit/>
          </a:bodyPr>
          <a:lstStyle/>
          <a:p>
            <a:endParaRPr lang="en-IN" sz="2400" dirty="0" smtClean="0"/>
          </a:p>
          <a:p>
            <a:r>
              <a:rPr lang="en-IN" sz="2400" b="1" dirty="0" smtClean="0"/>
              <a:t>Tools </a:t>
            </a:r>
            <a:r>
              <a:rPr lang="en-IN" sz="2400" b="1" dirty="0"/>
              <a:t>for </a:t>
            </a:r>
            <a:r>
              <a:rPr lang="en-IN" sz="2400" b="1" dirty="0" smtClean="0"/>
              <a:t>Confidentiality:</a:t>
            </a:r>
            <a:endParaRPr lang="en-IN" sz="2400" b="1" dirty="0"/>
          </a:p>
          <a:p>
            <a:r>
              <a:rPr lang="en-IN" sz="2400" dirty="0">
                <a:solidFill>
                  <a:srgbClr val="FF0000"/>
                </a:solidFill>
              </a:rPr>
              <a:t>Authorization</a:t>
            </a:r>
          </a:p>
          <a:p>
            <a:r>
              <a:rPr lang="en-IN" sz="2400" dirty="0"/>
              <a:t>Authorization is a security mechanism which gives permission to do or have something. It is used to determine a person or system is allowed access to resources, based on an access control policy, including computer programs, files, services, data and application features. It is normally preceded by authentication for user identity verification. System administrators are typically assigned permission levels covering all system and user resources. During authorization, a system verifies an authenticated user's access rules and either grants or refuses resource access.</a:t>
            </a:r>
          </a:p>
          <a:p>
            <a:endParaRPr lang="en-IN" sz="2400" dirty="0"/>
          </a:p>
        </p:txBody>
      </p:sp>
      <p:sp>
        <p:nvSpPr>
          <p:cNvPr id="5" name="Footer Placeholder 4"/>
          <p:cNvSpPr>
            <a:spLocks noGrp="1"/>
          </p:cNvSpPr>
          <p:nvPr>
            <p:ph type="ftr" sz="quarter" idx="11"/>
          </p:nvPr>
        </p:nvSpPr>
        <p:spPr/>
        <p:txBody>
          <a:bodyPr/>
          <a:lstStyle/>
          <a:p>
            <a:r>
              <a:rPr lang="en-IN" smtClean="0"/>
              <a:t>Mr. Sukhdev Singh, Asst. Professor, CSE&amp;IT</a:t>
            </a:r>
            <a:endParaRPr lang="en-US"/>
          </a:p>
        </p:txBody>
      </p:sp>
    </p:spTree>
    <p:extLst>
      <p:ext uri="{BB962C8B-B14F-4D97-AF65-F5344CB8AC3E}">
        <p14:creationId xmlns:p14="http://schemas.microsoft.com/office/powerpoint/2010/main" val="226766097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609600"/>
            <a:ext cx="7772400" cy="1143000"/>
          </a:xfrm>
        </p:spPr>
        <p:txBody>
          <a:bodyPr>
            <a:normAutofit fontScale="90000"/>
          </a:bodyPr>
          <a:lstStyle/>
          <a:p>
            <a:r>
              <a:rPr lang="en-IN" sz="5300" dirty="0" smtClean="0"/>
              <a:t>Cyber Security Concepts</a:t>
            </a:r>
            <a:r>
              <a:rPr lang="en-IN" dirty="0" smtClean="0"/>
              <a:t/>
            </a:r>
            <a:br>
              <a:rPr lang="en-IN" dirty="0" smtClean="0"/>
            </a:br>
            <a:endParaRPr lang="en-IN" dirty="0"/>
          </a:p>
        </p:txBody>
      </p:sp>
      <p:sp>
        <p:nvSpPr>
          <p:cNvPr id="3" name="Subtitle 2"/>
          <p:cNvSpPr>
            <a:spLocks noGrp="1"/>
          </p:cNvSpPr>
          <p:nvPr>
            <p:ph type="subTitle" idx="1"/>
          </p:nvPr>
        </p:nvSpPr>
        <p:spPr>
          <a:xfrm>
            <a:off x="1371600" y="1066800"/>
            <a:ext cx="6400800" cy="609600"/>
          </a:xfrm>
        </p:spPr>
        <p:txBody>
          <a:bodyPr/>
          <a:lstStyle/>
          <a:p>
            <a:r>
              <a:rPr lang="en-IN" sz="3200" dirty="0"/>
              <a:t>Cyber Security Goals</a:t>
            </a:r>
          </a:p>
        </p:txBody>
      </p:sp>
      <p:sp>
        <p:nvSpPr>
          <p:cNvPr id="4" name="TextBox 3"/>
          <p:cNvSpPr txBox="1"/>
          <p:nvPr/>
        </p:nvSpPr>
        <p:spPr>
          <a:xfrm>
            <a:off x="505265" y="1367024"/>
            <a:ext cx="8382000" cy="3785652"/>
          </a:xfrm>
          <a:prstGeom prst="rect">
            <a:avLst/>
          </a:prstGeom>
          <a:noFill/>
        </p:spPr>
        <p:txBody>
          <a:bodyPr wrap="square" rtlCol="0">
            <a:spAutoFit/>
          </a:bodyPr>
          <a:lstStyle/>
          <a:p>
            <a:endParaRPr lang="en-IN" sz="2400" dirty="0" smtClean="0"/>
          </a:p>
          <a:p>
            <a:r>
              <a:rPr lang="en-IN" sz="2400" b="1" dirty="0" smtClean="0"/>
              <a:t>Tools </a:t>
            </a:r>
            <a:r>
              <a:rPr lang="en-IN" sz="2400" b="1" dirty="0"/>
              <a:t>for </a:t>
            </a:r>
            <a:r>
              <a:rPr lang="en-IN" sz="2400" b="1" dirty="0" smtClean="0"/>
              <a:t>Confidentiality:</a:t>
            </a:r>
            <a:endParaRPr lang="en-IN" sz="2400" b="1" dirty="0"/>
          </a:p>
          <a:p>
            <a:r>
              <a:rPr lang="en-IN" sz="2400" dirty="0">
                <a:solidFill>
                  <a:srgbClr val="FF0000"/>
                </a:solidFill>
              </a:rPr>
              <a:t>Physical Security</a:t>
            </a:r>
          </a:p>
          <a:p>
            <a:r>
              <a:rPr lang="en-IN" sz="2400" dirty="0"/>
              <a:t>Physical security describes measures designed to deny the unauthorized access of IT assets like facilities, equipment, personnel, resources and other properties from damage. It protects these assets from physical threats including theft, vandalism, fire and natural disasters.</a:t>
            </a:r>
          </a:p>
          <a:p>
            <a:r>
              <a:rPr lang="en-IN" sz="2400" dirty="0"/>
              <a:t/>
            </a:r>
            <a:br>
              <a:rPr lang="en-IN" sz="2400" dirty="0"/>
            </a:br>
            <a:endParaRPr lang="en-IN" sz="2400" dirty="0"/>
          </a:p>
        </p:txBody>
      </p:sp>
      <p:sp>
        <p:nvSpPr>
          <p:cNvPr id="5" name="Footer Placeholder 4"/>
          <p:cNvSpPr>
            <a:spLocks noGrp="1"/>
          </p:cNvSpPr>
          <p:nvPr>
            <p:ph type="ftr" sz="quarter" idx="11"/>
          </p:nvPr>
        </p:nvSpPr>
        <p:spPr/>
        <p:txBody>
          <a:bodyPr/>
          <a:lstStyle/>
          <a:p>
            <a:r>
              <a:rPr lang="en-IN" smtClean="0"/>
              <a:t>Mr. Sukhdev Singh, Asst. Professor, CSE&amp;IT</a:t>
            </a:r>
            <a:endParaRPr lang="en-US"/>
          </a:p>
        </p:txBody>
      </p:sp>
    </p:spTree>
    <p:extLst>
      <p:ext uri="{BB962C8B-B14F-4D97-AF65-F5344CB8AC3E}">
        <p14:creationId xmlns:p14="http://schemas.microsoft.com/office/powerpoint/2010/main" val="399085822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609600"/>
            <a:ext cx="7772400" cy="1143000"/>
          </a:xfrm>
        </p:spPr>
        <p:txBody>
          <a:bodyPr>
            <a:normAutofit fontScale="90000"/>
          </a:bodyPr>
          <a:lstStyle/>
          <a:p>
            <a:r>
              <a:rPr lang="en-IN" sz="5300" dirty="0" smtClean="0"/>
              <a:t>Cyber Security Concepts</a:t>
            </a:r>
            <a:r>
              <a:rPr lang="en-IN" dirty="0" smtClean="0"/>
              <a:t/>
            </a:r>
            <a:br>
              <a:rPr lang="en-IN" dirty="0" smtClean="0"/>
            </a:br>
            <a:endParaRPr lang="en-IN" dirty="0"/>
          </a:p>
        </p:txBody>
      </p:sp>
      <p:sp>
        <p:nvSpPr>
          <p:cNvPr id="3" name="Subtitle 2"/>
          <p:cNvSpPr>
            <a:spLocks noGrp="1"/>
          </p:cNvSpPr>
          <p:nvPr>
            <p:ph type="subTitle" idx="1"/>
          </p:nvPr>
        </p:nvSpPr>
        <p:spPr>
          <a:xfrm>
            <a:off x="1371600" y="1066800"/>
            <a:ext cx="6400800" cy="609600"/>
          </a:xfrm>
        </p:spPr>
        <p:txBody>
          <a:bodyPr/>
          <a:lstStyle/>
          <a:p>
            <a:r>
              <a:rPr lang="en-IN" sz="3200" dirty="0"/>
              <a:t>Cyber Security Goals</a:t>
            </a:r>
          </a:p>
        </p:txBody>
      </p:sp>
      <p:sp>
        <p:nvSpPr>
          <p:cNvPr id="4" name="TextBox 3"/>
          <p:cNvSpPr txBox="1"/>
          <p:nvPr/>
        </p:nvSpPr>
        <p:spPr>
          <a:xfrm>
            <a:off x="533400" y="1676400"/>
            <a:ext cx="8382000" cy="3046988"/>
          </a:xfrm>
          <a:prstGeom prst="rect">
            <a:avLst/>
          </a:prstGeom>
          <a:noFill/>
        </p:spPr>
        <p:txBody>
          <a:bodyPr wrap="square" rtlCol="0">
            <a:spAutoFit/>
          </a:bodyPr>
          <a:lstStyle/>
          <a:p>
            <a:r>
              <a:rPr lang="en-IN" sz="2400" b="1" dirty="0" smtClean="0"/>
              <a:t>Integrity:</a:t>
            </a:r>
            <a:endParaRPr lang="en-IN" sz="2400" dirty="0"/>
          </a:p>
          <a:p>
            <a:r>
              <a:rPr lang="en-IN" sz="2400" dirty="0"/>
              <a:t>This principle ensures that the data is authentic, accurate, and safeguarded from unauthorized modification by threat actors or accidental user modification. If any modifications occur, certain measures should be taken to protect the sensitive data from corruption or loss and speedily recover from such an event. In addition, it indicates to make the source of information genuine</a:t>
            </a:r>
            <a:r>
              <a:rPr lang="en-IN" sz="2400" dirty="0" smtClean="0"/>
              <a:t>.</a:t>
            </a:r>
            <a:endParaRPr lang="en-IN" sz="2400" dirty="0"/>
          </a:p>
        </p:txBody>
      </p:sp>
      <p:sp>
        <p:nvSpPr>
          <p:cNvPr id="5" name="Footer Placeholder 4"/>
          <p:cNvSpPr>
            <a:spLocks noGrp="1"/>
          </p:cNvSpPr>
          <p:nvPr>
            <p:ph type="ftr" sz="quarter" idx="11"/>
          </p:nvPr>
        </p:nvSpPr>
        <p:spPr/>
        <p:txBody>
          <a:bodyPr/>
          <a:lstStyle/>
          <a:p>
            <a:r>
              <a:rPr lang="en-IN" smtClean="0"/>
              <a:t>Mr. Sukhdev Singh, Asst. Professor, CSE&amp;IT</a:t>
            </a:r>
            <a:endParaRPr lang="en-US"/>
          </a:p>
        </p:txBody>
      </p:sp>
    </p:spTree>
    <p:extLst>
      <p:ext uri="{BB962C8B-B14F-4D97-AF65-F5344CB8AC3E}">
        <p14:creationId xmlns:p14="http://schemas.microsoft.com/office/powerpoint/2010/main" val="159406582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609600"/>
            <a:ext cx="7772400" cy="1143000"/>
          </a:xfrm>
        </p:spPr>
        <p:txBody>
          <a:bodyPr>
            <a:normAutofit fontScale="90000"/>
          </a:bodyPr>
          <a:lstStyle/>
          <a:p>
            <a:r>
              <a:rPr lang="en-IN" sz="5300" dirty="0" smtClean="0"/>
              <a:t>Cyber Security Concepts</a:t>
            </a:r>
            <a:r>
              <a:rPr lang="en-IN" dirty="0" smtClean="0"/>
              <a:t/>
            </a:r>
            <a:br>
              <a:rPr lang="en-IN" dirty="0" smtClean="0"/>
            </a:br>
            <a:endParaRPr lang="en-IN" dirty="0"/>
          </a:p>
        </p:txBody>
      </p:sp>
      <p:sp>
        <p:nvSpPr>
          <p:cNvPr id="3" name="Subtitle 2"/>
          <p:cNvSpPr>
            <a:spLocks noGrp="1"/>
          </p:cNvSpPr>
          <p:nvPr>
            <p:ph type="subTitle" idx="1"/>
          </p:nvPr>
        </p:nvSpPr>
        <p:spPr>
          <a:xfrm>
            <a:off x="1371600" y="1066800"/>
            <a:ext cx="6400800" cy="609600"/>
          </a:xfrm>
        </p:spPr>
        <p:txBody>
          <a:bodyPr/>
          <a:lstStyle/>
          <a:p>
            <a:r>
              <a:rPr lang="en-IN" sz="3200" dirty="0"/>
              <a:t>Cyber Security Goals</a:t>
            </a:r>
          </a:p>
        </p:txBody>
      </p:sp>
      <p:sp>
        <p:nvSpPr>
          <p:cNvPr id="4" name="TextBox 3"/>
          <p:cNvSpPr txBox="1"/>
          <p:nvPr/>
        </p:nvSpPr>
        <p:spPr>
          <a:xfrm>
            <a:off x="533400" y="1854089"/>
            <a:ext cx="8382000" cy="830997"/>
          </a:xfrm>
          <a:prstGeom prst="rect">
            <a:avLst/>
          </a:prstGeom>
          <a:noFill/>
        </p:spPr>
        <p:txBody>
          <a:bodyPr wrap="square" rtlCol="0">
            <a:spAutoFit/>
          </a:bodyPr>
          <a:lstStyle/>
          <a:p>
            <a:r>
              <a:rPr lang="en-IN" sz="2400" dirty="0"/>
              <a:t>Tools for </a:t>
            </a:r>
            <a:r>
              <a:rPr lang="en-IN" sz="2400" dirty="0" smtClean="0"/>
              <a:t>Integrity</a:t>
            </a:r>
            <a:endParaRPr lang="en-IN" sz="2400" dirty="0"/>
          </a:p>
          <a:p>
            <a:endParaRPr lang="en-IN" sz="2400"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6846" y="2590800"/>
            <a:ext cx="3438525" cy="3438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Footer Placeholder 4"/>
          <p:cNvSpPr>
            <a:spLocks noGrp="1"/>
          </p:cNvSpPr>
          <p:nvPr>
            <p:ph type="ftr" sz="quarter" idx="11"/>
          </p:nvPr>
        </p:nvSpPr>
        <p:spPr/>
        <p:txBody>
          <a:bodyPr/>
          <a:lstStyle/>
          <a:p>
            <a:r>
              <a:rPr lang="en-IN" smtClean="0"/>
              <a:t>Mr. Sukhdev Singh, Asst. Professor, CSE&amp;IT</a:t>
            </a:r>
            <a:endParaRPr lang="en-US"/>
          </a:p>
        </p:txBody>
      </p:sp>
    </p:spTree>
    <p:extLst>
      <p:ext uri="{BB962C8B-B14F-4D97-AF65-F5344CB8AC3E}">
        <p14:creationId xmlns:p14="http://schemas.microsoft.com/office/powerpoint/2010/main" val="362895197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609600"/>
            <a:ext cx="7772400" cy="1143000"/>
          </a:xfrm>
        </p:spPr>
        <p:txBody>
          <a:bodyPr>
            <a:normAutofit fontScale="90000"/>
          </a:bodyPr>
          <a:lstStyle/>
          <a:p>
            <a:r>
              <a:rPr lang="en-IN" sz="5300" dirty="0" smtClean="0"/>
              <a:t>Cyber Security Concepts</a:t>
            </a:r>
            <a:r>
              <a:rPr lang="en-IN" dirty="0" smtClean="0"/>
              <a:t/>
            </a:r>
            <a:br>
              <a:rPr lang="en-IN" dirty="0" smtClean="0"/>
            </a:br>
            <a:endParaRPr lang="en-IN" dirty="0"/>
          </a:p>
        </p:txBody>
      </p:sp>
      <p:sp>
        <p:nvSpPr>
          <p:cNvPr id="3" name="Subtitle 2"/>
          <p:cNvSpPr>
            <a:spLocks noGrp="1"/>
          </p:cNvSpPr>
          <p:nvPr>
            <p:ph type="subTitle" idx="1"/>
          </p:nvPr>
        </p:nvSpPr>
        <p:spPr>
          <a:xfrm>
            <a:off x="1371600" y="1066800"/>
            <a:ext cx="6400800" cy="609600"/>
          </a:xfrm>
        </p:spPr>
        <p:txBody>
          <a:bodyPr/>
          <a:lstStyle/>
          <a:p>
            <a:r>
              <a:rPr lang="en-IN" sz="3200" dirty="0"/>
              <a:t>Cyber Security Goals</a:t>
            </a:r>
          </a:p>
        </p:txBody>
      </p:sp>
      <p:sp>
        <p:nvSpPr>
          <p:cNvPr id="4" name="TextBox 3"/>
          <p:cNvSpPr txBox="1"/>
          <p:nvPr/>
        </p:nvSpPr>
        <p:spPr>
          <a:xfrm>
            <a:off x="533400" y="1854089"/>
            <a:ext cx="8382000" cy="4154984"/>
          </a:xfrm>
          <a:prstGeom prst="rect">
            <a:avLst/>
          </a:prstGeom>
          <a:noFill/>
        </p:spPr>
        <p:txBody>
          <a:bodyPr wrap="square" rtlCol="0">
            <a:spAutoFit/>
          </a:bodyPr>
          <a:lstStyle/>
          <a:p>
            <a:r>
              <a:rPr lang="en-IN" sz="2400" dirty="0"/>
              <a:t>Tools for </a:t>
            </a:r>
            <a:r>
              <a:rPr lang="en-IN" sz="2400" dirty="0" smtClean="0"/>
              <a:t>Integrity</a:t>
            </a:r>
            <a:endParaRPr lang="en-IN" sz="2400" dirty="0"/>
          </a:p>
          <a:p>
            <a:r>
              <a:rPr lang="en-IN" sz="2400" dirty="0">
                <a:solidFill>
                  <a:srgbClr val="FF0000"/>
                </a:solidFill>
              </a:rPr>
              <a:t>Backups</a:t>
            </a:r>
          </a:p>
          <a:p>
            <a:r>
              <a:rPr lang="en-IN" sz="2400" dirty="0"/>
              <a:t>Backup is the periodic archiving of data. It is a process of making copies of data or data files to use in the event when the original data or data files are lost or destroyed. It is also used to make copies for historical purposes, such as for longitudinal studies, statistics or for historical records or to meet the requirements of a data retention policy. Many applications especially in a Windows environment, produce backup files using the .BAK file extension.</a:t>
            </a:r>
          </a:p>
          <a:p>
            <a:endParaRPr lang="en-IN" sz="2400" dirty="0"/>
          </a:p>
        </p:txBody>
      </p:sp>
      <p:sp>
        <p:nvSpPr>
          <p:cNvPr id="5" name="Footer Placeholder 4"/>
          <p:cNvSpPr>
            <a:spLocks noGrp="1"/>
          </p:cNvSpPr>
          <p:nvPr>
            <p:ph type="ftr" sz="quarter" idx="11"/>
          </p:nvPr>
        </p:nvSpPr>
        <p:spPr/>
        <p:txBody>
          <a:bodyPr/>
          <a:lstStyle/>
          <a:p>
            <a:r>
              <a:rPr lang="en-IN" smtClean="0"/>
              <a:t>Mr. Sukhdev Singh, Asst. Professor, CSE&amp;IT</a:t>
            </a:r>
            <a:endParaRPr lang="en-US"/>
          </a:p>
        </p:txBody>
      </p:sp>
    </p:spTree>
    <p:extLst>
      <p:ext uri="{BB962C8B-B14F-4D97-AF65-F5344CB8AC3E}">
        <p14:creationId xmlns:p14="http://schemas.microsoft.com/office/powerpoint/2010/main" val="276411491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609600"/>
            <a:ext cx="7772400" cy="1143000"/>
          </a:xfrm>
        </p:spPr>
        <p:txBody>
          <a:bodyPr>
            <a:normAutofit fontScale="90000"/>
          </a:bodyPr>
          <a:lstStyle/>
          <a:p>
            <a:r>
              <a:rPr lang="en-IN" sz="5300" dirty="0" smtClean="0"/>
              <a:t>Cyber Security Concepts</a:t>
            </a:r>
            <a:r>
              <a:rPr lang="en-IN" dirty="0" smtClean="0"/>
              <a:t/>
            </a:r>
            <a:br>
              <a:rPr lang="en-IN" dirty="0" smtClean="0"/>
            </a:br>
            <a:endParaRPr lang="en-IN" dirty="0"/>
          </a:p>
        </p:txBody>
      </p:sp>
      <p:sp>
        <p:nvSpPr>
          <p:cNvPr id="3" name="Subtitle 2"/>
          <p:cNvSpPr>
            <a:spLocks noGrp="1"/>
          </p:cNvSpPr>
          <p:nvPr>
            <p:ph type="subTitle" idx="1"/>
          </p:nvPr>
        </p:nvSpPr>
        <p:spPr>
          <a:xfrm>
            <a:off x="1371600" y="1066800"/>
            <a:ext cx="6400800" cy="609600"/>
          </a:xfrm>
        </p:spPr>
        <p:txBody>
          <a:bodyPr/>
          <a:lstStyle/>
          <a:p>
            <a:r>
              <a:rPr lang="en-IN" sz="3200" dirty="0"/>
              <a:t>Cyber Security Goals</a:t>
            </a:r>
          </a:p>
        </p:txBody>
      </p:sp>
      <p:sp>
        <p:nvSpPr>
          <p:cNvPr id="4" name="TextBox 3"/>
          <p:cNvSpPr txBox="1"/>
          <p:nvPr/>
        </p:nvSpPr>
        <p:spPr>
          <a:xfrm>
            <a:off x="533400" y="1854089"/>
            <a:ext cx="8382000" cy="4154984"/>
          </a:xfrm>
          <a:prstGeom prst="rect">
            <a:avLst/>
          </a:prstGeom>
          <a:noFill/>
        </p:spPr>
        <p:txBody>
          <a:bodyPr wrap="square" rtlCol="0">
            <a:spAutoFit/>
          </a:bodyPr>
          <a:lstStyle/>
          <a:p>
            <a:r>
              <a:rPr lang="en-IN" sz="2400" dirty="0"/>
              <a:t>Tools for </a:t>
            </a:r>
            <a:r>
              <a:rPr lang="en-IN" sz="2400" dirty="0" smtClean="0"/>
              <a:t>Integrity</a:t>
            </a:r>
            <a:endParaRPr lang="en-IN" sz="2400" dirty="0"/>
          </a:p>
          <a:p>
            <a:r>
              <a:rPr lang="en-IN" sz="2400" dirty="0">
                <a:solidFill>
                  <a:srgbClr val="FF0000"/>
                </a:solidFill>
              </a:rPr>
              <a:t>Checksums</a:t>
            </a:r>
          </a:p>
          <a:p>
            <a:r>
              <a:rPr lang="en-IN" sz="2400" dirty="0"/>
              <a:t>A checksum is a numerical value used to verify the integrity of a file or a data transfer. In other words, it is the computation of a function that maps the contents of a file to a numerical value. They are typically used to compare two sets of data to make sure that they are the same. A checksum function depends on the entire contents of a file. It is designed in a way that even a small change to the input file (such as flipping a single bit) likely to results in different output value.</a:t>
            </a:r>
          </a:p>
          <a:p>
            <a:endParaRPr lang="en-IN" sz="2400" dirty="0"/>
          </a:p>
        </p:txBody>
      </p:sp>
      <p:sp>
        <p:nvSpPr>
          <p:cNvPr id="5" name="Footer Placeholder 4"/>
          <p:cNvSpPr>
            <a:spLocks noGrp="1"/>
          </p:cNvSpPr>
          <p:nvPr>
            <p:ph type="ftr" sz="quarter" idx="11"/>
          </p:nvPr>
        </p:nvSpPr>
        <p:spPr/>
        <p:txBody>
          <a:bodyPr/>
          <a:lstStyle/>
          <a:p>
            <a:r>
              <a:rPr lang="en-IN" smtClean="0"/>
              <a:t>Mr. Sukhdev Singh, Asst. Professor, CSE&amp;IT</a:t>
            </a:r>
            <a:endParaRPr lang="en-US"/>
          </a:p>
        </p:txBody>
      </p:sp>
    </p:spTree>
    <p:extLst>
      <p:ext uri="{BB962C8B-B14F-4D97-AF65-F5344CB8AC3E}">
        <p14:creationId xmlns:p14="http://schemas.microsoft.com/office/powerpoint/2010/main" val="9964807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609600"/>
            <a:ext cx="7772400" cy="1143000"/>
          </a:xfrm>
        </p:spPr>
        <p:txBody>
          <a:bodyPr>
            <a:normAutofit fontScale="90000"/>
          </a:bodyPr>
          <a:lstStyle/>
          <a:p>
            <a:r>
              <a:rPr lang="en-IN" sz="5300" dirty="0" smtClean="0"/>
              <a:t>Cyber Security Concepts</a:t>
            </a:r>
            <a:r>
              <a:rPr lang="en-IN" dirty="0" smtClean="0"/>
              <a:t/>
            </a:r>
            <a:br>
              <a:rPr lang="en-IN" dirty="0" smtClean="0"/>
            </a:br>
            <a:endParaRPr lang="en-IN" dirty="0"/>
          </a:p>
        </p:txBody>
      </p:sp>
      <p:sp>
        <p:nvSpPr>
          <p:cNvPr id="3" name="Subtitle 2"/>
          <p:cNvSpPr>
            <a:spLocks noGrp="1"/>
          </p:cNvSpPr>
          <p:nvPr>
            <p:ph type="subTitle" idx="1"/>
          </p:nvPr>
        </p:nvSpPr>
        <p:spPr>
          <a:xfrm>
            <a:off x="1371600" y="1066800"/>
            <a:ext cx="6400800" cy="609600"/>
          </a:xfrm>
        </p:spPr>
        <p:txBody>
          <a:bodyPr/>
          <a:lstStyle/>
          <a:p>
            <a:r>
              <a:rPr lang="en-IN" sz="3200" dirty="0" smtClean="0">
                <a:solidFill>
                  <a:schemeClr val="accent5">
                    <a:lumMod val="40000"/>
                    <a:lumOff val="60000"/>
                  </a:schemeClr>
                </a:solidFill>
              </a:rPr>
              <a:t>What is Cyber Security?</a:t>
            </a:r>
          </a:p>
          <a:p>
            <a:endParaRPr lang="en-IN" dirty="0"/>
          </a:p>
        </p:txBody>
      </p:sp>
      <p:sp>
        <p:nvSpPr>
          <p:cNvPr id="4" name="TextBox 3"/>
          <p:cNvSpPr txBox="1"/>
          <p:nvPr/>
        </p:nvSpPr>
        <p:spPr>
          <a:xfrm>
            <a:off x="838200" y="1752600"/>
            <a:ext cx="7848600" cy="3886200"/>
          </a:xfrm>
          <a:prstGeom prst="rect">
            <a:avLst/>
          </a:prstGeom>
          <a:noFill/>
        </p:spPr>
        <p:txBody>
          <a:bodyPr wrap="square" rtlCol="0">
            <a:spAutoFit/>
          </a:bodyPr>
          <a:lstStyle/>
          <a:p>
            <a:r>
              <a:rPr lang="en-IN" sz="2400" dirty="0" smtClean="0"/>
              <a:t>The </a:t>
            </a:r>
            <a:r>
              <a:rPr lang="en-IN" sz="2400" dirty="0"/>
              <a:t>technique of protecting internet-connected systems such as computers, servers, mobile devices, electronic systems, networks, and data from malicious attacks is known as </a:t>
            </a:r>
            <a:r>
              <a:rPr lang="en-IN" sz="2400" dirty="0" smtClean="0"/>
              <a:t>cyber security</a:t>
            </a:r>
            <a:r>
              <a:rPr lang="en-IN" sz="2400" dirty="0"/>
              <a:t>. We can divide </a:t>
            </a:r>
            <a:r>
              <a:rPr lang="en-IN" sz="2400" dirty="0" smtClean="0"/>
              <a:t>cyber security </a:t>
            </a:r>
            <a:r>
              <a:rPr lang="en-IN" sz="2400" dirty="0"/>
              <a:t>into two parts one is cyber, and the other is security. Cyber refers to the technology that includes systems, networks, programs, and data. And security is concerned with the protection of systems, networks, applications, and information. In some cases, it is also called </a:t>
            </a:r>
            <a:r>
              <a:rPr lang="en-IN" sz="2400" b="1" dirty="0"/>
              <a:t>electronic information security</a:t>
            </a:r>
            <a:r>
              <a:rPr lang="en-IN" sz="2400" dirty="0"/>
              <a:t> or </a:t>
            </a:r>
            <a:r>
              <a:rPr lang="en-IN" sz="2400" b="1" dirty="0"/>
              <a:t>information technology security</a:t>
            </a:r>
            <a:r>
              <a:rPr lang="en-IN" sz="2400" dirty="0"/>
              <a:t>.</a:t>
            </a:r>
            <a:endParaRPr lang="en-IN" sz="2200" dirty="0"/>
          </a:p>
        </p:txBody>
      </p:sp>
      <p:sp>
        <p:nvSpPr>
          <p:cNvPr id="5" name="Footer Placeholder 4"/>
          <p:cNvSpPr>
            <a:spLocks noGrp="1"/>
          </p:cNvSpPr>
          <p:nvPr>
            <p:ph type="ftr" sz="quarter" idx="11"/>
          </p:nvPr>
        </p:nvSpPr>
        <p:spPr/>
        <p:txBody>
          <a:bodyPr/>
          <a:lstStyle/>
          <a:p>
            <a:r>
              <a:rPr lang="en-IN" smtClean="0"/>
              <a:t>Mr. Sukhdev Singh, Asst. Professor, CSE&amp;IT</a:t>
            </a:r>
            <a:endParaRPr lang="en-US"/>
          </a:p>
        </p:txBody>
      </p:sp>
    </p:spTree>
    <p:extLst>
      <p:ext uri="{BB962C8B-B14F-4D97-AF65-F5344CB8AC3E}">
        <p14:creationId xmlns:p14="http://schemas.microsoft.com/office/powerpoint/2010/main" val="356320584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609600"/>
            <a:ext cx="7772400" cy="1143000"/>
          </a:xfrm>
        </p:spPr>
        <p:txBody>
          <a:bodyPr>
            <a:normAutofit fontScale="90000"/>
          </a:bodyPr>
          <a:lstStyle/>
          <a:p>
            <a:r>
              <a:rPr lang="en-IN" sz="5300" dirty="0" smtClean="0"/>
              <a:t>Cyber Security Concepts</a:t>
            </a:r>
            <a:r>
              <a:rPr lang="en-IN" dirty="0" smtClean="0"/>
              <a:t/>
            </a:r>
            <a:br>
              <a:rPr lang="en-IN" dirty="0" smtClean="0"/>
            </a:br>
            <a:endParaRPr lang="en-IN" dirty="0"/>
          </a:p>
        </p:txBody>
      </p:sp>
      <p:sp>
        <p:nvSpPr>
          <p:cNvPr id="3" name="Subtitle 2"/>
          <p:cNvSpPr>
            <a:spLocks noGrp="1"/>
          </p:cNvSpPr>
          <p:nvPr>
            <p:ph type="subTitle" idx="1"/>
          </p:nvPr>
        </p:nvSpPr>
        <p:spPr>
          <a:xfrm>
            <a:off x="1371600" y="1066800"/>
            <a:ext cx="6400800" cy="609600"/>
          </a:xfrm>
        </p:spPr>
        <p:txBody>
          <a:bodyPr/>
          <a:lstStyle/>
          <a:p>
            <a:r>
              <a:rPr lang="en-IN" sz="3200" dirty="0"/>
              <a:t>Cyber Security Goals</a:t>
            </a:r>
          </a:p>
        </p:txBody>
      </p:sp>
      <p:sp>
        <p:nvSpPr>
          <p:cNvPr id="4" name="TextBox 3"/>
          <p:cNvSpPr txBox="1"/>
          <p:nvPr/>
        </p:nvSpPr>
        <p:spPr>
          <a:xfrm>
            <a:off x="533400" y="1854089"/>
            <a:ext cx="8382000" cy="2308324"/>
          </a:xfrm>
          <a:prstGeom prst="rect">
            <a:avLst/>
          </a:prstGeom>
          <a:noFill/>
        </p:spPr>
        <p:txBody>
          <a:bodyPr wrap="square" rtlCol="0">
            <a:spAutoFit/>
          </a:bodyPr>
          <a:lstStyle/>
          <a:p>
            <a:r>
              <a:rPr lang="en-IN" sz="2400" dirty="0"/>
              <a:t>Tools for </a:t>
            </a:r>
            <a:r>
              <a:rPr lang="en-IN" sz="2400" dirty="0" smtClean="0"/>
              <a:t>Integrity</a:t>
            </a:r>
            <a:endParaRPr lang="en-IN" sz="2400" dirty="0"/>
          </a:p>
          <a:p>
            <a:r>
              <a:rPr lang="en-IN" sz="2400" dirty="0">
                <a:solidFill>
                  <a:srgbClr val="FF0000"/>
                </a:solidFill>
              </a:rPr>
              <a:t>Data Correcting Codes</a:t>
            </a:r>
          </a:p>
          <a:p>
            <a:r>
              <a:rPr lang="en-IN" sz="2400" dirty="0"/>
              <a:t>It is a method for storing data in such a way that small changes can be easily detected and automatically corrected.</a:t>
            </a:r>
          </a:p>
          <a:p>
            <a:r>
              <a:rPr lang="en-IN" sz="2400" dirty="0"/>
              <a:t/>
            </a:r>
            <a:br>
              <a:rPr lang="en-IN" sz="2400" dirty="0"/>
            </a:br>
            <a:endParaRPr lang="en-IN" sz="2400" dirty="0"/>
          </a:p>
        </p:txBody>
      </p:sp>
      <p:sp>
        <p:nvSpPr>
          <p:cNvPr id="5" name="Footer Placeholder 4"/>
          <p:cNvSpPr>
            <a:spLocks noGrp="1"/>
          </p:cNvSpPr>
          <p:nvPr>
            <p:ph type="ftr" sz="quarter" idx="11"/>
          </p:nvPr>
        </p:nvSpPr>
        <p:spPr/>
        <p:txBody>
          <a:bodyPr/>
          <a:lstStyle/>
          <a:p>
            <a:r>
              <a:rPr lang="en-IN" smtClean="0"/>
              <a:t>Mr. Sukhdev Singh, Asst. Professor, CSE&amp;IT</a:t>
            </a:r>
            <a:endParaRPr lang="en-US"/>
          </a:p>
        </p:txBody>
      </p:sp>
    </p:spTree>
    <p:extLst>
      <p:ext uri="{BB962C8B-B14F-4D97-AF65-F5344CB8AC3E}">
        <p14:creationId xmlns:p14="http://schemas.microsoft.com/office/powerpoint/2010/main" val="331576100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609600"/>
            <a:ext cx="7772400" cy="1143000"/>
          </a:xfrm>
        </p:spPr>
        <p:txBody>
          <a:bodyPr>
            <a:normAutofit fontScale="90000"/>
          </a:bodyPr>
          <a:lstStyle/>
          <a:p>
            <a:r>
              <a:rPr lang="en-IN" sz="5300" dirty="0" smtClean="0"/>
              <a:t>Cyber Security Concepts</a:t>
            </a:r>
            <a:r>
              <a:rPr lang="en-IN" dirty="0" smtClean="0"/>
              <a:t/>
            </a:r>
            <a:br>
              <a:rPr lang="en-IN" dirty="0" smtClean="0"/>
            </a:br>
            <a:endParaRPr lang="en-IN" dirty="0"/>
          </a:p>
        </p:txBody>
      </p:sp>
      <p:sp>
        <p:nvSpPr>
          <p:cNvPr id="3" name="Subtitle 2"/>
          <p:cNvSpPr>
            <a:spLocks noGrp="1"/>
          </p:cNvSpPr>
          <p:nvPr>
            <p:ph type="subTitle" idx="1"/>
          </p:nvPr>
        </p:nvSpPr>
        <p:spPr>
          <a:xfrm>
            <a:off x="1371600" y="1066800"/>
            <a:ext cx="6400800" cy="609600"/>
          </a:xfrm>
        </p:spPr>
        <p:txBody>
          <a:bodyPr/>
          <a:lstStyle/>
          <a:p>
            <a:r>
              <a:rPr lang="en-IN" sz="3200" dirty="0"/>
              <a:t>Cyber Security Goals</a:t>
            </a:r>
          </a:p>
        </p:txBody>
      </p:sp>
      <p:sp>
        <p:nvSpPr>
          <p:cNvPr id="4" name="TextBox 3"/>
          <p:cNvSpPr txBox="1"/>
          <p:nvPr/>
        </p:nvSpPr>
        <p:spPr>
          <a:xfrm>
            <a:off x="533400" y="1854089"/>
            <a:ext cx="8382000" cy="3416320"/>
          </a:xfrm>
          <a:prstGeom prst="rect">
            <a:avLst/>
          </a:prstGeom>
          <a:noFill/>
        </p:spPr>
        <p:txBody>
          <a:bodyPr wrap="square" rtlCol="0">
            <a:spAutoFit/>
          </a:bodyPr>
          <a:lstStyle/>
          <a:p>
            <a:r>
              <a:rPr lang="en-IN" sz="2400" b="1" dirty="0"/>
              <a:t>Availability:</a:t>
            </a:r>
            <a:endParaRPr lang="en-IN" sz="2400" dirty="0"/>
          </a:p>
          <a:p>
            <a:r>
              <a:rPr lang="en-IN" sz="2400" dirty="0"/>
              <a:t>This principle makes the information to be available and useful for its authorized people always. It ensures that these accesses are not hindered by system malfunction or cyber-attacks</a:t>
            </a:r>
            <a:r>
              <a:rPr lang="en-IN" sz="2400" dirty="0" smtClean="0"/>
              <a:t>.</a:t>
            </a:r>
          </a:p>
          <a:p>
            <a:endParaRPr lang="en-IN" sz="2400" dirty="0"/>
          </a:p>
          <a:p>
            <a:r>
              <a:rPr lang="en-IN" sz="2400" b="1" dirty="0" smtClean="0"/>
              <a:t>Tools </a:t>
            </a:r>
            <a:r>
              <a:rPr lang="en-IN" sz="2400" b="1" dirty="0"/>
              <a:t>for Availability</a:t>
            </a:r>
          </a:p>
          <a:p>
            <a:r>
              <a:rPr lang="en-IN" sz="2400" dirty="0"/>
              <a:t>Physical </a:t>
            </a:r>
            <a:r>
              <a:rPr lang="en-IN" sz="2400" dirty="0" smtClean="0"/>
              <a:t>Protections:</a:t>
            </a:r>
            <a:endParaRPr lang="en-IN" sz="2400" dirty="0"/>
          </a:p>
          <a:p>
            <a:r>
              <a:rPr lang="en-IN" sz="2400" dirty="0"/>
              <a:t>Computational </a:t>
            </a:r>
            <a:r>
              <a:rPr lang="en-IN" sz="2400" dirty="0" smtClean="0"/>
              <a:t>Redundancies:</a:t>
            </a:r>
            <a:endParaRPr lang="en-IN" sz="2400" dirty="0"/>
          </a:p>
          <a:p>
            <a:endParaRPr lang="en-IN" sz="2400" dirty="0"/>
          </a:p>
        </p:txBody>
      </p:sp>
      <p:sp>
        <p:nvSpPr>
          <p:cNvPr id="5" name="Footer Placeholder 4"/>
          <p:cNvSpPr>
            <a:spLocks noGrp="1"/>
          </p:cNvSpPr>
          <p:nvPr>
            <p:ph type="ftr" sz="quarter" idx="11"/>
          </p:nvPr>
        </p:nvSpPr>
        <p:spPr/>
        <p:txBody>
          <a:bodyPr/>
          <a:lstStyle/>
          <a:p>
            <a:r>
              <a:rPr lang="en-IN" smtClean="0"/>
              <a:t>Mr. Sukhdev Singh, Asst. Professor, CSE&amp;IT</a:t>
            </a:r>
            <a:endParaRPr lang="en-US"/>
          </a:p>
        </p:txBody>
      </p:sp>
    </p:spTree>
    <p:extLst>
      <p:ext uri="{BB962C8B-B14F-4D97-AF65-F5344CB8AC3E}">
        <p14:creationId xmlns:p14="http://schemas.microsoft.com/office/powerpoint/2010/main" val="81239843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609600"/>
            <a:ext cx="7772400" cy="1143000"/>
          </a:xfrm>
        </p:spPr>
        <p:txBody>
          <a:bodyPr>
            <a:normAutofit fontScale="90000"/>
          </a:bodyPr>
          <a:lstStyle/>
          <a:p>
            <a:r>
              <a:rPr lang="en-IN" sz="5300" dirty="0" smtClean="0"/>
              <a:t>Cyber Security Concepts</a:t>
            </a:r>
            <a:r>
              <a:rPr lang="en-IN" dirty="0" smtClean="0"/>
              <a:t/>
            </a:r>
            <a:br>
              <a:rPr lang="en-IN" dirty="0" smtClean="0"/>
            </a:br>
            <a:endParaRPr lang="en-IN" dirty="0"/>
          </a:p>
        </p:txBody>
      </p:sp>
      <p:sp>
        <p:nvSpPr>
          <p:cNvPr id="3" name="Subtitle 2"/>
          <p:cNvSpPr>
            <a:spLocks noGrp="1"/>
          </p:cNvSpPr>
          <p:nvPr>
            <p:ph type="subTitle" idx="1"/>
          </p:nvPr>
        </p:nvSpPr>
        <p:spPr>
          <a:xfrm>
            <a:off x="1371600" y="1066800"/>
            <a:ext cx="6400800" cy="609600"/>
          </a:xfrm>
        </p:spPr>
        <p:txBody>
          <a:bodyPr/>
          <a:lstStyle/>
          <a:p>
            <a:r>
              <a:rPr lang="en-IN" sz="3200" dirty="0"/>
              <a:t>Cyber Security Goals</a:t>
            </a:r>
          </a:p>
        </p:txBody>
      </p:sp>
      <p:sp>
        <p:nvSpPr>
          <p:cNvPr id="4" name="TextBox 3"/>
          <p:cNvSpPr txBox="1"/>
          <p:nvPr/>
        </p:nvSpPr>
        <p:spPr>
          <a:xfrm>
            <a:off x="533400" y="1854089"/>
            <a:ext cx="8382000" cy="3785652"/>
          </a:xfrm>
          <a:prstGeom prst="rect">
            <a:avLst/>
          </a:prstGeom>
          <a:noFill/>
        </p:spPr>
        <p:txBody>
          <a:bodyPr wrap="square" rtlCol="0">
            <a:spAutoFit/>
          </a:bodyPr>
          <a:lstStyle/>
          <a:p>
            <a:r>
              <a:rPr lang="en-IN" sz="2400" dirty="0">
                <a:solidFill>
                  <a:srgbClr val="FF0000"/>
                </a:solidFill>
              </a:rPr>
              <a:t>Physical Protections</a:t>
            </a:r>
          </a:p>
          <a:p>
            <a:r>
              <a:rPr lang="en-IN" sz="2400" dirty="0"/>
              <a:t>Physical safeguard means to keep information available even in the event of physical challenges. It ensure sensitive information and critical information technology are housed in secure areas.</a:t>
            </a:r>
          </a:p>
          <a:p>
            <a:endParaRPr lang="en-IN" sz="2400" dirty="0" smtClean="0"/>
          </a:p>
          <a:p>
            <a:r>
              <a:rPr lang="en-IN" sz="2400" dirty="0">
                <a:solidFill>
                  <a:srgbClr val="FF0000"/>
                </a:solidFill>
              </a:rPr>
              <a:t>Physical Protections</a:t>
            </a:r>
          </a:p>
          <a:p>
            <a:r>
              <a:rPr lang="en-IN" sz="2400" dirty="0"/>
              <a:t>Physical safeguard means to keep information available even in the event of physical challenges. It ensure sensitive information and critical information technology are housed in secure areas.</a:t>
            </a:r>
          </a:p>
          <a:p>
            <a:endParaRPr lang="en-IN" sz="2400" dirty="0"/>
          </a:p>
        </p:txBody>
      </p:sp>
      <p:sp>
        <p:nvSpPr>
          <p:cNvPr id="5" name="Footer Placeholder 4"/>
          <p:cNvSpPr>
            <a:spLocks noGrp="1"/>
          </p:cNvSpPr>
          <p:nvPr>
            <p:ph type="ftr" sz="quarter" idx="11"/>
          </p:nvPr>
        </p:nvSpPr>
        <p:spPr/>
        <p:txBody>
          <a:bodyPr/>
          <a:lstStyle/>
          <a:p>
            <a:r>
              <a:rPr lang="en-IN" smtClean="0"/>
              <a:t>Mr. Sukhdev Singh, Asst. Professor, CSE&amp;IT</a:t>
            </a:r>
            <a:endParaRPr lang="en-US"/>
          </a:p>
        </p:txBody>
      </p:sp>
    </p:spTree>
    <p:extLst>
      <p:ext uri="{BB962C8B-B14F-4D97-AF65-F5344CB8AC3E}">
        <p14:creationId xmlns:p14="http://schemas.microsoft.com/office/powerpoint/2010/main" val="193093193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609600"/>
            <a:ext cx="7772400" cy="1143000"/>
          </a:xfrm>
        </p:spPr>
        <p:txBody>
          <a:bodyPr>
            <a:normAutofit fontScale="90000"/>
          </a:bodyPr>
          <a:lstStyle/>
          <a:p>
            <a:r>
              <a:rPr lang="en-IN" sz="5300" dirty="0" smtClean="0"/>
              <a:t>Cyber Security Concepts</a:t>
            </a:r>
            <a:r>
              <a:rPr lang="en-IN" dirty="0" smtClean="0"/>
              <a:t/>
            </a:r>
            <a:br>
              <a:rPr lang="en-IN" dirty="0" smtClean="0"/>
            </a:br>
            <a:endParaRPr lang="en-IN" dirty="0"/>
          </a:p>
        </p:txBody>
      </p:sp>
      <p:sp>
        <p:nvSpPr>
          <p:cNvPr id="3" name="Subtitle 2"/>
          <p:cNvSpPr>
            <a:spLocks noGrp="1"/>
          </p:cNvSpPr>
          <p:nvPr>
            <p:ph type="subTitle" idx="1"/>
          </p:nvPr>
        </p:nvSpPr>
        <p:spPr>
          <a:xfrm>
            <a:off x="1371600" y="1066800"/>
            <a:ext cx="6400800" cy="609600"/>
          </a:xfrm>
        </p:spPr>
        <p:txBody>
          <a:bodyPr/>
          <a:lstStyle/>
          <a:p>
            <a:r>
              <a:rPr lang="en-IN" sz="3200" dirty="0"/>
              <a:t>Types of Cyber Attackers</a:t>
            </a:r>
          </a:p>
        </p:txBody>
      </p:sp>
      <p:sp>
        <p:nvSpPr>
          <p:cNvPr id="4" name="TextBox 3"/>
          <p:cNvSpPr txBox="1"/>
          <p:nvPr/>
        </p:nvSpPr>
        <p:spPr>
          <a:xfrm>
            <a:off x="533400" y="1854089"/>
            <a:ext cx="8382000" cy="3785652"/>
          </a:xfrm>
          <a:prstGeom prst="rect">
            <a:avLst/>
          </a:prstGeom>
          <a:noFill/>
        </p:spPr>
        <p:txBody>
          <a:bodyPr wrap="square" rtlCol="0">
            <a:spAutoFit/>
          </a:bodyPr>
          <a:lstStyle/>
          <a:p>
            <a:r>
              <a:rPr lang="en-IN" sz="2400" dirty="0"/>
              <a:t>In computer and computer networks, an attacker is the individual or organization who performs the malicious activities to destroy, expose, alter, disable, steal or gain unauthorized access to or make unauthorized use of an asset</a:t>
            </a:r>
            <a:r>
              <a:rPr lang="en-IN" sz="2400" dirty="0" smtClean="0"/>
              <a:t>.</a:t>
            </a:r>
          </a:p>
          <a:p>
            <a:endParaRPr lang="en-IN" sz="2400" dirty="0"/>
          </a:p>
          <a:p>
            <a:r>
              <a:rPr lang="en-IN" sz="2400" dirty="0"/>
              <a:t>As the Internet access becomes more pervasive across the world, and each of us spends more time on the web, there is also an attacker grows as well. Attackers use every tools and techniques they would try and attack us to get unauthorized access.</a:t>
            </a:r>
          </a:p>
        </p:txBody>
      </p:sp>
      <p:sp>
        <p:nvSpPr>
          <p:cNvPr id="5" name="Footer Placeholder 4"/>
          <p:cNvSpPr>
            <a:spLocks noGrp="1"/>
          </p:cNvSpPr>
          <p:nvPr>
            <p:ph type="ftr" sz="quarter" idx="11"/>
          </p:nvPr>
        </p:nvSpPr>
        <p:spPr/>
        <p:txBody>
          <a:bodyPr/>
          <a:lstStyle/>
          <a:p>
            <a:r>
              <a:rPr lang="en-IN" smtClean="0"/>
              <a:t>Mr. Sukhdev Singh, Asst. Professor, CSE&amp;IT</a:t>
            </a:r>
            <a:endParaRPr lang="en-US"/>
          </a:p>
        </p:txBody>
      </p:sp>
    </p:spTree>
    <p:extLst>
      <p:ext uri="{BB962C8B-B14F-4D97-AF65-F5344CB8AC3E}">
        <p14:creationId xmlns:p14="http://schemas.microsoft.com/office/powerpoint/2010/main" val="57309161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609600"/>
            <a:ext cx="7772400" cy="1143000"/>
          </a:xfrm>
        </p:spPr>
        <p:txBody>
          <a:bodyPr>
            <a:normAutofit fontScale="90000"/>
          </a:bodyPr>
          <a:lstStyle/>
          <a:p>
            <a:r>
              <a:rPr lang="en-IN" sz="5300" dirty="0" smtClean="0"/>
              <a:t>Cyber Security Concepts</a:t>
            </a:r>
            <a:r>
              <a:rPr lang="en-IN" dirty="0" smtClean="0"/>
              <a:t/>
            </a:r>
            <a:br>
              <a:rPr lang="en-IN" dirty="0" smtClean="0"/>
            </a:br>
            <a:endParaRPr lang="en-IN" dirty="0"/>
          </a:p>
        </p:txBody>
      </p:sp>
      <p:sp>
        <p:nvSpPr>
          <p:cNvPr id="3" name="Subtitle 2"/>
          <p:cNvSpPr>
            <a:spLocks noGrp="1"/>
          </p:cNvSpPr>
          <p:nvPr>
            <p:ph type="subTitle" idx="1"/>
          </p:nvPr>
        </p:nvSpPr>
        <p:spPr>
          <a:xfrm>
            <a:off x="1371600" y="1066800"/>
            <a:ext cx="6400800" cy="609600"/>
          </a:xfrm>
        </p:spPr>
        <p:txBody>
          <a:bodyPr/>
          <a:lstStyle/>
          <a:p>
            <a:r>
              <a:rPr lang="en-IN" sz="3200" dirty="0"/>
              <a:t>Types of Cyber Attackers</a:t>
            </a:r>
          </a:p>
        </p:txBody>
      </p:sp>
      <p:sp>
        <p:nvSpPr>
          <p:cNvPr id="4" name="TextBox 3"/>
          <p:cNvSpPr txBox="1"/>
          <p:nvPr/>
        </p:nvSpPr>
        <p:spPr>
          <a:xfrm>
            <a:off x="533400" y="1854089"/>
            <a:ext cx="8382000" cy="830997"/>
          </a:xfrm>
          <a:prstGeom prst="rect">
            <a:avLst/>
          </a:prstGeom>
          <a:noFill/>
        </p:spPr>
        <p:txBody>
          <a:bodyPr wrap="square" rtlCol="0">
            <a:spAutoFit/>
          </a:bodyPr>
          <a:lstStyle/>
          <a:p>
            <a:r>
              <a:rPr lang="en-IN" sz="2400" dirty="0"/>
              <a:t>There are four types of attackers which are described </a:t>
            </a:r>
            <a:r>
              <a:rPr lang="en-IN" sz="2400" dirty="0" smtClean="0"/>
              <a:t>below-</a:t>
            </a:r>
          </a:p>
          <a:p>
            <a:endParaRPr lang="en-IN" sz="2400"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2438400"/>
            <a:ext cx="3819525" cy="3438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Footer Placeholder 4"/>
          <p:cNvSpPr>
            <a:spLocks noGrp="1"/>
          </p:cNvSpPr>
          <p:nvPr>
            <p:ph type="ftr" sz="quarter" idx="11"/>
          </p:nvPr>
        </p:nvSpPr>
        <p:spPr/>
        <p:txBody>
          <a:bodyPr/>
          <a:lstStyle/>
          <a:p>
            <a:r>
              <a:rPr lang="en-IN" smtClean="0"/>
              <a:t>Mr. Sukhdev Singh, Asst. Professor, CSE&amp;IT</a:t>
            </a:r>
            <a:endParaRPr lang="en-US"/>
          </a:p>
        </p:txBody>
      </p:sp>
    </p:spTree>
    <p:extLst>
      <p:ext uri="{BB962C8B-B14F-4D97-AF65-F5344CB8AC3E}">
        <p14:creationId xmlns:p14="http://schemas.microsoft.com/office/powerpoint/2010/main" val="247542900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609600"/>
            <a:ext cx="7772400" cy="1143000"/>
          </a:xfrm>
        </p:spPr>
        <p:txBody>
          <a:bodyPr>
            <a:normAutofit fontScale="90000"/>
          </a:bodyPr>
          <a:lstStyle/>
          <a:p>
            <a:r>
              <a:rPr lang="en-IN" sz="5300" dirty="0" smtClean="0"/>
              <a:t>Cyber Security Concepts</a:t>
            </a:r>
            <a:r>
              <a:rPr lang="en-IN" dirty="0" smtClean="0"/>
              <a:t/>
            </a:r>
            <a:br>
              <a:rPr lang="en-IN" dirty="0" smtClean="0"/>
            </a:br>
            <a:endParaRPr lang="en-IN" dirty="0"/>
          </a:p>
        </p:txBody>
      </p:sp>
      <p:sp>
        <p:nvSpPr>
          <p:cNvPr id="3" name="Subtitle 2"/>
          <p:cNvSpPr>
            <a:spLocks noGrp="1"/>
          </p:cNvSpPr>
          <p:nvPr>
            <p:ph type="subTitle" idx="1"/>
          </p:nvPr>
        </p:nvSpPr>
        <p:spPr>
          <a:xfrm>
            <a:off x="1371600" y="1066800"/>
            <a:ext cx="6400800" cy="609600"/>
          </a:xfrm>
        </p:spPr>
        <p:txBody>
          <a:bodyPr/>
          <a:lstStyle/>
          <a:p>
            <a:r>
              <a:rPr lang="en-IN" sz="3200" dirty="0"/>
              <a:t>Types of Cyber Attackers</a:t>
            </a:r>
          </a:p>
        </p:txBody>
      </p:sp>
      <p:sp>
        <p:nvSpPr>
          <p:cNvPr id="4" name="TextBox 3"/>
          <p:cNvSpPr txBox="1"/>
          <p:nvPr/>
        </p:nvSpPr>
        <p:spPr>
          <a:xfrm>
            <a:off x="533400" y="1854089"/>
            <a:ext cx="8382000" cy="2308324"/>
          </a:xfrm>
          <a:prstGeom prst="rect">
            <a:avLst/>
          </a:prstGeom>
          <a:noFill/>
        </p:spPr>
        <p:txBody>
          <a:bodyPr wrap="square" rtlCol="0">
            <a:spAutoFit/>
          </a:bodyPr>
          <a:lstStyle/>
          <a:p>
            <a:r>
              <a:rPr lang="en-IN" sz="2400" dirty="0">
                <a:solidFill>
                  <a:srgbClr val="FF0000"/>
                </a:solidFill>
              </a:rPr>
              <a:t>Cyber Criminals</a:t>
            </a:r>
          </a:p>
          <a:p>
            <a:r>
              <a:rPr lang="en-IN" sz="2400" dirty="0"/>
              <a:t>Cybercriminals are individual or group of people who use technology to commit cybercrime with the intention of stealing sensitive company information or personal data and generating profits. In today's, they are the most prominent and most active type of attacker.</a:t>
            </a:r>
          </a:p>
        </p:txBody>
      </p:sp>
      <p:sp>
        <p:nvSpPr>
          <p:cNvPr id="5" name="Footer Placeholder 4"/>
          <p:cNvSpPr>
            <a:spLocks noGrp="1"/>
          </p:cNvSpPr>
          <p:nvPr>
            <p:ph type="ftr" sz="quarter" idx="11"/>
          </p:nvPr>
        </p:nvSpPr>
        <p:spPr/>
        <p:txBody>
          <a:bodyPr/>
          <a:lstStyle/>
          <a:p>
            <a:r>
              <a:rPr lang="en-IN" smtClean="0"/>
              <a:t>Mr. Sukhdev Singh, Asst. Professor, CSE&amp;IT</a:t>
            </a:r>
            <a:endParaRPr lang="en-US"/>
          </a:p>
        </p:txBody>
      </p:sp>
    </p:spTree>
    <p:extLst>
      <p:ext uri="{BB962C8B-B14F-4D97-AF65-F5344CB8AC3E}">
        <p14:creationId xmlns:p14="http://schemas.microsoft.com/office/powerpoint/2010/main" val="401817569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609600"/>
            <a:ext cx="7772400" cy="1143000"/>
          </a:xfrm>
        </p:spPr>
        <p:txBody>
          <a:bodyPr>
            <a:normAutofit fontScale="90000"/>
          </a:bodyPr>
          <a:lstStyle/>
          <a:p>
            <a:r>
              <a:rPr lang="en-IN" sz="5300" dirty="0" smtClean="0"/>
              <a:t>Cyber Security Concepts</a:t>
            </a:r>
            <a:r>
              <a:rPr lang="en-IN" dirty="0" smtClean="0"/>
              <a:t/>
            </a:r>
            <a:br>
              <a:rPr lang="en-IN" dirty="0" smtClean="0"/>
            </a:br>
            <a:endParaRPr lang="en-IN" dirty="0"/>
          </a:p>
        </p:txBody>
      </p:sp>
      <p:sp>
        <p:nvSpPr>
          <p:cNvPr id="3" name="Subtitle 2"/>
          <p:cNvSpPr>
            <a:spLocks noGrp="1"/>
          </p:cNvSpPr>
          <p:nvPr>
            <p:ph type="subTitle" idx="1"/>
          </p:nvPr>
        </p:nvSpPr>
        <p:spPr>
          <a:xfrm>
            <a:off x="1371600" y="1066800"/>
            <a:ext cx="6400800" cy="609600"/>
          </a:xfrm>
        </p:spPr>
        <p:txBody>
          <a:bodyPr/>
          <a:lstStyle/>
          <a:p>
            <a:r>
              <a:rPr lang="en-IN" sz="3200" dirty="0"/>
              <a:t>Types of Cyber Attackers</a:t>
            </a:r>
          </a:p>
        </p:txBody>
      </p:sp>
      <p:sp>
        <p:nvSpPr>
          <p:cNvPr id="4" name="TextBox 3"/>
          <p:cNvSpPr txBox="1"/>
          <p:nvPr/>
        </p:nvSpPr>
        <p:spPr>
          <a:xfrm>
            <a:off x="533400" y="1854089"/>
            <a:ext cx="8382000" cy="4524315"/>
          </a:xfrm>
          <a:prstGeom prst="rect">
            <a:avLst/>
          </a:prstGeom>
          <a:noFill/>
        </p:spPr>
        <p:txBody>
          <a:bodyPr wrap="square" rtlCol="0">
            <a:spAutoFit/>
          </a:bodyPr>
          <a:lstStyle/>
          <a:p>
            <a:r>
              <a:rPr lang="en-IN" sz="2400" dirty="0">
                <a:solidFill>
                  <a:srgbClr val="FF0000"/>
                </a:solidFill>
              </a:rPr>
              <a:t>Cyber Criminals</a:t>
            </a:r>
          </a:p>
          <a:p>
            <a:r>
              <a:rPr lang="en-IN" sz="2400" b="1" dirty="0"/>
              <a:t>Cybercriminals use computers in three broad ways to do </a:t>
            </a:r>
            <a:r>
              <a:rPr lang="en-IN" sz="2400" b="1" dirty="0" smtClean="0"/>
              <a:t>cybercrimes-</a:t>
            </a:r>
          </a:p>
          <a:p>
            <a:endParaRPr lang="en-IN" sz="2400" dirty="0"/>
          </a:p>
          <a:p>
            <a:r>
              <a:rPr lang="en-IN" sz="2400" b="1" dirty="0"/>
              <a:t>Select computer as their target</a:t>
            </a:r>
            <a:r>
              <a:rPr lang="en-IN" sz="2400" dirty="0"/>
              <a:t>- In this, they attack other people's computers to do cybercrime, such as spreading viruses, data theft, identity theft, etc.</a:t>
            </a:r>
          </a:p>
          <a:p>
            <a:r>
              <a:rPr lang="en-IN" sz="2400" b="1" dirty="0"/>
              <a:t>Uses the computer as their weapon</a:t>
            </a:r>
            <a:r>
              <a:rPr lang="en-IN" sz="2400" dirty="0"/>
              <a:t>- In this, they use the computer to do conventional crime such as spam, fraud, illegal gambling, etc.</a:t>
            </a:r>
          </a:p>
          <a:p>
            <a:r>
              <a:rPr lang="en-IN" sz="2400" b="1" dirty="0"/>
              <a:t>Uses the computer as their accessory</a:t>
            </a:r>
            <a:r>
              <a:rPr lang="en-IN" sz="2400" dirty="0"/>
              <a:t>- In this, they use the computer to steal data illegally.</a:t>
            </a:r>
          </a:p>
        </p:txBody>
      </p:sp>
      <p:sp>
        <p:nvSpPr>
          <p:cNvPr id="5" name="Footer Placeholder 4"/>
          <p:cNvSpPr>
            <a:spLocks noGrp="1"/>
          </p:cNvSpPr>
          <p:nvPr>
            <p:ph type="ftr" sz="quarter" idx="11"/>
          </p:nvPr>
        </p:nvSpPr>
        <p:spPr/>
        <p:txBody>
          <a:bodyPr/>
          <a:lstStyle/>
          <a:p>
            <a:r>
              <a:rPr lang="en-IN" smtClean="0"/>
              <a:t>Mr. Sukhdev Singh, Asst. Professor, CSE&amp;IT</a:t>
            </a:r>
            <a:endParaRPr lang="en-US"/>
          </a:p>
        </p:txBody>
      </p:sp>
    </p:spTree>
    <p:extLst>
      <p:ext uri="{BB962C8B-B14F-4D97-AF65-F5344CB8AC3E}">
        <p14:creationId xmlns:p14="http://schemas.microsoft.com/office/powerpoint/2010/main" val="182143886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609600"/>
            <a:ext cx="7772400" cy="1143000"/>
          </a:xfrm>
        </p:spPr>
        <p:txBody>
          <a:bodyPr>
            <a:normAutofit fontScale="90000"/>
          </a:bodyPr>
          <a:lstStyle/>
          <a:p>
            <a:r>
              <a:rPr lang="en-IN" sz="5300" dirty="0" smtClean="0"/>
              <a:t>Cyber Security Concepts</a:t>
            </a:r>
            <a:r>
              <a:rPr lang="en-IN" dirty="0" smtClean="0"/>
              <a:t/>
            </a:r>
            <a:br>
              <a:rPr lang="en-IN" dirty="0" smtClean="0"/>
            </a:br>
            <a:endParaRPr lang="en-IN" dirty="0"/>
          </a:p>
        </p:txBody>
      </p:sp>
      <p:sp>
        <p:nvSpPr>
          <p:cNvPr id="3" name="Subtitle 2"/>
          <p:cNvSpPr>
            <a:spLocks noGrp="1"/>
          </p:cNvSpPr>
          <p:nvPr>
            <p:ph type="subTitle" idx="1"/>
          </p:nvPr>
        </p:nvSpPr>
        <p:spPr>
          <a:xfrm>
            <a:off x="1371600" y="1066800"/>
            <a:ext cx="6400800" cy="609600"/>
          </a:xfrm>
        </p:spPr>
        <p:txBody>
          <a:bodyPr/>
          <a:lstStyle/>
          <a:p>
            <a:r>
              <a:rPr lang="en-IN" sz="3200" dirty="0"/>
              <a:t>Types of Cyber Attackers</a:t>
            </a:r>
          </a:p>
        </p:txBody>
      </p:sp>
      <p:sp>
        <p:nvSpPr>
          <p:cNvPr id="4" name="TextBox 3"/>
          <p:cNvSpPr txBox="1"/>
          <p:nvPr/>
        </p:nvSpPr>
        <p:spPr>
          <a:xfrm>
            <a:off x="533400" y="1854089"/>
            <a:ext cx="8382000" cy="3785652"/>
          </a:xfrm>
          <a:prstGeom prst="rect">
            <a:avLst/>
          </a:prstGeom>
          <a:noFill/>
        </p:spPr>
        <p:txBody>
          <a:bodyPr wrap="square" rtlCol="0">
            <a:spAutoFit/>
          </a:bodyPr>
          <a:lstStyle/>
          <a:p>
            <a:r>
              <a:rPr lang="en-IN" sz="2400" dirty="0" err="1" smtClean="0">
                <a:solidFill>
                  <a:srgbClr val="FF0000"/>
                </a:solidFill>
              </a:rPr>
              <a:t>Hacktivists</a:t>
            </a:r>
            <a:endParaRPr lang="en-IN" sz="2400" dirty="0">
              <a:solidFill>
                <a:srgbClr val="FF0000"/>
              </a:solidFill>
            </a:endParaRPr>
          </a:p>
          <a:p>
            <a:r>
              <a:rPr lang="en-IN" sz="2400" dirty="0" err="1"/>
              <a:t>Hacktivists</a:t>
            </a:r>
            <a:r>
              <a:rPr lang="en-IN" sz="2400" dirty="0"/>
              <a:t> are individuals or groups of hackers who carry out malicious activity to promote a political agenda, religious belief, or social ideology. According to Dan </a:t>
            </a:r>
            <a:r>
              <a:rPr lang="en-IN" sz="2400" dirty="0" err="1"/>
              <a:t>Lohrmann</a:t>
            </a:r>
            <a:r>
              <a:rPr lang="en-IN" sz="2400" dirty="0"/>
              <a:t>, chief security officer for Security Mentor, a national security training firm that works with states said "</a:t>
            </a:r>
            <a:r>
              <a:rPr lang="en-IN" sz="2400" dirty="0" err="1"/>
              <a:t>Hacktivism</a:t>
            </a:r>
            <a:r>
              <a:rPr lang="en-IN" sz="2400" dirty="0"/>
              <a:t> is a digital disobedience. It's hacking for a cause." </a:t>
            </a:r>
            <a:r>
              <a:rPr lang="en-IN" sz="2400" dirty="0" err="1"/>
              <a:t>Hacktivists</a:t>
            </a:r>
            <a:r>
              <a:rPr lang="en-IN" sz="2400" dirty="0"/>
              <a:t> are not like cybercriminals who hack computer networks to steal data for the cash. They are individuals or groups of hackers who work together and see themselves as fighting injustice.</a:t>
            </a:r>
          </a:p>
        </p:txBody>
      </p:sp>
      <p:sp>
        <p:nvSpPr>
          <p:cNvPr id="5" name="Footer Placeholder 4"/>
          <p:cNvSpPr>
            <a:spLocks noGrp="1"/>
          </p:cNvSpPr>
          <p:nvPr>
            <p:ph type="ftr" sz="quarter" idx="11"/>
          </p:nvPr>
        </p:nvSpPr>
        <p:spPr/>
        <p:txBody>
          <a:bodyPr/>
          <a:lstStyle/>
          <a:p>
            <a:r>
              <a:rPr lang="en-IN" smtClean="0"/>
              <a:t>Mr. Sukhdev Singh, Asst. Professor, CSE&amp;IT</a:t>
            </a:r>
            <a:endParaRPr lang="en-US"/>
          </a:p>
        </p:txBody>
      </p:sp>
    </p:spTree>
    <p:extLst>
      <p:ext uri="{BB962C8B-B14F-4D97-AF65-F5344CB8AC3E}">
        <p14:creationId xmlns:p14="http://schemas.microsoft.com/office/powerpoint/2010/main" val="272926819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609600"/>
            <a:ext cx="7772400" cy="1143000"/>
          </a:xfrm>
        </p:spPr>
        <p:txBody>
          <a:bodyPr>
            <a:normAutofit fontScale="90000"/>
          </a:bodyPr>
          <a:lstStyle/>
          <a:p>
            <a:r>
              <a:rPr lang="en-IN" sz="5300" dirty="0" smtClean="0"/>
              <a:t>Cyber Security Concepts</a:t>
            </a:r>
            <a:r>
              <a:rPr lang="en-IN" dirty="0" smtClean="0"/>
              <a:t/>
            </a:r>
            <a:br>
              <a:rPr lang="en-IN" dirty="0" smtClean="0"/>
            </a:br>
            <a:endParaRPr lang="en-IN" dirty="0"/>
          </a:p>
        </p:txBody>
      </p:sp>
      <p:sp>
        <p:nvSpPr>
          <p:cNvPr id="3" name="Subtitle 2"/>
          <p:cNvSpPr>
            <a:spLocks noGrp="1"/>
          </p:cNvSpPr>
          <p:nvPr>
            <p:ph type="subTitle" idx="1"/>
          </p:nvPr>
        </p:nvSpPr>
        <p:spPr>
          <a:xfrm>
            <a:off x="1371600" y="1066800"/>
            <a:ext cx="6400800" cy="609600"/>
          </a:xfrm>
        </p:spPr>
        <p:txBody>
          <a:bodyPr/>
          <a:lstStyle/>
          <a:p>
            <a:r>
              <a:rPr lang="en-IN" sz="3200" dirty="0"/>
              <a:t>Types of Cyber Attackers</a:t>
            </a:r>
          </a:p>
        </p:txBody>
      </p:sp>
      <p:sp>
        <p:nvSpPr>
          <p:cNvPr id="4" name="TextBox 3"/>
          <p:cNvSpPr txBox="1"/>
          <p:nvPr/>
        </p:nvSpPr>
        <p:spPr>
          <a:xfrm>
            <a:off x="533400" y="1854089"/>
            <a:ext cx="8382000" cy="3046988"/>
          </a:xfrm>
          <a:prstGeom prst="rect">
            <a:avLst/>
          </a:prstGeom>
          <a:noFill/>
        </p:spPr>
        <p:txBody>
          <a:bodyPr wrap="square" rtlCol="0">
            <a:spAutoFit/>
          </a:bodyPr>
          <a:lstStyle/>
          <a:p>
            <a:r>
              <a:rPr lang="en-IN" sz="2400" dirty="0">
                <a:solidFill>
                  <a:srgbClr val="FF0000"/>
                </a:solidFill>
              </a:rPr>
              <a:t>State-sponsored Attacker</a:t>
            </a:r>
          </a:p>
          <a:p>
            <a:r>
              <a:rPr lang="en-IN" sz="2400" dirty="0"/>
              <a:t>State-sponsored attackers have particular objectives aligned with either the political, commercial or military interests of their country of origin. These type of attackers are not in a hurry. The government organizations have highly skilled hackers and specialize in detecting vulnerabilities and exploiting these before the holes are patched. It is very challenging to defeat these attackers due to the vast resources at their disposal.</a:t>
            </a:r>
          </a:p>
        </p:txBody>
      </p:sp>
      <p:sp>
        <p:nvSpPr>
          <p:cNvPr id="5" name="Footer Placeholder 4"/>
          <p:cNvSpPr>
            <a:spLocks noGrp="1"/>
          </p:cNvSpPr>
          <p:nvPr>
            <p:ph type="ftr" sz="quarter" idx="11"/>
          </p:nvPr>
        </p:nvSpPr>
        <p:spPr/>
        <p:txBody>
          <a:bodyPr/>
          <a:lstStyle/>
          <a:p>
            <a:r>
              <a:rPr lang="en-IN" smtClean="0"/>
              <a:t>Mr. Sukhdev Singh, Asst. Professor, CSE&amp;IT</a:t>
            </a:r>
            <a:endParaRPr lang="en-US"/>
          </a:p>
        </p:txBody>
      </p:sp>
    </p:spTree>
    <p:extLst>
      <p:ext uri="{BB962C8B-B14F-4D97-AF65-F5344CB8AC3E}">
        <p14:creationId xmlns:p14="http://schemas.microsoft.com/office/powerpoint/2010/main" val="52061404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609600"/>
            <a:ext cx="7772400" cy="1143000"/>
          </a:xfrm>
        </p:spPr>
        <p:txBody>
          <a:bodyPr>
            <a:normAutofit fontScale="90000"/>
          </a:bodyPr>
          <a:lstStyle/>
          <a:p>
            <a:r>
              <a:rPr lang="en-IN" sz="5300" dirty="0" smtClean="0"/>
              <a:t>Cyber Security Concepts</a:t>
            </a:r>
            <a:r>
              <a:rPr lang="en-IN" dirty="0" smtClean="0"/>
              <a:t/>
            </a:r>
            <a:br>
              <a:rPr lang="en-IN" dirty="0" smtClean="0"/>
            </a:br>
            <a:endParaRPr lang="en-IN" dirty="0"/>
          </a:p>
        </p:txBody>
      </p:sp>
      <p:sp>
        <p:nvSpPr>
          <p:cNvPr id="3" name="Subtitle 2"/>
          <p:cNvSpPr>
            <a:spLocks noGrp="1"/>
          </p:cNvSpPr>
          <p:nvPr>
            <p:ph type="subTitle" idx="1"/>
          </p:nvPr>
        </p:nvSpPr>
        <p:spPr>
          <a:xfrm>
            <a:off x="1371600" y="1066800"/>
            <a:ext cx="6400800" cy="609600"/>
          </a:xfrm>
        </p:spPr>
        <p:txBody>
          <a:bodyPr/>
          <a:lstStyle/>
          <a:p>
            <a:r>
              <a:rPr lang="en-IN" sz="3200" dirty="0"/>
              <a:t>Types of Cyber Attackers</a:t>
            </a:r>
          </a:p>
        </p:txBody>
      </p:sp>
      <p:sp>
        <p:nvSpPr>
          <p:cNvPr id="4" name="TextBox 3"/>
          <p:cNvSpPr txBox="1"/>
          <p:nvPr/>
        </p:nvSpPr>
        <p:spPr>
          <a:xfrm>
            <a:off x="533400" y="1854089"/>
            <a:ext cx="8382000" cy="3046988"/>
          </a:xfrm>
          <a:prstGeom prst="rect">
            <a:avLst/>
          </a:prstGeom>
          <a:noFill/>
        </p:spPr>
        <p:txBody>
          <a:bodyPr wrap="square" rtlCol="0">
            <a:spAutoFit/>
          </a:bodyPr>
          <a:lstStyle/>
          <a:p>
            <a:r>
              <a:rPr lang="en-IN" sz="2400" dirty="0"/>
              <a:t>Insider Threats</a:t>
            </a:r>
          </a:p>
          <a:p>
            <a:r>
              <a:rPr lang="en-IN" sz="2400" dirty="0"/>
              <a:t>The insider threat is a threat to an organization's security or data that comes from within. These type of threats are usually occurred from employees or former employees, but may also arise from third parties, including contractors, temporary workers, employees or customers.</a:t>
            </a:r>
          </a:p>
          <a:p>
            <a:r>
              <a:rPr lang="en-IN" sz="2400" dirty="0"/>
              <a:t>Insider threats can be categorized </a:t>
            </a:r>
            <a:r>
              <a:rPr lang="en-IN" sz="2400" dirty="0" smtClean="0"/>
              <a:t>below-</a:t>
            </a:r>
          </a:p>
          <a:p>
            <a:endParaRPr lang="en-IN" sz="2400"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79135" y="4189974"/>
            <a:ext cx="3152775" cy="2657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Footer Placeholder 4"/>
          <p:cNvSpPr>
            <a:spLocks noGrp="1"/>
          </p:cNvSpPr>
          <p:nvPr>
            <p:ph type="ftr" sz="quarter" idx="11"/>
          </p:nvPr>
        </p:nvSpPr>
        <p:spPr/>
        <p:txBody>
          <a:bodyPr/>
          <a:lstStyle/>
          <a:p>
            <a:r>
              <a:rPr lang="en-IN" smtClean="0"/>
              <a:t>Mr. Sukhdev Singh, Asst. Professor, CSE&amp;IT</a:t>
            </a:r>
            <a:endParaRPr lang="en-US"/>
          </a:p>
        </p:txBody>
      </p:sp>
    </p:spTree>
    <p:extLst>
      <p:ext uri="{BB962C8B-B14F-4D97-AF65-F5344CB8AC3E}">
        <p14:creationId xmlns:p14="http://schemas.microsoft.com/office/powerpoint/2010/main" val="94974293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609600"/>
            <a:ext cx="7772400" cy="1143000"/>
          </a:xfrm>
        </p:spPr>
        <p:txBody>
          <a:bodyPr>
            <a:normAutofit fontScale="90000"/>
          </a:bodyPr>
          <a:lstStyle/>
          <a:p>
            <a:r>
              <a:rPr lang="en-IN" sz="5300" dirty="0" smtClean="0"/>
              <a:t>Cyber Security Concepts</a:t>
            </a:r>
            <a:r>
              <a:rPr lang="en-IN" dirty="0" smtClean="0"/>
              <a:t/>
            </a:r>
            <a:br>
              <a:rPr lang="en-IN" dirty="0" smtClean="0"/>
            </a:br>
            <a:endParaRPr lang="en-IN" dirty="0"/>
          </a:p>
        </p:txBody>
      </p:sp>
      <p:sp>
        <p:nvSpPr>
          <p:cNvPr id="3" name="Subtitle 2"/>
          <p:cNvSpPr>
            <a:spLocks noGrp="1"/>
          </p:cNvSpPr>
          <p:nvPr>
            <p:ph type="subTitle" idx="1"/>
          </p:nvPr>
        </p:nvSpPr>
        <p:spPr>
          <a:xfrm>
            <a:off x="1371600" y="1066800"/>
            <a:ext cx="6400800" cy="609600"/>
          </a:xfrm>
        </p:spPr>
        <p:txBody>
          <a:bodyPr/>
          <a:lstStyle/>
          <a:p>
            <a:r>
              <a:rPr lang="en-IN" sz="3200" dirty="0" smtClean="0">
                <a:solidFill>
                  <a:schemeClr val="accent5">
                    <a:lumMod val="40000"/>
                    <a:lumOff val="60000"/>
                  </a:schemeClr>
                </a:solidFill>
              </a:rPr>
              <a:t>Overview of Cyber Security</a:t>
            </a:r>
          </a:p>
          <a:p>
            <a:endParaRPr lang="en-IN" dirty="0"/>
          </a:p>
        </p:txBody>
      </p:sp>
      <p:sp>
        <p:nvSpPr>
          <p:cNvPr id="4" name="TextBox 3"/>
          <p:cNvSpPr txBox="1"/>
          <p:nvPr/>
        </p:nvSpPr>
        <p:spPr>
          <a:xfrm>
            <a:off x="754966" y="1600200"/>
            <a:ext cx="7696200" cy="4154984"/>
          </a:xfrm>
          <a:prstGeom prst="rect">
            <a:avLst/>
          </a:prstGeom>
          <a:noFill/>
        </p:spPr>
        <p:txBody>
          <a:bodyPr wrap="square" rtlCol="0">
            <a:spAutoFit/>
          </a:bodyPr>
          <a:lstStyle/>
          <a:p>
            <a:r>
              <a:rPr lang="en-IN" sz="2400" b="1" dirty="0"/>
              <a:t>Some other definitions of </a:t>
            </a:r>
            <a:r>
              <a:rPr lang="en-IN" sz="2400" b="1" dirty="0" smtClean="0"/>
              <a:t>cyber security </a:t>
            </a:r>
            <a:r>
              <a:rPr lang="en-IN" sz="2400" b="1" dirty="0"/>
              <a:t>are:</a:t>
            </a:r>
            <a:endParaRPr lang="en-IN" sz="2400" dirty="0"/>
          </a:p>
          <a:p>
            <a:r>
              <a:rPr lang="en-IN" sz="2400" i="1" dirty="0"/>
              <a:t>"Cyber Security is the body of technologies, processes, and practices designed to protect networks, devices, programs, and data from attack, theft, damage, modification or unauthorized access."</a:t>
            </a:r>
            <a:endParaRPr lang="en-IN" sz="2400" dirty="0"/>
          </a:p>
          <a:p>
            <a:r>
              <a:rPr lang="en-IN" sz="2400" i="1" dirty="0"/>
              <a:t>"Cyber Security is the set of </a:t>
            </a:r>
            <a:endParaRPr lang="en-IN" sz="2400" i="1" dirty="0" smtClean="0"/>
          </a:p>
          <a:p>
            <a:r>
              <a:rPr lang="en-IN" sz="2400" i="1" dirty="0" smtClean="0"/>
              <a:t>principles </a:t>
            </a:r>
            <a:r>
              <a:rPr lang="en-IN" sz="2400" i="1" dirty="0"/>
              <a:t>and practices designed </a:t>
            </a:r>
            <a:endParaRPr lang="en-IN" sz="2400" i="1" dirty="0" smtClean="0"/>
          </a:p>
          <a:p>
            <a:r>
              <a:rPr lang="en-IN" sz="2400" i="1" dirty="0" smtClean="0"/>
              <a:t>to </a:t>
            </a:r>
            <a:r>
              <a:rPr lang="en-IN" sz="2400" i="1" dirty="0"/>
              <a:t>protect our computing </a:t>
            </a:r>
            <a:endParaRPr lang="en-IN" sz="2400" i="1" dirty="0" smtClean="0"/>
          </a:p>
          <a:p>
            <a:r>
              <a:rPr lang="en-IN" sz="2400" i="1" dirty="0" smtClean="0"/>
              <a:t>resources </a:t>
            </a:r>
            <a:r>
              <a:rPr lang="en-IN" sz="2400" i="1" dirty="0"/>
              <a:t>and online information </a:t>
            </a:r>
            <a:endParaRPr lang="en-IN" sz="2400" i="1" dirty="0" smtClean="0"/>
          </a:p>
          <a:p>
            <a:r>
              <a:rPr lang="en-IN" sz="2400" i="1" dirty="0" smtClean="0"/>
              <a:t>against </a:t>
            </a:r>
            <a:r>
              <a:rPr lang="en-IN" sz="2400" i="1" dirty="0"/>
              <a:t>threats."</a:t>
            </a:r>
            <a:endParaRPr lang="en-IN" sz="2400" dirty="0"/>
          </a:p>
          <a:p>
            <a:pPr fontAlgn="t"/>
            <a:endParaRPr lang="en-IN" sz="24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23940" y="3429000"/>
            <a:ext cx="3903992" cy="3282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Footer Placeholder 4"/>
          <p:cNvSpPr>
            <a:spLocks noGrp="1"/>
          </p:cNvSpPr>
          <p:nvPr>
            <p:ph type="ftr" sz="quarter" idx="11"/>
          </p:nvPr>
        </p:nvSpPr>
        <p:spPr/>
        <p:txBody>
          <a:bodyPr/>
          <a:lstStyle/>
          <a:p>
            <a:r>
              <a:rPr lang="en-IN" smtClean="0"/>
              <a:t>Mr. Sukhdev Singh, Asst. Professor, CSE&amp;IT</a:t>
            </a:r>
            <a:endParaRPr lang="en-US"/>
          </a:p>
        </p:txBody>
      </p:sp>
    </p:spTree>
    <p:extLst>
      <p:ext uri="{BB962C8B-B14F-4D97-AF65-F5344CB8AC3E}">
        <p14:creationId xmlns:p14="http://schemas.microsoft.com/office/powerpoint/2010/main" val="143685204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609600"/>
            <a:ext cx="7772400" cy="1143000"/>
          </a:xfrm>
        </p:spPr>
        <p:txBody>
          <a:bodyPr>
            <a:normAutofit fontScale="90000"/>
          </a:bodyPr>
          <a:lstStyle/>
          <a:p>
            <a:r>
              <a:rPr lang="en-IN" sz="5300" dirty="0" smtClean="0"/>
              <a:t>Cyber Security Concepts</a:t>
            </a:r>
            <a:r>
              <a:rPr lang="en-IN" dirty="0" smtClean="0"/>
              <a:t/>
            </a:r>
            <a:br>
              <a:rPr lang="en-IN" dirty="0" smtClean="0"/>
            </a:br>
            <a:endParaRPr lang="en-IN" dirty="0"/>
          </a:p>
        </p:txBody>
      </p:sp>
      <p:sp>
        <p:nvSpPr>
          <p:cNvPr id="3" name="Subtitle 2"/>
          <p:cNvSpPr>
            <a:spLocks noGrp="1"/>
          </p:cNvSpPr>
          <p:nvPr>
            <p:ph type="subTitle" idx="1"/>
          </p:nvPr>
        </p:nvSpPr>
        <p:spPr>
          <a:xfrm>
            <a:off x="1371600" y="1066800"/>
            <a:ext cx="6400800" cy="609600"/>
          </a:xfrm>
        </p:spPr>
        <p:txBody>
          <a:bodyPr/>
          <a:lstStyle/>
          <a:p>
            <a:r>
              <a:rPr lang="en-IN" sz="3200" dirty="0"/>
              <a:t>Types of Cyber Attackers</a:t>
            </a:r>
          </a:p>
        </p:txBody>
      </p:sp>
      <p:sp>
        <p:nvSpPr>
          <p:cNvPr id="4" name="TextBox 3"/>
          <p:cNvSpPr txBox="1"/>
          <p:nvPr/>
        </p:nvSpPr>
        <p:spPr>
          <a:xfrm>
            <a:off x="533400" y="1854089"/>
            <a:ext cx="8382000" cy="4154984"/>
          </a:xfrm>
          <a:prstGeom prst="rect">
            <a:avLst/>
          </a:prstGeom>
          <a:noFill/>
        </p:spPr>
        <p:txBody>
          <a:bodyPr wrap="square" rtlCol="0">
            <a:spAutoFit/>
          </a:bodyPr>
          <a:lstStyle/>
          <a:p>
            <a:r>
              <a:rPr lang="en-IN" sz="2400" dirty="0">
                <a:solidFill>
                  <a:srgbClr val="FF0000"/>
                </a:solidFill>
              </a:rPr>
              <a:t>Malicious-</a:t>
            </a:r>
          </a:p>
          <a:p>
            <a:r>
              <a:rPr lang="en-IN" sz="2400" dirty="0"/>
              <a:t>Malicious threats are attempts by an insider to access and potentially harm an organization's data, systems or IT infrastructure. These insider threats are often attributed to dissatisfied employees or ex-employees who believe that the organization was doing something wrong with them in some way, and they feel justified in seeking revenge.</a:t>
            </a:r>
          </a:p>
          <a:p>
            <a:r>
              <a:rPr lang="en-IN" sz="2400" dirty="0"/>
              <a:t>Insiders may also become threats when they are disguised by malicious outsiders, either through financial incentives or extortion.</a:t>
            </a:r>
          </a:p>
          <a:p>
            <a:endParaRPr lang="en-IN" sz="2400" dirty="0"/>
          </a:p>
        </p:txBody>
      </p:sp>
      <p:sp>
        <p:nvSpPr>
          <p:cNvPr id="5" name="Footer Placeholder 4"/>
          <p:cNvSpPr>
            <a:spLocks noGrp="1"/>
          </p:cNvSpPr>
          <p:nvPr>
            <p:ph type="ftr" sz="quarter" idx="11"/>
          </p:nvPr>
        </p:nvSpPr>
        <p:spPr/>
        <p:txBody>
          <a:bodyPr/>
          <a:lstStyle/>
          <a:p>
            <a:r>
              <a:rPr lang="en-IN" smtClean="0"/>
              <a:t>Mr. Sukhdev Singh, Asst. Professor, CSE&amp;IT</a:t>
            </a:r>
            <a:endParaRPr lang="en-US"/>
          </a:p>
        </p:txBody>
      </p:sp>
    </p:spTree>
    <p:extLst>
      <p:ext uri="{BB962C8B-B14F-4D97-AF65-F5344CB8AC3E}">
        <p14:creationId xmlns:p14="http://schemas.microsoft.com/office/powerpoint/2010/main" val="125750013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609600"/>
            <a:ext cx="7772400" cy="1143000"/>
          </a:xfrm>
        </p:spPr>
        <p:txBody>
          <a:bodyPr>
            <a:normAutofit fontScale="90000"/>
          </a:bodyPr>
          <a:lstStyle/>
          <a:p>
            <a:r>
              <a:rPr lang="en-IN" sz="5300" dirty="0" smtClean="0"/>
              <a:t>Cyber Security Concepts</a:t>
            </a:r>
            <a:r>
              <a:rPr lang="en-IN" dirty="0" smtClean="0"/>
              <a:t/>
            </a:r>
            <a:br>
              <a:rPr lang="en-IN" dirty="0" smtClean="0"/>
            </a:br>
            <a:endParaRPr lang="en-IN" dirty="0"/>
          </a:p>
        </p:txBody>
      </p:sp>
      <p:sp>
        <p:nvSpPr>
          <p:cNvPr id="3" name="Subtitle 2"/>
          <p:cNvSpPr>
            <a:spLocks noGrp="1"/>
          </p:cNvSpPr>
          <p:nvPr>
            <p:ph type="subTitle" idx="1"/>
          </p:nvPr>
        </p:nvSpPr>
        <p:spPr>
          <a:xfrm>
            <a:off x="1371600" y="1066800"/>
            <a:ext cx="6400800" cy="609600"/>
          </a:xfrm>
        </p:spPr>
        <p:txBody>
          <a:bodyPr/>
          <a:lstStyle/>
          <a:p>
            <a:r>
              <a:rPr lang="en-IN" sz="3200" dirty="0"/>
              <a:t>Types of Cyber Attackers</a:t>
            </a:r>
          </a:p>
        </p:txBody>
      </p:sp>
      <p:sp>
        <p:nvSpPr>
          <p:cNvPr id="4" name="TextBox 3"/>
          <p:cNvSpPr txBox="1"/>
          <p:nvPr/>
        </p:nvSpPr>
        <p:spPr>
          <a:xfrm>
            <a:off x="533400" y="1854089"/>
            <a:ext cx="8382000" cy="2677656"/>
          </a:xfrm>
          <a:prstGeom prst="rect">
            <a:avLst/>
          </a:prstGeom>
          <a:noFill/>
        </p:spPr>
        <p:txBody>
          <a:bodyPr wrap="square" rtlCol="0">
            <a:spAutoFit/>
          </a:bodyPr>
          <a:lstStyle/>
          <a:p>
            <a:r>
              <a:rPr lang="en-IN" sz="2400" dirty="0">
                <a:solidFill>
                  <a:srgbClr val="FF0000"/>
                </a:solidFill>
              </a:rPr>
              <a:t>Accidental-</a:t>
            </a:r>
          </a:p>
          <a:p>
            <a:r>
              <a:rPr lang="en-IN" sz="2400" dirty="0"/>
              <a:t>Accidental threats are threats which are accidently done by insider employees. In this type of threats, an employee might accidentally delete an important file or inadvertently share confidential data with a business partner going beyond </a:t>
            </a:r>
            <a:r>
              <a:rPr lang="en-IN" sz="2400" dirty="0" err="1"/>
              <a:t>company?s</a:t>
            </a:r>
            <a:r>
              <a:rPr lang="en-IN" sz="2400" dirty="0"/>
              <a:t> policy or legal requirements.</a:t>
            </a:r>
          </a:p>
          <a:p>
            <a:endParaRPr lang="en-IN" sz="2400" dirty="0"/>
          </a:p>
        </p:txBody>
      </p:sp>
      <p:sp>
        <p:nvSpPr>
          <p:cNvPr id="5" name="Footer Placeholder 4"/>
          <p:cNvSpPr>
            <a:spLocks noGrp="1"/>
          </p:cNvSpPr>
          <p:nvPr>
            <p:ph type="ftr" sz="quarter" idx="11"/>
          </p:nvPr>
        </p:nvSpPr>
        <p:spPr/>
        <p:txBody>
          <a:bodyPr/>
          <a:lstStyle/>
          <a:p>
            <a:r>
              <a:rPr lang="en-IN" smtClean="0"/>
              <a:t>Mr. Sukhdev Singh, Asst. Professor, CSE&amp;IT</a:t>
            </a:r>
            <a:endParaRPr lang="en-US"/>
          </a:p>
        </p:txBody>
      </p:sp>
    </p:spTree>
    <p:extLst>
      <p:ext uri="{BB962C8B-B14F-4D97-AF65-F5344CB8AC3E}">
        <p14:creationId xmlns:p14="http://schemas.microsoft.com/office/powerpoint/2010/main" val="3945211999"/>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609600"/>
            <a:ext cx="7772400" cy="1143000"/>
          </a:xfrm>
        </p:spPr>
        <p:txBody>
          <a:bodyPr>
            <a:normAutofit fontScale="90000"/>
          </a:bodyPr>
          <a:lstStyle/>
          <a:p>
            <a:r>
              <a:rPr lang="en-IN" sz="5300" dirty="0" smtClean="0"/>
              <a:t>Cyber Security Concepts</a:t>
            </a:r>
            <a:r>
              <a:rPr lang="en-IN" dirty="0" smtClean="0"/>
              <a:t/>
            </a:r>
            <a:br>
              <a:rPr lang="en-IN" dirty="0" smtClean="0"/>
            </a:br>
            <a:endParaRPr lang="en-IN" dirty="0"/>
          </a:p>
        </p:txBody>
      </p:sp>
      <p:sp>
        <p:nvSpPr>
          <p:cNvPr id="3" name="Subtitle 2"/>
          <p:cNvSpPr>
            <a:spLocks noGrp="1"/>
          </p:cNvSpPr>
          <p:nvPr>
            <p:ph type="subTitle" idx="1"/>
          </p:nvPr>
        </p:nvSpPr>
        <p:spPr>
          <a:xfrm>
            <a:off x="1371600" y="1066800"/>
            <a:ext cx="6400800" cy="609600"/>
          </a:xfrm>
        </p:spPr>
        <p:txBody>
          <a:bodyPr/>
          <a:lstStyle/>
          <a:p>
            <a:r>
              <a:rPr lang="en-IN" sz="3200" dirty="0"/>
              <a:t>Types of Cyber Attackers</a:t>
            </a:r>
          </a:p>
        </p:txBody>
      </p:sp>
      <p:sp>
        <p:nvSpPr>
          <p:cNvPr id="4" name="TextBox 3"/>
          <p:cNvSpPr txBox="1"/>
          <p:nvPr/>
        </p:nvSpPr>
        <p:spPr>
          <a:xfrm>
            <a:off x="533400" y="1854089"/>
            <a:ext cx="8382000" cy="3416320"/>
          </a:xfrm>
          <a:prstGeom prst="rect">
            <a:avLst/>
          </a:prstGeom>
          <a:noFill/>
        </p:spPr>
        <p:txBody>
          <a:bodyPr wrap="square" rtlCol="0">
            <a:spAutoFit/>
          </a:bodyPr>
          <a:lstStyle/>
          <a:p>
            <a:r>
              <a:rPr lang="en-IN" sz="2400" dirty="0">
                <a:solidFill>
                  <a:srgbClr val="FF0000"/>
                </a:solidFill>
              </a:rPr>
              <a:t>Negligent-</a:t>
            </a:r>
          </a:p>
          <a:p>
            <a:r>
              <a:rPr lang="en-IN" sz="2400" dirty="0"/>
              <a:t>These are the threats in which employees try to avoid the policies of an organization put in place to protect endpoints and valuable data. For example, if the organization have strict policies for external file sharing, employees might try to share work on public cloud applications so that they can work at home. There is nothing wrong with these acts, but they can open up to dangerous threats nonetheless.</a:t>
            </a:r>
          </a:p>
          <a:p>
            <a:endParaRPr lang="en-IN" sz="2400" dirty="0"/>
          </a:p>
        </p:txBody>
      </p:sp>
      <p:sp>
        <p:nvSpPr>
          <p:cNvPr id="5" name="Footer Placeholder 4"/>
          <p:cNvSpPr>
            <a:spLocks noGrp="1"/>
          </p:cNvSpPr>
          <p:nvPr>
            <p:ph type="ftr" sz="quarter" idx="11"/>
          </p:nvPr>
        </p:nvSpPr>
        <p:spPr/>
        <p:txBody>
          <a:bodyPr/>
          <a:lstStyle/>
          <a:p>
            <a:r>
              <a:rPr lang="en-IN" smtClean="0"/>
              <a:t>Mr. Sukhdev Singh, Asst. Professor, CSE&amp;IT</a:t>
            </a:r>
            <a:endParaRPr lang="en-US"/>
          </a:p>
        </p:txBody>
      </p:sp>
    </p:spTree>
    <p:extLst>
      <p:ext uri="{BB962C8B-B14F-4D97-AF65-F5344CB8AC3E}">
        <p14:creationId xmlns:p14="http://schemas.microsoft.com/office/powerpoint/2010/main" val="222368057"/>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609600"/>
            <a:ext cx="7772400" cy="1143000"/>
          </a:xfrm>
        </p:spPr>
        <p:txBody>
          <a:bodyPr>
            <a:normAutofit fontScale="90000"/>
          </a:bodyPr>
          <a:lstStyle/>
          <a:p>
            <a:r>
              <a:rPr lang="en-IN" sz="5300" dirty="0" smtClean="0"/>
              <a:t>Cyber Security Concepts</a:t>
            </a:r>
            <a:r>
              <a:rPr lang="en-IN" dirty="0" smtClean="0"/>
              <a:t/>
            </a:r>
            <a:br>
              <a:rPr lang="en-IN" dirty="0" smtClean="0"/>
            </a:br>
            <a:endParaRPr lang="en-IN" dirty="0"/>
          </a:p>
        </p:txBody>
      </p:sp>
      <p:sp>
        <p:nvSpPr>
          <p:cNvPr id="3" name="Subtitle 2"/>
          <p:cNvSpPr>
            <a:spLocks noGrp="1"/>
          </p:cNvSpPr>
          <p:nvPr>
            <p:ph type="subTitle" idx="1"/>
          </p:nvPr>
        </p:nvSpPr>
        <p:spPr>
          <a:xfrm>
            <a:off x="1371600" y="1066800"/>
            <a:ext cx="6400800" cy="609600"/>
          </a:xfrm>
        </p:spPr>
        <p:txBody>
          <a:bodyPr/>
          <a:lstStyle/>
          <a:p>
            <a:r>
              <a:rPr lang="en-IN" sz="3200" dirty="0"/>
              <a:t>Motivations for hacking</a:t>
            </a:r>
          </a:p>
        </p:txBody>
      </p:sp>
      <p:sp>
        <p:nvSpPr>
          <p:cNvPr id="4" name="TextBox 3"/>
          <p:cNvSpPr txBox="1"/>
          <p:nvPr/>
        </p:nvSpPr>
        <p:spPr>
          <a:xfrm>
            <a:off x="533400" y="1854089"/>
            <a:ext cx="8382000" cy="1200329"/>
          </a:xfrm>
          <a:prstGeom prst="rect">
            <a:avLst/>
          </a:prstGeom>
          <a:noFill/>
        </p:spPr>
        <p:txBody>
          <a:bodyPr wrap="square" rtlCol="0">
            <a:spAutoFit/>
          </a:bodyPr>
          <a:lstStyle/>
          <a:p>
            <a:r>
              <a:rPr lang="en-IN" sz="2400" dirty="0"/>
              <a:t>While there are several motivations for hackers, we’ve covered 6 of the most common </a:t>
            </a:r>
            <a:r>
              <a:rPr lang="en-IN" sz="2400" dirty="0" smtClean="0"/>
              <a:t>ones.</a:t>
            </a:r>
          </a:p>
          <a:p>
            <a:endParaRPr lang="en-IN" sz="2400"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2667000"/>
            <a:ext cx="6324600" cy="403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Footer Placeholder 4"/>
          <p:cNvSpPr>
            <a:spLocks noGrp="1"/>
          </p:cNvSpPr>
          <p:nvPr>
            <p:ph type="ftr" sz="quarter" idx="11"/>
          </p:nvPr>
        </p:nvSpPr>
        <p:spPr/>
        <p:txBody>
          <a:bodyPr/>
          <a:lstStyle/>
          <a:p>
            <a:r>
              <a:rPr lang="en-IN" smtClean="0"/>
              <a:t>Mr. Sukhdev Singh, Asst. Professor, CSE&amp;IT</a:t>
            </a:r>
            <a:endParaRPr lang="en-US"/>
          </a:p>
        </p:txBody>
      </p:sp>
    </p:spTree>
    <p:extLst>
      <p:ext uri="{BB962C8B-B14F-4D97-AF65-F5344CB8AC3E}">
        <p14:creationId xmlns:p14="http://schemas.microsoft.com/office/powerpoint/2010/main" val="4689386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609600"/>
            <a:ext cx="7772400" cy="1143000"/>
          </a:xfrm>
        </p:spPr>
        <p:txBody>
          <a:bodyPr>
            <a:normAutofit fontScale="90000"/>
          </a:bodyPr>
          <a:lstStyle/>
          <a:p>
            <a:r>
              <a:rPr lang="en-IN" sz="5300" dirty="0" smtClean="0"/>
              <a:t>Cyber Security Concepts</a:t>
            </a:r>
            <a:r>
              <a:rPr lang="en-IN" dirty="0" smtClean="0"/>
              <a:t/>
            </a:r>
            <a:br>
              <a:rPr lang="en-IN" dirty="0" smtClean="0"/>
            </a:br>
            <a:endParaRPr lang="en-IN" dirty="0"/>
          </a:p>
        </p:txBody>
      </p:sp>
      <p:sp>
        <p:nvSpPr>
          <p:cNvPr id="3" name="Subtitle 2"/>
          <p:cNvSpPr>
            <a:spLocks noGrp="1"/>
          </p:cNvSpPr>
          <p:nvPr>
            <p:ph type="subTitle" idx="1"/>
          </p:nvPr>
        </p:nvSpPr>
        <p:spPr>
          <a:xfrm>
            <a:off x="1371600" y="1066800"/>
            <a:ext cx="6400800" cy="609600"/>
          </a:xfrm>
        </p:spPr>
        <p:txBody>
          <a:bodyPr/>
          <a:lstStyle/>
          <a:p>
            <a:r>
              <a:rPr lang="en-IN" sz="3200" dirty="0"/>
              <a:t>Motivations for hacking</a:t>
            </a:r>
          </a:p>
        </p:txBody>
      </p:sp>
      <p:sp>
        <p:nvSpPr>
          <p:cNvPr id="4" name="TextBox 3"/>
          <p:cNvSpPr txBox="1"/>
          <p:nvPr/>
        </p:nvSpPr>
        <p:spPr>
          <a:xfrm>
            <a:off x="533400" y="1854089"/>
            <a:ext cx="8382000" cy="4278094"/>
          </a:xfrm>
          <a:prstGeom prst="rect">
            <a:avLst/>
          </a:prstGeom>
          <a:noFill/>
        </p:spPr>
        <p:txBody>
          <a:bodyPr wrap="square" rtlCol="0">
            <a:spAutoFit/>
          </a:bodyPr>
          <a:lstStyle/>
          <a:p>
            <a:r>
              <a:rPr lang="en-IN" sz="3200" b="1" dirty="0"/>
              <a:t> </a:t>
            </a:r>
            <a:r>
              <a:rPr lang="en-IN" sz="3200" b="1" dirty="0">
                <a:solidFill>
                  <a:srgbClr val="FF0000"/>
                </a:solidFill>
              </a:rPr>
              <a:t>Financial Gain</a:t>
            </a:r>
          </a:p>
          <a:p>
            <a:r>
              <a:rPr lang="en-IN" sz="2400" dirty="0"/>
              <a:t>The primary motivation of a hacker is money, and getting it can be done with a variety of methods.  </a:t>
            </a:r>
          </a:p>
          <a:p>
            <a:r>
              <a:rPr lang="en-IN" sz="2400" dirty="0"/>
              <a:t>They could directly gain entry to a bank or investment account; steal a password to your financial sites and then transfer the assets over to one of their own; swindle an employee into completing a money transfer through a complicated spear phishing technique, or conduct a </a:t>
            </a:r>
            <a:r>
              <a:rPr lang="en-IN" sz="2400" dirty="0" err="1"/>
              <a:t>ransomware</a:t>
            </a:r>
            <a:r>
              <a:rPr lang="en-IN" sz="2400" dirty="0"/>
              <a:t> attack on your entire organization.  </a:t>
            </a:r>
          </a:p>
          <a:p>
            <a:r>
              <a:rPr lang="en-IN" sz="2400" dirty="0"/>
              <a:t>The possibilities are endless, but most hackers are out to make a profit.  </a:t>
            </a:r>
          </a:p>
        </p:txBody>
      </p:sp>
      <p:sp>
        <p:nvSpPr>
          <p:cNvPr id="5" name="Footer Placeholder 4"/>
          <p:cNvSpPr>
            <a:spLocks noGrp="1"/>
          </p:cNvSpPr>
          <p:nvPr>
            <p:ph type="ftr" sz="quarter" idx="11"/>
          </p:nvPr>
        </p:nvSpPr>
        <p:spPr/>
        <p:txBody>
          <a:bodyPr/>
          <a:lstStyle/>
          <a:p>
            <a:r>
              <a:rPr lang="en-IN" smtClean="0"/>
              <a:t>Mr. Sukhdev Singh, Asst. Professor, CSE&amp;IT</a:t>
            </a:r>
            <a:endParaRPr lang="en-US"/>
          </a:p>
        </p:txBody>
      </p:sp>
    </p:spTree>
    <p:extLst>
      <p:ext uri="{BB962C8B-B14F-4D97-AF65-F5344CB8AC3E}">
        <p14:creationId xmlns:p14="http://schemas.microsoft.com/office/powerpoint/2010/main" val="351916782"/>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609600"/>
            <a:ext cx="7772400" cy="1143000"/>
          </a:xfrm>
        </p:spPr>
        <p:txBody>
          <a:bodyPr>
            <a:normAutofit fontScale="90000"/>
          </a:bodyPr>
          <a:lstStyle/>
          <a:p>
            <a:r>
              <a:rPr lang="en-IN" sz="5300" dirty="0" smtClean="0"/>
              <a:t>Cyber Security Concepts</a:t>
            </a:r>
            <a:r>
              <a:rPr lang="en-IN" dirty="0" smtClean="0"/>
              <a:t/>
            </a:r>
            <a:br>
              <a:rPr lang="en-IN" dirty="0" smtClean="0"/>
            </a:br>
            <a:endParaRPr lang="en-IN" dirty="0"/>
          </a:p>
        </p:txBody>
      </p:sp>
      <p:sp>
        <p:nvSpPr>
          <p:cNvPr id="3" name="Subtitle 2"/>
          <p:cNvSpPr>
            <a:spLocks noGrp="1"/>
          </p:cNvSpPr>
          <p:nvPr>
            <p:ph type="subTitle" idx="1"/>
          </p:nvPr>
        </p:nvSpPr>
        <p:spPr>
          <a:xfrm>
            <a:off x="1371600" y="1066800"/>
            <a:ext cx="6400800" cy="609600"/>
          </a:xfrm>
        </p:spPr>
        <p:txBody>
          <a:bodyPr/>
          <a:lstStyle/>
          <a:p>
            <a:r>
              <a:rPr lang="en-IN" sz="3200" dirty="0"/>
              <a:t>Motivations for hacking</a:t>
            </a:r>
          </a:p>
        </p:txBody>
      </p:sp>
      <p:sp>
        <p:nvSpPr>
          <p:cNvPr id="4" name="TextBox 3"/>
          <p:cNvSpPr txBox="1"/>
          <p:nvPr/>
        </p:nvSpPr>
        <p:spPr>
          <a:xfrm>
            <a:off x="533400" y="1854089"/>
            <a:ext cx="8382000" cy="3970318"/>
          </a:xfrm>
          <a:prstGeom prst="rect">
            <a:avLst/>
          </a:prstGeom>
          <a:noFill/>
        </p:spPr>
        <p:txBody>
          <a:bodyPr wrap="square" rtlCol="0">
            <a:spAutoFit/>
          </a:bodyPr>
          <a:lstStyle/>
          <a:p>
            <a:r>
              <a:rPr lang="en-IN" sz="2800" b="1" dirty="0"/>
              <a:t> </a:t>
            </a:r>
            <a:r>
              <a:rPr lang="en-IN" sz="2800" b="1" dirty="0">
                <a:solidFill>
                  <a:srgbClr val="FF0000"/>
                </a:solidFill>
              </a:rPr>
              <a:t>Recognition &amp; Achievement</a:t>
            </a:r>
            <a:r>
              <a:rPr lang="en-IN" sz="2800" b="1" dirty="0"/>
              <a:t> </a:t>
            </a:r>
          </a:p>
          <a:p>
            <a:r>
              <a:rPr lang="en-IN" sz="2800" dirty="0"/>
              <a:t>Some hackers are motivated by the sense of achievement that comes with cracking open a major system. Some may work in groups or independently, but, on some scale, they would like to be recognized.  </a:t>
            </a:r>
          </a:p>
          <a:p>
            <a:r>
              <a:rPr lang="en-IN" sz="2800" dirty="0"/>
              <a:t>This also ties into the fact that cyber criminals are competitive by nature, and they love the challenge their actions bring. In fact, they often drive one another to complete more complicated hacks. </a:t>
            </a:r>
          </a:p>
        </p:txBody>
      </p:sp>
      <p:sp>
        <p:nvSpPr>
          <p:cNvPr id="5" name="Footer Placeholder 4"/>
          <p:cNvSpPr>
            <a:spLocks noGrp="1"/>
          </p:cNvSpPr>
          <p:nvPr>
            <p:ph type="ftr" sz="quarter" idx="11"/>
          </p:nvPr>
        </p:nvSpPr>
        <p:spPr/>
        <p:txBody>
          <a:bodyPr/>
          <a:lstStyle/>
          <a:p>
            <a:r>
              <a:rPr lang="en-IN" smtClean="0"/>
              <a:t>Mr. Sukhdev Singh, Asst. Professor, CSE&amp;IT</a:t>
            </a:r>
            <a:endParaRPr lang="en-US"/>
          </a:p>
        </p:txBody>
      </p:sp>
    </p:spTree>
    <p:extLst>
      <p:ext uri="{BB962C8B-B14F-4D97-AF65-F5344CB8AC3E}">
        <p14:creationId xmlns:p14="http://schemas.microsoft.com/office/powerpoint/2010/main" val="727452256"/>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609600"/>
            <a:ext cx="7772400" cy="1143000"/>
          </a:xfrm>
        </p:spPr>
        <p:txBody>
          <a:bodyPr>
            <a:normAutofit fontScale="90000"/>
          </a:bodyPr>
          <a:lstStyle/>
          <a:p>
            <a:r>
              <a:rPr lang="en-IN" sz="5300" dirty="0" smtClean="0"/>
              <a:t>Cyber Security Concepts</a:t>
            </a:r>
            <a:r>
              <a:rPr lang="en-IN" dirty="0" smtClean="0"/>
              <a:t/>
            </a:r>
            <a:br>
              <a:rPr lang="en-IN" dirty="0" smtClean="0"/>
            </a:br>
            <a:endParaRPr lang="en-IN" dirty="0"/>
          </a:p>
        </p:txBody>
      </p:sp>
      <p:sp>
        <p:nvSpPr>
          <p:cNvPr id="3" name="Subtitle 2"/>
          <p:cNvSpPr>
            <a:spLocks noGrp="1"/>
          </p:cNvSpPr>
          <p:nvPr>
            <p:ph type="subTitle" idx="1"/>
          </p:nvPr>
        </p:nvSpPr>
        <p:spPr>
          <a:xfrm>
            <a:off x="1371600" y="1066800"/>
            <a:ext cx="6400800" cy="609600"/>
          </a:xfrm>
        </p:spPr>
        <p:txBody>
          <a:bodyPr/>
          <a:lstStyle/>
          <a:p>
            <a:r>
              <a:rPr lang="en-IN" sz="3200" dirty="0"/>
              <a:t>Motivations for hacking</a:t>
            </a:r>
          </a:p>
        </p:txBody>
      </p:sp>
      <p:sp>
        <p:nvSpPr>
          <p:cNvPr id="4" name="TextBox 3"/>
          <p:cNvSpPr txBox="1"/>
          <p:nvPr/>
        </p:nvSpPr>
        <p:spPr>
          <a:xfrm>
            <a:off x="533400" y="1854089"/>
            <a:ext cx="8382000" cy="3970318"/>
          </a:xfrm>
          <a:prstGeom prst="rect">
            <a:avLst/>
          </a:prstGeom>
          <a:noFill/>
        </p:spPr>
        <p:txBody>
          <a:bodyPr wrap="square" rtlCol="0">
            <a:spAutoFit/>
          </a:bodyPr>
          <a:lstStyle/>
          <a:p>
            <a:r>
              <a:rPr lang="en-IN" sz="2800" b="1" dirty="0">
                <a:solidFill>
                  <a:srgbClr val="FF0000"/>
                </a:solidFill>
              </a:rPr>
              <a:t>Insider Threats </a:t>
            </a:r>
          </a:p>
          <a:p>
            <a:r>
              <a:rPr lang="en-IN" sz="2800" dirty="0"/>
              <a:t>Individuals who have access to critical information or systems can easily choose to misuse that access—to the detriment of their organization.  </a:t>
            </a:r>
          </a:p>
          <a:p>
            <a:r>
              <a:rPr lang="en-IN" sz="2800" dirty="0"/>
              <a:t>These threats can come from internal employees, vendors, a contractor or a partner—and are viewed as some of the greatest cyber security threats to organizations.  </a:t>
            </a:r>
          </a:p>
          <a:p>
            <a:r>
              <a:rPr lang="en-IN" sz="2800" dirty="0"/>
              <a:t> </a:t>
            </a:r>
          </a:p>
        </p:txBody>
      </p:sp>
      <p:sp>
        <p:nvSpPr>
          <p:cNvPr id="5" name="Footer Placeholder 4"/>
          <p:cNvSpPr>
            <a:spLocks noGrp="1"/>
          </p:cNvSpPr>
          <p:nvPr>
            <p:ph type="ftr" sz="quarter" idx="11"/>
          </p:nvPr>
        </p:nvSpPr>
        <p:spPr/>
        <p:txBody>
          <a:bodyPr/>
          <a:lstStyle/>
          <a:p>
            <a:r>
              <a:rPr lang="en-IN" smtClean="0"/>
              <a:t>Mr. Sukhdev Singh, Asst. Professor, CSE&amp;IT</a:t>
            </a:r>
            <a:endParaRPr lang="en-US"/>
          </a:p>
        </p:txBody>
      </p:sp>
    </p:spTree>
    <p:extLst>
      <p:ext uri="{BB962C8B-B14F-4D97-AF65-F5344CB8AC3E}">
        <p14:creationId xmlns:p14="http://schemas.microsoft.com/office/powerpoint/2010/main" val="2885954152"/>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609600"/>
            <a:ext cx="7772400" cy="1143000"/>
          </a:xfrm>
        </p:spPr>
        <p:txBody>
          <a:bodyPr>
            <a:normAutofit fontScale="90000"/>
          </a:bodyPr>
          <a:lstStyle/>
          <a:p>
            <a:r>
              <a:rPr lang="en-IN" sz="5300" dirty="0" smtClean="0"/>
              <a:t>Cyber Security Concepts</a:t>
            </a:r>
            <a:r>
              <a:rPr lang="en-IN" dirty="0" smtClean="0"/>
              <a:t/>
            </a:r>
            <a:br>
              <a:rPr lang="en-IN" dirty="0" smtClean="0"/>
            </a:br>
            <a:endParaRPr lang="en-IN" dirty="0"/>
          </a:p>
        </p:txBody>
      </p:sp>
      <p:sp>
        <p:nvSpPr>
          <p:cNvPr id="3" name="Subtitle 2"/>
          <p:cNvSpPr>
            <a:spLocks noGrp="1"/>
          </p:cNvSpPr>
          <p:nvPr>
            <p:ph type="subTitle" idx="1"/>
          </p:nvPr>
        </p:nvSpPr>
        <p:spPr>
          <a:xfrm>
            <a:off x="1371600" y="1066800"/>
            <a:ext cx="6400800" cy="609600"/>
          </a:xfrm>
        </p:spPr>
        <p:txBody>
          <a:bodyPr/>
          <a:lstStyle/>
          <a:p>
            <a:r>
              <a:rPr lang="en-IN" sz="3200" dirty="0"/>
              <a:t>Motivations for hacking</a:t>
            </a:r>
          </a:p>
        </p:txBody>
      </p:sp>
      <p:sp>
        <p:nvSpPr>
          <p:cNvPr id="4" name="TextBox 3"/>
          <p:cNvSpPr txBox="1"/>
          <p:nvPr/>
        </p:nvSpPr>
        <p:spPr>
          <a:xfrm>
            <a:off x="533400" y="1854089"/>
            <a:ext cx="8382000" cy="3847207"/>
          </a:xfrm>
          <a:prstGeom prst="rect">
            <a:avLst/>
          </a:prstGeom>
          <a:noFill/>
        </p:spPr>
        <p:txBody>
          <a:bodyPr wrap="square" rtlCol="0">
            <a:spAutoFit/>
          </a:bodyPr>
          <a:lstStyle/>
          <a:p>
            <a:r>
              <a:rPr lang="en-IN" sz="2800" b="1" dirty="0">
                <a:solidFill>
                  <a:srgbClr val="FF0000"/>
                </a:solidFill>
              </a:rPr>
              <a:t>Political Motivation – “</a:t>
            </a:r>
            <a:r>
              <a:rPr lang="en-IN" sz="2800" b="1" dirty="0" err="1">
                <a:solidFill>
                  <a:srgbClr val="FF0000"/>
                </a:solidFill>
              </a:rPr>
              <a:t>Hacktivism</a:t>
            </a:r>
            <a:r>
              <a:rPr lang="en-IN" sz="2800" b="1" dirty="0">
                <a:solidFill>
                  <a:srgbClr val="FF0000"/>
                </a:solidFill>
              </a:rPr>
              <a:t>” </a:t>
            </a:r>
          </a:p>
          <a:p>
            <a:r>
              <a:rPr lang="en-IN" sz="2400" dirty="0"/>
              <a:t>Some cyber criminal groups use their hacking skills to go after large organizations. They are usually motivated by a cause of some sort, such as highlighting human rights or alerting a large corporation to their system vulnerabilities. Or, they may go up against groups whose ideologies do not align with their own.  </a:t>
            </a:r>
          </a:p>
          <a:p>
            <a:r>
              <a:rPr lang="en-IN" sz="2400" dirty="0"/>
              <a:t>These groups can steal information and argue that they are practicing free speech, but more often than not, these groups will employ a </a:t>
            </a:r>
            <a:r>
              <a:rPr lang="en-IN" sz="2400" dirty="0" err="1"/>
              <a:t>DDoS</a:t>
            </a:r>
            <a:r>
              <a:rPr lang="en-IN" sz="2400" dirty="0"/>
              <a:t> (</a:t>
            </a:r>
            <a:r>
              <a:rPr lang="en-IN" sz="2400" u="sng" dirty="0">
                <a:hlinkClick r:id="rId2"/>
              </a:rPr>
              <a:t>Distributed Denial of Service</a:t>
            </a:r>
            <a:r>
              <a:rPr lang="en-IN" sz="2400" dirty="0"/>
              <a:t>) attack to overload a website with too much traffic and cause it to crash. </a:t>
            </a:r>
          </a:p>
        </p:txBody>
      </p:sp>
      <p:sp>
        <p:nvSpPr>
          <p:cNvPr id="5" name="Footer Placeholder 4"/>
          <p:cNvSpPr>
            <a:spLocks noGrp="1"/>
          </p:cNvSpPr>
          <p:nvPr>
            <p:ph type="ftr" sz="quarter" idx="11"/>
          </p:nvPr>
        </p:nvSpPr>
        <p:spPr/>
        <p:txBody>
          <a:bodyPr/>
          <a:lstStyle/>
          <a:p>
            <a:r>
              <a:rPr lang="en-IN" smtClean="0"/>
              <a:t>Mr. Sukhdev Singh, Asst. Professor, CSE&amp;IT</a:t>
            </a:r>
            <a:endParaRPr lang="en-US"/>
          </a:p>
        </p:txBody>
      </p:sp>
    </p:spTree>
    <p:extLst>
      <p:ext uri="{BB962C8B-B14F-4D97-AF65-F5344CB8AC3E}">
        <p14:creationId xmlns:p14="http://schemas.microsoft.com/office/powerpoint/2010/main" val="1591549471"/>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609600"/>
            <a:ext cx="7772400" cy="1143000"/>
          </a:xfrm>
        </p:spPr>
        <p:txBody>
          <a:bodyPr>
            <a:normAutofit fontScale="90000"/>
          </a:bodyPr>
          <a:lstStyle/>
          <a:p>
            <a:r>
              <a:rPr lang="en-IN" sz="5300" dirty="0" smtClean="0"/>
              <a:t>Cyber Security Concepts</a:t>
            </a:r>
            <a:r>
              <a:rPr lang="en-IN" dirty="0" smtClean="0"/>
              <a:t/>
            </a:r>
            <a:br>
              <a:rPr lang="en-IN" dirty="0" smtClean="0"/>
            </a:br>
            <a:endParaRPr lang="en-IN" dirty="0"/>
          </a:p>
        </p:txBody>
      </p:sp>
      <p:sp>
        <p:nvSpPr>
          <p:cNvPr id="3" name="Subtitle 2"/>
          <p:cNvSpPr>
            <a:spLocks noGrp="1"/>
          </p:cNvSpPr>
          <p:nvPr>
            <p:ph type="subTitle" idx="1"/>
          </p:nvPr>
        </p:nvSpPr>
        <p:spPr>
          <a:xfrm>
            <a:off x="1371600" y="1066800"/>
            <a:ext cx="6400800" cy="609600"/>
          </a:xfrm>
        </p:spPr>
        <p:txBody>
          <a:bodyPr/>
          <a:lstStyle/>
          <a:p>
            <a:r>
              <a:rPr lang="en-IN" sz="3200" dirty="0"/>
              <a:t>Motivations for hacking</a:t>
            </a:r>
          </a:p>
        </p:txBody>
      </p:sp>
      <p:sp>
        <p:nvSpPr>
          <p:cNvPr id="4" name="TextBox 3"/>
          <p:cNvSpPr txBox="1"/>
          <p:nvPr/>
        </p:nvSpPr>
        <p:spPr>
          <a:xfrm>
            <a:off x="533400" y="1877535"/>
            <a:ext cx="8382000" cy="3847207"/>
          </a:xfrm>
          <a:prstGeom prst="rect">
            <a:avLst/>
          </a:prstGeom>
          <a:noFill/>
        </p:spPr>
        <p:txBody>
          <a:bodyPr wrap="square" rtlCol="0">
            <a:spAutoFit/>
          </a:bodyPr>
          <a:lstStyle/>
          <a:p>
            <a:r>
              <a:rPr lang="en-IN" sz="2800" b="1" dirty="0">
                <a:solidFill>
                  <a:srgbClr val="FF0000"/>
                </a:solidFill>
              </a:rPr>
              <a:t>State Actors </a:t>
            </a:r>
          </a:p>
          <a:p>
            <a:r>
              <a:rPr lang="en-IN" sz="2400" dirty="0"/>
              <a:t>State-sponsored actors receive funding and assistance from a nation-state. They are specifically engaged in cyber crime to further their nation’s own interests. Typically, </a:t>
            </a:r>
            <a:r>
              <a:rPr lang="en-IN" sz="2400" u="sng" dirty="0">
                <a:hlinkClick r:id="rId2"/>
              </a:rPr>
              <a:t>they steal information</a:t>
            </a:r>
            <a:r>
              <a:rPr lang="en-IN" sz="2400" dirty="0"/>
              <a:t>, including “intellectual property, personally identifying information, and money to fund or further espionage and exploitation causes.”  </a:t>
            </a:r>
          </a:p>
          <a:p>
            <a:r>
              <a:rPr lang="en-IN" sz="2400" dirty="0"/>
              <a:t>However, some state-sponsored actors do conduct damaging </a:t>
            </a:r>
            <a:r>
              <a:rPr lang="en-IN" sz="2400" dirty="0" err="1"/>
              <a:t>cyberattacks</a:t>
            </a:r>
            <a:r>
              <a:rPr lang="en-IN" sz="2400" dirty="0"/>
              <a:t> and claim that their </a:t>
            </a:r>
            <a:r>
              <a:rPr lang="en-IN" sz="2400" dirty="0" err="1"/>
              <a:t>cyberespionage</a:t>
            </a:r>
            <a:r>
              <a:rPr lang="en-IN" sz="2400" dirty="0"/>
              <a:t> actions are legitimate activity on behalf of the state. </a:t>
            </a:r>
          </a:p>
        </p:txBody>
      </p:sp>
      <p:sp>
        <p:nvSpPr>
          <p:cNvPr id="5" name="Footer Placeholder 4"/>
          <p:cNvSpPr>
            <a:spLocks noGrp="1"/>
          </p:cNvSpPr>
          <p:nvPr>
            <p:ph type="ftr" sz="quarter" idx="11"/>
          </p:nvPr>
        </p:nvSpPr>
        <p:spPr/>
        <p:txBody>
          <a:bodyPr/>
          <a:lstStyle/>
          <a:p>
            <a:r>
              <a:rPr lang="en-IN" smtClean="0"/>
              <a:t>Mr. Sukhdev Singh, Asst. Professor, CSE&amp;IT</a:t>
            </a:r>
            <a:endParaRPr lang="en-US"/>
          </a:p>
        </p:txBody>
      </p:sp>
    </p:spTree>
    <p:extLst>
      <p:ext uri="{BB962C8B-B14F-4D97-AF65-F5344CB8AC3E}">
        <p14:creationId xmlns:p14="http://schemas.microsoft.com/office/powerpoint/2010/main" val="2777272454"/>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609600"/>
            <a:ext cx="7772400" cy="1143000"/>
          </a:xfrm>
        </p:spPr>
        <p:txBody>
          <a:bodyPr>
            <a:normAutofit fontScale="90000"/>
          </a:bodyPr>
          <a:lstStyle/>
          <a:p>
            <a:r>
              <a:rPr lang="en-IN" sz="5300" dirty="0" smtClean="0"/>
              <a:t>Cyber Security Concepts</a:t>
            </a:r>
            <a:r>
              <a:rPr lang="en-IN" dirty="0" smtClean="0"/>
              <a:t/>
            </a:r>
            <a:br>
              <a:rPr lang="en-IN" dirty="0" smtClean="0"/>
            </a:br>
            <a:endParaRPr lang="en-IN" dirty="0"/>
          </a:p>
        </p:txBody>
      </p:sp>
      <p:sp>
        <p:nvSpPr>
          <p:cNvPr id="3" name="Subtitle 2"/>
          <p:cNvSpPr>
            <a:spLocks noGrp="1"/>
          </p:cNvSpPr>
          <p:nvPr>
            <p:ph type="subTitle" idx="1"/>
          </p:nvPr>
        </p:nvSpPr>
        <p:spPr>
          <a:xfrm>
            <a:off x="1371600" y="1066800"/>
            <a:ext cx="6400800" cy="609600"/>
          </a:xfrm>
        </p:spPr>
        <p:txBody>
          <a:bodyPr/>
          <a:lstStyle/>
          <a:p>
            <a:r>
              <a:rPr lang="en-IN" sz="3200" dirty="0"/>
              <a:t>Motivations for hacking</a:t>
            </a:r>
          </a:p>
        </p:txBody>
      </p:sp>
      <p:sp>
        <p:nvSpPr>
          <p:cNvPr id="4" name="TextBox 3"/>
          <p:cNvSpPr txBox="1"/>
          <p:nvPr/>
        </p:nvSpPr>
        <p:spPr>
          <a:xfrm>
            <a:off x="533400" y="1877535"/>
            <a:ext cx="8382000" cy="4401205"/>
          </a:xfrm>
          <a:prstGeom prst="rect">
            <a:avLst/>
          </a:prstGeom>
          <a:noFill/>
        </p:spPr>
        <p:txBody>
          <a:bodyPr wrap="square" rtlCol="0">
            <a:spAutoFit/>
          </a:bodyPr>
          <a:lstStyle/>
          <a:p>
            <a:r>
              <a:rPr lang="en-IN" sz="2800" b="1" dirty="0">
                <a:solidFill>
                  <a:srgbClr val="FF0000"/>
                </a:solidFill>
              </a:rPr>
              <a:t>Corporate Espionage</a:t>
            </a:r>
            <a:r>
              <a:rPr lang="en-IN" sz="2800" b="1" dirty="0"/>
              <a:t> </a:t>
            </a:r>
          </a:p>
          <a:p>
            <a:r>
              <a:rPr lang="en-IN" sz="2800" dirty="0"/>
              <a:t>This is a form of cyber attack used to gain an advantage over a competing organization.  </a:t>
            </a:r>
          </a:p>
          <a:p>
            <a:r>
              <a:rPr lang="en-IN" sz="2800" dirty="0"/>
              <a:t>Conducted for commercial or financial purposes, corporate espionage involves:  </a:t>
            </a:r>
          </a:p>
          <a:p>
            <a:r>
              <a:rPr lang="en-IN" sz="2800" dirty="0"/>
              <a:t>Acquiring property like processes or techniques, locations, customer data, pricing, sales, research, bids, or strategies </a:t>
            </a:r>
          </a:p>
          <a:p>
            <a:r>
              <a:rPr lang="en-IN" sz="2800" dirty="0"/>
              <a:t>Theft of trade secrets, bribery, blackmail, or surveillance.  </a:t>
            </a:r>
          </a:p>
        </p:txBody>
      </p:sp>
      <p:sp>
        <p:nvSpPr>
          <p:cNvPr id="5" name="Footer Placeholder 4"/>
          <p:cNvSpPr>
            <a:spLocks noGrp="1"/>
          </p:cNvSpPr>
          <p:nvPr>
            <p:ph type="ftr" sz="quarter" idx="11"/>
          </p:nvPr>
        </p:nvSpPr>
        <p:spPr/>
        <p:txBody>
          <a:bodyPr/>
          <a:lstStyle/>
          <a:p>
            <a:r>
              <a:rPr lang="en-IN" smtClean="0"/>
              <a:t>Mr. Sukhdev Singh, Asst. Professor, CSE&amp;IT</a:t>
            </a:r>
            <a:endParaRPr lang="en-US"/>
          </a:p>
        </p:txBody>
      </p:sp>
    </p:spTree>
    <p:extLst>
      <p:ext uri="{BB962C8B-B14F-4D97-AF65-F5344CB8AC3E}">
        <p14:creationId xmlns:p14="http://schemas.microsoft.com/office/powerpoint/2010/main" val="325296591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609600"/>
            <a:ext cx="7772400" cy="1143000"/>
          </a:xfrm>
        </p:spPr>
        <p:txBody>
          <a:bodyPr>
            <a:normAutofit fontScale="90000"/>
          </a:bodyPr>
          <a:lstStyle/>
          <a:p>
            <a:r>
              <a:rPr lang="en-IN" sz="5300" dirty="0" smtClean="0"/>
              <a:t>Cyber Security Concepts</a:t>
            </a:r>
            <a:r>
              <a:rPr lang="en-IN" dirty="0" smtClean="0"/>
              <a:t/>
            </a:r>
            <a:br>
              <a:rPr lang="en-IN" dirty="0" smtClean="0"/>
            </a:br>
            <a:endParaRPr lang="en-IN" dirty="0"/>
          </a:p>
        </p:txBody>
      </p:sp>
      <p:sp>
        <p:nvSpPr>
          <p:cNvPr id="3" name="Subtitle 2"/>
          <p:cNvSpPr>
            <a:spLocks noGrp="1"/>
          </p:cNvSpPr>
          <p:nvPr>
            <p:ph type="subTitle" idx="1"/>
          </p:nvPr>
        </p:nvSpPr>
        <p:spPr>
          <a:xfrm>
            <a:off x="1371600" y="1066800"/>
            <a:ext cx="6400800" cy="609600"/>
          </a:xfrm>
        </p:spPr>
        <p:txBody>
          <a:bodyPr/>
          <a:lstStyle/>
          <a:p>
            <a:r>
              <a:rPr lang="en-IN" sz="3200" dirty="0" smtClean="0">
                <a:solidFill>
                  <a:schemeClr val="accent5">
                    <a:lumMod val="40000"/>
                    <a:lumOff val="60000"/>
                  </a:schemeClr>
                </a:solidFill>
              </a:rPr>
              <a:t>History of Cyber Security</a:t>
            </a:r>
          </a:p>
          <a:p>
            <a:endParaRPr lang="en-IN" dirty="0"/>
          </a:p>
        </p:txBody>
      </p:sp>
      <p:sp>
        <p:nvSpPr>
          <p:cNvPr id="4" name="TextBox 3"/>
          <p:cNvSpPr txBox="1"/>
          <p:nvPr/>
        </p:nvSpPr>
        <p:spPr>
          <a:xfrm>
            <a:off x="1295400" y="2112498"/>
            <a:ext cx="7162800" cy="2308324"/>
          </a:xfrm>
          <a:prstGeom prst="rect">
            <a:avLst/>
          </a:prstGeom>
          <a:noFill/>
        </p:spPr>
        <p:txBody>
          <a:bodyPr wrap="square" rtlCol="0">
            <a:spAutoFit/>
          </a:bodyPr>
          <a:lstStyle/>
          <a:p>
            <a:r>
              <a:rPr lang="en-IN" sz="2400" dirty="0"/>
              <a:t>Cybercrime has evolved significantly since the first computers went online and started communicating with each other. The level of risk faced today is significantly more than it was then, but these threats seem to always have worried computer users, and with good reason.</a:t>
            </a:r>
            <a:endParaRPr lang="en-IN" sz="2200" dirty="0"/>
          </a:p>
        </p:txBody>
      </p:sp>
      <p:sp>
        <p:nvSpPr>
          <p:cNvPr id="5" name="Footer Placeholder 4"/>
          <p:cNvSpPr>
            <a:spLocks noGrp="1"/>
          </p:cNvSpPr>
          <p:nvPr>
            <p:ph type="ftr" sz="quarter" idx="11"/>
          </p:nvPr>
        </p:nvSpPr>
        <p:spPr/>
        <p:txBody>
          <a:bodyPr/>
          <a:lstStyle/>
          <a:p>
            <a:r>
              <a:rPr lang="en-IN" smtClean="0"/>
              <a:t>Mr. Sukhdev Singh, Asst. Professor, CSE&amp;IT</a:t>
            </a:r>
            <a:endParaRPr lang="en-US"/>
          </a:p>
        </p:txBody>
      </p:sp>
    </p:spTree>
    <p:extLst>
      <p:ext uri="{BB962C8B-B14F-4D97-AF65-F5344CB8AC3E}">
        <p14:creationId xmlns:p14="http://schemas.microsoft.com/office/powerpoint/2010/main" val="2497752127"/>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609600"/>
            <a:ext cx="7772400" cy="1143000"/>
          </a:xfrm>
        </p:spPr>
        <p:txBody>
          <a:bodyPr>
            <a:normAutofit fontScale="90000"/>
          </a:bodyPr>
          <a:lstStyle/>
          <a:p>
            <a:r>
              <a:rPr lang="en-IN" sz="5300" dirty="0" smtClean="0"/>
              <a:t>Cyber Security Concepts</a:t>
            </a:r>
            <a:r>
              <a:rPr lang="en-IN" dirty="0" smtClean="0"/>
              <a:t/>
            </a:r>
            <a:br>
              <a:rPr lang="en-IN" dirty="0" smtClean="0"/>
            </a:br>
            <a:endParaRPr lang="en-IN" dirty="0"/>
          </a:p>
        </p:txBody>
      </p:sp>
      <p:sp>
        <p:nvSpPr>
          <p:cNvPr id="3" name="Subtitle 2"/>
          <p:cNvSpPr>
            <a:spLocks noGrp="1"/>
          </p:cNvSpPr>
          <p:nvPr>
            <p:ph type="subTitle" idx="1"/>
          </p:nvPr>
        </p:nvSpPr>
        <p:spPr>
          <a:xfrm>
            <a:off x="1371600" y="1066800"/>
            <a:ext cx="6400800" cy="609600"/>
          </a:xfrm>
        </p:spPr>
        <p:txBody>
          <a:bodyPr/>
          <a:lstStyle/>
          <a:p>
            <a:r>
              <a:rPr lang="en-IN" sz="3200" dirty="0"/>
              <a:t>Cyber Security Challenges</a:t>
            </a:r>
          </a:p>
        </p:txBody>
      </p:sp>
      <p:sp>
        <p:nvSpPr>
          <p:cNvPr id="4" name="TextBox 3"/>
          <p:cNvSpPr txBox="1"/>
          <p:nvPr/>
        </p:nvSpPr>
        <p:spPr>
          <a:xfrm>
            <a:off x="533400" y="1877535"/>
            <a:ext cx="8382000" cy="4401205"/>
          </a:xfrm>
          <a:prstGeom prst="rect">
            <a:avLst/>
          </a:prstGeom>
          <a:noFill/>
        </p:spPr>
        <p:txBody>
          <a:bodyPr wrap="square" rtlCol="0">
            <a:spAutoFit/>
          </a:bodyPr>
          <a:lstStyle/>
          <a:p>
            <a:r>
              <a:rPr lang="en-IN" sz="2800" dirty="0"/>
              <a:t>Today </a:t>
            </a:r>
            <a:r>
              <a:rPr lang="en-IN" sz="2800" dirty="0" err="1"/>
              <a:t>cybersecurity</a:t>
            </a:r>
            <a:r>
              <a:rPr lang="en-IN" sz="2800" dirty="0"/>
              <a:t> is the main component of the country's overall national security and economic security strategies. In India, there are so many challenges related to </a:t>
            </a:r>
            <a:r>
              <a:rPr lang="en-IN" sz="2800" dirty="0" err="1"/>
              <a:t>cybersecurity</a:t>
            </a:r>
            <a:r>
              <a:rPr lang="en-IN" sz="2800" dirty="0"/>
              <a:t>. With the increase of the cyber-attacks, every organization needs a security analyst who makes sure that their system is secured. These security analysts face many challenges related to </a:t>
            </a:r>
            <a:r>
              <a:rPr lang="en-IN" sz="2800" dirty="0" err="1"/>
              <a:t>cybersecurity</a:t>
            </a:r>
            <a:r>
              <a:rPr lang="en-IN" sz="2800" dirty="0"/>
              <a:t> such as securing confidential data of government organizations, securing the private organization servers, etc.</a:t>
            </a:r>
          </a:p>
        </p:txBody>
      </p:sp>
      <p:sp>
        <p:nvSpPr>
          <p:cNvPr id="5" name="Footer Placeholder 4"/>
          <p:cNvSpPr>
            <a:spLocks noGrp="1"/>
          </p:cNvSpPr>
          <p:nvPr>
            <p:ph type="ftr" sz="quarter" idx="11"/>
          </p:nvPr>
        </p:nvSpPr>
        <p:spPr/>
        <p:txBody>
          <a:bodyPr/>
          <a:lstStyle/>
          <a:p>
            <a:r>
              <a:rPr lang="en-IN" smtClean="0"/>
              <a:t>Mr. Sukhdev Singh, Asst. Professor, CSE&amp;IT</a:t>
            </a:r>
            <a:endParaRPr lang="en-US"/>
          </a:p>
        </p:txBody>
      </p:sp>
    </p:spTree>
    <p:extLst>
      <p:ext uri="{BB962C8B-B14F-4D97-AF65-F5344CB8AC3E}">
        <p14:creationId xmlns:p14="http://schemas.microsoft.com/office/powerpoint/2010/main" val="672559045"/>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609600"/>
            <a:ext cx="7772400" cy="1143000"/>
          </a:xfrm>
        </p:spPr>
        <p:txBody>
          <a:bodyPr>
            <a:normAutofit fontScale="90000"/>
          </a:bodyPr>
          <a:lstStyle/>
          <a:p>
            <a:r>
              <a:rPr lang="en-IN" sz="5300" dirty="0" smtClean="0"/>
              <a:t>Cyber Security Concepts</a:t>
            </a:r>
            <a:r>
              <a:rPr lang="en-IN" dirty="0" smtClean="0"/>
              <a:t/>
            </a:r>
            <a:br>
              <a:rPr lang="en-IN" dirty="0" smtClean="0"/>
            </a:br>
            <a:endParaRPr lang="en-IN" dirty="0"/>
          </a:p>
        </p:txBody>
      </p:sp>
      <p:sp>
        <p:nvSpPr>
          <p:cNvPr id="3" name="Subtitle 2"/>
          <p:cNvSpPr>
            <a:spLocks noGrp="1"/>
          </p:cNvSpPr>
          <p:nvPr>
            <p:ph type="subTitle" idx="1"/>
          </p:nvPr>
        </p:nvSpPr>
        <p:spPr>
          <a:xfrm>
            <a:off x="1371600" y="1066800"/>
            <a:ext cx="6400800" cy="609600"/>
          </a:xfrm>
        </p:spPr>
        <p:txBody>
          <a:bodyPr/>
          <a:lstStyle/>
          <a:p>
            <a:r>
              <a:rPr lang="en-IN" sz="3200" dirty="0"/>
              <a:t>Cyber Security Challenges</a:t>
            </a:r>
          </a:p>
        </p:txBody>
      </p:sp>
      <p:sp>
        <p:nvSpPr>
          <p:cNvPr id="4" name="TextBox 3"/>
          <p:cNvSpPr txBox="1"/>
          <p:nvPr/>
        </p:nvSpPr>
        <p:spPr>
          <a:xfrm>
            <a:off x="533400" y="1877535"/>
            <a:ext cx="8382000" cy="954107"/>
          </a:xfrm>
          <a:prstGeom prst="rect">
            <a:avLst/>
          </a:prstGeom>
          <a:noFill/>
        </p:spPr>
        <p:txBody>
          <a:bodyPr wrap="square" rtlCol="0">
            <a:spAutoFit/>
          </a:bodyPr>
          <a:lstStyle/>
          <a:p>
            <a:r>
              <a:rPr lang="en-IN" sz="2800" dirty="0"/>
              <a:t>The recent important </a:t>
            </a:r>
            <a:r>
              <a:rPr lang="en-IN" sz="2800" dirty="0" smtClean="0"/>
              <a:t>cyber security </a:t>
            </a:r>
            <a:r>
              <a:rPr lang="en-IN" sz="2800" dirty="0"/>
              <a:t>challenges are described below:</a:t>
            </a:r>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2831642"/>
            <a:ext cx="3495675" cy="40310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Footer Placeholder 4"/>
          <p:cNvSpPr>
            <a:spLocks noGrp="1"/>
          </p:cNvSpPr>
          <p:nvPr>
            <p:ph type="ftr" sz="quarter" idx="11"/>
          </p:nvPr>
        </p:nvSpPr>
        <p:spPr/>
        <p:txBody>
          <a:bodyPr/>
          <a:lstStyle/>
          <a:p>
            <a:r>
              <a:rPr lang="en-IN" smtClean="0"/>
              <a:t>Mr. Sukhdev Singh, Asst. Professor, CSE&amp;IT</a:t>
            </a:r>
            <a:endParaRPr lang="en-US"/>
          </a:p>
        </p:txBody>
      </p:sp>
    </p:spTree>
    <p:extLst>
      <p:ext uri="{BB962C8B-B14F-4D97-AF65-F5344CB8AC3E}">
        <p14:creationId xmlns:p14="http://schemas.microsoft.com/office/powerpoint/2010/main" val="3140673608"/>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609600"/>
            <a:ext cx="7772400" cy="1143000"/>
          </a:xfrm>
        </p:spPr>
        <p:txBody>
          <a:bodyPr>
            <a:normAutofit fontScale="90000"/>
          </a:bodyPr>
          <a:lstStyle/>
          <a:p>
            <a:r>
              <a:rPr lang="en-IN" sz="5300" dirty="0" smtClean="0"/>
              <a:t>Cyber Security Concepts</a:t>
            </a:r>
            <a:r>
              <a:rPr lang="en-IN" dirty="0" smtClean="0"/>
              <a:t/>
            </a:r>
            <a:br>
              <a:rPr lang="en-IN" dirty="0" smtClean="0"/>
            </a:br>
            <a:endParaRPr lang="en-IN" dirty="0"/>
          </a:p>
        </p:txBody>
      </p:sp>
      <p:sp>
        <p:nvSpPr>
          <p:cNvPr id="3" name="Subtitle 2"/>
          <p:cNvSpPr>
            <a:spLocks noGrp="1"/>
          </p:cNvSpPr>
          <p:nvPr>
            <p:ph type="subTitle" idx="1"/>
          </p:nvPr>
        </p:nvSpPr>
        <p:spPr>
          <a:xfrm>
            <a:off x="1371600" y="1066800"/>
            <a:ext cx="6400800" cy="609600"/>
          </a:xfrm>
        </p:spPr>
        <p:txBody>
          <a:bodyPr/>
          <a:lstStyle/>
          <a:p>
            <a:r>
              <a:rPr lang="en-IN" sz="3200" dirty="0"/>
              <a:t>Cyber Security Challenges</a:t>
            </a:r>
          </a:p>
        </p:txBody>
      </p:sp>
      <p:sp>
        <p:nvSpPr>
          <p:cNvPr id="4" name="TextBox 3"/>
          <p:cNvSpPr txBox="1"/>
          <p:nvPr/>
        </p:nvSpPr>
        <p:spPr>
          <a:xfrm>
            <a:off x="533400" y="1877535"/>
            <a:ext cx="8382000" cy="2308324"/>
          </a:xfrm>
          <a:prstGeom prst="rect">
            <a:avLst/>
          </a:prstGeom>
          <a:noFill/>
        </p:spPr>
        <p:txBody>
          <a:bodyPr wrap="square" rtlCol="0">
            <a:spAutoFit/>
          </a:bodyPr>
          <a:lstStyle/>
          <a:p>
            <a:r>
              <a:rPr lang="en-IN" sz="2400" dirty="0" err="1">
                <a:solidFill>
                  <a:srgbClr val="FF0000"/>
                </a:solidFill>
              </a:rPr>
              <a:t>Ransomware</a:t>
            </a:r>
            <a:r>
              <a:rPr lang="en-IN" sz="2400" dirty="0">
                <a:solidFill>
                  <a:srgbClr val="FF0000"/>
                </a:solidFill>
              </a:rPr>
              <a:t> Evolution</a:t>
            </a:r>
          </a:p>
          <a:p>
            <a:r>
              <a:rPr lang="en-IN" sz="2400" dirty="0" err="1"/>
              <a:t>Ransomware</a:t>
            </a:r>
            <a:r>
              <a:rPr lang="en-IN" sz="2400" dirty="0"/>
              <a:t> is a type of malware in which the data on a victim's computer is locked, and payment is demanded before the ransomed data is unlocked. After successful payment, access rights returned to the victim. </a:t>
            </a:r>
            <a:r>
              <a:rPr lang="en-IN" sz="2400" dirty="0" err="1"/>
              <a:t>Ransomware</a:t>
            </a:r>
            <a:r>
              <a:rPr lang="en-IN" sz="2400" dirty="0"/>
              <a:t> is the bane of </a:t>
            </a:r>
            <a:r>
              <a:rPr lang="en-IN" sz="2400" dirty="0" err="1"/>
              <a:t>cybersecurity</a:t>
            </a:r>
            <a:r>
              <a:rPr lang="en-IN" sz="2400" dirty="0"/>
              <a:t>, data professionals, IT, and executives</a:t>
            </a:r>
            <a:r>
              <a:rPr lang="en-IN" sz="2400" dirty="0" smtClean="0"/>
              <a:t>.</a:t>
            </a:r>
            <a:endParaRPr lang="en-IN" sz="2400" dirty="0"/>
          </a:p>
        </p:txBody>
      </p:sp>
      <p:sp>
        <p:nvSpPr>
          <p:cNvPr id="5" name="Footer Placeholder 4"/>
          <p:cNvSpPr>
            <a:spLocks noGrp="1"/>
          </p:cNvSpPr>
          <p:nvPr>
            <p:ph type="ftr" sz="quarter" idx="11"/>
          </p:nvPr>
        </p:nvSpPr>
        <p:spPr/>
        <p:txBody>
          <a:bodyPr/>
          <a:lstStyle/>
          <a:p>
            <a:r>
              <a:rPr lang="en-IN" smtClean="0"/>
              <a:t>Mr. Sukhdev Singh, Asst. Professor, CSE&amp;IT</a:t>
            </a:r>
            <a:endParaRPr lang="en-US"/>
          </a:p>
        </p:txBody>
      </p:sp>
    </p:spTree>
    <p:extLst>
      <p:ext uri="{BB962C8B-B14F-4D97-AF65-F5344CB8AC3E}">
        <p14:creationId xmlns:p14="http://schemas.microsoft.com/office/powerpoint/2010/main" val="1584207430"/>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609600"/>
            <a:ext cx="7772400" cy="1143000"/>
          </a:xfrm>
        </p:spPr>
        <p:txBody>
          <a:bodyPr>
            <a:normAutofit fontScale="90000"/>
          </a:bodyPr>
          <a:lstStyle/>
          <a:p>
            <a:r>
              <a:rPr lang="en-IN" sz="5300" dirty="0" smtClean="0"/>
              <a:t>Cyber Security Concepts</a:t>
            </a:r>
            <a:r>
              <a:rPr lang="en-IN" dirty="0" smtClean="0"/>
              <a:t/>
            </a:r>
            <a:br>
              <a:rPr lang="en-IN" dirty="0" smtClean="0"/>
            </a:br>
            <a:endParaRPr lang="en-IN" dirty="0"/>
          </a:p>
        </p:txBody>
      </p:sp>
      <p:sp>
        <p:nvSpPr>
          <p:cNvPr id="3" name="Subtitle 2"/>
          <p:cNvSpPr>
            <a:spLocks noGrp="1"/>
          </p:cNvSpPr>
          <p:nvPr>
            <p:ph type="subTitle" idx="1"/>
          </p:nvPr>
        </p:nvSpPr>
        <p:spPr>
          <a:xfrm>
            <a:off x="1371600" y="1066800"/>
            <a:ext cx="6400800" cy="609600"/>
          </a:xfrm>
        </p:spPr>
        <p:txBody>
          <a:bodyPr/>
          <a:lstStyle/>
          <a:p>
            <a:r>
              <a:rPr lang="en-IN" sz="3200" dirty="0"/>
              <a:t>Cyber Security Challenges</a:t>
            </a:r>
          </a:p>
        </p:txBody>
      </p:sp>
      <p:sp>
        <p:nvSpPr>
          <p:cNvPr id="4" name="TextBox 3"/>
          <p:cNvSpPr txBox="1"/>
          <p:nvPr/>
        </p:nvSpPr>
        <p:spPr>
          <a:xfrm>
            <a:off x="533400" y="1877535"/>
            <a:ext cx="8382000" cy="4893647"/>
          </a:xfrm>
          <a:prstGeom prst="rect">
            <a:avLst/>
          </a:prstGeom>
          <a:noFill/>
        </p:spPr>
        <p:txBody>
          <a:bodyPr wrap="square" rtlCol="0">
            <a:spAutoFit/>
          </a:bodyPr>
          <a:lstStyle/>
          <a:p>
            <a:r>
              <a:rPr lang="en-IN" sz="2400" dirty="0" err="1">
                <a:solidFill>
                  <a:srgbClr val="FF0000"/>
                </a:solidFill>
              </a:rPr>
              <a:t>Ransomware</a:t>
            </a:r>
            <a:r>
              <a:rPr lang="en-IN" sz="2400" dirty="0">
                <a:solidFill>
                  <a:srgbClr val="FF0000"/>
                </a:solidFill>
              </a:rPr>
              <a:t> Evolution</a:t>
            </a:r>
          </a:p>
          <a:p>
            <a:r>
              <a:rPr lang="en-IN" sz="2400" dirty="0" err="1"/>
              <a:t>Ransomware</a:t>
            </a:r>
            <a:r>
              <a:rPr lang="en-IN" sz="2400" dirty="0"/>
              <a:t> attacks are growing day by day in the areas of cybercrime. IT professionals and business leaders need to have a powerful recovery strategy against the malware attacks to protect their organization. It involves proper planning to recover corporate and customers' data and application as well as reporting any breaches against the </a:t>
            </a:r>
            <a:r>
              <a:rPr lang="en-IN" sz="2400" dirty="0" err="1"/>
              <a:t>Notifiable</a:t>
            </a:r>
            <a:r>
              <a:rPr lang="en-IN" sz="2400" dirty="0"/>
              <a:t> Data Breaches scheme. Today's </a:t>
            </a:r>
            <a:r>
              <a:rPr lang="en-IN" sz="2400" dirty="0" err="1"/>
              <a:t>DRaaS</a:t>
            </a:r>
            <a:r>
              <a:rPr lang="en-IN" sz="2400" dirty="0"/>
              <a:t> solutions are the best defence against the </a:t>
            </a:r>
            <a:r>
              <a:rPr lang="en-IN" sz="2400" dirty="0" err="1"/>
              <a:t>ransomware</a:t>
            </a:r>
            <a:r>
              <a:rPr lang="en-IN" sz="2400" dirty="0"/>
              <a:t> attacks. With </a:t>
            </a:r>
            <a:r>
              <a:rPr lang="en-IN" sz="2400" dirty="0" err="1"/>
              <a:t>DRaaS</a:t>
            </a:r>
            <a:r>
              <a:rPr lang="en-IN" sz="2400" dirty="0"/>
              <a:t> solutions method, we can automatically back up our files, easily identify which backup is clean, and launch a fail-over with the press of a button when malicious attacks corrupt our data.</a:t>
            </a:r>
          </a:p>
          <a:p>
            <a:endParaRPr lang="en-IN" sz="2400" dirty="0"/>
          </a:p>
        </p:txBody>
      </p:sp>
      <p:sp>
        <p:nvSpPr>
          <p:cNvPr id="5" name="Footer Placeholder 4"/>
          <p:cNvSpPr>
            <a:spLocks noGrp="1"/>
          </p:cNvSpPr>
          <p:nvPr>
            <p:ph type="ftr" sz="quarter" idx="11"/>
          </p:nvPr>
        </p:nvSpPr>
        <p:spPr/>
        <p:txBody>
          <a:bodyPr/>
          <a:lstStyle/>
          <a:p>
            <a:r>
              <a:rPr lang="en-IN" smtClean="0"/>
              <a:t>Mr. Sukhdev Singh, Asst. Professor, CSE&amp;IT</a:t>
            </a:r>
            <a:endParaRPr lang="en-US"/>
          </a:p>
        </p:txBody>
      </p:sp>
    </p:spTree>
    <p:extLst>
      <p:ext uri="{BB962C8B-B14F-4D97-AF65-F5344CB8AC3E}">
        <p14:creationId xmlns:p14="http://schemas.microsoft.com/office/powerpoint/2010/main" val="910352585"/>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609600"/>
            <a:ext cx="7772400" cy="1143000"/>
          </a:xfrm>
        </p:spPr>
        <p:txBody>
          <a:bodyPr>
            <a:normAutofit fontScale="90000"/>
          </a:bodyPr>
          <a:lstStyle/>
          <a:p>
            <a:r>
              <a:rPr lang="en-IN" sz="5300" dirty="0" smtClean="0"/>
              <a:t>Cyber Security Concepts</a:t>
            </a:r>
            <a:r>
              <a:rPr lang="en-IN" dirty="0" smtClean="0"/>
              <a:t/>
            </a:r>
            <a:br>
              <a:rPr lang="en-IN" dirty="0" smtClean="0"/>
            </a:br>
            <a:endParaRPr lang="en-IN" dirty="0"/>
          </a:p>
        </p:txBody>
      </p:sp>
      <p:sp>
        <p:nvSpPr>
          <p:cNvPr id="3" name="Subtitle 2"/>
          <p:cNvSpPr>
            <a:spLocks noGrp="1"/>
          </p:cNvSpPr>
          <p:nvPr>
            <p:ph type="subTitle" idx="1"/>
          </p:nvPr>
        </p:nvSpPr>
        <p:spPr>
          <a:xfrm>
            <a:off x="1371600" y="1066800"/>
            <a:ext cx="6400800" cy="609600"/>
          </a:xfrm>
        </p:spPr>
        <p:txBody>
          <a:bodyPr/>
          <a:lstStyle/>
          <a:p>
            <a:r>
              <a:rPr lang="en-IN" sz="3200" dirty="0"/>
              <a:t>Cyber Security Challenges</a:t>
            </a:r>
          </a:p>
        </p:txBody>
      </p:sp>
      <p:sp>
        <p:nvSpPr>
          <p:cNvPr id="4" name="TextBox 3"/>
          <p:cNvSpPr txBox="1"/>
          <p:nvPr/>
        </p:nvSpPr>
        <p:spPr>
          <a:xfrm>
            <a:off x="533400" y="1877535"/>
            <a:ext cx="8382000" cy="3046988"/>
          </a:xfrm>
          <a:prstGeom prst="rect">
            <a:avLst/>
          </a:prstGeom>
          <a:noFill/>
        </p:spPr>
        <p:txBody>
          <a:bodyPr wrap="square" rtlCol="0">
            <a:spAutoFit/>
          </a:bodyPr>
          <a:lstStyle/>
          <a:p>
            <a:r>
              <a:rPr lang="en-IN" sz="2400" dirty="0" err="1">
                <a:solidFill>
                  <a:srgbClr val="FF0000"/>
                </a:solidFill>
              </a:rPr>
              <a:t>Blockchain</a:t>
            </a:r>
            <a:r>
              <a:rPr lang="en-IN" sz="2400" dirty="0">
                <a:solidFill>
                  <a:srgbClr val="FF0000"/>
                </a:solidFill>
              </a:rPr>
              <a:t> Revolution</a:t>
            </a:r>
          </a:p>
          <a:p>
            <a:r>
              <a:rPr lang="en-IN" sz="2400" dirty="0" err="1"/>
              <a:t>Blockchain</a:t>
            </a:r>
            <a:r>
              <a:rPr lang="en-IN" sz="2400" dirty="0"/>
              <a:t> technology is the most important invention in computing era. It is the first time in human history that we have a genuinely native digital medium for peer-to-peer value exchange. The </a:t>
            </a:r>
            <a:r>
              <a:rPr lang="en-IN" sz="2400" dirty="0" err="1"/>
              <a:t>blockchain</a:t>
            </a:r>
            <a:r>
              <a:rPr lang="en-IN" sz="2400" dirty="0"/>
              <a:t> is a technology that enables </a:t>
            </a:r>
            <a:r>
              <a:rPr lang="en-IN" sz="2400" dirty="0" err="1"/>
              <a:t>cryptocurrencies</a:t>
            </a:r>
            <a:r>
              <a:rPr lang="en-IN" sz="2400" dirty="0"/>
              <a:t> like </a:t>
            </a:r>
            <a:r>
              <a:rPr lang="en-IN" sz="2400" dirty="0" err="1"/>
              <a:t>Bitcoin</a:t>
            </a:r>
            <a:r>
              <a:rPr lang="en-IN" sz="2400" dirty="0"/>
              <a:t>. The </a:t>
            </a:r>
            <a:r>
              <a:rPr lang="en-IN" sz="2400" dirty="0" err="1"/>
              <a:t>blockchain</a:t>
            </a:r>
            <a:r>
              <a:rPr lang="en-IN" sz="2400" dirty="0"/>
              <a:t> is a vast global platform that allows two or more parties to do a transaction or do business without needing a third party for establishing trust</a:t>
            </a:r>
            <a:r>
              <a:rPr lang="en-IN" sz="2400" dirty="0" smtClean="0"/>
              <a:t>.</a:t>
            </a:r>
            <a:endParaRPr lang="en-IN" sz="2400" dirty="0"/>
          </a:p>
        </p:txBody>
      </p:sp>
      <p:sp>
        <p:nvSpPr>
          <p:cNvPr id="5" name="Footer Placeholder 4"/>
          <p:cNvSpPr>
            <a:spLocks noGrp="1"/>
          </p:cNvSpPr>
          <p:nvPr>
            <p:ph type="ftr" sz="quarter" idx="11"/>
          </p:nvPr>
        </p:nvSpPr>
        <p:spPr/>
        <p:txBody>
          <a:bodyPr/>
          <a:lstStyle/>
          <a:p>
            <a:r>
              <a:rPr lang="en-IN" smtClean="0"/>
              <a:t>Mr. Sukhdev Singh, Asst. Professor, CSE&amp;IT</a:t>
            </a:r>
            <a:endParaRPr lang="en-US"/>
          </a:p>
        </p:txBody>
      </p:sp>
    </p:spTree>
    <p:extLst>
      <p:ext uri="{BB962C8B-B14F-4D97-AF65-F5344CB8AC3E}">
        <p14:creationId xmlns:p14="http://schemas.microsoft.com/office/powerpoint/2010/main" val="341110295"/>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609600"/>
            <a:ext cx="7772400" cy="1143000"/>
          </a:xfrm>
        </p:spPr>
        <p:txBody>
          <a:bodyPr>
            <a:normAutofit fontScale="90000"/>
          </a:bodyPr>
          <a:lstStyle/>
          <a:p>
            <a:r>
              <a:rPr lang="en-IN" sz="5300" dirty="0" smtClean="0"/>
              <a:t>Cyber Security Concepts</a:t>
            </a:r>
            <a:r>
              <a:rPr lang="en-IN" dirty="0" smtClean="0"/>
              <a:t/>
            </a:r>
            <a:br>
              <a:rPr lang="en-IN" dirty="0" smtClean="0"/>
            </a:br>
            <a:endParaRPr lang="en-IN" dirty="0"/>
          </a:p>
        </p:txBody>
      </p:sp>
      <p:sp>
        <p:nvSpPr>
          <p:cNvPr id="3" name="Subtitle 2"/>
          <p:cNvSpPr>
            <a:spLocks noGrp="1"/>
          </p:cNvSpPr>
          <p:nvPr>
            <p:ph type="subTitle" idx="1"/>
          </p:nvPr>
        </p:nvSpPr>
        <p:spPr>
          <a:xfrm>
            <a:off x="1371600" y="1066800"/>
            <a:ext cx="6400800" cy="609600"/>
          </a:xfrm>
        </p:spPr>
        <p:txBody>
          <a:bodyPr/>
          <a:lstStyle/>
          <a:p>
            <a:r>
              <a:rPr lang="en-IN" sz="3200" dirty="0"/>
              <a:t>Cyber Security Challenges</a:t>
            </a:r>
          </a:p>
        </p:txBody>
      </p:sp>
      <p:sp>
        <p:nvSpPr>
          <p:cNvPr id="4" name="TextBox 3"/>
          <p:cNvSpPr txBox="1"/>
          <p:nvPr/>
        </p:nvSpPr>
        <p:spPr>
          <a:xfrm>
            <a:off x="533400" y="1877535"/>
            <a:ext cx="8382000" cy="3785652"/>
          </a:xfrm>
          <a:prstGeom prst="rect">
            <a:avLst/>
          </a:prstGeom>
          <a:noFill/>
        </p:spPr>
        <p:txBody>
          <a:bodyPr wrap="square" rtlCol="0">
            <a:spAutoFit/>
          </a:bodyPr>
          <a:lstStyle/>
          <a:p>
            <a:r>
              <a:rPr lang="en-IN" sz="2400" dirty="0" err="1">
                <a:solidFill>
                  <a:srgbClr val="FF0000"/>
                </a:solidFill>
              </a:rPr>
              <a:t>Blockchain</a:t>
            </a:r>
            <a:r>
              <a:rPr lang="en-IN" sz="2400" dirty="0">
                <a:solidFill>
                  <a:srgbClr val="FF0000"/>
                </a:solidFill>
              </a:rPr>
              <a:t> Revolution</a:t>
            </a:r>
          </a:p>
          <a:p>
            <a:endParaRPr lang="en-IN" sz="2400" dirty="0" smtClean="0"/>
          </a:p>
          <a:p>
            <a:r>
              <a:rPr lang="en-IN" sz="2400" dirty="0" smtClean="0"/>
              <a:t>It </a:t>
            </a:r>
            <a:r>
              <a:rPr lang="en-IN" sz="2400" dirty="0"/>
              <a:t>is difficult to predict what </a:t>
            </a:r>
            <a:r>
              <a:rPr lang="en-IN" sz="2400" dirty="0" err="1"/>
              <a:t>blockchain</a:t>
            </a:r>
            <a:r>
              <a:rPr lang="en-IN" sz="2400" dirty="0"/>
              <a:t> systems will offer in regards to </a:t>
            </a:r>
            <a:r>
              <a:rPr lang="en-IN" sz="2400" dirty="0" err="1"/>
              <a:t>cybersecurity</a:t>
            </a:r>
            <a:r>
              <a:rPr lang="en-IN" sz="2400" dirty="0"/>
              <a:t>. The professionals in </a:t>
            </a:r>
            <a:r>
              <a:rPr lang="en-IN" sz="2400" dirty="0" err="1"/>
              <a:t>cybersecurity</a:t>
            </a:r>
            <a:r>
              <a:rPr lang="en-IN" sz="2400" dirty="0"/>
              <a:t> can make some educated guesses regarding </a:t>
            </a:r>
            <a:r>
              <a:rPr lang="en-IN" sz="2400" dirty="0" err="1"/>
              <a:t>blockchain</a:t>
            </a:r>
            <a:r>
              <a:rPr lang="en-IN" sz="2400" dirty="0"/>
              <a:t>. As the application and utility of </a:t>
            </a:r>
            <a:r>
              <a:rPr lang="en-IN" sz="2400" dirty="0" err="1"/>
              <a:t>blockchain</a:t>
            </a:r>
            <a:r>
              <a:rPr lang="en-IN" sz="2400" dirty="0"/>
              <a:t> in a </a:t>
            </a:r>
            <a:r>
              <a:rPr lang="en-IN" sz="2400" dirty="0" err="1"/>
              <a:t>cybersecurity</a:t>
            </a:r>
            <a:r>
              <a:rPr lang="en-IN" sz="2400" dirty="0"/>
              <a:t> context emerges, there will be a healthy tension but also complementary integrations with traditional, proven, </a:t>
            </a:r>
            <a:r>
              <a:rPr lang="en-IN" sz="2400" dirty="0" err="1"/>
              <a:t>cybersecurity</a:t>
            </a:r>
            <a:r>
              <a:rPr lang="en-IN" sz="2400" dirty="0"/>
              <a:t> approaches.</a:t>
            </a:r>
          </a:p>
          <a:p>
            <a:endParaRPr lang="en-IN" sz="2400" dirty="0"/>
          </a:p>
        </p:txBody>
      </p:sp>
      <p:sp>
        <p:nvSpPr>
          <p:cNvPr id="5" name="Footer Placeholder 4"/>
          <p:cNvSpPr>
            <a:spLocks noGrp="1"/>
          </p:cNvSpPr>
          <p:nvPr>
            <p:ph type="ftr" sz="quarter" idx="11"/>
          </p:nvPr>
        </p:nvSpPr>
        <p:spPr/>
        <p:txBody>
          <a:bodyPr/>
          <a:lstStyle/>
          <a:p>
            <a:r>
              <a:rPr lang="en-IN" smtClean="0"/>
              <a:t>Mr. Sukhdev Singh, Asst. Professor, CSE&amp;IT</a:t>
            </a:r>
            <a:endParaRPr lang="en-US"/>
          </a:p>
        </p:txBody>
      </p:sp>
    </p:spTree>
    <p:extLst>
      <p:ext uri="{BB962C8B-B14F-4D97-AF65-F5344CB8AC3E}">
        <p14:creationId xmlns:p14="http://schemas.microsoft.com/office/powerpoint/2010/main" val="3324875664"/>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609600"/>
            <a:ext cx="7772400" cy="1143000"/>
          </a:xfrm>
        </p:spPr>
        <p:txBody>
          <a:bodyPr>
            <a:normAutofit fontScale="90000"/>
          </a:bodyPr>
          <a:lstStyle/>
          <a:p>
            <a:r>
              <a:rPr lang="en-IN" sz="5300" dirty="0" smtClean="0"/>
              <a:t>Cyber Security Concepts</a:t>
            </a:r>
            <a:r>
              <a:rPr lang="en-IN" dirty="0" smtClean="0"/>
              <a:t/>
            </a:r>
            <a:br>
              <a:rPr lang="en-IN" dirty="0" smtClean="0"/>
            </a:br>
            <a:endParaRPr lang="en-IN" dirty="0"/>
          </a:p>
        </p:txBody>
      </p:sp>
      <p:sp>
        <p:nvSpPr>
          <p:cNvPr id="3" name="Subtitle 2"/>
          <p:cNvSpPr>
            <a:spLocks noGrp="1"/>
          </p:cNvSpPr>
          <p:nvPr>
            <p:ph type="subTitle" idx="1"/>
          </p:nvPr>
        </p:nvSpPr>
        <p:spPr>
          <a:xfrm>
            <a:off x="1371600" y="1066800"/>
            <a:ext cx="6400800" cy="609600"/>
          </a:xfrm>
        </p:spPr>
        <p:txBody>
          <a:bodyPr/>
          <a:lstStyle/>
          <a:p>
            <a:r>
              <a:rPr lang="en-IN" sz="3200" dirty="0"/>
              <a:t>Cyber Security Challenges</a:t>
            </a:r>
          </a:p>
        </p:txBody>
      </p:sp>
      <p:sp>
        <p:nvSpPr>
          <p:cNvPr id="4" name="TextBox 3"/>
          <p:cNvSpPr txBox="1"/>
          <p:nvPr/>
        </p:nvSpPr>
        <p:spPr>
          <a:xfrm>
            <a:off x="533400" y="1877535"/>
            <a:ext cx="8382000" cy="3785652"/>
          </a:xfrm>
          <a:prstGeom prst="rect">
            <a:avLst/>
          </a:prstGeom>
          <a:noFill/>
        </p:spPr>
        <p:txBody>
          <a:bodyPr wrap="square" rtlCol="0">
            <a:spAutoFit/>
          </a:bodyPr>
          <a:lstStyle/>
          <a:p>
            <a:r>
              <a:rPr lang="en-IN" sz="2400" dirty="0">
                <a:solidFill>
                  <a:srgbClr val="FF0000"/>
                </a:solidFill>
              </a:rPr>
              <a:t> </a:t>
            </a:r>
            <a:r>
              <a:rPr lang="en-IN" sz="2400" dirty="0" err="1">
                <a:solidFill>
                  <a:srgbClr val="FF0000"/>
                </a:solidFill>
              </a:rPr>
              <a:t>IoT</a:t>
            </a:r>
            <a:r>
              <a:rPr lang="en-IN" sz="2400" dirty="0">
                <a:solidFill>
                  <a:srgbClr val="FF0000"/>
                </a:solidFill>
              </a:rPr>
              <a:t> Threats</a:t>
            </a:r>
          </a:p>
          <a:p>
            <a:r>
              <a:rPr lang="en-IN" sz="2400" dirty="0" err="1"/>
              <a:t>IoT</a:t>
            </a:r>
            <a:r>
              <a:rPr lang="en-IN" sz="2400" dirty="0"/>
              <a:t> stands for Internet of Things. It is a system of interrelated physical devices which can be accessible through the internet. The connected physical devices have a unique identifier (UID) and have the ability to transfer data over a network without any requirements of the human-to-human or human-to-computer interaction. The firmware and software which is running on </a:t>
            </a:r>
            <a:r>
              <a:rPr lang="en-IN" sz="2400" dirty="0" err="1"/>
              <a:t>IoT</a:t>
            </a:r>
            <a:r>
              <a:rPr lang="en-IN" sz="2400" dirty="0"/>
              <a:t> devices make consumer and businesses highly susceptible to cyber-attacks.</a:t>
            </a:r>
          </a:p>
          <a:p>
            <a:endParaRPr lang="en-IN" sz="2400" dirty="0"/>
          </a:p>
        </p:txBody>
      </p:sp>
      <p:sp>
        <p:nvSpPr>
          <p:cNvPr id="5" name="Footer Placeholder 4"/>
          <p:cNvSpPr>
            <a:spLocks noGrp="1"/>
          </p:cNvSpPr>
          <p:nvPr>
            <p:ph type="ftr" sz="quarter" idx="11"/>
          </p:nvPr>
        </p:nvSpPr>
        <p:spPr/>
        <p:txBody>
          <a:bodyPr/>
          <a:lstStyle/>
          <a:p>
            <a:r>
              <a:rPr lang="en-IN" smtClean="0"/>
              <a:t>Mr. Sukhdev Singh, Asst. Professor, CSE&amp;IT</a:t>
            </a:r>
            <a:endParaRPr lang="en-US"/>
          </a:p>
        </p:txBody>
      </p:sp>
    </p:spTree>
    <p:extLst>
      <p:ext uri="{BB962C8B-B14F-4D97-AF65-F5344CB8AC3E}">
        <p14:creationId xmlns:p14="http://schemas.microsoft.com/office/powerpoint/2010/main" val="2960279532"/>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609600"/>
            <a:ext cx="7772400" cy="1143000"/>
          </a:xfrm>
        </p:spPr>
        <p:txBody>
          <a:bodyPr>
            <a:normAutofit fontScale="90000"/>
          </a:bodyPr>
          <a:lstStyle/>
          <a:p>
            <a:r>
              <a:rPr lang="en-IN" sz="5300" dirty="0" smtClean="0"/>
              <a:t>Cyber Security Concepts</a:t>
            </a:r>
            <a:r>
              <a:rPr lang="en-IN" dirty="0" smtClean="0"/>
              <a:t/>
            </a:r>
            <a:br>
              <a:rPr lang="en-IN" dirty="0" smtClean="0"/>
            </a:br>
            <a:endParaRPr lang="en-IN" dirty="0"/>
          </a:p>
        </p:txBody>
      </p:sp>
      <p:sp>
        <p:nvSpPr>
          <p:cNvPr id="3" name="Subtitle 2"/>
          <p:cNvSpPr>
            <a:spLocks noGrp="1"/>
          </p:cNvSpPr>
          <p:nvPr>
            <p:ph type="subTitle" idx="1"/>
          </p:nvPr>
        </p:nvSpPr>
        <p:spPr>
          <a:xfrm>
            <a:off x="1371600" y="1066800"/>
            <a:ext cx="6400800" cy="609600"/>
          </a:xfrm>
        </p:spPr>
        <p:txBody>
          <a:bodyPr/>
          <a:lstStyle/>
          <a:p>
            <a:r>
              <a:rPr lang="en-IN" sz="3200" dirty="0"/>
              <a:t>Cyber Security Challenges</a:t>
            </a:r>
          </a:p>
        </p:txBody>
      </p:sp>
      <p:sp>
        <p:nvSpPr>
          <p:cNvPr id="4" name="TextBox 3"/>
          <p:cNvSpPr txBox="1"/>
          <p:nvPr/>
        </p:nvSpPr>
        <p:spPr>
          <a:xfrm>
            <a:off x="533400" y="1874018"/>
            <a:ext cx="8382000" cy="3046988"/>
          </a:xfrm>
          <a:prstGeom prst="rect">
            <a:avLst/>
          </a:prstGeom>
          <a:noFill/>
        </p:spPr>
        <p:txBody>
          <a:bodyPr wrap="square" rtlCol="0">
            <a:spAutoFit/>
          </a:bodyPr>
          <a:lstStyle/>
          <a:p>
            <a:r>
              <a:rPr lang="en-IN" sz="2400" dirty="0">
                <a:solidFill>
                  <a:srgbClr val="FF0000"/>
                </a:solidFill>
              </a:rPr>
              <a:t> </a:t>
            </a:r>
            <a:r>
              <a:rPr lang="en-IN" sz="2400" dirty="0" err="1">
                <a:solidFill>
                  <a:srgbClr val="FF0000"/>
                </a:solidFill>
              </a:rPr>
              <a:t>IoT</a:t>
            </a:r>
            <a:r>
              <a:rPr lang="en-IN" sz="2400" dirty="0">
                <a:solidFill>
                  <a:srgbClr val="FF0000"/>
                </a:solidFill>
              </a:rPr>
              <a:t> Threats</a:t>
            </a:r>
          </a:p>
          <a:p>
            <a:r>
              <a:rPr lang="en-IN" sz="2400" dirty="0" smtClean="0"/>
              <a:t>When </a:t>
            </a:r>
            <a:r>
              <a:rPr lang="en-IN" sz="2400" dirty="0" err="1"/>
              <a:t>IoT</a:t>
            </a:r>
            <a:r>
              <a:rPr lang="en-IN" sz="2400" dirty="0"/>
              <a:t> things were designed, it is not considered in mind about the used in </a:t>
            </a:r>
            <a:r>
              <a:rPr lang="en-IN" sz="2400" dirty="0" err="1"/>
              <a:t>cybersecurity</a:t>
            </a:r>
            <a:r>
              <a:rPr lang="en-IN" sz="2400" dirty="0"/>
              <a:t> and for commercial purposes. So every organization needs to work with </a:t>
            </a:r>
            <a:r>
              <a:rPr lang="en-IN" sz="2400" dirty="0" err="1"/>
              <a:t>cybersecurity</a:t>
            </a:r>
            <a:r>
              <a:rPr lang="en-IN" sz="2400" dirty="0"/>
              <a:t> professionals to ensure the security of their password policies, session handling, user verification, multifactor authentication, and security protocols to help in managing the risk.</a:t>
            </a:r>
          </a:p>
          <a:p>
            <a:endParaRPr lang="en-IN" sz="2400" dirty="0"/>
          </a:p>
        </p:txBody>
      </p:sp>
      <p:sp>
        <p:nvSpPr>
          <p:cNvPr id="5" name="Footer Placeholder 4"/>
          <p:cNvSpPr>
            <a:spLocks noGrp="1"/>
          </p:cNvSpPr>
          <p:nvPr>
            <p:ph type="ftr" sz="quarter" idx="11"/>
          </p:nvPr>
        </p:nvSpPr>
        <p:spPr/>
        <p:txBody>
          <a:bodyPr/>
          <a:lstStyle/>
          <a:p>
            <a:r>
              <a:rPr lang="en-IN" smtClean="0"/>
              <a:t>Mr. Sukhdev Singh, Asst. Professor, CSE&amp;IT</a:t>
            </a:r>
            <a:endParaRPr lang="en-US"/>
          </a:p>
        </p:txBody>
      </p:sp>
    </p:spTree>
    <p:extLst>
      <p:ext uri="{BB962C8B-B14F-4D97-AF65-F5344CB8AC3E}">
        <p14:creationId xmlns:p14="http://schemas.microsoft.com/office/powerpoint/2010/main" val="2941675788"/>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609600"/>
            <a:ext cx="7772400" cy="1143000"/>
          </a:xfrm>
        </p:spPr>
        <p:txBody>
          <a:bodyPr>
            <a:normAutofit fontScale="90000"/>
          </a:bodyPr>
          <a:lstStyle/>
          <a:p>
            <a:r>
              <a:rPr lang="en-IN" sz="5300" dirty="0" smtClean="0"/>
              <a:t>Cyber Security Concepts</a:t>
            </a:r>
            <a:r>
              <a:rPr lang="en-IN" dirty="0" smtClean="0"/>
              <a:t/>
            </a:r>
            <a:br>
              <a:rPr lang="en-IN" dirty="0" smtClean="0"/>
            </a:br>
            <a:endParaRPr lang="en-IN" dirty="0"/>
          </a:p>
        </p:txBody>
      </p:sp>
      <p:sp>
        <p:nvSpPr>
          <p:cNvPr id="3" name="Subtitle 2"/>
          <p:cNvSpPr>
            <a:spLocks noGrp="1"/>
          </p:cNvSpPr>
          <p:nvPr>
            <p:ph type="subTitle" idx="1"/>
          </p:nvPr>
        </p:nvSpPr>
        <p:spPr>
          <a:xfrm>
            <a:off x="1371600" y="1066800"/>
            <a:ext cx="6400800" cy="609600"/>
          </a:xfrm>
        </p:spPr>
        <p:txBody>
          <a:bodyPr/>
          <a:lstStyle/>
          <a:p>
            <a:r>
              <a:rPr lang="en-IN" sz="3200" dirty="0"/>
              <a:t>Cyber Security Challenges</a:t>
            </a:r>
          </a:p>
        </p:txBody>
      </p:sp>
      <p:sp>
        <p:nvSpPr>
          <p:cNvPr id="4" name="TextBox 3"/>
          <p:cNvSpPr txBox="1"/>
          <p:nvPr/>
        </p:nvSpPr>
        <p:spPr>
          <a:xfrm>
            <a:off x="533400" y="1874018"/>
            <a:ext cx="8382000" cy="2308324"/>
          </a:xfrm>
          <a:prstGeom prst="rect">
            <a:avLst/>
          </a:prstGeom>
          <a:noFill/>
        </p:spPr>
        <p:txBody>
          <a:bodyPr wrap="square" rtlCol="0">
            <a:spAutoFit/>
          </a:bodyPr>
          <a:lstStyle/>
          <a:p>
            <a:r>
              <a:rPr lang="en-IN" sz="2400" dirty="0">
                <a:solidFill>
                  <a:srgbClr val="FF0000"/>
                </a:solidFill>
              </a:rPr>
              <a:t>AI Expansion</a:t>
            </a:r>
          </a:p>
          <a:p>
            <a:r>
              <a:rPr lang="en-IN" sz="2400" dirty="0"/>
              <a:t>AI short form is Artificial intelligence. According to John McCarthy, father of Artificial Intelligence defined AI: "The science and engineering of making intelligent machines, especially intelligent computer programs."</a:t>
            </a:r>
          </a:p>
          <a:p>
            <a:endParaRPr lang="en-IN" sz="2400" dirty="0"/>
          </a:p>
        </p:txBody>
      </p:sp>
      <p:sp>
        <p:nvSpPr>
          <p:cNvPr id="5" name="Footer Placeholder 4"/>
          <p:cNvSpPr>
            <a:spLocks noGrp="1"/>
          </p:cNvSpPr>
          <p:nvPr>
            <p:ph type="ftr" sz="quarter" idx="11"/>
          </p:nvPr>
        </p:nvSpPr>
        <p:spPr/>
        <p:txBody>
          <a:bodyPr/>
          <a:lstStyle/>
          <a:p>
            <a:r>
              <a:rPr lang="en-IN" smtClean="0"/>
              <a:t>Mr. Sukhdev Singh, Asst. Professor, CSE&amp;IT</a:t>
            </a:r>
            <a:endParaRPr lang="en-US"/>
          </a:p>
        </p:txBody>
      </p:sp>
    </p:spTree>
    <p:extLst>
      <p:ext uri="{BB962C8B-B14F-4D97-AF65-F5344CB8AC3E}">
        <p14:creationId xmlns:p14="http://schemas.microsoft.com/office/powerpoint/2010/main" val="3193090867"/>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609600"/>
            <a:ext cx="7772400" cy="1143000"/>
          </a:xfrm>
        </p:spPr>
        <p:txBody>
          <a:bodyPr>
            <a:normAutofit fontScale="90000"/>
          </a:bodyPr>
          <a:lstStyle/>
          <a:p>
            <a:r>
              <a:rPr lang="en-IN" sz="5300" dirty="0" smtClean="0"/>
              <a:t>Cyber Security Concepts</a:t>
            </a:r>
            <a:r>
              <a:rPr lang="en-IN" dirty="0" smtClean="0"/>
              <a:t/>
            </a:r>
            <a:br>
              <a:rPr lang="en-IN" dirty="0" smtClean="0"/>
            </a:br>
            <a:endParaRPr lang="en-IN" dirty="0"/>
          </a:p>
        </p:txBody>
      </p:sp>
      <p:sp>
        <p:nvSpPr>
          <p:cNvPr id="3" name="Subtitle 2"/>
          <p:cNvSpPr>
            <a:spLocks noGrp="1"/>
          </p:cNvSpPr>
          <p:nvPr>
            <p:ph type="subTitle" idx="1"/>
          </p:nvPr>
        </p:nvSpPr>
        <p:spPr>
          <a:xfrm>
            <a:off x="1371600" y="1066800"/>
            <a:ext cx="6400800" cy="609600"/>
          </a:xfrm>
        </p:spPr>
        <p:txBody>
          <a:bodyPr/>
          <a:lstStyle/>
          <a:p>
            <a:r>
              <a:rPr lang="en-IN" sz="3200" dirty="0"/>
              <a:t>Cyber Security Challenges</a:t>
            </a:r>
          </a:p>
        </p:txBody>
      </p:sp>
      <p:sp>
        <p:nvSpPr>
          <p:cNvPr id="4" name="TextBox 3"/>
          <p:cNvSpPr txBox="1"/>
          <p:nvPr/>
        </p:nvSpPr>
        <p:spPr>
          <a:xfrm>
            <a:off x="533400" y="1874018"/>
            <a:ext cx="8382000" cy="5262979"/>
          </a:xfrm>
          <a:prstGeom prst="rect">
            <a:avLst/>
          </a:prstGeom>
          <a:noFill/>
        </p:spPr>
        <p:txBody>
          <a:bodyPr wrap="square" rtlCol="0">
            <a:spAutoFit/>
          </a:bodyPr>
          <a:lstStyle/>
          <a:p>
            <a:r>
              <a:rPr lang="en-IN" sz="2400" dirty="0">
                <a:solidFill>
                  <a:srgbClr val="FF0000"/>
                </a:solidFill>
              </a:rPr>
              <a:t>AI Expansion</a:t>
            </a:r>
          </a:p>
          <a:p>
            <a:r>
              <a:rPr lang="en-IN" sz="2400" dirty="0" smtClean="0"/>
              <a:t>It </a:t>
            </a:r>
            <a:r>
              <a:rPr lang="en-IN" sz="2400" dirty="0"/>
              <a:t>is an area of computer science which is the creation of intelligent machines that do work and react like humans. Some of the activities related to artificial intelligence include speech recognition, Learning, Planning, Problem-solving, etc. The key benefits with AI into our </a:t>
            </a:r>
            <a:r>
              <a:rPr lang="en-IN" sz="2400" dirty="0" err="1"/>
              <a:t>cybersecurity</a:t>
            </a:r>
            <a:r>
              <a:rPr lang="en-IN" sz="2400" dirty="0"/>
              <a:t> strategy has the ability to protect and defend an environment when the malicious attack begins, thus mitigating the impact. AI take immediate action against the malicious attacks at a moment when a threats impact a business. IT business leaders and </a:t>
            </a:r>
            <a:r>
              <a:rPr lang="en-IN" sz="2400" dirty="0" err="1"/>
              <a:t>cybersecurity</a:t>
            </a:r>
            <a:r>
              <a:rPr lang="en-IN" sz="2400" dirty="0"/>
              <a:t> strategy teams consider AI as a future protective control that will allow our business to stay ahead of the </a:t>
            </a:r>
            <a:r>
              <a:rPr lang="en-IN" sz="2400" dirty="0" err="1"/>
              <a:t>cybersecurity</a:t>
            </a:r>
            <a:r>
              <a:rPr lang="en-IN" sz="2400" dirty="0"/>
              <a:t> technology curve.</a:t>
            </a:r>
          </a:p>
          <a:p>
            <a:endParaRPr lang="en-IN" sz="2400" dirty="0"/>
          </a:p>
        </p:txBody>
      </p:sp>
      <p:sp>
        <p:nvSpPr>
          <p:cNvPr id="5" name="Footer Placeholder 4"/>
          <p:cNvSpPr>
            <a:spLocks noGrp="1"/>
          </p:cNvSpPr>
          <p:nvPr>
            <p:ph type="ftr" sz="quarter" idx="11"/>
          </p:nvPr>
        </p:nvSpPr>
        <p:spPr/>
        <p:txBody>
          <a:bodyPr/>
          <a:lstStyle/>
          <a:p>
            <a:r>
              <a:rPr lang="en-IN" smtClean="0"/>
              <a:t>Mr. Sukhdev Singh, Asst. Professor, CSE&amp;IT</a:t>
            </a:r>
            <a:endParaRPr lang="en-US"/>
          </a:p>
        </p:txBody>
      </p:sp>
    </p:spTree>
    <p:extLst>
      <p:ext uri="{BB962C8B-B14F-4D97-AF65-F5344CB8AC3E}">
        <p14:creationId xmlns:p14="http://schemas.microsoft.com/office/powerpoint/2010/main" val="234243877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609600"/>
            <a:ext cx="7772400" cy="1143000"/>
          </a:xfrm>
        </p:spPr>
        <p:txBody>
          <a:bodyPr>
            <a:normAutofit fontScale="90000"/>
          </a:bodyPr>
          <a:lstStyle/>
          <a:p>
            <a:r>
              <a:rPr lang="en-IN" sz="5300" dirty="0" smtClean="0"/>
              <a:t>Cyber Security Concepts</a:t>
            </a:r>
            <a:r>
              <a:rPr lang="en-IN" dirty="0" smtClean="0"/>
              <a:t/>
            </a:r>
            <a:br>
              <a:rPr lang="en-IN" dirty="0" smtClean="0"/>
            </a:br>
            <a:endParaRPr lang="en-IN" dirty="0"/>
          </a:p>
        </p:txBody>
      </p:sp>
      <p:sp>
        <p:nvSpPr>
          <p:cNvPr id="3" name="Subtitle 2"/>
          <p:cNvSpPr>
            <a:spLocks noGrp="1"/>
          </p:cNvSpPr>
          <p:nvPr>
            <p:ph type="subTitle" idx="1"/>
          </p:nvPr>
        </p:nvSpPr>
        <p:spPr>
          <a:xfrm>
            <a:off x="1371600" y="1066800"/>
            <a:ext cx="6400800" cy="609600"/>
          </a:xfrm>
        </p:spPr>
        <p:txBody>
          <a:bodyPr/>
          <a:lstStyle/>
          <a:p>
            <a:r>
              <a:rPr lang="en-IN" sz="3200" dirty="0" smtClean="0">
                <a:solidFill>
                  <a:schemeClr val="accent5">
                    <a:lumMod val="40000"/>
                    <a:lumOff val="60000"/>
                  </a:schemeClr>
                </a:solidFill>
              </a:rPr>
              <a:t>History of Cyber Security</a:t>
            </a:r>
          </a:p>
          <a:p>
            <a:endParaRPr lang="en-IN" dirty="0"/>
          </a:p>
        </p:txBody>
      </p:sp>
      <p:sp>
        <p:nvSpPr>
          <p:cNvPr id="4" name="TextBox 3"/>
          <p:cNvSpPr txBox="1"/>
          <p:nvPr/>
        </p:nvSpPr>
        <p:spPr>
          <a:xfrm>
            <a:off x="1295400" y="2112498"/>
            <a:ext cx="7162800" cy="2277547"/>
          </a:xfrm>
          <a:prstGeom prst="rect">
            <a:avLst/>
          </a:prstGeom>
          <a:noFill/>
        </p:spPr>
        <p:txBody>
          <a:bodyPr wrap="square" rtlCol="0">
            <a:spAutoFit/>
          </a:bodyPr>
          <a:lstStyle/>
          <a:p>
            <a:r>
              <a:rPr lang="en-IN" sz="2400" dirty="0"/>
              <a:t>Cybercriminals have played a role for a long time. Let’s take a decade by decade look at some of the factors impacting the industry</a:t>
            </a:r>
            <a:r>
              <a:rPr lang="en-IN" sz="2400" dirty="0" smtClean="0"/>
              <a:t>.</a:t>
            </a:r>
          </a:p>
          <a:p>
            <a:endParaRPr lang="en-IN" sz="2400" b="1" dirty="0" smtClean="0"/>
          </a:p>
          <a:p>
            <a:endParaRPr lang="en-IN" sz="2400" dirty="0" smtClean="0"/>
          </a:p>
          <a:p>
            <a:endParaRPr lang="en-IN" sz="2200" dirty="0"/>
          </a:p>
        </p:txBody>
      </p:sp>
      <p:sp>
        <p:nvSpPr>
          <p:cNvPr id="5" name="Footer Placeholder 4"/>
          <p:cNvSpPr>
            <a:spLocks noGrp="1"/>
          </p:cNvSpPr>
          <p:nvPr>
            <p:ph type="ftr" sz="quarter" idx="11"/>
          </p:nvPr>
        </p:nvSpPr>
        <p:spPr/>
        <p:txBody>
          <a:bodyPr/>
          <a:lstStyle/>
          <a:p>
            <a:r>
              <a:rPr lang="en-IN" smtClean="0"/>
              <a:t>Mr. Sukhdev Singh, Asst. Professor, CSE&amp;IT</a:t>
            </a:r>
            <a:endParaRPr lang="en-US"/>
          </a:p>
        </p:txBody>
      </p:sp>
    </p:spTree>
    <p:extLst>
      <p:ext uri="{BB962C8B-B14F-4D97-AF65-F5344CB8AC3E}">
        <p14:creationId xmlns:p14="http://schemas.microsoft.com/office/powerpoint/2010/main" val="177231377"/>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609600"/>
            <a:ext cx="7772400" cy="1143000"/>
          </a:xfrm>
        </p:spPr>
        <p:txBody>
          <a:bodyPr>
            <a:normAutofit fontScale="90000"/>
          </a:bodyPr>
          <a:lstStyle/>
          <a:p>
            <a:r>
              <a:rPr lang="en-IN" sz="5300" dirty="0" smtClean="0"/>
              <a:t>Cyber Security Concepts</a:t>
            </a:r>
            <a:r>
              <a:rPr lang="en-IN" dirty="0" smtClean="0"/>
              <a:t/>
            </a:r>
            <a:br>
              <a:rPr lang="en-IN" dirty="0" smtClean="0"/>
            </a:br>
            <a:endParaRPr lang="en-IN" dirty="0"/>
          </a:p>
        </p:txBody>
      </p:sp>
      <p:sp>
        <p:nvSpPr>
          <p:cNvPr id="3" name="Subtitle 2"/>
          <p:cNvSpPr>
            <a:spLocks noGrp="1"/>
          </p:cNvSpPr>
          <p:nvPr>
            <p:ph type="subTitle" idx="1"/>
          </p:nvPr>
        </p:nvSpPr>
        <p:spPr>
          <a:xfrm>
            <a:off x="1371600" y="1066800"/>
            <a:ext cx="6400800" cy="609600"/>
          </a:xfrm>
        </p:spPr>
        <p:txBody>
          <a:bodyPr/>
          <a:lstStyle/>
          <a:p>
            <a:r>
              <a:rPr lang="en-IN" sz="3200" dirty="0"/>
              <a:t>Cyber Security Challenges</a:t>
            </a:r>
          </a:p>
        </p:txBody>
      </p:sp>
      <p:sp>
        <p:nvSpPr>
          <p:cNvPr id="4" name="TextBox 3"/>
          <p:cNvSpPr txBox="1"/>
          <p:nvPr/>
        </p:nvSpPr>
        <p:spPr>
          <a:xfrm>
            <a:off x="533400" y="1874018"/>
            <a:ext cx="8382000" cy="3785652"/>
          </a:xfrm>
          <a:prstGeom prst="rect">
            <a:avLst/>
          </a:prstGeom>
          <a:noFill/>
        </p:spPr>
        <p:txBody>
          <a:bodyPr wrap="square" rtlCol="0">
            <a:spAutoFit/>
          </a:bodyPr>
          <a:lstStyle/>
          <a:p>
            <a:r>
              <a:rPr lang="en-IN" sz="2400" dirty="0" err="1">
                <a:solidFill>
                  <a:srgbClr val="FF0000"/>
                </a:solidFill>
              </a:rPr>
              <a:t>Serverless</a:t>
            </a:r>
            <a:r>
              <a:rPr lang="en-IN" sz="2400" dirty="0">
                <a:solidFill>
                  <a:srgbClr val="FF0000"/>
                </a:solidFill>
              </a:rPr>
              <a:t> Apps Vulnerability</a:t>
            </a:r>
          </a:p>
          <a:p>
            <a:r>
              <a:rPr lang="en-IN" sz="2400" dirty="0" err="1"/>
              <a:t>Serverless</a:t>
            </a:r>
            <a:r>
              <a:rPr lang="en-IN" sz="2400" dirty="0"/>
              <a:t> architecture and apps is an application which depends on third-party cloud infrastructure or on a back-end service such as </a:t>
            </a:r>
            <a:r>
              <a:rPr lang="en-IN" sz="2400" dirty="0" err="1"/>
              <a:t>google</a:t>
            </a:r>
            <a:r>
              <a:rPr lang="en-IN" sz="2400" dirty="0"/>
              <a:t> cloud function, Amazon web services (AWS) lambda, etc. The </a:t>
            </a:r>
            <a:r>
              <a:rPr lang="en-IN" sz="2400" dirty="0" err="1"/>
              <a:t>serverless</a:t>
            </a:r>
            <a:r>
              <a:rPr lang="en-IN" sz="2400" dirty="0"/>
              <a:t> apps invite the cyber attackers to spread threats on their system easily because the users access the application locally or off-server on their device. Therefore it is the user responsibility for the security precautions while using </a:t>
            </a:r>
            <a:r>
              <a:rPr lang="en-IN" sz="2400" dirty="0" err="1"/>
              <a:t>serverless</a:t>
            </a:r>
            <a:r>
              <a:rPr lang="en-IN" sz="2400" dirty="0"/>
              <a:t> application.</a:t>
            </a:r>
          </a:p>
          <a:p>
            <a:endParaRPr lang="en-IN" sz="2400" dirty="0"/>
          </a:p>
        </p:txBody>
      </p:sp>
      <p:sp>
        <p:nvSpPr>
          <p:cNvPr id="5" name="Footer Placeholder 4"/>
          <p:cNvSpPr>
            <a:spLocks noGrp="1"/>
          </p:cNvSpPr>
          <p:nvPr>
            <p:ph type="ftr" sz="quarter" idx="11"/>
          </p:nvPr>
        </p:nvSpPr>
        <p:spPr/>
        <p:txBody>
          <a:bodyPr/>
          <a:lstStyle/>
          <a:p>
            <a:r>
              <a:rPr lang="en-IN" smtClean="0"/>
              <a:t>Mr. Sukhdev Singh, Asst. Professor, CSE&amp;IT</a:t>
            </a:r>
            <a:endParaRPr lang="en-US"/>
          </a:p>
        </p:txBody>
      </p:sp>
    </p:spTree>
    <p:extLst>
      <p:ext uri="{BB962C8B-B14F-4D97-AF65-F5344CB8AC3E}">
        <p14:creationId xmlns:p14="http://schemas.microsoft.com/office/powerpoint/2010/main" val="2668816215"/>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609600"/>
            <a:ext cx="7772400" cy="1143000"/>
          </a:xfrm>
        </p:spPr>
        <p:txBody>
          <a:bodyPr>
            <a:normAutofit fontScale="90000"/>
          </a:bodyPr>
          <a:lstStyle/>
          <a:p>
            <a:r>
              <a:rPr lang="en-IN" sz="5300" dirty="0" smtClean="0"/>
              <a:t>Cyber Security Concepts</a:t>
            </a:r>
            <a:r>
              <a:rPr lang="en-IN" dirty="0" smtClean="0"/>
              <a:t/>
            </a:r>
            <a:br>
              <a:rPr lang="en-IN" dirty="0" smtClean="0"/>
            </a:br>
            <a:endParaRPr lang="en-IN" dirty="0"/>
          </a:p>
        </p:txBody>
      </p:sp>
      <p:sp>
        <p:nvSpPr>
          <p:cNvPr id="3" name="Subtitle 2"/>
          <p:cNvSpPr>
            <a:spLocks noGrp="1"/>
          </p:cNvSpPr>
          <p:nvPr>
            <p:ph type="subTitle" idx="1"/>
          </p:nvPr>
        </p:nvSpPr>
        <p:spPr>
          <a:xfrm>
            <a:off x="1371600" y="1066800"/>
            <a:ext cx="6400800" cy="609600"/>
          </a:xfrm>
        </p:spPr>
        <p:txBody>
          <a:bodyPr/>
          <a:lstStyle/>
          <a:p>
            <a:r>
              <a:rPr lang="en-IN" sz="3200" dirty="0"/>
              <a:t>Cyber Security Challenges</a:t>
            </a:r>
          </a:p>
        </p:txBody>
      </p:sp>
      <p:sp>
        <p:nvSpPr>
          <p:cNvPr id="4" name="TextBox 3"/>
          <p:cNvSpPr txBox="1"/>
          <p:nvPr/>
        </p:nvSpPr>
        <p:spPr>
          <a:xfrm>
            <a:off x="533400" y="1874018"/>
            <a:ext cx="8382000" cy="5262979"/>
          </a:xfrm>
          <a:prstGeom prst="rect">
            <a:avLst/>
          </a:prstGeom>
          <a:noFill/>
        </p:spPr>
        <p:txBody>
          <a:bodyPr wrap="square" rtlCol="0">
            <a:spAutoFit/>
          </a:bodyPr>
          <a:lstStyle/>
          <a:p>
            <a:r>
              <a:rPr lang="en-IN" sz="2400" dirty="0" err="1">
                <a:solidFill>
                  <a:srgbClr val="FF0000"/>
                </a:solidFill>
              </a:rPr>
              <a:t>Serverless</a:t>
            </a:r>
            <a:r>
              <a:rPr lang="en-IN" sz="2400" dirty="0">
                <a:solidFill>
                  <a:srgbClr val="FF0000"/>
                </a:solidFill>
              </a:rPr>
              <a:t> Apps Vulnerability</a:t>
            </a:r>
          </a:p>
          <a:p>
            <a:r>
              <a:rPr lang="en-IN" sz="2400" dirty="0" smtClean="0"/>
              <a:t>The </a:t>
            </a:r>
            <a:r>
              <a:rPr lang="en-IN" sz="2400" dirty="0" err="1"/>
              <a:t>serverless</a:t>
            </a:r>
            <a:r>
              <a:rPr lang="en-IN" sz="2400" dirty="0"/>
              <a:t> apps do nothing to keep the attackers away from our data. The </a:t>
            </a:r>
            <a:r>
              <a:rPr lang="en-IN" sz="2400" dirty="0" err="1"/>
              <a:t>serverless</a:t>
            </a:r>
            <a:r>
              <a:rPr lang="en-IN" sz="2400" dirty="0"/>
              <a:t> application doesn't help if an attacker gains access to our data through a vulnerability such as leaked credentials, a compromised insider or by any other means then </a:t>
            </a:r>
            <a:r>
              <a:rPr lang="en-IN" sz="2400" dirty="0" err="1"/>
              <a:t>serverless</a:t>
            </a:r>
            <a:r>
              <a:rPr lang="en-IN" sz="2400" dirty="0"/>
              <a:t>.</a:t>
            </a:r>
          </a:p>
          <a:p>
            <a:r>
              <a:rPr lang="en-IN" sz="2400" dirty="0"/>
              <a:t>We can run software with the application which provides best chance to defeat the cybercriminals. The </a:t>
            </a:r>
            <a:r>
              <a:rPr lang="en-IN" sz="2400" dirty="0" err="1"/>
              <a:t>serverless</a:t>
            </a:r>
            <a:r>
              <a:rPr lang="en-IN" sz="2400" dirty="0"/>
              <a:t> applications are typically small in size. It helps developers to launch their applications quickly and easily. They don't need to worry about the underlying infrastructure. The web-services and data processing tools are examples of the most common </a:t>
            </a:r>
            <a:r>
              <a:rPr lang="en-IN" sz="2400" dirty="0" err="1"/>
              <a:t>serverless</a:t>
            </a:r>
            <a:r>
              <a:rPr lang="en-IN" sz="2400" dirty="0"/>
              <a:t> apps.</a:t>
            </a:r>
          </a:p>
          <a:p>
            <a:endParaRPr lang="en-IN" sz="2400" dirty="0"/>
          </a:p>
        </p:txBody>
      </p:sp>
      <p:sp>
        <p:nvSpPr>
          <p:cNvPr id="5" name="Footer Placeholder 4"/>
          <p:cNvSpPr>
            <a:spLocks noGrp="1"/>
          </p:cNvSpPr>
          <p:nvPr>
            <p:ph type="ftr" sz="quarter" idx="11"/>
          </p:nvPr>
        </p:nvSpPr>
        <p:spPr/>
        <p:txBody>
          <a:bodyPr/>
          <a:lstStyle/>
          <a:p>
            <a:r>
              <a:rPr lang="en-IN" smtClean="0"/>
              <a:t>Mr. Sukhdev Singh, Asst. Professor, CSE&amp;IT</a:t>
            </a:r>
            <a:endParaRPr lang="en-US"/>
          </a:p>
        </p:txBody>
      </p:sp>
    </p:spTree>
    <p:extLst>
      <p:ext uri="{BB962C8B-B14F-4D97-AF65-F5344CB8AC3E}">
        <p14:creationId xmlns:p14="http://schemas.microsoft.com/office/powerpoint/2010/main" val="3215594638"/>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609600"/>
            <a:ext cx="7772400" cy="1143000"/>
          </a:xfrm>
        </p:spPr>
        <p:txBody>
          <a:bodyPr>
            <a:normAutofit fontScale="90000"/>
          </a:bodyPr>
          <a:lstStyle/>
          <a:p>
            <a:r>
              <a:rPr lang="en-IN" sz="5300" dirty="0" smtClean="0"/>
              <a:t>Cyber Security Concepts</a:t>
            </a:r>
            <a:r>
              <a:rPr lang="en-IN" dirty="0" smtClean="0"/>
              <a:t/>
            </a:r>
            <a:br>
              <a:rPr lang="en-IN" dirty="0" smtClean="0"/>
            </a:br>
            <a:endParaRPr lang="en-IN" dirty="0"/>
          </a:p>
        </p:txBody>
      </p:sp>
      <p:sp>
        <p:nvSpPr>
          <p:cNvPr id="3" name="Subtitle 2"/>
          <p:cNvSpPr>
            <a:spLocks noGrp="1"/>
          </p:cNvSpPr>
          <p:nvPr>
            <p:ph type="subTitle" idx="1"/>
          </p:nvPr>
        </p:nvSpPr>
        <p:spPr>
          <a:xfrm>
            <a:off x="1371600" y="1066800"/>
            <a:ext cx="6400800" cy="609600"/>
          </a:xfrm>
        </p:spPr>
        <p:txBody>
          <a:bodyPr/>
          <a:lstStyle/>
          <a:p>
            <a:r>
              <a:rPr lang="en-IN" sz="3200" dirty="0"/>
              <a:t>Cyber Security Challenges</a:t>
            </a:r>
          </a:p>
        </p:txBody>
      </p:sp>
      <p:sp>
        <p:nvSpPr>
          <p:cNvPr id="4" name="TextBox 3"/>
          <p:cNvSpPr txBox="1"/>
          <p:nvPr/>
        </p:nvSpPr>
        <p:spPr>
          <a:xfrm>
            <a:off x="533400" y="1874018"/>
            <a:ext cx="8382000" cy="5262979"/>
          </a:xfrm>
          <a:prstGeom prst="rect">
            <a:avLst/>
          </a:prstGeom>
          <a:noFill/>
        </p:spPr>
        <p:txBody>
          <a:bodyPr wrap="square" rtlCol="0">
            <a:spAutoFit/>
          </a:bodyPr>
          <a:lstStyle/>
          <a:p>
            <a:r>
              <a:rPr lang="en-IN" sz="2400" dirty="0" err="1">
                <a:solidFill>
                  <a:srgbClr val="FF0000"/>
                </a:solidFill>
              </a:rPr>
              <a:t>Serverless</a:t>
            </a:r>
            <a:r>
              <a:rPr lang="en-IN" sz="2400" dirty="0">
                <a:solidFill>
                  <a:srgbClr val="FF0000"/>
                </a:solidFill>
              </a:rPr>
              <a:t> Apps Vulnerability</a:t>
            </a:r>
          </a:p>
          <a:p>
            <a:r>
              <a:rPr lang="en-IN" sz="2400" dirty="0" smtClean="0"/>
              <a:t>The </a:t>
            </a:r>
            <a:r>
              <a:rPr lang="en-IN" sz="2400" dirty="0" err="1"/>
              <a:t>serverless</a:t>
            </a:r>
            <a:r>
              <a:rPr lang="en-IN" sz="2400" dirty="0"/>
              <a:t> apps do nothing to keep the attackers away from our data. The </a:t>
            </a:r>
            <a:r>
              <a:rPr lang="en-IN" sz="2400" dirty="0" err="1"/>
              <a:t>serverless</a:t>
            </a:r>
            <a:r>
              <a:rPr lang="en-IN" sz="2400" dirty="0"/>
              <a:t> application doesn't help if an attacker gains access to our data through a vulnerability such as leaked credentials, a compromised insider or by any other means then </a:t>
            </a:r>
            <a:r>
              <a:rPr lang="en-IN" sz="2400" dirty="0" err="1"/>
              <a:t>serverless</a:t>
            </a:r>
            <a:r>
              <a:rPr lang="en-IN" sz="2400" dirty="0"/>
              <a:t>.</a:t>
            </a:r>
          </a:p>
          <a:p>
            <a:r>
              <a:rPr lang="en-IN" sz="2400" dirty="0"/>
              <a:t>We can run software with the application which provides best chance to defeat the cybercriminals. The </a:t>
            </a:r>
            <a:r>
              <a:rPr lang="en-IN" sz="2400" dirty="0" err="1"/>
              <a:t>serverless</a:t>
            </a:r>
            <a:r>
              <a:rPr lang="en-IN" sz="2400" dirty="0"/>
              <a:t> applications are typically small in size. It helps developers to launch their applications quickly and easily. They don't need to worry about the underlying infrastructure. The web-services and data processing tools are examples of the most common </a:t>
            </a:r>
            <a:r>
              <a:rPr lang="en-IN" sz="2400" dirty="0" err="1"/>
              <a:t>serverless</a:t>
            </a:r>
            <a:r>
              <a:rPr lang="en-IN" sz="2400" dirty="0"/>
              <a:t> apps.</a:t>
            </a:r>
          </a:p>
          <a:p>
            <a:endParaRPr lang="en-IN" sz="2400" dirty="0"/>
          </a:p>
        </p:txBody>
      </p:sp>
      <p:sp>
        <p:nvSpPr>
          <p:cNvPr id="5" name="Footer Placeholder 4"/>
          <p:cNvSpPr>
            <a:spLocks noGrp="1"/>
          </p:cNvSpPr>
          <p:nvPr>
            <p:ph type="ftr" sz="quarter" idx="11"/>
          </p:nvPr>
        </p:nvSpPr>
        <p:spPr/>
        <p:txBody>
          <a:bodyPr/>
          <a:lstStyle/>
          <a:p>
            <a:r>
              <a:rPr lang="en-IN" smtClean="0"/>
              <a:t>Mr. Sukhdev Singh, Asst. Professor, CSE&amp;IT</a:t>
            </a:r>
            <a:endParaRPr lang="en-US"/>
          </a:p>
        </p:txBody>
      </p:sp>
    </p:spTree>
    <p:extLst>
      <p:ext uri="{BB962C8B-B14F-4D97-AF65-F5344CB8AC3E}">
        <p14:creationId xmlns:p14="http://schemas.microsoft.com/office/powerpoint/2010/main" val="496628027"/>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609600"/>
            <a:ext cx="7772400" cy="1143000"/>
          </a:xfrm>
        </p:spPr>
        <p:txBody>
          <a:bodyPr>
            <a:normAutofit fontScale="90000"/>
          </a:bodyPr>
          <a:lstStyle/>
          <a:p>
            <a:r>
              <a:rPr lang="en-IN" sz="5300" dirty="0" smtClean="0"/>
              <a:t>Cyber Security Concepts</a:t>
            </a:r>
            <a:r>
              <a:rPr lang="en-IN" dirty="0" smtClean="0"/>
              <a:t/>
            </a:r>
            <a:br>
              <a:rPr lang="en-IN" dirty="0" smtClean="0"/>
            </a:br>
            <a:endParaRPr lang="en-IN" dirty="0"/>
          </a:p>
        </p:txBody>
      </p:sp>
      <p:sp>
        <p:nvSpPr>
          <p:cNvPr id="3" name="Subtitle 2"/>
          <p:cNvSpPr>
            <a:spLocks noGrp="1"/>
          </p:cNvSpPr>
          <p:nvPr>
            <p:ph type="subTitle" idx="1"/>
          </p:nvPr>
        </p:nvSpPr>
        <p:spPr>
          <a:xfrm>
            <a:off x="1371600" y="1066800"/>
            <a:ext cx="6400800" cy="609600"/>
          </a:xfrm>
        </p:spPr>
        <p:txBody>
          <a:bodyPr/>
          <a:lstStyle/>
          <a:p>
            <a:r>
              <a:rPr lang="en-IN" sz="3200" dirty="0"/>
              <a:t>The NIST </a:t>
            </a:r>
            <a:r>
              <a:rPr lang="en-IN" sz="3200" dirty="0" err="1"/>
              <a:t>Cybersecurity</a:t>
            </a:r>
            <a:r>
              <a:rPr lang="en-IN" sz="3200" dirty="0"/>
              <a:t> Framework</a:t>
            </a:r>
          </a:p>
        </p:txBody>
      </p:sp>
      <p:sp>
        <p:nvSpPr>
          <p:cNvPr id="4" name="TextBox 3"/>
          <p:cNvSpPr txBox="1"/>
          <p:nvPr/>
        </p:nvSpPr>
        <p:spPr>
          <a:xfrm>
            <a:off x="533400" y="1874018"/>
            <a:ext cx="8382000" cy="3785652"/>
          </a:xfrm>
          <a:prstGeom prst="rect">
            <a:avLst/>
          </a:prstGeom>
          <a:noFill/>
        </p:spPr>
        <p:txBody>
          <a:bodyPr wrap="square" rtlCol="0">
            <a:spAutoFit/>
          </a:bodyPr>
          <a:lstStyle/>
          <a:p>
            <a:r>
              <a:rPr lang="en-IN" sz="2400" b="1" dirty="0"/>
              <a:t>What is the NIST </a:t>
            </a:r>
            <a:r>
              <a:rPr lang="en-IN" sz="2400" b="1" dirty="0" err="1"/>
              <a:t>Cybersecurity</a:t>
            </a:r>
            <a:r>
              <a:rPr lang="en-IN" sz="2400" b="1" dirty="0"/>
              <a:t> Framework</a:t>
            </a:r>
            <a:r>
              <a:rPr lang="en-IN" sz="2400" b="1" dirty="0" smtClean="0"/>
              <a:t>?</a:t>
            </a:r>
          </a:p>
          <a:p>
            <a:r>
              <a:rPr lang="en-IN" sz="2400" b="1" dirty="0"/>
              <a:t>Overview</a:t>
            </a:r>
          </a:p>
          <a:p>
            <a:r>
              <a:rPr lang="en-IN" sz="2400" dirty="0"/>
              <a:t>The NIST </a:t>
            </a:r>
            <a:r>
              <a:rPr lang="en-IN" sz="2400" dirty="0" err="1"/>
              <a:t>cybersecurity</a:t>
            </a:r>
            <a:r>
              <a:rPr lang="en-IN" sz="2400" dirty="0"/>
              <a:t> framework is a powerful tool to organize and improve your </a:t>
            </a:r>
            <a:r>
              <a:rPr lang="en-IN" sz="2400" dirty="0" err="1"/>
              <a:t>cybersecurity</a:t>
            </a:r>
            <a:r>
              <a:rPr lang="en-IN" sz="2400" dirty="0"/>
              <a:t> program. It is a set of guidelines and best practices to help organizations build and improve their </a:t>
            </a:r>
            <a:r>
              <a:rPr lang="en-IN" sz="2400" dirty="0" err="1"/>
              <a:t>cybersecurity</a:t>
            </a:r>
            <a:r>
              <a:rPr lang="en-IN" sz="2400" dirty="0"/>
              <a:t> posture. The framework puts forth a set of recommendations and standards that enable organizations to be better prepared in identifying and detecting cyber-attacks, and also provides guidelines on how to respond, prevent, and recover from cyber incidents</a:t>
            </a:r>
            <a:r>
              <a:rPr lang="en-IN" sz="2400" dirty="0" smtClean="0"/>
              <a:t>.</a:t>
            </a:r>
            <a:endParaRPr lang="en-IN" sz="2400" dirty="0"/>
          </a:p>
        </p:txBody>
      </p:sp>
      <p:sp>
        <p:nvSpPr>
          <p:cNvPr id="5" name="Footer Placeholder 4"/>
          <p:cNvSpPr>
            <a:spLocks noGrp="1"/>
          </p:cNvSpPr>
          <p:nvPr>
            <p:ph type="ftr" sz="quarter" idx="11"/>
          </p:nvPr>
        </p:nvSpPr>
        <p:spPr/>
        <p:txBody>
          <a:bodyPr/>
          <a:lstStyle/>
          <a:p>
            <a:r>
              <a:rPr lang="en-IN" smtClean="0"/>
              <a:t>Mr. Sukhdev Singh, Asst. Professor, CSE&amp;IT</a:t>
            </a:r>
            <a:endParaRPr lang="en-US"/>
          </a:p>
        </p:txBody>
      </p:sp>
    </p:spTree>
    <p:extLst>
      <p:ext uri="{BB962C8B-B14F-4D97-AF65-F5344CB8AC3E}">
        <p14:creationId xmlns:p14="http://schemas.microsoft.com/office/powerpoint/2010/main" val="3772204744"/>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609600"/>
            <a:ext cx="7772400" cy="1143000"/>
          </a:xfrm>
        </p:spPr>
        <p:txBody>
          <a:bodyPr>
            <a:normAutofit fontScale="90000"/>
          </a:bodyPr>
          <a:lstStyle/>
          <a:p>
            <a:r>
              <a:rPr lang="en-IN" sz="5300" dirty="0" smtClean="0"/>
              <a:t>Cyber Security Concepts</a:t>
            </a:r>
            <a:r>
              <a:rPr lang="en-IN" dirty="0" smtClean="0"/>
              <a:t/>
            </a:r>
            <a:br>
              <a:rPr lang="en-IN" dirty="0" smtClean="0"/>
            </a:br>
            <a:endParaRPr lang="en-IN" dirty="0"/>
          </a:p>
        </p:txBody>
      </p:sp>
      <p:sp>
        <p:nvSpPr>
          <p:cNvPr id="3" name="Subtitle 2"/>
          <p:cNvSpPr>
            <a:spLocks noGrp="1"/>
          </p:cNvSpPr>
          <p:nvPr>
            <p:ph type="subTitle" idx="1"/>
          </p:nvPr>
        </p:nvSpPr>
        <p:spPr>
          <a:xfrm>
            <a:off x="1371600" y="1066800"/>
            <a:ext cx="6400800" cy="609600"/>
          </a:xfrm>
        </p:spPr>
        <p:txBody>
          <a:bodyPr/>
          <a:lstStyle/>
          <a:p>
            <a:r>
              <a:rPr lang="en-IN" sz="3200" dirty="0"/>
              <a:t>The NIST </a:t>
            </a:r>
            <a:r>
              <a:rPr lang="en-IN" sz="3200" dirty="0" err="1"/>
              <a:t>Cybersecurity</a:t>
            </a:r>
            <a:r>
              <a:rPr lang="en-IN" sz="3200" dirty="0"/>
              <a:t> Framework</a:t>
            </a:r>
          </a:p>
        </p:txBody>
      </p:sp>
      <p:sp>
        <p:nvSpPr>
          <p:cNvPr id="4" name="TextBox 3"/>
          <p:cNvSpPr txBox="1"/>
          <p:nvPr/>
        </p:nvSpPr>
        <p:spPr>
          <a:xfrm>
            <a:off x="533400" y="1874018"/>
            <a:ext cx="8382000" cy="5262979"/>
          </a:xfrm>
          <a:prstGeom prst="rect">
            <a:avLst/>
          </a:prstGeom>
          <a:noFill/>
        </p:spPr>
        <p:txBody>
          <a:bodyPr wrap="square" rtlCol="0">
            <a:spAutoFit/>
          </a:bodyPr>
          <a:lstStyle/>
          <a:p>
            <a:r>
              <a:rPr lang="en-IN" sz="2400" b="1" dirty="0"/>
              <a:t>What is the NIST </a:t>
            </a:r>
            <a:r>
              <a:rPr lang="en-IN" sz="2400" b="1" dirty="0" err="1"/>
              <a:t>Cybersecurity</a:t>
            </a:r>
            <a:r>
              <a:rPr lang="en-IN" sz="2400" b="1" dirty="0"/>
              <a:t> Framework</a:t>
            </a:r>
            <a:r>
              <a:rPr lang="en-IN" sz="2400" b="1" dirty="0" smtClean="0"/>
              <a:t>?</a:t>
            </a:r>
          </a:p>
          <a:p>
            <a:r>
              <a:rPr lang="en-IN" sz="2400" b="1" dirty="0"/>
              <a:t>Overview</a:t>
            </a:r>
          </a:p>
          <a:p>
            <a:r>
              <a:rPr lang="en-IN" sz="2400" dirty="0" smtClean="0"/>
              <a:t>Drafted </a:t>
            </a:r>
            <a:r>
              <a:rPr lang="en-IN" sz="2400" dirty="0"/>
              <a:t>by the National Institute of Standards and Technology (NIST), this framework addresses the lack of standards when it comes to </a:t>
            </a:r>
            <a:r>
              <a:rPr lang="en-IN" sz="2400" dirty="0" err="1"/>
              <a:t>cybersecurity</a:t>
            </a:r>
            <a:r>
              <a:rPr lang="en-IN" sz="2400" dirty="0"/>
              <a:t> and provides a uniform set of rules, guidelines, and standards for organizations to use across industries. The NIST </a:t>
            </a:r>
            <a:r>
              <a:rPr lang="en-IN" sz="2400" dirty="0" err="1"/>
              <a:t>Cybersecurity</a:t>
            </a:r>
            <a:r>
              <a:rPr lang="en-IN" sz="2400" dirty="0"/>
              <a:t> Framework (NIST CSF) is widely considered to be the gold-standard for building a </a:t>
            </a:r>
            <a:r>
              <a:rPr lang="en-IN" sz="2400" dirty="0" err="1"/>
              <a:t>cybersecurity</a:t>
            </a:r>
            <a:r>
              <a:rPr lang="en-IN" sz="2400" dirty="0"/>
              <a:t> program. Whether you’re just getting started in establishing a </a:t>
            </a:r>
            <a:r>
              <a:rPr lang="en-IN" sz="2400" dirty="0" err="1"/>
              <a:t>cybersecurity</a:t>
            </a:r>
            <a:r>
              <a:rPr lang="en-IN" sz="2400" dirty="0"/>
              <a:t> program or you’re already running a fairly mature program, the framework can provide value — by acting as a top-level security management tool that helps assess </a:t>
            </a:r>
            <a:r>
              <a:rPr lang="en-IN" sz="2400" dirty="0" err="1"/>
              <a:t>cybersecurity</a:t>
            </a:r>
            <a:r>
              <a:rPr lang="en-IN" sz="2400" dirty="0"/>
              <a:t> risk across the organization.</a:t>
            </a:r>
          </a:p>
          <a:p>
            <a:endParaRPr lang="en-IN" sz="2400" b="1" dirty="0"/>
          </a:p>
        </p:txBody>
      </p:sp>
      <p:sp>
        <p:nvSpPr>
          <p:cNvPr id="5" name="Footer Placeholder 4"/>
          <p:cNvSpPr>
            <a:spLocks noGrp="1"/>
          </p:cNvSpPr>
          <p:nvPr>
            <p:ph type="ftr" sz="quarter" idx="11"/>
          </p:nvPr>
        </p:nvSpPr>
        <p:spPr/>
        <p:txBody>
          <a:bodyPr/>
          <a:lstStyle/>
          <a:p>
            <a:r>
              <a:rPr lang="en-IN" smtClean="0"/>
              <a:t>Mr. Sukhdev Singh, Asst. Professor, CSE&amp;IT</a:t>
            </a:r>
            <a:endParaRPr lang="en-US"/>
          </a:p>
        </p:txBody>
      </p:sp>
    </p:spTree>
    <p:extLst>
      <p:ext uri="{BB962C8B-B14F-4D97-AF65-F5344CB8AC3E}">
        <p14:creationId xmlns:p14="http://schemas.microsoft.com/office/powerpoint/2010/main" val="3674916231"/>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609600"/>
            <a:ext cx="7772400" cy="1143000"/>
          </a:xfrm>
        </p:spPr>
        <p:txBody>
          <a:bodyPr>
            <a:normAutofit fontScale="90000"/>
          </a:bodyPr>
          <a:lstStyle/>
          <a:p>
            <a:r>
              <a:rPr lang="en-IN" sz="5300" dirty="0" smtClean="0"/>
              <a:t>Cyber Security Concepts</a:t>
            </a:r>
            <a:r>
              <a:rPr lang="en-IN" dirty="0" smtClean="0"/>
              <a:t/>
            </a:r>
            <a:br>
              <a:rPr lang="en-IN" dirty="0" smtClean="0"/>
            </a:br>
            <a:endParaRPr lang="en-IN" dirty="0"/>
          </a:p>
        </p:txBody>
      </p:sp>
      <p:sp>
        <p:nvSpPr>
          <p:cNvPr id="3" name="Subtitle 2"/>
          <p:cNvSpPr>
            <a:spLocks noGrp="1"/>
          </p:cNvSpPr>
          <p:nvPr>
            <p:ph type="subTitle" idx="1"/>
          </p:nvPr>
        </p:nvSpPr>
        <p:spPr>
          <a:xfrm>
            <a:off x="1400908" y="1066800"/>
            <a:ext cx="6400800" cy="609600"/>
          </a:xfrm>
        </p:spPr>
        <p:txBody>
          <a:bodyPr/>
          <a:lstStyle/>
          <a:p>
            <a:r>
              <a:rPr lang="en-IN" sz="3200" dirty="0"/>
              <a:t>The NIST </a:t>
            </a:r>
            <a:r>
              <a:rPr lang="en-IN" sz="3200" dirty="0" err="1"/>
              <a:t>Cybersecurity</a:t>
            </a:r>
            <a:r>
              <a:rPr lang="en-IN" sz="3200" dirty="0"/>
              <a:t> Framework</a:t>
            </a:r>
          </a:p>
        </p:txBody>
      </p:sp>
      <p:sp>
        <p:nvSpPr>
          <p:cNvPr id="4" name="TextBox 3"/>
          <p:cNvSpPr txBox="1"/>
          <p:nvPr/>
        </p:nvSpPr>
        <p:spPr>
          <a:xfrm>
            <a:off x="533400" y="1874018"/>
            <a:ext cx="8382000" cy="1569660"/>
          </a:xfrm>
          <a:prstGeom prst="rect">
            <a:avLst/>
          </a:prstGeom>
          <a:noFill/>
        </p:spPr>
        <p:txBody>
          <a:bodyPr wrap="square" rtlCol="0">
            <a:spAutoFit/>
          </a:bodyPr>
          <a:lstStyle/>
          <a:p>
            <a:r>
              <a:rPr lang="en-IN" sz="2400" dirty="0" smtClean="0"/>
              <a:t>The </a:t>
            </a:r>
            <a:r>
              <a:rPr lang="en-IN" sz="2400" dirty="0"/>
              <a:t>framework categorizes all </a:t>
            </a:r>
            <a:r>
              <a:rPr lang="en-IN" sz="2400" dirty="0" err="1"/>
              <a:t>cybersecurity</a:t>
            </a:r>
            <a:r>
              <a:rPr lang="en-IN" sz="2400" dirty="0"/>
              <a:t> capabilities, projects, processes, daily activities into these 5 core functions:</a:t>
            </a:r>
          </a:p>
          <a:p>
            <a:r>
              <a:rPr lang="en-IN" sz="2400" dirty="0"/>
              <a:t/>
            </a:r>
            <a:br>
              <a:rPr lang="en-IN" sz="2400" dirty="0"/>
            </a:br>
            <a:endParaRPr lang="en-IN" sz="2400" b="1" dirty="0"/>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820" y="2658848"/>
            <a:ext cx="8519160" cy="396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Footer Placeholder 4"/>
          <p:cNvSpPr>
            <a:spLocks noGrp="1"/>
          </p:cNvSpPr>
          <p:nvPr>
            <p:ph type="ftr" sz="quarter" idx="11"/>
          </p:nvPr>
        </p:nvSpPr>
        <p:spPr/>
        <p:txBody>
          <a:bodyPr/>
          <a:lstStyle/>
          <a:p>
            <a:r>
              <a:rPr lang="en-IN" smtClean="0"/>
              <a:t>Mr. Sukhdev Singh, Asst. Professor, CSE&amp;IT</a:t>
            </a:r>
            <a:endParaRPr lang="en-US"/>
          </a:p>
        </p:txBody>
      </p:sp>
    </p:spTree>
    <p:extLst>
      <p:ext uri="{BB962C8B-B14F-4D97-AF65-F5344CB8AC3E}">
        <p14:creationId xmlns:p14="http://schemas.microsoft.com/office/powerpoint/2010/main" val="1320754378"/>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609600"/>
            <a:ext cx="7772400" cy="1143000"/>
          </a:xfrm>
        </p:spPr>
        <p:txBody>
          <a:bodyPr>
            <a:normAutofit fontScale="90000"/>
          </a:bodyPr>
          <a:lstStyle/>
          <a:p>
            <a:r>
              <a:rPr lang="en-IN" sz="5300" dirty="0" smtClean="0"/>
              <a:t>Cyber Security Concepts</a:t>
            </a:r>
            <a:r>
              <a:rPr lang="en-IN" dirty="0" smtClean="0"/>
              <a:t/>
            </a:r>
            <a:br>
              <a:rPr lang="en-IN" dirty="0" smtClean="0"/>
            </a:br>
            <a:endParaRPr lang="en-IN" dirty="0"/>
          </a:p>
        </p:txBody>
      </p:sp>
      <p:sp>
        <p:nvSpPr>
          <p:cNvPr id="3" name="Subtitle 2"/>
          <p:cNvSpPr>
            <a:spLocks noGrp="1"/>
          </p:cNvSpPr>
          <p:nvPr>
            <p:ph type="subTitle" idx="1"/>
          </p:nvPr>
        </p:nvSpPr>
        <p:spPr>
          <a:xfrm>
            <a:off x="1400908" y="1066800"/>
            <a:ext cx="6400800" cy="609600"/>
          </a:xfrm>
        </p:spPr>
        <p:txBody>
          <a:bodyPr/>
          <a:lstStyle/>
          <a:p>
            <a:r>
              <a:rPr lang="en-IN" sz="3200" dirty="0"/>
              <a:t>The NIST </a:t>
            </a:r>
            <a:r>
              <a:rPr lang="en-IN" sz="3200" dirty="0" err="1"/>
              <a:t>Cybersecurity</a:t>
            </a:r>
            <a:r>
              <a:rPr lang="en-IN" sz="3200" dirty="0"/>
              <a:t> Framework</a:t>
            </a:r>
          </a:p>
        </p:txBody>
      </p:sp>
      <p:sp>
        <p:nvSpPr>
          <p:cNvPr id="4" name="TextBox 3"/>
          <p:cNvSpPr txBox="1"/>
          <p:nvPr/>
        </p:nvSpPr>
        <p:spPr>
          <a:xfrm>
            <a:off x="533400" y="1874018"/>
            <a:ext cx="8382000" cy="4524315"/>
          </a:xfrm>
          <a:prstGeom prst="rect">
            <a:avLst/>
          </a:prstGeom>
          <a:noFill/>
        </p:spPr>
        <p:txBody>
          <a:bodyPr wrap="square" rtlCol="0">
            <a:spAutoFit/>
          </a:bodyPr>
          <a:lstStyle/>
          <a:p>
            <a:r>
              <a:rPr lang="en-IN" sz="2400" b="1" dirty="0">
                <a:solidFill>
                  <a:srgbClr val="FF0000"/>
                </a:solidFill>
              </a:rPr>
              <a:t>IDENTIFY</a:t>
            </a:r>
            <a:endParaRPr lang="en-IN" sz="2400" dirty="0">
              <a:solidFill>
                <a:srgbClr val="FF0000"/>
              </a:solidFill>
            </a:endParaRPr>
          </a:p>
          <a:p>
            <a:r>
              <a:rPr lang="en-IN" sz="2400" dirty="0"/>
              <a:t>The Identify function is focused on laying the groundwork for an effective </a:t>
            </a:r>
            <a:r>
              <a:rPr lang="en-IN" sz="2400" dirty="0" err="1"/>
              <a:t>cybersecurity</a:t>
            </a:r>
            <a:r>
              <a:rPr lang="en-IN" sz="2400" dirty="0"/>
              <a:t> program. This function assists in developing an organizational understanding to manage </a:t>
            </a:r>
            <a:r>
              <a:rPr lang="en-IN" sz="2400" dirty="0" err="1"/>
              <a:t>cybersecurity</a:t>
            </a:r>
            <a:r>
              <a:rPr lang="en-IN" sz="2400" dirty="0"/>
              <a:t> risk to systems, people, assets, data, and capabilities. To enable an organization to focus and prioritize its efforts, consistent with its risk management strategy and business needs, this function stressed the importance of understanding the business context, the resources that support critical functions, and the related </a:t>
            </a:r>
            <a:r>
              <a:rPr lang="en-IN" sz="2400" dirty="0" err="1"/>
              <a:t>cybersecurity</a:t>
            </a:r>
            <a:r>
              <a:rPr lang="en-IN" sz="2400" dirty="0"/>
              <a:t> risks. Essential activities in this group include:</a:t>
            </a:r>
          </a:p>
          <a:p>
            <a:endParaRPr lang="en-IN" sz="2400" dirty="0"/>
          </a:p>
        </p:txBody>
      </p:sp>
      <p:sp>
        <p:nvSpPr>
          <p:cNvPr id="5" name="Footer Placeholder 4"/>
          <p:cNvSpPr>
            <a:spLocks noGrp="1"/>
          </p:cNvSpPr>
          <p:nvPr>
            <p:ph type="ftr" sz="quarter" idx="11"/>
          </p:nvPr>
        </p:nvSpPr>
        <p:spPr/>
        <p:txBody>
          <a:bodyPr/>
          <a:lstStyle/>
          <a:p>
            <a:r>
              <a:rPr lang="en-IN" smtClean="0"/>
              <a:t>Mr. Sukhdev Singh, Asst. Professor, CSE&amp;IT</a:t>
            </a:r>
            <a:endParaRPr lang="en-US"/>
          </a:p>
        </p:txBody>
      </p:sp>
    </p:spTree>
    <p:extLst>
      <p:ext uri="{BB962C8B-B14F-4D97-AF65-F5344CB8AC3E}">
        <p14:creationId xmlns:p14="http://schemas.microsoft.com/office/powerpoint/2010/main" val="3691936756"/>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609600"/>
            <a:ext cx="7772400" cy="1143000"/>
          </a:xfrm>
        </p:spPr>
        <p:txBody>
          <a:bodyPr>
            <a:normAutofit fontScale="90000"/>
          </a:bodyPr>
          <a:lstStyle/>
          <a:p>
            <a:r>
              <a:rPr lang="en-IN" sz="5300" dirty="0" smtClean="0"/>
              <a:t>Cyber Security Concepts</a:t>
            </a:r>
            <a:r>
              <a:rPr lang="en-IN" dirty="0" smtClean="0"/>
              <a:t/>
            </a:r>
            <a:br>
              <a:rPr lang="en-IN" dirty="0" smtClean="0"/>
            </a:br>
            <a:endParaRPr lang="en-IN" dirty="0"/>
          </a:p>
        </p:txBody>
      </p:sp>
      <p:sp>
        <p:nvSpPr>
          <p:cNvPr id="3" name="Subtitle 2"/>
          <p:cNvSpPr>
            <a:spLocks noGrp="1"/>
          </p:cNvSpPr>
          <p:nvPr>
            <p:ph type="subTitle" idx="1"/>
          </p:nvPr>
        </p:nvSpPr>
        <p:spPr>
          <a:xfrm>
            <a:off x="1400908" y="1066800"/>
            <a:ext cx="6400800" cy="609600"/>
          </a:xfrm>
        </p:spPr>
        <p:txBody>
          <a:bodyPr/>
          <a:lstStyle/>
          <a:p>
            <a:r>
              <a:rPr lang="en-IN" sz="3200" dirty="0"/>
              <a:t>The NIST </a:t>
            </a:r>
            <a:r>
              <a:rPr lang="en-IN" sz="3200" dirty="0" err="1"/>
              <a:t>Cybersecurity</a:t>
            </a:r>
            <a:r>
              <a:rPr lang="en-IN" sz="3200" dirty="0"/>
              <a:t> Framework</a:t>
            </a:r>
          </a:p>
        </p:txBody>
      </p:sp>
      <p:sp>
        <p:nvSpPr>
          <p:cNvPr id="4" name="TextBox 3"/>
          <p:cNvSpPr txBox="1"/>
          <p:nvPr/>
        </p:nvSpPr>
        <p:spPr>
          <a:xfrm>
            <a:off x="533400" y="1874018"/>
            <a:ext cx="8382000" cy="4462760"/>
          </a:xfrm>
          <a:prstGeom prst="rect">
            <a:avLst/>
          </a:prstGeom>
          <a:noFill/>
        </p:spPr>
        <p:txBody>
          <a:bodyPr wrap="square" rtlCol="0">
            <a:spAutoFit/>
          </a:bodyPr>
          <a:lstStyle/>
          <a:p>
            <a:r>
              <a:rPr lang="en-IN" sz="2400" b="1" dirty="0">
                <a:solidFill>
                  <a:srgbClr val="FF0000"/>
                </a:solidFill>
              </a:rPr>
              <a:t>IDENTIFY</a:t>
            </a:r>
            <a:endParaRPr lang="en-IN" sz="2400" dirty="0">
              <a:solidFill>
                <a:srgbClr val="FF0000"/>
              </a:solidFill>
            </a:endParaRPr>
          </a:p>
          <a:p>
            <a:r>
              <a:rPr lang="en-IN" sz="2000" dirty="0" smtClean="0"/>
              <a:t>Identifying </a:t>
            </a:r>
            <a:r>
              <a:rPr lang="en-IN" sz="2000" dirty="0"/>
              <a:t>physical and software assets to establish the basis of an asset management program</a:t>
            </a:r>
          </a:p>
          <a:p>
            <a:r>
              <a:rPr lang="en-IN" sz="2000" dirty="0"/>
              <a:t>Identifying the organization’s business environment including its role in the supply chain</a:t>
            </a:r>
          </a:p>
          <a:p>
            <a:r>
              <a:rPr lang="en-IN" sz="2000" dirty="0"/>
              <a:t>Identifying established </a:t>
            </a:r>
            <a:r>
              <a:rPr lang="en-IN" sz="2000" dirty="0" err="1"/>
              <a:t>cybersecurity</a:t>
            </a:r>
            <a:r>
              <a:rPr lang="en-IN" sz="2000" dirty="0"/>
              <a:t> policies to define the governance program as well as identifying legal and regulatory requirements regarding the </a:t>
            </a:r>
            <a:r>
              <a:rPr lang="en-IN" sz="2000" dirty="0" err="1"/>
              <a:t>cybersecurity</a:t>
            </a:r>
            <a:r>
              <a:rPr lang="en-IN" sz="2000" dirty="0"/>
              <a:t> capabilities of the organization</a:t>
            </a:r>
          </a:p>
          <a:p>
            <a:r>
              <a:rPr lang="en-IN" sz="2000" dirty="0"/>
              <a:t>Identifying asset vulnerabilities, threats to internal and external organizational resources, and risk response activities to assess risk</a:t>
            </a:r>
          </a:p>
          <a:p>
            <a:r>
              <a:rPr lang="en-IN" sz="2000" dirty="0"/>
              <a:t>Establishing a risk management strategy including identifying risk tolerance</a:t>
            </a:r>
          </a:p>
          <a:p>
            <a:r>
              <a:rPr lang="en-IN" sz="2000" dirty="0"/>
              <a:t>Identifying a supply chain risk management strategy including priorities, constraints, risk tolerances, and assumptions used to support risk decisions associated with managing supply chain risks</a:t>
            </a:r>
          </a:p>
        </p:txBody>
      </p:sp>
      <p:sp>
        <p:nvSpPr>
          <p:cNvPr id="5" name="Footer Placeholder 4"/>
          <p:cNvSpPr>
            <a:spLocks noGrp="1"/>
          </p:cNvSpPr>
          <p:nvPr>
            <p:ph type="ftr" sz="quarter" idx="11"/>
          </p:nvPr>
        </p:nvSpPr>
        <p:spPr/>
        <p:txBody>
          <a:bodyPr/>
          <a:lstStyle/>
          <a:p>
            <a:r>
              <a:rPr lang="en-IN" smtClean="0"/>
              <a:t>Mr. Sukhdev Singh, Asst. Professor, CSE&amp;IT</a:t>
            </a:r>
            <a:endParaRPr lang="en-US"/>
          </a:p>
        </p:txBody>
      </p:sp>
    </p:spTree>
    <p:extLst>
      <p:ext uri="{BB962C8B-B14F-4D97-AF65-F5344CB8AC3E}">
        <p14:creationId xmlns:p14="http://schemas.microsoft.com/office/powerpoint/2010/main" val="1191905854"/>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609600"/>
            <a:ext cx="7772400" cy="1143000"/>
          </a:xfrm>
        </p:spPr>
        <p:txBody>
          <a:bodyPr>
            <a:normAutofit fontScale="90000"/>
          </a:bodyPr>
          <a:lstStyle/>
          <a:p>
            <a:r>
              <a:rPr lang="en-IN" sz="5300" dirty="0" smtClean="0"/>
              <a:t>Cyber Security Concepts</a:t>
            </a:r>
            <a:r>
              <a:rPr lang="en-IN" dirty="0" smtClean="0"/>
              <a:t/>
            </a:r>
            <a:br>
              <a:rPr lang="en-IN" dirty="0" smtClean="0"/>
            </a:br>
            <a:endParaRPr lang="en-IN" dirty="0"/>
          </a:p>
        </p:txBody>
      </p:sp>
      <p:sp>
        <p:nvSpPr>
          <p:cNvPr id="3" name="Subtitle 2"/>
          <p:cNvSpPr>
            <a:spLocks noGrp="1"/>
          </p:cNvSpPr>
          <p:nvPr>
            <p:ph type="subTitle" idx="1"/>
          </p:nvPr>
        </p:nvSpPr>
        <p:spPr>
          <a:xfrm>
            <a:off x="1400908" y="1066800"/>
            <a:ext cx="6400800" cy="609600"/>
          </a:xfrm>
        </p:spPr>
        <p:txBody>
          <a:bodyPr/>
          <a:lstStyle/>
          <a:p>
            <a:r>
              <a:rPr lang="en-IN" sz="3200" dirty="0"/>
              <a:t>The NIST </a:t>
            </a:r>
            <a:r>
              <a:rPr lang="en-IN" sz="3200" dirty="0" err="1"/>
              <a:t>Cybersecurity</a:t>
            </a:r>
            <a:r>
              <a:rPr lang="en-IN" sz="3200" dirty="0"/>
              <a:t> Framework</a:t>
            </a:r>
          </a:p>
        </p:txBody>
      </p:sp>
      <p:sp>
        <p:nvSpPr>
          <p:cNvPr id="4" name="TextBox 3"/>
          <p:cNvSpPr txBox="1"/>
          <p:nvPr/>
        </p:nvSpPr>
        <p:spPr>
          <a:xfrm>
            <a:off x="533400" y="1874018"/>
            <a:ext cx="8382000" cy="4893647"/>
          </a:xfrm>
          <a:prstGeom prst="rect">
            <a:avLst/>
          </a:prstGeom>
          <a:noFill/>
        </p:spPr>
        <p:txBody>
          <a:bodyPr wrap="square" rtlCol="0">
            <a:spAutoFit/>
          </a:bodyPr>
          <a:lstStyle/>
          <a:p>
            <a:r>
              <a:rPr lang="en-IN" sz="2400" b="1" dirty="0">
                <a:solidFill>
                  <a:srgbClr val="FF0000"/>
                </a:solidFill>
              </a:rPr>
              <a:t>PROTECT</a:t>
            </a:r>
            <a:endParaRPr lang="en-IN" sz="2400" dirty="0">
              <a:solidFill>
                <a:srgbClr val="FF0000"/>
              </a:solidFill>
            </a:endParaRPr>
          </a:p>
          <a:p>
            <a:r>
              <a:rPr lang="en-IN" sz="2400" dirty="0"/>
              <a:t>The Protect function outlines appropriate safeguards to ensure delivery of critical infrastructure services and supports the ability to limit or contain the impact of a potential </a:t>
            </a:r>
            <a:r>
              <a:rPr lang="en-IN" sz="2400" dirty="0" err="1"/>
              <a:t>cybersecurity</a:t>
            </a:r>
            <a:r>
              <a:rPr lang="en-IN" sz="2400" dirty="0"/>
              <a:t> event. Critical activities in this group include:</a:t>
            </a:r>
          </a:p>
          <a:p>
            <a:pPr marL="342900" indent="-342900">
              <a:buFont typeface="Arial" pitchFamily="34" charset="0"/>
              <a:buChar char="•"/>
            </a:pPr>
            <a:r>
              <a:rPr lang="en-IN" sz="2400" dirty="0"/>
              <a:t>Implementing protections for Identity Management and Access Control within the organization including physical and remote access</a:t>
            </a:r>
          </a:p>
          <a:p>
            <a:pPr marL="342900" indent="-342900">
              <a:buFont typeface="Arial" pitchFamily="34" charset="0"/>
              <a:buChar char="•"/>
            </a:pPr>
            <a:r>
              <a:rPr lang="en-IN" sz="2400" dirty="0"/>
              <a:t>Empowering staff through security awareness training including role based and privileged user training</a:t>
            </a:r>
          </a:p>
          <a:p>
            <a:pPr marL="342900" indent="-342900">
              <a:buFont typeface="Arial" pitchFamily="34" charset="0"/>
              <a:buChar char="•"/>
            </a:pPr>
            <a:r>
              <a:rPr lang="en-IN" sz="2400" dirty="0"/>
              <a:t>Establishing data security protection consistent with the organization’s risk strategy to protect the confidentiality, integrity, and availability of </a:t>
            </a:r>
            <a:r>
              <a:rPr lang="en-IN" sz="2400" dirty="0" smtClean="0"/>
              <a:t>information</a:t>
            </a:r>
            <a:endParaRPr lang="en-IN" sz="2400" dirty="0"/>
          </a:p>
        </p:txBody>
      </p:sp>
      <p:sp>
        <p:nvSpPr>
          <p:cNvPr id="5" name="Footer Placeholder 4"/>
          <p:cNvSpPr>
            <a:spLocks noGrp="1"/>
          </p:cNvSpPr>
          <p:nvPr>
            <p:ph type="ftr" sz="quarter" idx="11"/>
          </p:nvPr>
        </p:nvSpPr>
        <p:spPr/>
        <p:txBody>
          <a:bodyPr/>
          <a:lstStyle/>
          <a:p>
            <a:r>
              <a:rPr lang="en-IN" smtClean="0"/>
              <a:t>Mr. Sukhdev Singh, Asst. Professor, CSE&amp;IT</a:t>
            </a:r>
            <a:endParaRPr lang="en-US"/>
          </a:p>
        </p:txBody>
      </p:sp>
    </p:spTree>
    <p:extLst>
      <p:ext uri="{BB962C8B-B14F-4D97-AF65-F5344CB8AC3E}">
        <p14:creationId xmlns:p14="http://schemas.microsoft.com/office/powerpoint/2010/main" val="511307286"/>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609600"/>
            <a:ext cx="7772400" cy="1143000"/>
          </a:xfrm>
        </p:spPr>
        <p:txBody>
          <a:bodyPr>
            <a:normAutofit fontScale="90000"/>
          </a:bodyPr>
          <a:lstStyle/>
          <a:p>
            <a:r>
              <a:rPr lang="en-IN" sz="5300" dirty="0" smtClean="0"/>
              <a:t>Cyber Security Concepts</a:t>
            </a:r>
            <a:r>
              <a:rPr lang="en-IN" dirty="0" smtClean="0"/>
              <a:t/>
            </a:r>
            <a:br>
              <a:rPr lang="en-IN" dirty="0" smtClean="0"/>
            </a:br>
            <a:endParaRPr lang="en-IN" dirty="0"/>
          </a:p>
        </p:txBody>
      </p:sp>
      <p:sp>
        <p:nvSpPr>
          <p:cNvPr id="3" name="Subtitle 2"/>
          <p:cNvSpPr>
            <a:spLocks noGrp="1"/>
          </p:cNvSpPr>
          <p:nvPr>
            <p:ph type="subTitle" idx="1"/>
          </p:nvPr>
        </p:nvSpPr>
        <p:spPr>
          <a:xfrm>
            <a:off x="1400908" y="1066800"/>
            <a:ext cx="6400800" cy="609600"/>
          </a:xfrm>
        </p:spPr>
        <p:txBody>
          <a:bodyPr/>
          <a:lstStyle/>
          <a:p>
            <a:r>
              <a:rPr lang="en-IN" sz="3200" dirty="0"/>
              <a:t>The NIST </a:t>
            </a:r>
            <a:r>
              <a:rPr lang="en-IN" sz="3200" dirty="0" err="1"/>
              <a:t>Cybersecurity</a:t>
            </a:r>
            <a:r>
              <a:rPr lang="en-IN" sz="3200" dirty="0"/>
              <a:t> Framework</a:t>
            </a:r>
          </a:p>
        </p:txBody>
      </p:sp>
      <p:sp>
        <p:nvSpPr>
          <p:cNvPr id="4" name="TextBox 3"/>
          <p:cNvSpPr txBox="1"/>
          <p:nvPr/>
        </p:nvSpPr>
        <p:spPr>
          <a:xfrm>
            <a:off x="533400" y="1874018"/>
            <a:ext cx="8382000" cy="3046988"/>
          </a:xfrm>
          <a:prstGeom prst="rect">
            <a:avLst/>
          </a:prstGeom>
          <a:noFill/>
        </p:spPr>
        <p:txBody>
          <a:bodyPr wrap="square" rtlCol="0">
            <a:spAutoFit/>
          </a:bodyPr>
          <a:lstStyle/>
          <a:p>
            <a:r>
              <a:rPr lang="en-IN" sz="2400" b="1" dirty="0">
                <a:solidFill>
                  <a:srgbClr val="FF0000"/>
                </a:solidFill>
              </a:rPr>
              <a:t>PROTECT</a:t>
            </a:r>
            <a:endParaRPr lang="en-IN" sz="2400" dirty="0">
              <a:solidFill>
                <a:srgbClr val="FF0000"/>
              </a:solidFill>
            </a:endParaRPr>
          </a:p>
          <a:p>
            <a:pPr marL="342900" indent="-342900">
              <a:buFont typeface="Arial" pitchFamily="34" charset="0"/>
              <a:buChar char="•"/>
            </a:pPr>
            <a:r>
              <a:rPr lang="en-IN" sz="2400" dirty="0" smtClean="0"/>
              <a:t>Implementing </a:t>
            </a:r>
            <a:r>
              <a:rPr lang="en-IN" sz="2400" dirty="0"/>
              <a:t>processes and procedures to maintain and manage the protections of information systems and assets</a:t>
            </a:r>
          </a:p>
          <a:p>
            <a:pPr marL="342900" indent="-342900">
              <a:buFont typeface="Arial" pitchFamily="34" charset="0"/>
              <a:buChar char="•"/>
            </a:pPr>
            <a:r>
              <a:rPr lang="en-IN" sz="2400" dirty="0"/>
              <a:t>Protecting organizational resources through maintenance, including remote maintenance activities</a:t>
            </a:r>
          </a:p>
          <a:p>
            <a:pPr marL="342900" indent="-342900">
              <a:buFont typeface="Arial" pitchFamily="34" charset="0"/>
              <a:buChar char="•"/>
            </a:pPr>
            <a:r>
              <a:rPr lang="en-IN" sz="2400" dirty="0"/>
              <a:t>Managing technology to ensure the security and resilience of systems, consistent with organizational policies, procedures, and agreements</a:t>
            </a:r>
          </a:p>
        </p:txBody>
      </p:sp>
      <p:sp>
        <p:nvSpPr>
          <p:cNvPr id="5" name="Footer Placeholder 4"/>
          <p:cNvSpPr>
            <a:spLocks noGrp="1"/>
          </p:cNvSpPr>
          <p:nvPr>
            <p:ph type="ftr" sz="quarter" idx="11"/>
          </p:nvPr>
        </p:nvSpPr>
        <p:spPr/>
        <p:txBody>
          <a:bodyPr/>
          <a:lstStyle/>
          <a:p>
            <a:r>
              <a:rPr lang="en-IN" smtClean="0"/>
              <a:t>Mr. Sukhdev Singh, Asst. Professor, CSE&amp;IT</a:t>
            </a:r>
            <a:endParaRPr lang="en-US"/>
          </a:p>
        </p:txBody>
      </p:sp>
    </p:spTree>
    <p:extLst>
      <p:ext uri="{BB962C8B-B14F-4D97-AF65-F5344CB8AC3E}">
        <p14:creationId xmlns:p14="http://schemas.microsoft.com/office/powerpoint/2010/main" val="71328102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609600"/>
            <a:ext cx="7772400" cy="1143000"/>
          </a:xfrm>
        </p:spPr>
        <p:txBody>
          <a:bodyPr>
            <a:normAutofit fontScale="90000"/>
          </a:bodyPr>
          <a:lstStyle/>
          <a:p>
            <a:r>
              <a:rPr lang="en-IN" sz="5300" dirty="0" smtClean="0"/>
              <a:t>Cyber Security Concepts</a:t>
            </a:r>
            <a:r>
              <a:rPr lang="en-IN" dirty="0" smtClean="0"/>
              <a:t/>
            </a:r>
            <a:br>
              <a:rPr lang="en-IN" dirty="0" smtClean="0"/>
            </a:br>
            <a:endParaRPr lang="en-IN" dirty="0"/>
          </a:p>
        </p:txBody>
      </p:sp>
      <p:sp>
        <p:nvSpPr>
          <p:cNvPr id="3" name="Subtitle 2"/>
          <p:cNvSpPr>
            <a:spLocks noGrp="1"/>
          </p:cNvSpPr>
          <p:nvPr>
            <p:ph type="subTitle" idx="1"/>
          </p:nvPr>
        </p:nvSpPr>
        <p:spPr>
          <a:xfrm>
            <a:off x="1371600" y="1066800"/>
            <a:ext cx="6400800" cy="609600"/>
          </a:xfrm>
        </p:spPr>
        <p:txBody>
          <a:bodyPr/>
          <a:lstStyle/>
          <a:p>
            <a:r>
              <a:rPr lang="en-IN" sz="3200" dirty="0" smtClean="0">
                <a:solidFill>
                  <a:schemeClr val="accent5">
                    <a:lumMod val="40000"/>
                    <a:lumOff val="60000"/>
                  </a:schemeClr>
                </a:solidFill>
              </a:rPr>
              <a:t>History of Cyber Security</a:t>
            </a:r>
          </a:p>
          <a:p>
            <a:endParaRPr lang="en-IN" dirty="0"/>
          </a:p>
        </p:txBody>
      </p:sp>
      <p:sp>
        <p:nvSpPr>
          <p:cNvPr id="4" name="TextBox 3"/>
          <p:cNvSpPr txBox="1"/>
          <p:nvPr/>
        </p:nvSpPr>
        <p:spPr>
          <a:xfrm>
            <a:off x="1295400" y="1828800"/>
            <a:ext cx="7162800" cy="4401205"/>
          </a:xfrm>
          <a:prstGeom prst="rect">
            <a:avLst/>
          </a:prstGeom>
          <a:noFill/>
        </p:spPr>
        <p:txBody>
          <a:bodyPr wrap="square" rtlCol="0">
            <a:spAutoFit/>
          </a:bodyPr>
          <a:lstStyle/>
          <a:p>
            <a:r>
              <a:rPr lang="en-IN" sz="3200" b="1" dirty="0">
                <a:latin typeface="Arial Black" pitchFamily="34" charset="0"/>
              </a:rPr>
              <a:t>The 1940s</a:t>
            </a:r>
          </a:p>
          <a:p>
            <a:endParaRPr lang="en-IN" sz="3200" b="1" dirty="0">
              <a:latin typeface="Arial Black" pitchFamily="34" charset="0"/>
            </a:endParaRPr>
          </a:p>
          <a:p>
            <a:r>
              <a:rPr lang="en-IN" sz="2400" dirty="0"/>
              <a:t>The first digital computer was created in 1943. For the next several decades, there were limited ways for people to use computers in a criminal or risky manner. There were only a few of these computers located around the world. Most were very large, very noisy, and difficult to use. These electronic machines were not available to most people. Many didn’t know they existed.</a:t>
            </a:r>
          </a:p>
          <a:p>
            <a:endParaRPr lang="en-IN" sz="2400" dirty="0"/>
          </a:p>
        </p:txBody>
      </p:sp>
      <p:sp>
        <p:nvSpPr>
          <p:cNvPr id="5" name="Footer Placeholder 4"/>
          <p:cNvSpPr>
            <a:spLocks noGrp="1"/>
          </p:cNvSpPr>
          <p:nvPr>
            <p:ph type="ftr" sz="quarter" idx="11"/>
          </p:nvPr>
        </p:nvSpPr>
        <p:spPr/>
        <p:txBody>
          <a:bodyPr/>
          <a:lstStyle/>
          <a:p>
            <a:r>
              <a:rPr lang="en-IN" smtClean="0"/>
              <a:t>Mr. Sukhdev Singh, Asst. Professor, CSE&amp;IT</a:t>
            </a:r>
            <a:endParaRPr lang="en-US"/>
          </a:p>
        </p:txBody>
      </p:sp>
    </p:spTree>
    <p:extLst>
      <p:ext uri="{BB962C8B-B14F-4D97-AF65-F5344CB8AC3E}">
        <p14:creationId xmlns:p14="http://schemas.microsoft.com/office/powerpoint/2010/main" val="2819397273"/>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609600"/>
            <a:ext cx="7772400" cy="1143000"/>
          </a:xfrm>
        </p:spPr>
        <p:txBody>
          <a:bodyPr>
            <a:normAutofit fontScale="90000"/>
          </a:bodyPr>
          <a:lstStyle/>
          <a:p>
            <a:r>
              <a:rPr lang="en-IN" sz="5300" dirty="0" smtClean="0"/>
              <a:t>Cyber Security Concepts</a:t>
            </a:r>
            <a:r>
              <a:rPr lang="en-IN" dirty="0" smtClean="0"/>
              <a:t/>
            </a:r>
            <a:br>
              <a:rPr lang="en-IN" dirty="0" smtClean="0"/>
            </a:br>
            <a:endParaRPr lang="en-IN" dirty="0"/>
          </a:p>
        </p:txBody>
      </p:sp>
      <p:sp>
        <p:nvSpPr>
          <p:cNvPr id="3" name="Subtitle 2"/>
          <p:cNvSpPr>
            <a:spLocks noGrp="1"/>
          </p:cNvSpPr>
          <p:nvPr>
            <p:ph type="subTitle" idx="1"/>
          </p:nvPr>
        </p:nvSpPr>
        <p:spPr>
          <a:xfrm>
            <a:off x="1400908" y="1066800"/>
            <a:ext cx="6400800" cy="609600"/>
          </a:xfrm>
        </p:spPr>
        <p:txBody>
          <a:bodyPr/>
          <a:lstStyle/>
          <a:p>
            <a:r>
              <a:rPr lang="en-IN" sz="3200" dirty="0"/>
              <a:t>The NIST </a:t>
            </a:r>
            <a:r>
              <a:rPr lang="en-IN" sz="3200" dirty="0" err="1"/>
              <a:t>Cybersecurity</a:t>
            </a:r>
            <a:r>
              <a:rPr lang="en-IN" sz="3200" dirty="0"/>
              <a:t> Framework</a:t>
            </a:r>
          </a:p>
        </p:txBody>
      </p:sp>
      <p:sp>
        <p:nvSpPr>
          <p:cNvPr id="4" name="TextBox 3"/>
          <p:cNvSpPr txBox="1"/>
          <p:nvPr/>
        </p:nvSpPr>
        <p:spPr>
          <a:xfrm>
            <a:off x="533400" y="1874018"/>
            <a:ext cx="8382000" cy="4154984"/>
          </a:xfrm>
          <a:prstGeom prst="rect">
            <a:avLst/>
          </a:prstGeom>
          <a:noFill/>
        </p:spPr>
        <p:txBody>
          <a:bodyPr wrap="square" rtlCol="0">
            <a:spAutoFit/>
          </a:bodyPr>
          <a:lstStyle/>
          <a:p>
            <a:r>
              <a:rPr lang="en-IN" sz="2400" b="1" dirty="0">
                <a:solidFill>
                  <a:srgbClr val="FF0000"/>
                </a:solidFill>
              </a:rPr>
              <a:t>DETECT</a:t>
            </a:r>
            <a:endParaRPr lang="en-IN" sz="2400" dirty="0">
              <a:solidFill>
                <a:srgbClr val="FF0000"/>
              </a:solidFill>
            </a:endParaRPr>
          </a:p>
          <a:p>
            <a:r>
              <a:rPr lang="en-IN" sz="2400" dirty="0"/>
              <a:t>Detecting potential </a:t>
            </a:r>
            <a:r>
              <a:rPr lang="en-IN" sz="2400" dirty="0" err="1"/>
              <a:t>cybersecurity</a:t>
            </a:r>
            <a:r>
              <a:rPr lang="en-IN" sz="2400" dirty="0"/>
              <a:t> incidents is critical and this function defines the appropriate activities to identify the occurrence of a </a:t>
            </a:r>
            <a:r>
              <a:rPr lang="en-IN" sz="2400" dirty="0" err="1"/>
              <a:t>cybersecurity</a:t>
            </a:r>
            <a:r>
              <a:rPr lang="en-IN" sz="2400" dirty="0"/>
              <a:t> event in a timely manner. Activities in this function include:</a:t>
            </a:r>
          </a:p>
          <a:p>
            <a:pPr marL="342900" indent="-342900">
              <a:buFont typeface="Arial" pitchFamily="34" charset="0"/>
              <a:buChar char="•"/>
            </a:pPr>
            <a:r>
              <a:rPr lang="en-IN" sz="2400" dirty="0"/>
              <a:t>Ensuring anomalies and events are detected, and their potential impact is understood</a:t>
            </a:r>
          </a:p>
          <a:p>
            <a:pPr marL="342900" indent="-342900">
              <a:buFont typeface="Arial" pitchFamily="34" charset="0"/>
              <a:buChar char="•"/>
            </a:pPr>
            <a:r>
              <a:rPr lang="en-IN" sz="2400" dirty="0"/>
              <a:t>Implementing continuous monitoring capabilities to monitor </a:t>
            </a:r>
            <a:r>
              <a:rPr lang="en-IN" sz="2400" dirty="0" err="1"/>
              <a:t>cybersecurity</a:t>
            </a:r>
            <a:r>
              <a:rPr lang="en-IN" sz="2400" dirty="0"/>
              <a:t> events and verify the effectiveness of protective measures including network and physical activities</a:t>
            </a:r>
          </a:p>
        </p:txBody>
      </p:sp>
      <p:sp>
        <p:nvSpPr>
          <p:cNvPr id="5" name="Footer Placeholder 4"/>
          <p:cNvSpPr>
            <a:spLocks noGrp="1"/>
          </p:cNvSpPr>
          <p:nvPr>
            <p:ph type="ftr" sz="quarter" idx="11"/>
          </p:nvPr>
        </p:nvSpPr>
        <p:spPr/>
        <p:txBody>
          <a:bodyPr/>
          <a:lstStyle/>
          <a:p>
            <a:r>
              <a:rPr lang="en-IN" smtClean="0"/>
              <a:t>Mr. Sukhdev Singh, Asst. Professor, CSE&amp;IT</a:t>
            </a:r>
            <a:endParaRPr lang="en-US"/>
          </a:p>
        </p:txBody>
      </p:sp>
    </p:spTree>
    <p:extLst>
      <p:ext uri="{BB962C8B-B14F-4D97-AF65-F5344CB8AC3E}">
        <p14:creationId xmlns:p14="http://schemas.microsoft.com/office/powerpoint/2010/main" val="533795647"/>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609600"/>
            <a:ext cx="7772400" cy="1143000"/>
          </a:xfrm>
        </p:spPr>
        <p:txBody>
          <a:bodyPr>
            <a:normAutofit fontScale="90000"/>
          </a:bodyPr>
          <a:lstStyle/>
          <a:p>
            <a:r>
              <a:rPr lang="en-IN" sz="5300" dirty="0" smtClean="0"/>
              <a:t>Cyber Security Concepts</a:t>
            </a:r>
            <a:r>
              <a:rPr lang="en-IN" dirty="0" smtClean="0"/>
              <a:t/>
            </a:r>
            <a:br>
              <a:rPr lang="en-IN" dirty="0" smtClean="0"/>
            </a:br>
            <a:endParaRPr lang="en-IN" dirty="0"/>
          </a:p>
        </p:txBody>
      </p:sp>
      <p:sp>
        <p:nvSpPr>
          <p:cNvPr id="3" name="Subtitle 2"/>
          <p:cNvSpPr>
            <a:spLocks noGrp="1"/>
          </p:cNvSpPr>
          <p:nvPr>
            <p:ph type="subTitle" idx="1"/>
          </p:nvPr>
        </p:nvSpPr>
        <p:spPr>
          <a:xfrm>
            <a:off x="1400908" y="1066800"/>
            <a:ext cx="6400800" cy="609600"/>
          </a:xfrm>
        </p:spPr>
        <p:txBody>
          <a:bodyPr/>
          <a:lstStyle/>
          <a:p>
            <a:r>
              <a:rPr lang="en-IN" sz="3200" dirty="0"/>
              <a:t>The NIST </a:t>
            </a:r>
            <a:r>
              <a:rPr lang="en-IN" sz="3200" dirty="0" err="1"/>
              <a:t>Cybersecurity</a:t>
            </a:r>
            <a:r>
              <a:rPr lang="en-IN" sz="3200" dirty="0"/>
              <a:t> Framework</a:t>
            </a:r>
          </a:p>
        </p:txBody>
      </p:sp>
      <p:sp>
        <p:nvSpPr>
          <p:cNvPr id="4" name="TextBox 3"/>
          <p:cNvSpPr txBox="1"/>
          <p:nvPr/>
        </p:nvSpPr>
        <p:spPr>
          <a:xfrm>
            <a:off x="533400" y="1874018"/>
            <a:ext cx="8382000" cy="3416320"/>
          </a:xfrm>
          <a:prstGeom prst="rect">
            <a:avLst/>
          </a:prstGeom>
          <a:noFill/>
        </p:spPr>
        <p:txBody>
          <a:bodyPr wrap="square" rtlCol="0">
            <a:spAutoFit/>
          </a:bodyPr>
          <a:lstStyle/>
          <a:p>
            <a:r>
              <a:rPr lang="en-IN" sz="2400" b="1" dirty="0">
                <a:solidFill>
                  <a:srgbClr val="FF0000"/>
                </a:solidFill>
              </a:rPr>
              <a:t>RESPOND</a:t>
            </a:r>
            <a:endParaRPr lang="en-IN" sz="2400" dirty="0">
              <a:solidFill>
                <a:srgbClr val="FF0000"/>
              </a:solidFill>
            </a:endParaRPr>
          </a:p>
          <a:p>
            <a:r>
              <a:rPr lang="en-IN" sz="2400" dirty="0"/>
              <a:t>The Respond function focuses on appropriate activities to take action in case of a detected </a:t>
            </a:r>
            <a:r>
              <a:rPr lang="en-IN" sz="2400" dirty="0" err="1"/>
              <a:t>cybersecurity</a:t>
            </a:r>
            <a:r>
              <a:rPr lang="en-IN" sz="2400" dirty="0"/>
              <a:t> incident and supports the ability to contain the impact of a potential </a:t>
            </a:r>
            <a:r>
              <a:rPr lang="en-IN" sz="2400" dirty="0" err="1"/>
              <a:t>cybersecurity</a:t>
            </a:r>
            <a:r>
              <a:rPr lang="en-IN" sz="2400" dirty="0"/>
              <a:t> incident. The essential activities for this function include:</a:t>
            </a:r>
          </a:p>
          <a:p>
            <a:pPr marL="342900" indent="-342900">
              <a:buFont typeface="Arial" pitchFamily="34" charset="0"/>
              <a:buChar char="•"/>
            </a:pPr>
            <a:r>
              <a:rPr lang="en-IN" sz="2400" dirty="0"/>
              <a:t>Ensuring response planning process are executed during and after an incident</a:t>
            </a:r>
          </a:p>
          <a:p>
            <a:pPr marL="342900" indent="-342900">
              <a:buFont typeface="Arial" pitchFamily="34" charset="0"/>
              <a:buChar char="•"/>
            </a:pPr>
            <a:r>
              <a:rPr lang="en-IN" sz="2400" dirty="0"/>
              <a:t>Managing communications with internal and external stakeholders during and after an </a:t>
            </a:r>
            <a:r>
              <a:rPr lang="en-IN" sz="2400" dirty="0" smtClean="0"/>
              <a:t>event</a:t>
            </a:r>
            <a:endParaRPr lang="en-IN" sz="2400" dirty="0"/>
          </a:p>
        </p:txBody>
      </p:sp>
      <p:sp>
        <p:nvSpPr>
          <p:cNvPr id="5" name="Footer Placeholder 4"/>
          <p:cNvSpPr>
            <a:spLocks noGrp="1"/>
          </p:cNvSpPr>
          <p:nvPr>
            <p:ph type="ftr" sz="quarter" idx="11"/>
          </p:nvPr>
        </p:nvSpPr>
        <p:spPr/>
        <p:txBody>
          <a:bodyPr/>
          <a:lstStyle/>
          <a:p>
            <a:r>
              <a:rPr lang="en-IN" smtClean="0"/>
              <a:t>Mr. Sukhdev Singh, Asst. Professor, CSE&amp;IT</a:t>
            </a:r>
            <a:endParaRPr lang="en-US"/>
          </a:p>
        </p:txBody>
      </p:sp>
    </p:spTree>
    <p:extLst>
      <p:ext uri="{BB962C8B-B14F-4D97-AF65-F5344CB8AC3E}">
        <p14:creationId xmlns:p14="http://schemas.microsoft.com/office/powerpoint/2010/main" val="2648223082"/>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609600"/>
            <a:ext cx="7772400" cy="1143000"/>
          </a:xfrm>
        </p:spPr>
        <p:txBody>
          <a:bodyPr>
            <a:normAutofit fontScale="90000"/>
          </a:bodyPr>
          <a:lstStyle/>
          <a:p>
            <a:r>
              <a:rPr lang="en-IN" sz="5300" dirty="0" smtClean="0"/>
              <a:t>Cyber Security Concepts</a:t>
            </a:r>
            <a:r>
              <a:rPr lang="en-IN" dirty="0" smtClean="0"/>
              <a:t/>
            </a:r>
            <a:br>
              <a:rPr lang="en-IN" dirty="0" smtClean="0"/>
            </a:br>
            <a:endParaRPr lang="en-IN" dirty="0"/>
          </a:p>
        </p:txBody>
      </p:sp>
      <p:sp>
        <p:nvSpPr>
          <p:cNvPr id="3" name="Subtitle 2"/>
          <p:cNvSpPr>
            <a:spLocks noGrp="1"/>
          </p:cNvSpPr>
          <p:nvPr>
            <p:ph type="subTitle" idx="1"/>
          </p:nvPr>
        </p:nvSpPr>
        <p:spPr>
          <a:xfrm>
            <a:off x="1400908" y="1066800"/>
            <a:ext cx="6400800" cy="609600"/>
          </a:xfrm>
        </p:spPr>
        <p:txBody>
          <a:bodyPr/>
          <a:lstStyle/>
          <a:p>
            <a:r>
              <a:rPr lang="en-IN" sz="3200" dirty="0"/>
              <a:t>The NIST </a:t>
            </a:r>
            <a:r>
              <a:rPr lang="en-IN" sz="3200" dirty="0" err="1"/>
              <a:t>Cybersecurity</a:t>
            </a:r>
            <a:r>
              <a:rPr lang="en-IN" sz="3200" dirty="0"/>
              <a:t> Framework</a:t>
            </a:r>
          </a:p>
        </p:txBody>
      </p:sp>
      <p:sp>
        <p:nvSpPr>
          <p:cNvPr id="4" name="TextBox 3"/>
          <p:cNvSpPr txBox="1"/>
          <p:nvPr/>
        </p:nvSpPr>
        <p:spPr>
          <a:xfrm>
            <a:off x="533400" y="1874018"/>
            <a:ext cx="8382000" cy="3416320"/>
          </a:xfrm>
          <a:prstGeom prst="rect">
            <a:avLst/>
          </a:prstGeom>
          <a:noFill/>
        </p:spPr>
        <p:txBody>
          <a:bodyPr wrap="square" rtlCol="0">
            <a:spAutoFit/>
          </a:bodyPr>
          <a:lstStyle/>
          <a:p>
            <a:r>
              <a:rPr lang="en-IN" sz="2400" b="1" dirty="0">
                <a:solidFill>
                  <a:srgbClr val="FF0000"/>
                </a:solidFill>
              </a:rPr>
              <a:t>RESPOND</a:t>
            </a:r>
            <a:endParaRPr lang="en-IN" sz="2400" dirty="0">
              <a:solidFill>
                <a:srgbClr val="FF0000"/>
              </a:solidFill>
            </a:endParaRPr>
          </a:p>
          <a:p>
            <a:pPr marL="342900" indent="-342900">
              <a:buFont typeface="Arial" pitchFamily="34" charset="0"/>
              <a:buChar char="•"/>
            </a:pPr>
            <a:r>
              <a:rPr lang="en-IN" sz="2400" dirty="0" err="1"/>
              <a:t>Analyzing</a:t>
            </a:r>
            <a:r>
              <a:rPr lang="en-IN" sz="2400" dirty="0"/>
              <a:t> the incident to ensure effective response and supporting recovery activities including forensic analysis and determining the impact of incidents</a:t>
            </a:r>
          </a:p>
          <a:p>
            <a:pPr marL="342900" indent="-342900">
              <a:buFont typeface="Arial" pitchFamily="34" charset="0"/>
              <a:buChar char="•"/>
            </a:pPr>
            <a:r>
              <a:rPr lang="en-IN" sz="2400" dirty="0"/>
              <a:t>Performing mitigation activities to prevent expansion of an event and to resolve the incident</a:t>
            </a:r>
          </a:p>
          <a:p>
            <a:pPr marL="342900" indent="-342900">
              <a:buFont typeface="Arial" pitchFamily="34" charset="0"/>
              <a:buChar char="•"/>
            </a:pPr>
            <a:r>
              <a:rPr lang="en-IN" sz="2400" dirty="0"/>
              <a:t>Implementing improvements by incorporating lessons learned from current and previous detection / response activities</a:t>
            </a:r>
          </a:p>
        </p:txBody>
      </p:sp>
      <p:sp>
        <p:nvSpPr>
          <p:cNvPr id="5" name="Footer Placeholder 4"/>
          <p:cNvSpPr>
            <a:spLocks noGrp="1"/>
          </p:cNvSpPr>
          <p:nvPr>
            <p:ph type="ftr" sz="quarter" idx="11"/>
          </p:nvPr>
        </p:nvSpPr>
        <p:spPr/>
        <p:txBody>
          <a:bodyPr/>
          <a:lstStyle/>
          <a:p>
            <a:r>
              <a:rPr lang="en-IN" smtClean="0"/>
              <a:t>Mr. Sukhdev Singh, Asst. Professor, CSE&amp;IT</a:t>
            </a:r>
            <a:endParaRPr lang="en-US"/>
          </a:p>
        </p:txBody>
      </p:sp>
    </p:spTree>
    <p:extLst>
      <p:ext uri="{BB962C8B-B14F-4D97-AF65-F5344CB8AC3E}">
        <p14:creationId xmlns:p14="http://schemas.microsoft.com/office/powerpoint/2010/main" val="465208875"/>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609600"/>
            <a:ext cx="7772400" cy="1143000"/>
          </a:xfrm>
        </p:spPr>
        <p:txBody>
          <a:bodyPr>
            <a:normAutofit fontScale="90000"/>
          </a:bodyPr>
          <a:lstStyle/>
          <a:p>
            <a:r>
              <a:rPr lang="en-IN" sz="5300" dirty="0" smtClean="0"/>
              <a:t>Cyber Security Concepts</a:t>
            </a:r>
            <a:r>
              <a:rPr lang="en-IN" dirty="0" smtClean="0"/>
              <a:t/>
            </a:r>
            <a:br>
              <a:rPr lang="en-IN" dirty="0" smtClean="0"/>
            </a:br>
            <a:endParaRPr lang="en-IN" dirty="0"/>
          </a:p>
        </p:txBody>
      </p:sp>
      <p:sp>
        <p:nvSpPr>
          <p:cNvPr id="3" name="Subtitle 2"/>
          <p:cNvSpPr>
            <a:spLocks noGrp="1"/>
          </p:cNvSpPr>
          <p:nvPr>
            <p:ph type="subTitle" idx="1"/>
          </p:nvPr>
        </p:nvSpPr>
        <p:spPr>
          <a:xfrm>
            <a:off x="1400908" y="1066800"/>
            <a:ext cx="6400800" cy="609600"/>
          </a:xfrm>
        </p:spPr>
        <p:txBody>
          <a:bodyPr/>
          <a:lstStyle/>
          <a:p>
            <a:r>
              <a:rPr lang="en-IN" sz="3200" dirty="0"/>
              <a:t>The NIST </a:t>
            </a:r>
            <a:r>
              <a:rPr lang="en-IN" sz="3200" dirty="0" err="1"/>
              <a:t>Cybersecurity</a:t>
            </a:r>
            <a:r>
              <a:rPr lang="en-IN" sz="3200" dirty="0"/>
              <a:t> Framework</a:t>
            </a:r>
          </a:p>
        </p:txBody>
      </p:sp>
      <p:sp>
        <p:nvSpPr>
          <p:cNvPr id="4" name="TextBox 3"/>
          <p:cNvSpPr txBox="1"/>
          <p:nvPr/>
        </p:nvSpPr>
        <p:spPr>
          <a:xfrm>
            <a:off x="533400" y="1874018"/>
            <a:ext cx="8382000" cy="4154984"/>
          </a:xfrm>
          <a:prstGeom prst="rect">
            <a:avLst/>
          </a:prstGeom>
          <a:noFill/>
        </p:spPr>
        <p:txBody>
          <a:bodyPr wrap="square" rtlCol="0">
            <a:spAutoFit/>
          </a:bodyPr>
          <a:lstStyle/>
          <a:p>
            <a:r>
              <a:rPr lang="en-IN" sz="2400" b="1" dirty="0">
                <a:solidFill>
                  <a:srgbClr val="FF0000"/>
                </a:solidFill>
              </a:rPr>
              <a:t>RECOVER</a:t>
            </a:r>
            <a:endParaRPr lang="en-IN" sz="2400" dirty="0">
              <a:solidFill>
                <a:srgbClr val="FF0000"/>
              </a:solidFill>
            </a:endParaRPr>
          </a:p>
          <a:p>
            <a:r>
              <a:rPr lang="en-IN" sz="2400" dirty="0"/>
              <a:t>The Recover function identifies appropriate activities to renew and maintain plans for resilience and to restore any capabilities or services that were impaired due to a </a:t>
            </a:r>
            <a:r>
              <a:rPr lang="en-IN" sz="2400" dirty="0" err="1"/>
              <a:t>cybersecurity</a:t>
            </a:r>
            <a:r>
              <a:rPr lang="en-IN" sz="2400" dirty="0"/>
              <a:t> incident. Timely recovery to normal operations is impressed upon, to reduce the impact from a </a:t>
            </a:r>
            <a:r>
              <a:rPr lang="en-IN" sz="2400" dirty="0" err="1"/>
              <a:t>cybersecurity</a:t>
            </a:r>
            <a:r>
              <a:rPr lang="en-IN" sz="2400" dirty="0"/>
              <a:t> incident. Essential activities for this function somewhat overlap with those of Respond and include:</a:t>
            </a:r>
          </a:p>
          <a:p>
            <a:pPr marL="342900" indent="-342900">
              <a:buFont typeface="Arial" pitchFamily="34" charset="0"/>
              <a:buChar char="•"/>
            </a:pPr>
            <a:r>
              <a:rPr lang="en-IN" sz="2400" dirty="0"/>
              <a:t>Ensuring the organization implements recovery planning processes and procedures to restore systems and/or assets affected by </a:t>
            </a:r>
            <a:r>
              <a:rPr lang="en-IN" sz="2400" dirty="0" err="1"/>
              <a:t>cybersecurity</a:t>
            </a:r>
            <a:r>
              <a:rPr lang="en-IN" sz="2400" dirty="0"/>
              <a:t> </a:t>
            </a:r>
            <a:r>
              <a:rPr lang="en-IN" sz="2400" dirty="0" smtClean="0"/>
              <a:t>incidents</a:t>
            </a:r>
            <a:endParaRPr lang="en-IN" sz="2400" dirty="0"/>
          </a:p>
        </p:txBody>
      </p:sp>
      <p:sp>
        <p:nvSpPr>
          <p:cNvPr id="5" name="Footer Placeholder 4"/>
          <p:cNvSpPr>
            <a:spLocks noGrp="1"/>
          </p:cNvSpPr>
          <p:nvPr>
            <p:ph type="ftr" sz="quarter" idx="11"/>
          </p:nvPr>
        </p:nvSpPr>
        <p:spPr/>
        <p:txBody>
          <a:bodyPr/>
          <a:lstStyle/>
          <a:p>
            <a:r>
              <a:rPr lang="en-IN" smtClean="0"/>
              <a:t>Mr. Sukhdev Singh, Asst. Professor, CSE&amp;IT</a:t>
            </a:r>
            <a:endParaRPr lang="en-US"/>
          </a:p>
        </p:txBody>
      </p:sp>
    </p:spTree>
    <p:extLst>
      <p:ext uri="{BB962C8B-B14F-4D97-AF65-F5344CB8AC3E}">
        <p14:creationId xmlns:p14="http://schemas.microsoft.com/office/powerpoint/2010/main" val="3232354155"/>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609600"/>
            <a:ext cx="7772400" cy="1143000"/>
          </a:xfrm>
        </p:spPr>
        <p:txBody>
          <a:bodyPr>
            <a:normAutofit fontScale="90000"/>
          </a:bodyPr>
          <a:lstStyle/>
          <a:p>
            <a:r>
              <a:rPr lang="en-IN" sz="5300" dirty="0" smtClean="0"/>
              <a:t>Cyber Security Concepts</a:t>
            </a:r>
            <a:r>
              <a:rPr lang="en-IN" dirty="0" smtClean="0"/>
              <a:t/>
            </a:r>
            <a:br>
              <a:rPr lang="en-IN" dirty="0" smtClean="0"/>
            </a:br>
            <a:endParaRPr lang="en-IN" dirty="0"/>
          </a:p>
        </p:txBody>
      </p:sp>
      <p:sp>
        <p:nvSpPr>
          <p:cNvPr id="3" name="Subtitle 2"/>
          <p:cNvSpPr>
            <a:spLocks noGrp="1"/>
          </p:cNvSpPr>
          <p:nvPr>
            <p:ph type="subTitle" idx="1"/>
          </p:nvPr>
        </p:nvSpPr>
        <p:spPr>
          <a:xfrm>
            <a:off x="1400908" y="1066800"/>
            <a:ext cx="6400800" cy="609600"/>
          </a:xfrm>
        </p:spPr>
        <p:txBody>
          <a:bodyPr/>
          <a:lstStyle/>
          <a:p>
            <a:r>
              <a:rPr lang="en-IN" sz="3200" dirty="0"/>
              <a:t>The NIST </a:t>
            </a:r>
            <a:r>
              <a:rPr lang="en-IN" sz="3200" dirty="0" err="1"/>
              <a:t>Cybersecurity</a:t>
            </a:r>
            <a:r>
              <a:rPr lang="en-IN" sz="3200" dirty="0"/>
              <a:t> Framework</a:t>
            </a:r>
          </a:p>
        </p:txBody>
      </p:sp>
      <p:sp>
        <p:nvSpPr>
          <p:cNvPr id="4" name="TextBox 3"/>
          <p:cNvSpPr txBox="1"/>
          <p:nvPr/>
        </p:nvSpPr>
        <p:spPr>
          <a:xfrm>
            <a:off x="533400" y="1874018"/>
            <a:ext cx="8382000" cy="2308324"/>
          </a:xfrm>
          <a:prstGeom prst="rect">
            <a:avLst/>
          </a:prstGeom>
          <a:noFill/>
        </p:spPr>
        <p:txBody>
          <a:bodyPr wrap="square" rtlCol="0">
            <a:spAutoFit/>
          </a:bodyPr>
          <a:lstStyle/>
          <a:p>
            <a:r>
              <a:rPr lang="en-IN" sz="2400" b="1" dirty="0">
                <a:solidFill>
                  <a:srgbClr val="FF0000"/>
                </a:solidFill>
              </a:rPr>
              <a:t>RECOVER</a:t>
            </a:r>
            <a:endParaRPr lang="en-IN" sz="2400" dirty="0">
              <a:solidFill>
                <a:srgbClr val="FF0000"/>
              </a:solidFill>
            </a:endParaRPr>
          </a:p>
          <a:p>
            <a:pPr marL="342900" indent="-342900">
              <a:buFont typeface="Arial" pitchFamily="34" charset="0"/>
              <a:buChar char="•"/>
            </a:pPr>
            <a:r>
              <a:rPr lang="en-IN" sz="2400" dirty="0" smtClean="0"/>
              <a:t>Implementing </a:t>
            </a:r>
            <a:r>
              <a:rPr lang="en-IN" sz="2400" dirty="0"/>
              <a:t>improvements based on lessons learned and reviews of existing strategies</a:t>
            </a:r>
          </a:p>
          <a:p>
            <a:pPr marL="342900" indent="-342900">
              <a:buFont typeface="Arial" pitchFamily="34" charset="0"/>
              <a:buChar char="•"/>
            </a:pPr>
            <a:r>
              <a:rPr lang="en-IN" sz="2400" dirty="0"/>
              <a:t>Internal and external communications are coordinated during and following the recovery from a </a:t>
            </a:r>
            <a:r>
              <a:rPr lang="en-IN" sz="2400" dirty="0" err="1"/>
              <a:t>cybersecurity</a:t>
            </a:r>
            <a:r>
              <a:rPr lang="en-IN" sz="2400" dirty="0"/>
              <a:t> incident</a:t>
            </a:r>
          </a:p>
        </p:txBody>
      </p:sp>
      <p:sp>
        <p:nvSpPr>
          <p:cNvPr id="5" name="Footer Placeholder 4"/>
          <p:cNvSpPr>
            <a:spLocks noGrp="1"/>
          </p:cNvSpPr>
          <p:nvPr>
            <p:ph type="ftr" sz="quarter" idx="11"/>
          </p:nvPr>
        </p:nvSpPr>
        <p:spPr/>
        <p:txBody>
          <a:bodyPr/>
          <a:lstStyle/>
          <a:p>
            <a:r>
              <a:rPr lang="en-IN" smtClean="0"/>
              <a:t>Mr. Sukhdev Singh, Asst. Professor, CSE&amp;IT</a:t>
            </a:r>
            <a:endParaRPr lang="en-US"/>
          </a:p>
        </p:txBody>
      </p:sp>
    </p:spTree>
    <p:extLst>
      <p:ext uri="{BB962C8B-B14F-4D97-AF65-F5344CB8AC3E}">
        <p14:creationId xmlns:p14="http://schemas.microsoft.com/office/powerpoint/2010/main" val="2947248449"/>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609600"/>
            <a:ext cx="7772400" cy="1143000"/>
          </a:xfrm>
        </p:spPr>
        <p:txBody>
          <a:bodyPr>
            <a:normAutofit fontScale="90000"/>
          </a:bodyPr>
          <a:lstStyle/>
          <a:p>
            <a:r>
              <a:rPr lang="en-IN" sz="5300" dirty="0" smtClean="0"/>
              <a:t>Cyber Security Concepts</a:t>
            </a:r>
            <a:r>
              <a:rPr lang="en-IN" dirty="0" smtClean="0"/>
              <a:t/>
            </a:r>
            <a:br>
              <a:rPr lang="en-IN" dirty="0" smtClean="0"/>
            </a:br>
            <a:endParaRPr lang="en-IN" dirty="0"/>
          </a:p>
        </p:txBody>
      </p:sp>
      <p:sp>
        <p:nvSpPr>
          <p:cNvPr id="3" name="Subtitle 2"/>
          <p:cNvSpPr>
            <a:spLocks noGrp="1"/>
          </p:cNvSpPr>
          <p:nvPr>
            <p:ph type="subTitle" idx="1"/>
          </p:nvPr>
        </p:nvSpPr>
        <p:spPr>
          <a:xfrm>
            <a:off x="1400908" y="1066800"/>
            <a:ext cx="6400800" cy="609600"/>
          </a:xfrm>
        </p:spPr>
        <p:txBody>
          <a:bodyPr/>
          <a:lstStyle/>
          <a:p>
            <a:r>
              <a:rPr lang="en-IN" sz="3200" dirty="0" smtClean="0"/>
              <a:t>Current Security Trends</a:t>
            </a:r>
            <a:r>
              <a:rPr lang="en-IN" sz="3200" dirty="0"/>
              <a:t>.</a:t>
            </a:r>
          </a:p>
        </p:txBody>
      </p:sp>
      <p:sp>
        <p:nvSpPr>
          <p:cNvPr id="4" name="TextBox 3"/>
          <p:cNvSpPr txBox="1"/>
          <p:nvPr/>
        </p:nvSpPr>
        <p:spPr>
          <a:xfrm>
            <a:off x="533400" y="1874018"/>
            <a:ext cx="8382000" cy="3046988"/>
          </a:xfrm>
          <a:prstGeom prst="rect">
            <a:avLst/>
          </a:prstGeom>
          <a:noFill/>
        </p:spPr>
        <p:txBody>
          <a:bodyPr wrap="square" rtlCol="0">
            <a:spAutoFit/>
          </a:bodyPr>
          <a:lstStyle/>
          <a:p>
            <a:r>
              <a:rPr lang="en-IN" sz="2400" dirty="0">
                <a:solidFill>
                  <a:srgbClr val="FF0000"/>
                </a:solidFill>
              </a:rPr>
              <a:t>AI and ML in </a:t>
            </a:r>
            <a:r>
              <a:rPr lang="en-IN" sz="2400" dirty="0" err="1">
                <a:solidFill>
                  <a:srgbClr val="FF0000"/>
                </a:solidFill>
              </a:rPr>
              <a:t>Cybersecurity</a:t>
            </a:r>
            <a:endParaRPr lang="en-IN" sz="2400" dirty="0">
              <a:solidFill>
                <a:srgbClr val="FF0000"/>
              </a:solidFill>
            </a:endParaRPr>
          </a:p>
          <a:p>
            <a:r>
              <a:rPr lang="en-IN" sz="2400" dirty="0"/>
              <a:t>Integrating artificial intelligence (AI) and machine learning (ML) will play a pivotal role in </a:t>
            </a:r>
            <a:r>
              <a:rPr lang="en-IN" sz="2400" dirty="0" err="1"/>
              <a:t>cybersecurity</a:t>
            </a:r>
            <a:r>
              <a:rPr lang="en-IN" sz="2400" dirty="0"/>
              <a:t>. AI-powered threat detection, anomaly detection, and </a:t>
            </a:r>
            <a:r>
              <a:rPr lang="en-IN" sz="2400" dirty="0">
                <a:hlinkClick r:id="rId2" tooltip="automated response systems"/>
              </a:rPr>
              <a:t>automated response systems</a:t>
            </a:r>
            <a:r>
              <a:rPr lang="en-IN" sz="2400" dirty="0"/>
              <a:t> will become more sophisticated in identifying and mitigating cyber threats. Adversarial AI and ML attacks will also challenge </a:t>
            </a:r>
            <a:r>
              <a:rPr lang="en-IN" sz="2400" dirty="0" err="1"/>
              <a:t>cybersecurity</a:t>
            </a:r>
            <a:r>
              <a:rPr lang="en-IN" sz="2400" dirty="0"/>
              <a:t> professionals to develop robust </a:t>
            </a:r>
            <a:r>
              <a:rPr lang="en-IN" sz="2400" dirty="0" err="1"/>
              <a:t>defenses</a:t>
            </a:r>
            <a:r>
              <a:rPr lang="en-IN" sz="2400" dirty="0"/>
              <a:t>.</a:t>
            </a:r>
          </a:p>
        </p:txBody>
      </p:sp>
      <p:sp>
        <p:nvSpPr>
          <p:cNvPr id="5" name="Footer Placeholder 4"/>
          <p:cNvSpPr>
            <a:spLocks noGrp="1"/>
          </p:cNvSpPr>
          <p:nvPr>
            <p:ph type="ftr" sz="quarter" idx="11"/>
          </p:nvPr>
        </p:nvSpPr>
        <p:spPr/>
        <p:txBody>
          <a:bodyPr/>
          <a:lstStyle/>
          <a:p>
            <a:r>
              <a:rPr lang="en-IN" smtClean="0"/>
              <a:t>Mr. Sukhdev Singh, Asst. Professor, CSE&amp;IT</a:t>
            </a:r>
            <a:endParaRPr lang="en-US"/>
          </a:p>
        </p:txBody>
      </p:sp>
    </p:spTree>
    <p:extLst>
      <p:ext uri="{BB962C8B-B14F-4D97-AF65-F5344CB8AC3E}">
        <p14:creationId xmlns:p14="http://schemas.microsoft.com/office/powerpoint/2010/main" val="94729958"/>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609600"/>
            <a:ext cx="7772400" cy="1143000"/>
          </a:xfrm>
        </p:spPr>
        <p:txBody>
          <a:bodyPr>
            <a:normAutofit fontScale="90000"/>
          </a:bodyPr>
          <a:lstStyle/>
          <a:p>
            <a:r>
              <a:rPr lang="en-IN" sz="5300" dirty="0" smtClean="0"/>
              <a:t>Cyber Security Concepts</a:t>
            </a:r>
            <a:r>
              <a:rPr lang="en-IN" dirty="0" smtClean="0"/>
              <a:t/>
            </a:r>
            <a:br>
              <a:rPr lang="en-IN" dirty="0" smtClean="0"/>
            </a:br>
            <a:endParaRPr lang="en-IN" dirty="0"/>
          </a:p>
        </p:txBody>
      </p:sp>
      <p:sp>
        <p:nvSpPr>
          <p:cNvPr id="3" name="Subtitle 2"/>
          <p:cNvSpPr>
            <a:spLocks noGrp="1"/>
          </p:cNvSpPr>
          <p:nvPr>
            <p:ph type="subTitle" idx="1"/>
          </p:nvPr>
        </p:nvSpPr>
        <p:spPr>
          <a:xfrm>
            <a:off x="1400908" y="1066800"/>
            <a:ext cx="6400800" cy="609600"/>
          </a:xfrm>
        </p:spPr>
        <p:txBody>
          <a:bodyPr/>
          <a:lstStyle/>
          <a:p>
            <a:r>
              <a:rPr lang="en-IN" sz="3200" dirty="0" smtClean="0"/>
              <a:t>Current Security Trends</a:t>
            </a:r>
            <a:r>
              <a:rPr lang="en-IN" sz="3200" dirty="0"/>
              <a:t>.</a:t>
            </a:r>
          </a:p>
        </p:txBody>
      </p:sp>
      <p:sp>
        <p:nvSpPr>
          <p:cNvPr id="4" name="TextBox 3"/>
          <p:cNvSpPr txBox="1"/>
          <p:nvPr/>
        </p:nvSpPr>
        <p:spPr>
          <a:xfrm>
            <a:off x="533400" y="1874018"/>
            <a:ext cx="8382000" cy="2677656"/>
          </a:xfrm>
          <a:prstGeom prst="rect">
            <a:avLst/>
          </a:prstGeom>
          <a:noFill/>
        </p:spPr>
        <p:txBody>
          <a:bodyPr wrap="square" rtlCol="0">
            <a:spAutoFit/>
          </a:bodyPr>
          <a:lstStyle/>
          <a:p>
            <a:r>
              <a:rPr lang="en-IN" sz="2400" dirty="0">
                <a:solidFill>
                  <a:srgbClr val="FF0000"/>
                </a:solidFill>
              </a:rPr>
              <a:t>Zero Trust Security Models</a:t>
            </a:r>
          </a:p>
          <a:p>
            <a:r>
              <a:rPr lang="en-IN" sz="2400" dirty="0"/>
              <a:t>Adopting </a:t>
            </a:r>
            <a:r>
              <a:rPr lang="en-IN" sz="2400" dirty="0">
                <a:hlinkClick r:id="rId2" tooltip="Zero Trust Architecture"/>
              </a:rPr>
              <a:t>Zero Trust Architecture</a:t>
            </a:r>
            <a:r>
              <a:rPr lang="en-IN" sz="2400" dirty="0"/>
              <a:t> (ZTA) will expand further as organizations recognize the limitations of traditional perimeter-based security models. ZTA's principles of continuous verification and the principle of "never trust, always verify" will become more widespread to secure sensitive data and resources.</a:t>
            </a:r>
          </a:p>
        </p:txBody>
      </p:sp>
      <p:sp>
        <p:nvSpPr>
          <p:cNvPr id="5" name="Footer Placeholder 4"/>
          <p:cNvSpPr>
            <a:spLocks noGrp="1"/>
          </p:cNvSpPr>
          <p:nvPr>
            <p:ph type="ftr" sz="quarter" idx="11"/>
          </p:nvPr>
        </p:nvSpPr>
        <p:spPr/>
        <p:txBody>
          <a:bodyPr/>
          <a:lstStyle/>
          <a:p>
            <a:r>
              <a:rPr lang="en-IN" smtClean="0"/>
              <a:t>Mr. Sukhdev Singh, Asst. Professor, CSE&amp;IT</a:t>
            </a:r>
            <a:endParaRPr lang="en-US"/>
          </a:p>
        </p:txBody>
      </p:sp>
    </p:spTree>
    <p:extLst>
      <p:ext uri="{BB962C8B-B14F-4D97-AF65-F5344CB8AC3E}">
        <p14:creationId xmlns:p14="http://schemas.microsoft.com/office/powerpoint/2010/main" val="805489409"/>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609600"/>
            <a:ext cx="7772400" cy="1143000"/>
          </a:xfrm>
        </p:spPr>
        <p:txBody>
          <a:bodyPr>
            <a:normAutofit fontScale="90000"/>
          </a:bodyPr>
          <a:lstStyle/>
          <a:p>
            <a:r>
              <a:rPr lang="en-IN" sz="5300" dirty="0" smtClean="0"/>
              <a:t>Cyber Security Concepts</a:t>
            </a:r>
            <a:r>
              <a:rPr lang="en-IN" dirty="0" smtClean="0"/>
              <a:t/>
            </a:r>
            <a:br>
              <a:rPr lang="en-IN" dirty="0" smtClean="0"/>
            </a:br>
            <a:endParaRPr lang="en-IN" dirty="0"/>
          </a:p>
        </p:txBody>
      </p:sp>
      <p:sp>
        <p:nvSpPr>
          <p:cNvPr id="3" name="Subtitle 2"/>
          <p:cNvSpPr>
            <a:spLocks noGrp="1"/>
          </p:cNvSpPr>
          <p:nvPr>
            <p:ph type="subTitle" idx="1"/>
          </p:nvPr>
        </p:nvSpPr>
        <p:spPr>
          <a:xfrm>
            <a:off x="1400908" y="1066800"/>
            <a:ext cx="6400800" cy="609600"/>
          </a:xfrm>
        </p:spPr>
        <p:txBody>
          <a:bodyPr/>
          <a:lstStyle/>
          <a:p>
            <a:r>
              <a:rPr lang="en-IN" sz="3200" dirty="0" smtClean="0"/>
              <a:t>Current Security Trends</a:t>
            </a:r>
            <a:r>
              <a:rPr lang="en-IN" sz="3200" dirty="0"/>
              <a:t>.</a:t>
            </a:r>
          </a:p>
        </p:txBody>
      </p:sp>
      <p:sp>
        <p:nvSpPr>
          <p:cNvPr id="4" name="TextBox 3"/>
          <p:cNvSpPr txBox="1"/>
          <p:nvPr/>
        </p:nvSpPr>
        <p:spPr>
          <a:xfrm>
            <a:off x="533400" y="1874018"/>
            <a:ext cx="8382000" cy="2677656"/>
          </a:xfrm>
          <a:prstGeom prst="rect">
            <a:avLst/>
          </a:prstGeom>
          <a:noFill/>
        </p:spPr>
        <p:txBody>
          <a:bodyPr wrap="square" rtlCol="0">
            <a:spAutoFit/>
          </a:bodyPr>
          <a:lstStyle/>
          <a:p>
            <a:r>
              <a:rPr lang="en-IN" sz="2400" dirty="0">
                <a:solidFill>
                  <a:srgbClr val="FF0000"/>
                </a:solidFill>
              </a:rPr>
              <a:t>Quantum Computing Resistant </a:t>
            </a:r>
            <a:r>
              <a:rPr lang="en-IN" sz="2400" dirty="0" smtClean="0">
                <a:solidFill>
                  <a:srgbClr val="FF0000"/>
                </a:solidFill>
              </a:rPr>
              <a:t>Cryptography</a:t>
            </a:r>
          </a:p>
          <a:p>
            <a:endParaRPr lang="en-IN" sz="2400" dirty="0">
              <a:solidFill>
                <a:srgbClr val="FF0000"/>
              </a:solidFill>
            </a:endParaRPr>
          </a:p>
          <a:p>
            <a:r>
              <a:rPr lang="en-IN" sz="2400" dirty="0"/>
              <a:t>The development of </a:t>
            </a:r>
            <a:r>
              <a:rPr lang="en-IN" sz="2400" dirty="0">
                <a:hlinkClick r:id="rId2" tooltip="quantum computing"/>
              </a:rPr>
              <a:t>quantum computing</a:t>
            </a:r>
            <a:r>
              <a:rPr lang="en-IN" sz="2400" dirty="0"/>
              <a:t>-resistant cryptography will be essential as quantum computing technology advances. Organizations will need to transition to cryptographic algorithms that can withstand quantum attacks, ensuring the continued security of data and communications.</a:t>
            </a:r>
          </a:p>
        </p:txBody>
      </p:sp>
      <p:sp>
        <p:nvSpPr>
          <p:cNvPr id="5" name="Footer Placeholder 4"/>
          <p:cNvSpPr>
            <a:spLocks noGrp="1"/>
          </p:cNvSpPr>
          <p:nvPr>
            <p:ph type="ftr" sz="quarter" idx="11"/>
          </p:nvPr>
        </p:nvSpPr>
        <p:spPr/>
        <p:txBody>
          <a:bodyPr/>
          <a:lstStyle/>
          <a:p>
            <a:r>
              <a:rPr lang="en-IN" smtClean="0"/>
              <a:t>Mr. Sukhdev Singh, Asst. Professor, CSE&amp;IT</a:t>
            </a:r>
            <a:endParaRPr lang="en-US"/>
          </a:p>
        </p:txBody>
      </p:sp>
    </p:spTree>
    <p:extLst>
      <p:ext uri="{BB962C8B-B14F-4D97-AF65-F5344CB8AC3E}">
        <p14:creationId xmlns:p14="http://schemas.microsoft.com/office/powerpoint/2010/main" val="2465630409"/>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609600"/>
            <a:ext cx="7772400" cy="1143000"/>
          </a:xfrm>
        </p:spPr>
        <p:txBody>
          <a:bodyPr>
            <a:normAutofit fontScale="90000"/>
          </a:bodyPr>
          <a:lstStyle/>
          <a:p>
            <a:r>
              <a:rPr lang="en-IN" sz="5300" dirty="0" smtClean="0"/>
              <a:t>Cyber Security Concepts</a:t>
            </a:r>
            <a:r>
              <a:rPr lang="en-IN" dirty="0" smtClean="0"/>
              <a:t/>
            </a:r>
            <a:br>
              <a:rPr lang="en-IN" dirty="0" smtClean="0"/>
            </a:br>
            <a:endParaRPr lang="en-IN" dirty="0"/>
          </a:p>
        </p:txBody>
      </p:sp>
      <p:sp>
        <p:nvSpPr>
          <p:cNvPr id="3" name="Subtitle 2"/>
          <p:cNvSpPr>
            <a:spLocks noGrp="1"/>
          </p:cNvSpPr>
          <p:nvPr>
            <p:ph type="subTitle" idx="1"/>
          </p:nvPr>
        </p:nvSpPr>
        <p:spPr>
          <a:xfrm>
            <a:off x="1400908" y="1066800"/>
            <a:ext cx="6400800" cy="609600"/>
          </a:xfrm>
        </p:spPr>
        <p:txBody>
          <a:bodyPr/>
          <a:lstStyle/>
          <a:p>
            <a:r>
              <a:rPr lang="en-IN" sz="3200" dirty="0" smtClean="0"/>
              <a:t>Current Security Trends</a:t>
            </a:r>
            <a:r>
              <a:rPr lang="en-IN" sz="3200" dirty="0"/>
              <a:t>.</a:t>
            </a:r>
          </a:p>
        </p:txBody>
      </p:sp>
      <p:sp>
        <p:nvSpPr>
          <p:cNvPr id="4" name="TextBox 3"/>
          <p:cNvSpPr txBox="1"/>
          <p:nvPr/>
        </p:nvSpPr>
        <p:spPr>
          <a:xfrm>
            <a:off x="533400" y="1874018"/>
            <a:ext cx="8382000" cy="2308324"/>
          </a:xfrm>
          <a:prstGeom prst="rect">
            <a:avLst/>
          </a:prstGeom>
          <a:noFill/>
        </p:spPr>
        <p:txBody>
          <a:bodyPr wrap="square" rtlCol="0">
            <a:spAutoFit/>
          </a:bodyPr>
          <a:lstStyle/>
          <a:p>
            <a:r>
              <a:rPr lang="en-IN" sz="2400" dirty="0" smtClean="0">
                <a:solidFill>
                  <a:srgbClr val="FF0000"/>
                </a:solidFill>
              </a:rPr>
              <a:t>Cloud Security Evolution</a:t>
            </a:r>
          </a:p>
          <a:p>
            <a:endParaRPr lang="en-IN" sz="2400" dirty="0"/>
          </a:p>
          <a:p>
            <a:r>
              <a:rPr lang="en-IN" sz="2400" dirty="0"/>
              <a:t>Cloud security is always a priority, with organizations focusing on securing their cloud-native environments and addressing the challenges of misconfigurations and data exposure. Technologies like </a:t>
            </a:r>
            <a:r>
              <a:rPr lang="en-IN" sz="2400" dirty="0">
                <a:hlinkClick r:id="rId2" tooltip="CASBs"/>
              </a:rPr>
              <a:t>CASBs</a:t>
            </a:r>
            <a:r>
              <a:rPr lang="en-IN" sz="2400" dirty="0"/>
              <a:t> and CSPM will gain prominence.</a:t>
            </a:r>
          </a:p>
        </p:txBody>
      </p:sp>
      <p:sp>
        <p:nvSpPr>
          <p:cNvPr id="5" name="Footer Placeholder 4"/>
          <p:cNvSpPr>
            <a:spLocks noGrp="1"/>
          </p:cNvSpPr>
          <p:nvPr>
            <p:ph type="ftr" sz="quarter" idx="11"/>
          </p:nvPr>
        </p:nvSpPr>
        <p:spPr/>
        <p:txBody>
          <a:bodyPr/>
          <a:lstStyle/>
          <a:p>
            <a:r>
              <a:rPr lang="en-IN" smtClean="0"/>
              <a:t>Mr. Sukhdev Singh, Asst. Professor, CSE&amp;IT</a:t>
            </a:r>
            <a:endParaRPr lang="en-US"/>
          </a:p>
        </p:txBody>
      </p:sp>
    </p:spTree>
    <p:extLst>
      <p:ext uri="{BB962C8B-B14F-4D97-AF65-F5344CB8AC3E}">
        <p14:creationId xmlns:p14="http://schemas.microsoft.com/office/powerpoint/2010/main" val="2403927742"/>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609600"/>
            <a:ext cx="7772400" cy="1143000"/>
          </a:xfrm>
        </p:spPr>
        <p:txBody>
          <a:bodyPr>
            <a:normAutofit fontScale="90000"/>
          </a:bodyPr>
          <a:lstStyle/>
          <a:p>
            <a:r>
              <a:rPr lang="en-IN" sz="5300" dirty="0" smtClean="0"/>
              <a:t>Cyber Security Concepts</a:t>
            </a:r>
            <a:r>
              <a:rPr lang="en-IN" dirty="0" smtClean="0"/>
              <a:t/>
            </a:r>
            <a:br>
              <a:rPr lang="en-IN" dirty="0" smtClean="0"/>
            </a:br>
            <a:endParaRPr lang="en-IN" dirty="0"/>
          </a:p>
        </p:txBody>
      </p:sp>
      <p:sp>
        <p:nvSpPr>
          <p:cNvPr id="3" name="Subtitle 2"/>
          <p:cNvSpPr>
            <a:spLocks noGrp="1"/>
          </p:cNvSpPr>
          <p:nvPr>
            <p:ph type="subTitle" idx="1"/>
          </p:nvPr>
        </p:nvSpPr>
        <p:spPr>
          <a:xfrm>
            <a:off x="1400908" y="1066800"/>
            <a:ext cx="6400800" cy="609600"/>
          </a:xfrm>
        </p:spPr>
        <p:txBody>
          <a:bodyPr/>
          <a:lstStyle/>
          <a:p>
            <a:r>
              <a:rPr lang="en-IN" sz="3200" dirty="0" smtClean="0"/>
              <a:t>Current Security Trends</a:t>
            </a:r>
            <a:r>
              <a:rPr lang="en-IN" sz="3200" dirty="0"/>
              <a:t>.</a:t>
            </a:r>
          </a:p>
        </p:txBody>
      </p:sp>
      <p:sp>
        <p:nvSpPr>
          <p:cNvPr id="4" name="TextBox 3"/>
          <p:cNvSpPr txBox="1"/>
          <p:nvPr/>
        </p:nvSpPr>
        <p:spPr>
          <a:xfrm>
            <a:off x="533400" y="1874018"/>
            <a:ext cx="8382000" cy="2308324"/>
          </a:xfrm>
          <a:prstGeom prst="rect">
            <a:avLst/>
          </a:prstGeom>
          <a:noFill/>
        </p:spPr>
        <p:txBody>
          <a:bodyPr wrap="square" rtlCol="0">
            <a:spAutoFit/>
          </a:bodyPr>
          <a:lstStyle/>
          <a:p>
            <a:r>
              <a:rPr lang="en-IN" sz="2400" dirty="0">
                <a:solidFill>
                  <a:srgbClr val="FF0000"/>
                </a:solidFill>
              </a:rPr>
              <a:t>5G Network Security</a:t>
            </a:r>
          </a:p>
          <a:p>
            <a:r>
              <a:rPr lang="en-IN" sz="2400" dirty="0"/>
              <a:t>With the rollout of 5G networks, there will be an increased emphasis on 5G network security. Faster speeds and lower latency will introduce new security challenges, including protecting </a:t>
            </a:r>
            <a:r>
              <a:rPr lang="en-IN" sz="2400" dirty="0" err="1"/>
              <a:t>IoT</a:t>
            </a:r>
            <a:r>
              <a:rPr lang="en-IN" sz="2400" dirty="0"/>
              <a:t> devices connected to 5G networks and ensuring the integrity of critical infrastructure.</a:t>
            </a:r>
          </a:p>
        </p:txBody>
      </p:sp>
      <p:sp>
        <p:nvSpPr>
          <p:cNvPr id="5" name="Footer Placeholder 4"/>
          <p:cNvSpPr>
            <a:spLocks noGrp="1"/>
          </p:cNvSpPr>
          <p:nvPr>
            <p:ph type="ftr" sz="quarter" idx="11"/>
          </p:nvPr>
        </p:nvSpPr>
        <p:spPr/>
        <p:txBody>
          <a:bodyPr/>
          <a:lstStyle/>
          <a:p>
            <a:r>
              <a:rPr lang="en-IN" smtClean="0"/>
              <a:t>Mr. Sukhdev Singh, Asst. Professor, CSE&amp;IT</a:t>
            </a:r>
            <a:endParaRPr lang="en-US"/>
          </a:p>
        </p:txBody>
      </p:sp>
    </p:spTree>
    <p:extLst>
      <p:ext uri="{BB962C8B-B14F-4D97-AF65-F5344CB8AC3E}">
        <p14:creationId xmlns:p14="http://schemas.microsoft.com/office/powerpoint/2010/main" val="74524620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609600"/>
            <a:ext cx="7772400" cy="1143000"/>
          </a:xfrm>
        </p:spPr>
        <p:txBody>
          <a:bodyPr>
            <a:normAutofit fontScale="90000"/>
          </a:bodyPr>
          <a:lstStyle/>
          <a:p>
            <a:r>
              <a:rPr lang="en-IN" sz="5300" dirty="0" smtClean="0"/>
              <a:t>Cyber Security Concepts</a:t>
            </a:r>
            <a:r>
              <a:rPr lang="en-IN" dirty="0" smtClean="0"/>
              <a:t/>
            </a:r>
            <a:br>
              <a:rPr lang="en-IN" dirty="0" smtClean="0"/>
            </a:br>
            <a:endParaRPr lang="en-IN" dirty="0"/>
          </a:p>
        </p:txBody>
      </p:sp>
      <p:sp>
        <p:nvSpPr>
          <p:cNvPr id="3" name="Subtitle 2"/>
          <p:cNvSpPr>
            <a:spLocks noGrp="1"/>
          </p:cNvSpPr>
          <p:nvPr>
            <p:ph type="subTitle" idx="1"/>
          </p:nvPr>
        </p:nvSpPr>
        <p:spPr>
          <a:xfrm>
            <a:off x="1371600" y="1066800"/>
            <a:ext cx="6400800" cy="609600"/>
          </a:xfrm>
        </p:spPr>
        <p:txBody>
          <a:bodyPr/>
          <a:lstStyle/>
          <a:p>
            <a:r>
              <a:rPr lang="en-IN" sz="3200" dirty="0" smtClean="0">
                <a:solidFill>
                  <a:schemeClr val="accent5">
                    <a:lumMod val="40000"/>
                    <a:lumOff val="60000"/>
                  </a:schemeClr>
                </a:solidFill>
              </a:rPr>
              <a:t>History of Cyber Security</a:t>
            </a:r>
          </a:p>
          <a:p>
            <a:endParaRPr lang="en-IN" dirty="0"/>
          </a:p>
        </p:txBody>
      </p:sp>
      <p:sp>
        <p:nvSpPr>
          <p:cNvPr id="4" name="TextBox 3"/>
          <p:cNvSpPr txBox="1"/>
          <p:nvPr/>
        </p:nvSpPr>
        <p:spPr>
          <a:xfrm>
            <a:off x="762000" y="1676400"/>
            <a:ext cx="8153400" cy="4647426"/>
          </a:xfrm>
          <a:prstGeom prst="rect">
            <a:avLst/>
          </a:prstGeom>
          <a:noFill/>
        </p:spPr>
        <p:txBody>
          <a:bodyPr wrap="square" rtlCol="0">
            <a:spAutoFit/>
          </a:bodyPr>
          <a:lstStyle/>
          <a:p>
            <a:r>
              <a:rPr lang="en-IN" sz="3200" b="1" dirty="0">
                <a:latin typeface="Arial Black" pitchFamily="34" charset="0"/>
              </a:rPr>
              <a:t>The </a:t>
            </a:r>
            <a:r>
              <a:rPr lang="en-IN" sz="3200" b="1" dirty="0" smtClean="0">
                <a:latin typeface="Arial Black" pitchFamily="34" charset="0"/>
              </a:rPr>
              <a:t>1940s</a:t>
            </a:r>
            <a:endParaRPr lang="en-IN" sz="3200" b="1" dirty="0">
              <a:latin typeface="Arial Black" pitchFamily="34" charset="0"/>
            </a:endParaRPr>
          </a:p>
          <a:p>
            <a:r>
              <a:rPr lang="en-IN" sz="2400" dirty="0"/>
              <a:t>What’s more, in the 1940s, there was no interconnecting network either. There was no connection between computers to move data or files. That created, what could be called, a safe climate. Threats were nearly </a:t>
            </a:r>
            <a:r>
              <a:rPr lang="en-IN" sz="2400" dirty="0" smtClean="0"/>
              <a:t>non existent</a:t>
            </a:r>
            <a:r>
              <a:rPr lang="en-IN" sz="2400" dirty="0"/>
              <a:t>.</a:t>
            </a:r>
          </a:p>
          <a:p>
            <a:r>
              <a:rPr lang="en-IN" sz="2400" dirty="0"/>
              <a:t>In the late part of the decade, though, many developed a theory about viruses. John von Neumann believed that some type of “mechanical organism” could occur. It would damage machines. It could copy itself like a naturally occurring virus. And, it could spread to new hosts as well. He developed this theory and wrote about it in Theory of Self Reproducing Automata, a paper he published later in 1966.</a:t>
            </a:r>
          </a:p>
        </p:txBody>
      </p:sp>
      <p:sp>
        <p:nvSpPr>
          <p:cNvPr id="5" name="Footer Placeholder 4"/>
          <p:cNvSpPr>
            <a:spLocks noGrp="1"/>
          </p:cNvSpPr>
          <p:nvPr>
            <p:ph type="ftr" sz="quarter" idx="11"/>
          </p:nvPr>
        </p:nvSpPr>
        <p:spPr/>
        <p:txBody>
          <a:bodyPr/>
          <a:lstStyle/>
          <a:p>
            <a:r>
              <a:rPr lang="en-IN" smtClean="0"/>
              <a:t>Mr. Sukhdev Singh, Asst. Professor, CSE&amp;IT</a:t>
            </a:r>
            <a:endParaRPr lang="en-US"/>
          </a:p>
        </p:txBody>
      </p:sp>
    </p:spTree>
    <p:extLst>
      <p:ext uri="{BB962C8B-B14F-4D97-AF65-F5344CB8AC3E}">
        <p14:creationId xmlns:p14="http://schemas.microsoft.com/office/powerpoint/2010/main" val="4241252848"/>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609600"/>
            <a:ext cx="7772400" cy="1143000"/>
          </a:xfrm>
        </p:spPr>
        <p:txBody>
          <a:bodyPr>
            <a:normAutofit fontScale="90000"/>
          </a:bodyPr>
          <a:lstStyle/>
          <a:p>
            <a:r>
              <a:rPr lang="en-IN" sz="5300" dirty="0" smtClean="0"/>
              <a:t>Cyber Security Concepts</a:t>
            </a:r>
            <a:r>
              <a:rPr lang="en-IN" dirty="0" smtClean="0"/>
              <a:t/>
            </a:r>
            <a:br>
              <a:rPr lang="en-IN" dirty="0" smtClean="0"/>
            </a:br>
            <a:endParaRPr lang="en-IN" dirty="0"/>
          </a:p>
        </p:txBody>
      </p:sp>
      <p:sp>
        <p:nvSpPr>
          <p:cNvPr id="3" name="Subtitle 2"/>
          <p:cNvSpPr>
            <a:spLocks noGrp="1"/>
          </p:cNvSpPr>
          <p:nvPr>
            <p:ph type="subTitle" idx="1"/>
          </p:nvPr>
        </p:nvSpPr>
        <p:spPr>
          <a:xfrm>
            <a:off x="1400908" y="1066800"/>
            <a:ext cx="6400800" cy="609600"/>
          </a:xfrm>
        </p:spPr>
        <p:txBody>
          <a:bodyPr/>
          <a:lstStyle/>
          <a:p>
            <a:r>
              <a:rPr lang="en-IN" sz="3200" dirty="0" smtClean="0"/>
              <a:t>Current Security Trends</a:t>
            </a:r>
            <a:r>
              <a:rPr lang="en-IN" sz="3200" dirty="0"/>
              <a:t>.</a:t>
            </a:r>
          </a:p>
        </p:txBody>
      </p:sp>
      <p:sp>
        <p:nvSpPr>
          <p:cNvPr id="4" name="TextBox 3"/>
          <p:cNvSpPr txBox="1"/>
          <p:nvPr/>
        </p:nvSpPr>
        <p:spPr>
          <a:xfrm>
            <a:off x="533400" y="1874018"/>
            <a:ext cx="8382000" cy="1938992"/>
          </a:xfrm>
          <a:prstGeom prst="rect">
            <a:avLst/>
          </a:prstGeom>
          <a:noFill/>
        </p:spPr>
        <p:txBody>
          <a:bodyPr wrap="square" rtlCol="0">
            <a:spAutoFit/>
          </a:bodyPr>
          <a:lstStyle/>
          <a:p>
            <a:r>
              <a:rPr lang="en-IN" sz="2400" dirty="0" err="1">
                <a:solidFill>
                  <a:srgbClr val="FF0000"/>
                </a:solidFill>
              </a:rPr>
              <a:t>IoT</a:t>
            </a:r>
            <a:r>
              <a:rPr lang="en-IN" sz="2400" dirty="0">
                <a:solidFill>
                  <a:srgbClr val="FF0000"/>
                </a:solidFill>
              </a:rPr>
              <a:t> Security</a:t>
            </a:r>
          </a:p>
          <a:p>
            <a:r>
              <a:rPr lang="en-IN" sz="2400" dirty="0"/>
              <a:t>As the </a:t>
            </a:r>
            <a:r>
              <a:rPr lang="en-IN" sz="2400" dirty="0" err="1"/>
              <a:t>IoT</a:t>
            </a:r>
            <a:r>
              <a:rPr lang="en-IN" sz="2400" dirty="0"/>
              <a:t> ecosystem expands, securing </a:t>
            </a:r>
            <a:r>
              <a:rPr lang="en-IN" sz="2400" dirty="0" err="1"/>
              <a:t>IoT</a:t>
            </a:r>
            <a:r>
              <a:rPr lang="en-IN" sz="2400" dirty="0"/>
              <a:t> devices will be critical. Enhanced security standards, regulations, and improved </a:t>
            </a:r>
            <a:r>
              <a:rPr lang="en-IN" sz="2400" dirty="0" err="1"/>
              <a:t>IoT</a:t>
            </a:r>
            <a:r>
              <a:rPr lang="en-IN" sz="2400" dirty="0"/>
              <a:t> device management will be essential to mitigate risks associated with insecure </a:t>
            </a:r>
            <a:r>
              <a:rPr lang="en-IN" sz="2400" dirty="0" err="1"/>
              <a:t>IoT</a:t>
            </a:r>
            <a:r>
              <a:rPr lang="en-IN" sz="2400" dirty="0"/>
              <a:t> devices.</a:t>
            </a:r>
          </a:p>
        </p:txBody>
      </p:sp>
      <p:sp>
        <p:nvSpPr>
          <p:cNvPr id="5" name="Footer Placeholder 4"/>
          <p:cNvSpPr>
            <a:spLocks noGrp="1"/>
          </p:cNvSpPr>
          <p:nvPr>
            <p:ph type="ftr" sz="quarter" idx="11"/>
          </p:nvPr>
        </p:nvSpPr>
        <p:spPr/>
        <p:txBody>
          <a:bodyPr/>
          <a:lstStyle/>
          <a:p>
            <a:r>
              <a:rPr lang="en-IN" smtClean="0"/>
              <a:t>Mr. Sukhdev Singh, Asst. Professor, CSE&amp;IT</a:t>
            </a:r>
            <a:endParaRPr lang="en-US"/>
          </a:p>
        </p:txBody>
      </p:sp>
    </p:spTree>
    <p:extLst>
      <p:ext uri="{BB962C8B-B14F-4D97-AF65-F5344CB8AC3E}">
        <p14:creationId xmlns:p14="http://schemas.microsoft.com/office/powerpoint/2010/main" val="1838538786"/>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609600"/>
            <a:ext cx="7772400" cy="1143000"/>
          </a:xfrm>
        </p:spPr>
        <p:txBody>
          <a:bodyPr>
            <a:normAutofit fontScale="90000"/>
          </a:bodyPr>
          <a:lstStyle/>
          <a:p>
            <a:r>
              <a:rPr lang="en-IN" sz="5300" dirty="0" smtClean="0"/>
              <a:t>Cyber Security Concepts</a:t>
            </a:r>
            <a:r>
              <a:rPr lang="en-IN" dirty="0" smtClean="0"/>
              <a:t/>
            </a:r>
            <a:br>
              <a:rPr lang="en-IN" dirty="0" smtClean="0"/>
            </a:br>
            <a:endParaRPr lang="en-IN" dirty="0"/>
          </a:p>
        </p:txBody>
      </p:sp>
      <p:sp>
        <p:nvSpPr>
          <p:cNvPr id="3" name="Subtitle 2"/>
          <p:cNvSpPr>
            <a:spLocks noGrp="1"/>
          </p:cNvSpPr>
          <p:nvPr>
            <p:ph type="subTitle" idx="1"/>
          </p:nvPr>
        </p:nvSpPr>
        <p:spPr>
          <a:xfrm>
            <a:off x="1400908" y="1066800"/>
            <a:ext cx="6400800" cy="609600"/>
          </a:xfrm>
        </p:spPr>
        <p:txBody>
          <a:bodyPr/>
          <a:lstStyle/>
          <a:p>
            <a:r>
              <a:rPr lang="en-IN" sz="3200" dirty="0" smtClean="0"/>
              <a:t>Current Security Trends</a:t>
            </a:r>
            <a:r>
              <a:rPr lang="en-IN" sz="3200" dirty="0"/>
              <a:t>.</a:t>
            </a:r>
          </a:p>
        </p:txBody>
      </p:sp>
      <p:sp>
        <p:nvSpPr>
          <p:cNvPr id="4" name="TextBox 3"/>
          <p:cNvSpPr txBox="1"/>
          <p:nvPr/>
        </p:nvSpPr>
        <p:spPr>
          <a:xfrm>
            <a:off x="533400" y="1874018"/>
            <a:ext cx="8382000" cy="2308324"/>
          </a:xfrm>
          <a:prstGeom prst="rect">
            <a:avLst/>
          </a:prstGeom>
          <a:noFill/>
        </p:spPr>
        <p:txBody>
          <a:bodyPr wrap="square" rtlCol="0">
            <a:spAutoFit/>
          </a:bodyPr>
          <a:lstStyle/>
          <a:p>
            <a:r>
              <a:rPr lang="en-IN" sz="2400" dirty="0">
                <a:solidFill>
                  <a:srgbClr val="FF0000"/>
                </a:solidFill>
              </a:rPr>
              <a:t>Supply Chain Security</a:t>
            </a:r>
          </a:p>
          <a:p>
            <a:r>
              <a:rPr lang="en-IN" sz="2400" dirty="0"/>
              <a:t>Organizations will strongly emphasize supply chain security to prevent and detect attacks targeting the software and hardware supply chain. Enhanced visibility into the supply chain and stringent security measures will be implemented to reduce the risk of compromise.</a:t>
            </a:r>
          </a:p>
        </p:txBody>
      </p:sp>
      <p:sp>
        <p:nvSpPr>
          <p:cNvPr id="5" name="Footer Placeholder 4"/>
          <p:cNvSpPr>
            <a:spLocks noGrp="1"/>
          </p:cNvSpPr>
          <p:nvPr>
            <p:ph type="ftr" sz="quarter" idx="11"/>
          </p:nvPr>
        </p:nvSpPr>
        <p:spPr/>
        <p:txBody>
          <a:bodyPr/>
          <a:lstStyle/>
          <a:p>
            <a:r>
              <a:rPr lang="en-IN" smtClean="0"/>
              <a:t>Mr. Sukhdev Singh, Asst. Professor, CSE&amp;IT</a:t>
            </a:r>
            <a:endParaRPr lang="en-US"/>
          </a:p>
        </p:txBody>
      </p:sp>
    </p:spTree>
    <p:extLst>
      <p:ext uri="{BB962C8B-B14F-4D97-AF65-F5344CB8AC3E}">
        <p14:creationId xmlns:p14="http://schemas.microsoft.com/office/powerpoint/2010/main" val="527712094"/>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609600"/>
            <a:ext cx="7772400" cy="1143000"/>
          </a:xfrm>
        </p:spPr>
        <p:txBody>
          <a:bodyPr>
            <a:normAutofit fontScale="90000"/>
          </a:bodyPr>
          <a:lstStyle/>
          <a:p>
            <a:r>
              <a:rPr lang="en-IN" sz="5300" dirty="0" smtClean="0"/>
              <a:t>Cyber Security Concepts</a:t>
            </a:r>
            <a:r>
              <a:rPr lang="en-IN" dirty="0" smtClean="0"/>
              <a:t/>
            </a:r>
            <a:br>
              <a:rPr lang="en-IN" dirty="0" smtClean="0"/>
            </a:br>
            <a:endParaRPr lang="en-IN" dirty="0"/>
          </a:p>
        </p:txBody>
      </p:sp>
      <p:sp>
        <p:nvSpPr>
          <p:cNvPr id="3" name="Subtitle 2"/>
          <p:cNvSpPr>
            <a:spLocks noGrp="1"/>
          </p:cNvSpPr>
          <p:nvPr>
            <p:ph type="subTitle" idx="1"/>
          </p:nvPr>
        </p:nvSpPr>
        <p:spPr>
          <a:xfrm>
            <a:off x="1400908" y="1066800"/>
            <a:ext cx="6400800" cy="609600"/>
          </a:xfrm>
        </p:spPr>
        <p:txBody>
          <a:bodyPr/>
          <a:lstStyle/>
          <a:p>
            <a:r>
              <a:rPr lang="en-IN" sz="3200" dirty="0" smtClean="0"/>
              <a:t>Current Security Trends</a:t>
            </a:r>
            <a:r>
              <a:rPr lang="en-IN" sz="3200" dirty="0"/>
              <a:t>.</a:t>
            </a:r>
          </a:p>
        </p:txBody>
      </p:sp>
      <p:sp>
        <p:nvSpPr>
          <p:cNvPr id="4" name="TextBox 3"/>
          <p:cNvSpPr txBox="1"/>
          <p:nvPr/>
        </p:nvSpPr>
        <p:spPr>
          <a:xfrm>
            <a:off x="533400" y="1874018"/>
            <a:ext cx="8382000" cy="2308324"/>
          </a:xfrm>
          <a:prstGeom prst="rect">
            <a:avLst/>
          </a:prstGeom>
          <a:noFill/>
        </p:spPr>
        <p:txBody>
          <a:bodyPr wrap="square" rtlCol="0">
            <a:spAutoFit/>
          </a:bodyPr>
          <a:lstStyle/>
          <a:p>
            <a:r>
              <a:rPr lang="en-IN" sz="2400" dirty="0">
                <a:solidFill>
                  <a:srgbClr val="FF0000"/>
                </a:solidFill>
              </a:rPr>
              <a:t>Biometric and </a:t>
            </a:r>
            <a:r>
              <a:rPr lang="en-IN" sz="2400" dirty="0" err="1">
                <a:solidFill>
                  <a:srgbClr val="FF0000"/>
                </a:solidFill>
              </a:rPr>
              <a:t>Behavioral</a:t>
            </a:r>
            <a:r>
              <a:rPr lang="en-IN" sz="2400" dirty="0">
                <a:solidFill>
                  <a:srgbClr val="FF0000"/>
                </a:solidFill>
              </a:rPr>
              <a:t> Authentication</a:t>
            </a:r>
          </a:p>
          <a:p>
            <a:r>
              <a:rPr lang="en-IN" sz="2400" dirty="0"/>
              <a:t>Secure authentication methods, such as facial recognition and fingerprint scanning, will evolve to offer more robust security, with </a:t>
            </a:r>
            <a:r>
              <a:rPr lang="en-IN" sz="2400" dirty="0" err="1"/>
              <a:t>liveness</a:t>
            </a:r>
            <a:r>
              <a:rPr lang="en-IN" sz="2400" dirty="0"/>
              <a:t> detection and </a:t>
            </a:r>
            <a:r>
              <a:rPr lang="en-IN" sz="2400" dirty="0" err="1"/>
              <a:t>behavioral</a:t>
            </a:r>
            <a:r>
              <a:rPr lang="en-IN" sz="2400" dirty="0"/>
              <a:t> analytics to prevent spoofing. Multi-modal </a:t>
            </a:r>
            <a:r>
              <a:rPr lang="en-IN" sz="2400" dirty="0">
                <a:hlinkClick r:id="rId2" tooltip="biometric authentication"/>
              </a:rPr>
              <a:t>biometric authentication</a:t>
            </a:r>
            <a:r>
              <a:rPr lang="en-IN" sz="2400" dirty="0"/>
              <a:t> will become more prevalent.</a:t>
            </a:r>
          </a:p>
        </p:txBody>
      </p:sp>
      <p:sp>
        <p:nvSpPr>
          <p:cNvPr id="5" name="Footer Placeholder 4"/>
          <p:cNvSpPr>
            <a:spLocks noGrp="1"/>
          </p:cNvSpPr>
          <p:nvPr>
            <p:ph type="ftr" sz="quarter" idx="11"/>
          </p:nvPr>
        </p:nvSpPr>
        <p:spPr/>
        <p:txBody>
          <a:bodyPr/>
          <a:lstStyle/>
          <a:p>
            <a:r>
              <a:rPr lang="en-IN" smtClean="0"/>
              <a:t>Mr. Sukhdev Singh, Asst. Professor, CSE&amp;IT</a:t>
            </a:r>
            <a:endParaRPr lang="en-US"/>
          </a:p>
        </p:txBody>
      </p:sp>
    </p:spTree>
    <p:extLst>
      <p:ext uri="{BB962C8B-B14F-4D97-AF65-F5344CB8AC3E}">
        <p14:creationId xmlns:p14="http://schemas.microsoft.com/office/powerpoint/2010/main" val="3237723542"/>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609600"/>
            <a:ext cx="7772400" cy="1143000"/>
          </a:xfrm>
        </p:spPr>
        <p:txBody>
          <a:bodyPr>
            <a:normAutofit fontScale="90000"/>
          </a:bodyPr>
          <a:lstStyle/>
          <a:p>
            <a:r>
              <a:rPr lang="en-IN" sz="5300" dirty="0" smtClean="0"/>
              <a:t>Cyber Security Concepts</a:t>
            </a:r>
            <a:r>
              <a:rPr lang="en-IN" dirty="0" smtClean="0"/>
              <a:t/>
            </a:r>
            <a:br>
              <a:rPr lang="en-IN" dirty="0" smtClean="0"/>
            </a:br>
            <a:endParaRPr lang="en-IN" dirty="0"/>
          </a:p>
        </p:txBody>
      </p:sp>
      <p:sp>
        <p:nvSpPr>
          <p:cNvPr id="3" name="Subtitle 2"/>
          <p:cNvSpPr>
            <a:spLocks noGrp="1"/>
          </p:cNvSpPr>
          <p:nvPr>
            <p:ph type="subTitle" idx="1"/>
          </p:nvPr>
        </p:nvSpPr>
        <p:spPr>
          <a:xfrm>
            <a:off x="1400908" y="1066800"/>
            <a:ext cx="6400800" cy="609600"/>
          </a:xfrm>
        </p:spPr>
        <p:txBody>
          <a:bodyPr/>
          <a:lstStyle/>
          <a:p>
            <a:r>
              <a:rPr lang="en-IN" sz="3200" dirty="0" smtClean="0"/>
              <a:t>Current Security Trends</a:t>
            </a:r>
            <a:r>
              <a:rPr lang="en-IN" sz="3200" dirty="0"/>
              <a:t>.</a:t>
            </a:r>
          </a:p>
        </p:txBody>
      </p:sp>
      <p:sp>
        <p:nvSpPr>
          <p:cNvPr id="4" name="TextBox 3"/>
          <p:cNvSpPr txBox="1"/>
          <p:nvPr/>
        </p:nvSpPr>
        <p:spPr>
          <a:xfrm>
            <a:off x="533400" y="1874018"/>
            <a:ext cx="8382000" cy="2308324"/>
          </a:xfrm>
          <a:prstGeom prst="rect">
            <a:avLst/>
          </a:prstGeom>
          <a:noFill/>
        </p:spPr>
        <p:txBody>
          <a:bodyPr wrap="square" rtlCol="0">
            <a:spAutoFit/>
          </a:bodyPr>
          <a:lstStyle/>
          <a:p>
            <a:r>
              <a:rPr lang="en-IN" sz="2400" dirty="0">
                <a:solidFill>
                  <a:srgbClr val="FF0000"/>
                </a:solidFill>
              </a:rPr>
              <a:t>Privacy Regulations and Data Protection</a:t>
            </a:r>
          </a:p>
          <a:p>
            <a:r>
              <a:rPr lang="en-IN" sz="2400" dirty="0"/>
              <a:t>Privacy regulations will continue evolving, and organizations must adapt to stricter data protection requirements. Consumer data privacy and consent management will become more significant, and businesses must ensure compliance with global data privacy laws.</a:t>
            </a:r>
          </a:p>
        </p:txBody>
      </p:sp>
      <p:sp>
        <p:nvSpPr>
          <p:cNvPr id="5" name="Footer Placeholder 4"/>
          <p:cNvSpPr>
            <a:spLocks noGrp="1"/>
          </p:cNvSpPr>
          <p:nvPr>
            <p:ph type="ftr" sz="quarter" idx="11"/>
          </p:nvPr>
        </p:nvSpPr>
        <p:spPr/>
        <p:txBody>
          <a:bodyPr/>
          <a:lstStyle/>
          <a:p>
            <a:r>
              <a:rPr lang="en-IN" smtClean="0"/>
              <a:t>Mr. Sukhdev Singh, Asst. Professor, CSE&amp;IT</a:t>
            </a:r>
            <a:endParaRPr lang="en-US"/>
          </a:p>
        </p:txBody>
      </p:sp>
    </p:spTree>
    <p:extLst>
      <p:ext uri="{BB962C8B-B14F-4D97-AF65-F5344CB8AC3E}">
        <p14:creationId xmlns:p14="http://schemas.microsoft.com/office/powerpoint/2010/main" val="2711976561"/>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609600"/>
            <a:ext cx="7772400" cy="1143000"/>
          </a:xfrm>
        </p:spPr>
        <p:txBody>
          <a:bodyPr>
            <a:normAutofit fontScale="90000"/>
          </a:bodyPr>
          <a:lstStyle/>
          <a:p>
            <a:r>
              <a:rPr lang="en-IN" sz="5300" dirty="0" smtClean="0"/>
              <a:t>Cyber Security Concepts</a:t>
            </a:r>
            <a:r>
              <a:rPr lang="en-IN" dirty="0" smtClean="0"/>
              <a:t/>
            </a:r>
            <a:br>
              <a:rPr lang="en-IN" dirty="0" smtClean="0"/>
            </a:br>
            <a:endParaRPr lang="en-IN" dirty="0"/>
          </a:p>
        </p:txBody>
      </p:sp>
      <p:sp>
        <p:nvSpPr>
          <p:cNvPr id="3" name="Subtitle 2"/>
          <p:cNvSpPr>
            <a:spLocks noGrp="1"/>
          </p:cNvSpPr>
          <p:nvPr>
            <p:ph type="subTitle" idx="1"/>
          </p:nvPr>
        </p:nvSpPr>
        <p:spPr>
          <a:xfrm>
            <a:off x="1400908" y="1066800"/>
            <a:ext cx="6400800" cy="609600"/>
          </a:xfrm>
        </p:spPr>
        <p:txBody>
          <a:bodyPr/>
          <a:lstStyle/>
          <a:p>
            <a:r>
              <a:rPr lang="en-IN" sz="3200" dirty="0" smtClean="0"/>
              <a:t>Current Security Trends</a:t>
            </a:r>
            <a:r>
              <a:rPr lang="en-IN" sz="3200" dirty="0"/>
              <a:t>.</a:t>
            </a:r>
          </a:p>
        </p:txBody>
      </p:sp>
      <p:sp>
        <p:nvSpPr>
          <p:cNvPr id="4" name="TextBox 3"/>
          <p:cNvSpPr txBox="1"/>
          <p:nvPr/>
        </p:nvSpPr>
        <p:spPr>
          <a:xfrm>
            <a:off x="533400" y="1874018"/>
            <a:ext cx="8382000" cy="2308324"/>
          </a:xfrm>
          <a:prstGeom prst="rect">
            <a:avLst/>
          </a:prstGeom>
          <a:noFill/>
        </p:spPr>
        <p:txBody>
          <a:bodyPr wrap="square" rtlCol="0">
            <a:spAutoFit/>
          </a:bodyPr>
          <a:lstStyle/>
          <a:p>
            <a:r>
              <a:rPr lang="en-IN" sz="2400" dirty="0" err="1">
                <a:solidFill>
                  <a:srgbClr val="FF0000"/>
                </a:solidFill>
              </a:rPr>
              <a:t>Cybersecurity</a:t>
            </a:r>
            <a:r>
              <a:rPr lang="en-IN" sz="2400" dirty="0">
                <a:solidFill>
                  <a:srgbClr val="FF0000"/>
                </a:solidFill>
              </a:rPr>
              <a:t> Workforce Development</a:t>
            </a:r>
          </a:p>
          <a:p>
            <a:r>
              <a:rPr lang="en-IN" sz="2400" dirty="0"/>
              <a:t>Efforts to address the </a:t>
            </a:r>
            <a:r>
              <a:rPr lang="en-IN" sz="2400" dirty="0" err="1"/>
              <a:t>cybersecurity</a:t>
            </a:r>
            <a:r>
              <a:rPr lang="en-IN" sz="2400" dirty="0"/>
              <a:t> skills shortage will intensify. More comprehensive training programs, certifications, and partnerships between academic institutions and the private sector will be established to nurture a skilled </a:t>
            </a:r>
            <a:r>
              <a:rPr lang="en-IN" sz="2400" dirty="0" err="1"/>
              <a:t>cybersecurity</a:t>
            </a:r>
            <a:r>
              <a:rPr lang="en-IN" sz="2400" dirty="0"/>
              <a:t> workforce.</a:t>
            </a:r>
          </a:p>
        </p:txBody>
      </p:sp>
      <p:sp>
        <p:nvSpPr>
          <p:cNvPr id="5" name="Footer Placeholder 4"/>
          <p:cNvSpPr>
            <a:spLocks noGrp="1"/>
          </p:cNvSpPr>
          <p:nvPr>
            <p:ph type="ftr" sz="quarter" idx="11"/>
          </p:nvPr>
        </p:nvSpPr>
        <p:spPr/>
        <p:txBody>
          <a:bodyPr/>
          <a:lstStyle/>
          <a:p>
            <a:r>
              <a:rPr lang="en-IN" smtClean="0"/>
              <a:t>Mr. Sukhdev Singh, Asst. Professor, CSE&amp;IT</a:t>
            </a:r>
            <a:endParaRPr lang="en-US"/>
          </a:p>
        </p:txBody>
      </p:sp>
    </p:spTree>
    <p:extLst>
      <p:ext uri="{BB962C8B-B14F-4D97-AF65-F5344CB8AC3E}">
        <p14:creationId xmlns:p14="http://schemas.microsoft.com/office/powerpoint/2010/main" val="543770962"/>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609600"/>
            <a:ext cx="7772400" cy="1143000"/>
          </a:xfrm>
        </p:spPr>
        <p:txBody>
          <a:bodyPr>
            <a:normAutofit fontScale="90000"/>
          </a:bodyPr>
          <a:lstStyle/>
          <a:p>
            <a:r>
              <a:rPr lang="en-IN" sz="5300" dirty="0" smtClean="0"/>
              <a:t>Cyber Security Concepts</a:t>
            </a:r>
            <a:r>
              <a:rPr lang="en-IN" dirty="0" smtClean="0"/>
              <a:t/>
            </a:r>
            <a:br>
              <a:rPr lang="en-IN" dirty="0" smtClean="0"/>
            </a:br>
            <a:endParaRPr lang="en-IN" dirty="0"/>
          </a:p>
        </p:txBody>
      </p:sp>
      <p:sp>
        <p:nvSpPr>
          <p:cNvPr id="3" name="Subtitle 2"/>
          <p:cNvSpPr>
            <a:spLocks noGrp="1"/>
          </p:cNvSpPr>
          <p:nvPr>
            <p:ph type="subTitle" idx="1"/>
          </p:nvPr>
        </p:nvSpPr>
        <p:spPr>
          <a:xfrm>
            <a:off x="1400908" y="1066800"/>
            <a:ext cx="6400800" cy="609600"/>
          </a:xfrm>
        </p:spPr>
        <p:txBody>
          <a:bodyPr/>
          <a:lstStyle/>
          <a:p>
            <a:r>
              <a:rPr lang="en-IN" sz="3200" dirty="0" smtClean="0"/>
              <a:t>Current Security Trends</a:t>
            </a:r>
            <a:r>
              <a:rPr lang="en-IN" sz="3200" dirty="0"/>
              <a:t>.</a:t>
            </a:r>
          </a:p>
        </p:txBody>
      </p:sp>
      <p:sp>
        <p:nvSpPr>
          <p:cNvPr id="4" name="TextBox 3"/>
          <p:cNvSpPr txBox="1"/>
          <p:nvPr/>
        </p:nvSpPr>
        <p:spPr>
          <a:xfrm>
            <a:off x="533400" y="1874018"/>
            <a:ext cx="8382000" cy="2308324"/>
          </a:xfrm>
          <a:prstGeom prst="rect">
            <a:avLst/>
          </a:prstGeom>
          <a:noFill/>
        </p:spPr>
        <p:txBody>
          <a:bodyPr wrap="square" rtlCol="0">
            <a:spAutoFit/>
          </a:bodyPr>
          <a:lstStyle/>
          <a:p>
            <a:r>
              <a:rPr lang="en-IN" sz="2400" dirty="0">
                <a:solidFill>
                  <a:srgbClr val="FF0000"/>
                </a:solidFill>
              </a:rPr>
              <a:t>Human-Centric Security</a:t>
            </a:r>
          </a:p>
          <a:p>
            <a:r>
              <a:rPr lang="en-IN" sz="2400" dirty="0"/>
              <a:t>User-centric security awareness and training programs will be expanded to reduce the risk of social engineering attacks. </a:t>
            </a:r>
            <a:r>
              <a:rPr lang="en-IN" sz="2400" dirty="0" err="1">
                <a:hlinkClick r:id="rId2" tooltip="Behavioral analytics"/>
              </a:rPr>
              <a:t>Behavioral</a:t>
            </a:r>
            <a:r>
              <a:rPr lang="en-IN" sz="2400" dirty="0">
                <a:hlinkClick r:id="rId2" tooltip="Behavioral analytics"/>
              </a:rPr>
              <a:t> analytics</a:t>
            </a:r>
            <a:r>
              <a:rPr lang="en-IN" sz="2400" dirty="0"/>
              <a:t> and user-focused security tools will help identify unusual user </a:t>
            </a:r>
            <a:r>
              <a:rPr lang="en-IN" sz="2400" dirty="0" err="1"/>
              <a:t>behavior</a:t>
            </a:r>
            <a:r>
              <a:rPr lang="en-IN" sz="2400" dirty="0"/>
              <a:t> and potential insider threats.</a:t>
            </a:r>
          </a:p>
        </p:txBody>
      </p:sp>
      <p:sp>
        <p:nvSpPr>
          <p:cNvPr id="5" name="Footer Placeholder 4"/>
          <p:cNvSpPr>
            <a:spLocks noGrp="1"/>
          </p:cNvSpPr>
          <p:nvPr>
            <p:ph type="ftr" sz="quarter" idx="11"/>
          </p:nvPr>
        </p:nvSpPr>
        <p:spPr/>
        <p:txBody>
          <a:bodyPr/>
          <a:lstStyle/>
          <a:p>
            <a:r>
              <a:rPr lang="en-IN" smtClean="0"/>
              <a:t>Mr. Sukhdev Singh, Asst. Professor, CSE&amp;IT</a:t>
            </a:r>
            <a:endParaRPr lang="en-US"/>
          </a:p>
        </p:txBody>
      </p:sp>
    </p:spTree>
    <p:extLst>
      <p:ext uri="{BB962C8B-B14F-4D97-AF65-F5344CB8AC3E}">
        <p14:creationId xmlns:p14="http://schemas.microsoft.com/office/powerpoint/2010/main" val="3355587310"/>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609600"/>
            <a:ext cx="7772400" cy="1143000"/>
          </a:xfrm>
        </p:spPr>
        <p:txBody>
          <a:bodyPr>
            <a:normAutofit fontScale="90000"/>
          </a:bodyPr>
          <a:lstStyle/>
          <a:p>
            <a:r>
              <a:rPr lang="en-IN" sz="5300" dirty="0" smtClean="0"/>
              <a:t>Cyber Security Concepts</a:t>
            </a:r>
            <a:r>
              <a:rPr lang="en-IN" dirty="0" smtClean="0"/>
              <a:t/>
            </a:r>
            <a:br>
              <a:rPr lang="en-IN" dirty="0" smtClean="0"/>
            </a:br>
            <a:endParaRPr lang="en-IN" dirty="0"/>
          </a:p>
        </p:txBody>
      </p:sp>
      <p:sp>
        <p:nvSpPr>
          <p:cNvPr id="3" name="Subtitle 2"/>
          <p:cNvSpPr>
            <a:spLocks noGrp="1"/>
          </p:cNvSpPr>
          <p:nvPr>
            <p:ph type="subTitle" idx="1"/>
          </p:nvPr>
        </p:nvSpPr>
        <p:spPr>
          <a:xfrm>
            <a:off x="1400908" y="1066800"/>
            <a:ext cx="6400800" cy="609600"/>
          </a:xfrm>
        </p:spPr>
        <p:txBody>
          <a:bodyPr/>
          <a:lstStyle/>
          <a:p>
            <a:r>
              <a:rPr lang="en-IN" sz="3200" dirty="0" smtClean="0"/>
              <a:t>Current Security Trends</a:t>
            </a:r>
            <a:r>
              <a:rPr lang="en-IN" sz="3200" dirty="0"/>
              <a:t>.</a:t>
            </a:r>
          </a:p>
        </p:txBody>
      </p:sp>
      <p:sp>
        <p:nvSpPr>
          <p:cNvPr id="4" name="TextBox 3"/>
          <p:cNvSpPr txBox="1"/>
          <p:nvPr/>
        </p:nvSpPr>
        <p:spPr>
          <a:xfrm>
            <a:off x="533400" y="1874018"/>
            <a:ext cx="8382000" cy="2308324"/>
          </a:xfrm>
          <a:prstGeom prst="rect">
            <a:avLst/>
          </a:prstGeom>
          <a:noFill/>
        </p:spPr>
        <p:txBody>
          <a:bodyPr wrap="square" rtlCol="0">
            <a:spAutoFit/>
          </a:bodyPr>
          <a:lstStyle/>
          <a:p>
            <a:r>
              <a:rPr lang="en-IN" sz="2400" dirty="0">
                <a:solidFill>
                  <a:srgbClr val="FF0000"/>
                </a:solidFill>
              </a:rPr>
              <a:t>Automated Threat Hunting</a:t>
            </a:r>
          </a:p>
          <a:p>
            <a:r>
              <a:rPr lang="en-IN" sz="2400" dirty="0"/>
              <a:t>Automated threat hunting and threat intelligence platforms will gain prominence in proactively identifying and mitigating emerging threats. These solutions will help organizations stay ahead of threat actors by continuously monitoring for signs of compromise.</a:t>
            </a:r>
          </a:p>
        </p:txBody>
      </p:sp>
      <p:sp>
        <p:nvSpPr>
          <p:cNvPr id="5" name="Footer Placeholder 4"/>
          <p:cNvSpPr>
            <a:spLocks noGrp="1"/>
          </p:cNvSpPr>
          <p:nvPr>
            <p:ph type="ftr" sz="quarter" idx="11"/>
          </p:nvPr>
        </p:nvSpPr>
        <p:spPr/>
        <p:txBody>
          <a:bodyPr/>
          <a:lstStyle/>
          <a:p>
            <a:r>
              <a:rPr lang="en-IN" smtClean="0"/>
              <a:t>Mr. Sukhdev Singh, Asst. Professor, CSE&amp;IT</a:t>
            </a:r>
            <a:endParaRPr lang="en-US"/>
          </a:p>
        </p:txBody>
      </p:sp>
    </p:spTree>
    <p:extLst>
      <p:ext uri="{BB962C8B-B14F-4D97-AF65-F5344CB8AC3E}">
        <p14:creationId xmlns:p14="http://schemas.microsoft.com/office/powerpoint/2010/main" val="2430528027"/>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609600"/>
            <a:ext cx="7772400" cy="1143000"/>
          </a:xfrm>
        </p:spPr>
        <p:txBody>
          <a:bodyPr>
            <a:normAutofit fontScale="90000"/>
          </a:bodyPr>
          <a:lstStyle/>
          <a:p>
            <a:r>
              <a:rPr lang="en-IN" sz="5300" dirty="0" smtClean="0"/>
              <a:t>Cyber Security Concepts</a:t>
            </a:r>
            <a:r>
              <a:rPr lang="en-IN" dirty="0" smtClean="0"/>
              <a:t/>
            </a:r>
            <a:br>
              <a:rPr lang="en-IN" dirty="0" smtClean="0"/>
            </a:br>
            <a:endParaRPr lang="en-IN" dirty="0"/>
          </a:p>
        </p:txBody>
      </p:sp>
      <p:sp>
        <p:nvSpPr>
          <p:cNvPr id="3" name="Subtitle 2"/>
          <p:cNvSpPr>
            <a:spLocks noGrp="1"/>
          </p:cNvSpPr>
          <p:nvPr>
            <p:ph type="subTitle" idx="1"/>
          </p:nvPr>
        </p:nvSpPr>
        <p:spPr>
          <a:xfrm>
            <a:off x="1400908" y="1066800"/>
            <a:ext cx="6400800" cy="609600"/>
          </a:xfrm>
        </p:spPr>
        <p:txBody>
          <a:bodyPr/>
          <a:lstStyle/>
          <a:p>
            <a:r>
              <a:rPr lang="en-IN" sz="3200" dirty="0" smtClean="0"/>
              <a:t>Current Security Trends</a:t>
            </a:r>
            <a:r>
              <a:rPr lang="en-IN" sz="3200" dirty="0"/>
              <a:t>.</a:t>
            </a:r>
          </a:p>
        </p:txBody>
      </p:sp>
      <p:sp>
        <p:nvSpPr>
          <p:cNvPr id="4" name="TextBox 3"/>
          <p:cNvSpPr txBox="1"/>
          <p:nvPr/>
        </p:nvSpPr>
        <p:spPr>
          <a:xfrm>
            <a:off x="533400" y="1874018"/>
            <a:ext cx="8382000" cy="2308324"/>
          </a:xfrm>
          <a:prstGeom prst="rect">
            <a:avLst/>
          </a:prstGeom>
          <a:noFill/>
        </p:spPr>
        <p:txBody>
          <a:bodyPr wrap="square" rtlCol="0">
            <a:spAutoFit/>
          </a:bodyPr>
          <a:lstStyle/>
          <a:p>
            <a:r>
              <a:rPr lang="en-IN" sz="2400" dirty="0">
                <a:solidFill>
                  <a:srgbClr val="FF0000"/>
                </a:solidFill>
              </a:rPr>
              <a:t>International </a:t>
            </a:r>
            <a:r>
              <a:rPr lang="en-IN" sz="2400" dirty="0" err="1">
                <a:solidFill>
                  <a:srgbClr val="FF0000"/>
                </a:solidFill>
              </a:rPr>
              <a:t>Cybersecurity</a:t>
            </a:r>
            <a:r>
              <a:rPr lang="en-IN" sz="2400" dirty="0">
                <a:solidFill>
                  <a:srgbClr val="FF0000"/>
                </a:solidFill>
              </a:rPr>
              <a:t> Collaboration</a:t>
            </a:r>
          </a:p>
          <a:p>
            <a:r>
              <a:rPr lang="en-IN" sz="2400" dirty="0"/>
              <a:t>Collaboration between governments, international organizations, and </a:t>
            </a:r>
            <a:r>
              <a:rPr lang="en-IN" sz="2400" dirty="0" err="1"/>
              <a:t>cybersecurity</a:t>
            </a:r>
            <a:r>
              <a:rPr lang="en-IN" sz="2400" dirty="0"/>
              <a:t> experts will intensify to address global cyber threats effectively. </a:t>
            </a:r>
            <a:r>
              <a:rPr lang="en-IN" sz="2400" dirty="0" err="1"/>
              <a:t>Cybersecurity</a:t>
            </a:r>
            <a:r>
              <a:rPr lang="en-IN" sz="2400" dirty="0"/>
              <a:t> information sharing and coordinated responses to cyber incidents will become more common.</a:t>
            </a:r>
          </a:p>
        </p:txBody>
      </p:sp>
      <p:sp>
        <p:nvSpPr>
          <p:cNvPr id="5" name="Footer Placeholder 4"/>
          <p:cNvSpPr>
            <a:spLocks noGrp="1"/>
          </p:cNvSpPr>
          <p:nvPr>
            <p:ph type="ftr" sz="quarter" idx="11"/>
          </p:nvPr>
        </p:nvSpPr>
        <p:spPr/>
        <p:txBody>
          <a:bodyPr/>
          <a:lstStyle/>
          <a:p>
            <a:r>
              <a:rPr lang="en-IN" smtClean="0"/>
              <a:t>Mr. Sukhdev Singh, Asst. Professor, CSE&amp;IT</a:t>
            </a:r>
            <a:endParaRPr lang="en-US"/>
          </a:p>
        </p:txBody>
      </p:sp>
    </p:spTree>
    <p:extLst>
      <p:ext uri="{BB962C8B-B14F-4D97-AF65-F5344CB8AC3E}">
        <p14:creationId xmlns:p14="http://schemas.microsoft.com/office/powerpoint/2010/main" val="331993657"/>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609600"/>
            <a:ext cx="7772400" cy="1143000"/>
          </a:xfrm>
        </p:spPr>
        <p:txBody>
          <a:bodyPr>
            <a:normAutofit fontScale="90000"/>
          </a:bodyPr>
          <a:lstStyle/>
          <a:p>
            <a:r>
              <a:rPr lang="en-IN" sz="5300" dirty="0" smtClean="0"/>
              <a:t>Cyber Security Concepts</a:t>
            </a:r>
            <a:r>
              <a:rPr lang="en-IN" dirty="0" smtClean="0"/>
              <a:t/>
            </a:r>
            <a:br>
              <a:rPr lang="en-IN" dirty="0" smtClean="0"/>
            </a:br>
            <a:endParaRPr lang="en-IN" dirty="0"/>
          </a:p>
        </p:txBody>
      </p:sp>
      <p:sp>
        <p:nvSpPr>
          <p:cNvPr id="3" name="Subtitle 2"/>
          <p:cNvSpPr>
            <a:spLocks noGrp="1"/>
          </p:cNvSpPr>
          <p:nvPr>
            <p:ph type="subTitle" idx="1"/>
          </p:nvPr>
        </p:nvSpPr>
        <p:spPr>
          <a:xfrm>
            <a:off x="1400908" y="1066800"/>
            <a:ext cx="6400800" cy="609600"/>
          </a:xfrm>
        </p:spPr>
        <p:txBody>
          <a:bodyPr/>
          <a:lstStyle/>
          <a:p>
            <a:r>
              <a:rPr lang="en-IN" sz="3200" dirty="0" smtClean="0"/>
              <a:t>Current Security Trends</a:t>
            </a:r>
            <a:r>
              <a:rPr lang="en-IN" sz="3200" dirty="0"/>
              <a:t>.</a:t>
            </a:r>
          </a:p>
        </p:txBody>
      </p:sp>
      <p:sp>
        <p:nvSpPr>
          <p:cNvPr id="4" name="TextBox 3"/>
          <p:cNvSpPr txBox="1"/>
          <p:nvPr/>
        </p:nvSpPr>
        <p:spPr>
          <a:xfrm>
            <a:off x="533400" y="1874018"/>
            <a:ext cx="8382000" cy="2308324"/>
          </a:xfrm>
          <a:prstGeom prst="rect">
            <a:avLst/>
          </a:prstGeom>
          <a:noFill/>
        </p:spPr>
        <p:txBody>
          <a:bodyPr wrap="square" rtlCol="0">
            <a:spAutoFit/>
          </a:bodyPr>
          <a:lstStyle/>
          <a:p>
            <a:r>
              <a:rPr lang="en-IN" sz="2400" dirty="0">
                <a:solidFill>
                  <a:srgbClr val="FF0000"/>
                </a:solidFill>
              </a:rPr>
              <a:t>Regulatory and Legal Challenges</a:t>
            </a:r>
          </a:p>
          <a:p>
            <a:r>
              <a:rPr lang="en-IN" sz="2400" dirty="0"/>
              <a:t>With new </a:t>
            </a:r>
            <a:r>
              <a:rPr lang="en-IN" sz="2400" dirty="0" err="1"/>
              <a:t>cybersecurity</a:t>
            </a:r>
            <a:r>
              <a:rPr lang="en-IN" sz="2400" dirty="0"/>
              <a:t> laws, standards, and compliance requirements being introduced, the legal and regulatory landscape will continue to evolve. Organizations must navigate these complex regulations to avoid legal consequences and reputational damage.</a:t>
            </a:r>
          </a:p>
        </p:txBody>
      </p:sp>
      <p:sp>
        <p:nvSpPr>
          <p:cNvPr id="5" name="Footer Placeholder 4"/>
          <p:cNvSpPr>
            <a:spLocks noGrp="1"/>
          </p:cNvSpPr>
          <p:nvPr>
            <p:ph type="ftr" sz="quarter" idx="11"/>
          </p:nvPr>
        </p:nvSpPr>
        <p:spPr/>
        <p:txBody>
          <a:bodyPr/>
          <a:lstStyle/>
          <a:p>
            <a:r>
              <a:rPr lang="en-IN" smtClean="0"/>
              <a:t>Mr. Sukhdev Singh, Asst. Professor, CSE&amp;IT</a:t>
            </a:r>
            <a:endParaRPr lang="en-US"/>
          </a:p>
        </p:txBody>
      </p:sp>
    </p:spTree>
    <p:extLst>
      <p:ext uri="{BB962C8B-B14F-4D97-AF65-F5344CB8AC3E}">
        <p14:creationId xmlns:p14="http://schemas.microsoft.com/office/powerpoint/2010/main" val="1486140687"/>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609600"/>
            <a:ext cx="7772400" cy="1143000"/>
          </a:xfrm>
        </p:spPr>
        <p:txBody>
          <a:bodyPr>
            <a:normAutofit fontScale="90000"/>
          </a:bodyPr>
          <a:lstStyle/>
          <a:p>
            <a:r>
              <a:rPr lang="en-IN" sz="5300" dirty="0" smtClean="0"/>
              <a:t>Cyber Security Concepts</a:t>
            </a:r>
            <a:r>
              <a:rPr lang="en-IN" dirty="0" smtClean="0"/>
              <a:t/>
            </a:r>
            <a:br>
              <a:rPr lang="en-IN" dirty="0" smtClean="0"/>
            </a:br>
            <a:endParaRPr lang="en-IN" dirty="0"/>
          </a:p>
        </p:txBody>
      </p:sp>
      <p:sp>
        <p:nvSpPr>
          <p:cNvPr id="3" name="Subtitle 2"/>
          <p:cNvSpPr>
            <a:spLocks noGrp="1"/>
          </p:cNvSpPr>
          <p:nvPr>
            <p:ph type="subTitle" idx="1"/>
          </p:nvPr>
        </p:nvSpPr>
        <p:spPr>
          <a:xfrm>
            <a:off x="1400908" y="1066800"/>
            <a:ext cx="6400800" cy="609600"/>
          </a:xfrm>
        </p:spPr>
        <p:txBody>
          <a:bodyPr/>
          <a:lstStyle/>
          <a:p>
            <a:r>
              <a:rPr lang="en-IN" sz="3200" dirty="0" smtClean="0"/>
              <a:t>Current Security Trends</a:t>
            </a:r>
            <a:r>
              <a:rPr lang="en-IN" sz="3200" dirty="0"/>
              <a:t>.</a:t>
            </a:r>
          </a:p>
        </p:txBody>
      </p:sp>
      <p:sp>
        <p:nvSpPr>
          <p:cNvPr id="4" name="TextBox 3"/>
          <p:cNvSpPr txBox="1"/>
          <p:nvPr/>
        </p:nvSpPr>
        <p:spPr>
          <a:xfrm>
            <a:off x="533400" y="1874018"/>
            <a:ext cx="8382000" cy="1938992"/>
          </a:xfrm>
          <a:prstGeom prst="rect">
            <a:avLst/>
          </a:prstGeom>
          <a:noFill/>
        </p:spPr>
        <p:txBody>
          <a:bodyPr wrap="square" rtlCol="0">
            <a:spAutoFit/>
          </a:bodyPr>
          <a:lstStyle/>
          <a:p>
            <a:r>
              <a:rPr lang="en-IN" sz="2400" dirty="0">
                <a:solidFill>
                  <a:srgbClr val="FF0000"/>
                </a:solidFill>
              </a:rPr>
              <a:t>Cyber Insurance</a:t>
            </a:r>
          </a:p>
          <a:p>
            <a:r>
              <a:rPr lang="en-IN" sz="2400" dirty="0"/>
              <a:t>The cyber insurance market will grow as organizations recognize the need for financial protection against cyber incidents. Cyber insurance policies will become more tailored to specific industry risks and compliance requirements.</a:t>
            </a:r>
          </a:p>
        </p:txBody>
      </p:sp>
      <p:sp>
        <p:nvSpPr>
          <p:cNvPr id="5" name="Footer Placeholder 4"/>
          <p:cNvSpPr>
            <a:spLocks noGrp="1"/>
          </p:cNvSpPr>
          <p:nvPr>
            <p:ph type="ftr" sz="quarter" idx="11"/>
          </p:nvPr>
        </p:nvSpPr>
        <p:spPr/>
        <p:txBody>
          <a:bodyPr/>
          <a:lstStyle/>
          <a:p>
            <a:r>
              <a:rPr lang="en-IN" smtClean="0"/>
              <a:t>Mr. Sukhdev Singh, Asst. Professor, CSE&amp;IT</a:t>
            </a:r>
            <a:endParaRPr lang="en-US"/>
          </a:p>
        </p:txBody>
      </p:sp>
    </p:spTree>
    <p:extLst>
      <p:ext uri="{BB962C8B-B14F-4D97-AF65-F5344CB8AC3E}">
        <p14:creationId xmlns:p14="http://schemas.microsoft.com/office/powerpoint/2010/main" val="228611793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aveform">
  <a:themeElements>
    <a:clrScheme name="Waveform">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Waveform">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aveform">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Waveform</Template>
  <TotalTime>265</TotalTime>
  <Words>7216</Words>
  <Application>Microsoft Office PowerPoint</Application>
  <PresentationFormat>On-screen Show (4:3)</PresentationFormat>
  <Paragraphs>609</Paragraphs>
  <Slides>105</Slides>
  <Notes>0</Notes>
  <HiddenSlides>0</HiddenSlides>
  <MMClips>0</MMClips>
  <ScaleCrop>false</ScaleCrop>
  <HeadingPairs>
    <vt:vector size="4" baseType="variant">
      <vt:variant>
        <vt:lpstr>Theme</vt:lpstr>
      </vt:variant>
      <vt:variant>
        <vt:i4>1</vt:i4>
      </vt:variant>
      <vt:variant>
        <vt:lpstr>Slide Titles</vt:lpstr>
      </vt:variant>
      <vt:variant>
        <vt:i4>105</vt:i4>
      </vt:variant>
    </vt:vector>
  </HeadingPairs>
  <TitlesOfParts>
    <vt:vector size="106" baseType="lpstr">
      <vt:lpstr>Waveform</vt:lpstr>
      <vt:lpstr>Cyber Attacks and Risk Management  </vt:lpstr>
      <vt:lpstr>Cyber Security Concepts </vt:lpstr>
      <vt:lpstr>Cyber Security Concepts </vt:lpstr>
      <vt:lpstr>Cyber Security Concepts </vt:lpstr>
      <vt:lpstr>Cyber Security Concepts </vt:lpstr>
      <vt:lpstr>Cyber Security Concepts </vt:lpstr>
      <vt:lpstr>Cyber Security Concepts </vt:lpstr>
      <vt:lpstr>Cyber Security Concepts </vt:lpstr>
      <vt:lpstr>Cyber Security Concepts </vt:lpstr>
      <vt:lpstr>Cyber Security Concepts </vt:lpstr>
      <vt:lpstr>Cyber Security Concepts </vt:lpstr>
      <vt:lpstr>Cyber Security Concepts </vt:lpstr>
      <vt:lpstr>Cyber Security Concepts </vt:lpstr>
      <vt:lpstr>Cyber Security Concepts </vt:lpstr>
      <vt:lpstr>Cyber Security Concepts </vt:lpstr>
      <vt:lpstr>Cyber Security Concepts </vt:lpstr>
      <vt:lpstr>Cyber Security Concepts </vt:lpstr>
      <vt:lpstr>Cyber Security Concepts </vt:lpstr>
      <vt:lpstr>Cyber Security Concepts </vt:lpstr>
      <vt:lpstr>Cyber Security Concepts </vt:lpstr>
      <vt:lpstr>Cyber Security Concepts </vt:lpstr>
      <vt:lpstr>Cyber Security Concepts </vt:lpstr>
      <vt:lpstr>Cyber Security Concepts </vt:lpstr>
      <vt:lpstr>Cyber Security Concepts </vt:lpstr>
      <vt:lpstr>Cyber Security Concepts </vt:lpstr>
      <vt:lpstr>Cyber Security Concepts </vt:lpstr>
      <vt:lpstr>Cyber Security Concepts </vt:lpstr>
      <vt:lpstr>Cyber Security Concepts </vt:lpstr>
      <vt:lpstr>Cyber Security Concepts </vt:lpstr>
      <vt:lpstr>Cyber Security Concepts </vt:lpstr>
      <vt:lpstr>Cyber Security Concepts </vt:lpstr>
      <vt:lpstr>Cyber Security Concepts </vt:lpstr>
      <vt:lpstr>Cyber Security Concepts </vt:lpstr>
      <vt:lpstr>Cyber Security Concepts </vt:lpstr>
      <vt:lpstr>Cyber Security Concepts </vt:lpstr>
      <vt:lpstr>Cyber Security Concepts </vt:lpstr>
      <vt:lpstr>Cyber Security Concepts </vt:lpstr>
      <vt:lpstr>Cyber Security Concepts </vt:lpstr>
      <vt:lpstr>Cyber Security Concepts </vt:lpstr>
      <vt:lpstr>Cyber Security Concepts </vt:lpstr>
      <vt:lpstr>Cyber Security Concepts </vt:lpstr>
      <vt:lpstr>Cyber Security Concepts </vt:lpstr>
      <vt:lpstr>Cyber Security Concepts </vt:lpstr>
      <vt:lpstr>Cyber Security Concepts </vt:lpstr>
      <vt:lpstr>Cyber Security Concepts </vt:lpstr>
      <vt:lpstr>Cyber Security Concepts </vt:lpstr>
      <vt:lpstr>Cyber Security Concepts </vt:lpstr>
      <vt:lpstr>Cyber Security Concepts </vt:lpstr>
      <vt:lpstr>Cyber Security Concepts </vt:lpstr>
      <vt:lpstr>Cyber Security Concepts </vt:lpstr>
      <vt:lpstr>Cyber Security Concepts </vt:lpstr>
      <vt:lpstr>Cyber Security Concepts </vt:lpstr>
      <vt:lpstr>Cyber Security Concepts </vt:lpstr>
      <vt:lpstr>Cyber Security Concepts </vt:lpstr>
      <vt:lpstr>Cyber Security Concepts </vt:lpstr>
      <vt:lpstr>Cyber Security Concepts </vt:lpstr>
      <vt:lpstr>Cyber Security Concepts </vt:lpstr>
      <vt:lpstr>Cyber Security Concepts </vt:lpstr>
      <vt:lpstr>Cyber Security Concepts </vt:lpstr>
      <vt:lpstr>Cyber Security Concepts </vt:lpstr>
      <vt:lpstr>Cyber Security Concepts </vt:lpstr>
      <vt:lpstr>Cyber Security Concepts </vt:lpstr>
      <vt:lpstr>Cyber Security Concepts </vt:lpstr>
      <vt:lpstr>Cyber Security Concepts </vt:lpstr>
      <vt:lpstr>Cyber Security Concepts </vt:lpstr>
      <vt:lpstr>Cyber Security Concepts </vt:lpstr>
      <vt:lpstr>Cyber Security Concepts </vt:lpstr>
      <vt:lpstr>Cyber Security Concepts </vt:lpstr>
      <vt:lpstr>Cyber Security Concepts </vt:lpstr>
      <vt:lpstr>Cyber Security Concepts </vt:lpstr>
      <vt:lpstr>Cyber Security Concepts </vt:lpstr>
      <vt:lpstr>Cyber Security Concepts </vt:lpstr>
      <vt:lpstr>Cyber Security Concepts </vt:lpstr>
      <vt:lpstr>Cyber Security Concepts </vt:lpstr>
      <vt:lpstr>Cyber Security Concepts </vt:lpstr>
      <vt:lpstr>Cyber Security Concepts </vt:lpstr>
      <vt:lpstr>Cyber Security Concepts </vt:lpstr>
      <vt:lpstr>Cyber Security Concepts </vt:lpstr>
      <vt:lpstr>Cyber Security Concepts </vt:lpstr>
      <vt:lpstr>Cyber Security Concepts </vt:lpstr>
      <vt:lpstr>Cyber Security Concepts </vt:lpstr>
      <vt:lpstr>Cyber Security Concepts </vt:lpstr>
      <vt:lpstr>Cyber Security Concepts </vt:lpstr>
      <vt:lpstr>Cyber Security Concepts </vt:lpstr>
      <vt:lpstr>Cyber Security Concepts </vt:lpstr>
      <vt:lpstr>Cyber Security Concepts </vt:lpstr>
      <vt:lpstr>Cyber Security Concepts </vt:lpstr>
      <vt:lpstr>Cyber Security Concepts </vt:lpstr>
      <vt:lpstr>Cyber Security Concepts </vt:lpstr>
      <vt:lpstr>Cyber Security Concepts </vt:lpstr>
      <vt:lpstr>Cyber Security Concepts </vt:lpstr>
      <vt:lpstr>Cyber Security Concepts </vt:lpstr>
      <vt:lpstr>Cyber Security Concepts </vt:lpstr>
      <vt:lpstr>Cyber Security Concepts </vt:lpstr>
      <vt:lpstr>Cyber Security Concepts </vt:lpstr>
      <vt:lpstr>Cyber Security Concepts </vt:lpstr>
      <vt:lpstr>Cyber Security Concepts </vt:lpstr>
      <vt:lpstr>Cyber Security Concepts </vt:lpstr>
      <vt:lpstr>Cyber Security Concepts </vt:lpstr>
      <vt:lpstr>Cyber Security Concepts </vt:lpstr>
      <vt:lpstr>Cyber Security Concepts </vt:lpstr>
      <vt:lpstr>Cyber Security Concepts </vt:lpstr>
      <vt:lpstr>Cyber Security Concepts </vt:lpstr>
      <vt:lpstr>Cyber Security Concepts </vt:lpstr>
      <vt:lpstr>Keep Learning</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Cyber Security Concepts </dc:title>
  <dc:creator>Administrator</dc:creator>
  <cp:lastModifiedBy>Administrator</cp:lastModifiedBy>
  <cp:revision>41</cp:revision>
  <dcterms:created xsi:type="dcterms:W3CDTF">2006-08-16T00:00:00Z</dcterms:created>
  <dcterms:modified xsi:type="dcterms:W3CDTF">2024-08-14T11:25:06Z</dcterms:modified>
</cp:coreProperties>
</file>