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022" y="400367"/>
            <a:ext cx="1157795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84593" y="1807098"/>
            <a:ext cx="5193030" cy="401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4900" y="2765107"/>
            <a:ext cx="5902198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9369" y="1929510"/>
            <a:ext cx="9610725" cy="280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3308" y="6465252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hyperlink" Target="https://console.aws.amazon.com/rds/" TargetMode="Externa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AmazonS3/latest/dev/Introduction.html" TargetMode="External"/><Relationship Id="rId3" Type="http://schemas.openxmlformats.org/officeDocument/2006/relationships/hyperlink" Target="https://docs.aws.amazon.com/AmazonS3/latest/dev/Welcome.html" TargetMode="External"/><Relationship Id="rId4" Type="http://schemas.openxmlformats.org/officeDocument/2006/relationships/hyperlink" Target="https://docs.aws.amazon.com/sdk-for-go/v1/developer-guide/s3-example-basic-bucket-operations.html" TargetMode="External"/><Relationship Id="rId5" Type="http://schemas.openxmlformats.org/officeDocument/2006/relationships/hyperlink" Target="https://docs.aws.amazon.com/AmazonS3/latest/dev/EnableWebsiteHosting.html" TargetMode="External"/><Relationship Id="rId6" Type="http://schemas.openxmlformats.org/officeDocument/2006/relationships/hyperlink" Target="https://aws.amazon.com/rds/" TargetMode="External"/><Relationship Id="rId7" Type="http://schemas.openxmlformats.org/officeDocument/2006/relationships/hyperlink" Target="https://docs.aws.amazon.com/AmazonRDS/latest/UserGuide/Welcome.html" TargetMode="External"/><Relationship Id="rId8" Type="http://schemas.openxmlformats.org/officeDocument/2006/relationships/hyperlink" Target="https://docs.aws.amazon.com/amazonglacier/latest/dev/glacier-dg.pdf" TargetMode="External"/><Relationship Id="rId9" Type="http://schemas.openxmlformats.org/officeDocument/2006/relationships/hyperlink" Target="https://docs.aws.amazon.com/amazondynamodb/latest/developerguide/dynamodb-dg.pdf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77lMCiiMilo" TargetMode="External"/><Relationship Id="rId3" Type="http://schemas.openxmlformats.org/officeDocument/2006/relationships/hyperlink" Target="https://www.youtube.com/watch?v=1IWnzK6LN3E&amp;t=4s" TargetMode="External"/><Relationship Id="rId4" Type="http://schemas.openxmlformats.org/officeDocument/2006/relationships/hyperlink" Target="https://www.youtube.com/watch?v=jQR9JpVKc2A" TargetMode="External"/><Relationship Id="rId5" Type="http://schemas.openxmlformats.org/officeDocument/2006/relationships/hyperlink" Target="https://www.youtube.com/watch?v=I9Fzm1obG7U" TargetMode="External"/><Relationship Id="rId6" Type="http://schemas.openxmlformats.org/officeDocument/2006/relationships/hyperlink" Target="https://www.youtube.com/watch?v=2mVR_Qgx_RU" TargetMode="Externa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docs.s3.amazonaws.com/gettingstarted/latest/awsgsg-intro.pdf" TargetMode="External"/><Relationship Id="rId3" Type="http://schemas.openxmlformats.org/officeDocument/2006/relationships/hyperlink" Target="http://index-of.es/Miscellanous/LIVRES/Wiley.NoSQL.Mar.2015.ISBN.1118905741.pdf" TargetMode="External"/><Relationship Id="rId4" Type="http://schemas.openxmlformats.org/officeDocument/2006/relationships/hyperlink" Target="http://iips.icci.edu.iq/images/exam/databases-ramaz.pdf" TargetMode="External"/><Relationship Id="rId5" Type="http://schemas.openxmlformats.org/officeDocument/2006/relationships/hyperlink" Target="https://docs.aws.amazon.com/amazonglacier/latest/dev/glacier-dg.pdf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450" y="2279650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762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300" y="513080"/>
            <a:ext cx="3418840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55"/>
              <a:t> </a:t>
            </a:r>
            <a:r>
              <a:rPr dirty="0"/>
              <a:t>WEB</a:t>
            </a:r>
            <a:r>
              <a:rPr dirty="0" spc="-40"/>
              <a:t> </a:t>
            </a:r>
            <a:r>
              <a:rPr dirty="0" spc="-15"/>
              <a:t>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93565" y="3626866"/>
            <a:ext cx="34537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Unit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4:</a:t>
            </a:r>
            <a:r>
              <a:rPr dirty="0" sz="2800" spc="-105" b="1">
                <a:latin typeface="Arial"/>
                <a:cs typeface="Arial"/>
              </a:rPr>
              <a:t> </a:t>
            </a:r>
            <a:r>
              <a:rPr dirty="0" sz="2800" spc="-90" b="1">
                <a:latin typeface="Arial"/>
                <a:cs typeface="Arial"/>
              </a:rPr>
              <a:t>AWS</a:t>
            </a:r>
            <a:r>
              <a:rPr dirty="0" sz="2800" spc="7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Storage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564" y="6158229"/>
            <a:ext cx="2934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Arial"/>
                <a:cs typeface="Arial"/>
              </a:rPr>
              <a:t>Version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CWS1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Date: 3-Dec-2018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069955" cy="457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S3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bucket</a:t>
            </a:r>
            <a:endParaRPr sz="2400">
              <a:latin typeface="Times New Roman"/>
              <a:cs typeface="Times New Roman"/>
            </a:endParaRPr>
          </a:p>
          <a:p>
            <a:pPr marL="734060" indent="-229235">
              <a:lnSpc>
                <a:spcPct val="100000"/>
              </a:lnSpc>
              <a:spcBef>
                <a:spcPts val="1795"/>
              </a:spcBef>
              <a:buFont typeface="Arial MT"/>
              <a:buChar char="•"/>
              <a:tabLst>
                <a:tab pos="734060" algn="l"/>
                <a:tab pos="734695" algn="l"/>
                <a:tab pos="1031049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(photos,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videos,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documents etc.),	first</a:t>
            </a:r>
            <a:endParaRPr sz="200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  <a:spcBef>
                <a:spcPts val="1205"/>
              </a:spcBef>
            </a:pP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Regions.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  <a:p>
            <a:pPr marL="734060" marR="5080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Amazon S3 </a:t>
            </a:r>
            <a:r>
              <a:rPr dirty="0" sz="2000" spc="-5">
                <a:latin typeface="Times New Roman"/>
                <a:cs typeface="Times New Roman"/>
              </a:rPr>
              <a:t>bucket name is globally </a:t>
            </a:r>
            <a:r>
              <a:rPr dirty="0" sz="2000">
                <a:latin typeface="Times New Roman"/>
                <a:cs typeface="Times New Roman"/>
              </a:rPr>
              <a:t>unique, </a:t>
            </a:r>
            <a:r>
              <a:rPr dirty="0" sz="2000" spc="-10">
                <a:latin typeface="Times New Roman"/>
                <a:cs typeface="Times New Roman"/>
              </a:rPr>
              <a:t>regardless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Region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which we </a:t>
            </a:r>
            <a:r>
              <a:rPr dirty="0" sz="2000" spc="-10">
                <a:latin typeface="Times New Roman"/>
                <a:cs typeface="Times New Roman"/>
              </a:rPr>
              <a:t>create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at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creation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4060" indent="-229235">
              <a:lnSpc>
                <a:spcPct val="100000"/>
              </a:lnSpc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spc="-5">
                <a:latin typeface="Times New Roman"/>
                <a:cs typeface="Times New Roman"/>
              </a:rPr>
              <a:t>Using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operation:</a:t>
            </a:r>
            <a:endParaRPr sz="2000">
              <a:latin typeface="Times New Roman"/>
              <a:cs typeface="Times New Roman"/>
            </a:endParaRPr>
          </a:p>
          <a:p>
            <a:pPr lvl="1" marL="119126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191260" algn="l"/>
                <a:tab pos="1191895" algn="l"/>
              </a:tabLst>
            </a:pP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download</a:t>
            </a:r>
            <a:endParaRPr sz="2000">
              <a:latin typeface="Times New Roman"/>
              <a:cs typeface="Times New Roman"/>
            </a:endParaRPr>
          </a:p>
          <a:p>
            <a:pPr lvl="1" marL="119126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191260" algn="l"/>
                <a:tab pos="1191895" algn="l"/>
              </a:tabLst>
            </a:pPr>
            <a:r>
              <a:rPr dirty="0" sz="2000" spc="-25">
                <a:latin typeface="Times New Roman"/>
                <a:cs typeface="Times New Roman"/>
              </a:rPr>
              <a:t>Videos</a:t>
            </a:r>
            <a:r>
              <a:rPr dirty="0" sz="2000" spc="-5">
                <a:latin typeface="Times New Roman"/>
                <a:cs typeface="Times New Roman"/>
              </a:rPr>
              <a:t> upload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download</a:t>
            </a:r>
            <a:endParaRPr sz="2000">
              <a:latin typeface="Times New Roman"/>
              <a:cs typeface="Times New Roman"/>
            </a:endParaRPr>
          </a:p>
          <a:p>
            <a:pPr lvl="1" marL="1191260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191260" algn="l"/>
                <a:tab pos="1191895" algn="l"/>
              </a:tabLst>
            </a:pPr>
            <a:r>
              <a:rPr dirty="0" sz="2000" spc="-5">
                <a:latin typeface="Times New Roman"/>
                <a:cs typeface="Times New Roman"/>
              </a:rPr>
              <a:t>Hosting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9219" y="2357120"/>
            <a:ext cx="4119879" cy="3545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6579234" cy="461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Creation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S3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bucket</a:t>
            </a:r>
            <a:endParaRPr sz="2400">
              <a:latin typeface="Times New Roman"/>
              <a:cs typeface="Times New Roman"/>
            </a:endParaRPr>
          </a:p>
          <a:p>
            <a:pPr marL="551815" marR="114935">
              <a:lnSpc>
                <a:spcPct val="100000"/>
              </a:lnSpc>
              <a:spcBef>
                <a:spcPts val="2065"/>
              </a:spcBef>
            </a:pP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guidelines:</a:t>
            </a:r>
            <a:endParaRPr sz="2000">
              <a:latin typeface="Times New Roman"/>
              <a:cs typeface="Times New Roman"/>
            </a:endParaRPr>
          </a:p>
          <a:p>
            <a:pPr marL="1466850" marR="600075" indent="-457200">
              <a:lnSpc>
                <a:spcPct val="100000"/>
              </a:lnSpc>
              <a:buFont typeface="Arial MT"/>
              <a:buChar char="•"/>
              <a:tabLst>
                <a:tab pos="1466850" algn="l"/>
                <a:tab pos="14674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across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names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S3.</a:t>
            </a:r>
            <a:endParaRPr sz="2000">
              <a:latin typeface="Times New Roman"/>
              <a:cs typeface="Times New Roman"/>
            </a:endParaRPr>
          </a:p>
          <a:p>
            <a:pPr marL="1466850" marR="50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466850" algn="l"/>
                <a:tab pos="1467485" algn="l"/>
              </a:tabLst>
            </a:pPr>
            <a:r>
              <a:rPr dirty="0" sz="2000" spc="-5">
                <a:latin typeface="Times New Roman"/>
                <a:cs typeface="Times New Roman"/>
              </a:rPr>
              <a:t>After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bucket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 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wisely.</a:t>
            </a:r>
            <a:endParaRPr sz="2000">
              <a:latin typeface="Times New Roman"/>
              <a:cs typeface="Times New Roman"/>
            </a:endParaRPr>
          </a:p>
          <a:p>
            <a:pPr marL="1466850" marR="146685" indent="-457200">
              <a:lnSpc>
                <a:spcPct val="100000"/>
              </a:lnSpc>
              <a:buFont typeface="Arial MT"/>
              <a:buChar char="•"/>
              <a:tabLst>
                <a:tab pos="1466850" algn="l"/>
                <a:tab pos="1467485" algn="l"/>
              </a:tabLst>
            </a:pPr>
            <a:r>
              <a:rPr dirty="0" sz="2000">
                <a:latin typeface="Times New Roman"/>
                <a:cs typeface="Times New Roman"/>
              </a:rPr>
              <a:t>Choose a </a:t>
            </a:r>
            <a:r>
              <a:rPr dirty="0" sz="2000" spc="-5">
                <a:latin typeface="Times New Roman"/>
                <a:cs typeface="Times New Roman"/>
              </a:rPr>
              <a:t>bucket name that reflects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objects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bucket because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bucket name is </a:t>
            </a:r>
            <a:r>
              <a:rPr dirty="0" sz="2000">
                <a:latin typeface="Times New Roman"/>
                <a:cs typeface="Times New Roman"/>
              </a:rPr>
              <a:t>visible 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URL </a:t>
            </a:r>
            <a:r>
              <a:rPr dirty="0" sz="2000">
                <a:latin typeface="Times New Roman"/>
                <a:cs typeface="Times New Roman"/>
              </a:rPr>
              <a:t>that points to the </a:t>
            </a:r>
            <a:r>
              <a:rPr dirty="0" sz="2000" spc="-5">
                <a:latin typeface="Times New Roman"/>
                <a:cs typeface="Times New Roman"/>
              </a:rPr>
              <a:t>objects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 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  <a:p>
            <a:pPr marL="1009650" marR="2540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09650" algn="l"/>
                <a:tab pos="1010285" algn="l"/>
              </a:tabLst>
            </a:pP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Region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West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(Oregon)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region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reside.</a:t>
            </a:r>
            <a:endParaRPr sz="2000">
              <a:latin typeface="Times New Roman"/>
              <a:cs typeface="Times New Roman"/>
            </a:endParaRPr>
          </a:p>
          <a:p>
            <a:pPr marL="1009650" indent="-458470">
              <a:lnSpc>
                <a:spcPct val="100000"/>
              </a:lnSpc>
              <a:buFont typeface="Arial MT"/>
              <a:buChar char="•"/>
              <a:tabLst>
                <a:tab pos="1009650" algn="l"/>
                <a:tab pos="1010285" algn="l"/>
              </a:tabLst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079" y="1165860"/>
            <a:ext cx="5316220" cy="782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867" y="1884679"/>
            <a:ext cx="10447655" cy="4690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651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Versioning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25">
                <a:latin typeface="Times New Roman"/>
                <a:cs typeface="Times New Roman"/>
              </a:rPr>
              <a:t> Versioning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keep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multiple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versions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-5">
                <a:latin typeface="Times New Roman"/>
                <a:cs typeface="Times New Roman"/>
              </a:rPr>
              <a:t> bucket.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default,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versioning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disabled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bucket.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Server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access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logging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Server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logging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detailed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records</a:t>
            </a:r>
            <a:r>
              <a:rPr dirty="0" sz="1800" spc="-10">
                <a:latin typeface="Times New Roman"/>
                <a:cs typeface="Times New Roman"/>
              </a:rPr>
              <a:t> for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requests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made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bucket.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default,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S3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collect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logs.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Static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website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hosting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host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static </a:t>
            </a:r>
            <a:r>
              <a:rPr dirty="0" sz="1800" spc="-10">
                <a:latin typeface="Times New Roman"/>
                <a:cs typeface="Times New Roman"/>
              </a:rPr>
              <a:t>website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S3.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website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hosting,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choose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Static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website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hosting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settings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want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use.</a:t>
            </a:r>
            <a:endParaRPr sz="1800">
              <a:latin typeface="Times New Roman"/>
              <a:cs typeface="Times New Roman"/>
            </a:endParaRPr>
          </a:p>
          <a:p>
            <a:pPr marL="354965" marR="66167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Object-level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logging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Object-level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logging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records</a:t>
            </a:r>
            <a:r>
              <a:rPr dirty="0" sz="1800" spc="-5">
                <a:latin typeface="Times New Roman"/>
                <a:cs typeface="Times New Roman"/>
              </a:rPr>
              <a:t> object-level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API activity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CloudTrail </a:t>
            </a:r>
            <a:r>
              <a:rPr dirty="0" sz="1800">
                <a:latin typeface="Times New Roman"/>
                <a:cs typeface="Times New Roman"/>
              </a:rPr>
              <a:t>data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events.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40" b="1">
                <a:latin typeface="Times New Roman"/>
                <a:cs typeface="Times New Roman"/>
              </a:rPr>
              <a:t>Tags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allocation,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bucket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tags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annotate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billing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bucket.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354965" marR="76327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5">
                <a:latin typeface="Times New Roman"/>
                <a:cs typeface="Times New Roman"/>
              </a:rPr>
              <a:t>key-value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represents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label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bucket.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tags,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choose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Tags</a:t>
            </a:r>
            <a:r>
              <a:rPr dirty="0" sz="1800" spc="-35">
                <a:latin typeface="Times New Roman"/>
                <a:cs typeface="Times New Roman"/>
              </a:rPr>
              <a:t>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then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choose </a:t>
            </a:r>
            <a:r>
              <a:rPr dirty="0" sz="1800" spc="-5" b="1">
                <a:latin typeface="Times New Roman"/>
                <a:cs typeface="Times New Roman"/>
              </a:rPr>
              <a:t>Add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tag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Transfer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acceleration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S3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Transfer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Acceleration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 </a:t>
            </a:r>
            <a:r>
              <a:rPr dirty="0" sz="1800" spc="-5">
                <a:latin typeface="Times New Roman"/>
                <a:cs typeface="Times New Roman"/>
              </a:rPr>
              <a:t>fast,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easy,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transfers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over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distances </a:t>
            </a:r>
            <a:r>
              <a:rPr dirty="0" sz="1800" spc="-10">
                <a:latin typeface="Times New Roman"/>
                <a:cs typeface="Times New Roman"/>
              </a:rPr>
              <a:t>between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S3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bucket.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Events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65">
                <a:latin typeface="Times New Roman"/>
                <a:cs typeface="Times New Roman"/>
              </a:rPr>
              <a:t> You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certain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S3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bucket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events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notification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message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destination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whenever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events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occur.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events,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choose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Events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settings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use.</a:t>
            </a:r>
            <a:endParaRPr sz="1800">
              <a:latin typeface="Times New Roman"/>
              <a:cs typeface="Times New Roman"/>
            </a:endParaRPr>
          </a:p>
          <a:p>
            <a:pPr marL="354965" marR="787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Requester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Pays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Requester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Pays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(instead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bucket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owner)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pays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requests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transfers.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312" y="1258570"/>
            <a:ext cx="3188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Properties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for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S3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bucket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040" y="4053840"/>
            <a:ext cx="5085079" cy="266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6229985" cy="302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S3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1939"/>
              </a:spcBef>
            </a:pPr>
            <a:r>
              <a:rPr dirty="0" sz="2000" spc="-9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enable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disable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versioning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S3</a:t>
            </a:r>
            <a:r>
              <a:rPr dirty="0" sz="2000" spc="-5" b="1">
                <a:latin typeface="Times New Roman"/>
                <a:cs typeface="Times New Roman"/>
              </a:rPr>
              <a:t> bucket</a:t>
            </a:r>
            <a:endParaRPr sz="2000">
              <a:latin typeface="Times New Roman"/>
              <a:cs typeface="Times New Roman"/>
            </a:endParaRPr>
          </a:p>
          <a:p>
            <a:pPr marL="956944" marR="5080" indent="-4572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956944" algn="l"/>
                <a:tab pos="957580" algn="l"/>
              </a:tabLst>
            </a:pPr>
            <a:r>
              <a:rPr dirty="0" sz="2000" spc="-25">
                <a:latin typeface="Times New Roman"/>
                <a:cs typeface="Times New Roman"/>
              </a:rPr>
              <a:t>Versioning</a:t>
            </a:r>
            <a:r>
              <a:rPr dirty="0" sz="2000" spc="-5">
                <a:latin typeface="Times New Roman"/>
                <a:cs typeface="Times New Roman"/>
              </a:rPr>
              <a:t> enables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keep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versions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object</a:t>
            </a:r>
            <a:r>
              <a:rPr dirty="0" sz="2000">
                <a:latin typeface="Times New Roman"/>
                <a:cs typeface="Times New Roman"/>
              </a:rPr>
              <a:t> in 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956944" indent="-457200">
              <a:lnSpc>
                <a:spcPct val="100000"/>
              </a:lnSpc>
              <a:buFont typeface="Arial MT"/>
              <a:buChar char="•"/>
              <a:tabLst>
                <a:tab pos="956944" algn="l"/>
                <a:tab pos="95758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section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describes</a:t>
            </a:r>
            <a:r>
              <a:rPr dirty="0" sz="2000">
                <a:latin typeface="Times New Roman"/>
                <a:cs typeface="Times New Roman"/>
              </a:rPr>
              <a:t> 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</a:t>
            </a:r>
            <a:endParaRPr sz="2000">
              <a:latin typeface="Times New Roman"/>
              <a:cs typeface="Times New Roman"/>
            </a:endParaRPr>
          </a:p>
          <a:p>
            <a:pPr marL="956944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versioning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619" y="2504439"/>
            <a:ext cx="4053839" cy="29921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7670165" cy="489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How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Do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Enable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Server</a:t>
            </a:r>
            <a:r>
              <a:rPr dirty="0" sz="2400" spc="-1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Access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Logging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b="1">
                <a:latin typeface="Times New Roman"/>
                <a:cs typeface="Times New Roman"/>
              </a:rPr>
              <a:t> S3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Bucket?</a:t>
            </a:r>
            <a:endParaRPr sz="2400">
              <a:latin typeface="Times New Roman"/>
              <a:cs typeface="Times New Roman"/>
            </a:endParaRPr>
          </a:p>
          <a:p>
            <a:pPr marL="970915" marR="1735455" indent="-457834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970915" algn="l"/>
                <a:tab pos="971550" algn="l"/>
              </a:tabLst>
            </a:pP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ul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tor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rvi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  </a:t>
            </a:r>
            <a:r>
              <a:rPr dirty="0" sz="2000" spc="-5">
                <a:latin typeface="Times New Roman"/>
                <a:cs typeface="Times New Roman"/>
              </a:rPr>
              <a:t>(Amazon </a:t>
            </a:r>
            <a:r>
              <a:rPr dirty="0" sz="2000">
                <a:latin typeface="Times New Roman"/>
                <a:cs typeface="Times New Roman"/>
              </a:rPr>
              <a:t>S3) </a:t>
            </a:r>
            <a:r>
              <a:rPr dirty="0" sz="2000" spc="-10">
                <a:latin typeface="Times New Roman"/>
                <a:cs typeface="Times New Roman"/>
              </a:rPr>
              <a:t>does</a:t>
            </a:r>
            <a:r>
              <a:rPr dirty="0" sz="2000">
                <a:latin typeface="Times New Roman"/>
                <a:cs typeface="Times New Roman"/>
              </a:rPr>
              <a:t> 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 server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logs.</a:t>
            </a:r>
            <a:endParaRPr sz="2000">
              <a:latin typeface="Times New Roman"/>
              <a:cs typeface="Times New Roman"/>
            </a:endParaRPr>
          </a:p>
          <a:p>
            <a:pPr marL="970915" marR="1748155" indent="-457834">
              <a:lnSpc>
                <a:spcPct val="100000"/>
              </a:lnSpc>
              <a:buFont typeface="Arial MT"/>
              <a:buChar char="•"/>
              <a:tabLst>
                <a:tab pos="970915" algn="l"/>
                <a:tab pos="971550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enable </a:t>
            </a:r>
            <a:r>
              <a:rPr dirty="0" sz="2000" spc="-10">
                <a:latin typeface="Times New Roman"/>
                <a:cs typeface="Times New Roman"/>
              </a:rPr>
              <a:t>logging, </a:t>
            </a:r>
            <a:r>
              <a:rPr dirty="0" sz="2000">
                <a:latin typeface="Times New Roman"/>
                <a:cs typeface="Times New Roman"/>
              </a:rPr>
              <a:t>Amazon S3 </a:t>
            </a:r>
            <a:r>
              <a:rPr dirty="0" sz="2000" spc="-5">
                <a:latin typeface="Times New Roman"/>
                <a:cs typeface="Times New Roman"/>
              </a:rPr>
              <a:t>delivers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logs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target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choose.</a:t>
            </a:r>
            <a:endParaRPr sz="2000">
              <a:latin typeface="Times New Roman"/>
              <a:cs typeface="Times New Roman"/>
            </a:endParaRPr>
          </a:p>
          <a:p>
            <a:pPr marL="970915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70915" algn="l"/>
                <a:tab pos="9715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target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 marL="9709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Region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  <a:p>
            <a:pPr marL="970915" marR="1870710" indent="-457834">
              <a:lnSpc>
                <a:spcPct val="100000"/>
              </a:lnSpc>
              <a:buFont typeface="Arial MT"/>
              <a:buChar char="•"/>
              <a:tabLst>
                <a:tab pos="970915" algn="l"/>
                <a:tab pos="971550" algn="l"/>
              </a:tabLst>
            </a:pP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logging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records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requests 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made 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5">
                <a:latin typeface="Times New Roman"/>
                <a:cs typeface="Times New Roman"/>
              </a:rPr>
              <a:t> bucket.</a:t>
            </a:r>
            <a:endParaRPr sz="2000">
              <a:latin typeface="Times New Roman"/>
              <a:cs typeface="Times New Roman"/>
            </a:endParaRPr>
          </a:p>
          <a:p>
            <a:pPr marL="970915" marR="1643380" indent="-457834">
              <a:lnSpc>
                <a:spcPct val="100000"/>
              </a:lnSpc>
              <a:buFont typeface="Arial MT"/>
              <a:buChar char="•"/>
              <a:tabLst>
                <a:tab pos="970915" algn="l"/>
                <a:tab pos="971550" algn="l"/>
              </a:tabLst>
            </a:pP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logs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useful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r>
              <a:rPr dirty="0" sz="2000" spc="-10">
                <a:latin typeface="Times New Roman"/>
                <a:cs typeface="Times New Roman"/>
              </a:rPr>
              <a:t> 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10">
                <a:latin typeface="Times New Roman"/>
                <a:cs typeface="Times New Roman"/>
              </a:rPr>
              <a:t> 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useful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audits.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 also help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learn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 bill.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051" y="4895722"/>
            <a:ext cx="3634104" cy="185610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Properties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Static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website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hosting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this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bucket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to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host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Save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800" y="2095500"/>
            <a:ext cx="4137659" cy="42265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312" y="1258570"/>
            <a:ext cx="6605270" cy="366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Configure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b="1">
                <a:latin typeface="Times New Roman"/>
                <a:cs typeface="Times New Roman"/>
              </a:rPr>
              <a:t> S3 </a:t>
            </a:r>
            <a:r>
              <a:rPr dirty="0" sz="2400" spc="-5" b="1">
                <a:latin typeface="Times New Roman"/>
                <a:cs typeface="Times New Roman"/>
              </a:rPr>
              <a:t>Bucket</a:t>
            </a:r>
            <a:r>
              <a:rPr dirty="0" sz="2400" spc="5" b="1">
                <a:latin typeface="Times New Roman"/>
                <a:cs typeface="Times New Roman"/>
              </a:rPr>
              <a:t> for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Website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Hosting</a:t>
            </a:r>
            <a:endParaRPr sz="2400">
              <a:latin typeface="Times New Roman"/>
              <a:cs typeface="Times New Roman"/>
            </a:endParaRPr>
          </a:p>
          <a:p>
            <a:pPr marL="853440" indent="-343535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853440" algn="l"/>
                <a:tab pos="854075" algn="l"/>
              </a:tabLst>
            </a:pPr>
            <a:r>
              <a:rPr dirty="0" sz="2000" spc="-2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bsit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S3.</a:t>
            </a:r>
            <a:endParaRPr sz="2000">
              <a:latin typeface="Times New Roman"/>
              <a:cs typeface="Times New Roman"/>
            </a:endParaRPr>
          </a:p>
          <a:p>
            <a:pPr marL="853440" marR="412750" indent="-343535">
              <a:lnSpc>
                <a:spcPct val="150000"/>
              </a:lnSpc>
              <a:buFont typeface="Arial MT"/>
              <a:buChar char="•"/>
              <a:tabLst>
                <a:tab pos="853440" algn="l"/>
                <a:tab pos="854075" algn="l"/>
              </a:tabLst>
            </a:pP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individual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 content and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also </a:t>
            </a:r>
            <a:r>
              <a:rPr dirty="0" sz="2000" spc="-5">
                <a:latin typeface="Times New Roman"/>
                <a:cs typeface="Times New Roman"/>
              </a:rPr>
              <a:t>contain </a:t>
            </a:r>
            <a:r>
              <a:rPr dirty="0" sz="2000">
                <a:latin typeface="Times New Roman"/>
                <a:cs typeface="Times New Roman"/>
              </a:rPr>
              <a:t>client-side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scripts.</a:t>
            </a:r>
            <a:endParaRPr sz="2000">
              <a:latin typeface="Times New Roman"/>
              <a:cs typeface="Times New Roman"/>
            </a:endParaRPr>
          </a:p>
          <a:p>
            <a:pPr marL="510540" marR="445770">
              <a:lnSpc>
                <a:spcPct val="150100"/>
              </a:lnSpc>
              <a:buFont typeface="Arial MT"/>
              <a:buChar char="•"/>
              <a:tabLst>
                <a:tab pos="853440" algn="l"/>
                <a:tab pos="854075" algn="l"/>
              </a:tabLst>
            </a:pPr>
            <a:r>
              <a:rPr dirty="0" sz="2000">
                <a:latin typeface="Times New Roman"/>
                <a:cs typeface="Times New Roman"/>
              </a:rPr>
              <a:t>Amazon S3 </a:t>
            </a:r>
            <a:r>
              <a:rPr dirty="0" sz="2000" spc="-5">
                <a:latin typeface="Times New Roman"/>
                <a:cs typeface="Times New Roman"/>
              </a:rPr>
              <a:t>does </a:t>
            </a:r>
            <a:r>
              <a:rPr dirty="0" sz="2000">
                <a:latin typeface="Times New Roman"/>
                <a:cs typeface="Times New Roman"/>
              </a:rPr>
              <a:t>not support </a:t>
            </a:r>
            <a:r>
              <a:rPr dirty="0" sz="2000" spc="-10">
                <a:latin typeface="Times New Roman"/>
                <a:cs typeface="Times New Roman"/>
              </a:rPr>
              <a:t>server-side </a:t>
            </a:r>
            <a:r>
              <a:rPr dirty="0" sz="2000" spc="-5">
                <a:latin typeface="Times New Roman"/>
                <a:cs typeface="Times New Roman"/>
              </a:rPr>
              <a:t>scripting.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Bucket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name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name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bucket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</a:t>
            </a:r>
            <a:r>
              <a:rPr dirty="0" sz="2000">
                <a:latin typeface="Times New Roman"/>
                <a:cs typeface="Times New Roman"/>
              </a:rPr>
              <a:t> hosting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for.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674350" cy="3672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Enable</a:t>
            </a:r>
            <a:r>
              <a:rPr dirty="0" sz="2400" spc="-5" b="1">
                <a:latin typeface="Times New Roman"/>
                <a:cs typeface="Times New Roman"/>
              </a:rPr>
              <a:t> Object-Level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Logging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S3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Bucket</a:t>
            </a:r>
            <a:r>
              <a:rPr dirty="0" sz="2400" spc="5" b="1">
                <a:latin typeface="Times New Roman"/>
                <a:cs typeface="Times New Roman"/>
              </a:rPr>
              <a:t> with</a:t>
            </a:r>
            <a:r>
              <a:rPr dirty="0" sz="2400" spc="-160" b="1">
                <a:latin typeface="Times New Roman"/>
                <a:cs typeface="Times New Roman"/>
              </a:rPr>
              <a:t> </a:t>
            </a: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CloudTrail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Events</a:t>
            </a:r>
            <a:endParaRPr sz="2400">
              <a:latin typeface="Times New Roman"/>
              <a:cs typeface="Times New Roman"/>
            </a:endParaRPr>
          </a:p>
          <a:p>
            <a:pPr marL="857885" indent="-343535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857885" algn="l"/>
                <a:tab pos="858519" algn="l"/>
              </a:tabLst>
            </a:pP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section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describes</a:t>
            </a:r>
            <a:r>
              <a:rPr dirty="0" sz="2000">
                <a:latin typeface="Times New Roman"/>
                <a:cs typeface="Times New Roman"/>
              </a:rPr>
              <a:t> 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CloudTrail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8578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onsol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57885" marR="2334895" indent="-342900">
              <a:lnSpc>
                <a:spcPct val="150100"/>
              </a:lnSpc>
              <a:buFont typeface="Arial MT"/>
              <a:buChar char="•"/>
              <a:tabLst>
                <a:tab pos="857885" algn="l"/>
                <a:tab pos="858519" algn="l"/>
              </a:tabLst>
            </a:pPr>
            <a:r>
              <a:rPr dirty="0" sz="2000" spc="-10">
                <a:latin typeface="Times New Roman"/>
                <a:cs typeface="Times New Roman"/>
              </a:rPr>
              <a:t>CloudTrail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logging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-5">
                <a:latin typeface="Times New Roman"/>
                <a:cs typeface="Times New Roman"/>
              </a:rPr>
              <a:t>object-level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API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</a:t>
            </a:r>
            <a:r>
              <a:rPr dirty="0" sz="2000">
                <a:latin typeface="Times New Roman"/>
                <a:cs typeface="Times New Roman"/>
              </a:rPr>
              <a:t> such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GetObject,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DeleteObject,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PutObject.</a:t>
            </a:r>
            <a:endParaRPr sz="2000">
              <a:latin typeface="Times New Roman"/>
              <a:cs typeface="Times New Roman"/>
            </a:endParaRPr>
          </a:p>
          <a:p>
            <a:pPr marL="85788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7885" algn="l"/>
                <a:tab pos="858519" algn="l"/>
              </a:tabLst>
            </a:pP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CloudTrail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trails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not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events.</a:t>
            </a:r>
            <a:endParaRPr sz="2000">
              <a:latin typeface="Times New Roman"/>
              <a:cs typeface="Times New Roman"/>
            </a:endParaRPr>
          </a:p>
          <a:p>
            <a:pPr marL="857885" marR="186055" indent="-34290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857885" algn="l"/>
                <a:tab pos="858519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trail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log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S3 </a:t>
            </a:r>
            <a:r>
              <a:rPr dirty="0" sz="2000" spc="-5">
                <a:latin typeface="Times New Roman"/>
                <a:cs typeface="Times New Roman"/>
              </a:rPr>
              <a:t>bucket,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CloudTrail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S3 </a:t>
            </a:r>
            <a:r>
              <a:rPr dirty="0" sz="2000" spc="-5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812" y="1165097"/>
            <a:ext cx="6194425" cy="531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Bucket </a:t>
            </a:r>
            <a:r>
              <a:rPr dirty="0" sz="2000" spc="-10" b="1">
                <a:latin typeface="Times New Roman"/>
                <a:cs typeface="Times New Roman"/>
              </a:rPr>
              <a:t>name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name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Properties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</a:t>
            </a:r>
            <a:r>
              <a:rPr dirty="0" sz="2000" spc="-5" b="1">
                <a:latin typeface="Times New Roman"/>
                <a:cs typeface="Times New Roman"/>
              </a:rPr>
              <a:t>Object-level </a:t>
            </a:r>
            <a:r>
              <a:rPr dirty="0" sz="2000" b="1">
                <a:latin typeface="Times New Roman"/>
                <a:cs typeface="Times New Roman"/>
              </a:rPr>
              <a:t> logging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existing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CloudTrail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drop-down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menu.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Under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Events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Read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imes New Roman"/>
                <a:cs typeface="Times New Roman"/>
              </a:rPr>
              <a:t>CloudTrail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APIs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endParaRPr sz="2000">
              <a:latin typeface="Times New Roman"/>
              <a:cs typeface="Times New Roman"/>
            </a:endParaRPr>
          </a:p>
          <a:p>
            <a:pPr marL="355600" marR="50800">
              <a:lnSpc>
                <a:spcPct val="150100"/>
              </a:lnSpc>
            </a:pP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</a:t>
            </a:r>
            <a:r>
              <a:rPr dirty="0" sz="2000" spc="-2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tObje</a:t>
            </a:r>
            <a:r>
              <a:rPr dirty="0" sz="2000" spc="-2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t.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le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W</a:t>
            </a:r>
            <a:r>
              <a:rPr dirty="0" sz="2000" spc="-1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ite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3 </a:t>
            </a:r>
            <a:r>
              <a:rPr dirty="0" sz="2000" spc="-5">
                <a:latin typeface="Times New Roman"/>
                <a:cs typeface="Times New Roman"/>
              </a:rPr>
              <a:t>w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  </a:t>
            </a:r>
            <a:r>
              <a:rPr dirty="0" sz="2000" spc="-5">
                <a:latin typeface="Times New Roman"/>
                <a:cs typeface="Times New Roman"/>
              </a:rPr>
              <a:t>such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PutObject.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Read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Write </a:t>
            </a:r>
            <a:r>
              <a:rPr dirty="0" sz="2000">
                <a:latin typeface="Times New Roman"/>
                <a:cs typeface="Times New Roman"/>
              </a:rPr>
              <a:t>to log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 r</a:t>
            </a:r>
            <a:r>
              <a:rPr dirty="0" sz="2000" spc="-10">
                <a:latin typeface="Times New Roman"/>
                <a:cs typeface="Times New Roman"/>
              </a:rPr>
              <a:t>ea</a:t>
            </a:r>
            <a:r>
              <a:rPr dirty="0" sz="2000">
                <a:latin typeface="Times New Roman"/>
                <a:cs typeface="Times New Roman"/>
              </a:rPr>
              <a:t>d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Create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object-level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logging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0300" y="2189479"/>
            <a:ext cx="4544059" cy="33578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0" y="5217159"/>
            <a:ext cx="5570220" cy="15036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11140440" cy="385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Setting </a:t>
            </a:r>
            <a:r>
              <a:rPr dirty="0" sz="2400" b="1">
                <a:latin typeface="Times New Roman"/>
                <a:cs typeface="Times New Roman"/>
              </a:rPr>
              <a:t>Permissions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Bucket</a:t>
            </a:r>
            <a:endParaRPr sz="2400">
              <a:latin typeface="Times New Roman"/>
              <a:cs typeface="Times New Roman"/>
            </a:endParaRPr>
          </a:p>
          <a:p>
            <a:pPr marL="741680" indent="-22923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ing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rmissions.</a:t>
            </a:r>
            <a:endParaRPr sz="2000">
              <a:latin typeface="Times New Roman"/>
              <a:cs typeface="Times New Roman"/>
            </a:endParaRPr>
          </a:p>
          <a:p>
            <a:pPr lvl="1" marL="1199515" marR="76200" indent="-229235">
              <a:lnSpc>
                <a:spcPct val="150000"/>
              </a:lnSpc>
              <a:spcBef>
                <a:spcPts val="500"/>
              </a:spcBef>
              <a:buFont typeface="Arial MT"/>
              <a:buChar char="•"/>
              <a:tabLst>
                <a:tab pos="1199515" algn="l"/>
                <a:tab pos="120015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general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resource-based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(ACLs).</a:t>
            </a:r>
            <a:endParaRPr sz="20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1705"/>
              </a:spcBef>
            </a:pPr>
            <a:r>
              <a:rPr dirty="0" sz="2000" b="1">
                <a:latin typeface="Times New Roman"/>
                <a:cs typeface="Times New Roman"/>
              </a:rPr>
              <a:t>Adding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Bucket</a:t>
            </a:r>
            <a:r>
              <a:rPr dirty="0" sz="2000" spc="-10" b="1">
                <a:latin typeface="Times New Roman"/>
                <a:cs typeface="Times New Roman"/>
              </a:rPr>
              <a:t> Policy</a:t>
            </a:r>
            <a:endParaRPr sz="2000">
              <a:latin typeface="Times New Roman"/>
              <a:cs typeface="Times New Roman"/>
            </a:endParaRPr>
          </a:p>
          <a:p>
            <a:pPr lvl="1" marL="1199515" marR="5080" indent="-229235">
              <a:lnSpc>
                <a:spcPct val="150000"/>
              </a:lnSpc>
              <a:spcBef>
                <a:spcPts val="500"/>
              </a:spcBef>
              <a:buFont typeface="Arial MT"/>
              <a:buChar char="•"/>
              <a:tabLst>
                <a:tab pos="1199515" algn="l"/>
                <a:tab pos="1200150" algn="l"/>
              </a:tabLst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bucket policy </a:t>
            </a:r>
            <a:r>
              <a:rPr dirty="0" sz="2000">
                <a:latin typeface="Times New Roman"/>
                <a:cs typeface="Times New Roman"/>
              </a:rPr>
              <a:t>is a </a:t>
            </a:r>
            <a:r>
              <a:rPr dirty="0" sz="2000" spc="-5">
                <a:latin typeface="Times New Roman"/>
                <a:cs typeface="Times New Roman"/>
              </a:rPr>
              <a:t>resource-based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10">
                <a:latin typeface="Times New Roman"/>
                <a:cs typeface="Times New Roman"/>
              </a:rPr>
              <a:t>Identity </a:t>
            </a:r>
            <a:r>
              <a:rPr dirty="0" sz="2000" spc="-5">
                <a:latin typeface="Times New Roman"/>
                <a:cs typeface="Times New Roman"/>
              </a:rPr>
              <a:t>and Access </a:t>
            </a:r>
            <a:r>
              <a:rPr dirty="0" sz="2000" spc="-10">
                <a:latin typeface="Times New Roman"/>
                <a:cs typeface="Times New Roman"/>
              </a:rPr>
              <a:t>Management </a:t>
            </a:r>
            <a:r>
              <a:rPr dirty="0" sz="2000" spc="-15">
                <a:latin typeface="Times New Roman"/>
                <a:cs typeface="Times New Roman"/>
              </a:rPr>
              <a:t>(IAM) </a:t>
            </a:r>
            <a:r>
              <a:rPr dirty="0" sz="2000">
                <a:latin typeface="Times New Roman"/>
                <a:cs typeface="Times New Roman"/>
              </a:rPr>
              <a:t>policy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supplement,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many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cases,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replace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ACL-based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4040" y="1869440"/>
            <a:ext cx="5481320" cy="459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s3:GetObject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anonymous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541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"Version":"2012-10-17",</a:t>
            </a:r>
            <a:endParaRPr sz="2000">
              <a:latin typeface="Times New Roman"/>
              <a:cs typeface="Times New Roman"/>
            </a:endParaRPr>
          </a:p>
          <a:p>
            <a:pPr marL="10541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"Statement":[</a:t>
            </a:r>
            <a:endParaRPr sz="2000">
              <a:latin typeface="Times New Roman"/>
              <a:cs typeface="Times New Roman"/>
            </a:endParaRPr>
          </a:p>
          <a:p>
            <a:pPr marL="11811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"Sid":"AddPerm",</a:t>
            </a:r>
            <a:endParaRPr sz="20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"Effect":"Allow",</a:t>
            </a:r>
            <a:endParaRPr sz="20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"Principal":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"*",</a:t>
            </a:r>
            <a:endParaRPr sz="20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"Action":["s3:GetObject"],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"Resource":["arn:aws:s3:::examplebucket/*"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181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054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8441" y="6443027"/>
            <a:ext cx="147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312" y="1258570"/>
            <a:ext cx="5534025" cy="551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Add</a:t>
            </a:r>
            <a:r>
              <a:rPr dirty="0" sz="2400" spc="-5" b="1">
                <a:latin typeface="Times New Roman"/>
                <a:cs typeface="Times New Roman"/>
              </a:rPr>
              <a:t> an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S3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Bucket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Policy</a:t>
            </a:r>
            <a:endParaRPr sz="2400">
              <a:latin typeface="Times New Roman"/>
              <a:cs typeface="Times New Roman"/>
            </a:endParaRPr>
          </a:p>
          <a:p>
            <a:pPr marL="962660" marR="395605" indent="-4572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962660" algn="l"/>
                <a:tab pos="963294" algn="l"/>
              </a:tabLst>
            </a:pPr>
            <a:r>
              <a:rPr dirty="0" sz="2000" spc="-5">
                <a:latin typeface="Times New Roman"/>
                <a:cs typeface="Times New Roman"/>
              </a:rPr>
              <a:t>Fine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grained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S3.</a:t>
            </a:r>
            <a:endParaRPr sz="2000">
              <a:latin typeface="Times New Roman"/>
              <a:cs typeface="Times New Roman"/>
            </a:endParaRPr>
          </a:p>
          <a:p>
            <a:pPr marL="962660" indent="-457834">
              <a:lnSpc>
                <a:spcPct val="100000"/>
              </a:lnSpc>
              <a:buFont typeface="Arial MT"/>
              <a:buChar char="•"/>
              <a:tabLst>
                <a:tab pos="962660" algn="l"/>
                <a:tab pos="963294" algn="l"/>
              </a:tabLst>
            </a:pPr>
            <a:r>
              <a:rPr dirty="0" sz="2000" spc="-10">
                <a:latin typeface="Times New Roman"/>
                <a:cs typeface="Times New Roman"/>
              </a:rPr>
              <a:t>Incorporate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restrictions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endParaRPr sz="2000">
              <a:latin typeface="Times New Roman"/>
              <a:cs typeface="Times New Roman"/>
            </a:endParaRPr>
          </a:p>
          <a:p>
            <a:pPr marL="96266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IAM.</a:t>
            </a:r>
            <a:endParaRPr sz="2000">
              <a:latin typeface="Times New Roman"/>
              <a:cs typeface="Times New Roman"/>
            </a:endParaRPr>
          </a:p>
          <a:p>
            <a:pPr marL="962660" marR="32384" indent="-457200">
              <a:lnSpc>
                <a:spcPct val="100000"/>
              </a:lnSpc>
              <a:buFont typeface="Arial MT"/>
              <a:buChar char="•"/>
              <a:tabLst>
                <a:tab pos="962660" algn="l"/>
                <a:tab pos="963294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Bucket </a:t>
            </a:r>
            <a:r>
              <a:rPr dirty="0" sz="2000" spc="-10" b="1">
                <a:latin typeface="Times New Roman"/>
                <a:cs typeface="Times New Roman"/>
              </a:rPr>
              <a:t>name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name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>
                <a:latin typeface="Times New Roman"/>
                <a:cs typeface="Times New Roman"/>
              </a:rPr>
              <a:t> that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whose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policy</a:t>
            </a:r>
            <a:r>
              <a:rPr dirty="0" sz="2000" spc="-25">
                <a:latin typeface="Times New Roman"/>
                <a:cs typeface="Times New Roman"/>
              </a:rPr>
              <a:t> 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edit.</a:t>
            </a:r>
            <a:endParaRPr sz="2000">
              <a:latin typeface="Times New Roman"/>
              <a:cs typeface="Times New Roman"/>
            </a:endParaRPr>
          </a:p>
          <a:p>
            <a:pPr marL="962660" marR="14478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62660" algn="l"/>
                <a:tab pos="963294" algn="l"/>
              </a:tabLst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Permissions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then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Bucket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Policy.</a:t>
            </a:r>
            <a:endParaRPr sz="2000">
              <a:latin typeface="Times New Roman"/>
              <a:cs typeface="Times New Roman"/>
            </a:endParaRPr>
          </a:p>
          <a:p>
            <a:pPr marL="962660" marR="5080" indent="-457200">
              <a:lnSpc>
                <a:spcPct val="100000"/>
              </a:lnSpc>
              <a:buFont typeface="Arial MT"/>
              <a:buChar char="•"/>
              <a:tabLst>
                <a:tab pos="962660" algn="l"/>
                <a:tab pos="963294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Bucket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policy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editor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text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copy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paste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 spc="-30">
                <a:latin typeface="Times New Roman"/>
                <a:cs typeface="Times New Roman"/>
              </a:rPr>
              <a:t>policy,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edit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existing </a:t>
            </a:r>
            <a:r>
              <a:rPr dirty="0" sz="2000" spc="-30">
                <a:latin typeface="Times New Roman"/>
                <a:cs typeface="Times New Roman"/>
              </a:rPr>
              <a:t>policy.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policy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JSON </a:t>
            </a:r>
            <a:r>
              <a:rPr dirty="0" sz="2000" spc="-5">
                <a:latin typeface="Times New Roman"/>
                <a:cs typeface="Times New Roman"/>
              </a:rPr>
              <a:t>file. </a:t>
            </a:r>
            <a:r>
              <a:rPr dirty="0" sz="2000">
                <a:latin typeface="Times New Roman"/>
                <a:cs typeface="Times New Roman"/>
              </a:rPr>
              <a:t>The text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 spc="-15">
                <a:latin typeface="Times New Roman"/>
                <a:cs typeface="Times New Roman"/>
              </a:rPr>
              <a:t>type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editor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valid</a:t>
            </a:r>
            <a:r>
              <a:rPr dirty="0" sz="2000">
                <a:latin typeface="Times New Roman"/>
                <a:cs typeface="Times New Roman"/>
              </a:rPr>
              <a:t> JSON.</a:t>
            </a:r>
            <a:endParaRPr sz="2000">
              <a:latin typeface="Times New Roman"/>
              <a:cs typeface="Times New Roman"/>
            </a:endParaRPr>
          </a:p>
          <a:p>
            <a:pPr marL="96266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62660" algn="l"/>
                <a:tab pos="963294" algn="l"/>
              </a:tabLst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Save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653905" cy="91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 marL="737235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familiarize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">
                <a:latin typeface="Times New Roman"/>
                <a:cs typeface="Times New Roman"/>
              </a:rPr>
              <a:t> 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brief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924540" cy="321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Set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Bucket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sz="2400" spc="3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issions</a:t>
            </a:r>
            <a:endParaRPr sz="24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839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 spc="-15">
                <a:latin typeface="Times New Roman"/>
                <a:cs typeface="Times New Roman"/>
              </a:rPr>
              <a:t>ACLs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resource-based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predefined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granting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10">
                <a:latin typeface="Times New Roman"/>
                <a:cs typeface="Times New Roman"/>
              </a:rPr>
              <a:t>grantee.</a:t>
            </a:r>
            <a:endParaRPr sz="20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owner,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permissions.</a:t>
            </a:r>
            <a:endParaRPr sz="20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user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entry</a:t>
            </a:r>
            <a:r>
              <a:rPr dirty="0" sz="2000">
                <a:latin typeface="Times New Roman"/>
                <a:cs typeface="Times New Roman"/>
              </a:rPr>
              <a:t> in 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grants,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identify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grantee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permission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380" y="1337945"/>
            <a:ext cx="6748145" cy="486092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b="1">
                <a:latin typeface="Times New Roman"/>
                <a:cs typeface="Times New Roman"/>
              </a:rPr>
              <a:t>Owner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lvl="1" marL="1155700" marR="207645" indent="-228600">
              <a:lnSpc>
                <a:spcPts val="216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refer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</a:t>
            </a:r>
            <a:r>
              <a:rPr dirty="0" sz="2000">
                <a:latin typeface="Times New Roman"/>
                <a:cs typeface="Times New Roman"/>
              </a:rPr>
              <a:t>ount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oot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9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 </a:t>
            </a:r>
            <a:r>
              <a:rPr dirty="0" sz="2000">
                <a:latin typeface="Times New Roman"/>
                <a:cs typeface="Times New Roman"/>
              </a:rPr>
              <a:t>not an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nt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ce</a:t>
            </a:r>
            <a:r>
              <a:rPr dirty="0" sz="2000" spc="-5">
                <a:latin typeface="Times New Roman"/>
                <a:cs typeface="Times New Roman"/>
              </a:rPr>
              <a:t>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55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AM)  </a:t>
            </a:r>
            <a:r>
              <a:rPr dirty="0" sz="2000" spc="-3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c</a:t>
            </a:r>
            <a:r>
              <a:rPr dirty="0" sz="2000" spc="-10" b="1">
                <a:latin typeface="Times New Roman"/>
                <a:cs typeface="Times New Roman"/>
              </a:rPr>
              <a:t>ce</a:t>
            </a:r>
            <a:r>
              <a:rPr dirty="0" sz="2000" b="1">
                <a:latin typeface="Times New Roman"/>
                <a:cs typeface="Times New Roman"/>
              </a:rPr>
              <a:t>ss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h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spc="-229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WS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cc</a:t>
            </a:r>
            <a:r>
              <a:rPr dirty="0" sz="2000" b="1">
                <a:latin typeface="Times New Roman"/>
                <a:cs typeface="Times New Roman"/>
              </a:rPr>
              <a:t>ou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spc="-10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lvl="1" marL="1155700" marR="5080" indent="-228600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</a:t>
            </a:r>
            <a:r>
              <a:rPr dirty="0" sz="2000">
                <a:latin typeface="Times New Roman"/>
                <a:cs typeface="Times New Roman"/>
              </a:rPr>
              <a:t>ount, under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15" b="1">
                <a:latin typeface="Times New Roman"/>
                <a:cs typeface="Times New Roman"/>
              </a:rPr>
              <a:t>e</a:t>
            </a:r>
            <a:r>
              <a:rPr dirty="0" sz="2000" spc="-5" b="1">
                <a:latin typeface="Times New Roman"/>
                <a:cs typeface="Times New Roman"/>
              </a:rPr>
              <a:t>ss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oth</a:t>
            </a:r>
            <a:r>
              <a:rPr dirty="0" sz="2000" b="1">
                <a:latin typeface="Times New Roman"/>
                <a:cs typeface="Times New Roman"/>
              </a:rPr>
              <a:t>er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229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WS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spc="-5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spc="-40" b="1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 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account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Enter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 ID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field,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nonic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 </a:t>
            </a:r>
            <a:r>
              <a:rPr dirty="0" sz="2000" spc="-45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D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 th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 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nt 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 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to.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Public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lvl="1" marL="1155700" indent="-229235">
              <a:lnSpc>
                <a:spcPts val="2280"/>
              </a:lnSpc>
              <a:spcBef>
                <a:spcPts val="2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general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ts val="2160"/>
              </a:lnSpc>
            </a:pPr>
            <a:r>
              <a:rPr dirty="0" sz="2000" spc="-15">
                <a:latin typeface="Times New Roman"/>
                <a:cs typeface="Times New Roman"/>
              </a:rPr>
              <a:t>(everyone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world),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Public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access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155700" marR="71755">
              <a:lnSpc>
                <a:spcPts val="2160"/>
              </a:lnSpc>
              <a:spcBef>
                <a:spcPts val="155"/>
              </a:spcBef>
            </a:pP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Everyone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Granting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 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anyone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world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bucket.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900" y="2179320"/>
            <a:ext cx="4315459" cy="33375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939" y="4508500"/>
            <a:ext cx="7772400" cy="18465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5350510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S3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storage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management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spcBef>
                <a:spcPts val="1835"/>
              </a:spcBef>
              <a:buFont typeface="Arial MT"/>
              <a:buChar char="•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Lifecycle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Policy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Font typeface="Arial MT"/>
              <a:buChar char="•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Cross-Region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Replication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Cross-Region Replication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Font typeface="Arial MT"/>
              <a:buChar char="•"/>
              <a:tabLst>
                <a:tab pos="977265" algn="l"/>
                <a:tab pos="977900" algn="l"/>
              </a:tabLst>
            </a:pPr>
            <a:r>
              <a:rPr dirty="0" sz="2000">
                <a:latin typeface="Times New Roman"/>
                <a:cs typeface="Times New Roman"/>
              </a:rPr>
              <a:t>Confi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uring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tor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ss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 spc="-5">
                <a:latin typeface="Times New Roman"/>
                <a:cs typeface="Times New Roman"/>
              </a:rPr>
              <a:t>si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Font typeface="Arial MT"/>
              <a:buChar char="•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Configuring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0">
                <a:latin typeface="Times New Roman"/>
                <a:cs typeface="Times New Roman"/>
              </a:rPr>
              <a:t> Inventory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Font typeface="Arial MT"/>
              <a:buChar char="•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 Metrics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Font typeface="Arial MT"/>
              <a:buChar char="•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810" y="2776156"/>
            <a:ext cx="82670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latin typeface="Arial"/>
                <a:cs typeface="Arial"/>
              </a:rPr>
              <a:t>EBS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(Amazon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Elastic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Block</a:t>
            </a:r>
            <a:r>
              <a:rPr dirty="0" sz="4000" spc="-2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Store)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1939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827" y="1345946"/>
            <a:ext cx="10798810" cy="5043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4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durable,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block-level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b="1">
                <a:latin typeface="Times New Roman"/>
                <a:cs typeface="Times New Roman"/>
              </a:rPr>
              <a:t>Benefits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EBS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Volumes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Data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availability: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replicated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prevent</a:t>
            </a:r>
            <a:r>
              <a:rPr dirty="0" sz="2000">
                <a:latin typeface="Times New Roman"/>
                <a:cs typeface="Times New Roman"/>
              </a:rPr>
              <a:t> data</a:t>
            </a:r>
            <a:r>
              <a:rPr dirty="0" sz="2000" spc="-5">
                <a:latin typeface="Times New Roman"/>
                <a:cs typeface="Times New Roman"/>
              </a:rPr>
              <a:t> loss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failure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component.</a:t>
            </a:r>
            <a:endParaRPr sz="2000">
              <a:latin typeface="Times New Roman"/>
              <a:cs typeface="Times New Roman"/>
            </a:endParaRPr>
          </a:p>
          <a:p>
            <a:pPr lvl="1" marL="698500" marR="18923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Data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persistence: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off-instance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persist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independently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continue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10">
                <a:latin typeface="Times New Roman"/>
                <a:cs typeface="Times New Roman"/>
              </a:rPr>
              <a:t> usage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persists.</a:t>
            </a:r>
            <a:endParaRPr sz="2000">
              <a:latin typeface="Times New Roman"/>
              <a:cs typeface="Times New Roman"/>
            </a:endParaRPr>
          </a:p>
          <a:p>
            <a:pPr lvl="1" marL="698500" marR="2667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Data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encryption:</a:t>
            </a:r>
            <a:r>
              <a:rPr dirty="0" sz="2000" spc="39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 spc="-10">
                <a:latin typeface="Times New Roman"/>
                <a:cs typeface="Times New Roman"/>
              </a:rPr>
              <a:t>encrypted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data-at-rest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regulated/audited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lvl="1" marL="698500" marR="508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b="1">
                <a:latin typeface="Times New Roman"/>
                <a:cs typeface="Times New Roman"/>
              </a:rPr>
              <a:t>Snapshots: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snapshots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(backups)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write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copy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data</a:t>
            </a:r>
            <a:r>
              <a:rPr dirty="0" sz="2000">
                <a:latin typeface="Times New Roman"/>
                <a:cs typeface="Times New Roman"/>
              </a:rPr>
              <a:t> in the volume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redundantly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Zones.</a:t>
            </a:r>
            <a:endParaRPr sz="20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Flexibility: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production.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modify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IOPS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capacity</a:t>
            </a:r>
            <a:r>
              <a:rPr dirty="0" sz="2000">
                <a:latin typeface="Times New Roman"/>
                <a:cs typeface="Times New Roman"/>
              </a:rPr>
              <a:t> without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interruptions.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340" y="1341119"/>
            <a:ext cx="5433060" cy="53695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3960495" cy="5166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EBS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Snapshots</a:t>
            </a:r>
            <a:endParaRPr sz="2400">
              <a:latin typeface="Times New Roman"/>
              <a:cs typeface="Times New Roman"/>
            </a:endParaRPr>
          </a:p>
          <a:p>
            <a:pPr marL="735965" marR="53975" indent="-228600">
              <a:lnSpc>
                <a:spcPct val="150100"/>
              </a:lnSpc>
              <a:spcBef>
                <a:spcPts val="585"/>
              </a:spcBef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back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data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10">
                <a:latin typeface="Times New Roman"/>
                <a:cs typeface="Times New Roman"/>
              </a:rPr>
              <a:t>EBS </a:t>
            </a:r>
            <a:r>
              <a:rPr dirty="0" sz="2000" spc="-5">
                <a:latin typeface="Times New Roman"/>
                <a:cs typeface="Times New Roman"/>
              </a:rPr>
              <a:t>volumes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point-in-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snapshots.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5965" indent="-228600">
              <a:lnSpc>
                <a:spcPct val="100000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dirty="0" sz="2000" spc="-5">
                <a:latin typeface="Times New Roman"/>
                <a:cs typeface="Times New Roman"/>
              </a:rPr>
              <a:t>Snapshots</a:t>
            </a:r>
            <a:endParaRPr sz="2000">
              <a:latin typeface="Times New Roman"/>
              <a:cs typeface="Times New Roman"/>
            </a:endParaRPr>
          </a:p>
          <a:p>
            <a:pPr marL="735965" marR="5080">
              <a:lnSpc>
                <a:spcPts val="3600"/>
              </a:lnSpc>
              <a:spcBef>
                <a:spcPts val="320"/>
              </a:spcBef>
            </a:pPr>
            <a:r>
              <a:rPr dirty="0" sz="2000" spc="-5">
                <a:latin typeface="Times New Roman"/>
                <a:cs typeface="Times New Roman"/>
              </a:rPr>
              <a:t>are incremental backups, which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 that </a:t>
            </a:r>
            <a:r>
              <a:rPr dirty="0" sz="2000">
                <a:latin typeface="Times New Roman"/>
                <a:cs typeface="Times New Roman"/>
              </a:rPr>
              <a:t>only the </a:t>
            </a:r>
            <a:r>
              <a:rPr dirty="0" sz="2000" spc="-5">
                <a:latin typeface="Times New Roman"/>
                <a:cs typeface="Times New Roman"/>
              </a:rPr>
              <a:t>blocks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device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have </a:t>
            </a:r>
            <a:r>
              <a:rPr dirty="0" sz="2000" spc="-10">
                <a:latin typeface="Times New Roman"/>
                <a:cs typeface="Times New Roman"/>
              </a:rPr>
              <a:t>changed </a:t>
            </a:r>
            <a:r>
              <a:rPr dirty="0" sz="2000" spc="-5">
                <a:latin typeface="Times New Roman"/>
                <a:cs typeface="Times New Roman"/>
              </a:rPr>
              <a:t> after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snapshot</a:t>
            </a:r>
            <a:endParaRPr sz="2000">
              <a:latin typeface="Times New Roman"/>
              <a:cs typeface="Times New Roman"/>
            </a:endParaRPr>
          </a:p>
          <a:p>
            <a:pPr marL="735965">
              <a:lnSpc>
                <a:spcPct val="100000"/>
              </a:lnSpc>
              <a:spcBef>
                <a:spcPts val="885"/>
              </a:spcBef>
            </a:pP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saved.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150" y="2776156"/>
            <a:ext cx="57302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latin typeface="Arial"/>
                <a:cs typeface="Arial"/>
              </a:rPr>
              <a:t>Glacier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Storage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Service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1939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916920" cy="3879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 Is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Glacier?</a:t>
            </a:r>
            <a:endParaRPr sz="2400">
              <a:latin typeface="Times New Roman"/>
              <a:cs typeface="Times New Roman"/>
            </a:endParaRPr>
          </a:p>
          <a:p>
            <a:pPr marL="732155" indent="-228600">
              <a:lnSpc>
                <a:spcPct val="100000"/>
              </a:lnSpc>
              <a:spcBef>
                <a:spcPts val="1855"/>
              </a:spcBef>
              <a:buFont typeface="Arial MT"/>
              <a:buChar char="•"/>
              <a:tabLst>
                <a:tab pos="732155" algn="l"/>
                <a:tab pos="732790" algn="l"/>
              </a:tabLst>
            </a:pP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optimized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infrequently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"cold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data."</a:t>
            </a:r>
            <a:endParaRPr sz="2000">
              <a:latin typeface="Times New Roman"/>
              <a:cs typeface="Times New Roman"/>
            </a:endParaRPr>
          </a:p>
          <a:p>
            <a:pPr marL="732155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2155" algn="l"/>
                <a:tab pos="732790" algn="l"/>
              </a:tabLst>
            </a:pP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extremely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low-cost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durable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archiving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backup.</a:t>
            </a:r>
            <a:endParaRPr sz="2000">
              <a:latin typeface="Times New Roman"/>
              <a:cs typeface="Times New Roman"/>
            </a:endParaRPr>
          </a:p>
          <a:p>
            <a:pPr marL="73215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2155" algn="l"/>
                <a:tab pos="73279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Glacier,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5">
                <a:latin typeface="Times New Roman"/>
                <a:cs typeface="Times New Roman"/>
              </a:rPr>
              <a:t> 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effectively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months,</a:t>
            </a:r>
            <a:r>
              <a:rPr dirty="0" sz="2000" spc="-15">
                <a:latin typeface="Times New Roman"/>
                <a:cs typeface="Times New Roman"/>
              </a:rPr>
              <a:t> years,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10">
                <a:latin typeface="Times New Roman"/>
                <a:cs typeface="Times New Roman"/>
              </a:rPr>
              <a:t>even</a:t>
            </a:r>
            <a:endParaRPr sz="2000">
              <a:latin typeface="Times New Roman"/>
              <a:cs typeface="Times New Roman"/>
            </a:endParaRPr>
          </a:p>
          <a:p>
            <a:pPr marL="73215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decades.</a:t>
            </a:r>
            <a:endParaRPr sz="2000">
              <a:latin typeface="Times New Roman"/>
              <a:cs typeface="Times New Roman"/>
            </a:endParaRPr>
          </a:p>
          <a:p>
            <a:pPr marL="227965" marR="206375" indent="-22796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27965" algn="l"/>
                <a:tab pos="732790" algn="l"/>
              </a:tabLst>
            </a:pP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99.999999999%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durability,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comprehensive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algn="ctr" marR="1708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compliance capabilities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stringent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regulatory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732155" marR="62992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2155" algn="l"/>
                <a:tab pos="732790" algn="l"/>
              </a:tabLst>
            </a:pP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10">
                <a:latin typeface="Times New Roman"/>
                <a:cs typeface="Times New Roman"/>
              </a:rPr>
              <a:t> query-in-place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functionality,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powerful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analytics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773410" cy="5099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Glacier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734060" marR="5080" indent="-228600">
              <a:lnSpc>
                <a:spcPct val="100000"/>
              </a:lnSpc>
              <a:spcBef>
                <a:spcPts val="1860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The Amazon </a:t>
            </a:r>
            <a:r>
              <a:rPr dirty="0" sz="2000" spc="-5">
                <a:latin typeface="Times New Roman"/>
                <a:cs typeface="Times New Roman"/>
              </a:rPr>
              <a:t>Glacier data model core concepts </a:t>
            </a:r>
            <a:r>
              <a:rPr dirty="0" sz="2000">
                <a:latin typeface="Times New Roman"/>
                <a:cs typeface="Times New Roman"/>
              </a:rPr>
              <a:t>include </a:t>
            </a:r>
            <a:r>
              <a:rPr dirty="0" sz="2000" spc="-5">
                <a:latin typeface="Times New Roman"/>
                <a:cs typeface="Times New Roman"/>
              </a:rPr>
              <a:t>vaults and archives.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Glacier 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REST-based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REST,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includes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notification-configuration resources. These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resources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734060" marR="214629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spc="-35" b="1">
                <a:latin typeface="Times New Roman"/>
                <a:cs typeface="Times New Roman"/>
              </a:rPr>
              <a:t>Vault: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Vault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container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vault,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hoose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</a:t>
            </a:r>
            <a:r>
              <a:rPr dirty="0" sz="2000" spc="-2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nt 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v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ul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340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Archive: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archive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any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photo,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video,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20">
                <a:latin typeface="Times New Roman"/>
                <a:cs typeface="Times New Roman"/>
              </a:rPr>
              <a:t>Glacier.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ID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description.</a:t>
            </a:r>
            <a:endParaRPr sz="2000">
              <a:latin typeface="Times New Roman"/>
              <a:cs typeface="Times New Roman"/>
            </a:endParaRPr>
          </a:p>
          <a:p>
            <a:pPr marL="7340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b="1">
                <a:latin typeface="Times New Roman"/>
                <a:cs typeface="Times New Roman"/>
              </a:rPr>
              <a:t>Job: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</a:t>
            </a:r>
            <a:r>
              <a:rPr dirty="0" sz="2000">
                <a:latin typeface="Times New Roman"/>
                <a:cs typeface="Times New Roman"/>
              </a:rPr>
              <a:t> a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get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inventory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vault.</a:t>
            </a:r>
            <a:endParaRPr sz="2000">
              <a:latin typeface="Times New Roman"/>
              <a:cs typeface="Times New Roman"/>
            </a:endParaRPr>
          </a:p>
          <a:p>
            <a:pPr marL="734060" marR="42100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Notification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Configuration: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notify</a:t>
            </a:r>
            <a:r>
              <a:rPr dirty="0" sz="2000" spc="-20">
                <a:latin typeface="Times New Roman"/>
                <a:cs typeface="Times New Roman"/>
              </a:rPr>
              <a:t> 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a job is </a:t>
            </a:r>
            <a:r>
              <a:rPr dirty="0" sz="2000" spc="-5">
                <a:latin typeface="Times New Roman"/>
                <a:cs typeface="Times New Roman"/>
              </a:rPr>
              <a:t>complete. </a:t>
            </a: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configure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vault </a:t>
            </a:r>
            <a:r>
              <a:rPr dirty="0" sz="2000">
                <a:latin typeface="Times New Roman"/>
                <a:cs typeface="Times New Roman"/>
              </a:rPr>
              <a:t>to send </a:t>
            </a:r>
            <a:r>
              <a:rPr dirty="0" sz="2000" spc="-5">
                <a:latin typeface="Times New Roman"/>
                <a:cs typeface="Times New Roman"/>
              </a:rPr>
              <a:t>notification </a:t>
            </a:r>
            <a:r>
              <a:rPr dirty="0" sz="2000">
                <a:latin typeface="Times New Roman"/>
                <a:cs typeface="Times New Roman"/>
              </a:rPr>
              <a:t>to an Amazon Simple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(Amazon</a:t>
            </a:r>
            <a:r>
              <a:rPr dirty="0" sz="2000">
                <a:latin typeface="Times New Roman"/>
                <a:cs typeface="Times New Roman"/>
              </a:rPr>
              <a:t> SNS) topic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jobs </a:t>
            </a:r>
            <a:r>
              <a:rPr dirty="0" sz="2000" spc="-5">
                <a:latin typeface="Times New Roman"/>
                <a:cs typeface="Times New Roman"/>
              </a:rPr>
              <a:t>complete.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863" y="6482397"/>
            <a:ext cx="1243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113770" cy="524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Key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features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Glacier</a:t>
            </a:r>
            <a:endParaRPr sz="2400">
              <a:latin typeface="Times New Roman"/>
              <a:cs typeface="Times New Roman"/>
            </a:endParaRPr>
          </a:p>
          <a:p>
            <a:pPr marL="741680" indent="-228600">
              <a:lnSpc>
                <a:spcPct val="100000"/>
              </a:lnSpc>
              <a:spcBef>
                <a:spcPts val="1995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1800" b="1">
                <a:latin typeface="Times New Roman"/>
                <a:cs typeface="Times New Roman"/>
              </a:rPr>
              <a:t>Data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retrieval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features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three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retrieval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features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archives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meet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varying</a:t>
            </a:r>
            <a:endParaRPr sz="18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</a:t>
            </a:r>
            <a:r>
              <a:rPr dirty="0" sz="1800" spc="-5">
                <a:latin typeface="Times New Roman"/>
                <a:cs typeface="Times New Roman"/>
              </a:rPr>
              <a:t> requirements: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Expedited,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Standard,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Bulk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retrievals.</a:t>
            </a:r>
            <a:endParaRPr sz="1800">
              <a:latin typeface="Times New Roman"/>
              <a:cs typeface="Times New Roman"/>
            </a:endParaRPr>
          </a:p>
          <a:p>
            <a:pPr marL="741680" marR="7112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Glacier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Select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Select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allows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queries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>
                <a:latin typeface="Times New Roman"/>
                <a:cs typeface="Times New Roman"/>
              </a:rPr>
              <a:t> Glacier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without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having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retrieve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entire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archive.</a:t>
            </a:r>
            <a:endParaRPr sz="1800">
              <a:latin typeface="Times New Roman"/>
              <a:cs typeface="Times New Roman"/>
            </a:endParaRPr>
          </a:p>
          <a:p>
            <a:pPr marL="7416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1800" spc="-70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Snowball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Direct</a:t>
            </a:r>
            <a:r>
              <a:rPr dirty="0" sz="1800" spc="-5" b="1">
                <a:latin typeface="Times New Roman"/>
                <a:cs typeface="Times New Roman"/>
              </a:rPr>
              <a:t> Connect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integration</a:t>
            </a:r>
            <a:endParaRPr sz="1800">
              <a:latin typeface="Times New Roman"/>
              <a:cs typeface="Times New Roman"/>
            </a:endParaRPr>
          </a:p>
          <a:p>
            <a:pPr lvl="1" marL="119951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9515" algn="l"/>
                <a:tab pos="1200150" algn="l"/>
              </a:tabLst>
            </a:pPr>
            <a:r>
              <a:rPr dirty="0" sz="1800" spc="-70" b="1">
                <a:latin typeface="Times New Roman"/>
                <a:cs typeface="Times New Roman"/>
              </a:rPr>
              <a:t>AWS</a:t>
            </a:r>
            <a:r>
              <a:rPr dirty="0" sz="1800" b="1">
                <a:latin typeface="Times New Roman"/>
                <a:cs typeface="Times New Roman"/>
              </a:rPr>
              <a:t> Snowball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accelerate</a:t>
            </a:r>
            <a:r>
              <a:rPr dirty="0" sz="1800" spc="-10">
                <a:latin typeface="Times New Roman"/>
                <a:cs typeface="Times New Roman"/>
              </a:rPr>
              <a:t> movement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large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amounts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portable</a:t>
            </a:r>
            <a:endParaRPr sz="1800">
              <a:latin typeface="Times New Roman"/>
              <a:cs typeface="Times New Roman"/>
            </a:endParaRPr>
          </a:p>
          <a:p>
            <a:pPr marL="119951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storage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devices</a:t>
            </a:r>
            <a:r>
              <a:rPr dirty="0" sz="1800" spc="-10">
                <a:latin typeface="Times New Roman"/>
                <a:cs typeface="Times New Roman"/>
              </a:rPr>
              <a:t> 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transport.</a:t>
            </a:r>
            <a:endParaRPr sz="1800">
              <a:latin typeface="Times New Roman"/>
              <a:cs typeface="Times New Roman"/>
            </a:endParaRPr>
          </a:p>
          <a:p>
            <a:pPr lvl="1" marL="1199515" marR="5588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9515" algn="l"/>
                <a:tab pos="1200150" algn="l"/>
              </a:tabLst>
            </a:pPr>
            <a:r>
              <a:rPr dirty="0" sz="1800" spc="-70" b="1">
                <a:latin typeface="Times New Roman"/>
                <a:cs typeface="Times New Roman"/>
              </a:rPr>
              <a:t>AWS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Direct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makes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establish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high-bandwidth,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dedicated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premises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AWS.</a:t>
            </a:r>
            <a:endParaRPr sz="1800">
              <a:latin typeface="Times New Roman"/>
              <a:cs typeface="Times New Roman"/>
            </a:endParaRPr>
          </a:p>
          <a:p>
            <a:pPr marL="7416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1800" spc="-35" b="1">
                <a:latin typeface="Times New Roman"/>
                <a:cs typeface="Times New Roman"/>
              </a:rPr>
              <a:t>Vault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Lock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Vault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Lock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allows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deploy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enforce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compliance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individual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vaults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via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lockable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policy.</a:t>
            </a:r>
            <a:endParaRPr sz="1800">
              <a:latin typeface="Times New Roman"/>
              <a:cs typeface="Times New Roman"/>
            </a:endParaRPr>
          </a:p>
          <a:p>
            <a:pPr marL="74168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Access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control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Identity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(IAM)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securely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7416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Tagging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support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allows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vaults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6967220" cy="323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1960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objectives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understand:</a:t>
            </a:r>
            <a:endParaRPr sz="2000">
              <a:latin typeface="Times New Roman"/>
              <a:cs typeface="Times New Roman"/>
            </a:endParaRPr>
          </a:p>
          <a:p>
            <a:pPr marL="12585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58570" algn="l"/>
                <a:tab pos="1259205" algn="l"/>
              </a:tabLst>
            </a:pP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5">
                <a:latin typeface="Times New Roman"/>
                <a:cs typeface="Times New Roman"/>
              </a:rPr>
              <a:t> bucket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creating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bucket, </a:t>
            </a:r>
            <a:r>
              <a:rPr dirty="0" sz="2000">
                <a:latin typeface="Times New Roman"/>
                <a:cs typeface="Times New Roman"/>
              </a:rPr>
              <a:t>hosting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  <a:p>
            <a:pPr marL="1258570" indent="-28765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58570" algn="l"/>
                <a:tab pos="1259205" algn="l"/>
              </a:tabLst>
            </a:pP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 Storage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[EBS].</a:t>
            </a:r>
            <a:endParaRPr sz="2000">
              <a:latin typeface="Times New Roman"/>
              <a:cs typeface="Times New Roman"/>
            </a:endParaRPr>
          </a:p>
          <a:p>
            <a:pPr marL="12585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58570" algn="l"/>
                <a:tab pos="1259205" algn="l"/>
              </a:tabLst>
            </a:pP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hived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ta 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585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58570" algn="l"/>
                <a:tab pos="1259205" algn="l"/>
              </a:tabLst>
            </a:pP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store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unstructured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 marL="1258570" indent="-28765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58570" algn="l"/>
                <a:tab pos="1259205" algn="l"/>
              </a:tabLst>
            </a:pPr>
            <a:r>
              <a:rPr dirty="0" sz="2000" spc="-5">
                <a:latin typeface="Times New Roman"/>
                <a:cs typeface="Times New Roman"/>
              </a:rPr>
              <a:t>Introduction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985500" cy="479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Key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features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Glacier</a:t>
            </a:r>
            <a:endParaRPr sz="2400">
              <a:latin typeface="Times New Roman"/>
              <a:cs typeface="Times New Roman"/>
            </a:endParaRPr>
          </a:p>
          <a:p>
            <a:pPr marL="739140" marR="268605" indent="-228600">
              <a:lnSpc>
                <a:spcPct val="100000"/>
              </a:lnSpc>
              <a:spcBef>
                <a:spcPts val="185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b="1">
                <a:latin typeface="Times New Roman"/>
                <a:cs typeface="Times New Roman"/>
              </a:rPr>
              <a:t>Audit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logs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audit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logging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CloudTrail,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records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API calls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>
                <a:latin typeface="Times New Roman"/>
                <a:cs typeface="Times New Roman"/>
              </a:rPr>
              <a:t> log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you.</a:t>
            </a:r>
            <a:endParaRPr sz="2000">
              <a:latin typeface="Times New Roman"/>
              <a:cs typeface="Times New Roman"/>
            </a:endParaRPr>
          </a:p>
          <a:p>
            <a:pPr marL="739140" marR="40767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40" b="1">
                <a:latin typeface="Times New Roman"/>
                <a:cs typeface="Times New Roman"/>
              </a:rPr>
              <a:t>Vault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access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policies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0">
                <a:latin typeface="Times New Roman"/>
                <a:cs typeface="Times New Roman"/>
              </a:rPr>
              <a:t> Vault</a:t>
            </a:r>
            <a:r>
              <a:rPr dirty="0" sz="2000" spc="-10">
                <a:latin typeface="Times New Roman"/>
                <a:cs typeface="Times New Roman"/>
              </a:rPr>
              <a:t> 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10">
                <a:latin typeface="Times New Roman"/>
                <a:cs typeface="Times New Roman"/>
              </a:rPr>
              <a:t> manage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vaults.</a:t>
            </a:r>
            <a:endParaRPr sz="2000">
              <a:latin typeface="Times New Roman"/>
              <a:cs typeface="Times New Roman"/>
            </a:endParaRPr>
          </a:p>
          <a:p>
            <a:pPr marL="73914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40" b="1">
                <a:latin typeface="Times New Roman"/>
                <a:cs typeface="Times New Roman"/>
              </a:rPr>
              <a:t>Vault</a:t>
            </a:r>
            <a:r>
              <a:rPr dirty="0" sz="2000" spc="-5" b="1">
                <a:latin typeface="Times New Roman"/>
                <a:cs typeface="Times New Roman"/>
              </a:rPr>
              <a:t> inventory</a:t>
            </a:r>
            <a:r>
              <a:rPr dirty="0" sz="2000" spc="-5">
                <a:latin typeface="Times New Roman"/>
                <a:cs typeface="Times New Roman"/>
              </a:rPr>
              <a:t>: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inventory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disaster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recovery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occasional reconciliation.</a:t>
            </a:r>
            <a:endParaRPr sz="2000">
              <a:latin typeface="Times New Roman"/>
              <a:cs typeface="Times New Roman"/>
            </a:endParaRPr>
          </a:p>
          <a:p>
            <a:pPr marL="739140" indent="-28194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686435" algn="l"/>
                <a:tab pos="739775" algn="l"/>
              </a:tabLst>
            </a:pPr>
            <a:r>
              <a:rPr dirty="0" sz="2000" spc="-75" b="1">
                <a:latin typeface="Times New Roman"/>
                <a:cs typeface="Times New Roman"/>
              </a:rPr>
              <a:t>AWS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 development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kits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(SDKs):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SDKs</a:t>
            </a:r>
            <a:endParaRPr sz="2000">
              <a:latin typeface="Times New Roman"/>
              <a:cs typeface="Times New Roman"/>
            </a:endParaRPr>
          </a:p>
          <a:p>
            <a:pPr algn="ctr" marL="3892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or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underlying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API.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SDKs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Java,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dirty="0" sz="2000" spc="-35">
                <a:latin typeface="Times New Roman"/>
                <a:cs typeface="Times New Roman"/>
              </a:rPr>
              <a:t>.NET,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PHP,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Python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(Boto).</a:t>
            </a:r>
            <a:endParaRPr sz="2000">
              <a:latin typeface="Times New Roman"/>
              <a:cs typeface="Times New Roman"/>
            </a:endParaRPr>
          </a:p>
          <a:p>
            <a:pPr marL="73914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Integrated lifecycle </a:t>
            </a:r>
            <a:r>
              <a:rPr dirty="0" sz="2000" spc="-10" b="1">
                <a:latin typeface="Times New Roman"/>
                <a:cs typeface="Times New Roman"/>
              </a:rPr>
              <a:t>management </a:t>
            </a:r>
            <a:r>
              <a:rPr dirty="0" sz="2000" b="1">
                <a:latin typeface="Times New Roman"/>
                <a:cs typeface="Times New Roman"/>
              </a:rPr>
              <a:t>with </a:t>
            </a:r>
            <a:r>
              <a:rPr dirty="0" sz="2000" spc="-10" b="1">
                <a:latin typeface="Times New Roman"/>
                <a:cs typeface="Times New Roman"/>
              </a:rPr>
              <a:t>Amazon </a:t>
            </a:r>
            <a:r>
              <a:rPr dirty="0" sz="2000" spc="10" b="1">
                <a:latin typeface="Times New Roman"/>
                <a:cs typeface="Times New Roman"/>
              </a:rPr>
              <a:t>S3</a:t>
            </a:r>
            <a:r>
              <a:rPr dirty="0" sz="2000" spc="10">
                <a:latin typeface="Times New Roman"/>
                <a:cs typeface="Times New Roman"/>
              </a:rPr>
              <a:t>: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Glacier works together </a:t>
            </a:r>
            <a:r>
              <a:rPr dirty="0" sz="2000">
                <a:latin typeface="Times New Roman"/>
                <a:cs typeface="Times New Roman"/>
              </a:rPr>
              <a:t>with 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-10">
                <a:latin typeface="Times New Roman"/>
                <a:cs typeface="Times New Roman"/>
              </a:rPr>
              <a:t>lifecycle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rules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4979" y="4196079"/>
            <a:ext cx="5186680" cy="25780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10728325" cy="296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eat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260" b="1">
                <a:latin typeface="Times New Roman"/>
                <a:cs typeface="Times New Roman"/>
              </a:rPr>
              <a:t>V</a:t>
            </a:r>
            <a:r>
              <a:rPr dirty="0" sz="2400" spc="-5" b="1">
                <a:latin typeface="Times New Roman"/>
                <a:cs typeface="Times New Roman"/>
              </a:rPr>
              <a:t>ault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  <a:p>
            <a:pPr marL="729615" indent="-229235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vault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7296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1,000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vaults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 </a:t>
            </a:r>
            <a:r>
              <a:rPr dirty="0" sz="2000" spc="-10">
                <a:latin typeface="Times New Roman"/>
                <a:cs typeface="Times New Roman"/>
              </a:rPr>
              <a:t>region.</a:t>
            </a:r>
            <a:endParaRPr sz="2000">
              <a:latin typeface="Times New Roman"/>
              <a:cs typeface="Times New Roman"/>
            </a:endParaRPr>
          </a:p>
          <a:p>
            <a:pPr marL="72961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Vault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Java.</a:t>
            </a:r>
            <a:endParaRPr sz="2000">
              <a:latin typeface="Times New Roman"/>
              <a:cs typeface="Times New Roman"/>
            </a:endParaRPr>
          </a:p>
          <a:p>
            <a:pPr marL="72961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Vault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.NET.</a:t>
            </a:r>
            <a:endParaRPr sz="2000">
              <a:latin typeface="Times New Roman"/>
              <a:cs typeface="Times New Roman"/>
            </a:endParaRPr>
          </a:p>
          <a:p>
            <a:pPr marL="72961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-10">
                <a:latin typeface="Times New Roman"/>
                <a:cs typeface="Times New Roman"/>
              </a:rPr>
              <a:t>ea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29">
                <a:latin typeface="Times New Roman"/>
                <a:cs typeface="Times New Roman"/>
              </a:rPr>
              <a:t>V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Gl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RE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961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Vault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817" y="1885378"/>
            <a:ext cx="3978910" cy="152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retrieve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metadata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specific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vault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vaults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specific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region.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1800" spc="-5">
                <a:latin typeface="Times New Roman"/>
                <a:cs typeface="Times New Roman"/>
              </a:rPr>
              <a:t>Following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steps</a:t>
            </a:r>
            <a:r>
              <a:rPr dirty="0" sz="1800">
                <a:latin typeface="Times New Roman"/>
                <a:cs typeface="Times New Roman"/>
              </a:rPr>
              <a:t> to </a:t>
            </a:r>
            <a:r>
              <a:rPr dirty="0" sz="1800" spc="-5">
                <a:latin typeface="Times New Roman"/>
                <a:cs typeface="Times New Roman"/>
              </a:rPr>
              <a:t>retrieve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vault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metadata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vault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low-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level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SDK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Java.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06817" y="3511613"/>
            <a:ext cx="3945254" cy="274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  <a:tab pos="528955" algn="l"/>
              </a:tabLst>
            </a:pP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instance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528320" marR="16256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AmazonGlacierClient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client).</a:t>
            </a:r>
            <a:endParaRPr sz="1800">
              <a:latin typeface="Times New Roman"/>
              <a:cs typeface="Times New Roman"/>
            </a:endParaRPr>
          </a:p>
          <a:p>
            <a:pPr marL="528320" marR="556895" indent="-51625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528320" algn="l"/>
                <a:tab pos="52895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Provide</a:t>
            </a:r>
            <a:r>
              <a:rPr dirty="0" sz="1800">
                <a:latin typeface="Times New Roman"/>
                <a:cs typeface="Times New Roman"/>
              </a:rPr>
              <a:t> request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information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creating 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 of</a:t>
            </a:r>
            <a:endParaRPr sz="18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DescribeVaultRequest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  <a:p>
            <a:pPr marL="528320" marR="5080" indent="-516255">
              <a:lnSpc>
                <a:spcPct val="100000"/>
              </a:lnSpc>
              <a:spcBef>
                <a:spcPts val="1005"/>
              </a:spcBef>
              <a:buAutoNum type="arabicPeriod" startAt="3"/>
              <a:tabLst>
                <a:tab pos="528320" algn="l"/>
                <a:tab pos="528955" algn="l"/>
              </a:tabLst>
            </a:pPr>
            <a:r>
              <a:rPr dirty="0" sz="1800" spc="-5">
                <a:latin typeface="Times New Roman"/>
                <a:cs typeface="Times New Roman"/>
              </a:rPr>
              <a:t>Execute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describeVault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providing </a:t>
            </a:r>
            <a:r>
              <a:rPr dirty="0" sz="1800">
                <a:latin typeface="Times New Roman"/>
                <a:cs typeface="Times New Roman"/>
              </a:rPr>
              <a:t>the request object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parameter.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1304" y="1885251"/>
            <a:ext cx="6682740" cy="3380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snippet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illustrates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preceding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Times New Roman"/>
                <a:cs typeface="Times New Roman"/>
              </a:rPr>
              <a:t>DescribeVaultRequest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DescribeVaultRequest()</a:t>
            </a:r>
            <a:endParaRPr sz="2000">
              <a:latin typeface="Times New Roman"/>
              <a:cs typeface="Times New Roman"/>
            </a:endParaRPr>
          </a:p>
          <a:p>
            <a:pPr marL="12700" marR="704215" indent="9144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.withVaultName("*** </a:t>
            </a:r>
            <a:r>
              <a:rPr dirty="0" sz="2000">
                <a:latin typeface="Times New Roman"/>
                <a:cs typeface="Times New Roman"/>
              </a:rPr>
              <a:t>provide </a:t>
            </a:r>
            <a:r>
              <a:rPr dirty="0" sz="2000" spc="-5">
                <a:latin typeface="Times New Roman"/>
                <a:cs typeface="Times New Roman"/>
              </a:rPr>
              <a:t>vault name***");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DescribeVaultResult </a:t>
            </a:r>
            <a:r>
              <a:rPr dirty="0" sz="2000" spc="-5">
                <a:latin typeface="Times New Roman"/>
                <a:cs typeface="Times New Roman"/>
              </a:rPr>
              <a:t>result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10">
                <a:latin typeface="Times New Roman"/>
                <a:cs typeface="Times New Roman"/>
              </a:rPr>
              <a:t>client.describeVault(request);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System.out.print(</a:t>
            </a:r>
            <a:endParaRPr sz="2000">
              <a:latin typeface="Times New Roman"/>
              <a:cs typeface="Times New Roman"/>
            </a:endParaRPr>
          </a:p>
          <a:p>
            <a:pPr marL="520700" marR="508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"\nCreationDate: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 +</a:t>
            </a:r>
            <a:r>
              <a:rPr dirty="0" sz="2000" spc="-5">
                <a:latin typeface="Times New Roman"/>
                <a:cs typeface="Times New Roman"/>
              </a:rPr>
              <a:t> result.getCreationDate()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"\nLastInventoryDate: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result.getLastInventoryDate()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"\nNumberOfArchives: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result.getNumberOfArchives()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"\nSizeInBytes: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 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result.getSizeInBytes()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520700" marR="1807845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Times New Roman"/>
                <a:cs typeface="Times New Roman"/>
              </a:rPr>
              <a:t>"\nVaultARN: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result.getVaultARN()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"\nVaultName: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result.getVaultName());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312" y="1258570"/>
            <a:ext cx="4678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Retrieve</a:t>
            </a:r>
            <a:r>
              <a:rPr dirty="0" sz="2400" spc="-55" b="1">
                <a:latin typeface="Times New Roman"/>
                <a:cs typeface="Times New Roman"/>
              </a:rPr>
              <a:t> Vault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Metadata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for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Vault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297920" cy="5114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Uploading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Archive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Glacier</a:t>
            </a:r>
            <a:endParaRPr sz="2400">
              <a:latin typeface="Times New Roman"/>
              <a:cs typeface="Times New Roman"/>
            </a:endParaRPr>
          </a:p>
          <a:p>
            <a:pPr marL="742950" indent="-229235">
              <a:lnSpc>
                <a:spcPct val="100000"/>
              </a:lnSpc>
              <a:spcBef>
                <a:spcPts val="1975"/>
              </a:spcBef>
              <a:buFont typeface="Arial MT"/>
              <a:buChar char="•"/>
              <a:tabLst>
                <a:tab pos="742950" algn="l"/>
                <a:tab pos="74358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to</a:t>
            </a:r>
            <a:r>
              <a:rPr dirty="0" sz="2000" spc="-10">
                <a:latin typeface="Times New Roman"/>
                <a:cs typeface="Times New Roman"/>
              </a:rPr>
              <a:t> create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delete vaults.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42950" indent="-229235">
              <a:lnSpc>
                <a:spcPct val="100000"/>
              </a:lnSpc>
              <a:buFont typeface="Arial MT"/>
              <a:buChar char="•"/>
              <a:tabLst>
                <a:tab pos="742950" algn="l"/>
                <a:tab pos="743585" algn="l"/>
              </a:tabLst>
            </a:pPr>
            <a:r>
              <a:rPr dirty="0" sz="2000" spc="-20">
                <a:latin typeface="Times New Roman"/>
                <a:cs typeface="Times New Roman"/>
              </a:rPr>
              <a:t>However,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42950" indent="-229235">
              <a:lnSpc>
                <a:spcPct val="100000"/>
              </a:lnSpc>
              <a:buFont typeface="Arial MT"/>
              <a:buChar char="•"/>
              <a:tabLst>
                <a:tab pos="742950" algn="l"/>
                <a:tab pos="74358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upload </a:t>
            </a:r>
            <a:r>
              <a:rPr dirty="0" sz="2000" spc="-5">
                <a:latin typeface="Times New Roman"/>
                <a:cs typeface="Times New Roman"/>
              </a:rPr>
              <a:t>data,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photos,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videos,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CLI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write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using</a:t>
            </a:r>
            <a:r>
              <a:rPr dirty="0" sz="2000" spc="-5">
                <a:latin typeface="Times New Roman"/>
                <a:cs typeface="Times New Roman"/>
              </a:rPr>
              <a:t> either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5">
                <a:latin typeface="Times New Roman"/>
                <a:cs typeface="Times New Roman"/>
              </a:rPr>
              <a:t> directly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>
                <a:latin typeface="Times New Roman"/>
                <a:cs typeface="Times New Roman"/>
              </a:rPr>
              <a:t> SDKs.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Depending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uploading,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offers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options:</a:t>
            </a:r>
            <a:endParaRPr sz="2000">
              <a:latin typeface="Times New Roman"/>
              <a:cs typeface="Times New Roman"/>
            </a:endParaRPr>
          </a:p>
          <a:p>
            <a:pPr lvl="1" marL="1487170" marR="358775" indent="-516255">
              <a:lnSpc>
                <a:spcPct val="150000"/>
              </a:lnSpc>
              <a:spcBef>
                <a:spcPts val="500"/>
              </a:spcBef>
              <a:buFont typeface="Arial MT"/>
              <a:buChar char="•"/>
              <a:tabLst>
                <a:tab pos="1487170" algn="l"/>
                <a:tab pos="1487805" algn="l"/>
              </a:tabLst>
            </a:pP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>
                <a:latin typeface="Times New Roman"/>
                <a:cs typeface="Times New Roman"/>
              </a:rPr>
              <a:t> 1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byte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to 4 </a:t>
            </a:r>
            <a:r>
              <a:rPr dirty="0" sz="2000" spc="-5">
                <a:latin typeface="Times New Roman"/>
                <a:cs typeface="Times New Roman"/>
              </a:rPr>
              <a:t>GB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size.</a:t>
            </a:r>
            <a:endParaRPr sz="2000">
              <a:latin typeface="Times New Roman"/>
              <a:cs typeface="Times New Roman"/>
            </a:endParaRPr>
          </a:p>
          <a:p>
            <a:pPr lvl="1" marL="1487170" indent="-51625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487170" algn="l"/>
                <a:tab pos="1487805" algn="l"/>
              </a:tabLst>
            </a:pP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API,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large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48717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about 40,000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(10,000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 4 </a:t>
            </a:r>
            <a:r>
              <a:rPr dirty="0" sz="2000" spc="-10">
                <a:latin typeface="Times New Roman"/>
                <a:cs typeface="Times New Roman"/>
              </a:rPr>
              <a:t>GB).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635" y="6285229"/>
            <a:ext cx="2929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5–12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hours.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151870" cy="505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Retrieving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Glacier</a:t>
            </a:r>
            <a:r>
              <a:rPr dirty="0" sz="2400" spc="-17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Archives</a:t>
            </a:r>
            <a:endParaRPr sz="2400">
              <a:latin typeface="Times New Roman"/>
              <a:cs typeface="Times New Roman"/>
            </a:endParaRPr>
          </a:p>
          <a:p>
            <a:pPr algn="just" marL="738505" marR="135890" indent="-228600">
              <a:lnSpc>
                <a:spcPct val="100000"/>
              </a:lnSpc>
              <a:spcBef>
                <a:spcPts val="1990"/>
              </a:spcBef>
              <a:buFont typeface="Arial MT"/>
              <a:buChar char="•"/>
              <a:tabLst>
                <a:tab pos="739140" algn="l"/>
              </a:tabLst>
            </a:pPr>
            <a:r>
              <a:rPr dirty="0" sz="2000" spc="-5">
                <a:latin typeface="Times New Roman"/>
                <a:cs typeface="Times New Roman"/>
              </a:rPr>
              <a:t>Retrieving an archive from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Glacier is an </a:t>
            </a:r>
            <a:r>
              <a:rPr dirty="0" sz="2000" spc="-10">
                <a:latin typeface="Times New Roman"/>
                <a:cs typeface="Times New Roman"/>
              </a:rPr>
              <a:t>asynchronous </a:t>
            </a:r>
            <a:r>
              <a:rPr dirty="0" sz="2000" spc="-5">
                <a:latin typeface="Times New Roman"/>
                <a:cs typeface="Times New Roman"/>
              </a:rPr>
              <a:t>operation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which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first </a:t>
            </a:r>
            <a:r>
              <a:rPr dirty="0" sz="2000">
                <a:latin typeface="Times New Roman"/>
                <a:cs typeface="Times New Roman"/>
              </a:rPr>
              <a:t>initiate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job, </a:t>
            </a:r>
            <a:r>
              <a:rPr dirty="0" sz="2000" spc="-5">
                <a:latin typeface="Times New Roman"/>
                <a:cs typeface="Times New Roman"/>
              </a:rPr>
              <a:t>and then download </a:t>
            </a:r>
            <a:r>
              <a:rPr dirty="0" sz="2000">
                <a:latin typeface="Times New Roman"/>
                <a:cs typeface="Times New Roman"/>
              </a:rPr>
              <a:t>the output </a:t>
            </a:r>
            <a:r>
              <a:rPr dirty="0" sz="2000" spc="-5">
                <a:latin typeface="Times New Roman"/>
                <a:cs typeface="Times New Roman"/>
              </a:rPr>
              <a:t>after </a:t>
            </a:r>
            <a:r>
              <a:rPr dirty="0" sz="2000">
                <a:latin typeface="Times New Roman"/>
                <a:cs typeface="Times New Roman"/>
              </a:rPr>
              <a:t>the job </a:t>
            </a:r>
            <a:r>
              <a:rPr dirty="0" sz="2000" spc="-5">
                <a:latin typeface="Times New Roman"/>
                <a:cs typeface="Times New Roman"/>
              </a:rPr>
              <a:t>completes.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initiate </a:t>
            </a:r>
            <a:r>
              <a:rPr dirty="0" sz="2000" spc="-5">
                <a:latin typeface="Times New Roman"/>
                <a:cs typeface="Times New Roman"/>
              </a:rPr>
              <a:t>an archive retrieval </a:t>
            </a:r>
            <a:r>
              <a:rPr dirty="0" sz="2000">
                <a:latin typeface="Times New Roman"/>
                <a:cs typeface="Times New Roman"/>
              </a:rPr>
              <a:t>job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Initiate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Job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(POST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jobs)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API</a:t>
            </a:r>
            <a:r>
              <a:rPr dirty="0" sz="2000">
                <a:latin typeface="Times New Roman"/>
                <a:cs typeface="Times New Roman"/>
              </a:rPr>
              <a:t> or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equivalent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CLI,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SDKS.</a:t>
            </a:r>
            <a:endParaRPr sz="2000">
              <a:latin typeface="Times New Roman"/>
              <a:cs typeface="Times New Roman"/>
            </a:endParaRPr>
          </a:p>
          <a:p>
            <a:pPr marL="509905">
              <a:lnSpc>
                <a:spcPct val="100000"/>
              </a:lnSpc>
              <a:spcBef>
                <a:spcPts val="1000"/>
              </a:spcBef>
            </a:pPr>
            <a:r>
              <a:rPr dirty="0" sz="2000" spc="-10" b="1">
                <a:latin typeface="Times New Roman"/>
                <a:cs typeface="Times New Roman"/>
              </a:rPr>
              <a:t>Archive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Retrieval </a:t>
            </a:r>
            <a:r>
              <a:rPr dirty="0" sz="2000" b="1">
                <a:latin typeface="Times New Roman"/>
                <a:cs typeface="Times New Roman"/>
              </a:rPr>
              <a:t>Options</a:t>
            </a:r>
            <a:endParaRPr sz="2000">
              <a:latin typeface="Times New Roman"/>
              <a:cs typeface="Times New Roman"/>
            </a:endParaRPr>
          </a:p>
          <a:p>
            <a:pPr marL="738505" marR="9588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8505" algn="l"/>
                <a:tab pos="73914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initiating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retrieve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lvl="1" marL="1195705" marR="508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5705" algn="l"/>
                <a:tab pos="11963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Expedited 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Expedited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quickly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occasional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urgent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required.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largest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(250</a:t>
            </a:r>
            <a:r>
              <a:rPr dirty="0" sz="2000" spc="-10">
                <a:latin typeface="Times New Roman"/>
                <a:cs typeface="Times New Roman"/>
              </a:rPr>
              <a:t> MB+),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 Expedited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typically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 available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1–5</a:t>
            </a:r>
            <a:r>
              <a:rPr dirty="0" sz="2000">
                <a:latin typeface="Times New Roman"/>
                <a:cs typeface="Times New Roman"/>
              </a:rPr>
              <a:t> minutes.</a:t>
            </a:r>
            <a:endParaRPr sz="2000">
              <a:latin typeface="Times New Roman"/>
              <a:cs typeface="Times New Roman"/>
            </a:endParaRPr>
          </a:p>
          <a:p>
            <a:pPr lvl="1" marL="1195705" marR="180975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95705" algn="l"/>
                <a:tab pos="11963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Standard 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Standard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several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Standard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typically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3–5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hours.</a:t>
            </a:r>
            <a:endParaRPr sz="2000">
              <a:latin typeface="Times New Roman"/>
              <a:cs typeface="Times New Roman"/>
            </a:endParaRPr>
          </a:p>
          <a:p>
            <a:pPr lvl="1" marL="1195705" marR="16891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5705" algn="l"/>
                <a:tab pos="1196340" algn="l"/>
              </a:tabLst>
            </a:pPr>
            <a:r>
              <a:rPr dirty="0" sz="2000" b="1">
                <a:latin typeface="Times New Roman"/>
                <a:cs typeface="Times New Roman"/>
              </a:rPr>
              <a:t>Bulk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Bulk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Glacier’s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lowest-cost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large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petabytes,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inexpensively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day.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Bulk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retrievals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typically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8195" y="2776156"/>
            <a:ext cx="29025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latin typeface="Arial"/>
                <a:cs typeface="Arial"/>
              </a:rPr>
              <a:t>Dynamo</a:t>
            </a:r>
            <a:r>
              <a:rPr dirty="0" sz="4000" spc="-6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DB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1939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40" y="1998979"/>
            <a:ext cx="5913120" cy="4137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4795520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Structured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Unstructured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736600" marR="104775" indent="-2286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736600" algn="l"/>
                <a:tab pos="737235" algn="l"/>
              </a:tabLst>
            </a:pPr>
            <a:r>
              <a:rPr dirty="0" sz="2000" spc="-10">
                <a:latin typeface="Times New Roman"/>
                <a:cs typeface="Times New Roman"/>
              </a:rPr>
              <a:t>Before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going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Dynamo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 we need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understand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differences </a:t>
            </a:r>
            <a:r>
              <a:rPr dirty="0" sz="2000" spc="-5">
                <a:latin typeface="Times New Roman"/>
                <a:cs typeface="Times New Roman"/>
              </a:rPr>
              <a:t>between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structured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unstructured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736600" marR="1587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6600" algn="l"/>
                <a:tab pos="737235" algn="l"/>
              </a:tabLst>
            </a:pPr>
            <a:r>
              <a:rPr dirty="0" sz="2000" spc="-5">
                <a:latin typeface="Times New Roman"/>
                <a:cs typeface="Times New Roman"/>
              </a:rPr>
              <a:t>Structured data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comprised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clearly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defined 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whose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pattern makes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 searchable;</a:t>
            </a:r>
            <a:endParaRPr sz="2000">
              <a:latin typeface="Times New Roman"/>
              <a:cs typeface="Times New Roman"/>
            </a:endParaRPr>
          </a:p>
          <a:p>
            <a:pPr marL="7366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while unstructured data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10">
                <a:latin typeface="Times New Roman"/>
                <a:cs typeface="Times New Roman"/>
              </a:rPr>
              <a:t>“everything </a:t>
            </a:r>
            <a:r>
              <a:rPr dirty="0" sz="2000" spc="-5">
                <a:latin typeface="Times New Roman"/>
                <a:cs typeface="Times New Roman"/>
              </a:rPr>
              <a:t> else”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is comprised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usually not as easily searchable, </a:t>
            </a:r>
            <a:r>
              <a:rPr dirty="0" sz="2000">
                <a:latin typeface="Times New Roman"/>
                <a:cs typeface="Times New Roman"/>
              </a:rPr>
              <a:t> including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audio, video,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social </a:t>
            </a:r>
            <a:r>
              <a:rPr dirty="0" sz="2000">
                <a:latin typeface="Times New Roman"/>
                <a:cs typeface="Times New Roman"/>
              </a:rPr>
              <a:t>media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postings.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119" y="2633979"/>
            <a:ext cx="5356860" cy="28625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4867910" cy="4767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No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Databa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40410" indent="-229235">
              <a:lnSpc>
                <a:spcPts val="2280"/>
              </a:lnSpc>
              <a:spcBef>
                <a:spcPts val="1965"/>
              </a:spcBef>
              <a:buFont typeface="Arial MT"/>
              <a:buChar char="•"/>
              <a:tabLst>
                <a:tab pos="740410" algn="l"/>
                <a:tab pos="741045" algn="l"/>
              </a:tabLst>
            </a:pP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approach</a:t>
            </a:r>
            <a:endParaRPr sz="2000">
              <a:latin typeface="Times New Roman"/>
              <a:cs typeface="Times New Roman"/>
            </a:endParaRPr>
          </a:p>
          <a:p>
            <a:pPr marL="740410" marR="47625">
              <a:lnSpc>
                <a:spcPct val="90000"/>
              </a:lnSpc>
              <a:spcBef>
                <a:spcPts val="120"/>
              </a:spcBef>
            </a:pP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dirty="0" sz="2000" spc="-5">
                <a:latin typeface="Times New Roman"/>
                <a:cs typeface="Times New Roman"/>
              </a:rPr>
              <a:t> design that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 accommodate </a:t>
            </a:r>
            <a:r>
              <a:rPr dirty="0" sz="2000">
                <a:latin typeface="Times New Roman"/>
                <a:cs typeface="Times New Roman"/>
              </a:rPr>
              <a:t>a wide </a:t>
            </a:r>
            <a:r>
              <a:rPr dirty="0" sz="2000" spc="-5">
                <a:latin typeface="Times New Roman"/>
                <a:cs typeface="Times New Roman"/>
              </a:rPr>
              <a:t>variety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key-value,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columnar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graph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formats.</a:t>
            </a:r>
            <a:endParaRPr sz="2000">
              <a:latin typeface="Times New Roman"/>
              <a:cs typeface="Times New Roman"/>
            </a:endParaRPr>
          </a:p>
          <a:p>
            <a:pPr marL="740410" marR="1029969" indent="-229235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740410" algn="l"/>
                <a:tab pos="741045" algn="l"/>
              </a:tabLst>
            </a:pPr>
            <a:r>
              <a:rPr dirty="0" sz="2000" spc="-10">
                <a:latin typeface="Times New Roman"/>
                <a:cs typeface="Times New Roman"/>
              </a:rPr>
              <a:t>NoSQL,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 stand for</a:t>
            </a:r>
            <a:r>
              <a:rPr dirty="0" sz="2000" spc="-10">
                <a:latin typeface="Times New Roman"/>
                <a:cs typeface="Times New Roman"/>
              </a:rPr>
              <a:t> "not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SQL</a:t>
            </a:r>
            <a:r>
              <a:rPr dirty="0" sz="2000" spc="-10">
                <a:latin typeface="Times New Roman"/>
                <a:cs typeface="Times New Roman"/>
              </a:rPr>
              <a:t>,"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alternative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740410">
              <a:lnSpc>
                <a:spcPts val="2010"/>
              </a:lnSpc>
            </a:pPr>
            <a:r>
              <a:rPr dirty="0" sz="2000" spc="-5">
                <a:latin typeface="Times New Roman"/>
                <a:cs typeface="Times New Roman"/>
              </a:rPr>
              <a:t>traditional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relational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>
                <a:latin typeface="Times New Roman"/>
                <a:cs typeface="Times New Roman"/>
              </a:rPr>
              <a:t> in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endParaRPr sz="2000">
              <a:latin typeface="Times New Roman"/>
              <a:cs typeface="Times New Roman"/>
            </a:endParaRPr>
          </a:p>
          <a:p>
            <a:pPr marL="740410">
              <a:lnSpc>
                <a:spcPts val="2160"/>
              </a:lnSpc>
            </a:pP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placed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740410">
              <a:lnSpc>
                <a:spcPts val="2160"/>
              </a:lnSpc>
            </a:pP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schema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carefully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  <a:p>
            <a:pPr marL="74041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built.</a:t>
            </a:r>
            <a:endParaRPr sz="2000">
              <a:latin typeface="Times New Roman"/>
              <a:cs typeface="Times New Roman"/>
            </a:endParaRPr>
          </a:p>
          <a:p>
            <a:pPr marL="740410" marR="170815" indent="-229235">
              <a:lnSpc>
                <a:spcPct val="90100"/>
              </a:lnSpc>
              <a:spcBef>
                <a:spcPts val="1000"/>
              </a:spcBef>
              <a:buFont typeface="Arial MT"/>
              <a:buChar char="•"/>
              <a:tabLst>
                <a:tab pos="740410" algn="l"/>
                <a:tab pos="741045" algn="l"/>
              </a:tabLst>
            </a:pP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especially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useful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working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5">
                <a:latin typeface="Times New Roman"/>
                <a:cs typeface="Times New Roman"/>
              </a:rPr>
              <a:t>large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>
                <a:latin typeface="Times New Roman"/>
                <a:cs typeface="Times New Roman"/>
              </a:rPr>
              <a:t>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8140" y="2214879"/>
            <a:ext cx="6332220" cy="36144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3929379" cy="473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0" b="1">
                <a:latin typeface="Times New Roman"/>
                <a:cs typeface="Times New Roman"/>
              </a:rPr>
              <a:t>T</a:t>
            </a:r>
            <a:r>
              <a:rPr dirty="0" sz="2400" spc="15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pes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No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Databa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5" b="1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724535" marR="5080" indent="-228600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724535" algn="l"/>
                <a:tab pos="725170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 </a:t>
            </a:r>
            <a:r>
              <a:rPr dirty="0" sz="2000" spc="-10">
                <a:latin typeface="Times New Roman"/>
                <a:cs typeface="Times New Roman"/>
              </a:rPr>
              <a:t>easy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quick </a:t>
            </a:r>
            <a:r>
              <a:rPr dirty="0" sz="2000" spc="-5">
                <a:latin typeface="Times New Roman"/>
                <a:cs typeface="Times New Roman"/>
              </a:rPr>
              <a:t>retrieval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complex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 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ensures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 </a:t>
            </a:r>
            <a:r>
              <a:rPr dirty="0" sz="2000">
                <a:latin typeface="Times New Roman"/>
                <a:cs typeface="Times New Roman"/>
              </a:rPr>
              <a:t>on a </a:t>
            </a:r>
            <a:r>
              <a:rPr dirty="0" sz="2000" spc="-5">
                <a:latin typeface="Times New Roman"/>
                <a:cs typeface="Times New Roman"/>
              </a:rPr>
              <a:t>consistent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basis.</a:t>
            </a:r>
            <a:endParaRPr sz="2000">
              <a:latin typeface="Times New Roman"/>
              <a:cs typeface="Times New Roman"/>
            </a:endParaRPr>
          </a:p>
          <a:p>
            <a:pPr marL="724535" marR="26225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24535" algn="l"/>
                <a:tab pos="725170" algn="l"/>
              </a:tabLst>
            </a:pPr>
            <a:r>
              <a:rPr dirty="0" sz="2000">
                <a:latin typeface="Times New Roman"/>
                <a:cs typeface="Times New Roman"/>
              </a:rPr>
              <a:t>Since these </a:t>
            </a:r>
            <a:r>
              <a:rPr dirty="0" sz="2000" spc="-5">
                <a:latin typeface="Times New Roman"/>
                <a:cs typeface="Times New Roman"/>
              </a:rPr>
              <a:t>are created </a:t>
            </a:r>
            <a:r>
              <a:rPr dirty="0" sz="2000">
                <a:latin typeface="Times New Roman"/>
                <a:cs typeface="Times New Roman"/>
              </a:rPr>
              <a:t>on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distributed architecture,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anomalies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handled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quickly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effectively;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goes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continue operations </a:t>
            </a:r>
            <a:r>
              <a:rPr dirty="0" sz="2000">
                <a:latin typeface="Times New Roman"/>
                <a:cs typeface="Times New Roman"/>
              </a:rPr>
              <a:t>without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loss thus </a:t>
            </a:r>
            <a:r>
              <a:rPr dirty="0" sz="2000" spc="-5">
                <a:latin typeface="Times New Roman"/>
                <a:cs typeface="Times New Roman"/>
              </a:rPr>
              <a:t>ensuring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consistent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24/7.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200130" cy="3938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spc="15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na</a:t>
            </a:r>
            <a:r>
              <a:rPr dirty="0" sz="2400" spc="35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oD</a:t>
            </a:r>
            <a:r>
              <a:rPr dirty="0" sz="2400" spc="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732155" marR="387985" indent="-229235">
              <a:lnSpc>
                <a:spcPct val="150000"/>
              </a:lnSpc>
              <a:spcBef>
                <a:spcPts val="720"/>
              </a:spcBef>
              <a:buFont typeface="Arial MT"/>
              <a:buChar char="•"/>
              <a:tabLst>
                <a:tab pos="732155" algn="l"/>
                <a:tab pos="732790" algn="l"/>
              </a:tabLst>
            </a:pP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predictable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seamless</a:t>
            </a:r>
            <a:r>
              <a:rPr dirty="0" sz="2000" spc="-20">
                <a:latin typeface="Times New Roman"/>
                <a:cs typeface="Times New Roman"/>
              </a:rPr>
              <a:t> scalability.</a:t>
            </a:r>
            <a:endParaRPr sz="2000">
              <a:latin typeface="Times New Roman"/>
              <a:cs typeface="Times New Roman"/>
            </a:endParaRPr>
          </a:p>
          <a:p>
            <a:pPr marL="732155" marR="5080" indent="-229235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732155" algn="l"/>
                <a:tab pos="732790" algn="l"/>
              </a:tabLst>
            </a:pP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burdens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worry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hardware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provisioning,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replication,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 patching,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cluster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2155" indent="-229235">
              <a:lnSpc>
                <a:spcPct val="100000"/>
              </a:lnSpc>
              <a:buFont typeface="Arial MT"/>
              <a:buChar char="•"/>
              <a:tabLst>
                <a:tab pos="732155" algn="l"/>
                <a:tab pos="732790" algn="l"/>
              </a:tabLst>
            </a:pPr>
            <a:r>
              <a:rPr dirty="0" sz="2000" spc="-5">
                <a:latin typeface="Times New Roman"/>
                <a:cs typeface="Times New Roman"/>
              </a:rPr>
              <a:t>Also,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offers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eliminates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burden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complexity</a:t>
            </a:r>
            <a:endParaRPr sz="2000">
              <a:latin typeface="Times New Roman"/>
              <a:cs typeface="Times New Roman"/>
            </a:endParaRPr>
          </a:p>
          <a:p>
            <a:pPr marL="73215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involved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sensitive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438640" cy="322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1939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outcome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explain/describe:</a:t>
            </a:r>
            <a:endParaRPr sz="2000">
              <a:latin typeface="Times New Roman"/>
              <a:cs typeface="Times New Roman"/>
            </a:endParaRPr>
          </a:p>
          <a:p>
            <a:pPr marL="131381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313815" algn="l"/>
                <a:tab pos="1314450" algn="l"/>
              </a:tabLst>
            </a:pP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>
                <a:latin typeface="Times New Roman"/>
                <a:cs typeface="Times New Roman"/>
              </a:rPr>
              <a:t> and host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  <a:p>
            <a:pPr marL="131381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13815" algn="l"/>
                <a:tab pos="1314450" algn="l"/>
              </a:tabLst>
            </a:pP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[EBS] helps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 snapshots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VM.</a:t>
            </a:r>
            <a:endParaRPr sz="2000">
              <a:latin typeface="Times New Roman"/>
              <a:cs typeface="Times New Roman"/>
            </a:endParaRPr>
          </a:p>
          <a:p>
            <a:pPr marL="131381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13815" algn="l"/>
                <a:tab pos="1314450" algn="l"/>
              </a:tabLst>
            </a:pP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cost.</a:t>
            </a:r>
            <a:endParaRPr sz="2000">
              <a:latin typeface="Times New Roman"/>
              <a:cs typeface="Times New Roman"/>
            </a:endParaRPr>
          </a:p>
          <a:p>
            <a:pPr marL="131381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313815" algn="l"/>
                <a:tab pos="1314450" algn="l"/>
              </a:tabLst>
            </a:pPr>
            <a:r>
              <a:rPr dirty="0" sz="2000" spc="-15">
                <a:latin typeface="Times New Roman"/>
                <a:cs typeface="Times New Roman"/>
              </a:rPr>
              <a:t>Dynamo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 marL="131381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13815" algn="l"/>
                <a:tab pos="1314450" algn="l"/>
              </a:tabLst>
            </a:pP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164570" cy="502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DynamoDB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519430">
              <a:lnSpc>
                <a:spcPct val="100000"/>
              </a:lnSpc>
              <a:spcBef>
                <a:spcPts val="2255"/>
              </a:spcBef>
            </a:pPr>
            <a:r>
              <a:rPr dirty="0" sz="2000" spc="-10" b="1">
                <a:latin typeface="Times New Roman"/>
                <a:cs typeface="Times New Roman"/>
              </a:rPr>
              <a:t>Performance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1205865" marR="189865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5865" algn="l"/>
                <a:tab pos="12065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Amazon </a:t>
            </a:r>
            <a:r>
              <a:rPr dirty="0" sz="2000" spc="-5" b="1">
                <a:latin typeface="Times New Roman"/>
                <a:cs typeface="Times New Roman"/>
              </a:rPr>
              <a:t>DynamoDB Accelerator</a:t>
            </a:r>
            <a:r>
              <a:rPr dirty="0" sz="2000" spc="-5">
                <a:latin typeface="Times New Roman"/>
                <a:cs typeface="Times New Roman"/>
              </a:rPr>
              <a:t>: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10">
                <a:latin typeface="Times New Roman"/>
                <a:cs typeface="Times New Roman"/>
              </a:rPr>
              <a:t>DynamoDB </a:t>
            </a:r>
            <a:r>
              <a:rPr dirty="0" sz="2000" spc="-5">
                <a:latin typeface="Times New Roman"/>
                <a:cs typeface="Times New Roman"/>
              </a:rPr>
              <a:t>Accelerator (DAX) delivers </a:t>
            </a:r>
            <a:r>
              <a:rPr dirty="0" sz="2000" spc="-10">
                <a:latin typeface="Times New Roman"/>
                <a:cs typeface="Times New Roman"/>
              </a:rPr>
              <a:t>fast read </a:t>
            </a:r>
            <a:r>
              <a:rPr dirty="0" sz="2000" spc="-5">
                <a:latin typeface="Times New Roman"/>
                <a:cs typeface="Times New Roman"/>
              </a:rPr>
              <a:t> performance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enabling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fully</a:t>
            </a:r>
            <a:r>
              <a:rPr dirty="0" sz="2000" spc="-10">
                <a:latin typeface="Times New Roman"/>
                <a:cs typeface="Times New Roman"/>
              </a:rPr>
              <a:t> managed,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available, in-memory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cache.</a:t>
            </a:r>
            <a:endParaRPr sz="2000">
              <a:latin typeface="Times New Roman"/>
              <a:cs typeface="Times New Roman"/>
            </a:endParaRPr>
          </a:p>
          <a:p>
            <a:pPr marL="1205865" marR="180975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5865" algn="l"/>
                <a:tab pos="12065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Key-value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document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model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key-value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structures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schema.</a:t>
            </a:r>
            <a:endParaRPr sz="2000">
              <a:latin typeface="Times New Roman"/>
              <a:cs typeface="Times New Roman"/>
            </a:endParaRPr>
          </a:p>
          <a:p>
            <a:pPr marL="120586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05865" algn="l"/>
                <a:tab pos="12065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Develop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locally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on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Download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locally</a:t>
            </a:r>
            <a:endParaRPr sz="2000">
              <a:latin typeface="Times New Roman"/>
              <a:cs typeface="Times New Roman"/>
            </a:endParaRPr>
          </a:p>
          <a:p>
            <a:pPr marL="12058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laptop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1205865" marR="630555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5865" algn="l"/>
                <a:tab pos="12065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Secondary</a:t>
            </a:r>
            <a:r>
              <a:rPr dirty="0" sz="2000" b="1">
                <a:latin typeface="Times New Roman"/>
                <a:cs typeface="Times New Roman"/>
              </a:rPr>
              <a:t> indexes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secondary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indexes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give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flexibility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efficiently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any attribute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(column).</a:t>
            </a:r>
            <a:endParaRPr sz="2000">
              <a:latin typeface="Times New Roman"/>
              <a:cs typeface="Times New Roman"/>
            </a:endParaRPr>
          </a:p>
          <a:p>
            <a:pPr marL="1205865" marR="208279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05865" algn="l"/>
                <a:tab pos="12065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Streams</a:t>
            </a:r>
            <a:r>
              <a:rPr dirty="0" sz="2000" spc="-15">
                <a:latin typeface="Times New Roman"/>
                <a:cs typeface="Times New Roman"/>
              </a:rPr>
              <a:t>: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0">
                <a:latin typeface="Times New Roman"/>
                <a:cs typeface="Times New Roman"/>
              </a:rPr>
              <a:t> DynamoDB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time-ordered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sequence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item-level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marL="120586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5865" algn="l"/>
                <a:tab pos="120650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Triggers</a:t>
            </a:r>
            <a:r>
              <a:rPr dirty="0" sz="2000" spc="-20">
                <a:latin typeface="Times New Roman"/>
                <a:cs typeface="Times New Roman"/>
              </a:rPr>
              <a:t>: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Lambda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 </a:t>
            </a:r>
            <a:r>
              <a:rPr dirty="0" sz="2000" spc="-10">
                <a:latin typeface="Times New Roman"/>
                <a:cs typeface="Times New Roman"/>
              </a:rPr>
              <a:t>triggers.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289665" cy="516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DynamoDB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algn="just" marL="526415">
              <a:lnSpc>
                <a:spcPct val="100000"/>
              </a:lnSpc>
              <a:spcBef>
                <a:spcPts val="2135"/>
              </a:spcBef>
            </a:pPr>
            <a:r>
              <a:rPr dirty="0" sz="1800" spc="-5" b="1">
                <a:latin typeface="Times New Roman"/>
                <a:cs typeface="Times New Roman"/>
              </a:rPr>
              <a:t>Fully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managed</a:t>
            </a:r>
            <a:endParaRPr sz="1800">
              <a:latin typeface="Times New Roman"/>
              <a:cs typeface="Times New Roman"/>
            </a:endParaRPr>
          </a:p>
          <a:p>
            <a:pPr algn="just" marL="1212215" marR="2921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850" algn="l"/>
              </a:tabLst>
            </a:pPr>
            <a:r>
              <a:rPr dirty="0" sz="1800">
                <a:latin typeface="Times New Roman"/>
                <a:cs typeface="Times New Roman"/>
              </a:rPr>
              <a:t>Global tables: Global tables build on the </a:t>
            </a:r>
            <a:r>
              <a:rPr dirty="0" sz="1800" spc="-5">
                <a:latin typeface="Times New Roman"/>
                <a:cs typeface="Times New Roman"/>
              </a:rPr>
              <a:t>global </a:t>
            </a:r>
            <a:r>
              <a:rPr dirty="0" sz="1800" spc="-10">
                <a:latin typeface="Times New Roman"/>
                <a:cs typeface="Times New Roman"/>
              </a:rPr>
              <a:t>DynamoDB </a:t>
            </a:r>
            <a:r>
              <a:rPr dirty="0" sz="1800" spc="-5">
                <a:latin typeface="Times New Roman"/>
                <a:cs typeface="Times New Roman"/>
              </a:rPr>
              <a:t>footprint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provide </a:t>
            </a:r>
            <a:r>
              <a:rPr dirty="0" sz="1800" spc="-20">
                <a:latin typeface="Times New Roman"/>
                <a:cs typeface="Times New Roman"/>
              </a:rPr>
              <a:t>you </a:t>
            </a:r>
            <a:r>
              <a:rPr dirty="0" sz="1800" spc="-1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fully managed,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multi-region,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multi-master </a:t>
            </a:r>
            <a:r>
              <a:rPr dirty="0" sz="1800" spc="-5">
                <a:latin typeface="Times New Roman"/>
                <a:cs typeface="Times New Roman"/>
              </a:rPr>
              <a:t>database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provides fast, </a:t>
            </a:r>
            <a:r>
              <a:rPr dirty="0" sz="1800">
                <a:latin typeface="Times New Roman"/>
                <a:cs typeface="Times New Roman"/>
              </a:rPr>
              <a:t>local, </a:t>
            </a:r>
            <a:r>
              <a:rPr dirty="0" sz="1800" spc="-5">
                <a:latin typeface="Times New Roman"/>
                <a:cs typeface="Times New Roman"/>
              </a:rPr>
              <a:t>read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write </a:t>
            </a:r>
            <a:r>
              <a:rPr dirty="0" sz="1800" spc="-5">
                <a:latin typeface="Times New Roman"/>
                <a:cs typeface="Times New Roman"/>
              </a:rPr>
              <a:t>performance </a:t>
            </a:r>
            <a:r>
              <a:rPr dirty="0" sz="1800" spc="-10">
                <a:latin typeface="Times New Roman"/>
                <a:cs typeface="Times New Roman"/>
              </a:rPr>
              <a:t>for massively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scaled,</a:t>
            </a:r>
            <a:r>
              <a:rPr dirty="0" sz="1800" spc="-5">
                <a:latin typeface="Times New Roman"/>
                <a:cs typeface="Times New Roman"/>
              </a:rPr>
              <a:t> global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 marL="1212215" marR="508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215" algn="l"/>
                <a:tab pos="1212850" algn="l"/>
              </a:tabLst>
            </a:pPr>
            <a:r>
              <a:rPr dirty="0" sz="1800" spc="-10">
                <a:latin typeface="Times New Roman"/>
                <a:cs typeface="Times New Roman"/>
              </a:rPr>
              <a:t>Point-in-time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recovery: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point-in-time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recovery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(PITR)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continuous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DynamoDB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enabled, </a:t>
            </a:r>
            <a:r>
              <a:rPr dirty="0" sz="1800" spc="-10">
                <a:latin typeface="Times New Roman"/>
                <a:cs typeface="Times New Roman"/>
              </a:rPr>
              <a:t>DynamoDB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maintains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incremental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your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</a:t>
            </a:r>
            <a:r>
              <a:rPr dirty="0" sz="1800" spc="-10">
                <a:latin typeface="Times New Roman"/>
                <a:cs typeface="Times New Roman"/>
              </a:rPr>
              <a:t> 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last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35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days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until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 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explicitly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off.</a:t>
            </a:r>
            <a:endParaRPr sz="1800">
              <a:latin typeface="Times New Roman"/>
              <a:cs typeface="Times New Roman"/>
            </a:endParaRPr>
          </a:p>
          <a:p>
            <a:pPr marL="1212215" marR="43053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12215" algn="l"/>
                <a:tab pos="1212850" algn="l"/>
              </a:tabLst>
            </a:pPr>
            <a:r>
              <a:rPr dirty="0" sz="1800" spc="-5">
                <a:latin typeface="Times New Roman"/>
                <a:cs typeface="Times New Roman"/>
              </a:rPr>
              <a:t>On-demand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restore: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On-demand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restore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allows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full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6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na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oDB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tables’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archi</a:t>
            </a:r>
            <a:r>
              <a:rPr dirty="0" sz="1800" spc="-20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hich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eet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corporate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20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ern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ental  </a:t>
            </a:r>
            <a:r>
              <a:rPr dirty="0" sz="1800" spc="-5">
                <a:latin typeface="Times New Roman"/>
                <a:cs typeface="Times New Roman"/>
              </a:rPr>
              <a:t>regulatory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requirements.</a:t>
            </a:r>
            <a:endParaRPr sz="1800">
              <a:latin typeface="Times New Roman"/>
              <a:cs typeface="Times New Roman"/>
            </a:endParaRPr>
          </a:p>
          <a:p>
            <a:pPr marL="121221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215" algn="l"/>
                <a:tab pos="1212850" algn="l"/>
              </a:tabLst>
            </a:pPr>
            <a:r>
              <a:rPr dirty="0" sz="1800" spc="-5">
                <a:latin typeface="Times New Roman"/>
                <a:cs typeface="Times New Roman"/>
              </a:rPr>
              <a:t>Adaptive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capacity: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Adaptive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works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automatically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increasing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throughput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partitions</a:t>
            </a:r>
            <a:endParaRPr sz="1800">
              <a:latin typeface="Times New Roman"/>
              <a:cs typeface="Times New Roman"/>
            </a:endParaRPr>
          </a:p>
          <a:p>
            <a:pPr marL="121221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receive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traffic.</a:t>
            </a:r>
            <a:endParaRPr sz="1800">
              <a:latin typeface="Times New Roman"/>
              <a:cs typeface="Times New Roman"/>
            </a:endParaRPr>
          </a:p>
          <a:p>
            <a:pPr marL="121221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215" algn="l"/>
                <a:tab pos="1212850" algn="l"/>
              </a:tabLst>
            </a:pPr>
            <a:r>
              <a:rPr dirty="0" sz="1800">
                <a:latin typeface="Times New Roman"/>
                <a:cs typeface="Times New Roman"/>
              </a:rPr>
              <a:t>Auto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scaling: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DynamoDB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delivers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seamless,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automatic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throughput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storage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via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APIs</a:t>
            </a:r>
            <a:endParaRPr sz="1800">
              <a:latin typeface="Times New Roman"/>
              <a:cs typeface="Times New Roman"/>
            </a:endParaRPr>
          </a:p>
          <a:p>
            <a:pPr marL="121221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14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</a:t>
            </a:r>
            <a:r>
              <a:rPr dirty="0" sz="1800" spc="-25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ent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ole.</a:t>
            </a:r>
            <a:endParaRPr sz="1800">
              <a:latin typeface="Times New Roman"/>
              <a:cs typeface="Times New Roman"/>
            </a:endParaRPr>
          </a:p>
          <a:p>
            <a:pPr marL="121221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215" algn="l"/>
                <a:tab pos="1212850" algn="l"/>
              </a:tabLst>
            </a:pPr>
            <a:r>
              <a:rPr dirty="0" sz="1800" spc="-25">
                <a:latin typeface="Times New Roman"/>
                <a:cs typeface="Times New Roman"/>
              </a:rPr>
              <a:t>Time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Live: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Time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Live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(TTL)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stamp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delete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expired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items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0714" y="6391592"/>
            <a:ext cx="166623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201400" cy="518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DynamoDB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2125"/>
              </a:spcBef>
            </a:pPr>
            <a:r>
              <a:rPr dirty="0" sz="2000" spc="-5" b="1">
                <a:latin typeface="Times New Roman"/>
                <a:cs typeface="Times New Roman"/>
              </a:rPr>
              <a:t>Enterprise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ready</a:t>
            </a:r>
            <a:endParaRPr sz="2000">
              <a:latin typeface="Times New Roman"/>
              <a:cs typeface="Times New Roman"/>
            </a:endParaRPr>
          </a:p>
          <a:p>
            <a:pPr marL="1200785" indent="-229235">
              <a:lnSpc>
                <a:spcPts val="2280"/>
              </a:lnSpc>
              <a:spcBef>
                <a:spcPts val="259"/>
              </a:spcBef>
              <a:buFont typeface="Arial MT"/>
              <a:buChar char="•"/>
              <a:tabLst>
                <a:tab pos="1200785" algn="l"/>
                <a:tab pos="12014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Encryption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rest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 marL="1200785">
              <a:lnSpc>
                <a:spcPts val="2280"/>
              </a:lnSpc>
            </a:pP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keys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1200785" marR="104139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200785" algn="l"/>
                <a:tab pos="12014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DynamoDB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Service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Level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Agreement</a:t>
            </a:r>
            <a:r>
              <a:rPr dirty="0" sz="2000" spc="8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use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commercially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reasonable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efforts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Region,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cycle,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99.99%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described</a:t>
            </a:r>
            <a:r>
              <a:rPr dirty="0" sz="2000">
                <a:latin typeface="Times New Roman"/>
                <a:cs typeface="Times New Roman"/>
              </a:rPr>
              <a:t> in 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Level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Agreement.</a:t>
            </a:r>
            <a:endParaRPr sz="2000">
              <a:latin typeface="Times New Roman"/>
              <a:cs typeface="Times New Roman"/>
            </a:endParaRPr>
          </a:p>
          <a:p>
            <a:pPr marL="1200785" marR="5080" indent="-228600">
              <a:lnSpc>
                <a:spcPts val="2160"/>
              </a:lnSpc>
              <a:spcBef>
                <a:spcPts val="500"/>
              </a:spcBef>
              <a:buFont typeface="Arial MT"/>
              <a:buChar char="•"/>
              <a:tabLst>
                <a:tab pos="1200785" algn="l"/>
                <a:tab pos="1201420" algn="l"/>
              </a:tabLst>
            </a:pPr>
            <a:r>
              <a:rPr dirty="0" sz="2000" b="1">
                <a:latin typeface="Times New Roman"/>
                <a:cs typeface="Times New Roman"/>
              </a:rPr>
              <a:t>Built-in high availability and durability 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10">
                <a:latin typeface="Times New Roman"/>
                <a:cs typeface="Times New Roman"/>
              </a:rPr>
              <a:t>DynamoDB </a:t>
            </a:r>
            <a:r>
              <a:rPr dirty="0" sz="2000">
                <a:latin typeface="Times New Roman"/>
                <a:cs typeface="Times New Roman"/>
              </a:rPr>
              <a:t>runs in </a:t>
            </a:r>
            <a:r>
              <a:rPr dirty="0" sz="2000" spc="-5">
                <a:latin typeface="Times New Roman"/>
                <a:cs typeface="Times New Roman"/>
              </a:rPr>
              <a:t>proven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data centres 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replicates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across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three facilities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Region,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durability.</a:t>
            </a:r>
            <a:endParaRPr sz="2000">
              <a:latin typeface="Times New Roman"/>
              <a:cs typeface="Times New Roman"/>
            </a:endParaRPr>
          </a:p>
          <a:p>
            <a:pPr marL="1200785" marR="401320" indent="-228600">
              <a:lnSpc>
                <a:spcPts val="2160"/>
              </a:lnSpc>
              <a:spcBef>
                <a:spcPts val="500"/>
              </a:spcBef>
              <a:buFont typeface="Arial MT"/>
              <a:buChar char="•"/>
              <a:tabLst>
                <a:tab pos="1200785" algn="l"/>
                <a:tab pos="12014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Fine-grained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access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control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cryptographic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prevent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unauthorized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access.</a:t>
            </a:r>
            <a:endParaRPr sz="2000">
              <a:latin typeface="Times New Roman"/>
              <a:cs typeface="Times New Roman"/>
            </a:endParaRPr>
          </a:p>
          <a:p>
            <a:pPr marL="1200785" marR="313690" indent="-228600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1200785" algn="l"/>
                <a:tab pos="120142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VPC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endpoints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endpoints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logical</a:t>
            </a:r>
            <a:r>
              <a:rPr dirty="0" sz="2000">
                <a:latin typeface="Times New Roman"/>
                <a:cs typeface="Times New Roman"/>
              </a:rPr>
              <a:t> entities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Translation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(NAT)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1200785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200785" algn="l"/>
                <a:tab pos="12014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Compliance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scope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programs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SOC,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PCI,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ISO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080" y="2095500"/>
            <a:ext cx="4635500" cy="35712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6248400" cy="511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No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85" b="1">
                <a:latin typeface="Times New Roman"/>
                <a:cs typeface="Times New Roman"/>
              </a:rPr>
              <a:t> </a:t>
            </a:r>
            <a:r>
              <a:rPr dirty="0" sz="2400" spc="-22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able</a:t>
            </a:r>
            <a:endParaRPr sz="2400">
              <a:latin typeface="Times New Roman"/>
              <a:cs typeface="Times New Roman"/>
            </a:endParaRPr>
          </a:p>
          <a:p>
            <a:pPr marL="737235" indent="-229235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1800" spc="-20">
                <a:latin typeface="Times New Roman"/>
                <a:cs typeface="Times New Roman"/>
              </a:rPr>
              <a:t>In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DynamoDB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console,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choose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table.</a:t>
            </a:r>
            <a:endParaRPr sz="1800">
              <a:latin typeface="Times New Roman"/>
              <a:cs typeface="Times New Roman"/>
            </a:endParaRPr>
          </a:p>
          <a:p>
            <a:pPr marL="73723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1800" spc="-70">
                <a:latin typeface="Times New Roman"/>
                <a:cs typeface="Times New Roman"/>
              </a:rPr>
              <a:t>We</a:t>
            </a:r>
            <a:r>
              <a:rPr dirty="0" sz="1800" spc="-15">
                <a:latin typeface="Times New Roman"/>
                <a:cs typeface="Times New Roman"/>
              </a:rPr>
              <a:t> will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music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library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tutorial.</a:t>
            </a:r>
            <a:endParaRPr sz="180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</a:pPr>
            <a:r>
              <a:rPr dirty="0" sz="1800" spc="-20">
                <a:latin typeface="Times New Roman"/>
                <a:cs typeface="Times New Roman"/>
              </a:rPr>
              <a:t>In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Table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box,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type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Music.</a:t>
            </a:r>
            <a:endParaRPr sz="1800">
              <a:latin typeface="Times New Roman"/>
              <a:cs typeface="Times New Roman"/>
            </a:endParaRPr>
          </a:p>
          <a:p>
            <a:pPr marL="737235" marR="3111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1800">
                <a:latin typeface="Times New Roman"/>
                <a:cs typeface="Times New Roman"/>
              </a:rPr>
              <a:t>The partition </a:t>
            </a:r>
            <a:r>
              <a:rPr dirty="0" sz="1800" spc="-10">
                <a:latin typeface="Times New Roman"/>
                <a:cs typeface="Times New Roman"/>
              </a:rPr>
              <a:t>key </a:t>
            </a:r>
            <a:r>
              <a:rPr dirty="0" sz="1800" spc="-5">
                <a:latin typeface="Times New Roman"/>
                <a:cs typeface="Times New Roman"/>
              </a:rPr>
              <a:t>is used </a:t>
            </a:r>
            <a:r>
              <a:rPr dirty="0" sz="1800">
                <a:latin typeface="Times New Roman"/>
                <a:cs typeface="Times New Roman"/>
              </a:rPr>
              <a:t>to spread data across partitions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scalability.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important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choose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attribute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wide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range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likely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have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evenly</a:t>
            </a:r>
            <a:r>
              <a:rPr dirty="0" sz="1800">
                <a:latin typeface="Times New Roman"/>
                <a:cs typeface="Times New Roman"/>
              </a:rPr>
              <a:t> distributed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patterns.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Type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Artist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key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box</a:t>
            </a:r>
            <a:endParaRPr sz="1800">
              <a:latin typeface="Times New Roman"/>
              <a:cs typeface="Times New Roman"/>
            </a:endParaRPr>
          </a:p>
          <a:p>
            <a:pPr marL="73723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1800" spc="-5">
                <a:latin typeface="Times New Roman"/>
                <a:cs typeface="Times New Roman"/>
              </a:rPr>
              <a:t>Because</a:t>
            </a:r>
            <a:r>
              <a:rPr dirty="0" sz="1800">
                <a:latin typeface="Times New Roman"/>
                <a:cs typeface="Times New Roman"/>
              </a:rPr>
              <a:t> each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artist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write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songs,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endParaRPr sz="180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easy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sorting</a:t>
            </a:r>
            <a:r>
              <a:rPr dirty="0" sz="1800" spc="-15">
                <a:latin typeface="Times New Roman"/>
                <a:cs typeface="Times New Roman"/>
              </a:rPr>
              <a:t> with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sort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key.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Select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sort</a:t>
            </a:r>
            <a:endParaRPr sz="180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key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Type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song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Title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sort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key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box.</a:t>
            </a:r>
            <a:endParaRPr sz="1800">
              <a:latin typeface="Times New Roman"/>
              <a:cs typeface="Times New Roman"/>
            </a:endParaRPr>
          </a:p>
          <a:p>
            <a:pPr marL="73723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1800" spc="-5">
                <a:latin typeface="Times New Roman"/>
                <a:cs typeface="Times New Roman"/>
              </a:rPr>
              <a:t>Next,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will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 </a:t>
            </a:r>
            <a:r>
              <a:rPr dirty="0" sz="1800" spc="-10">
                <a:latin typeface="Times New Roman"/>
                <a:cs typeface="Times New Roman"/>
              </a:rPr>
              <a:t>DynamoDB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 scaling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endParaRPr sz="180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table.</a:t>
            </a:r>
            <a:endParaRPr sz="1800">
              <a:latin typeface="Times New Roman"/>
              <a:cs typeface="Times New Roman"/>
            </a:endParaRPr>
          </a:p>
          <a:p>
            <a:pPr marL="73723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1800">
                <a:latin typeface="Times New Roman"/>
                <a:cs typeface="Times New Roman"/>
              </a:rPr>
              <a:t>Scroll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down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screen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Secondary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indexes,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Provisioned</a:t>
            </a:r>
            <a:endParaRPr sz="180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Times New Roman"/>
                <a:cs typeface="Times New Roman"/>
              </a:rPr>
              <a:t>capacity,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button.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1255" y="2744215"/>
            <a:ext cx="8355330" cy="1183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187700" marR="5080" indent="-3175635">
              <a:lnSpc>
                <a:spcPts val="4320"/>
              </a:lnSpc>
              <a:spcBef>
                <a:spcPts val="640"/>
              </a:spcBef>
            </a:pPr>
            <a:r>
              <a:rPr dirty="0" sz="4000" spc="-5" b="1">
                <a:latin typeface="Arial"/>
                <a:cs typeface="Arial"/>
              </a:rPr>
              <a:t>RDS (Amazon</a:t>
            </a:r>
            <a:r>
              <a:rPr dirty="0" sz="4000" b="1">
                <a:latin typeface="Arial"/>
                <a:cs typeface="Arial"/>
              </a:rPr>
              <a:t> Relational</a:t>
            </a:r>
            <a:r>
              <a:rPr dirty="0" sz="4000" spc="-5" b="1">
                <a:latin typeface="Arial"/>
                <a:cs typeface="Arial"/>
              </a:rPr>
              <a:t> Database </a:t>
            </a:r>
            <a:r>
              <a:rPr dirty="0" sz="4000" spc="-110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Service)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1939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Arial"/>
                <a:cs typeface="Arial"/>
              </a:rPr>
              <a:t>AWS</a:t>
            </a:r>
            <a:r>
              <a:rPr dirty="0" sz="2400" spc="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054715" cy="381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Relational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database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algn="just" marL="739775" marR="198755" indent="-228600">
              <a:lnSpc>
                <a:spcPct val="150100"/>
              </a:lnSpc>
              <a:spcBef>
                <a:spcPts val="755"/>
              </a:spcBef>
              <a:buFont typeface="Arial MT"/>
              <a:buChar char="•"/>
              <a:tabLst>
                <a:tab pos="740410" algn="l"/>
              </a:tabLst>
            </a:pP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Relational Database Service (Amazon </a:t>
            </a:r>
            <a:r>
              <a:rPr dirty="0" sz="2000">
                <a:latin typeface="Times New Roman"/>
                <a:cs typeface="Times New Roman"/>
              </a:rPr>
              <a:t>RDS)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web </a:t>
            </a:r>
            <a:r>
              <a:rPr dirty="0" sz="2000" spc="-5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easier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up,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operate, and scale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relational database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cloud. </a:t>
            </a:r>
            <a:r>
              <a:rPr dirty="0" sz="2000" spc="-25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provides cost-efficient, resizable capacity 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industry-standard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relational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tasks.</a:t>
            </a:r>
            <a:endParaRPr sz="2000">
              <a:latin typeface="Times New Roman"/>
              <a:cs typeface="Times New Roman"/>
            </a:endParaRPr>
          </a:p>
          <a:p>
            <a:pPr marL="739775" marR="5080" indent="-228600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>
                <a:latin typeface="Times New Roman"/>
                <a:cs typeface="Times New Roman"/>
              </a:rPr>
              <a:t> on </a:t>
            </a:r>
            <a:r>
              <a:rPr dirty="0" sz="2000" spc="-5">
                <a:latin typeface="Times New Roman"/>
                <a:cs typeface="Times New Roman"/>
              </a:rPr>
              <a:t>several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optimised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memory,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I/O </a:t>
            </a:r>
            <a:r>
              <a:rPr dirty="0" sz="2000">
                <a:latin typeface="Times New Roman"/>
                <a:cs typeface="Times New Roman"/>
              </a:rPr>
              <a:t>- </a:t>
            </a:r>
            <a:r>
              <a:rPr dirty="0" sz="2000" spc="-5">
                <a:latin typeface="Times New Roman"/>
                <a:cs typeface="Times New Roman"/>
              </a:rPr>
              <a:t>and provides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six familiar database engines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choose from, </a:t>
            </a:r>
            <a:r>
              <a:rPr dirty="0" sz="2000">
                <a:latin typeface="Times New Roman"/>
                <a:cs typeface="Times New Roman"/>
              </a:rPr>
              <a:t>including Amazon </a:t>
            </a:r>
            <a:r>
              <a:rPr dirty="0" sz="2000" spc="-5">
                <a:latin typeface="Times New Roman"/>
                <a:cs typeface="Times New Roman"/>
              </a:rPr>
              <a:t>Aurora,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PostgreSQL,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MySql,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Maria </a:t>
            </a:r>
            <a:r>
              <a:rPr dirty="0" sz="2000" spc="-10">
                <a:latin typeface="Times New Roman"/>
                <a:cs typeface="Times New Roman"/>
              </a:rPr>
              <a:t>DB,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Oracle,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server.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replicate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152" y="6335712"/>
            <a:ext cx="78428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 help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putting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virtual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private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182985" cy="4975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ve</a:t>
            </a:r>
            <a:r>
              <a:rPr dirty="0" sz="2400" spc="-1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ew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spc="5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39140" marR="5080" indent="-229235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server,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CPU,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memory,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storage,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IOPS,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bundled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together.</a:t>
            </a:r>
            <a:r>
              <a:rPr dirty="0" sz="1800" spc="-20">
                <a:latin typeface="Times New Roman"/>
                <a:cs typeface="Times New Roman"/>
              </a:rPr>
              <a:t> With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RDS, </a:t>
            </a:r>
            <a:r>
              <a:rPr dirty="0" sz="1800">
                <a:latin typeface="Times New Roman"/>
                <a:cs typeface="Times New Roman"/>
              </a:rPr>
              <a:t>these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split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apart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independently.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CPU, less</a:t>
            </a:r>
            <a:r>
              <a:rPr dirty="0" sz="1800" spc="-10">
                <a:latin typeface="Times New Roman"/>
                <a:cs typeface="Times New Roman"/>
              </a:rPr>
              <a:t> IOPS,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storage,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 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easily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allocate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 marL="73914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RDS</a:t>
            </a:r>
            <a:r>
              <a:rPr dirty="0" sz="1800" spc="-10">
                <a:latin typeface="Times New Roman"/>
                <a:cs typeface="Times New Roman"/>
              </a:rPr>
              <a:t> manages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backups,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software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patching,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automatic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failure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detection, 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recovery.</a:t>
            </a:r>
            <a:endParaRPr sz="1800">
              <a:latin typeface="Times New Roman"/>
              <a:cs typeface="Times New Roman"/>
            </a:endParaRPr>
          </a:p>
          <a:p>
            <a:pPr marL="739140" marR="49212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deliver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experience,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RDS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shell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DB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instances,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restricts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certain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system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procedures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advanced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privileges.</a:t>
            </a:r>
            <a:endParaRPr sz="1800">
              <a:latin typeface="Times New Roman"/>
              <a:cs typeface="Times New Roman"/>
            </a:endParaRPr>
          </a:p>
          <a:p>
            <a:pPr marL="73914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performed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when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them,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manually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own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backup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snapshot.</a:t>
            </a:r>
            <a:endParaRPr sz="1800">
              <a:latin typeface="Times New Roman"/>
              <a:cs typeface="Times New Roman"/>
            </a:endParaRPr>
          </a:p>
          <a:p>
            <a:pPr marL="73914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get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high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availability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primary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synchronous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secondary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fail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over</a:t>
            </a:r>
            <a:endParaRPr sz="18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when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occur.</a:t>
            </a:r>
            <a:endParaRPr sz="1800">
              <a:latin typeface="Times New Roman"/>
              <a:cs typeface="Times New Roman"/>
            </a:endParaRPr>
          </a:p>
          <a:p>
            <a:pPr marL="739140" marR="72834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already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familiar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with: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MySQL,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MariaDB,</a:t>
            </a:r>
            <a:r>
              <a:rPr dirty="0" sz="1800" spc="-5">
                <a:latin typeface="Times New Roman"/>
                <a:cs typeface="Times New Roman"/>
              </a:rPr>
              <a:t> PostgreSQL,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Oracle,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Microsoft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739140" marR="7493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1800" spc="-20">
                <a:latin typeface="Times New Roman"/>
                <a:cs typeface="Times New Roman"/>
              </a:rPr>
              <a:t>In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package,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 control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RDS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Identity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(IAM)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define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permissions.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850880" cy="512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DB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Instances</a:t>
            </a:r>
            <a:endParaRPr sz="24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basic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 of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isolated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726440" indent="-229235">
              <a:lnSpc>
                <a:spcPts val="2280"/>
              </a:lnSpc>
              <a:spcBef>
                <a:spcPts val="760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user-created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endParaRPr sz="2000">
              <a:latin typeface="Times New Roman"/>
              <a:cs typeface="Times New Roman"/>
            </a:endParaRPr>
          </a:p>
          <a:p>
            <a:pPr marL="72644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stand-alone</a:t>
            </a:r>
            <a:r>
              <a:rPr dirty="0" sz="2000" spc="-5">
                <a:latin typeface="Times New Roman"/>
                <a:cs typeface="Times New Roman"/>
              </a:rPr>
              <a:t> database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726440" indent="-229235">
              <a:lnSpc>
                <a:spcPts val="2280"/>
              </a:lnSpc>
              <a:spcBef>
                <a:spcPts val="765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Line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  <a:p>
            <a:pPr marL="72644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RDS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 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engine.</a:t>
            </a:r>
            <a:endParaRPr sz="2000">
              <a:latin typeface="Times New Roman"/>
              <a:cs typeface="Times New Roman"/>
            </a:endParaRPr>
          </a:p>
          <a:p>
            <a:pPr marL="726440" marR="169545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currently</a:t>
            </a:r>
            <a:r>
              <a:rPr dirty="0" sz="2000">
                <a:latin typeface="Times New Roman"/>
                <a:cs typeface="Times New Roman"/>
              </a:rPr>
              <a:t> supports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MySQL,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MariaDB,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PostgreSQL,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Oracle,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engines.</a:t>
            </a:r>
            <a:endParaRPr sz="2000">
              <a:latin typeface="Times New Roman"/>
              <a:cs typeface="Times New Roman"/>
            </a:endParaRPr>
          </a:p>
          <a:p>
            <a:pPr marL="726440" indent="-229235">
              <a:lnSpc>
                <a:spcPts val="2280"/>
              </a:lnSpc>
              <a:spcBef>
                <a:spcPts val="730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 </a:t>
            </a:r>
            <a:r>
              <a:rPr dirty="0" sz="2000" spc="-5">
                <a:latin typeface="Times New Roman"/>
                <a:cs typeface="Times New Roman"/>
              </a:rPr>
              <a:t>supported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version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endParaRPr sz="2000">
              <a:latin typeface="Times New Roman"/>
              <a:cs typeface="Times New Roman"/>
            </a:endParaRPr>
          </a:p>
          <a:p>
            <a:pPr marL="726440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specific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features.</a:t>
            </a:r>
            <a:endParaRPr sz="2000">
              <a:latin typeface="Times New Roman"/>
              <a:cs typeface="Times New Roman"/>
            </a:endParaRPr>
          </a:p>
          <a:p>
            <a:pPr marL="726440" marR="549910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20">
                <a:latin typeface="Times New Roman"/>
                <a:cs typeface="Times New Roman"/>
              </a:rPr>
              <a:t>Additionally,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parameters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DB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parameter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group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behaviour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835005" cy="465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ora?</a:t>
            </a:r>
            <a:endParaRPr sz="2400">
              <a:latin typeface="Times New Roman"/>
              <a:cs typeface="Times New Roman"/>
            </a:endParaRPr>
          </a:p>
          <a:p>
            <a:pPr marL="738505" indent="-229235">
              <a:lnSpc>
                <a:spcPct val="100000"/>
              </a:lnSpc>
              <a:spcBef>
                <a:spcPts val="1975"/>
              </a:spcBef>
              <a:buFont typeface="Arial MT"/>
              <a:buChar char="•"/>
              <a:tabLst>
                <a:tab pos="738505" algn="l"/>
                <a:tab pos="73914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(Aurora)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fully</a:t>
            </a:r>
            <a:r>
              <a:rPr dirty="0" sz="2000" spc="-10">
                <a:latin typeface="Times New Roman"/>
                <a:cs typeface="Times New Roman"/>
              </a:rPr>
              <a:t> managed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relational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compatible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  <a:spcBef>
                <a:spcPts val="1205"/>
              </a:spcBef>
            </a:pPr>
            <a:r>
              <a:rPr dirty="0" sz="2000" spc="-15">
                <a:latin typeface="Times New Roman"/>
                <a:cs typeface="Times New Roman"/>
              </a:rPr>
              <a:t>MySQL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PostgreSQL.</a:t>
            </a:r>
            <a:endParaRPr sz="2000">
              <a:latin typeface="Times New Roman"/>
              <a:cs typeface="Times New Roman"/>
            </a:endParaRPr>
          </a:p>
          <a:p>
            <a:pPr marL="738505" marR="752475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738505" algn="l"/>
                <a:tab pos="73914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code,</a:t>
            </a:r>
            <a:r>
              <a:rPr dirty="0" sz="2000">
                <a:latin typeface="Times New Roman"/>
                <a:cs typeface="Times New Roman"/>
              </a:rPr>
              <a:t> tools,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today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MySQL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PostgreSQL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8505" indent="-229235">
              <a:lnSpc>
                <a:spcPct val="100000"/>
              </a:lnSpc>
              <a:buFont typeface="Arial MT"/>
              <a:buChar char="•"/>
              <a:tabLst>
                <a:tab pos="738505" algn="l"/>
                <a:tab pos="739140" algn="l"/>
              </a:tabLst>
            </a:pPr>
            <a:r>
              <a:rPr dirty="0" sz="2000" spc="-5">
                <a:latin typeface="Times New Roman"/>
                <a:cs typeface="Times New Roman"/>
              </a:rPr>
              <a:t>Aurora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high-performance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subsystem.</a:t>
            </a:r>
            <a:endParaRPr sz="2000">
              <a:latin typeface="Times New Roman"/>
              <a:cs typeface="Times New Roman"/>
            </a:endParaRPr>
          </a:p>
          <a:p>
            <a:pPr marL="738505" marR="5080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738505" algn="l"/>
                <a:tab pos="739140" algn="l"/>
              </a:tabLst>
            </a:pPr>
            <a:r>
              <a:rPr dirty="0" sz="2000" spc="-20">
                <a:latin typeface="Times New Roman"/>
                <a:cs typeface="Times New Roman"/>
              </a:rPr>
              <a:t>Its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MySQL-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PostgreSQL-compatible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customised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advantage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fast distributed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8505" indent="-229235">
              <a:lnSpc>
                <a:spcPct val="100000"/>
              </a:lnSpc>
              <a:buFont typeface="Arial MT"/>
              <a:buChar char="•"/>
              <a:tabLst>
                <a:tab pos="738505" algn="l"/>
                <a:tab pos="73914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underlying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grows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needed,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64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terabytes.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559" y="2524760"/>
            <a:ext cx="4495800" cy="25196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6264910" cy="532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ora </a:t>
            </a:r>
            <a:r>
              <a:rPr dirty="0" sz="2400" spc="-5" b="1">
                <a:latin typeface="Times New Roman"/>
                <a:cs typeface="Times New Roman"/>
              </a:rPr>
              <a:t>DB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Clusters</a:t>
            </a:r>
            <a:endParaRPr sz="2400">
              <a:latin typeface="Times New Roman"/>
              <a:cs typeface="Times New Roman"/>
            </a:endParaRPr>
          </a:p>
          <a:p>
            <a:pPr marL="726440" marR="5080" indent="-228600">
              <a:lnSpc>
                <a:spcPct val="90000"/>
              </a:lnSpc>
              <a:spcBef>
                <a:spcPts val="2245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consists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 </a:t>
            </a:r>
            <a:r>
              <a:rPr dirty="0" sz="2000" spc="-5">
                <a:latin typeface="Times New Roman"/>
                <a:cs typeface="Times New Roman"/>
              </a:rPr>
              <a:t>DB instances and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cluster </a:t>
            </a:r>
            <a:r>
              <a:rPr dirty="0" sz="2000">
                <a:latin typeface="Times New Roman"/>
                <a:cs typeface="Times New Roman"/>
              </a:rPr>
              <a:t>volume that </a:t>
            </a:r>
            <a:r>
              <a:rPr dirty="0" sz="2000" spc="-10">
                <a:latin typeface="Times New Roman"/>
                <a:cs typeface="Times New Roman"/>
              </a:rPr>
              <a:t>manages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ta 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or those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</a:t>
            </a:r>
            <a:r>
              <a:rPr dirty="0" sz="2000">
                <a:latin typeface="Times New Roman"/>
                <a:cs typeface="Times New Roman"/>
              </a:rPr>
              <a:t>tan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s.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ora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 spc="-5">
                <a:latin typeface="Times New Roman"/>
                <a:cs typeface="Times New Roman"/>
              </a:rPr>
              <a:t>lus</a:t>
            </a:r>
            <a:r>
              <a:rPr dirty="0" sz="2000">
                <a:latin typeface="Times New Roman"/>
                <a:cs typeface="Times New Roman"/>
              </a:rPr>
              <a:t>ter 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virtual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spans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 </a:t>
            </a:r>
            <a:r>
              <a:rPr dirty="0" sz="2000" spc="-15">
                <a:latin typeface="Times New Roman"/>
                <a:cs typeface="Times New Roman"/>
              </a:rPr>
              <a:t>Availability </a:t>
            </a:r>
            <a:r>
              <a:rPr dirty="0" sz="2000" spc="-10">
                <a:latin typeface="Times New Roman"/>
                <a:cs typeface="Times New Roman"/>
              </a:rPr>
              <a:t>Zones,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0">
                <a:latin typeface="Times New Roman"/>
                <a:cs typeface="Times New Roman"/>
              </a:rPr>
              <a:t>each </a:t>
            </a:r>
            <a:r>
              <a:rPr dirty="0" sz="2000" spc="-15">
                <a:latin typeface="Times New Roman"/>
                <a:cs typeface="Times New Roman"/>
              </a:rPr>
              <a:t>Availability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Zone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having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copy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Two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cluster:</a:t>
            </a:r>
            <a:endParaRPr sz="2000">
              <a:latin typeface="Times New Roman"/>
              <a:cs typeface="Times New Roman"/>
            </a:endParaRPr>
          </a:p>
          <a:p>
            <a:pPr marL="726440" marR="8890" indent="-228600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Primary</a:t>
            </a:r>
            <a:r>
              <a:rPr dirty="0" sz="2000" spc="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DB </a:t>
            </a:r>
            <a:r>
              <a:rPr dirty="0" sz="2000" spc="-5" b="1">
                <a:latin typeface="Times New Roman"/>
                <a:cs typeface="Times New Roman"/>
              </a:rPr>
              <a:t>instance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Supports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modifications </a:t>
            </a:r>
            <a:r>
              <a:rPr dirty="0" sz="2000">
                <a:latin typeface="Times New Roman"/>
                <a:cs typeface="Times New Roman"/>
              </a:rPr>
              <a:t> to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 volume.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 has</a:t>
            </a:r>
            <a:r>
              <a:rPr dirty="0" sz="2000">
                <a:latin typeface="Times New Roman"/>
                <a:cs typeface="Times New Roman"/>
              </a:rPr>
              <a:t> one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</a:t>
            </a:r>
            <a:r>
              <a:rPr dirty="0" sz="2000" spc="-5">
                <a:latin typeface="Times New Roman"/>
                <a:cs typeface="Times New Roman"/>
              </a:rPr>
              <a:t> instance.</a:t>
            </a:r>
            <a:endParaRPr sz="2000">
              <a:latin typeface="Times New Roman"/>
              <a:cs typeface="Times New Roman"/>
            </a:endParaRPr>
          </a:p>
          <a:p>
            <a:pPr marL="726440" marR="78740" indent="-228600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726440" algn="l"/>
                <a:tab pos="72707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Aurora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Replica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Connects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 storage </a:t>
            </a:r>
            <a:r>
              <a:rPr dirty="0" sz="2000">
                <a:latin typeface="Times New Roman"/>
                <a:cs typeface="Times New Roman"/>
              </a:rPr>
              <a:t> volume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read </a:t>
            </a:r>
            <a:r>
              <a:rPr dirty="0" sz="2000" spc="-5">
                <a:latin typeface="Times New Roman"/>
                <a:cs typeface="Times New Roman"/>
              </a:rPr>
              <a:t>operations. </a:t>
            </a:r>
            <a:r>
              <a:rPr dirty="0" sz="2000" spc="-10">
                <a:latin typeface="Times New Roman"/>
                <a:cs typeface="Times New Roman"/>
              </a:rPr>
              <a:t>Each </a:t>
            </a:r>
            <a:r>
              <a:rPr dirty="0" sz="2000" spc="-5">
                <a:latin typeface="Times New Roman"/>
                <a:cs typeface="Times New Roman"/>
              </a:rPr>
              <a:t>Aurora </a:t>
            </a:r>
            <a:r>
              <a:rPr dirty="0" sz="2000">
                <a:latin typeface="Times New Roman"/>
                <a:cs typeface="Times New Roman"/>
              </a:rPr>
              <a:t>DB </a:t>
            </a:r>
            <a:r>
              <a:rPr dirty="0" sz="2000" spc="-5">
                <a:latin typeface="Times New Roman"/>
                <a:cs typeface="Times New Roman"/>
              </a:rPr>
              <a:t>cluster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have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15 </a:t>
            </a:r>
            <a:r>
              <a:rPr dirty="0" sz="2000" spc="-5">
                <a:latin typeface="Times New Roman"/>
                <a:cs typeface="Times New Roman"/>
              </a:rPr>
              <a:t>Aurora Replicas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addition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5">
                <a:latin typeface="Times New Roman"/>
                <a:cs typeface="Times New Roman"/>
              </a:rPr>
              <a:t>primary DB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6226810" cy="321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854710" indent="-343535">
              <a:lnSpc>
                <a:spcPct val="100000"/>
              </a:lnSpc>
              <a:spcBef>
                <a:spcPts val="1839"/>
              </a:spcBef>
              <a:buFont typeface="Arial MT"/>
              <a:buChar char="•"/>
              <a:tabLst>
                <a:tab pos="854710" algn="l"/>
                <a:tab pos="855344" algn="l"/>
              </a:tabLst>
            </a:pP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creation</a:t>
            </a:r>
            <a:endParaRPr sz="2000">
              <a:latin typeface="Times New Roman"/>
              <a:cs typeface="Times New Roman"/>
            </a:endParaRPr>
          </a:p>
          <a:p>
            <a:pPr marL="85471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4710" algn="l"/>
                <a:tab pos="855344" algn="l"/>
              </a:tabLst>
            </a:pPr>
            <a:r>
              <a:rPr dirty="0" sz="2000" spc="-5">
                <a:latin typeface="Times New Roman"/>
                <a:cs typeface="Times New Roman"/>
              </a:rPr>
              <a:t>Hosting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Website </a:t>
            </a:r>
            <a:r>
              <a:rPr dirty="0" sz="2000">
                <a:latin typeface="Times New Roman"/>
                <a:cs typeface="Times New Roman"/>
              </a:rPr>
              <a:t>on S3 </a:t>
            </a:r>
            <a:r>
              <a:rPr dirty="0" sz="2000" spc="-10">
                <a:latin typeface="Times New Roman"/>
                <a:cs typeface="Times New Roman"/>
              </a:rPr>
              <a:t>Bucket</a:t>
            </a:r>
            <a:endParaRPr sz="2000">
              <a:latin typeface="Times New Roman"/>
              <a:cs typeface="Times New Roman"/>
            </a:endParaRPr>
          </a:p>
          <a:p>
            <a:pPr marL="85471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54710" algn="l"/>
                <a:tab pos="855344" algn="l"/>
              </a:tabLst>
            </a:pP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[EBS]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Volumes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Snapshots</a:t>
            </a:r>
            <a:endParaRPr sz="2000">
              <a:latin typeface="Times New Roman"/>
              <a:cs typeface="Times New Roman"/>
            </a:endParaRPr>
          </a:p>
          <a:p>
            <a:pPr marL="85471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4710" algn="l"/>
                <a:tab pos="855344" algn="l"/>
              </a:tabLst>
            </a:pPr>
            <a:r>
              <a:rPr dirty="0" sz="2000" spc="-5">
                <a:latin typeface="Times New Roman"/>
                <a:cs typeface="Times New Roman"/>
              </a:rPr>
              <a:t>Glacier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85471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4710" algn="l"/>
                <a:tab pos="855344" algn="l"/>
              </a:tabLst>
            </a:pPr>
            <a:r>
              <a:rPr dirty="0" sz="2000" spc="-15">
                <a:latin typeface="Times New Roman"/>
                <a:cs typeface="Times New Roman"/>
              </a:rPr>
              <a:t>Dynamo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 marL="85471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4710" algn="l"/>
                <a:tab pos="855344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0440" y="2095500"/>
            <a:ext cx="4259580" cy="4381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6087110" cy="511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 l</a:t>
            </a:r>
            <a:r>
              <a:rPr dirty="0" sz="2400" spc="-1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ch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ora </a:t>
            </a:r>
            <a:r>
              <a:rPr dirty="0" sz="2400" spc="-15" b="1">
                <a:latin typeface="Times New Roman"/>
                <a:cs typeface="Times New Roman"/>
              </a:rPr>
              <a:t>M</a:t>
            </a:r>
            <a:r>
              <a:rPr dirty="0" sz="2400" spc="15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SQL</a:t>
            </a:r>
            <a:r>
              <a:rPr dirty="0" sz="2400" spc="-1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DB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  <a:p>
            <a:pPr marL="737870" marR="120014" indent="-228600">
              <a:lnSpc>
                <a:spcPct val="100000"/>
              </a:lnSpc>
              <a:spcBef>
                <a:spcPts val="1990"/>
              </a:spcBef>
              <a:buFont typeface="Arial MT"/>
              <a:buChar char="•"/>
              <a:tabLst>
                <a:tab pos="737870" algn="l"/>
                <a:tab pos="738505" algn="l"/>
              </a:tabLst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n in 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ole 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op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 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onsole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  </a:t>
            </a:r>
            <a:r>
              <a:rPr dirty="0" u="sng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https://console.aws.amazon.com/rds/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3787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7870" algn="l"/>
                <a:tab pos="738505" algn="l"/>
              </a:tabLst>
            </a:pP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top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ri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ht co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ment  Con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ole, 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hoose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nt 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  </a:t>
            </a:r>
            <a:r>
              <a:rPr dirty="0" sz="2000" spc="-10">
                <a:latin typeface="Times New Roman"/>
                <a:cs typeface="Times New Roman"/>
              </a:rPr>
              <a:t>create </a:t>
            </a:r>
            <a:r>
              <a:rPr dirty="0" sz="2000" spc="-15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DB cluster </a:t>
            </a:r>
            <a:r>
              <a:rPr dirty="0" sz="2000">
                <a:latin typeface="Times New Roman"/>
                <a:cs typeface="Times New Roman"/>
              </a:rPr>
              <a:t>in.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a list of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Regions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 marL="73787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7870" algn="l"/>
                <a:tab pos="738505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navigation pane,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Instances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37870" marR="1016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7870" algn="l"/>
                <a:tab pos="738505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Launch DB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instance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Launch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 </a:t>
            </a:r>
            <a:r>
              <a:rPr dirty="0" sz="2000" spc="-10">
                <a:latin typeface="Times New Roman"/>
                <a:cs typeface="Times New Roman"/>
              </a:rPr>
              <a:t>Instance </a:t>
            </a:r>
            <a:r>
              <a:rPr dirty="0" sz="2000">
                <a:latin typeface="Times New Roman"/>
                <a:cs typeface="Times New Roman"/>
              </a:rPr>
              <a:t>wizard. The </a:t>
            </a:r>
            <a:r>
              <a:rPr dirty="0" sz="2000" spc="-5">
                <a:latin typeface="Times New Roman"/>
                <a:cs typeface="Times New Roman"/>
              </a:rPr>
              <a:t>wizard opens </a:t>
            </a:r>
            <a:r>
              <a:rPr dirty="0" sz="2000">
                <a:latin typeface="Times New Roman"/>
                <a:cs typeface="Times New Roman"/>
              </a:rPr>
              <a:t>on the </a:t>
            </a:r>
            <a:r>
              <a:rPr dirty="0" sz="2000" spc="-5" b="1">
                <a:latin typeface="Times New Roman"/>
                <a:cs typeface="Times New Roman"/>
              </a:rPr>
              <a:t>Select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page.</a:t>
            </a:r>
            <a:endParaRPr sz="2000">
              <a:latin typeface="Times New Roman"/>
              <a:cs typeface="Times New Roman"/>
            </a:endParaRPr>
          </a:p>
          <a:p>
            <a:pPr marL="737870" marR="13525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7870" algn="l"/>
                <a:tab pos="738505" algn="l"/>
              </a:tabLst>
            </a:pP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Select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page,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MySQL-compatible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edition.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15"/>
              <a:t>Virtual </a:t>
            </a:r>
            <a:r>
              <a:rPr dirty="0" spc="-5"/>
              <a:t>Private</a:t>
            </a:r>
            <a:r>
              <a:rPr dirty="0" spc="10"/>
              <a:t> </a:t>
            </a:r>
            <a:r>
              <a:rPr dirty="0"/>
              <a:t>Cloud</a:t>
            </a:r>
            <a:r>
              <a:rPr dirty="0" spc="-30"/>
              <a:t> </a:t>
            </a:r>
            <a:r>
              <a:rPr dirty="0" spc="-10"/>
              <a:t>(VPC)</a:t>
            </a:r>
          </a:p>
          <a:p>
            <a:pPr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5"/>
              <a:t>Subnet</a:t>
            </a:r>
            <a:r>
              <a:rPr dirty="0" spc="-65"/>
              <a:t> </a:t>
            </a:r>
            <a:r>
              <a:rPr dirty="0" spc="-10"/>
              <a:t>group</a:t>
            </a:r>
          </a:p>
          <a:p>
            <a:pPr marL="6985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5"/>
              <a:t>Public</a:t>
            </a:r>
            <a:r>
              <a:rPr dirty="0" spc="-20"/>
              <a:t> </a:t>
            </a:r>
            <a:r>
              <a:rPr dirty="0" spc="-5"/>
              <a:t>accessibility:</a:t>
            </a:r>
            <a:r>
              <a:rPr dirty="0" spc="-90"/>
              <a:t> </a:t>
            </a:r>
            <a:r>
              <a:rPr dirty="0" spc="-75" b="0">
                <a:latin typeface="Times New Roman"/>
                <a:cs typeface="Times New Roman"/>
              </a:rPr>
              <a:t>Yes</a:t>
            </a:r>
          </a:p>
          <a:p>
            <a:pPr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15"/>
              <a:t>Availability</a:t>
            </a:r>
            <a:r>
              <a:rPr dirty="0" spc="-75"/>
              <a:t> </a:t>
            </a:r>
            <a:r>
              <a:rPr dirty="0" spc="-5"/>
              <a:t>zone:</a:t>
            </a:r>
            <a:r>
              <a:rPr dirty="0" spc="20"/>
              <a:t> </a:t>
            </a:r>
            <a:r>
              <a:rPr dirty="0" spc="-5" b="0">
                <a:latin typeface="Times New Roman"/>
                <a:cs typeface="Times New Roman"/>
              </a:rPr>
              <a:t>No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Preference</a:t>
            </a:r>
          </a:p>
          <a:p>
            <a:pPr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15"/>
              <a:t>VPC</a:t>
            </a:r>
            <a:r>
              <a:rPr dirty="0" spc="15"/>
              <a:t> </a:t>
            </a:r>
            <a:r>
              <a:rPr dirty="0" spc="-5"/>
              <a:t>security</a:t>
            </a:r>
            <a:r>
              <a:rPr dirty="0" spc="-15"/>
              <a:t> </a:t>
            </a:r>
            <a:r>
              <a:rPr dirty="0" spc="-10"/>
              <a:t>groups</a:t>
            </a:r>
          </a:p>
          <a:p>
            <a:pPr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5"/>
              <a:t>DB Cluster</a:t>
            </a:r>
            <a:r>
              <a:rPr dirty="0" spc="-30"/>
              <a:t> </a:t>
            </a:r>
            <a:r>
              <a:rPr dirty="0" spc="-5"/>
              <a:t>Identifier:</a:t>
            </a:r>
            <a:r>
              <a:rPr dirty="0" spc="-30"/>
              <a:t> </a:t>
            </a:r>
            <a:r>
              <a:rPr dirty="0" spc="-5" b="0">
                <a:latin typeface="Times New Roman"/>
                <a:cs typeface="Times New Roman"/>
              </a:rPr>
              <a:t>gs-db-cluster1</a:t>
            </a:r>
          </a:p>
          <a:p>
            <a:pPr marL="6985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5"/>
              <a:t>Database</a:t>
            </a:r>
            <a:r>
              <a:rPr dirty="0" spc="-25"/>
              <a:t> </a:t>
            </a:r>
            <a:r>
              <a:rPr dirty="0" spc="-10"/>
              <a:t>name:</a:t>
            </a:r>
            <a:r>
              <a:rPr dirty="0" spc="20"/>
              <a:t> </a:t>
            </a:r>
            <a:r>
              <a:rPr dirty="0" b="0">
                <a:latin typeface="Times New Roman"/>
                <a:cs typeface="Times New Roman"/>
              </a:rPr>
              <a:t>sampledb</a:t>
            </a:r>
          </a:p>
          <a:p>
            <a:pPr marL="6985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pc="-5"/>
              <a:t>Database</a:t>
            </a:r>
            <a:r>
              <a:rPr dirty="0" spc="-35"/>
              <a:t> </a:t>
            </a:r>
            <a:r>
              <a:rPr dirty="0" spc="-5"/>
              <a:t>port:</a:t>
            </a:r>
            <a:r>
              <a:rPr dirty="0" spc="-10"/>
              <a:t> </a:t>
            </a:r>
            <a:r>
              <a:rPr dirty="0" b="0">
                <a:latin typeface="Times New Roman"/>
                <a:cs typeface="Times New Roman"/>
              </a:rPr>
              <a:t>3306</a:t>
            </a: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pc="-15" b="0">
                <a:latin typeface="Times New Roman"/>
                <a:cs typeface="Times New Roman"/>
              </a:rPr>
              <a:t>Leave</a:t>
            </a:r>
            <a:r>
              <a:rPr dirty="0" spc="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 </a:t>
            </a:r>
            <a:r>
              <a:rPr dirty="0" spc="-10" b="0">
                <a:latin typeface="Times New Roman"/>
                <a:cs typeface="Times New Roman"/>
              </a:rPr>
              <a:t>rest</a:t>
            </a:r>
            <a:r>
              <a:rPr dirty="0" b="0">
                <a:latin typeface="Times New Roman"/>
                <a:cs typeface="Times New Roman"/>
              </a:rPr>
              <a:t> of the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values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their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defaults,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and </a:t>
            </a:r>
            <a:r>
              <a:rPr dirty="0" spc="-484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choose </a:t>
            </a:r>
            <a:r>
              <a:rPr dirty="0"/>
              <a:t>Launch </a:t>
            </a:r>
            <a:r>
              <a:rPr dirty="0" spc="-5"/>
              <a:t>DB </a:t>
            </a:r>
            <a:r>
              <a:rPr dirty="0"/>
              <a:t>instance </a:t>
            </a:r>
            <a:r>
              <a:rPr dirty="0" b="0">
                <a:latin typeface="Times New Roman"/>
                <a:cs typeface="Times New Roman"/>
              </a:rPr>
              <a:t>to </a:t>
            </a:r>
            <a:r>
              <a:rPr dirty="0" spc="-5" b="0">
                <a:latin typeface="Times New Roman"/>
                <a:cs typeface="Times New Roman"/>
              </a:rPr>
              <a:t>create </a:t>
            </a:r>
            <a:r>
              <a:rPr dirty="0" b="0">
                <a:latin typeface="Times New Roman"/>
                <a:cs typeface="Times New Roman"/>
              </a:rPr>
              <a:t>the </a:t>
            </a:r>
            <a:r>
              <a:rPr dirty="0" spc="-10" b="0">
                <a:latin typeface="Times New Roman"/>
                <a:cs typeface="Times New Roman"/>
              </a:rPr>
              <a:t>DB </a:t>
            </a:r>
            <a:r>
              <a:rPr dirty="0" spc="-5" b="0">
                <a:latin typeface="Times New Roman"/>
                <a:cs typeface="Times New Roman"/>
              </a:rPr>
              <a:t> cluster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and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primary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instance.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5669280" cy="4804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 l</a:t>
            </a:r>
            <a:r>
              <a:rPr dirty="0" sz="2400" spc="-1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ch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ora </a:t>
            </a:r>
            <a:r>
              <a:rPr dirty="0" sz="2400" spc="-15" b="1">
                <a:latin typeface="Times New Roman"/>
                <a:cs typeface="Times New Roman"/>
              </a:rPr>
              <a:t>M</a:t>
            </a:r>
            <a:r>
              <a:rPr dirty="0" sz="2400" spc="15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SQL</a:t>
            </a:r>
            <a:r>
              <a:rPr dirty="0" sz="2400" spc="-1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DB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  <a:p>
            <a:pPr marL="739140" indent="-228600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Next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3914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 </a:t>
            </a:r>
            <a:r>
              <a:rPr dirty="0" sz="2000" spc="-5">
                <a:latin typeface="Times New Roman"/>
                <a:cs typeface="Times New Roman"/>
              </a:rPr>
              <a:t>values</a:t>
            </a:r>
            <a:r>
              <a:rPr dirty="0" sz="2000">
                <a:latin typeface="Times New Roman"/>
                <a:cs typeface="Times New Roman"/>
              </a:rPr>
              <a:t> on 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Specify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details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page:</a:t>
            </a:r>
            <a:endParaRPr sz="2000">
              <a:latin typeface="Times New Roman"/>
              <a:cs typeface="Times New Roman"/>
            </a:endParaRPr>
          </a:p>
          <a:p>
            <a:pPr lvl="1" marL="119697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6975" algn="l"/>
                <a:tab pos="1197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DB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class: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db.r3.large</a:t>
            </a:r>
            <a:endParaRPr sz="2000">
              <a:latin typeface="Times New Roman"/>
              <a:cs typeface="Times New Roman"/>
            </a:endParaRPr>
          </a:p>
          <a:p>
            <a:pPr lvl="1" marL="119697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6975" algn="l"/>
                <a:tab pos="1197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DB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identifier: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gs-db-instance1</a:t>
            </a:r>
            <a:endParaRPr sz="2000">
              <a:latin typeface="Times New Roman"/>
              <a:cs typeface="Times New Roman"/>
            </a:endParaRPr>
          </a:p>
          <a:p>
            <a:pPr lvl="1" marL="1196975" marR="6985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6975" algn="l"/>
                <a:tab pos="1197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Master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username: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alphanumeric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master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 used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</a:t>
            </a:r>
            <a:endParaRPr sz="2000">
              <a:latin typeface="Times New Roman"/>
              <a:cs typeface="Times New Roman"/>
            </a:endParaRPr>
          </a:p>
          <a:p>
            <a:pPr lvl="1" marL="119697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96975" algn="l"/>
                <a:tab pos="1197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Master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password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Confirm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Password.</a:t>
            </a:r>
            <a:endParaRPr sz="2000">
              <a:latin typeface="Times New Roman"/>
              <a:cs typeface="Times New Roman"/>
            </a:endParaRPr>
          </a:p>
          <a:p>
            <a:pPr marL="739140" marR="36131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Next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</a:t>
            </a:r>
            <a:r>
              <a:rPr dirty="0" sz="2000" spc="10" b="1">
                <a:latin typeface="Times New Roman"/>
                <a:cs typeface="Times New Roman"/>
              </a:rPr>
              <a:t>f</a:t>
            </a:r>
            <a:r>
              <a:rPr dirty="0" sz="2000" spc="-5" b="1">
                <a:latin typeface="Times New Roman"/>
                <a:cs typeface="Times New Roman"/>
              </a:rPr>
              <a:t>ig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spc="-5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Adva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spc="-10" b="1">
                <a:latin typeface="Times New Roman"/>
                <a:cs typeface="Times New Roman"/>
              </a:rPr>
              <a:t>ce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gs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6891655" cy="416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5994" indent="-457834">
              <a:lnSpc>
                <a:spcPct val="100000"/>
              </a:lnSpc>
              <a:spcBef>
                <a:spcPts val="2110"/>
              </a:spcBef>
              <a:buAutoNum type="arabicPeriod"/>
              <a:tabLst>
                <a:tab pos="975994" algn="l"/>
                <a:tab pos="97663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S3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lvl="1" marL="1891030" indent="-457834">
              <a:lnSpc>
                <a:spcPct val="100000"/>
              </a:lnSpc>
              <a:buAutoNum type="alphaLcPeriod"/>
              <a:tabLst>
                <a:tab pos="1891030" algn="l"/>
                <a:tab pos="1891664" algn="l"/>
              </a:tabLst>
            </a:pPr>
            <a:r>
              <a:rPr dirty="0" sz="2000" spc="-5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lvl="1" marL="189103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1030" algn="l"/>
                <a:tab pos="1891664" algn="l"/>
              </a:tabLst>
            </a:pPr>
            <a:r>
              <a:rPr dirty="0" sz="2000" spc="-5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lvl="1" marL="1891030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91030" algn="l"/>
                <a:tab pos="1891664" algn="l"/>
              </a:tabLst>
            </a:pPr>
            <a:r>
              <a:rPr dirty="0" sz="2000" spc="-5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89103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1030" algn="l"/>
                <a:tab pos="1891664" algn="l"/>
              </a:tabLst>
            </a:pPr>
            <a:r>
              <a:rPr dirty="0" sz="2000" spc="-1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3383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8343265" cy="501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861694" indent="-344170">
              <a:lnSpc>
                <a:spcPct val="100000"/>
              </a:lnSpc>
              <a:spcBef>
                <a:spcPts val="2035"/>
              </a:spcBef>
              <a:buAutoNum type="arabicPeriod" startAt="2"/>
              <a:tabLst>
                <a:tab pos="861694" algn="l"/>
                <a:tab pos="86233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-5">
                <a:latin typeface="Times New Roman"/>
                <a:cs typeface="Times New Roman"/>
              </a:rPr>
              <a:t>bucket name?</a:t>
            </a:r>
            <a:endParaRPr sz="2000">
              <a:latin typeface="Times New Roman"/>
              <a:cs typeface="Times New Roman"/>
            </a:endParaRPr>
          </a:p>
          <a:p>
            <a:pPr lvl="1" marL="1570355" indent="-401955">
              <a:lnSpc>
                <a:spcPts val="2400"/>
              </a:lnSpc>
              <a:buAutoNum type="romanLcPeriod"/>
              <a:tabLst>
                <a:tab pos="1570355" algn="l"/>
                <a:tab pos="1570990" algn="l"/>
              </a:tabLst>
            </a:pPr>
            <a:r>
              <a:rPr dirty="0" sz="2000" spc="-30">
                <a:latin typeface="Times New Roman"/>
                <a:cs typeface="Times New Roman"/>
              </a:rPr>
              <a:t>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</a:t>
            </a:r>
            <a:endParaRPr sz="2000">
              <a:latin typeface="Times New Roman"/>
              <a:cs typeface="Times New Roman"/>
            </a:endParaRPr>
          </a:p>
          <a:p>
            <a:pPr lvl="1" marL="1570355" indent="-401955">
              <a:lnSpc>
                <a:spcPct val="100000"/>
              </a:lnSpc>
              <a:buAutoNum type="romanLcPeriod"/>
              <a:tabLst>
                <a:tab pos="1570355" algn="l"/>
                <a:tab pos="1570990" algn="l"/>
              </a:tabLst>
            </a:pPr>
            <a:r>
              <a:rPr dirty="0" sz="2000" spc="-30">
                <a:latin typeface="Times New Roman"/>
                <a:cs typeface="Times New Roman"/>
              </a:rPr>
              <a:t>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</a:t>
            </a:r>
            <a:endParaRPr sz="2000">
              <a:latin typeface="Times New Roman"/>
              <a:cs typeface="Times New Roman"/>
            </a:endParaRPr>
          </a:p>
          <a:p>
            <a:pPr lvl="1" marL="1570355" indent="-401955">
              <a:lnSpc>
                <a:spcPct val="100000"/>
              </a:lnSpc>
              <a:buAutoNum type="romanLcPeriod"/>
              <a:tabLst>
                <a:tab pos="1570990" algn="l"/>
              </a:tabLst>
            </a:pPr>
            <a:r>
              <a:rPr dirty="0" sz="2000" spc="-3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globally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511935" indent="-343535">
              <a:lnSpc>
                <a:spcPct val="100000"/>
              </a:lnSpc>
              <a:spcBef>
                <a:spcPts val="1835"/>
              </a:spcBef>
              <a:buAutoNum type="alphaLcPeriod"/>
              <a:tabLst>
                <a:tab pos="1511935" algn="l"/>
                <a:tab pos="151257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511935" indent="-343535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511935" algn="l"/>
                <a:tab pos="151257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1511935" indent="-343535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511935" algn="l"/>
                <a:tab pos="151257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marL="1511935" indent="-343535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511935" algn="l"/>
                <a:tab pos="151257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16903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Only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996930" cy="416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4090" indent="-457834">
              <a:lnSpc>
                <a:spcPct val="100000"/>
              </a:lnSpc>
              <a:spcBef>
                <a:spcPts val="2110"/>
              </a:spcBef>
              <a:buAutoNum type="arabicPeriod" startAt="3"/>
              <a:tabLst>
                <a:tab pos="974090" algn="l"/>
                <a:tab pos="97472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given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policy/permission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97409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predefined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lvl="1" marL="1889125" indent="-458470">
              <a:lnSpc>
                <a:spcPct val="100000"/>
              </a:lnSpc>
              <a:buAutoNum type="alphaLcPeriod"/>
              <a:tabLst>
                <a:tab pos="1889125" algn="l"/>
                <a:tab pos="1889760" algn="l"/>
              </a:tabLst>
            </a:pPr>
            <a:r>
              <a:rPr dirty="0" sz="2000" spc="-10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Policy</a:t>
            </a:r>
            <a:endParaRPr sz="2000">
              <a:latin typeface="Times New Roman"/>
              <a:cs typeface="Times New Roman"/>
            </a:endParaRPr>
          </a:p>
          <a:p>
            <a:pPr lvl="1" marL="1889125" indent="-458470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89125" algn="l"/>
                <a:tab pos="1889760" algn="l"/>
              </a:tabLst>
            </a:pP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endParaRPr sz="2000">
              <a:latin typeface="Times New Roman"/>
              <a:cs typeface="Times New Roman"/>
            </a:endParaRPr>
          </a:p>
          <a:p>
            <a:pPr lvl="1" marL="1889125" indent="-45847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9125" algn="l"/>
                <a:tab pos="1889760" algn="l"/>
              </a:tabLst>
            </a:pPr>
            <a:r>
              <a:rPr dirty="0" sz="2000">
                <a:latin typeface="Times New Roman"/>
                <a:cs typeface="Times New Roman"/>
              </a:rPr>
              <a:t>ACL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Bucket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3129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ACL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Bucket </a:t>
            </a:r>
            <a:r>
              <a:rPr dirty="0" sz="2000" spc="-10" b="1">
                <a:latin typeface="Times New Roman"/>
                <a:cs typeface="Times New Roman"/>
              </a:rPr>
              <a:t>Permissions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7665720" cy="501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5994" indent="-458470">
              <a:lnSpc>
                <a:spcPct val="100000"/>
              </a:lnSpc>
              <a:spcBef>
                <a:spcPts val="2035"/>
              </a:spcBef>
              <a:buAutoNum type="arabicPeriod" startAt="4"/>
              <a:tabLst>
                <a:tab pos="975994" algn="l"/>
                <a:tab pos="97663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5">
                <a:latin typeface="Times New Roman"/>
                <a:cs typeface="Times New Roman"/>
              </a:rPr>
              <a:t> given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is/are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Snapshots?</a:t>
            </a:r>
            <a:endParaRPr sz="2000">
              <a:latin typeface="Times New Roman"/>
              <a:cs typeface="Times New Roman"/>
            </a:endParaRPr>
          </a:p>
          <a:p>
            <a:pPr lvl="1" marL="1684655" indent="-516255">
              <a:lnSpc>
                <a:spcPts val="2400"/>
              </a:lnSpc>
              <a:buAutoNum type="romanLcPeriod"/>
              <a:tabLst>
                <a:tab pos="1684655" algn="l"/>
                <a:tab pos="1685289" algn="l"/>
              </a:tabLst>
            </a:pP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 spc="-10">
                <a:latin typeface="Times New Roman"/>
                <a:cs typeface="Times New Roman"/>
              </a:rPr>
              <a:t>differential </a:t>
            </a:r>
            <a:r>
              <a:rPr dirty="0" sz="2000" spc="-5">
                <a:latin typeface="Times New Roman"/>
                <a:cs typeface="Times New Roman"/>
              </a:rPr>
              <a:t>backups</a:t>
            </a:r>
            <a:endParaRPr sz="2000">
              <a:latin typeface="Times New Roman"/>
              <a:cs typeface="Times New Roman"/>
            </a:endParaRPr>
          </a:p>
          <a:p>
            <a:pPr lvl="1" marL="1684655" indent="-516255">
              <a:lnSpc>
                <a:spcPct val="100000"/>
              </a:lnSpc>
              <a:buAutoNum type="romanLcPeriod"/>
              <a:tabLst>
                <a:tab pos="1684655" algn="l"/>
                <a:tab pos="1685289" algn="l"/>
              </a:tabLst>
            </a:pP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backups</a:t>
            </a:r>
            <a:endParaRPr sz="2000">
              <a:latin typeface="Times New Roman"/>
              <a:cs typeface="Times New Roman"/>
            </a:endParaRPr>
          </a:p>
          <a:p>
            <a:pPr lvl="1" marL="1684655" indent="-516255">
              <a:lnSpc>
                <a:spcPct val="100000"/>
              </a:lnSpc>
              <a:buAutoNum type="romanLcPeriod"/>
              <a:tabLst>
                <a:tab pos="1684655" algn="l"/>
                <a:tab pos="1685289" algn="l"/>
              </a:tabLst>
            </a:pP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incremental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backups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626235" indent="-457834">
              <a:lnSpc>
                <a:spcPct val="100000"/>
              </a:lnSpc>
              <a:spcBef>
                <a:spcPts val="1835"/>
              </a:spcBef>
              <a:buAutoNum type="alphaLcPeriod"/>
              <a:tabLst>
                <a:tab pos="1626235" algn="l"/>
                <a:tab pos="162687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62623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626235" algn="l"/>
                <a:tab pos="162687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162623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626235" algn="l"/>
                <a:tab pos="162687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marL="1626235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626235" algn="l"/>
                <a:tab pos="162687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16903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Only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7104380" cy="416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5994" indent="-458470">
              <a:lnSpc>
                <a:spcPct val="100000"/>
              </a:lnSpc>
              <a:spcBef>
                <a:spcPts val="2115"/>
              </a:spcBef>
              <a:buAutoNum type="arabicPeriod" startAt="5"/>
              <a:tabLst>
                <a:tab pos="975994" algn="l"/>
                <a:tab pos="976630" algn="l"/>
              </a:tabLst>
            </a:pP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rvi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5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5"/>
            </a:pPr>
            <a:endParaRPr sz="195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MSSQL</a:t>
            </a:r>
            <a:endParaRPr sz="200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5">
                <a:latin typeface="Times New Roman"/>
                <a:cs typeface="Times New Roman"/>
              </a:rPr>
              <a:t>Oracle</a:t>
            </a:r>
            <a:endParaRPr sz="200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15">
                <a:latin typeface="Times New Roman"/>
                <a:cs typeface="Times New Roman"/>
              </a:rPr>
              <a:t>MySQL</a:t>
            </a:r>
            <a:endParaRPr sz="200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15">
                <a:latin typeface="Times New Roman"/>
                <a:cs typeface="Times New Roman"/>
              </a:rPr>
              <a:t>Dynamo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3319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Dynamo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191240" cy="508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861694" indent="-344170">
              <a:lnSpc>
                <a:spcPct val="100000"/>
              </a:lnSpc>
              <a:spcBef>
                <a:spcPts val="2115"/>
              </a:spcBef>
              <a:buAutoNum type="arabicPeriod" startAt="6"/>
              <a:tabLst>
                <a:tab pos="861694" algn="l"/>
                <a:tab pos="86233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6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6"/>
            </a:pPr>
            <a:endParaRPr sz="1950">
              <a:latin typeface="Times New Roman"/>
              <a:cs typeface="Times New Roman"/>
            </a:endParaRPr>
          </a:p>
          <a:p>
            <a:pPr lvl="1" marL="1511935" indent="-343535">
              <a:lnSpc>
                <a:spcPct val="100000"/>
              </a:lnSpc>
              <a:buAutoNum type="alphaLcPeriod"/>
              <a:tabLst>
                <a:tab pos="1511935" algn="l"/>
                <a:tab pos="1512570" algn="l"/>
              </a:tabLst>
            </a:pP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optimized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infrequently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"cold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data."</a:t>
            </a:r>
            <a:endParaRPr sz="2000">
              <a:latin typeface="Times New Roman"/>
              <a:cs typeface="Times New Roman"/>
            </a:endParaRPr>
          </a:p>
          <a:p>
            <a:pPr lvl="1" marL="1511935" indent="-343535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511935" algn="l"/>
                <a:tab pos="151257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extremely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low-cost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durable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1511935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security features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 archiving and backup.</a:t>
            </a:r>
            <a:endParaRPr sz="2000">
              <a:latin typeface="Times New Roman"/>
              <a:cs typeface="Times New Roman"/>
            </a:endParaRPr>
          </a:p>
          <a:p>
            <a:pPr lvl="1" marL="1511935" indent="-343535">
              <a:lnSpc>
                <a:spcPct val="100000"/>
              </a:lnSpc>
              <a:spcBef>
                <a:spcPts val="1200"/>
              </a:spcBef>
              <a:buAutoNum type="alphaLcPeriod" startAt="3"/>
              <a:tabLst>
                <a:tab pos="1511935" algn="l"/>
                <a:tab pos="151257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Glacier,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their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effectively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months,</a:t>
            </a:r>
            <a:r>
              <a:rPr dirty="0" sz="2000" spc="-15">
                <a:latin typeface="Times New Roman"/>
                <a:cs typeface="Times New Roman"/>
              </a:rPr>
              <a:t> years,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even</a:t>
            </a:r>
            <a:endParaRPr sz="2000">
              <a:latin typeface="Times New Roman"/>
              <a:cs typeface="Times New Roman"/>
            </a:endParaRPr>
          </a:p>
          <a:p>
            <a:pPr marL="151193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decades.</a:t>
            </a:r>
            <a:endParaRPr sz="2000">
              <a:latin typeface="Times New Roman"/>
              <a:cs typeface="Times New Roman"/>
            </a:endParaRPr>
          </a:p>
          <a:p>
            <a:pPr lvl="1" marL="1511935" indent="-343535">
              <a:lnSpc>
                <a:spcPct val="100000"/>
              </a:lnSpc>
              <a:spcBef>
                <a:spcPts val="1200"/>
              </a:spcBef>
              <a:buAutoNum type="alphaLcPeriod" startAt="4"/>
              <a:tabLst>
                <a:tab pos="1511935" algn="l"/>
                <a:tab pos="1512570" algn="l"/>
              </a:tabLst>
            </a:pP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99.9%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durability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16903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 It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designed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deliver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99.9%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durability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7105015" cy="416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61390" indent="-457834">
              <a:lnSpc>
                <a:spcPct val="100000"/>
              </a:lnSpc>
              <a:spcBef>
                <a:spcPts val="2080"/>
              </a:spcBef>
              <a:buAutoNum type="arabicPeriod" startAt="7"/>
              <a:tabLst>
                <a:tab pos="961390" algn="l"/>
                <a:tab pos="962025" algn="l"/>
                <a:tab pos="7028180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unstr</a:t>
            </a:r>
            <a:r>
              <a:rPr dirty="0" sz="2000" spc="-10">
                <a:latin typeface="Times New Roman"/>
                <a:cs typeface="Times New Roman"/>
              </a:rPr>
              <a:t>uc</a:t>
            </a:r>
            <a:r>
              <a:rPr dirty="0" sz="2000">
                <a:latin typeface="Times New Roman"/>
                <a:cs typeface="Times New Roman"/>
              </a:rPr>
              <a:t>tur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7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7"/>
            </a:pPr>
            <a:endParaRPr sz="1950">
              <a:latin typeface="Times New Roman"/>
              <a:cs typeface="Times New Roman"/>
            </a:endParaRPr>
          </a:p>
          <a:p>
            <a:pPr lvl="1" marL="1875789" indent="-457834">
              <a:lnSpc>
                <a:spcPct val="100000"/>
              </a:lnSpc>
              <a:buAutoNum type="alphaLcPeriod"/>
              <a:tabLst>
                <a:tab pos="1875789" algn="l"/>
                <a:tab pos="1876425" algn="l"/>
              </a:tabLst>
            </a:pPr>
            <a:r>
              <a:rPr dirty="0" sz="2000" spc="-5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lvl="1" marL="1875789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75789" algn="l"/>
                <a:tab pos="1876425" algn="l"/>
              </a:tabLst>
            </a:pPr>
            <a:r>
              <a:rPr dirty="0" sz="2000" spc="-5">
                <a:latin typeface="Times New Roman"/>
                <a:cs typeface="Times New Roman"/>
              </a:rPr>
              <a:t>Relational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  <a:p>
            <a:pPr lvl="1" marL="18757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5789" algn="l"/>
                <a:tab pos="1876425" algn="l"/>
              </a:tabLst>
            </a:pP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  <a:p>
            <a:pPr lvl="1" marL="18757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5789" algn="l"/>
                <a:tab pos="1876425" algn="l"/>
              </a:tabLst>
            </a:pP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Lakes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1859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Relational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8964" y="3707765"/>
            <a:ext cx="302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iii.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8964" y="2183129"/>
            <a:ext cx="1010221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marR="742950" indent="-515620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527685" algn="l"/>
                <a:tab pos="528320" algn="l"/>
              </a:tabLst>
            </a:pP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dirty="0" sz="2000" spc="-10">
                <a:latin typeface="Times New Roman"/>
                <a:cs typeface="Times New Roman"/>
              </a:rPr>
              <a:t> design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accommodate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variety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key-value,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columnar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graph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formats.</a:t>
            </a:r>
            <a:endParaRPr sz="2000">
              <a:latin typeface="Times New Roman"/>
              <a:cs typeface="Times New Roman"/>
            </a:endParaRPr>
          </a:p>
          <a:p>
            <a:pPr marL="528320" marR="5080" indent="-515620">
              <a:lnSpc>
                <a:spcPct val="100000"/>
              </a:lnSpc>
              <a:buAutoNum type="romanLcPeriod"/>
              <a:tabLst>
                <a:tab pos="527685" algn="l"/>
                <a:tab pos="528320" algn="l"/>
              </a:tabLst>
            </a:pPr>
            <a:r>
              <a:rPr dirty="0" sz="2000" spc="-10">
                <a:latin typeface="Times New Roman"/>
                <a:cs typeface="Times New Roman"/>
              </a:rPr>
              <a:t>NoSQL,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 stand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"not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SQL</a:t>
            </a:r>
            <a:r>
              <a:rPr dirty="0" sz="2000" spc="-10">
                <a:latin typeface="Times New Roman"/>
                <a:cs typeface="Times New Roman"/>
              </a:rPr>
              <a:t>,"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alternative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relational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placed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schema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carefully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before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 built.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especially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useful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large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8964" y="4108259"/>
            <a:ext cx="1913255" cy="185610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964" y="6319837"/>
            <a:ext cx="2466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312" y="1258570"/>
            <a:ext cx="7399655" cy="94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1995"/>
              </a:spcBef>
              <a:tabLst>
                <a:tab pos="975994" algn="l"/>
              </a:tabLst>
            </a:pPr>
            <a:r>
              <a:rPr dirty="0" sz="2000" spc="-5">
                <a:latin typeface="Times New Roman"/>
                <a:cs typeface="Times New Roman"/>
              </a:rPr>
              <a:t>8.	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given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true 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712450" cy="379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storage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741680" marR="154940" indent="-228600">
              <a:lnSpc>
                <a:spcPct val="150100"/>
              </a:lnSpc>
              <a:spcBef>
                <a:spcPts val="58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analytics,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warehouses,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Things,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backup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5">
                <a:latin typeface="Times New Roman"/>
                <a:cs typeface="Times New Roman"/>
              </a:rPr>
              <a:t> form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architecture.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typically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reliable,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scalable,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>
                <a:latin typeface="Times New Roman"/>
                <a:cs typeface="Times New Roman"/>
              </a:rPr>
              <a:t> 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traditional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741680" marR="5080" indent="-2286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offers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archival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>
                <a:latin typeface="Times New Roman"/>
                <a:cs typeface="Times New Roman"/>
              </a:rPr>
              <a:t> options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designing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foundation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6925309" cy="416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5994" indent="-458470">
              <a:lnSpc>
                <a:spcPct val="100000"/>
              </a:lnSpc>
              <a:spcBef>
                <a:spcPts val="2110"/>
              </a:spcBef>
              <a:buAutoNum type="arabicPeriod" startAt="9"/>
              <a:tabLst>
                <a:tab pos="975994" algn="l"/>
                <a:tab pos="97663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9"/>
            </a:pPr>
            <a:endParaRPr sz="195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10">
                <a:latin typeface="Times New Roman"/>
                <a:cs typeface="Times New Roman"/>
              </a:rPr>
              <a:t>DynamoDB</a:t>
            </a:r>
            <a:endParaRPr sz="200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25">
                <a:latin typeface="Times New Roman"/>
                <a:cs typeface="Times New Roman"/>
              </a:rPr>
              <a:t>IBM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Cloudant</a:t>
            </a:r>
            <a:endParaRPr sz="2000">
              <a:latin typeface="Times New Roman"/>
              <a:cs typeface="Times New Roman"/>
            </a:endParaRPr>
          </a:p>
          <a:p>
            <a:pPr lvl="1"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5">
                <a:latin typeface="Times New Roman"/>
                <a:cs typeface="Times New Roman"/>
              </a:rPr>
              <a:t>Mongo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3319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</a:t>
            </a:r>
            <a:r>
              <a:rPr dirty="0" sz="2000" spc="5" b="1">
                <a:latin typeface="Times New Roman"/>
                <a:cs typeface="Times New Roman"/>
              </a:rPr>
              <a:t>w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z</a:t>
            </a:r>
            <a:r>
              <a:rPr dirty="0" sz="2000" spc="-5" b="1">
                <a:latin typeface="Times New Roman"/>
                <a:cs typeface="Times New Roman"/>
              </a:rPr>
              <a:t>on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Au</a:t>
            </a:r>
            <a:r>
              <a:rPr dirty="0" sz="2000" spc="-5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8154" y="3410204"/>
            <a:ext cx="302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iii.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8154" y="2190178"/>
            <a:ext cx="1005713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user-created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stand-alone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528320" marR="367030" indent="-516255">
              <a:lnSpc>
                <a:spcPct val="100000"/>
              </a:lnSpc>
              <a:buAutoNum type="romanLcPeriod" startAt="2"/>
              <a:tabLst>
                <a:tab pos="528320" algn="l"/>
                <a:tab pos="52895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DB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Line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ment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ole.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currently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MySQL,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MariaDB,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PostgreSQL,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Oracle,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8154" y="4268851"/>
            <a:ext cx="1913255" cy="18554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8154" y="6459537"/>
            <a:ext cx="2466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312" y="1258570"/>
            <a:ext cx="9251315" cy="957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  <a:spcBef>
                <a:spcPts val="2055"/>
              </a:spcBef>
              <a:tabLst>
                <a:tab pos="845185" algn="l"/>
              </a:tabLst>
            </a:pPr>
            <a:r>
              <a:rPr dirty="0" sz="2000">
                <a:latin typeface="Times New Roman"/>
                <a:cs typeface="Times New Roman"/>
              </a:rPr>
              <a:t>10.	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true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database(DB)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029" y="3005073"/>
            <a:ext cx="10020300" cy="3392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a </a:t>
            </a:r>
            <a:r>
              <a:rPr dirty="0" sz="2000" spc="-5">
                <a:latin typeface="Times New Roman"/>
                <a:cs typeface="Times New Roman"/>
              </a:rPr>
              <a:t>durably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stored</a:t>
            </a:r>
            <a:r>
              <a:rPr dirty="0" sz="2000">
                <a:latin typeface="Times New Roman"/>
                <a:cs typeface="Times New Roman"/>
              </a:rPr>
              <a:t> block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archives.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archive,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lower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aggregate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 startAt="4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5135245" cy="97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2170"/>
              </a:spcBef>
              <a:tabLst>
                <a:tab pos="901065" algn="l"/>
              </a:tabLst>
            </a:pPr>
            <a:r>
              <a:rPr dirty="0" sz="2000">
                <a:latin typeface="Times New Roman"/>
                <a:cs typeface="Times New Roman"/>
              </a:rPr>
              <a:t>11.	Which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an archive?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029" y="3470655"/>
            <a:ext cx="2479040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8320" algn="l"/>
                <a:tab pos="528955" algn="l"/>
                <a:tab pos="1144905" algn="l"/>
              </a:tabLst>
            </a:pPr>
            <a:r>
              <a:rPr dirty="0" sz="2000" spc="-60">
                <a:latin typeface="Times New Roman"/>
                <a:cs typeface="Times New Roman"/>
              </a:rPr>
              <a:t>TAR	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ZIP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30">
                <a:latin typeface="Times New Roman"/>
                <a:cs typeface="Times New Roman"/>
              </a:rPr>
              <a:t>ZIP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60">
                <a:latin typeface="Times New Roman"/>
                <a:cs typeface="Times New Roman"/>
              </a:rPr>
              <a:t>TAR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0" b="1">
                <a:latin typeface="Times New Roman"/>
                <a:cs typeface="Times New Roman"/>
              </a:rPr>
              <a:t>TAR</a:t>
            </a:r>
            <a:r>
              <a:rPr dirty="0" sz="2000" b="1">
                <a:latin typeface="Times New Roman"/>
                <a:cs typeface="Times New Roman"/>
              </a:rPr>
              <a:t> 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ZIP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10489565" cy="1437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842644" marR="5080" indent="-457200">
              <a:lnSpc>
                <a:spcPct val="150100"/>
              </a:lnSpc>
              <a:spcBef>
                <a:spcPts val="1030"/>
              </a:spcBef>
              <a:tabLst>
                <a:tab pos="842644" algn="l"/>
                <a:tab pos="2426970" algn="l"/>
              </a:tabLst>
            </a:pPr>
            <a:r>
              <a:rPr dirty="0" sz="2000">
                <a:latin typeface="Times New Roman"/>
                <a:cs typeface="Times New Roman"/>
              </a:rPr>
              <a:t>12.	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aggregate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before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20">
                <a:latin typeface="Times New Roman"/>
                <a:cs typeface="Times New Roman"/>
              </a:rPr>
              <a:t>Glacier.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029" y="3012440"/>
            <a:ext cx="3104515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Byte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No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minimum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Limit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40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0" b="1">
                <a:latin typeface="Times New Roman"/>
                <a:cs typeface="Times New Roman"/>
              </a:rPr>
              <a:t> No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minimum</a:t>
            </a:r>
            <a:r>
              <a:rPr dirty="0" sz="2000" spc="-5" b="1">
                <a:latin typeface="Times New Roman"/>
                <a:cs typeface="Times New Roman"/>
              </a:rPr>
              <a:t> Limit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8644255" cy="979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2225"/>
              </a:spcBef>
              <a:tabLst>
                <a:tab pos="842644" algn="l"/>
              </a:tabLst>
            </a:pPr>
            <a:r>
              <a:rPr dirty="0" sz="2000">
                <a:latin typeface="Times New Roman"/>
                <a:cs typeface="Times New Roman"/>
              </a:rPr>
              <a:t>13.	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minimum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 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Glacier?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029" y="3012757"/>
            <a:ext cx="8728075" cy="3392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528320" marR="5080" indent="-516255">
              <a:lnSpc>
                <a:spcPct val="150100"/>
              </a:lnSpc>
              <a:spcBef>
                <a:spcPts val="5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1 </a:t>
            </a:r>
            <a:r>
              <a:rPr dirty="0" sz="2000" spc="-5">
                <a:latin typeface="Times New Roman"/>
                <a:cs typeface="Times New Roman"/>
              </a:rPr>
              <a:t>database per instance; </a:t>
            </a:r>
            <a:r>
              <a:rPr dirty="0" sz="2000">
                <a:latin typeface="Times New Roman"/>
                <a:cs typeface="Times New Roman"/>
              </a:rPr>
              <a:t>no limit on number of </a:t>
            </a:r>
            <a:r>
              <a:rPr dirty="0" sz="2000" spc="-5">
                <a:latin typeface="Times New Roman"/>
                <a:cs typeface="Times New Roman"/>
              </a:rPr>
              <a:t>schemas per database imposed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30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marL="591820" indent="-579755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591820" algn="l"/>
                <a:tab pos="59245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30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databases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8297545" cy="97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2230"/>
              </a:spcBef>
              <a:tabLst>
                <a:tab pos="842644" algn="l"/>
              </a:tabLst>
            </a:pPr>
            <a:r>
              <a:rPr dirty="0" sz="2000">
                <a:latin typeface="Times New Roman"/>
                <a:cs typeface="Times New Roman"/>
              </a:rPr>
              <a:t>14.	</a:t>
            </a: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5">
                <a:latin typeface="Times New Roman"/>
                <a:cs typeface="Times New Roman"/>
              </a:rPr>
              <a:t> databases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schemas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SQL?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029" y="2990596"/>
            <a:ext cx="9103995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snapshot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taken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695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snapshot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10">
                <a:latin typeface="Times New Roman"/>
                <a:cs typeface="Times New Roman"/>
              </a:rPr>
              <a:t>Synchronous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replication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8900795" cy="956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2050"/>
              </a:spcBef>
              <a:tabLst>
                <a:tab pos="901065" algn="l"/>
              </a:tabLst>
            </a:pPr>
            <a:r>
              <a:rPr dirty="0" sz="2000" spc="-5">
                <a:latin typeface="Times New Roman"/>
                <a:cs typeface="Times New Roman"/>
              </a:rPr>
              <a:t>15.	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happens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convert</a:t>
            </a:r>
            <a:r>
              <a:rPr dirty="0" sz="2000">
                <a:latin typeface="Times New Roman"/>
                <a:cs typeface="Times New Roman"/>
              </a:rPr>
              <a:t> my RDS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Single-AZ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Multi-AZ?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102340" cy="462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969644" indent="-457834">
              <a:lnSpc>
                <a:spcPct val="100000"/>
              </a:lnSpc>
              <a:spcBef>
                <a:spcPts val="2105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hosting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website?</a:t>
            </a:r>
            <a:endParaRPr sz="2000">
              <a:latin typeface="Times New Roman"/>
              <a:cs typeface="Times New Roman"/>
            </a:endParaRPr>
          </a:p>
          <a:p>
            <a:pPr marL="969644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loud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969644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-5">
                <a:latin typeface="Times New Roman"/>
                <a:cs typeface="Times New Roman"/>
              </a:rPr>
              <a:t>Prepare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structured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unstructured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969644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-15">
                <a:latin typeface="Times New Roman"/>
                <a:cs typeface="Times New Roman"/>
              </a:rPr>
              <a:t>List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explain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various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NoSQL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engine.</a:t>
            </a:r>
            <a:endParaRPr sz="2000">
              <a:latin typeface="Times New Roman"/>
              <a:cs typeface="Times New Roman"/>
            </a:endParaRPr>
          </a:p>
          <a:p>
            <a:pPr marL="969644" marR="5080" indent="-457834">
              <a:lnSpc>
                <a:spcPts val="3600"/>
              </a:lnSpc>
              <a:spcBef>
                <a:spcPts val="320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DynamoDB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write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query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ID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 spc="-55"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  <a:p>
            <a:pPr marL="969644" indent="-457834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RDS?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RDS.</a:t>
            </a:r>
            <a:endParaRPr sz="2000">
              <a:latin typeface="Times New Roman"/>
              <a:cs typeface="Times New Roman"/>
            </a:endParaRPr>
          </a:p>
          <a:p>
            <a:pPr marL="969644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MySQL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>
                <a:latin typeface="Times New Roman"/>
                <a:cs typeface="Times New Roman"/>
              </a:rPr>
              <a:t> using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RDS.</a:t>
            </a:r>
            <a:endParaRPr sz="2000">
              <a:latin typeface="Times New Roman"/>
              <a:cs typeface="Times New Roman"/>
            </a:endParaRPr>
          </a:p>
          <a:p>
            <a:pPr marL="969644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document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Aurora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302115" cy="4609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800735" indent="-287655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800735" algn="l"/>
                <a:tab pos="80137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Introduction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properties.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00735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00735" algn="l"/>
                <a:tab pos="801370" algn="l"/>
              </a:tabLst>
            </a:pPr>
            <a:r>
              <a:rPr dirty="0" sz="2000">
                <a:latin typeface="Times New Roman"/>
                <a:cs typeface="Times New Roman"/>
              </a:rPr>
              <a:t>The S3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creation and </a:t>
            </a:r>
            <a:r>
              <a:rPr dirty="0" sz="2000">
                <a:latin typeface="Times New Roman"/>
                <a:cs typeface="Times New Roman"/>
              </a:rPr>
              <a:t>hosting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00735" indent="-287655">
              <a:lnSpc>
                <a:spcPct val="100000"/>
              </a:lnSpc>
              <a:buFont typeface="Arial MT"/>
              <a:buChar char="•"/>
              <a:tabLst>
                <a:tab pos="800735" algn="l"/>
                <a:tab pos="80137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Glacier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00735" indent="-287655">
              <a:lnSpc>
                <a:spcPct val="100000"/>
              </a:lnSpc>
              <a:buFont typeface="Arial MT"/>
              <a:buChar char="•"/>
              <a:tabLst>
                <a:tab pos="800735" algn="l"/>
                <a:tab pos="80137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configuring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Dynamo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</a:t>
            </a:r>
            <a:r>
              <a:rPr dirty="0" sz="2000" spc="-5">
                <a:latin typeface="Times New Roman"/>
                <a:cs typeface="Times New Roman"/>
              </a:rPr>
              <a:t> database.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00735" indent="-287655">
              <a:lnSpc>
                <a:spcPct val="100000"/>
              </a:lnSpc>
              <a:buFont typeface="Arial MT"/>
              <a:buChar char="•"/>
              <a:tabLst>
                <a:tab pos="800735" algn="l"/>
                <a:tab pos="80137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00735" indent="-287655">
              <a:lnSpc>
                <a:spcPct val="100000"/>
              </a:lnSpc>
              <a:buFont typeface="Arial MT"/>
              <a:buChar char="•"/>
              <a:tabLst>
                <a:tab pos="800735" algn="l"/>
                <a:tab pos="801370" algn="l"/>
              </a:tabLst>
            </a:pP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structured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unstructured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00735" indent="-287655">
              <a:lnSpc>
                <a:spcPct val="100000"/>
              </a:lnSpc>
              <a:buFont typeface="Arial MT"/>
              <a:buChar char="•"/>
              <a:tabLst>
                <a:tab pos="800735" algn="l"/>
                <a:tab pos="801370" algn="l"/>
              </a:tabLst>
            </a:pPr>
            <a:r>
              <a:rPr dirty="0" sz="2000" spc="-5">
                <a:latin typeface="Times New Roman"/>
                <a:cs typeface="Times New Roman"/>
              </a:rPr>
              <a:t>Relational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database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1463" y="1964689"/>
          <a:ext cx="9613900" cy="404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570"/>
                <a:gridCol w="6657975"/>
                <a:gridCol w="1551940"/>
              </a:tblGrid>
              <a:tr h="273684">
                <a:tc>
                  <a:txBody>
                    <a:bodyPr/>
                    <a:lstStyle/>
                    <a:p>
                      <a:pPr marL="213360">
                        <a:lnSpc>
                          <a:spcPts val="1914"/>
                        </a:lnSpc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914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1914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</a:tr>
              <a:tr h="791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 marR="577215">
                        <a:lnSpc>
                          <a:spcPct val="107300"/>
                        </a:lnSpc>
                        <a:spcBef>
                          <a:spcPts val="84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https://docs.aws.amazon.com/AmazonS3/latest/dev/Introduction.html </a:t>
                      </a:r>
                      <a:r>
                        <a:rPr dirty="0" sz="1600" spc="-35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https://docs.aws.amazon.com/AmazonS3/latest/dev/Welcome.html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marR="647700">
                        <a:lnSpc>
                          <a:spcPct val="107300"/>
                        </a:lnSpc>
                        <a:spcBef>
                          <a:spcPts val="84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What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SSS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bucket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870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https://docs.aws.amazon.com/sdk-for-go/v1/developer-guide/s3-example-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56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basic-bucket-operations.html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187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bucket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creation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132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S3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Bucket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Properties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 marR="104775">
                        <a:lnSpc>
                          <a:spcPct val="107300"/>
                        </a:lnSpc>
                        <a:spcBef>
                          <a:spcPts val="17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https://docs.aws.amazon.com/AmazonS3/latest/dev/EnableWebsiteHosting. </a:t>
                      </a:r>
                      <a:r>
                        <a:rPr dirty="0" sz="1600" spc="-350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5"/>
                        </a:rPr>
                        <a:t> </a:t>
                      </a:r>
                      <a:r>
                        <a:rPr dirty="0" u="sng" sz="16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hosting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bucket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98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 marR="130175">
                        <a:lnSpc>
                          <a:spcPct val="107300"/>
                        </a:lnSpc>
                        <a:spcBef>
                          <a:spcPts val="900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https://aws.amazon.com/rds/ </a:t>
                      </a:r>
                      <a:r>
                        <a:rPr dirty="0" sz="1600" spc="-1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https://docs.aws.amazon.com/AmazonRDS/latest/UserGuide/Welcome.html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RDS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Engines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21842">
                <a:tc>
                  <a:txBody>
                    <a:bodyPr/>
                    <a:lstStyle/>
                    <a:p>
                      <a:pPr marL="213360">
                        <a:lnSpc>
                          <a:spcPts val="1875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Glacier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Storage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https://docs.aws.amazon.com/amazonglacier/latest/dev/glacier-dg.pdf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Glacier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Storage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21817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DynamoDB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875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https://docs.aws.amazon.com/amazondynamodb/latest/developerguide/dyn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u="sng" sz="16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amodb-dg.pdf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DynamoDB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Document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29759" y="1917700"/>
            <a:ext cx="6817359" cy="1033780"/>
            <a:chOff x="4429759" y="1917700"/>
            <a:chExt cx="6817359" cy="1033780"/>
          </a:xfrm>
        </p:grpSpPr>
        <p:sp>
          <p:nvSpPr>
            <p:cNvPr id="3" name="object 3"/>
            <p:cNvSpPr/>
            <p:nvPr/>
          </p:nvSpPr>
          <p:spPr>
            <a:xfrm>
              <a:off x="4436109" y="1924050"/>
              <a:ext cx="6804659" cy="1021080"/>
            </a:xfrm>
            <a:custGeom>
              <a:avLst/>
              <a:gdLst/>
              <a:ahLst/>
              <a:cxnLst/>
              <a:rect l="l" t="t" r="r" b="b"/>
              <a:pathLst>
                <a:path w="6804659" h="1021080">
                  <a:moveTo>
                    <a:pt x="6294120" y="0"/>
                  </a:moveTo>
                  <a:lnTo>
                    <a:pt x="6294120" y="127635"/>
                  </a:lnTo>
                  <a:lnTo>
                    <a:pt x="0" y="127635"/>
                  </a:lnTo>
                  <a:lnTo>
                    <a:pt x="0" y="893445"/>
                  </a:lnTo>
                  <a:lnTo>
                    <a:pt x="6294120" y="893445"/>
                  </a:lnTo>
                  <a:lnTo>
                    <a:pt x="6294120" y="1021079"/>
                  </a:lnTo>
                  <a:lnTo>
                    <a:pt x="6804659" y="510539"/>
                  </a:lnTo>
                  <a:lnTo>
                    <a:pt x="6294120" y="0"/>
                  </a:lnTo>
                  <a:close/>
                </a:path>
              </a:pathLst>
            </a:custGeom>
            <a:solidFill>
              <a:srgbClr val="FFD966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36109" y="1924050"/>
              <a:ext cx="6804659" cy="1021080"/>
            </a:xfrm>
            <a:custGeom>
              <a:avLst/>
              <a:gdLst/>
              <a:ahLst/>
              <a:cxnLst/>
              <a:rect l="l" t="t" r="r" b="b"/>
              <a:pathLst>
                <a:path w="6804659" h="1021080">
                  <a:moveTo>
                    <a:pt x="0" y="127635"/>
                  </a:moveTo>
                  <a:lnTo>
                    <a:pt x="6294120" y="127635"/>
                  </a:lnTo>
                  <a:lnTo>
                    <a:pt x="6294120" y="0"/>
                  </a:lnTo>
                  <a:lnTo>
                    <a:pt x="6804659" y="510539"/>
                  </a:lnTo>
                  <a:lnTo>
                    <a:pt x="6294120" y="1021079"/>
                  </a:lnTo>
                  <a:lnTo>
                    <a:pt x="6294120" y="893445"/>
                  </a:lnTo>
                  <a:lnTo>
                    <a:pt x="0" y="893445"/>
                  </a:lnTo>
                  <a:lnTo>
                    <a:pt x="0" y="127635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433570" y="2010790"/>
            <a:ext cx="6423660" cy="80327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84785" marR="5080" indent="-172720">
              <a:lnSpc>
                <a:spcPts val="1980"/>
              </a:lnSpc>
              <a:spcBef>
                <a:spcPts val="315"/>
              </a:spcBef>
              <a:buChar char="•"/>
              <a:tabLst>
                <a:tab pos="185420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scalable,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durable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platform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make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accessible </a:t>
            </a:r>
            <a:r>
              <a:rPr dirty="0" sz="1800" spc="-15">
                <a:latin typeface="Calibri"/>
                <a:cs typeface="Calibri"/>
              </a:rPr>
              <a:t>from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any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Internet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user-generated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content,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active </a:t>
            </a:r>
            <a:r>
              <a:rPr dirty="0" sz="1800" spc="-10">
                <a:latin typeface="Calibri"/>
                <a:cs typeface="Calibri"/>
              </a:rPr>
              <a:t>archive,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less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computing,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Big</a:t>
            </a:r>
            <a:r>
              <a:rPr dirty="0" sz="1800" spc="-15">
                <a:latin typeface="Calibri"/>
                <a:cs typeface="Calibri"/>
              </a:rPr>
              <a:t> Data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storage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backup</a:t>
            </a:r>
            <a:r>
              <a:rPr dirty="0" sz="1800" spc="-5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recovery.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2180" y="2161539"/>
            <a:ext cx="3510279" cy="546100"/>
            <a:chOff x="932180" y="2161539"/>
            <a:chExt cx="3510279" cy="546100"/>
          </a:xfrm>
        </p:grpSpPr>
        <p:sp>
          <p:nvSpPr>
            <p:cNvPr id="7" name="object 7"/>
            <p:cNvSpPr/>
            <p:nvPr/>
          </p:nvSpPr>
          <p:spPr>
            <a:xfrm>
              <a:off x="938530" y="2167889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3408679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3408679" y="533400"/>
                  </a:lnTo>
                  <a:lnTo>
                    <a:pt x="3443305" y="526420"/>
                  </a:lnTo>
                  <a:lnTo>
                    <a:pt x="3471560" y="507380"/>
                  </a:lnTo>
                  <a:lnTo>
                    <a:pt x="3490600" y="479125"/>
                  </a:lnTo>
                  <a:lnTo>
                    <a:pt x="3497579" y="444500"/>
                  </a:lnTo>
                  <a:lnTo>
                    <a:pt x="3497579" y="88900"/>
                  </a:lnTo>
                  <a:lnTo>
                    <a:pt x="3490600" y="54274"/>
                  </a:lnTo>
                  <a:lnTo>
                    <a:pt x="3471560" y="26019"/>
                  </a:lnTo>
                  <a:lnTo>
                    <a:pt x="3443305" y="6979"/>
                  </a:lnTo>
                  <a:lnTo>
                    <a:pt x="34086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8530" y="2167889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3408679" y="0"/>
                  </a:lnTo>
                  <a:lnTo>
                    <a:pt x="3443305" y="6979"/>
                  </a:lnTo>
                  <a:lnTo>
                    <a:pt x="3471560" y="26019"/>
                  </a:lnTo>
                  <a:lnTo>
                    <a:pt x="3490600" y="54274"/>
                  </a:lnTo>
                  <a:lnTo>
                    <a:pt x="3497579" y="88900"/>
                  </a:lnTo>
                  <a:lnTo>
                    <a:pt x="3497579" y="444500"/>
                  </a:lnTo>
                  <a:lnTo>
                    <a:pt x="3490600" y="479125"/>
                  </a:lnTo>
                  <a:lnTo>
                    <a:pt x="3471560" y="507380"/>
                  </a:lnTo>
                  <a:lnTo>
                    <a:pt x="3443305" y="526420"/>
                  </a:lnTo>
                  <a:lnTo>
                    <a:pt x="3408679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974469" y="2202815"/>
            <a:ext cx="1419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Amazon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29759" y="2992120"/>
            <a:ext cx="6817359" cy="896619"/>
            <a:chOff x="4429759" y="2992120"/>
            <a:chExt cx="6817359" cy="896619"/>
          </a:xfrm>
        </p:grpSpPr>
        <p:sp>
          <p:nvSpPr>
            <p:cNvPr id="11" name="object 11"/>
            <p:cNvSpPr/>
            <p:nvPr/>
          </p:nvSpPr>
          <p:spPr>
            <a:xfrm>
              <a:off x="4436109" y="2998470"/>
              <a:ext cx="6804659" cy="883919"/>
            </a:xfrm>
            <a:custGeom>
              <a:avLst/>
              <a:gdLst/>
              <a:ahLst/>
              <a:cxnLst/>
              <a:rect l="l" t="t" r="r" b="b"/>
              <a:pathLst>
                <a:path w="6804659" h="883920">
                  <a:moveTo>
                    <a:pt x="6362699" y="0"/>
                  </a:moveTo>
                  <a:lnTo>
                    <a:pt x="6362699" y="110489"/>
                  </a:lnTo>
                  <a:lnTo>
                    <a:pt x="0" y="110489"/>
                  </a:lnTo>
                  <a:lnTo>
                    <a:pt x="0" y="773429"/>
                  </a:lnTo>
                  <a:lnTo>
                    <a:pt x="6362699" y="773429"/>
                  </a:lnTo>
                  <a:lnTo>
                    <a:pt x="6362699" y="883919"/>
                  </a:lnTo>
                  <a:lnTo>
                    <a:pt x="6804659" y="441959"/>
                  </a:lnTo>
                  <a:lnTo>
                    <a:pt x="6362699" y="0"/>
                  </a:lnTo>
                  <a:close/>
                </a:path>
              </a:pathLst>
            </a:custGeom>
            <a:solidFill>
              <a:srgbClr val="FFD966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36109" y="2998470"/>
              <a:ext cx="6804659" cy="883919"/>
            </a:xfrm>
            <a:custGeom>
              <a:avLst/>
              <a:gdLst/>
              <a:ahLst/>
              <a:cxnLst/>
              <a:rect l="l" t="t" r="r" b="b"/>
              <a:pathLst>
                <a:path w="6804659" h="883920">
                  <a:moveTo>
                    <a:pt x="0" y="110489"/>
                  </a:moveTo>
                  <a:lnTo>
                    <a:pt x="6362699" y="110489"/>
                  </a:lnTo>
                  <a:lnTo>
                    <a:pt x="6362699" y="0"/>
                  </a:lnTo>
                  <a:lnTo>
                    <a:pt x="6804659" y="441959"/>
                  </a:lnTo>
                  <a:lnTo>
                    <a:pt x="6362699" y="883919"/>
                  </a:lnTo>
                  <a:lnTo>
                    <a:pt x="6362699" y="773429"/>
                  </a:lnTo>
                  <a:lnTo>
                    <a:pt x="0" y="773429"/>
                  </a:lnTo>
                  <a:lnTo>
                    <a:pt x="0" y="110489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433570" y="3068891"/>
            <a:ext cx="5818505" cy="55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ts val="207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 spc="-5">
                <a:latin typeface="Calibri"/>
                <a:cs typeface="Calibri"/>
              </a:rPr>
              <a:t>Highly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affordable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long-term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storage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replace</a:t>
            </a:r>
            <a:r>
              <a:rPr dirty="0" sz="1800" spc="-10">
                <a:latin typeface="Calibri"/>
                <a:cs typeface="Calibri"/>
              </a:rPr>
              <a:t> tape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2070"/>
              </a:lnSpc>
            </a:pPr>
            <a:r>
              <a:rPr dirty="0" sz="1800" spc="-10">
                <a:latin typeface="Calibri"/>
                <a:cs typeface="Calibri"/>
              </a:rPr>
              <a:t>archive </a:t>
            </a:r>
            <a:r>
              <a:rPr dirty="0" sz="1800" spc="-5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regulatory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compliance.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180" y="3167379"/>
            <a:ext cx="3510279" cy="546100"/>
            <a:chOff x="932180" y="3167379"/>
            <a:chExt cx="3510279" cy="546100"/>
          </a:xfrm>
        </p:grpSpPr>
        <p:sp>
          <p:nvSpPr>
            <p:cNvPr id="15" name="object 15"/>
            <p:cNvSpPr/>
            <p:nvPr/>
          </p:nvSpPr>
          <p:spPr>
            <a:xfrm>
              <a:off x="938530" y="3173729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3408679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3408679" y="533400"/>
                  </a:lnTo>
                  <a:lnTo>
                    <a:pt x="3443305" y="526420"/>
                  </a:lnTo>
                  <a:lnTo>
                    <a:pt x="3471560" y="507380"/>
                  </a:lnTo>
                  <a:lnTo>
                    <a:pt x="3490600" y="479125"/>
                  </a:lnTo>
                  <a:lnTo>
                    <a:pt x="3497579" y="444500"/>
                  </a:lnTo>
                  <a:lnTo>
                    <a:pt x="3497579" y="88900"/>
                  </a:lnTo>
                  <a:lnTo>
                    <a:pt x="3490600" y="54274"/>
                  </a:lnTo>
                  <a:lnTo>
                    <a:pt x="3471560" y="26019"/>
                  </a:lnTo>
                  <a:lnTo>
                    <a:pt x="3443305" y="6979"/>
                  </a:lnTo>
                  <a:lnTo>
                    <a:pt x="34086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8530" y="3173729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3408679" y="0"/>
                  </a:lnTo>
                  <a:lnTo>
                    <a:pt x="3443305" y="6979"/>
                  </a:lnTo>
                  <a:lnTo>
                    <a:pt x="3471560" y="26019"/>
                  </a:lnTo>
                  <a:lnTo>
                    <a:pt x="3490600" y="54274"/>
                  </a:lnTo>
                  <a:lnTo>
                    <a:pt x="3497579" y="88900"/>
                  </a:lnTo>
                  <a:lnTo>
                    <a:pt x="3497579" y="444500"/>
                  </a:lnTo>
                  <a:lnTo>
                    <a:pt x="3490600" y="479125"/>
                  </a:lnTo>
                  <a:lnTo>
                    <a:pt x="3471560" y="507380"/>
                  </a:lnTo>
                  <a:lnTo>
                    <a:pt x="3443305" y="526420"/>
                  </a:lnTo>
                  <a:lnTo>
                    <a:pt x="3408679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728216" y="3208972"/>
            <a:ext cx="19126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Glacier</a:t>
            </a:r>
            <a:r>
              <a:rPr dirty="0" sz="2400" spc="-20" b="1">
                <a:latin typeface="Calibri"/>
                <a:cs typeface="Calibri"/>
              </a:rPr>
              <a:t> storage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29759" y="3929379"/>
            <a:ext cx="6817359" cy="1003300"/>
            <a:chOff x="4429759" y="3929379"/>
            <a:chExt cx="6817359" cy="1003300"/>
          </a:xfrm>
        </p:grpSpPr>
        <p:sp>
          <p:nvSpPr>
            <p:cNvPr id="19" name="object 19"/>
            <p:cNvSpPr/>
            <p:nvPr/>
          </p:nvSpPr>
          <p:spPr>
            <a:xfrm>
              <a:off x="4436109" y="3935729"/>
              <a:ext cx="6804659" cy="990600"/>
            </a:xfrm>
            <a:custGeom>
              <a:avLst/>
              <a:gdLst/>
              <a:ahLst/>
              <a:cxnLst/>
              <a:rect l="l" t="t" r="r" b="b"/>
              <a:pathLst>
                <a:path w="6804659" h="990600">
                  <a:moveTo>
                    <a:pt x="6309360" y="0"/>
                  </a:moveTo>
                  <a:lnTo>
                    <a:pt x="6309360" y="123825"/>
                  </a:lnTo>
                  <a:lnTo>
                    <a:pt x="0" y="123825"/>
                  </a:lnTo>
                  <a:lnTo>
                    <a:pt x="0" y="866775"/>
                  </a:lnTo>
                  <a:lnTo>
                    <a:pt x="6309360" y="866775"/>
                  </a:lnTo>
                  <a:lnTo>
                    <a:pt x="6309360" y="990600"/>
                  </a:lnTo>
                  <a:lnTo>
                    <a:pt x="6804659" y="495300"/>
                  </a:lnTo>
                  <a:lnTo>
                    <a:pt x="6309360" y="0"/>
                  </a:lnTo>
                  <a:close/>
                </a:path>
              </a:pathLst>
            </a:custGeom>
            <a:solidFill>
              <a:srgbClr val="FFD966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36109" y="3935729"/>
              <a:ext cx="6804659" cy="990600"/>
            </a:xfrm>
            <a:custGeom>
              <a:avLst/>
              <a:gdLst/>
              <a:ahLst/>
              <a:cxnLst/>
              <a:rect l="l" t="t" r="r" b="b"/>
              <a:pathLst>
                <a:path w="6804659" h="990600">
                  <a:moveTo>
                    <a:pt x="0" y="123825"/>
                  </a:moveTo>
                  <a:lnTo>
                    <a:pt x="6309360" y="123825"/>
                  </a:lnTo>
                  <a:lnTo>
                    <a:pt x="6309360" y="0"/>
                  </a:lnTo>
                  <a:lnTo>
                    <a:pt x="6804659" y="495300"/>
                  </a:lnTo>
                  <a:lnTo>
                    <a:pt x="6309360" y="990600"/>
                  </a:lnTo>
                  <a:lnTo>
                    <a:pt x="6309360" y="866775"/>
                  </a:lnTo>
                  <a:lnTo>
                    <a:pt x="0" y="8667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433570" y="4017898"/>
            <a:ext cx="5904230" cy="7721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4785" marR="5080" indent="-172720">
              <a:lnSpc>
                <a:spcPts val="1860"/>
              </a:lnSpc>
              <a:spcBef>
                <a:spcPts val="409"/>
              </a:spcBef>
              <a:buChar char="•"/>
              <a:tabLst>
                <a:tab pos="185420" algn="l"/>
              </a:tabLst>
            </a:pPr>
            <a:r>
              <a:rPr dirty="0" sz="1800" spc="-5">
                <a:solidFill>
                  <a:srgbClr val="212A35"/>
                </a:solidFill>
                <a:latin typeface="Times New Roman"/>
                <a:cs typeface="Times New Roman"/>
              </a:rPr>
              <a:t>Local storage </a:t>
            </a:r>
            <a:r>
              <a:rPr dirty="0" sz="1800" spc="-10">
                <a:solidFill>
                  <a:srgbClr val="212A35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212A35"/>
                </a:solidFill>
                <a:latin typeface="Times New Roman"/>
                <a:cs typeface="Times New Roman"/>
              </a:rPr>
              <a:t>Amazon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EC2, </a:t>
            </a:r>
            <a:r>
              <a:rPr dirty="0" sz="1800" spc="-10">
                <a:solidFill>
                  <a:srgbClr val="212A35"/>
                </a:solidFill>
                <a:latin typeface="Times New Roman"/>
                <a:cs typeface="Times New Roman"/>
              </a:rPr>
              <a:t>for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relational and </a:t>
            </a:r>
            <a:r>
              <a:rPr dirty="0" sz="1800" spc="-5">
                <a:solidFill>
                  <a:srgbClr val="212A35"/>
                </a:solidFill>
                <a:latin typeface="Times New Roman"/>
                <a:cs typeface="Times New Roman"/>
              </a:rPr>
              <a:t>No SQL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Times New Roman"/>
                <a:cs typeface="Times New Roman"/>
              </a:rPr>
              <a:t>databases,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 data</a:t>
            </a:r>
            <a:r>
              <a:rPr dirty="0" sz="1800" spc="-10">
                <a:solidFill>
                  <a:srgbClr val="212A35"/>
                </a:solidFill>
                <a:latin typeface="Times New Roman"/>
                <a:cs typeface="Times New Roman"/>
              </a:rPr>
              <a:t> warehousing,</a:t>
            </a:r>
            <a:r>
              <a:rPr dirty="0" sz="1800" spc="55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enterprise</a:t>
            </a:r>
            <a:r>
              <a:rPr dirty="0" sz="1800" spc="-1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applications, Big</a:t>
            </a:r>
            <a:r>
              <a:rPr dirty="0" sz="1800" spc="5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Data </a:t>
            </a:r>
            <a:r>
              <a:rPr dirty="0" sz="1800" spc="-434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Times New Roman"/>
                <a:cs typeface="Times New Roman"/>
              </a:rPr>
              <a:t>processing,</a:t>
            </a:r>
            <a:r>
              <a:rPr dirty="0" sz="1800" spc="1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or</a:t>
            </a:r>
            <a:r>
              <a:rPr dirty="0" sz="1800" spc="-1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Times New Roman"/>
                <a:cs typeface="Times New Roman"/>
              </a:rPr>
              <a:t>backup</a:t>
            </a:r>
            <a:r>
              <a:rPr dirty="0" sz="1800" spc="25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A35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12A35"/>
                </a:solidFill>
                <a:latin typeface="Times New Roman"/>
                <a:cs typeface="Times New Roman"/>
              </a:rPr>
              <a:t>recovery.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2180" y="4157979"/>
            <a:ext cx="3510279" cy="546100"/>
            <a:chOff x="932180" y="4157979"/>
            <a:chExt cx="3510279" cy="546100"/>
          </a:xfrm>
        </p:grpSpPr>
        <p:sp>
          <p:nvSpPr>
            <p:cNvPr id="23" name="object 23"/>
            <p:cNvSpPr/>
            <p:nvPr/>
          </p:nvSpPr>
          <p:spPr>
            <a:xfrm>
              <a:off x="938530" y="4164329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3408679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3408679" y="533400"/>
                  </a:lnTo>
                  <a:lnTo>
                    <a:pt x="3443305" y="526420"/>
                  </a:lnTo>
                  <a:lnTo>
                    <a:pt x="3471560" y="507380"/>
                  </a:lnTo>
                  <a:lnTo>
                    <a:pt x="3490600" y="479125"/>
                  </a:lnTo>
                  <a:lnTo>
                    <a:pt x="3497579" y="444500"/>
                  </a:lnTo>
                  <a:lnTo>
                    <a:pt x="3497579" y="88900"/>
                  </a:lnTo>
                  <a:lnTo>
                    <a:pt x="3490600" y="54274"/>
                  </a:lnTo>
                  <a:lnTo>
                    <a:pt x="3471560" y="26019"/>
                  </a:lnTo>
                  <a:lnTo>
                    <a:pt x="3443305" y="6979"/>
                  </a:lnTo>
                  <a:lnTo>
                    <a:pt x="34086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38530" y="4164329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3408679" y="0"/>
                  </a:lnTo>
                  <a:lnTo>
                    <a:pt x="3443305" y="6979"/>
                  </a:lnTo>
                  <a:lnTo>
                    <a:pt x="3471560" y="26019"/>
                  </a:lnTo>
                  <a:lnTo>
                    <a:pt x="3490600" y="54274"/>
                  </a:lnTo>
                  <a:lnTo>
                    <a:pt x="3497579" y="88900"/>
                  </a:lnTo>
                  <a:lnTo>
                    <a:pt x="3497579" y="444500"/>
                  </a:lnTo>
                  <a:lnTo>
                    <a:pt x="3490600" y="479125"/>
                  </a:lnTo>
                  <a:lnTo>
                    <a:pt x="3471560" y="507380"/>
                  </a:lnTo>
                  <a:lnTo>
                    <a:pt x="3443305" y="526420"/>
                  </a:lnTo>
                  <a:lnTo>
                    <a:pt x="3408679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397888" y="4199953"/>
            <a:ext cx="2574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Elastic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block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29759" y="4973320"/>
            <a:ext cx="6817359" cy="802640"/>
            <a:chOff x="4429759" y="4973320"/>
            <a:chExt cx="6817359" cy="802640"/>
          </a:xfrm>
        </p:grpSpPr>
        <p:sp>
          <p:nvSpPr>
            <p:cNvPr id="27" name="object 27"/>
            <p:cNvSpPr/>
            <p:nvPr/>
          </p:nvSpPr>
          <p:spPr>
            <a:xfrm>
              <a:off x="4436109" y="4979670"/>
              <a:ext cx="6804659" cy="789940"/>
            </a:xfrm>
            <a:custGeom>
              <a:avLst/>
              <a:gdLst/>
              <a:ahLst/>
              <a:cxnLst/>
              <a:rect l="l" t="t" r="r" b="b"/>
              <a:pathLst>
                <a:path w="6804659" h="789939">
                  <a:moveTo>
                    <a:pt x="6409690" y="0"/>
                  </a:moveTo>
                  <a:lnTo>
                    <a:pt x="6409690" y="98805"/>
                  </a:lnTo>
                  <a:lnTo>
                    <a:pt x="0" y="98805"/>
                  </a:lnTo>
                  <a:lnTo>
                    <a:pt x="0" y="691197"/>
                  </a:lnTo>
                  <a:lnTo>
                    <a:pt x="6409690" y="691197"/>
                  </a:lnTo>
                  <a:lnTo>
                    <a:pt x="6409690" y="789939"/>
                  </a:lnTo>
                  <a:lnTo>
                    <a:pt x="6804659" y="394969"/>
                  </a:lnTo>
                  <a:lnTo>
                    <a:pt x="6409690" y="0"/>
                  </a:lnTo>
                  <a:close/>
                </a:path>
              </a:pathLst>
            </a:custGeom>
            <a:solidFill>
              <a:srgbClr val="FFD966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36109" y="4979670"/>
              <a:ext cx="6804659" cy="789940"/>
            </a:xfrm>
            <a:custGeom>
              <a:avLst/>
              <a:gdLst/>
              <a:ahLst/>
              <a:cxnLst/>
              <a:rect l="l" t="t" r="r" b="b"/>
              <a:pathLst>
                <a:path w="6804659" h="789939">
                  <a:moveTo>
                    <a:pt x="0" y="98805"/>
                  </a:moveTo>
                  <a:lnTo>
                    <a:pt x="6409690" y="98805"/>
                  </a:lnTo>
                  <a:lnTo>
                    <a:pt x="6409690" y="0"/>
                  </a:lnTo>
                  <a:lnTo>
                    <a:pt x="6804659" y="394969"/>
                  </a:lnTo>
                  <a:lnTo>
                    <a:pt x="6409690" y="789939"/>
                  </a:lnTo>
                  <a:lnTo>
                    <a:pt x="6409690" y="691197"/>
                  </a:lnTo>
                  <a:lnTo>
                    <a:pt x="0" y="691197"/>
                  </a:lnTo>
                  <a:lnTo>
                    <a:pt x="0" y="98805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433570" y="5039359"/>
            <a:ext cx="6301740" cy="5518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84785" marR="5080" indent="-172720">
              <a:lnSpc>
                <a:spcPts val="1980"/>
              </a:lnSpc>
              <a:spcBef>
                <a:spcPts val="315"/>
              </a:spcBef>
              <a:buChar char="•"/>
              <a:tabLst>
                <a:tab pos="185420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portfolio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services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simplify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accelerate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sizes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AWS</a:t>
            </a:r>
            <a:r>
              <a:rPr dirty="0" sz="1800" spc="-5">
                <a:latin typeface="Calibri"/>
                <a:cs typeface="Calibri"/>
              </a:rPr>
              <a:t> cloud.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2180" y="5100320"/>
            <a:ext cx="3510279" cy="546100"/>
            <a:chOff x="932180" y="5100320"/>
            <a:chExt cx="3510279" cy="546100"/>
          </a:xfrm>
        </p:grpSpPr>
        <p:sp>
          <p:nvSpPr>
            <p:cNvPr id="31" name="object 31"/>
            <p:cNvSpPr/>
            <p:nvPr/>
          </p:nvSpPr>
          <p:spPr>
            <a:xfrm>
              <a:off x="938530" y="5106670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3408679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6986" y="479103"/>
                  </a:lnTo>
                  <a:lnTo>
                    <a:pt x="26038" y="507361"/>
                  </a:lnTo>
                  <a:lnTo>
                    <a:pt x="54296" y="526413"/>
                  </a:lnTo>
                  <a:lnTo>
                    <a:pt x="88900" y="533399"/>
                  </a:lnTo>
                  <a:lnTo>
                    <a:pt x="3408679" y="533399"/>
                  </a:lnTo>
                  <a:lnTo>
                    <a:pt x="3443305" y="526413"/>
                  </a:lnTo>
                  <a:lnTo>
                    <a:pt x="3471560" y="507361"/>
                  </a:lnTo>
                  <a:lnTo>
                    <a:pt x="3490600" y="479103"/>
                  </a:lnTo>
                  <a:lnTo>
                    <a:pt x="3497579" y="444499"/>
                  </a:lnTo>
                  <a:lnTo>
                    <a:pt x="3497579" y="88899"/>
                  </a:lnTo>
                  <a:lnTo>
                    <a:pt x="3490600" y="54274"/>
                  </a:lnTo>
                  <a:lnTo>
                    <a:pt x="3471560" y="26019"/>
                  </a:lnTo>
                  <a:lnTo>
                    <a:pt x="3443305" y="6979"/>
                  </a:lnTo>
                  <a:lnTo>
                    <a:pt x="34086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38530" y="5106670"/>
              <a:ext cx="3497579" cy="533400"/>
            </a:xfrm>
            <a:custGeom>
              <a:avLst/>
              <a:gdLst/>
              <a:ahLst/>
              <a:cxnLst/>
              <a:rect l="l" t="t" r="r" b="b"/>
              <a:pathLst>
                <a:path w="3497579" h="533400">
                  <a:moveTo>
                    <a:pt x="0" y="88899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3408679" y="0"/>
                  </a:lnTo>
                  <a:lnTo>
                    <a:pt x="3443305" y="6979"/>
                  </a:lnTo>
                  <a:lnTo>
                    <a:pt x="3471560" y="26019"/>
                  </a:lnTo>
                  <a:lnTo>
                    <a:pt x="3490600" y="54274"/>
                  </a:lnTo>
                  <a:lnTo>
                    <a:pt x="3497579" y="88899"/>
                  </a:lnTo>
                  <a:lnTo>
                    <a:pt x="3497579" y="444499"/>
                  </a:lnTo>
                  <a:lnTo>
                    <a:pt x="3490600" y="479103"/>
                  </a:lnTo>
                  <a:lnTo>
                    <a:pt x="3471560" y="507361"/>
                  </a:lnTo>
                  <a:lnTo>
                    <a:pt x="3443305" y="526413"/>
                  </a:lnTo>
                  <a:lnTo>
                    <a:pt x="3408679" y="533399"/>
                  </a:lnTo>
                  <a:lnTo>
                    <a:pt x="88900" y="533399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9"/>
                  </a:lnTo>
                  <a:lnTo>
                    <a:pt x="0" y="88899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344294" y="5143817"/>
            <a:ext cx="26841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Cloud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data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migration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29759" y="5819140"/>
            <a:ext cx="6817359" cy="929640"/>
            <a:chOff x="4429759" y="5819140"/>
            <a:chExt cx="6817359" cy="929640"/>
          </a:xfrm>
        </p:grpSpPr>
        <p:sp>
          <p:nvSpPr>
            <p:cNvPr id="35" name="object 35"/>
            <p:cNvSpPr/>
            <p:nvPr/>
          </p:nvSpPr>
          <p:spPr>
            <a:xfrm>
              <a:off x="4436109" y="5825490"/>
              <a:ext cx="6804659" cy="916940"/>
            </a:xfrm>
            <a:custGeom>
              <a:avLst/>
              <a:gdLst/>
              <a:ahLst/>
              <a:cxnLst/>
              <a:rect l="l" t="t" r="r" b="b"/>
              <a:pathLst>
                <a:path w="6804659" h="916940">
                  <a:moveTo>
                    <a:pt x="6346190" y="0"/>
                  </a:moveTo>
                  <a:lnTo>
                    <a:pt x="6346190" y="114617"/>
                  </a:lnTo>
                  <a:lnTo>
                    <a:pt x="0" y="114617"/>
                  </a:lnTo>
                  <a:lnTo>
                    <a:pt x="0" y="802322"/>
                  </a:lnTo>
                  <a:lnTo>
                    <a:pt x="6346190" y="802322"/>
                  </a:lnTo>
                  <a:lnTo>
                    <a:pt x="6346190" y="916940"/>
                  </a:lnTo>
                  <a:lnTo>
                    <a:pt x="6804659" y="458470"/>
                  </a:lnTo>
                  <a:lnTo>
                    <a:pt x="6346190" y="0"/>
                  </a:lnTo>
                  <a:close/>
                </a:path>
              </a:pathLst>
            </a:custGeom>
            <a:solidFill>
              <a:srgbClr val="FFD966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36109" y="5825490"/>
              <a:ext cx="6804659" cy="916940"/>
            </a:xfrm>
            <a:custGeom>
              <a:avLst/>
              <a:gdLst/>
              <a:ahLst/>
              <a:cxnLst/>
              <a:rect l="l" t="t" r="r" b="b"/>
              <a:pathLst>
                <a:path w="6804659" h="916940">
                  <a:moveTo>
                    <a:pt x="0" y="114617"/>
                  </a:moveTo>
                  <a:lnTo>
                    <a:pt x="6346190" y="114617"/>
                  </a:lnTo>
                  <a:lnTo>
                    <a:pt x="6346190" y="0"/>
                  </a:lnTo>
                  <a:lnTo>
                    <a:pt x="6804659" y="458470"/>
                  </a:lnTo>
                  <a:lnTo>
                    <a:pt x="6346190" y="916940"/>
                  </a:lnTo>
                  <a:lnTo>
                    <a:pt x="6346190" y="802322"/>
                  </a:lnTo>
                  <a:lnTo>
                    <a:pt x="0" y="802322"/>
                  </a:lnTo>
                  <a:lnTo>
                    <a:pt x="0" y="114617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432300" y="5902642"/>
            <a:ext cx="5970905" cy="49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ts val="1839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 file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interface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access semantics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make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185420">
              <a:lnSpc>
                <a:spcPts val="1839"/>
              </a:lnSpc>
            </a:pPr>
            <a:r>
              <a:rPr dirty="0" sz="1600" spc="-15">
                <a:latin typeface="Calibri"/>
                <a:cs typeface="Calibri"/>
              </a:rPr>
              <a:t>available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more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EC2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instances,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enterprise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applications,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media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79868" y="6350000"/>
            <a:ext cx="81705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4875" algn="l"/>
                <a:tab pos="3637279" algn="l"/>
              </a:tabLst>
            </a:pPr>
            <a:r>
              <a:rPr dirty="0" u="sng" sz="1600"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processing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workflows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Big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Data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analytics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workloads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38530" y="6015990"/>
            <a:ext cx="3497579" cy="530860"/>
          </a:xfrm>
          <a:custGeom>
            <a:avLst/>
            <a:gdLst/>
            <a:ahLst/>
            <a:cxnLst/>
            <a:rect l="l" t="t" r="r" b="b"/>
            <a:pathLst>
              <a:path w="3497579" h="530859">
                <a:moveTo>
                  <a:pt x="3409060" y="0"/>
                </a:moveTo>
                <a:lnTo>
                  <a:pt x="88480" y="0"/>
                </a:lnTo>
                <a:lnTo>
                  <a:pt x="54038" y="6952"/>
                </a:lnTo>
                <a:lnTo>
                  <a:pt x="25914" y="25914"/>
                </a:lnTo>
                <a:lnTo>
                  <a:pt x="6952" y="54038"/>
                </a:lnTo>
                <a:lnTo>
                  <a:pt x="0" y="88480"/>
                </a:lnTo>
                <a:lnTo>
                  <a:pt x="0" y="442379"/>
                </a:lnTo>
                <a:lnTo>
                  <a:pt x="6952" y="476821"/>
                </a:lnTo>
                <a:lnTo>
                  <a:pt x="25914" y="504945"/>
                </a:lnTo>
                <a:lnTo>
                  <a:pt x="54038" y="523907"/>
                </a:lnTo>
                <a:lnTo>
                  <a:pt x="88480" y="530860"/>
                </a:lnTo>
                <a:lnTo>
                  <a:pt x="3409060" y="530860"/>
                </a:lnTo>
                <a:lnTo>
                  <a:pt x="3443519" y="523907"/>
                </a:lnTo>
                <a:lnTo>
                  <a:pt x="3471656" y="504945"/>
                </a:lnTo>
                <a:lnTo>
                  <a:pt x="3490624" y="476821"/>
                </a:lnTo>
                <a:lnTo>
                  <a:pt x="3497579" y="442379"/>
                </a:lnTo>
                <a:lnTo>
                  <a:pt x="3497579" y="88480"/>
                </a:lnTo>
                <a:lnTo>
                  <a:pt x="3490624" y="54038"/>
                </a:lnTo>
                <a:lnTo>
                  <a:pt x="3471656" y="25914"/>
                </a:lnTo>
                <a:lnTo>
                  <a:pt x="3443519" y="6952"/>
                </a:lnTo>
                <a:lnTo>
                  <a:pt x="34090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51255" y="6068377"/>
            <a:ext cx="30664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Calibri"/>
                <a:cs typeface="Calibri"/>
              </a:rPr>
              <a:t>Amazon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elastic</a:t>
            </a:r>
            <a:r>
              <a:rPr dirty="0" sz="2200" spc="-5" b="1">
                <a:latin typeface="Calibri"/>
                <a:cs typeface="Calibri"/>
              </a:rPr>
              <a:t> file</a:t>
            </a:r>
            <a:r>
              <a:rPr dirty="0" sz="2200" spc="-20" b="1">
                <a:latin typeface="Calibri"/>
                <a:cs typeface="Calibri"/>
              </a:rPr>
              <a:t> 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845035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2312" y="1258570"/>
            <a:ext cx="3106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storage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1336" y="1909445"/>
          <a:ext cx="9605645" cy="292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340"/>
                <a:gridCol w="4675504"/>
                <a:gridCol w="2698750"/>
              </a:tblGrid>
              <a:tr h="364998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Note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solidFill>
                      <a:srgbClr val="FFC000"/>
                    </a:solidFill>
                  </a:tcPr>
                </a:tc>
              </a:tr>
              <a:tr h="346074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https://www.youtube.com/watch?v=77lMCiiMilo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13283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Bucket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Properties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https://www.youtube.com/watch?v=1IWnzK6LN3E&amp;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u="sng" sz="160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t=4s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creating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server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using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58394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Glacier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600" spc="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 </a:t>
                      </a: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https://www.youtube.com/watch?v=jQR9JpVKc2A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Glacier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58520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https://www.youtube.com/watch?v=I9Fzm1obG7U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Relational</a:t>
                      </a:r>
                      <a:r>
                        <a:rPr dirty="0" sz="16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database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874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NoSQL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https://www.youtube.com/watch?v=2mVR_Qgx_RU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NoSQL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DynamoDB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159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Video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9369" y="1929510"/>
          <a:ext cx="9610725" cy="280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0"/>
                <a:gridCol w="1522729"/>
                <a:gridCol w="2319020"/>
              </a:tblGrid>
              <a:tr h="3416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spc="-20" b="1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Link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</a:t>
                      </a:r>
                      <a:r>
                        <a:rPr dirty="0" sz="16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spc="-15" b="1"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Numbers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solidFill>
                      <a:srgbClr val="FFC000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https://awsdocs.s3.amazonaws.com/gettingstarted/latest/awsgsg-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intro.pdf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600" spc="5">
                          <a:latin typeface="Calibri"/>
                          <a:cs typeface="Calibri"/>
                        </a:rPr>
                        <a:t>17-23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848106">
                <a:tc>
                  <a:txBody>
                    <a:bodyPr/>
                    <a:lstStyle/>
                    <a:p>
                      <a:pPr marL="91440" marR="990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http://index- </a:t>
                      </a:r>
                      <a:r>
                        <a:rPr dirty="0" sz="1600" spc="-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3"/>
                        </a:rPr>
                        <a:t> </a:t>
                      </a: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of.es/Miscellanous/LIVRES/Wiley.NoSQL.Mar.2015.ISBN.111890574 </a:t>
                      </a:r>
                      <a:r>
                        <a:rPr dirty="0" sz="1600" spc="-350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3"/>
                        </a:rPr>
                        <a:t> </a:t>
                      </a:r>
                      <a:r>
                        <a:rPr dirty="0" u="sng" sz="16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1.pdf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NoSQL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36245">
                        <a:lnSpc>
                          <a:spcPct val="100000"/>
                        </a:lnSpc>
                      </a:pPr>
                      <a:r>
                        <a:rPr dirty="0" sz="1600" spc="5">
                          <a:latin typeface="Calibri"/>
                          <a:cs typeface="Calibri"/>
                        </a:rPr>
                        <a:t>5-59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4566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http://iips.icci.edu.iq/images/exam/databases-ramaz.pdf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461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Database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461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00" spc="5">
                          <a:latin typeface="Calibri"/>
                          <a:cs typeface="Calibri"/>
                        </a:rPr>
                        <a:t>29-52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461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https://docs.aws.amazon.com/amazonglacier/latest/dev/glacier-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u="sng" sz="16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dg.pdf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Glacier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621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600" spc="5">
                          <a:latin typeface="Calibri"/>
                          <a:cs typeface="Calibri"/>
                        </a:rPr>
                        <a:t>1-20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621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2379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5035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11001375" cy="334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s3?</a:t>
            </a:r>
            <a:endParaRPr sz="2400">
              <a:latin typeface="Times New Roman"/>
              <a:cs typeface="Times New Roman"/>
            </a:endParaRPr>
          </a:p>
          <a:p>
            <a:pPr marL="737235" marR="913765" indent="-229235">
              <a:lnSpc>
                <a:spcPct val="150000"/>
              </a:lnSpc>
              <a:spcBef>
                <a:spcPts val="64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2000">
                <a:latin typeface="Times New Roman"/>
                <a:cs typeface="Times New Roman"/>
              </a:rPr>
              <a:t>Amazon Simple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Internet.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web-scale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easier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developers.</a:t>
            </a:r>
            <a:endParaRPr sz="2000">
              <a:latin typeface="Times New Roman"/>
              <a:cs typeface="Times New Roman"/>
            </a:endParaRPr>
          </a:p>
          <a:p>
            <a:pPr marL="737235" marR="5080" indent="-229235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2000">
                <a:latin typeface="Times New Roman"/>
                <a:cs typeface="Times New Roman"/>
              </a:rPr>
              <a:t>Amazon S3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interface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anywhere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gives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 highly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scalable,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reliable,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fast,</a:t>
            </a:r>
            <a:r>
              <a:rPr dirty="0" sz="2000">
                <a:latin typeface="Times New Roman"/>
                <a:cs typeface="Times New Roman"/>
              </a:rPr>
              <a:t> inexpensive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uses</a:t>
            </a:r>
            <a:r>
              <a:rPr dirty="0" sz="2000">
                <a:latin typeface="Times New Roman"/>
                <a:cs typeface="Times New Roman"/>
              </a:rPr>
              <a:t> to run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 </a:t>
            </a:r>
            <a:r>
              <a:rPr dirty="0" sz="2000" spc="-5">
                <a:latin typeface="Times New Roman"/>
                <a:cs typeface="Times New Roman"/>
              </a:rPr>
              <a:t>global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websites.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5035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149" y="6350952"/>
            <a:ext cx="5344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 </a:t>
            </a:r>
            <a:r>
              <a:rPr dirty="0" sz="2000" spc="-5">
                <a:latin typeface="Times New Roman"/>
                <a:cs typeface="Times New Roman"/>
              </a:rPr>
              <a:t>keep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unauthorized</a:t>
            </a:r>
            <a:r>
              <a:rPr dirty="0" sz="2000" spc="-5">
                <a:latin typeface="Times New Roman"/>
                <a:cs typeface="Times New Roman"/>
              </a:rPr>
              <a:t> access.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0950"/>
            <a:ext cx="11302365" cy="4973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vantages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35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S3</a:t>
            </a:r>
            <a:endParaRPr sz="2400">
              <a:latin typeface="Times New Roman"/>
              <a:cs typeface="Times New Roman"/>
            </a:endParaRPr>
          </a:p>
          <a:p>
            <a:pPr algn="just" marL="735965" marR="160655" indent="-228600">
              <a:lnSpc>
                <a:spcPct val="150100"/>
              </a:lnSpc>
              <a:spcBef>
                <a:spcPts val="665"/>
              </a:spcBef>
              <a:buFont typeface="Arial MT"/>
              <a:buChar char="•"/>
              <a:tabLst>
                <a:tab pos="7366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Create </a:t>
            </a:r>
            <a:r>
              <a:rPr dirty="0" sz="2000" spc="-5" b="1">
                <a:latin typeface="Times New Roman"/>
                <a:cs typeface="Times New Roman"/>
              </a:rPr>
              <a:t>Buckets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Create and name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bucket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stores data. Buckets are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fundamental container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5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algn="just" marL="735965" marR="304165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736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Store </a:t>
            </a:r>
            <a:r>
              <a:rPr dirty="0" sz="2000" b="1">
                <a:latin typeface="Times New Roman"/>
                <a:cs typeface="Times New Roman"/>
              </a:rPr>
              <a:t>data in </a:t>
            </a:r>
            <a:r>
              <a:rPr dirty="0" sz="2000" spc="-5" b="1">
                <a:latin typeface="Times New Roman"/>
                <a:cs typeface="Times New Roman"/>
              </a:rPr>
              <a:t>Buckets </a:t>
            </a:r>
            <a:r>
              <a:rPr dirty="0" sz="2000">
                <a:latin typeface="Times New Roman"/>
                <a:cs typeface="Times New Roman"/>
              </a:rPr>
              <a:t>– Store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infinite </a:t>
            </a:r>
            <a:r>
              <a:rPr dirty="0" sz="2000" spc="-5">
                <a:latin typeface="Times New Roman"/>
                <a:cs typeface="Times New Roman"/>
              </a:rPr>
              <a:t>amount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in a </a:t>
            </a:r>
            <a:r>
              <a:rPr dirty="0" sz="2000" spc="-5">
                <a:latin typeface="Times New Roman"/>
                <a:cs typeface="Times New Roman"/>
              </a:rPr>
              <a:t>bucket. Upload as many objects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 into an Amazon S3 </a:t>
            </a:r>
            <a:r>
              <a:rPr dirty="0" sz="2000" spc="-5">
                <a:latin typeface="Times New Roman"/>
                <a:cs typeface="Times New Roman"/>
              </a:rPr>
              <a:t>bucket. Each object can </a:t>
            </a:r>
            <a:r>
              <a:rPr dirty="0" sz="2000">
                <a:latin typeface="Times New Roman"/>
                <a:cs typeface="Times New Roman"/>
              </a:rPr>
              <a:t>contain up to 5 TB of </a:t>
            </a:r>
            <a:r>
              <a:rPr dirty="0" sz="2000" spc="-5">
                <a:latin typeface="Times New Roman"/>
                <a:cs typeface="Times New Roman"/>
              </a:rPr>
              <a:t>data. Each object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stored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retrieved </a:t>
            </a:r>
            <a:r>
              <a:rPr dirty="0" sz="2000">
                <a:latin typeface="Times New Roman"/>
                <a:cs typeface="Times New Roman"/>
              </a:rPr>
              <a:t>using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 </a:t>
            </a:r>
            <a:r>
              <a:rPr dirty="0" sz="2000" spc="-10">
                <a:latin typeface="Times New Roman"/>
                <a:cs typeface="Times New Roman"/>
              </a:rPr>
              <a:t>developer-assigned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  <a:p>
            <a:pPr algn="just" marL="735965" marR="5080" indent="-2286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36600" algn="l"/>
              </a:tabLst>
            </a:pPr>
            <a:r>
              <a:rPr dirty="0" sz="2000" b="1">
                <a:latin typeface="Times New Roman"/>
                <a:cs typeface="Times New Roman"/>
              </a:rPr>
              <a:t>Download data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Download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enable others </a:t>
            </a:r>
            <a:r>
              <a:rPr dirty="0" sz="2000">
                <a:latin typeface="Times New Roman"/>
                <a:cs typeface="Times New Roman"/>
              </a:rPr>
              <a:t>to do </a:t>
            </a:r>
            <a:r>
              <a:rPr dirty="0" sz="2000" spc="-5">
                <a:latin typeface="Times New Roman"/>
                <a:cs typeface="Times New Roman"/>
              </a:rPr>
              <a:t>so. Download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data any </a:t>
            </a:r>
            <a:r>
              <a:rPr dirty="0" sz="2000">
                <a:latin typeface="Times New Roman"/>
                <a:cs typeface="Times New Roman"/>
              </a:rPr>
              <a:t>time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like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allow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the same.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5965" indent="-228600">
              <a:lnSpc>
                <a:spcPct val="100000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Permissions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Grant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deny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  <a:p>
            <a:pPr marL="73596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Grant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Authentication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19399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/>
              <a:t>AWS</a:t>
            </a:r>
            <a:r>
              <a:rPr dirty="0" sz="2400" spc="50"/>
              <a:t> </a:t>
            </a:r>
            <a:r>
              <a:rPr dirty="0" sz="2400" spc="-5"/>
              <a:t>Storage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2022-05-05T07:36:55Z</dcterms:created>
  <dcterms:modified xsi:type="dcterms:W3CDTF">2022-05-05T07:36:55Z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2022-05-05T00:00:00Z</vt:filetime>
  </property>
</Properties>
</file>