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022" y="400367"/>
            <a:ext cx="1157795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234301" y="1751424"/>
            <a:ext cx="4645025" cy="378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4900" y="2729928"/>
            <a:ext cx="5902198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9907" y="1258570"/>
            <a:ext cx="11132185" cy="4623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43308" y="6465252"/>
            <a:ext cx="228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console.aws.amazon.com/cloudwatch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aws.amazon.com/cloudwatch/" TargetMode="Externa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ender@EXAMPLE.com" TargetMode="External"/><Relationship Id="rId3" Type="http://schemas.openxmlformats.org/officeDocument/2006/relationships/hyperlink" Target="mailto:sender@example.com" TargetMode="Externa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ws.amazon.com/elastic-beanstalk/index.html" TargetMode="External"/><Relationship Id="rId3" Type="http://schemas.openxmlformats.org/officeDocument/2006/relationships/hyperlink" Target="https://docs.amazonaws.cn/en_us/AmazonCloudWatch/latest/monitoring/WhatIsCloudWatch.html" TargetMode="External"/><Relationship Id="rId4" Type="http://schemas.openxmlformats.org/officeDocument/2006/relationships/hyperlink" Target="https://docs.aws.amazon.com/AWSCloudFormation/latest/UserGuide/cfn-ug.pdf" TargetMode="External"/><Relationship Id="rId5" Type="http://schemas.openxmlformats.org/officeDocument/2006/relationships/hyperlink" Target="https://docs.aws.amazon.com/AWSSimpleQueueService/latest/SQSDeveloperGuide/welcome.html" TargetMode="External"/><Relationship Id="rId6" Type="http://schemas.openxmlformats.org/officeDocument/2006/relationships/hyperlink" Target="https://docs.aws.amazon.com/sns/latest/dg/welcome.html" TargetMode="External"/><Relationship Id="rId7" Type="http://schemas.openxmlformats.org/officeDocument/2006/relationships/hyperlink" Target="https://docs.aws.amazon.com/ses/latest/DeveloperGuide/ses-dg.pdf" TargetMode="External"/><Relationship Id="rId8" Type="http://schemas.openxmlformats.org/officeDocument/2006/relationships/hyperlink" Target="https://docs.aws.amazon.com/IAM/latest/UserGuide/introduction.html" TargetMode="External"/><Relationship Id="rId9" Type="http://schemas.openxmlformats.org/officeDocument/2006/relationships/hyperlink" Target="https://docs.aws.amazon.com/directoryservice/latest/admin-guide/what_is.html" TargetMode="External"/><Relationship Id="rId10" Type="http://schemas.openxmlformats.org/officeDocument/2006/relationships/hyperlink" Target="https://docs.aws.amazon.com/kms/latest/developerguide/kms-dg.pdf" TargetMode="Externa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rvxucBBDlPQ" TargetMode="External"/><Relationship Id="rId3" Type="http://schemas.openxmlformats.org/officeDocument/2006/relationships/hyperlink" Target="https://www.youtube.com/watch?v=ekHzOPzR1wA" TargetMode="External"/><Relationship Id="rId4" Type="http://schemas.openxmlformats.org/officeDocument/2006/relationships/hyperlink" Target="https://www.youtube.com/watch?v=LDSMIvUuFOE" TargetMode="External"/><Relationship Id="rId5" Type="http://schemas.openxmlformats.org/officeDocument/2006/relationships/hyperlink" Target="https://www.youtube.com/watch?v=4Z74luiE2bg" TargetMode="External"/><Relationship Id="rId6" Type="http://schemas.openxmlformats.org/officeDocument/2006/relationships/hyperlink" Target="https://www.youtube.com/watch?v=YC-sVSbeowA" TargetMode="External"/><Relationship Id="rId7" Type="http://schemas.openxmlformats.org/officeDocument/2006/relationships/hyperlink" Target="https://www.youtube.com/watch?v=5PT5e8iQyBc" TargetMode="External"/><Relationship Id="rId8" Type="http://schemas.openxmlformats.org/officeDocument/2006/relationships/hyperlink" Target="https://www.youtube.com/watch?v=9CKsX6MOPDQ" TargetMode="External"/><Relationship Id="rId9" Type="http://schemas.openxmlformats.org/officeDocument/2006/relationships/hyperlink" Target="https://www.youtube.com/watch?v=XNTsmRe8k7Q" TargetMode="External"/><Relationship Id="rId10" Type="http://schemas.openxmlformats.org/officeDocument/2006/relationships/hyperlink" Target="https://www.youtube.com/watch?v=-5MPXHvKDnc" TargetMode="Externa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docs.s3.amazonaws.com/gettingstarted/latest/awsgsg-intro.pdf" TargetMode="External"/><Relationship Id="rId3" Type="http://schemas.openxmlformats.org/officeDocument/2006/relationships/hyperlink" Target="http://aad.tpu.ru/1955/Java%20books/RabbitMQ%20Essentials.pdf" TargetMode="External"/><Relationship Id="rId4" Type="http://schemas.openxmlformats.org/officeDocument/2006/relationships/hyperlink" Target="http://fit.mta.edu.vn/files/DanhSach/Book_Amazon%20webservices%20for%20dummies.pdf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9450" y="2117089"/>
            <a:ext cx="5796915" cy="0"/>
          </a:xfrm>
          <a:custGeom>
            <a:avLst/>
            <a:gdLst/>
            <a:ahLst/>
            <a:cxnLst/>
            <a:rect l="l" t="t" r="r" b="b"/>
            <a:pathLst>
              <a:path w="5796915" h="0">
                <a:moveTo>
                  <a:pt x="0" y="0"/>
                </a:moveTo>
                <a:lnTo>
                  <a:pt x="5796915" y="0"/>
                </a:lnTo>
              </a:path>
            </a:pathLst>
          </a:custGeom>
          <a:ln w="762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3720" y="538480"/>
            <a:ext cx="3418839" cy="14630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55"/>
              <a:t> </a:t>
            </a:r>
            <a:r>
              <a:rPr dirty="0"/>
              <a:t>WEB</a:t>
            </a:r>
            <a:r>
              <a:rPr dirty="0" spc="-40"/>
              <a:t> </a:t>
            </a:r>
            <a:r>
              <a:rPr dirty="0" spc="-15"/>
              <a:t>SERVICES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04744" y="3591559"/>
            <a:ext cx="6426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Arial"/>
                <a:cs typeface="Arial"/>
              </a:rPr>
              <a:t>Unit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3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:Web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Applications</a:t>
            </a:r>
            <a:r>
              <a:rPr dirty="0" sz="2800" spc="6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and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Security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58243" y="6427152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564" y="6158229"/>
            <a:ext cx="29343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Arial"/>
                <a:cs typeface="Arial"/>
              </a:rPr>
              <a:t>Version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Code: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CWS1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Arial"/>
                <a:cs typeface="Arial"/>
              </a:rPr>
              <a:t>Released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Date: 3-Dec-2018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7319" y="3337559"/>
            <a:ext cx="3815079" cy="3200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5539" y="3342640"/>
            <a:ext cx="6441440" cy="34035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2312" y="1258570"/>
            <a:ext cx="10873740" cy="1858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Create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971550" marR="5080" indent="-457200">
              <a:lnSpc>
                <a:spcPct val="150100"/>
              </a:lnSpc>
              <a:spcBef>
                <a:spcPts val="740"/>
              </a:spcBef>
              <a:buFont typeface="Arial MT"/>
              <a:buChar char="•"/>
              <a:tabLst>
                <a:tab pos="971550" algn="l"/>
                <a:tab pos="972185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Creates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new application version named </a:t>
            </a:r>
            <a:r>
              <a:rPr dirty="0" sz="2000" spc="-5" b="1">
                <a:latin typeface="Times New Roman"/>
                <a:cs typeface="Times New Roman"/>
              </a:rPr>
              <a:t>Sample </a:t>
            </a:r>
            <a:r>
              <a:rPr dirty="0" sz="2000" b="1">
                <a:latin typeface="Times New Roman"/>
                <a:cs typeface="Times New Roman"/>
              </a:rPr>
              <a:t>Application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 spc="-5">
                <a:latin typeface="Times New Roman"/>
                <a:cs typeface="Times New Roman"/>
              </a:rPr>
              <a:t>which </a:t>
            </a:r>
            <a:r>
              <a:rPr dirty="0" sz="2000" spc="-10">
                <a:latin typeface="Times New Roman"/>
                <a:cs typeface="Times New Roman"/>
              </a:rPr>
              <a:t>refers </a:t>
            </a:r>
            <a:r>
              <a:rPr dirty="0" sz="2000">
                <a:latin typeface="Times New Roman"/>
                <a:cs typeface="Times New Roman"/>
              </a:rPr>
              <a:t>to the </a:t>
            </a:r>
            <a:r>
              <a:rPr dirty="0" sz="2000" spc="-5">
                <a:latin typeface="Times New Roman"/>
                <a:cs typeface="Times New Roman"/>
              </a:rPr>
              <a:t>default </a:t>
            </a:r>
            <a:r>
              <a:rPr dirty="0" sz="2000">
                <a:latin typeface="Times New Roman"/>
                <a:cs typeface="Times New Roman"/>
              </a:rPr>
              <a:t>Elastic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Beanstalk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sample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file.</a:t>
            </a:r>
            <a:endParaRPr sz="2000">
              <a:latin typeface="Times New Roman"/>
              <a:cs typeface="Times New Roman"/>
            </a:endParaRPr>
          </a:p>
          <a:p>
            <a:pPr marL="971550" indent="-457834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71550" algn="l"/>
                <a:tab pos="972185" algn="l"/>
              </a:tabLst>
            </a:pPr>
            <a:r>
              <a:rPr dirty="0" sz="2000" spc="-15">
                <a:latin typeface="Times New Roman"/>
                <a:cs typeface="Times New Roman"/>
              </a:rPr>
              <a:t>Deploys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sample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GettingStartedApp-env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3944" y="2776156"/>
            <a:ext cx="394779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latin typeface="Arial"/>
                <a:cs typeface="Arial"/>
              </a:rPr>
              <a:t>CloudFormation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" y="400367"/>
            <a:ext cx="44754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Arial"/>
                <a:cs typeface="Arial"/>
              </a:rPr>
              <a:t>Web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Applications</a:t>
            </a:r>
            <a:r>
              <a:rPr dirty="0" sz="2400" spc="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719435" cy="369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What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CloudFormation?</a:t>
            </a:r>
            <a:endParaRPr sz="2400">
              <a:latin typeface="Times New Roman"/>
              <a:cs typeface="Times New Roman"/>
            </a:endParaRPr>
          </a:p>
          <a:p>
            <a:pPr marL="859155" indent="-343535">
              <a:lnSpc>
                <a:spcPct val="100000"/>
              </a:lnSpc>
              <a:spcBef>
                <a:spcPts val="2010"/>
              </a:spcBef>
              <a:buFont typeface="Arial MT"/>
              <a:buChar char="•"/>
              <a:tabLst>
                <a:tab pos="859155" algn="l"/>
                <a:tab pos="859790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common</a:t>
            </a:r>
            <a:r>
              <a:rPr dirty="0" sz="2000" spc="-10">
                <a:latin typeface="Times New Roman"/>
                <a:cs typeface="Times New Roman"/>
              </a:rPr>
              <a:t> language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describe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provision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 marL="859155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59155" algn="l"/>
                <a:tab pos="859790" algn="l"/>
              </a:tabLst>
            </a:pPr>
            <a:r>
              <a:rPr dirty="0" sz="2000" spc="-5">
                <a:latin typeface="Times New Roman"/>
                <a:cs typeface="Times New Roman"/>
              </a:rPr>
              <a:t>CloudFormation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text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provision,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secure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manner,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needed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across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regions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accounts.</a:t>
            </a:r>
            <a:endParaRPr sz="2000">
              <a:latin typeface="Times New Roman"/>
              <a:cs typeface="Times New Roman"/>
            </a:endParaRPr>
          </a:p>
          <a:p>
            <a:pPr marL="85915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9155" algn="l"/>
                <a:tab pos="859790" algn="l"/>
              </a:tabLst>
            </a:pPr>
            <a:r>
              <a:rPr dirty="0" sz="2000">
                <a:latin typeface="Times New Roman"/>
                <a:cs typeface="Times New Roman"/>
              </a:rPr>
              <a:t>This file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single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truth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 marL="859155" marR="775970" indent="-34290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859155" algn="l"/>
                <a:tab pos="859790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additional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charge,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run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460" y="1841500"/>
            <a:ext cx="10121900" cy="43713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34531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What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CloudFormation?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474960" cy="5217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CloudFormation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969644" marR="5080" indent="-457834">
              <a:lnSpc>
                <a:spcPct val="100000"/>
              </a:lnSpc>
              <a:spcBef>
                <a:spcPts val="1985"/>
              </a:spcBef>
              <a:buAutoNum type="arabicPeriod"/>
              <a:tabLst>
                <a:tab pos="969644" algn="l"/>
                <a:tab pos="970280" algn="l"/>
              </a:tabLst>
            </a:pPr>
            <a:r>
              <a:rPr dirty="0" sz="2000" b="1">
                <a:latin typeface="Times New Roman"/>
                <a:cs typeface="Times New Roman"/>
              </a:rPr>
              <a:t>Authoring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with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JSON/YAML: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15">
                <a:latin typeface="Times New Roman"/>
                <a:cs typeface="Times New Roman"/>
              </a:rPr>
              <a:t> your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entire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in a </a:t>
            </a:r>
            <a:r>
              <a:rPr dirty="0" sz="2000" spc="5">
                <a:latin typeface="Times New Roman"/>
                <a:cs typeface="Times New Roman"/>
              </a:rPr>
              <a:t>text </a:t>
            </a:r>
            <a:r>
              <a:rPr dirty="0" sz="2000">
                <a:latin typeface="Times New Roman"/>
                <a:cs typeface="Times New Roman"/>
              </a:rPr>
              <a:t>file. </a:t>
            </a:r>
            <a:r>
              <a:rPr dirty="0" sz="2000" spc="-7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can use </a:t>
            </a:r>
            <a:r>
              <a:rPr dirty="0" sz="2000">
                <a:latin typeface="Times New Roman"/>
                <a:cs typeface="Times New Roman"/>
              </a:rPr>
              <a:t>JSON or </a:t>
            </a:r>
            <a:r>
              <a:rPr dirty="0" sz="2000" spc="-60">
                <a:latin typeface="Times New Roman"/>
                <a:cs typeface="Times New Roman"/>
              </a:rPr>
              <a:t>YAML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describe what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5">
                <a:latin typeface="Times New Roman"/>
                <a:cs typeface="Times New Roman"/>
              </a:rPr>
              <a:t>resources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configure.</a:t>
            </a:r>
            <a:endParaRPr sz="2000">
              <a:latin typeface="Times New Roman"/>
              <a:cs typeface="Times New Roman"/>
            </a:endParaRPr>
          </a:p>
          <a:p>
            <a:pPr marL="969644" marR="401955" indent="-457834">
              <a:lnSpc>
                <a:spcPct val="100000"/>
              </a:lnSpc>
              <a:buAutoNum type="arabicPeriod"/>
              <a:tabLst>
                <a:tab pos="969644" algn="l"/>
                <a:tab pos="970280" algn="l"/>
              </a:tabLst>
            </a:pPr>
            <a:r>
              <a:rPr dirty="0" sz="2000" b="1">
                <a:latin typeface="Times New Roman"/>
                <a:cs typeface="Times New Roman"/>
              </a:rPr>
              <a:t>Safety </a:t>
            </a:r>
            <a:r>
              <a:rPr dirty="0" sz="2000" spc="-5" b="1">
                <a:latin typeface="Times New Roman"/>
                <a:cs typeface="Times New Roman"/>
              </a:rPr>
              <a:t>Controls: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5">
                <a:latin typeface="Times New Roman"/>
                <a:cs typeface="Times New Roman"/>
              </a:rPr>
              <a:t>CloudFormation automates </a:t>
            </a:r>
            <a:r>
              <a:rPr dirty="0" sz="2000">
                <a:latin typeface="Times New Roman"/>
                <a:cs typeface="Times New Roman"/>
              </a:rPr>
              <a:t>the provisioning </a:t>
            </a:r>
            <a:r>
              <a:rPr dirty="0" sz="2000" spc="-5">
                <a:latin typeface="Times New Roman"/>
                <a:cs typeface="Times New Roman"/>
              </a:rPr>
              <a:t>and updating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20">
                <a:latin typeface="Times New Roman"/>
                <a:cs typeface="Times New Roman"/>
              </a:rPr>
              <a:t>your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safe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controlled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manner.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If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5">
                <a:latin typeface="Times New Roman"/>
                <a:cs typeface="Times New Roman"/>
              </a:rPr>
              <a:t>alarms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breached,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rolls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back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entire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previous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deployed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state.</a:t>
            </a:r>
            <a:endParaRPr sz="2000">
              <a:latin typeface="Times New Roman"/>
              <a:cs typeface="Times New Roman"/>
            </a:endParaRPr>
          </a:p>
          <a:p>
            <a:pPr marL="969644" indent="-4584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69644" algn="l"/>
                <a:tab pos="970280" algn="l"/>
              </a:tabLst>
            </a:pPr>
            <a:r>
              <a:rPr dirty="0" sz="2000" spc="-15" b="1">
                <a:latin typeface="Times New Roman"/>
                <a:cs typeface="Times New Roman"/>
              </a:rPr>
              <a:t>Preview</a:t>
            </a:r>
            <a:r>
              <a:rPr dirty="0" sz="2000" spc="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Changes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to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your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Environment: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Change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969644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preview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 proposed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changes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might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</a:t>
            </a:r>
            <a:r>
              <a:rPr dirty="0" sz="2000" spc="-15">
                <a:latin typeface="Times New Roman"/>
                <a:cs typeface="Times New Roman"/>
              </a:rPr>
              <a:t> 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marL="969644" marR="430530" indent="-457834">
              <a:lnSpc>
                <a:spcPct val="100000"/>
              </a:lnSpc>
              <a:buAutoNum type="arabicPeriod" startAt="4"/>
              <a:tabLst>
                <a:tab pos="969644" algn="l"/>
                <a:tab pos="970280" algn="l"/>
              </a:tabLst>
            </a:pPr>
            <a:r>
              <a:rPr dirty="0" sz="2000" b="1">
                <a:latin typeface="Times New Roman"/>
                <a:cs typeface="Times New Roman"/>
              </a:rPr>
              <a:t>Dependency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Management: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 automatically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dependencies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actions.</a:t>
            </a:r>
            <a:endParaRPr sz="2000">
              <a:latin typeface="Times New Roman"/>
              <a:cs typeface="Times New Roman"/>
            </a:endParaRPr>
          </a:p>
          <a:p>
            <a:pPr marL="969644" marR="201295" indent="-457834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969644" algn="l"/>
                <a:tab pos="970280" algn="l"/>
              </a:tabLst>
            </a:pPr>
            <a:r>
              <a:rPr dirty="0" sz="2000" spc="-15" b="1">
                <a:latin typeface="Times New Roman"/>
                <a:cs typeface="Times New Roman"/>
              </a:rPr>
              <a:t>Cross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Account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0" b="1">
                <a:latin typeface="Times New Roman"/>
                <a:cs typeface="Times New Roman"/>
              </a:rPr>
              <a:t> Cross-Region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Management: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StackSets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common </a:t>
            </a:r>
            <a:r>
              <a:rPr dirty="0" sz="2000" spc="-5">
                <a:latin typeface="Times New Roman"/>
                <a:cs typeface="Times New Roman"/>
              </a:rPr>
              <a:t>set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5">
                <a:latin typeface="Times New Roman"/>
                <a:cs typeface="Times New Roman"/>
              </a:rPr>
              <a:t>resources across </a:t>
            </a:r>
            <a:r>
              <a:rPr dirty="0" sz="2000">
                <a:latin typeface="Times New Roman"/>
                <a:cs typeface="Times New Roman"/>
              </a:rPr>
              <a:t>multiple </a:t>
            </a:r>
            <a:r>
              <a:rPr dirty="0" sz="2000" spc="-5">
                <a:latin typeface="Times New Roman"/>
                <a:cs typeface="Times New Roman"/>
              </a:rPr>
              <a:t>accounts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regions with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single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template.</a:t>
            </a:r>
            <a:endParaRPr sz="2000">
              <a:latin typeface="Times New Roman"/>
              <a:cs typeface="Times New Roman"/>
            </a:endParaRPr>
          </a:p>
          <a:p>
            <a:pPr marL="969644" indent="-458470">
              <a:lnSpc>
                <a:spcPct val="100000"/>
              </a:lnSpc>
              <a:buAutoNum type="arabicPeriod" startAt="4"/>
              <a:tabLst>
                <a:tab pos="969644" algn="l"/>
                <a:tab pos="970280" algn="l"/>
              </a:tabLst>
            </a:pPr>
            <a:r>
              <a:rPr dirty="0" sz="2000" b="1">
                <a:latin typeface="Times New Roman"/>
                <a:cs typeface="Times New Roman"/>
              </a:rPr>
              <a:t>Extensibility: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extensions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endParaRPr sz="2000">
              <a:latin typeface="Times New Roman"/>
              <a:cs typeface="Times New Roman"/>
            </a:endParaRPr>
          </a:p>
          <a:p>
            <a:pPr marL="969644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template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ng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6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mb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526395" cy="490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 b="1">
                <a:latin typeface="Times New Roman"/>
                <a:cs typeface="Times New Roman"/>
              </a:rPr>
              <a:t>AWS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CloudFormation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Concepts</a:t>
            </a:r>
            <a:endParaRPr sz="2400">
              <a:latin typeface="Times New Roman"/>
              <a:cs typeface="Times New Roman"/>
            </a:endParaRPr>
          </a:p>
          <a:p>
            <a:pPr marL="974090" marR="128270" indent="-457200">
              <a:lnSpc>
                <a:spcPct val="100000"/>
              </a:lnSpc>
              <a:spcBef>
                <a:spcPts val="1910"/>
              </a:spcBef>
              <a:buFont typeface="Arial MT"/>
              <a:buChar char="•"/>
              <a:tabLst>
                <a:tab pos="974090" algn="l"/>
                <a:tab pos="974725" algn="l"/>
              </a:tabLst>
            </a:pP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work</a:t>
            </a:r>
            <a:r>
              <a:rPr dirty="0" sz="2000">
                <a:latin typeface="Times New Roman"/>
                <a:cs typeface="Times New Roman"/>
              </a:rPr>
              <a:t> with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templates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stacks.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 </a:t>
            </a:r>
            <a:r>
              <a:rPr dirty="0" sz="2000" spc="-5">
                <a:latin typeface="Times New Roman"/>
                <a:cs typeface="Times New Roman"/>
              </a:rPr>
              <a:t> templates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describe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their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properties.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Whenever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described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template.</a:t>
            </a:r>
            <a:endParaRPr sz="2000">
              <a:latin typeface="Times New Roman"/>
              <a:cs typeface="Times New Roman"/>
            </a:endParaRPr>
          </a:p>
          <a:p>
            <a:pPr marL="974090" marR="173355" indent="-457200">
              <a:lnSpc>
                <a:spcPct val="100000"/>
              </a:lnSpc>
              <a:buFont typeface="Arial MT"/>
              <a:buChar char="•"/>
              <a:tabLst>
                <a:tab pos="974090" algn="l"/>
                <a:tab pos="974725" algn="l"/>
              </a:tabLst>
            </a:pPr>
            <a:r>
              <a:rPr dirty="0" sz="2000" spc="-25" b="1">
                <a:latin typeface="Times New Roman"/>
                <a:cs typeface="Times New Roman"/>
              </a:rPr>
              <a:t>Templates: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template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JSON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YAML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formatted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text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file.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save these files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any </a:t>
            </a:r>
            <a:r>
              <a:rPr dirty="0" sz="2000">
                <a:latin typeface="Times New Roman"/>
                <a:cs typeface="Times New Roman"/>
              </a:rPr>
              <a:t>extension, </a:t>
            </a:r>
            <a:r>
              <a:rPr dirty="0" sz="2000" spc="-5">
                <a:latin typeface="Times New Roman"/>
                <a:cs typeface="Times New Roman"/>
              </a:rPr>
              <a:t>such as </a:t>
            </a:r>
            <a:r>
              <a:rPr dirty="0" sz="2000">
                <a:latin typeface="Times New Roman"/>
                <a:cs typeface="Times New Roman"/>
              </a:rPr>
              <a:t>.json, </a:t>
            </a:r>
            <a:r>
              <a:rPr dirty="0" sz="2000" spc="-15">
                <a:latin typeface="Times New Roman"/>
                <a:cs typeface="Times New Roman"/>
              </a:rPr>
              <a:t>.yaml, </a:t>
            </a:r>
            <a:r>
              <a:rPr dirty="0" sz="2000" spc="-5">
                <a:latin typeface="Times New Roman"/>
                <a:cs typeface="Times New Roman"/>
              </a:rPr>
              <a:t>.template, </a:t>
            </a:r>
            <a:r>
              <a:rPr dirty="0" sz="2000">
                <a:latin typeface="Times New Roman"/>
                <a:cs typeface="Times New Roman"/>
              </a:rPr>
              <a:t>or .txt.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templates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blueprints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marL="974090" marR="179705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74090" algn="l"/>
                <a:tab pos="97472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Stacks: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CloudFormation,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related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single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update,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delete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resources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10">
                <a:latin typeface="Times New Roman"/>
                <a:cs typeface="Times New Roman"/>
              </a:rPr>
              <a:t>creating,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updating,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deleting stacks. All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resources </a:t>
            </a:r>
            <a:r>
              <a:rPr dirty="0" sz="2000">
                <a:latin typeface="Times New Roman"/>
                <a:cs typeface="Times New Roman"/>
              </a:rPr>
              <a:t>in a </a:t>
            </a:r>
            <a:r>
              <a:rPr dirty="0" sz="2000" spc="-5">
                <a:latin typeface="Times New Roman"/>
                <a:cs typeface="Times New Roman"/>
              </a:rPr>
              <a:t>stack are defined </a:t>
            </a:r>
            <a:r>
              <a:rPr dirty="0" sz="2000">
                <a:latin typeface="Times New Roman"/>
                <a:cs typeface="Times New Roman"/>
              </a:rPr>
              <a:t>by the </a:t>
            </a:r>
            <a:r>
              <a:rPr dirty="0" sz="2000" spc="-10">
                <a:latin typeface="Times New Roman"/>
                <a:cs typeface="Times New Roman"/>
              </a:rPr>
              <a:t>stack's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template.</a:t>
            </a:r>
            <a:endParaRPr sz="2000">
              <a:latin typeface="Times New Roman"/>
              <a:cs typeface="Times New Roman"/>
            </a:endParaRPr>
          </a:p>
          <a:p>
            <a:pPr marL="974090" marR="508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74090" algn="l"/>
                <a:tab pos="974725" algn="l"/>
              </a:tabLst>
            </a:pPr>
            <a:r>
              <a:rPr dirty="0" sz="2000" b="1">
                <a:latin typeface="Times New Roman"/>
                <a:cs typeface="Times New Roman"/>
              </a:rPr>
              <a:t>Change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Sets: </a:t>
            </a:r>
            <a:r>
              <a:rPr dirty="0" sz="2000" spc="-25">
                <a:latin typeface="Times New Roman"/>
                <a:cs typeface="Times New Roman"/>
              </a:rPr>
              <a:t>If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 spc="-10">
                <a:latin typeface="Times New Roman"/>
                <a:cs typeface="Times New Roman"/>
              </a:rPr>
              <a:t> changes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running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update</a:t>
            </a:r>
            <a:r>
              <a:rPr dirty="0" sz="2000">
                <a:latin typeface="Times New Roman"/>
                <a:cs typeface="Times New Roman"/>
              </a:rPr>
              <a:t>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Before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changes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generate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change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summary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proposed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changes.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Change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changes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especially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before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8966" y="3282696"/>
            <a:ext cx="4871085" cy="3074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"AWSTemplateFormatVersion" </a:t>
            </a:r>
            <a:r>
              <a:rPr dirty="0" sz="2000">
                <a:latin typeface="Times New Roman"/>
                <a:cs typeface="Times New Roman"/>
              </a:rPr>
              <a:t>: </a:t>
            </a:r>
            <a:r>
              <a:rPr dirty="0" sz="2000" spc="-5">
                <a:latin typeface="Times New Roman"/>
                <a:cs typeface="Times New Roman"/>
              </a:rPr>
              <a:t>"2010-09-09",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"Description" </a:t>
            </a:r>
            <a:r>
              <a:rPr dirty="0" sz="2000">
                <a:latin typeface="Times New Roman"/>
                <a:cs typeface="Times New Roman"/>
              </a:rPr>
              <a:t>: </a:t>
            </a:r>
            <a:r>
              <a:rPr dirty="0" sz="2000" spc="-15">
                <a:latin typeface="Times New Roman"/>
                <a:cs typeface="Times New Roman"/>
              </a:rPr>
              <a:t>"A </a:t>
            </a:r>
            <a:r>
              <a:rPr dirty="0" sz="2000">
                <a:latin typeface="Times New Roman"/>
                <a:cs typeface="Times New Roman"/>
              </a:rPr>
              <a:t>sample </a:t>
            </a:r>
            <a:r>
              <a:rPr dirty="0" sz="2000" spc="-5">
                <a:latin typeface="Times New Roman"/>
                <a:cs typeface="Times New Roman"/>
              </a:rPr>
              <a:t>template",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"Resources"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"MyEC2Instance"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dirty="0" sz="2000" spc="-40">
                <a:latin typeface="Times New Roman"/>
                <a:cs typeface="Times New Roman"/>
              </a:rPr>
              <a:t>"Type"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"AWS::EC2::Instance",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"Properties"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393700" marR="524510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latin typeface="Times New Roman"/>
                <a:cs typeface="Times New Roman"/>
              </a:rPr>
              <a:t>"ImageId"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"ami-0ff8a91507f77f867",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"InstanceType"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5">
                <a:latin typeface="Times New Roman"/>
                <a:cs typeface="Times New Roman"/>
              </a:rPr>
              <a:t> "t1.micro",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"KeyName"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"testkey",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"BlockDeviceMappings"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[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405116" y="3282696"/>
            <a:ext cx="3507740" cy="2159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6007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"DeviceName"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"/dev/sdm",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"Ebs"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000" spc="-45">
                <a:latin typeface="Times New Roman"/>
                <a:cs typeface="Times New Roman"/>
              </a:rPr>
              <a:t>"VolumeType"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"io1",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"Iops"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"200",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"DeleteOnTermination"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"false",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000" spc="-25">
                <a:latin typeface="Times New Roman"/>
                <a:cs typeface="Times New Roman"/>
              </a:rPr>
              <a:t>"VolumeSize"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"20"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32485" algn="l"/>
                <a:tab pos="1462405" algn="l"/>
                <a:tab pos="1927225" algn="l"/>
                <a:tab pos="2305685" algn="l"/>
              </a:tabLst>
            </a:pPr>
            <a:r>
              <a:rPr dirty="0" sz="2000">
                <a:latin typeface="Times New Roman"/>
                <a:cs typeface="Times New Roman"/>
              </a:rPr>
              <a:t>}	}	]	}	}</a:t>
            </a:r>
            <a:r>
              <a:rPr dirty="0" sz="2000" spc="4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12" y="1258570"/>
            <a:ext cx="10734040" cy="2049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Creating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Template</a:t>
            </a:r>
            <a:endParaRPr sz="2400">
              <a:latin typeface="Times New Roman"/>
              <a:cs typeface="Times New Roman"/>
            </a:endParaRPr>
          </a:p>
          <a:p>
            <a:pPr marL="527050" marR="5080">
              <a:lnSpc>
                <a:spcPct val="100000"/>
              </a:lnSpc>
              <a:spcBef>
                <a:spcPts val="2005"/>
              </a:spcBef>
            </a:pPr>
            <a:r>
              <a:rPr dirty="0" sz="2000" spc="-5" b="1">
                <a:latin typeface="Times New Roman"/>
                <a:cs typeface="Times New Roman"/>
              </a:rPr>
              <a:t>Example: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following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JSON</a:t>
            </a:r>
            <a:r>
              <a:rPr dirty="0" sz="2000" spc="-5">
                <a:latin typeface="Times New Roman"/>
                <a:cs typeface="Times New Roman"/>
              </a:rPr>
              <a:t> template,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ami-0ff8a91507f77f867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AMI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ID,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t1.micro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 </a:t>
            </a:r>
            <a:r>
              <a:rPr dirty="0" sz="2000" spc="-15">
                <a:latin typeface="Times New Roman"/>
                <a:cs typeface="Times New Roman"/>
              </a:rPr>
              <a:t>type,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testkey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key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pair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an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10">
                <a:latin typeface="Times New Roman"/>
                <a:cs typeface="Times New Roman"/>
              </a:rPr>
              <a:t>EBS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volume.</a:t>
            </a:r>
            <a:endParaRPr sz="2000">
              <a:latin typeface="Times New Roman"/>
              <a:cs typeface="Times New Roman"/>
            </a:endParaRPr>
          </a:p>
          <a:p>
            <a:pPr marL="542290">
              <a:lnSpc>
                <a:spcPct val="100000"/>
              </a:lnSpc>
              <a:spcBef>
                <a:spcPts val="1450"/>
              </a:spcBef>
              <a:tabLst>
                <a:tab pos="6567805" algn="l"/>
              </a:tabLst>
            </a:pPr>
            <a:r>
              <a:rPr dirty="0" sz="2000">
                <a:latin typeface="Times New Roman"/>
                <a:cs typeface="Times New Roman"/>
              </a:rPr>
              <a:t>{	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3570" y="2776156"/>
            <a:ext cx="310959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latin typeface="Arial"/>
                <a:cs typeface="Arial"/>
              </a:rPr>
              <a:t>Cloud</a:t>
            </a:r>
            <a:r>
              <a:rPr dirty="0" sz="4000" spc="-85" b="1">
                <a:latin typeface="Arial"/>
                <a:cs typeface="Arial"/>
              </a:rPr>
              <a:t> </a:t>
            </a:r>
            <a:r>
              <a:rPr dirty="0" sz="4000" spc="-30" b="1">
                <a:latin typeface="Arial"/>
                <a:cs typeface="Arial"/>
              </a:rPr>
              <a:t>Watch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" y="400367"/>
            <a:ext cx="44754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Arial"/>
                <a:cs typeface="Arial"/>
              </a:rPr>
              <a:t>Web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Applications</a:t>
            </a:r>
            <a:r>
              <a:rPr dirty="0" sz="2400" spc="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1085830" cy="452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watch</a:t>
            </a:r>
            <a:endParaRPr sz="2400">
              <a:latin typeface="Times New Roman"/>
              <a:cs typeface="Times New Roman"/>
            </a:endParaRPr>
          </a:p>
          <a:p>
            <a:pPr marL="739140" marR="15875" indent="-228600">
              <a:lnSpc>
                <a:spcPct val="150100"/>
              </a:lnSpc>
              <a:spcBef>
                <a:spcPts val="755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2000">
                <a:latin typeface="Times New Roman"/>
                <a:cs typeface="Times New Roman"/>
              </a:rPr>
              <a:t>Amazon Cloud </a:t>
            </a:r>
            <a:r>
              <a:rPr dirty="0" sz="2000" spc="-35">
                <a:latin typeface="Times New Roman"/>
                <a:cs typeface="Times New Roman"/>
              </a:rPr>
              <a:t>Watch </a:t>
            </a:r>
            <a:r>
              <a:rPr dirty="0" sz="2000" spc="-5">
                <a:latin typeface="Times New Roman"/>
                <a:cs typeface="Times New Roman"/>
              </a:rPr>
              <a:t>provides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reliable, scalable, and </a:t>
            </a:r>
            <a:r>
              <a:rPr dirty="0" sz="2000">
                <a:latin typeface="Times New Roman"/>
                <a:cs typeface="Times New Roman"/>
              </a:rPr>
              <a:t>flexible monitoring solution that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start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minutes.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longer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own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monitoring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systems </a:t>
            </a:r>
            <a:r>
              <a:rPr dirty="0" sz="2000" spc="-5">
                <a:latin typeface="Times New Roman"/>
                <a:cs typeface="Times New Roman"/>
              </a:rPr>
              <a:t> and infrastructure.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3914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Watch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monitor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the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 </a:t>
            </a:r>
            <a:r>
              <a:rPr dirty="0" sz="2000" spc="-5">
                <a:latin typeface="Times New Roman"/>
                <a:cs typeface="Times New Roman"/>
              </a:rPr>
              <a:t>on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real</a:t>
            </a:r>
            <a:r>
              <a:rPr dirty="0" sz="2000">
                <a:latin typeface="Times New Roman"/>
                <a:cs typeface="Times New Roman"/>
              </a:rPr>
              <a:t> time.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39140" indent="-228600">
              <a:lnSpc>
                <a:spcPct val="100000"/>
              </a:lnSpc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2000">
                <a:latin typeface="Times New Roman"/>
                <a:cs typeface="Times New Roman"/>
              </a:rPr>
              <a:t>Use Cloud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Watch</a:t>
            </a:r>
            <a:r>
              <a:rPr dirty="0" sz="2000" spc="-5">
                <a:latin typeface="Times New Roman"/>
                <a:cs typeface="Times New Roman"/>
              </a:rPr>
              <a:t> Events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events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Lambda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functions,</a:t>
            </a:r>
            <a:endParaRPr sz="2000">
              <a:latin typeface="Times New Roman"/>
              <a:cs typeface="Times New Roman"/>
            </a:endParaRPr>
          </a:p>
          <a:p>
            <a:pPr marL="73914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SNS topics,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streams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Kinesis,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other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target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types.</a:t>
            </a:r>
            <a:endParaRPr sz="2000">
              <a:latin typeface="Times New Roman"/>
              <a:cs typeface="Times New Roman"/>
            </a:endParaRPr>
          </a:p>
          <a:p>
            <a:pPr marL="739140" marR="5080" indent="-228600">
              <a:lnSpc>
                <a:spcPct val="150000"/>
              </a:lnSpc>
              <a:spcBef>
                <a:spcPts val="1005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Watch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Logs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monitor,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EC2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instances,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Trail,</a:t>
            </a:r>
            <a:r>
              <a:rPr dirty="0" sz="2000">
                <a:latin typeface="Times New Roman"/>
                <a:cs typeface="Times New Roman"/>
              </a:rPr>
              <a:t> or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0519" y="2171700"/>
            <a:ext cx="5107939" cy="40081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5610225" cy="4803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metrics</a:t>
            </a:r>
            <a:endParaRPr sz="2400">
              <a:latin typeface="Times New Roman"/>
              <a:cs typeface="Times New Roman"/>
            </a:endParaRPr>
          </a:p>
          <a:p>
            <a:pPr marL="747395" marR="120014" indent="-22923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747395" algn="l"/>
                <a:tab pos="748030" algn="l"/>
              </a:tabLst>
            </a:pPr>
            <a:r>
              <a:rPr dirty="0" sz="2000" spc="-5">
                <a:latin typeface="Times New Roman"/>
                <a:cs typeface="Times New Roman"/>
              </a:rPr>
              <a:t>Metrics are grouped first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namespace, and </a:t>
            </a:r>
            <a:r>
              <a:rPr dirty="0" sz="2000">
                <a:latin typeface="Times New Roman"/>
                <a:cs typeface="Times New Roman"/>
              </a:rPr>
              <a:t> then by the </a:t>
            </a:r>
            <a:r>
              <a:rPr dirty="0" sz="2000" spc="-5">
                <a:latin typeface="Times New Roman"/>
                <a:cs typeface="Times New Roman"/>
              </a:rPr>
              <a:t>various dimension combinations </a:t>
            </a:r>
            <a:r>
              <a:rPr dirty="0" sz="2000">
                <a:latin typeface="Times New Roman"/>
                <a:cs typeface="Times New Roman"/>
              </a:rPr>
              <a:t> within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namespace.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EC2 </a:t>
            </a:r>
            <a:r>
              <a:rPr dirty="0" sz="2000" spc="-5">
                <a:latin typeface="Times New Roman"/>
                <a:cs typeface="Times New Roman"/>
              </a:rPr>
              <a:t>metrics, </a:t>
            </a:r>
            <a:r>
              <a:rPr dirty="0" sz="2000">
                <a:latin typeface="Times New Roman"/>
                <a:cs typeface="Times New Roman"/>
              </a:rPr>
              <a:t>EC2 </a:t>
            </a:r>
            <a:r>
              <a:rPr dirty="0" sz="2000" spc="-5">
                <a:latin typeface="Times New Roman"/>
                <a:cs typeface="Times New Roman"/>
              </a:rPr>
              <a:t>metrics grouped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ce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tri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oup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to  </a:t>
            </a:r>
            <a:r>
              <a:rPr dirty="0" sz="2000" spc="-5">
                <a:latin typeface="Times New Roman"/>
                <a:cs typeface="Times New Roman"/>
              </a:rPr>
              <a:t>Scaling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group.</a:t>
            </a:r>
            <a:endParaRPr sz="2000">
              <a:latin typeface="Times New Roman"/>
              <a:cs typeface="Times New Roman"/>
            </a:endParaRPr>
          </a:p>
          <a:p>
            <a:pPr marL="747395" marR="291465" indent="-229235">
              <a:lnSpc>
                <a:spcPct val="100000"/>
              </a:lnSpc>
              <a:spcBef>
                <a:spcPts val="1005"/>
              </a:spcBef>
            </a:pPr>
            <a:r>
              <a:rPr dirty="0" sz="2000" spc="-90" b="1">
                <a:latin typeface="Times New Roman"/>
                <a:cs typeface="Times New Roman"/>
              </a:rPr>
              <a:t>To</a:t>
            </a:r>
            <a:r>
              <a:rPr dirty="0" sz="2000" b="1">
                <a:latin typeface="Times New Roman"/>
                <a:cs typeface="Times New Roman"/>
              </a:rPr>
              <a:t> view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available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metrics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by </a:t>
            </a:r>
            <a:r>
              <a:rPr dirty="0" sz="2000" spc="-5" b="1">
                <a:latin typeface="Times New Roman"/>
                <a:cs typeface="Times New Roman"/>
              </a:rPr>
              <a:t>namespace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dimension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using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the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console</a:t>
            </a:r>
            <a:endParaRPr sz="2000">
              <a:latin typeface="Times New Roman"/>
              <a:cs typeface="Times New Roman"/>
            </a:endParaRPr>
          </a:p>
          <a:p>
            <a:pPr marL="74739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7395" algn="l"/>
                <a:tab pos="748030" algn="l"/>
              </a:tabLst>
            </a:pPr>
            <a:r>
              <a:rPr dirty="0" sz="2000" spc="-5">
                <a:latin typeface="Times New Roman"/>
                <a:cs typeface="Times New Roman"/>
              </a:rPr>
              <a:t>Open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CloudWatch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console</a:t>
            </a:r>
            <a:endParaRPr sz="2000">
              <a:latin typeface="Times New Roman"/>
              <a:cs typeface="Times New Roman"/>
            </a:endParaRPr>
          </a:p>
          <a:p>
            <a:pPr marL="74739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u="sng" sz="2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https://console.aws.amazon.com/cloudwatch/</a:t>
            </a:r>
            <a:endParaRPr sz="2000">
              <a:latin typeface="Times New Roman"/>
              <a:cs typeface="Times New Roman"/>
            </a:endParaRPr>
          </a:p>
          <a:p>
            <a:pPr marL="747395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47395" algn="l"/>
                <a:tab pos="748030" algn="l"/>
              </a:tabLst>
            </a:pP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navigation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pane,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Metrics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4739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7395" algn="l"/>
                <a:tab pos="748030" algn="l"/>
              </a:tabLst>
            </a:pPr>
            <a:r>
              <a:rPr dirty="0" sz="2000" spc="-5">
                <a:latin typeface="Times New Roman"/>
                <a:cs typeface="Times New Roman"/>
              </a:rPr>
              <a:t>Select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metric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namespace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EC2).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9909810" cy="948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 marL="753745" indent="-228600">
              <a:lnSpc>
                <a:spcPct val="100000"/>
              </a:lnSpc>
              <a:spcBef>
                <a:spcPts val="1985"/>
              </a:spcBef>
              <a:buFont typeface="Arial MT"/>
              <a:buChar char="•"/>
              <a:tabLst>
                <a:tab pos="753745" algn="l"/>
                <a:tab pos="75438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familiarize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students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about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brief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description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9635" y="6465252"/>
            <a:ext cx="16700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8720" y="2395220"/>
            <a:ext cx="5755639" cy="34747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5434965" cy="4225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Selecting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Metrics</a:t>
            </a:r>
            <a:r>
              <a:rPr dirty="0" sz="2400" spc="5" b="1">
                <a:latin typeface="Times New Roman"/>
                <a:cs typeface="Times New Roman"/>
              </a:rPr>
              <a:t> for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given </a:t>
            </a:r>
            <a:r>
              <a:rPr dirty="0" sz="2400" b="1">
                <a:latin typeface="Times New Roman"/>
                <a:cs typeface="Times New Roman"/>
              </a:rPr>
              <a:t>instance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  <a:p>
            <a:pPr marL="509905" marR="76835">
              <a:lnSpc>
                <a:spcPct val="90000"/>
              </a:lnSpc>
              <a:spcBef>
                <a:spcPts val="2255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b="1">
                <a:latin typeface="Times New Roman"/>
                <a:cs typeface="Times New Roman"/>
              </a:rPr>
              <a:t>All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metrics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tab</a:t>
            </a:r>
            <a:r>
              <a:rPr dirty="0" sz="2000" spc="-10">
                <a:latin typeface="Times New Roman"/>
                <a:cs typeface="Times New Roman"/>
              </a:rPr>
              <a:t> displays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metrics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dimension </a:t>
            </a: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-5">
                <a:latin typeface="Times New Roman"/>
                <a:cs typeface="Times New Roman"/>
              </a:rPr>
              <a:t>namespace. </a:t>
            </a:r>
            <a:r>
              <a:rPr dirty="0" sz="2000" spc="-70">
                <a:latin typeface="Times New Roman"/>
                <a:cs typeface="Times New Roman"/>
              </a:rPr>
              <a:t>You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do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 marL="1195705" indent="-22987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1195705" algn="l"/>
                <a:tab pos="119634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sort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table,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column heading.</a:t>
            </a:r>
            <a:endParaRPr sz="2000">
              <a:latin typeface="Times New Roman"/>
              <a:cs typeface="Times New Roman"/>
            </a:endParaRPr>
          </a:p>
          <a:p>
            <a:pPr algn="just" marL="1195705" marR="222885" indent="-229235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119634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 spc="-10">
                <a:latin typeface="Times New Roman"/>
                <a:cs typeface="Times New Roman"/>
              </a:rPr>
              <a:t>graph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metric, select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check </a:t>
            </a:r>
            <a:r>
              <a:rPr dirty="0" sz="2000">
                <a:latin typeface="Times New Roman"/>
                <a:cs typeface="Times New Roman"/>
              </a:rPr>
              <a:t>box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next to the </a:t>
            </a:r>
            <a:r>
              <a:rPr dirty="0" sz="2000" spc="-5">
                <a:latin typeface="Times New Roman"/>
                <a:cs typeface="Times New Roman"/>
              </a:rPr>
              <a:t>metric. </a:t>
            </a: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select </a:t>
            </a:r>
            <a:r>
              <a:rPr dirty="0" sz="2000">
                <a:latin typeface="Times New Roman"/>
                <a:cs typeface="Times New Roman"/>
              </a:rPr>
              <a:t>all </a:t>
            </a:r>
            <a:r>
              <a:rPr dirty="0" sz="2000" spc="-5">
                <a:latin typeface="Times New Roman"/>
                <a:cs typeface="Times New Roman"/>
              </a:rPr>
              <a:t>metrics,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check </a:t>
            </a:r>
            <a:r>
              <a:rPr dirty="0" sz="2000">
                <a:latin typeface="Times New Roman"/>
                <a:cs typeface="Times New Roman"/>
              </a:rPr>
              <a:t>box in the </a:t>
            </a:r>
            <a:r>
              <a:rPr dirty="0" sz="2000" spc="-5">
                <a:latin typeface="Times New Roman"/>
                <a:cs typeface="Times New Roman"/>
              </a:rPr>
              <a:t>heading row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table.</a:t>
            </a:r>
            <a:endParaRPr sz="2000">
              <a:latin typeface="Times New Roman"/>
              <a:cs typeface="Times New Roman"/>
            </a:endParaRPr>
          </a:p>
          <a:p>
            <a:pPr algn="just" marL="1195705" indent="-229870">
              <a:lnSpc>
                <a:spcPts val="2280"/>
              </a:lnSpc>
              <a:spcBef>
                <a:spcPts val="229"/>
              </a:spcBef>
              <a:buFont typeface="Arial MT"/>
              <a:buChar char="•"/>
              <a:tabLst>
                <a:tab pos="119634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filter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resource,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</a:t>
            </a:r>
            <a:endParaRPr sz="2000">
              <a:latin typeface="Times New Roman"/>
              <a:cs typeface="Times New Roman"/>
            </a:endParaRPr>
          </a:p>
          <a:p>
            <a:pPr algn="ctr" marL="554355">
              <a:lnSpc>
                <a:spcPts val="2280"/>
              </a:lnSpc>
            </a:pPr>
            <a:r>
              <a:rPr dirty="0" sz="2000" spc="-30">
                <a:latin typeface="Times New Roman"/>
                <a:cs typeface="Times New Roman"/>
              </a:rPr>
              <a:t>ID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Add</a:t>
            </a:r>
            <a:r>
              <a:rPr dirty="0" sz="2000" b="1">
                <a:latin typeface="Times New Roman"/>
                <a:cs typeface="Times New Roman"/>
              </a:rPr>
              <a:t> to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search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195705" indent="-706755">
              <a:lnSpc>
                <a:spcPts val="2280"/>
              </a:lnSpc>
              <a:spcBef>
                <a:spcPts val="259"/>
              </a:spcBef>
              <a:buFont typeface="Arial MT"/>
              <a:buChar char="•"/>
              <a:tabLst>
                <a:tab pos="718820" algn="l"/>
                <a:tab pos="119634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filter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metric, choose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metric</a:t>
            </a:r>
            <a:endParaRPr sz="2000">
              <a:latin typeface="Times New Roman"/>
              <a:cs typeface="Times New Roman"/>
            </a:endParaRPr>
          </a:p>
          <a:p>
            <a:pPr algn="ctr" marL="836294">
              <a:lnSpc>
                <a:spcPts val="2280"/>
              </a:lnSpc>
            </a:pP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then choose </a:t>
            </a:r>
            <a:r>
              <a:rPr dirty="0" sz="2000" b="1">
                <a:latin typeface="Times New Roman"/>
                <a:cs typeface="Times New Roman"/>
              </a:rPr>
              <a:t>Add </a:t>
            </a:r>
            <a:r>
              <a:rPr dirty="0" sz="2000" spc="-5" b="1">
                <a:latin typeface="Times New Roman"/>
                <a:cs typeface="Times New Roman"/>
              </a:rPr>
              <a:t>to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search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9179" y="4909820"/>
            <a:ext cx="7744459" cy="1628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9904730" cy="323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Graph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Metric</a:t>
            </a:r>
            <a:endParaRPr sz="2400">
              <a:latin typeface="Times New Roman"/>
              <a:cs typeface="Times New Roman"/>
            </a:endParaRPr>
          </a:p>
          <a:p>
            <a:pPr marL="851535" indent="-343535">
              <a:lnSpc>
                <a:spcPct val="100000"/>
              </a:lnSpc>
              <a:spcBef>
                <a:spcPts val="2000"/>
              </a:spcBef>
              <a:buFont typeface="Arial MT"/>
              <a:buChar char="•"/>
              <a:tabLst>
                <a:tab pos="851535" algn="l"/>
                <a:tab pos="852169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metrics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graphs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CloudWatch </a:t>
            </a:r>
            <a:r>
              <a:rPr dirty="0" sz="2000" spc="-5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  <a:p>
            <a:pPr marL="85153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1535" algn="l"/>
                <a:tab pos="852169" algn="l"/>
              </a:tabLst>
            </a:pPr>
            <a:r>
              <a:rPr dirty="0" sz="2000" spc="-20">
                <a:latin typeface="Times New Roman"/>
                <a:cs typeface="Times New Roman"/>
              </a:rPr>
              <a:t>CloudWatch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following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statistics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85153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metrics: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Average,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Minimum,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Maximum,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Sum,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Sample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Count.</a:t>
            </a:r>
            <a:endParaRPr sz="2000">
              <a:latin typeface="Times New Roman"/>
              <a:cs typeface="Times New Roman"/>
            </a:endParaRPr>
          </a:p>
          <a:p>
            <a:pPr marL="851535" marR="5080" indent="-343535">
              <a:lnSpc>
                <a:spcPct val="150100"/>
              </a:lnSpc>
              <a:buFont typeface="Arial MT"/>
              <a:buChar char="•"/>
              <a:tabLst>
                <a:tab pos="851535" algn="l"/>
                <a:tab pos="852169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granularities.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detailed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view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less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detailed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view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(for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hour),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useful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viewing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broader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range.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2758439"/>
            <a:ext cx="5237480" cy="25781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5411470" cy="459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Graph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Options</a:t>
            </a:r>
            <a:endParaRPr sz="2400">
              <a:latin typeface="Times New Roman"/>
              <a:cs typeface="Times New Roman"/>
            </a:endParaRPr>
          </a:p>
          <a:p>
            <a:pPr marL="865505" marR="5080" indent="-342900">
              <a:lnSpc>
                <a:spcPct val="100000"/>
              </a:lnSpc>
              <a:spcBef>
                <a:spcPts val="1910"/>
              </a:spcBef>
              <a:buFont typeface="Arial MT"/>
              <a:buChar char="•"/>
              <a:tabLst>
                <a:tab pos="865505" algn="l"/>
                <a:tab pos="86614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set </a:t>
            </a:r>
            <a:r>
              <a:rPr dirty="0" sz="2000">
                <a:latin typeface="Times New Roman"/>
                <a:cs typeface="Times New Roman"/>
              </a:rPr>
              <a:t>custom bounds for the </a:t>
            </a:r>
            <a:r>
              <a:rPr dirty="0" sz="2000" spc="-5">
                <a:latin typeface="Times New Roman"/>
                <a:cs typeface="Times New Roman"/>
              </a:rPr>
              <a:t>Y </a:t>
            </a:r>
            <a:r>
              <a:rPr dirty="0" sz="2000">
                <a:latin typeface="Times New Roman"/>
                <a:cs typeface="Times New Roman"/>
              </a:rPr>
              <a:t>axis 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graph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help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 </a:t>
            </a:r>
            <a:r>
              <a:rPr dirty="0" sz="2000" spc="-25">
                <a:latin typeface="Times New Roman"/>
                <a:cs typeface="Times New Roman"/>
              </a:rPr>
              <a:t>better.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change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bounds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CPU Utilization </a:t>
            </a:r>
            <a:r>
              <a:rPr dirty="0" sz="2000" spc="-10">
                <a:latin typeface="Times New Roman"/>
                <a:cs typeface="Times New Roman"/>
              </a:rPr>
              <a:t>graph </a:t>
            </a:r>
            <a:r>
              <a:rPr dirty="0" sz="2000">
                <a:latin typeface="Times New Roman"/>
                <a:cs typeface="Times New Roman"/>
              </a:rPr>
              <a:t>to 100 </a:t>
            </a:r>
            <a:r>
              <a:rPr dirty="0" sz="2000" spc="-5">
                <a:latin typeface="Times New Roman"/>
                <a:cs typeface="Times New Roman"/>
              </a:rPr>
              <a:t>percent so 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is </a:t>
            </a:r>
            <a:r>
              <a:rPr dirty="0" sz="2000" spc="-5">
                <a:latin typeface="Times New Roman"/>
                <a:cs typeface="Times New Roman"/>
              </a:rPr>
              <a:t>easy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see whether </a:t>
            </a:r>
            <a:r>
              <a:rPr dirty="0" sz="2000">
                <a:latin typeface="Times New Roman"/>
                <a:cs typeface="Times New Roman"/>
              </a:rPr>
              <a:t>the CPU is low </a:t>
            </a:r>
            <a:r>
              <a:rPr dirty="0" sz="2000" spc="-5">
                <a:latin typeface="Times New Roman"/>
                <a:cs typeface="Times New Roman"/>
              </a:rPr>
              <a:t>(the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plotted line </a:t>
            </a:r>
            <a:r>
              <a:rPr dirty="0" sz="2000" spc="-5">
                <a:latin typeface="Times New Roman"/>
                <a:cs typeface="Times New Roman"/>
              </a:rPr>
              <a:t>is near </a:t>
            </a:r>
            <a:r>
              <a:rPr dirty="0" sz="2000">
                <a:latin typeface="Times New Roman"/>
                <a:cs typeface="Times New Roman"/>
              </a:rPr>
              <a:t>the bottom of the </a:t>
            </a:r>
            <a:r>
              <a:rPr dirty="0" sz="2000" spc="-10">
                <a:latin typeface="Times New Roman"/>
                <a:cs typeface="Times New Roman"/>
              </a:rPr>
              <a:t>graph)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high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plotted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near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graph).</a:t>
            </a:r>
            <a:endParaRPr sz="2000">
              <a:latin typeface="Times New Roman"/>
              <a:cs typeface="Times New Roman"/>
            </a:endParaRPr>
          </a:p>
          <a:p>
            <a:pPr marL="865505" marR="25336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65505" algn="l"/>
                <a:tab pos="86614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switch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two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axes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graph.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useful</a:t>
            </a:r>
            <a:r>
              <a:rPr dirty="0" sz="2000">
                <a:latin typeface="Times New Roman"/>
                <a:cs typeface="Times New Roman"/>
              </a:rPr>
              <a:t> 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graph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contains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metrics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different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greatly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range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922635" cy="4863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spc="5" b="1">
                <a:latin typeface="Times New Roman"/>
                <a:cs typeface="Times New Roman"/>
              </a:rPr>
              <a:t>watch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alarm</a:t>
            </a:r>
            <a:endParaRPr sz="2400">
              <a:latin typeface="Times New Roman"/>
              <a:cs typeface="Times New Roman"/>
            </a:endParaRPr>
          </a:p>
          <a:p>
            <a:pPr marL="750570" marR="120650" indent="-229235">
              <a:lnSpc>
                <a:spcPct val="150000"/>
              </a:lnSpc>
              <a:spcBef>
                <a:spcPts val="800"/>
              </a:spcBef>
              <a:buFont typeface="Arial MT"/>
              <a:buChar char="•"/>
              <a:tabLst>
                <a:tab pos="750570" algn="l"/>
                <a:tab pos="75120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new cloud watch Alarms feature allows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watch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35">
                <a:latin typeface="Times New Roman"/>
                <a:cs typeface="Times New Roman"/>
              </a:rPr>
              <a:t>Watch </a:t>
            </a:r>
            <a:r>
              <a:rPr dirty="0" sz="2000" spc="-5">
                <a:latin typeface="Times New Roman"/>
                <a:cs typeface="Times New Roman"/>
              </a:rPr>
              <a:t>metrics and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receive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metrics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outside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levels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(high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thresholds)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imes New Roman"/>
                <a:cs typeface="Times New Roman"/>
              </a:rPr>
              <a:t>We</a:t>
            </a:r>
            <a:r>
              <a:rPr dirty="0" sz="2000" spc="-10">
                <a:latin typeface="Times New Roman"/>
                <a:cs typeface="Times New Roman"/>
              </a:rPr>
              <a:t> 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attach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Alarms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metric 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each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actions.</a:t>
            </a:r>
            <a:endParaRPr sz="2000">
              <a:latin typeface="Times New Roman"/>
              <a:cs typeface="Times New Roman"/>
            </a:endParaRPr>
          </a:p>
          <a:p>
            <a:pPr marL="750570" marR="5080" indent="-229235">
              <a:lnSpc>
                <a:spcPct val="150100"/>
              </a:lnSpc>
              <a:spcBef>
                <a:spcPts val="1000"/>
              </a:spcBef>
              <a:buFont typeface="Arial MT"/>
              <a:buChar char="•"/>
              <a:tabLst>
                <a:tab pos="750570" algn="l"/>
                <a:tab pos="751205" algn="l"/>
              </a:tabLst>
            </a:pPr>
            <a:r>
              <a:rPr dirty="0" sz="2000" spc="-5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35">
                <a:latin typeface="Times New Roman"/>
                <a:cs typeface="Times New Roman"/>
              </a:rPr>
              <a:t>Watch </a:t>
            </a:r>
            <a:r>
              <a:rPr dirty="0" sz="2000" spc="-5">
                <a:latin typeface="Times New Roman"/>
                <a:cs typeface="Times New Roman"/>
              </a:rPr>
              <a:t>Alarm is </a:t>
            </a:r>
            <a:r>
              <a:rPr dirty="0" sz="2000" spc="-15">
                <a:latin typeface="Times New Roman"/>
                <a:cs typeface="Times New Roman"/>
              </a:rPr>
              <a:t>always </a:t>
            </a:r>
            <a:r>
              <a:rPr dirty="0" sz="2000">
                <a:latin typeface="Times New Roman"/>
                <a:cs typeface="Times New Roman"/>
              </a:rPr>
              <a:t>in one of </a:t>
            </a:r>
            <a:r>
              <a:rPr dirty="0" sz="2000" spc="-5">
                <a:latin typeface="Times New Roman"/>
                <a:cs typeface="Times New Roman"/>
              </a:rPr>
              <a:t>three states: OK, </a:t>
            </a:r>
            <a:r>
              <a:rPr dirty="0" sz="2000" spc="-10">
                <a:latin typeface="Times New Roman"/>
                <a:cs typeface="Times New Roman"/>
              </a:rPr>
              <a:t>ALARM,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30">
                <a:latin typeface="Times New Roman"/>
                <a:cs typeface="Times New Roman"/>
              </a:rPr>
              <a:t>INSUFFICIENT_DATA. 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 the </a:t>
            </a:r>
            <a:r>
              <a:rPr dirty="0" sz="2000" spc="-5">
                <a:latin typeface="Times New Roman"/>
                <a:cs typeface="Times New Roman"/>
              </a:rPr>
              <a:t>metric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range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defined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acceptable,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Monitor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OK </a:t>
            </a:r>
            <a:r>
              <a:rPr dirty="0" sz="2000" spc="-5">
                <a:latin typeface="Times New Roman"/>
                <a:cs typeface="Times New Roman"/>
              </a:rPr>
              <a:t> state.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breaches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threshold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transitions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ALARM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state.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If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needed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>
                <a:latin typeface="Times New Roman"/>
                <a:cs typeface="Times New Roman"/>
              </a:rPr>
              <a:t>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decision</a:t>
            </a:r>
            <a:r>
              <a:rPr dirty="0" sz="2000">
                <a:latin typeface="Times New Roman"/>
                <a:cs typeface="Times New Roman"/>
              </a:rPr>
              <a:t> 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missing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incomplete,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monitor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transitions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INSUFFICIENT_DATA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50570" indent="-229870">
              <a:lnSpc>
                <a:spcPct val="100000"/>
              </a:lnSpc>
              <a:buFont typeface="Arial MT"/>
              <a:buChar char="•"/>
              <a:tabLst>
                <a:tab pos="750570" algn="l"/>
                <a:tab pos="751205" algn="l"/>
              </a:tabLst>
            </a:pPr>
            <a:r>
              <a:rPr dirty="0" sz="2000" spc="-5">
                <a:latin typeface="Times New Roman"/>
                <a:cs typeface="Times New Roman"/>
              </a:rPr>
              <a:t>Alarms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watch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metrics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execute actions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publishing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 topics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  <a:p>
            <a:pPr marL="75057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initiating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Scaling actions.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</a:t>
            </a:r>
            <a:r>
              <a:rPr dirty="0" sz="2000" spc="-10">
                <a:latin typeface="Times New Roman"/>
                <a:cs typeface="Times New Roman"/>
              </a:rPr>
              <a:t> can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HTTP,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HTTPS,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Email.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3926" y="4675504"/>
            <a:ext cx="10184130" cy="203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2413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700" spc="-5">
                <a:latin typeface="Times New Roman"/>
                <a:cs typeface="Times New Roman"/>
              </a:rPr>
              <a:t>Under </a:t>
            </a:r>
            <a:r>
              <a:rPr dirty="0" sz="1700" spc="-5" b="1">
                <a:latin typeface="Times New Roman"/>
                <a:cs typeface="Times New Roman"/>
              </a:rPr>
              <a:t>Alarm Threshold</a:t>
            </a:r>
            <a:r>
              <a:rPr dirty="0" sz="1700" spc="-5">
                <a:latin typeface="Times New Roman"/>
                <a:cs typeface="Times New Roman"/>
              </a:rPr>
              <a:t>, type </a:t>
            </a:r>
            <a:r>
              <a:rPr dirty="0" sz="1700">
                <a:latin typeface="Times New Roman"/>
                <a:cs typeface="Times New Roman"/>
              </a:rPr>
              <a:t>a unique </a:t>
            </a:r>
            <a:r>
              <a:rPr dirty="0" sz="1700" spc="5">
                <a:latin typeface="Times New Roman"/>
                <a:cs typeface="Times New Roman"/>
              </a:rPr>
              <a:t>name for </a:t>
            </a:r>
            <a:r>
              <a:rPr dirty="0" sz="1700">
                <a:latin typeface="Times New Roman"/>
                <a:cs typeface="Times New Roman"/>
              </a:rPr>
              <a:t>the </a:t>
            </a:r>
            <a:r>
              <a:rPr dirty="0" sz="1700" spc="-5">
                <a:latin typeface="Times New Roman"/>
                <a:cs typeface="Times New Roman"/>
              </a:rPr>
              <a:t>alarm </a:t>
            </a:r>
            <a:r>
              <a:rPr dirty="0" sz="1700">
                <a:latin typeface="Times New Roman"/>
                <a:cs typeface="Times New Roman"/>
              </a:rPr>
              <a:t>and a description of the alarm. </a:t>
            </a:r>
            <a:r>
              <a:rPr dirty="0" sz="1700" spc="-5">
                <a:latin typeface="Times New Roman"/>
                <a:cs typeface="Times New Roman"/>
              </a:rPr>
              <a:t>For </a:t>
            </a:r>
            <a:r>
              <a:rPr dirty="0" sz="1700" spc="-5" b="1">
                <a:latin typeface="Times New Roman"/>
                <a:cs typeface="Times New Roman"/>
              </a:rPr>
              <a:t>Whenever</a:t>
            </a:r>
            <a:r>
              <a:rPr dirty="0" sz="1700" spc="-5">
                <a:latin typeface="Times New Roman"/>
                <a:cs typeface="Times New Roman"/>
              </a:rPr>
              <a:t>, </a:t>
            </a:r>
            <a:r>
              <a:rPr dirty="0" sz="1700">
                <a:latin typeface="Times New Roman"/>
                <a:cs typeface="Times New Roman"/>
              </a:rPr>
              <a:t>specify </a:t>
            </a:r>
            <a:r>
              <a:rPr dirty="0" sz="1700" spc="-4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 threshold (for example, 80 percent of CPU utilization) and the </a:t>
            </a:r>
            <a:r>
              <a:rPr dirty="0" sz="1700" spc="5">
                <a:latin typeface="Times New Roman"/>
                <a:cs typeface="Times New Roman"/>
              </a:rPr>
              <a:t>number </a:t>
            </a:r>
            <a:r>
              <a:rPr dirty="0" sz="1700">
                <a:latin typeface="Times New Roman"/>
                <a:cs typeface="Times New Roman"/>
              </a:rPr>
              <a:t>of data points </a:t>
            </a:r>
            <a:r>
              <a:rPr dirty="0" sz="1700" spc="-5">
                <a:latin typeface="Times New Roman"/>
                <a:cs typeface="Times New Roman"/>
              </a:rPr>
              <a:t>("M" </a:t>
            </a:r>
            <a:r>
              <a:rPr dirty="0" sz="1700">
                <a:latin typeface="Times New Roman"/>
                <a:cs typeface="Times New Roman"/>
              </a:rPr>
              <a:t>out of </a:t>
            </a:r>
            <a:r>
              <a:rPr dirty="0" sz="1700" spc="-5">
                <a:latin typeface="Times New Roman"/>
                <a:cs typeface="Times New Roman"/>
              </a:rPr>
              <a:t>"N") </a:t>
            </a:r>
            <a:r>
              <a:rPr dirty="0" sz="1700">
                <a:latin typeface="Times New Roman"/>
                <a:cs typeface="Times New Roman"/>
              </a:rPr>
              <a:t>that must 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breaching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trigger</a:t>
            </a:r>
            <a:r>
              <a:rPr dirty="0" sz="1700" spc="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alarm.</a:t>
            </a:r>
            <a:endParaRPr sz="17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700" spc="-5">
                <a:latin typeface="Times New Roman"/>
                <a:cs typeface="Times New Roman"/>
              </a:rPr>
              <a:t>Under </a:t>
            </a:r>
            <a:r>
              <a:rPr dirty="0" sz="1700" spc="-5" b="1">
                <a:latin typeface="Times New Roman"/>
                <a:cs typeface="Times New Roman"/>
              </a:rPr>
              <a:t>Additional </a:t>
            </a:r>
            <a:r>
              <a:rPr dirty="0" sz="1700" b="1">
                <a:latin typeface="Times New Roman"/>
                <a:cs typeface="Times New Roman"/>
              </a:rPr>
              <a:t>settings</a:t>
            </a:r>
            <a:r>
              <a:rPr dirty="0" sz="1700">
                <a:latin typeface="Times New Roman"/>
                <a:cs typeface="Times New Roman"/>
              </a:rPr>
              <a:t>, </a:t>
            </a:r>
            <a:r>
              <a:rPr dirty="0" sz="1700" spc="5">
                <a:latin typeface="Times New Roman"/>
                <a:cs typeface="Times New Roman"/>
              </a:rPr>
              <a:t>for </a:t>
            </a:r>
            <a:r>
              <a:rPr dirty="0" sz="1700" spc="-30" b="1">
                <a:latin typeface="Times New Roman"/>
                <a:cs typeface="Times New Roman"/>
              </a:rPr>
              <a:t>Treat </a:t>
            </a:r>
            <a:r>
              <a:rPr dirty="0" sz="1700" spc="-5" b="1">
                <a:latin typeface="Times New Roman"/>
                <a:cs typeface="Times New Roman"/>
              </a:rPr>
              <a:t>missing </a:t>
            </a:r>
            <a:r>
              <a:rPr dirty="0" sz="1700" spc="-10" b="1">
                <a:latin typeface="Times New Roman"/>
                <a:cs typeface="Times New Roman"/>
              </a:rPr>
              <a:t>data </a:t>
            </a:r>
            <a:r>
              <a:rPr dirty="0" sz="1700" spc="5" b="1">
                <a:latin typeface="Times New Roman"/>
                <a:cs typeface="Times New Roman"/>
              </a:rPr>
              <a:t>as</a:t>
            </a:r>
            <a:r>
              <a:rPr dirty="0" sz="1700" spc="5">
                <a:latin typeface="Times New Roman"/>
                <a:cs typeface="Times New Roman"/>
              </a:rPr>
              <a:t>, </a:t>
            </a:r>
            <a:r>
              <a:rPr dirty="0" sz="1700">
                <a:latin typeface="Times New Roman"/>
                <a:cs typeface="Times New Roman"/>
              </a:rPr>
              <a:t>choose how to </a:t>
            </a:r>
            <a:r>
              <a:rPr dirty="0" sz="1700" spc="-5">
                <a:latin typeface="Times New Roman"/>
                <a:cs typeface="Times New Roman"/>
              </a:rPr>
              <a:t>have </a:t>
            </a:r>
            <a:r>
              <a:rPr dirty="0" sz="1700">
                <a:latin typeface="Times New Roman"/>
                <a:cs typeface="Times New Roman"/>
              </a:rPr>
              <a:t>the </a:t>
            </a:r>
            <a:r>
              <a:rPr dirty="0" sz="1700" spc="-5">
                <a:latin typeface="Times New Roman"/>
                <a:cs typeface="Times New Roman"/>
              </a:rPr>
              <a:t>alarm treat </a:t>
            </a:r>
            <a:r>
              <a:rPr dirty="0" sz="1700">
                <a:latin typeface="Times New Roman"/>
                <a:cs typeface="Times New Roman"/>
              </a:rPr>
              <a:t>missing data points. </a:t>
            </a:r>
            <a:r>
              <a:rPr dirty="0" sz="1700" spc="-5">
                <a:latin typeface="Times New Roman"/>
                <a:cs typeface="Times New Roman"/>
              </a:rPr>
              <a:t>For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more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information,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see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Configuring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How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Cloud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Watch</a:t>
            </a:r>
            <a:r>
              <a:rPr dirty="0" sz="1700" spc="-1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Alarms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Treat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Missing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Data.</a:t>
            </a:r>
            <a:endParaRPr sz="17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700">
                <a:latin typeface="Times New Roman"/>
                <a:cs typeface="Times New Roman"/>
              </a:rPr>
              <a:t>Under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Actions</a:t>
            </a:r>
            <a:r>
              <a:rPr dirty="0" sz="1700" spc="-5">
                <a:latin typeface="Times New Roman"/>
                <a:cs typeface="Times New Roman"/>
              </a:rPr>
              <a:t>,</a:t>
            </a:r>
            <a:r>
              <a:rPr dirty="0" sz="1700">
                <a:latin typeface="Times New Roman"/>
                <a:cs typeface="Times New Roman"/>
              </a:rPr>
              <a:t> select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type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action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have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alarm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perform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when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alarm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is </a:t>
            </a:r>
            <a:r>
              <a:rPr dirty="0" sz="1700" spc="-10">
                <a:latin typeface="Times New Roman"/>
                <a:cs typeface="Times New Roman"/>
              </a:rPr>
              <a:t>triggered.</a:t>
            </a:r>
            <a:endParaRPr sz="17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700" spc="5">
                <a:latin typeface="Times New Roman"/>
                <a:cs typeface="Times New Roman"/>
              </a:rPr>
              <a:t>Choo</a:t>
            </a:r>
            <a:r>
              <a:rPr dirty="0" sz="1700" spc="-5">
                <a:latin typeface="Times New Roman"/>
                <a:cs typeface="Times New Roman"/>
              </a:rPr>
              <a:t>se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-15" b="1">
                <a:latin typeface="Times New Roman"/>
                <a:cs typeface="Times New Roman"/>
              </a:rPr>
              <a:t>C</a:t>
            </a:r>
            <a:r>
              <a:rPr dirty="0" sz="1700" spc="-35" b="1">
                <a:latin typeface="Times New Roman"/>
                <a:cs typeface="Times New Roman"/>
              </a:rPr>
              <a:t>r</a:t>
            </a:r>
            <a:r>
              <a:rPr dirty="0" sz="1700" b="1">
                <a:latin typeface="Times New Roman"/>
                <a:cs typeface="Times New Roman"/>
              </a:rPr>
              <a:t>e</a:t>
            </a:r>
            <a:r>
              <a:rPr dirty="0" sz="1700" spc="5" b="1">
                <a:latin typeface="Times New Roman"/>
                <a:cs typeface="Times New Roman"/>
              </a:rPr>
              <a:t>a</a:t>
            </a:r>
            <a:r>
              <a:rPr dirty="0" sz="1700" spc="-10" b="1">
                <a:latin typeface="Times New Roman"/>
                <a:cs typeface="Times New Roman"/>
              </a:rPr>
              <a:t>t</a:t>
            </a:r>
            <a:r>
              <a:rPr dirty="0" sz="1700" b="1">
                <a:latin typeface="Times New Roman"/>
                <a:cs typeface="Times New Roman"/>
              </a:rPr>
              <a:t>e</a:t>
            </a:r>
            <a:r>
              <a:rPr dirty="0" sz="1700" spc="-105" b="1">
                <a:latin typeface="Times New Roman"/>
                <a:cs typeface="Times New Roman"/>
              </a:rPr>
              <a:t> </a:t>
            </a:r>
            <a:r>
              <a:rPr dirty="0" sz="1700" spc="-15" b="1">
                <a:latin typeface="Times New Roman"/>
                <a:cs typeface="Times New Roman"/>
              </a:rPr>
              <a:t>A</a:t>
            </a:r>
            <a:r>
              <a:rPr dirty="0" sz="1700" spc="5" b="1">
                <a:latin typeface="Times New Roman"/>
                <a:cs typeface="Times New Roman"/>
              </a:rPr>
              <a:t>la</a:t>
            </a:r>
            <a:r>
              <a:rPr dirty="0" sz="1700" b="1">
                <a:latin typeface="Times New Roman"/>
                <a:cs typeface="Times New Roman"/>
              </a:rPr>
              <a:t>r</a:t>
            </a:r>
            <a:r>
              <a:rPr dirty="0" sz="1700" spc="-5" b="1">
                <a:latin typeface="Times New Roman"/>
                <a:cs typeface="Times New Roman"/>
              </a:rPr>
              <a:t>m</a:t>
            </a:r>
            <a:r>
              <a:rPr dirty="0" sz="170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12" y="1258570"/>
            <a:ext cx="7682230" cy="3378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4" b="1">
                <a:latin typeface="Times New Roman"/>
                <a:cs typeface="Times New Roman"/>
              </a:rPr>
              <a:t>To</a:t>
            </a:r>
            <a:r>
              <a:rPr dirty="0" sz="2400" spc="-10" b="1">
                <a:latin typeface="Times New Roman"/>
                <a:cs typeface="Times New Roman"/>
              </a:rPr>
              <a:t> create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alarm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 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watch</a:t>
            </a:r>
            <a:endParaRPr sz="2400">
              <a:latin typeface="Times New Roman"/>
              <a:cs typeface="Times New Roman"/>
            </a:endParaRPr>
          </a:p>
          <a:p>
            <a:pPr marL="755015" indent="-228600">
              <a:lnSpc>
                <a:spcPct val="100000"/>
              </a:lnSpc>
              <a:spcBef>
                <a:spcPts val="219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700">
                <a:latin typeface="Times New Roman"/>
                <a:cs typeface="Times New Roman"/>
              </a:rPr>
              <a:t>Open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 </a:t>
            </a:r>
            <a:r>
              <a:rPr dirty="0" sz="1700" spc="5">
                <a:latin typeface="Times New Roman"/>
                <a:cs typeface="Times New Roman"/>
              </a:rPr>
              <a:t>Cloud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Watch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console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at</a:t>
            </a:r>
            <a:r>
              <a:rPr dirty="0" sz="1700" spc="55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dirty="0" u="sng" sz="17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https://console.aws.amazon.com/cloudwatch/</a:t>
            </a:r>
            <a:r>
              <a:rPr dirty="0" sz="1700" spc="-5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75501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700" spc="-5">
                <a:latin typeface="Times New Roman"/>
                <a:cs typeface="Times New Roman"/>
              </a:rPr>
              <a:t>In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navigation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pane,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choose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Alarms</a:t>
            </a:r>
            <a:r>
              <a:rPr dirty="0" sz="1700" spc="-5">
                <a:latin typeface="Times New Roman"/>
                <a:cs typeface="Times New Roman"/>
              </a:rPr>
              <a:t>,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Create</a:t>
            </a:r>
            <a:r>
              <a:rPr dirty="0" sz="1700" spc="-12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Alarm</a:t>
            </a:r>
            <a:r>
              <a:rPr dirty="0" sz="1700" spc="-5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75501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700" spc="-5">
                <a:latin typeface="Times New Roman"/>
                <a:cs typeface="Times New Roman"/>
              </a:rPr>
              <a:t>For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Select</a:t>
            </a:r>
            <a:r>
              <a:rPr dirty="0" sz="1700" spc="-2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Metric</a:t>
            </a:r>
            <a:r>
              <a:rPr dirty="0" sz="1700" spc="-35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step,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perform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following:</a:t>
            </a:r>
            <a:endParaRPr sz="1700">
              <a:latin typeface="Times New Roman"/>
              <a:cs typeface="Times New Roman"/>
            </a:endParaRPr>
          </a:p>
          <a:p>
            <a:pPr lvl="1" marL="1212850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212850" algn="l"/>
                <a:tab pos="1213485" algn="l"/>
              </a:tabLst>
            </a:pPr>
            <a:r>
              <a:rPr dirty="0" sz="1700">
                <a:latin typeface="Times New Roman"/>
                <a:cs typeface="Times New Roman"/>
              </a:rPr>
              <a:t>Choose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metric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category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(for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example,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EC2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Metrics</a:t>
            </a:r>
            <a:r>
              <a:rPr dirty="0" sz="1700" spc="-5">
                <a:latin typeface="Times New Roman"/>
                <a:cs typeface="Times New Roman"/>
              </a:rPr>
              <a:t>).</a:t>
            </a:r>
            <a:endParaRPr sz="1700">
              <a:latin typeface="Times New Roman"/>
              <a:cs typeface="Times New Roman"/>
            </a:endParaRPr>
          </a:p>
          <a:p>
            <a:pPr lvl="1" marL="121285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12850" algn="l"/>
                <a:tab pos="1213485" algn="l"/>
              </a:tabLst>
            </a:pPr>
            <a:r>
              <a:rPr dirty="0" sz="1700" spc="-5">
                <a:latin typeface="Times New Roman"/>
                <a:cs typeface="Times New Roman"/>
              </a:rPr>
              <a:t>Select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instance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metric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(for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example,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CPU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Utilization</a:t>
            </a:r>
            <a:r>
              <a:rPr dirty="0" sz="1700" spc="-5">
                <a:latin typeface="Times New Roman"/>
                <a:cs typeface="Times New Roman"/>
              </a:rPr>
              <a:t>).</a:t>
            </a:r>
            <a:endParaRPr sz="1700">
              <a:latin typeface="Times New Roman"/>
              <a:cs typeface="Times New Roman"/>
            </a:endParaRPr>
          </a:p>
          <a:p>
            <a:pPr lvl="1" marL="121285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12850" algn="l"/>
                <a:tab pos="1213485" algn="l"/>
              </a:tabLst>
            </a:pPr>
            <a:r>
              <a:rPr dirty="0" sz="1700">
                <a:latin typeface="Times New Roman"/>
                <a:cs typeface="Times New Roman"/>
              </a:rPr>
              <a:t>Choose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 period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(for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example,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1 </a:t>
            </a:r>
            <a:r>
              <a:rPr dirty="0" sz="1700" spc="-5" b="1">
                <a:latin typeface="Times New Roman"/>
                <a:cs typeface="Times New Roman"/>
              </a:rPr>
              <a:t>Hour</a:t>
            </a:r>
            <a:r>
              <a:rPr dirty="0" sz="1700" spc="-5">
                <a:latin typeface="Times New Roman"/>
                <a:cs typeface="Times New Roman"/>
              </a:rPr>
              <a:t>).</a:t>
            </a:r>
            <a:endParaRPr sz="1700">
              <a:latin typeface="Times New Roman"/>
              <a:cs typeface="Times New Roman"/>
            </a:endParaRPr>
          </a:p>
          <a:p>
            <a:pPr lvl="1" marL="121285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12850" algn="l"/>
                <a:tab pos="1213485" algn="l"/>
              </a:tabLst>
            </a:pPr>
            <a:r>
              <a:rPr dirty="0" sz="1700">
                <a:latin typeface="Times New Roman"/>
                <a:cs typeface="Times New Roman"/>
              </a:rPr>
              <a:t>Choose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Next</a:t>
            </a:r>
            <a:r>
              <a:rPr dirty="0" sz="1700" spc="-5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75501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700" spc="-10">
                <a:latin typeface="Times New Roman"/>
                <a:cs typeface="Times New Roman"/>
              </a:rPr>
              <a:t>F</a:t>
            </a:r>
            <a:r>
              <a:rPr dirty="0" sz="1700" spc="5">
                <a:latin typeface="Times New Roman"/>
                <a:cs typeface="Times New Roman"/>
              </a:rPr>
              <a:t>o</a:t>
            </a:r>
            <a:r>
              <a:rPr dirty="0" sz="1700">
                <a:latin typeface="Times New Roman"/>
                <a:cs typeface="Times New Roman"/>
              </a:rPr>
              <a:t>r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th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D</a:t>
            </a:r>
            <a:r>
              <a:rPr dirty="0" sz="1700" b="1">
                <a:latin typeface="Times New Roman"/>
                <a:cs typeface="Times New Roman"/>
              </a:rPr>
              <a:t>e</a:t>
            </a:r>
            <a:r>
              <a:rPr dirty="0" sz="1700" spc="15" b="1">
                <a:latin typeface="Times New Roman"/>
                <a:cs typeface="Times New Roman"/>
              </a:rPr>
              <a:t>f</a:t>
            </a:r>
            <a:r>
              <a:rPr dirty="0" sz="1700" spc="5" b="1">
                <a:latin typeface="Times New Roman"/>
                <a:cs typeface="Times New Roman"/>
              </a:rPr>
              <a:t>i</a:t>
            </a:r>
            <a:r>
              <a:rPr dirty="0" sz="1700" spc="-10" b="1">
                <a:latin typeface="Times New Roman"/>
                <a:cs typeface="Times New Roman"/>
              </a:rPr>
              <a:t>n</a:t>
            </a:r>
            <a:r>
              <a:rPr dirty="0" sz="1700" b="1">
                <a:latin typeface="Times New Roman"/>
                <a:cs typeface="Times New Roman"/>
              </a:rPr>
              <a:t>e</a:t>
            </a:r>
            <a:r>
              <a:rPr dirty="0" sz="1700" spc="-105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A</a:t>
            </a:r>
            <a:r>
              <a:rPr dirty="0" sz="1700" spc="5" b="1">
                <a:latin typeface="Times New Roman"/>
                <a:cs typeface="Times New Roman"/>
              </a:rPr>
              <a:t>la</a:t>
            </a:r>
            <a:r>
              <a:rPr dirty="0" sz="1700" b="1">
                <a:latin typeface="Times New Roman"/>
                <a:cs typeface="Times New Roman"/>
              </a:rPr>
              <a:t>rm</a:t>
            </a:r>
            <a:r>
              <a:rPr dirty="0" sz="1700" spc="-35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st</a:t>
            </a:r>
            <a:r>
              <a:rPr dirty="0" sz="1700" spc="5">
                <a:latin typeface="Times New Roman"/>
                <a:cs typeface="Times New Roman"/>
              </a:rPr>
              <a:t>e</a:t>
            </a:r>
            <a:r>
              <a:rPr dirty="0" sz="1700" spc="5">
                <a:latin typeface="Times New Roman"/>
                <a:cs typeface="Times New Roman"/>
              </a:rPr>
              <a:t>p</a:t>
            </a:r>
            <a:r>
              <a:rPr dirty="0" sz="1700">
                <a:latin typeface="Times New Roman"/>
                <a:cs typeface="Times New Roman"/>
              </a:rPr>
              <a:t>,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p</a:t>
            </a:r>
            <a:r>
              <a:rPr dirty="0" sz="1700">
                <a:latin typeface="Times New Roman"/>
                <a:cs typeface="Times New Roman"/>
              </a:rPr>
              <a:t>er</a:t>
            </a:r>
            <a:r>
              <a:rPr dirty="0" sz="1700" spc="5">
                <a:latin typeface="Times New Roman"/>
                <a:cs typeface="Times New Roman"/>
              </a:rPr>
              <a:t>fo</a:t>
            </a:r>
            <a:r>
              <a:rPr dirty="0" sz="1700" spc="-1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m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th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f</a:t>
            </a:r>
            <a:r>
              <a:rPr dirty="0" sz="1700" spc="5">
                <a:latin typeface="Times New Roman"/>
                <a:cs typeface="Times New Roman"/>
              </a:rPr>
              <a:t>ollo</a:t>
            </a:r>
            <a:r>
              <a:rPr dirty="0" sz="1700" spc="-10">
                <a:latin typeface="Times New Roman"/>
                <a:cs typeface="Times New Roman"/>
              </a:rPr>
              <a:t>w</a:t>
            </a:r>
            <a:r>
              <a:rPr dirty="0" sz="1700" spc="5">
                <a:latin typeface="Times New Roman"/>
                <a:cs typeface="Times New Roman"/>
              </a:rPr>
              <a:t>in</a:t>
            </a:r>
            <a:r>
              <a:rPr dirty="0" sz="1700" spc="-35">
                <a:latin typeface="Times New Roman"/>
                <a:cs typeface="Times New Roman"/>
              </a:rPr>
              <a:t>g</a:t>
            </a:r>
            <a:r>
              <a:rPr dirty="0" sz="170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426700" cy="5196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following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services</a:t>
            </a:r>
            <a:r>
              <a:rPr dirty="0" sz="2400" spc="3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are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used along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Times New Roman"/>
                <a:cs typeface="Times New Roman"/>
              </a:rPr>
              <a:t>with</a:t>
            </a:r>
            <a:r>
              <a:rPr dirty="0" sz="2400" spc="-1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CloudWatch:</a:t>
            </a:r>
            <a:endParaRPr sz="2400">
              <a:latin typeface="Times New Roman"/>
              <a:cs typeface="Times New Roman"/>
            </a:endParaRPr>
          </a:p>
          <a:p>
            <a:pPr marL="511809" marR="108585">
              <a:lnSpc>
                <a:spcPct val="100000"/>
              </a:lnSpc>
              <a:spcBef>
                <a:spcPts val="1825"/>
              </a:spcBef>
            </a:pPr>
            <a:r>
              <a:rPr dirty="0" sz="2000" spc="-10" b="1">
                <a:latin typeface="Times New Roman"/>
                <a:cs typeface="Times New Roman"/>
              </a:rPr>
              <a:t>Amazon</a:t>
            </a:r>
            <a:r>
              <a:rPr dirty="0" sz="2000" spc="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Simple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Notification Service </a:t>
            </a:r>
            <a:r>
              <a:rPr dirty="0" sz="2000" spc="-10" b="1">
                <a:latin typeface="Times New Roman"/>
                <a:cs typeface="Times New Roman"/>
              </a:rPr>
              <a:t>(Amazon</a:t>
            </a:r>
            <a:r>
              <a:rPr dirty="0" sz="2000" spc="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SNS)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70">
                <a:latin typeface="Times New Roman"/>
                <a:cs typeface="Times New Roman"/>
              </a:rPr>
              <a:t> 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CloudWatch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send </a:t>
            </a:r>
            <a:r>
              <a:rPr dirty="0" sz="2000" spc="-10">
                <a:latin typeface="Times New Roman"/>
                <a:cs typeface="Times New Roman"/>
              </a:rPr>
              <a:t>messages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alarm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threshold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been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reached.</a:t>
            </a:r>
            <a:endParaRPr sz="2000">
              <a:latin typeface="Times New Roman"/>
              <a:cs typeface="Times New Roman"/>
            </a:endParaRPr>
          </a:p>
          <a:p>
            <a:pPr marL="511809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</a:t>
            </a:r>
            <a:r>
              <a:rPr dirty="0" sz="2000" spc="-35" b="1">
                <a:latin typeface="Times New Roman"/>
                <a:cs typeface="Times New Roman"/>
              </a:rPr>
              <a:t>m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z</a:t>
            </a:r>
            <a:r>
              <a:rPr dirty="0" sz="2000" spc="-5" b="1">
                <a:latin typeface="Times New Roman"/>
                <a:cs typeface="Times New Roman"/>
              </a:rPr>
              <a:t>on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EC2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Auto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10" b="1">
                <a:latin typeface="Times New Roman"/>
                <a:cs typeface="Times New Roman"/>
              </a:rPr>
              <a:t>c</a:t>
            </a:r>
            <a:r>
              <a:rPr dirty="0" sz="2000" b="1">
                <a:latin typeface="Times New Roman"/>
                <a:cs typeface="Times New Roman"/>
              </a:rPr>
              <a:t>al</a:t>
            </a:r>
            <a:r>
              <a:rPr dirty="0" sz="2000" spc="5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1312545" marR="5080" indent="-342900">
              <a:lnSpc>
                <a:spcPct val="100000"/>
              </a:lnSpc>
              <a:buFont typeface="Arial MT"/>
              <a:buChar char="•"/>
              <a:tabLst>
                <a:tab pos="1312545" algn="l"/>
                <a:tab pos="1313180" algn="l"/>
              </a:tabLst>
            </a:pPr>
            <a:r>
              <a:rPr dirty="0" sz="2000" spc="-25">
                <a:latin typeface="Times New Roman"/>
                <a:cs typeface="Times New Roman"/>
              </a:rPr>
              <a:t>It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launch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terminate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based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user-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defined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policies,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health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status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checks,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schedules.</a:t>
            </a:r>
            <a:endParaRPr sz="2000">
              <a:latin typeface="Times New Roman"/>
              <a:cs typeface="Times New Roman"/>
            </a:endParaRPr>
          </a:p>
          <a:p>
            <a:pPr marL="1312545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312545" algn="l"/>
                <a:tab pos="131318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CloudWatch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alarm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 </a:t>
            </a:r>
            <a:r>
              <a:rPr dirty="0" sz="2000" spc="-5">
                <a:latin typeface="Times New Roman"/>
                <a:cs typeface="Times New Roman"/>
              </a:rPr>
              <a:t>Scaling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endParaRPr sz="2000">
              <a:latin typeface="Times New Roman"/>
              <a:cs typeface="Times New Roman"/>
            </a:endParaRPr>
          </a:p>
          <a:p>
            <a:pPr marL="131254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demand.</a:t>
            </a:r>
            <a:endParaRPr sz="2000">
              <a:latin typeface="Times New Roman"/>
              <a:cs typeface="Times New Roman"/>
            </a:endParaRPr>
          </a:p>
          <a:p>
            <a:pPr marL="511809">
              <a:lnSpc>
                <a:spcPct val="100000"/>
              </a:lnSpc>
            </a:pPr>
            <a:r>
              <a:rPr dirty="0" sz="2000" spc="-80" b="1">
                <a:latin typeface="Times New Roman"/>
                <a:cs typeface="Times New Roman"/>
              </a:rPr>
              <a:t>AWS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CloudTrail</a:t>
            </a:r>
            <a:endParaRPr sz="2000">
              <a:latin typeface="Times New Roman"/>
              <a:cs typeface="Times New Roman"/>
            </a:endParaRPr>
          </a:p>
          <a:p>
            <a:pPr marL="1312545" marR="320675" indent="-342900">
              <a:lnSpc>
                <a:spcPct val="100000"/>
              </a:lnSpc>
              <a:buFont typeface="Arial MT"/>
              <a:buChar char="•"/>
              <a:tabLst>
                <a:tab pos="1312545" algn="l"/>
                <a:tab pos="131318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enables </a:t>
            </a:r>
            <a:r>
              <a:rPr dirty="0" sz="2000" spc="-2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to monitor the </a:t>
            </a:r>
            <a:r>
              <a:rPr dirty="0" sz="2000" spc="-5">
                <a:latin typeface="Times New Roman"/>
                <a:cs typeface="Times New Roman"/>
              </a:rPr>
              <a:t>calls made </a:t>
            </a:r>
            <a:r>
              <a:rPr dirty="0" sz="2000">
                <a:latin typeface="Times New Roman"/>
                <a:cs typeface="Times New Roman"/>
              </a:rPr>
              <a:t>to the Amazon </a:t>
            </a:r>
            <a:r>
              <a:rPr dirty="0" sz="2000" spc="-20">
                <a:latin typeface="Times New Roman"/>
                <a:cs typeface="Times New Roman"/>
              </a:rPr>
              <a:t>CloudWatch </a:t>
            </a:r>
            <a:r>
              <a:rPr dirty="0" sz="2000" spc="-5">
                <a:latin typeface="Times New Roman"/>
                <a:cs typeface="Times New Roman"/>
              </a:rPr>
              <a:t>API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15">
                <a:latin typeface="Times New Roman"/>
                <a:cs typeface="Times New Roman"/>
              </a:rPr>
              <a:t>your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made</a:t>
            </a:r>
            <a:r>
              <a:rPr dirty="0" sz="2000">
                <a:latin typeface="Times New Roman"/>
                <a:cs typeface="Times New Roman"/>
              </a:rPr>
              <a:t> by the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Management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Console,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CLI,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1312545" marR="40195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312545" algn="l"/>
                <a:tab pos="1313180" algn="l"/>
              </a:tabLst>
            </a:pP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10">
                <a:latin typeface="Times New Roman"/>
                <a:cs typeface="Times New Roman"/>
              </a:rPr>
              <a:t>CloudTrail logging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turned</a:t>
            </a:r>
            <a:r>
              <a:rPr dirty="0" sz="2000">
                <a:latin typeface="Times New Roman"/>
                <a:cs typeface="Times New Roman"/>
              </a:rPr>
              <a:t> on,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CloudWatch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writes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 files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S3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 that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specified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CloudTrail.</a:t>
            </a:r>
            <a:endParaRPr sz="2000">
              <a:latin typeface="Times New Roman"/>
              <a:cs typeface="Times New Roman"/>
            </a:endParaRPr>
          </a:p>
          <a:p>
            <a:pPr marL="511809">
              <a:lnSpc>
                <a:spcPct val="100000"/>
              </a:lnSpc>
            </a:pPr>
            <a:r>
              <a:rPr dirty="0" sz="2000" spc="-80" b="1">
                <a:latin typeface="Times New Roman"/>
                <a:cs typeface="Times New Roman"/>
              </a:rPr>
              <a:t>AWS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Identity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Access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Management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(IAM)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helps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securely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marL="511809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5340" y="3312159"/>
            <a:ext cx="5689600" cy="33959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10918825" cy="1856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How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CloudWatch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Works?</a:t>
            </a:r>
            <a:endParaRPr sz="2400">
              <a:latin typeface="Times New Roman"/>
              <a:cs typeface="Times New Roman"/>
            </a:endParaRPr>
          </a:p>
          <a:p>
            <a:pPr marL="970280" marR="5080" indent="-457834">
              <a:lnSpc>
                <a:spcPct val="100000"/>
              </a:lnSpc>
              <a:spcBef>
                <a:spcPts val="1930"/>
              </a:spcBef>
              <a:buFont typeface="Arial MT"/>
              <a:buChar char="•"/>
              <a:tabLst>
                <a:tab pos="970280" algn="l"/>
                <a:tab pos="970915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alarm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stop,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terminate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EC2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certain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criteria are</a:t>
            </a:r>
            <a:r>
              <a:rPr dirty="0" sz="2000">
                <a:latin typeface="Times New Roman"/>
                <a:cs typeface="Times New Roman"/>
              </a:rPr>
              <a:t> met.</a:t>
            </a:r>
            <a:endParaRPr sz="2000">
              <a:latin typeface="Times New Roman"/>
              <a:cs typeface="Times New Roman"/>
            </a:endParaRPr>
          </a:p>
          <a:p>
            <a:pPr marL="970280" marR="367665" indent="-457834">
              <a:lnSpc>
                <a:spcPct val="100000"/>
              </a:lnSpc>
              <a:buFont typeface="Arial MT"/>
              <a:buChar char="•"/>
              <a:tabLst>
                <a:tab pos="970280" algn="l"/>
                <a:tab pos="970915" algn="l"/>
              </a:tabLst>
            </a:pP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addition,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alarms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initiate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 </a:t>
            </a:r>
            <a:r>
              <a:rPr dirty="0" sz="2000" spc="-5">
                <a:latin typeface="Times New Roman"/>
                <a:cs typeface="Times New Roman"/>
              </a:rPr>
              <a:t>Scaling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Simple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(Amazon</a:t>
            </a:r>
            <a:r>
              <a:rPr dirty="0" sz="2000">
                <a:latin typeface="Times New Roman"/>
                <a:cs typeface="Times New Roman"/>
              </a:rPr>
              <a:t> SNS) </a:t>
            </a:r>
            <a:r>
              <a:rPr dirty="0" sz="2000" spc="-5">
                <a:latin typeface="Times New Roman"/>
                <a:cs typeface="Times New Roman"/>
              </a:rPr>
              <a:t>actions</a:t>
            </a:r>
            <a:r>
              <a:rPr dirty="0" sz="2000">
                <a:latin typeface="Times New Roman"/>
                <a:cs typeface="Times New Roman"/>
              </a:rPr>
              <a:t> on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behalf.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1220" y="2672079"/>
            <a:ext cx="6073139" cy="29514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6907530" cy="459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Monitor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65" b="1">
                <a:latin typeface="Times New Roman"/>
                <a:cs typeface="Times New Roman"/>
              </a:rPr>
              <a:t>Your </a:t>
            </a:r>
            <a:r>
              <a:rPr dirty="0" sz="2400" b="1">
                <a:latin typeface="Times New Roman"/>
                <a:cs typeface="Times New Roman"/>
              </a:rPr>
              <a:t>Estimated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Charges </a:t>
            </a:r>
            <a:r>
              <a:rPr dirty="0" sz="2400" b="1">
                <a:latin typeface="Times New Roman"/>
                <a:cs typeface="Times New Roman"/>
              </a:rPr>
              <a:t>Using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CloudWatch</a:t>
            </a:r>
            <a:endParaRPr sz="2400">
              <a:latin typeface="Times New Roman"/>
              <a:cs typeface="Times New Roman"/>
            </a:endParaRPr>
          </a:p>
          <a:p>
            <a:pPr marL="975994" marR="2086610" indent="-457200">
              <a:lnSpc>
                <a:spcPct val="100000"/>
              </a:lnSpc>
              <a:spcBef>
                <a:spcPts val="1910"/>
              </a:spcBef>
              <a:buFont typeface="Arial MT"/>
              <a:buChar char="•"/>
              <a:tabLst>
                <a:tab pos="975994" algn="l"/>
                <a:tab pos="97663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choose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receive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alerts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charges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exceeded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certain threshold. These alerts are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triggered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CloudWatch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messages are </a:t>
            </a:r>
            <a:r>
              <a:rPr dirty="0" sz="2000" spc="-5">
                <a:latin typeface="Times New Roman"/>
                <a:cs typeface="Times New Roman"/>
              </a:rPr>
              <a:t>sent </a:t>
            </a:r>
            <a:r>
              <a:rPr dirty="0" sz="2000">
                <a:latin typeface="Times New Roman"/>
                <a:cs typeface="Times New Roman"/>
              </a:rPr>
              <a:t>using Amazon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(Amazon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SNS).</a:t>
            </a:r>
            <a:endParaRPr sz="2000">
              <a:latin typeface="Times New Roman"/>
              <a:cs typeface="Times New Roman"/>
            </a:endParaRPr>
          </a:p>
          <a:p>
            <a:pPr marL="975994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75994" algn="l"/>
                <a:tab pos="976630" algn="l"/>
              </a:tabLst>
            </a:pPr>
            <a:r>
              <a:rPr dirty="0" sz="2000" spc="-30">
                <a:latin typeface="Times New Roman"/>
                <a:cs typeface="Times New Roman"/>
              </a:rPr>
              <a:t>Tasks</a:t>
            </a:r>
            <a:endParaRPr sz="2000">
              <a:latin typeface="Times New Roman"/>
              <a:cs typeface="Times New Roman"/>
            </a:endParaRPr>
          </a:p>
          <a:p>
            <a:pPr marL="975994" marR="274383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tep 1: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ble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ng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rts 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tep 2: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</a:t>
            </a:r>
            <a:r>
              <a:rPr dirty="0" sz="2000" spc="-10">
                <a:latin typeface="Times New Roman"/>
                <a:cs typeface="Times New Roman"/>
              </a:rPr>
              <a:t>ea</a:t>
            </a:r>
            <a:r>
              <a:rPr dirty="0" sz="2000">
                <a:latin typeface="Times New Roman"/>
                <a:cs typeface="Times New Roman"/>
              </a:rPr>
              <a:t>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ng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rm 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tep 3: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rm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tatus 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tep 4: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ng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rm 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tep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lete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illing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8629" y="2776156"/>
            <a:ext cx="617918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75" b="1">
                <a:latin typeface="Arial"/>
                <a:cs typeface="Arial"/>
              </a:rPr>
              <a:t>AWS</a:t>
            </a:r>
            <a:r>
              <a:rPr dirty="0" sz="4000" spc="-2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Messaging</a:t>
            </a:r>
            <a:r>
              <a:rPr dirty="0" sz="4000" spc="-2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Services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" y="400367"/>
            <a:ext cx="44754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Arial"/>
                <a:cs typeface="Arial"/>
              </a:rPr>
              <a:t>Web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Applications</a:t>
            </a:r>
            <a:r>
              <a:rPr dirty="0" sz="2400" spc="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9300" y="6452234"/>
            <a:ext cx="395160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messaging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infrastructure.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12" y="1258570"/>
            <a:ext cx="11208385" cy="5066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80" b="1">
                <a:latin typeface="Times New Roman"/>
                <a:cs typeface="Times New Roman"/>
              </a:rPr>
              <a:t>A</a:t>
            </a:r>
            <a:r>
              <a:rPr dirty="0" sz="2400" spc="-20" b="1">
                <a:latin typeface="Times New Roman"/>
                <a:cs typeface="Times New Roman"/>
              </a:rPr>
              <a:t>W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Me</a:t>
            </a:r>
            <a:r>
              <a:rPr dirty="0" sz="2400" spc="-20" b="1">
                <a:latin typeface="Times New Roman"/>
                <a:cs typeface="Times New Roman"/>
              </a:rPr>
              <a:t>ss</a:t>
            </a:r>
            <a:r>
              <a:rPr dirty="0" sz="2400" spc="-20" b="1">
                <a:latin typeface="Times New Roman"/>
                <a:cs typeface="Times New Roman"/>
              </a:rPr>
              <a:t>ag</a:t>
            </a:r>
            <a:r>
              <a:rPr dirty="0" sz="2400" spc="-30" b="1">
                <a:latin typeface="Times New Roman"/>
                <a:cs typeface="Times New Roman"/>
              </a:rPr>
              <a:t>i</a:t>
            </a:r>
            <a:r>
              <a:rPr dirty="0" sz="2400" spc="-2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g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S</a:t>
            </a:r>
            <a:r>
              <a:rPr dirty="0" sz="2400" spc="-30" b="1">
                <a:latin typeface="Times New Roman"/>
                <a:cs typeface="Times New Roman"/>
              </a:rPr>
              <a:t>er</a:t>
            </a:r>
            <a:r>
              <a:rPr dirty="0" sz="2400" spc="-20" b="1">
                <a:latin typeface="Times New Roman"/>
                <a:cs typeface="Times New Roman"/>
              </a:rPr>
              <a:t>v</a:t>
            </a:r>
            <a:r>
              <a:rPr dirty="0" sz="2400" spc="-30" b="1">
                <a:latin typeface="Times New Roman"/>
                <a:cs typeface="Times New Roman"/>
              </a:rPr>
              <a:t>ice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564515">
              <a:lnSpc>
                <a:spcPct val="100000"/>
              </a:lnSpc>
              <a:spcBef>
                <a:spcPts val="2000"/>
              </a:spcBef>
            </a:pPr>
            <a:r>
              <a:rPr dirty="0" sz="2000" spc="-5" b="1">
                <a:latin typeface="Times New Roman"/>
                <a:cs typeface="Times New Roman"/>
              </a:rPr>
              <a:t>Simple Notification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1309370" marR="184150" indent="-287655">
              <a:lnSpc>
                <a:spcPct val="150100"/>
              </a:lnSpc>
              <a:buFont typeface="Arial MT"/>
              <a:buChar char="•"/>
              <a:tabLst>
                <a:tab pos="1309370" algn="l"/>
                <a:tab pos="1310005" algn="l"/>
              </a:tabLst>
            </a:pPr>
            <a:r>
              <a:rPr dirty="0" sz="2000">
                <a:latin typeface="Times New Roman"/>
                <a:cs typeface="Times New Roman"/>
              </a:rPr>
              <a:t>Amazon Simple </a:t>
            </a:r>
            <a:r>
              <a:rPr dirty="0" sz="2000" spc="-5">
                <a:latin typeface="Times New Roman"/>
                <a:cs typeface="Times New Roman"/>
              </a:rPr>
              <a:t>Notification Service (SNS) is </a:t>
            </a:r>
            <a:r>
              <a:rPr dirty="0" sz="2000">
                <a:latin typeface="Times New Roman"/>
                <a:cs typeface="Times New Roman"/>
              </a:rPr>
              <a:t>a flexible, fully </a:t>
            </a:r>
            <a:r>
              <a:rPr dirty="0" sz="2000" spc="-10">
                <a:latin typeface="Times New Roman"/>
                <a:cs typeface="Times New Roman"/>
              </a:rPr>
              <a:t>managed </a:t>
            </a:r>
            <a:r>
              <a:rPr dirty="0" sz="2000">
                <a:latin typeface="Times New Roman"/>
                <a:cs typeface="Times New Roman"/>
              </a:rPr>
              <a:t>pub/sub </a:t>
            </a:r>
            <a:r>
              <a:rPr dirty="0" sz="2000" spc="-5">
                <a:latin typeface="Times New Roman"/>
                <a:cs typeface="Times New Roman"/>
              </a:rPr>
              <a:t>messaging 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mobile </a:t>
            </a:r>
            <a:r>
              <a:rPr dirty="0" sz="2000" spc="-5">
                <a:latin typeface="Times New Roman"/>
                <a:cs typeface="Times New Roman"/>
              </a:rPr>
              <a:t>notifications service for coordinating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delivery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messages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subscribing </a:t>
            </a:r>
            <a:r>
              <a:rPr dirty="0" sz="2000">
                <a:latin typeface="Times New Roman"/>
                <a:cs typeface="Times New Roman"/>
              </a:rPr>
              <a:t>endpoints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clients.</a:t>
            </a:r>
            <a:endParaRPr sz="2000">
              <a:latin typeface="Times New Roman"/>
              <a:cs typeface="Times New Roman"/>
            </a:endParaRPr>
          </a:p>
          <a:p>
            <a:pPr marL="1309370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09370" algn="l"/>
                <a:tab pos="1310005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fan-out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messages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large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subscribers,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distributed</a:t>
            </a:r>
            <a:endParaRPr sz="2000">
              <a:latin typeface="Times New Roman"/>
              <a:cs typeface="Times New Roman"/>
            </a:endParaRPr>
          </a:p>
          <a:p>
            <a:pPr marL="1309370">
              <a:lnSpc>
                <a:spcPct val="100000"/>
              </a:lnSpc>
              <a:spcBef>
                <a:spcPts val="1200"/>
              </a:spcBef>
            </a:pPr>
            <a:r>
              <a:rPr dirty="0" sz="2000" spc="-15">
                <a:latin typeface="Times New Roman"/>
                <a:cs typeface="Times New Roman"/>
              </a:rPr>
              <a:t>systems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services, 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mobile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1309370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09370" algn="l"/>
                <a:tab pos="1310005" algn="l"/>
              </a:tabLst>
            </a:pPr>
            <a:r>
              <a:rPr dirty="0" sz="2000" spc="-25">
                <a:latin typeface="Times New Roman"/>
                <a:cs typeface="Times New Roman"/>
              </a:rPr>
              <a:t>It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easy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reliably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endpoints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scale.</a:t>
            </a:r>
            <a:endParaRPr sz="2000">
              <a:latin typeface="Times New Roman"/>
              <a:cs typeface="Times New Roman"/>
            </a:endParaRPr>
          </a:p>
          <a:p>
            <a:pPr marL="1309370" marR="5080" indent="-287655">
              <a:lnSpc>
                <a:spcPct val="150100"/>
              </a:lnSpc>
              <a:buFont typeface="Arial MT"/>
              <a:buChar char="•"/>
              <a:tabLst>
                <a:tab pos="1309370" algn="l"/>
                <a:tab pos="1310005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get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 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matter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minutes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Console,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mand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ine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nte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ce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DK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jus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</a:t>
            </a:r>
            <a:r>
              <a:rPr dirty="0" sz="2000">
                <a:latin typeface="Times New Roman"/>
                <a:cs typeface="Times New Roman"/>
              </a:rPr>
              <a:t>mp</a:t>
            </a:r>
            <a:r>
              <a:rPr dirty="0" sz="2000" spc="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  <a:p>
            <a:pPr marL="1309370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09370" algn="l"/>
                <a:tab pos="1310005" algn="l"/>
              </a:tabLst>
            </a:pPr>
            <a:r>
              <a:rPr dirty="0" sz="2000">
                <a:latin typeface="Times New Roman"/>
                <a:cs typeface="Times New Roman"/>
              </a:rPr>
              <a:t>SNS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eliminates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complexity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overhead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associated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dedicated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9324340" cy="3709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 marL="502284">
              <a:lnSpc>
                <a:spcPct val="100000"/>
              </a:lnSpc>
              <a:spcBef>
                <a:spcPts val="212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objectives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understand:</a:t>
            </a:r>
            <a:endParaRPr sz="2000">
              <a:latin typeface="Times New Roman"/>
              <a:cs typeface="Times New Roman"/>
            </a:endParaRPr>
          </a:p>
          <a:p>
            <a:pPr marL="1246505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46505" algn="l"/>
                <a:tab pos="1247140" algn="l"/>
              </a:tabLst>
            </a:pP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deploying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publishing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1246505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46505" algn="l"/>
                <a:tab pos="124714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Creating infrastructure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writing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script.</a:t>
            </a:r>
            <a:endParaRPr sz="2000">
              <a:latin typeface="Times New Roman"/>
              <a:cs typeface="Times New Roman"/>
            </a:endParaRPr>
          </a:p>
          <a:p>
            <a:pPr marL="1246505" indent="-28765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246505" algn="l"/>
                <a:tab pos="124714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watch 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usage.</a:t>
            </a:r>
            <a:endParaRPr sz="2000">
              <a:latin typeface="Times New Roman"/>
              <a:cs typeface="Times New Roman"/>
            </a:endParaRPr>
          </a:p>
          <a:p>
            <a:pPr marL="1246505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46505" algn="l"/>
                <a:tab pos="1247140" algn="l"/>
                <a:tab pos="2625090" algn="l"/>
              </a:tabLst>
            </a:pP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ntrodu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on	to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ing </a:t>
            </a:r>
            <a:r>
              <a:rPr dirty="0" sz="2000" spc="-5">
                <a:latin typeface="Times New Roman"/>
                <a:cs typeface="Times New Roman"/>
              </a:rPr>
              <a:t>se</a:t>
            </a:r>
            <a:r>
              <a:rPr dirty="0" sz="2000" spc="-2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vic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  <a:p>
            <a:pPr marL="1246505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46505" algn="l"/>
                <a:tab pos="1247140" algn="l"/>
              </a:tabLst>
            </a:pPr>
            <a:r>
              <a:rPr dirty="0" sz="2000" spc="-5">
                <a:latin typeface="Times New Roman"/>
                <a:cs typeface="Times New Roman"/>
              </a:rPr>
              <a:t>How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restrict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>
                <a:latin typeface="Times New Roman"/>
                <a:cs typeface="Times New Roman"/>
              </a:rPr>
              <a:t> 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creating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roles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policies.</a:t>
            </a:r>
            <a:endParaRPr sz="2000">
              <a:latin typeface="Times New Roman"/>
              <a:cs typeface="Times New Roman"/>
            </a:endParaRPr>
          </a:p>
          <a:p>
            <a:pPr marL="1246505" indent="-28765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246505" algn="l"/>
                <a:tab pos="1247140" algn="l"/>
              </a:tabLst>
            </a:pPr>
            <a:r>
              <a:rPr dirty="0" sz="2000" spc="-5">
                <a:latin typeface="Times New Roman"/>
                <a:cs typeface="Times New Roman"/>
              </a:rPr>
              <a:t>How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create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9635" y="6465252"/>
            <a:ext cx="16700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8725" y="1725675"/>
            <a:ext cx="10471150" cy="4960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17145" indent="-28702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Amazon SNS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>
                <a:latin typeface="Times New Roman"/>
                <a:cs typeface="Times New Roman"/>
              </a:rPr>
              <a:t> no </a:t>
            </a:r>
            <a:r>
              <a:rPr dirty="0" sz="2000" spc="-5">
                <a:latin typeface="Times New Roman"/>
                <a:cs typeface="Times New Roman"/>
              </a:rPr>
              <a:t>upfront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pay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go.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based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</a:t>
            </a:r>
            <a:r>
              <a:rPr dirty="0" sz="2000">
                <a:latin typeface="Times New Roman"/>
                <a:cs typeface="Times New Roman"/>
              </a:rPr>
              <a:t> the 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publish,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deliver,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additional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API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topics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subscriptions.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pricing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varies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endpoint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type.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get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free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 </a:t>
            </a:r>
            <a:r>
              <a:rPr dirty="0" sz="2000" spc="-5">
                <a:latin typeface="Times New Roman"/>
                <a:cs typeface="Times New Roman"/>
              </a:rPr>
              <a:t>free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tier.</a:t>
            </a:r>
            <a:endParaRPr sz="200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25">
                <a:latin typeface="Times New Roman"/>
                <a:cs typeface="Times New Roman"/>
              </a:rPr>
              <a:t>It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$1.00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million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mobile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push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($0.50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million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publishes,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plus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$0.50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per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million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mobile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push </a:t>
            </a:r>
            <a:r>
              <a:rPr dirty="0" sz="2000" spc="-5">
                <a:latin typeface="Times New Roman"/>
                <a:cs typeface="Times New Roman"/>
              </a:rPr>
              <a:t>notification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deliveries).</a:t>
            </a:r>
            <a:endParaRPr sz="200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topics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broadcast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identical</a:t>
            </a:r>
            <a:r>
              <a:rPr dirty="0" sz="2000" spc="-10">
                <a:latin typeface="Times New Roman"/>
                <a:cs typeface="Times New Roman"/>
              </a:rPr>
              <a:t> messages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recipients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once,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effective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5"/>
              </a:spcBef>
            </a:pPr>
            <a:r>
              <a:rPr dirty="0" sz="2000" spc="-5">
                <a:latin typeface="Times New Roman"/>
                <a:cs typeface="Times New Roman"/>
              </a:rPr>
              <a:t>price</a:t>
            </a:r>
            <a:r>
              <a:rPr dirty="0" sz="2000" spc="-10">
                <a:latin typeface="Times New Roman"/>
                <a:cs typeface="Times New Roman"/>
              </a:rPr>
              <a:t> 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lower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 $1.00 </a:t>
            </a:r>
            <a:r>
              <a:rPr dirty="0" sz="2000" spc="-5">
                <a:latin typeface="Times New Roman"/>
                <a:cs typeface="Times New Roman"/>
              </a:rPr>
              <a:t>per</a:t>
            </a:r>
            <a:r>
              <a:rPr dirty="0" sz="2000">
                <a:latin typeface="Times New Roman"/>
                <a:cs typeface="Times New Roman"/>
              </a:rPr>
              <a:t> million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mobile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push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notifications.</a:t>
            </a:r>
            <a:endParaRPr sz="200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43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SNS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free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tier,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first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million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push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(publishes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deliveries)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free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every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month.</a:t>
            </a:r>
            <a:endParaRPr sz="2000">
              <a:latin typeface="Times New Roman"/>
              <a:cs typeface="Times New Roman"/>
            </a:endParaRPr>
          </a:p>
          <a:p>
            <a:pPr marL="299085" marR="81597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Note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transfer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charges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apply.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estimate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Monthly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Calculator.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12" y="1258570"/>
            <a:ext cx="276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SNS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Pricing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504170" cy="3231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Publishes</a:t>
            </a:r>
            <a:endParaRPr sz="2400">
              <a:latin typeface="Times New Roman"/>
              <a:cs typeface="Times New Roman"/>
            </a:endParaRPr>
          </a:p>
          <a:p>
            <a:pPr marL="801370" indent="-287655">
              <a:lnSpc>
                <a:spcPct val="100000"/>
              </a:lnSpc>
              <a:spcBef>
                <a:spcPts val="1955"/>
              </a:spcBef>
              <a:buFont typeface="Arial MT"/>
              <a:buChar char="•"/>
              <a:tabLst>
                <a:tab pos="801370" algn="l"/>
                <a:tab pos="802005" algn="l"/>
              </a:tabLst>
            </a:pPr>
            <a:r>
              <a:rPr dirty="0" sz="2000" spc="-10">
                <a:latin typeface="Times New Roman"/>
                <a:cs typeface="Times New Roman"/>
              </a:rPr>
              <a:t>Includes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publish,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owner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operations,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subscriber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operations,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deliveries.</a:t>
            </a:r>
            <a:endParaRPr sz="2000">
              <a:latin typeface="Times New Roman"/>
              <a:cs typeface="Times New Roman"/>
            </a:endParaRPr>
          </a:p>
          <a:p>
            <a:pPr marL="801370" indent="-28765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01370" algn="l"/>
                <a:tab pos="802005" algn="l"/>
              </a:tabLst>
            </a:pPr>
            <a:r>
              <a:rPr dirty="0" sz="2000" spc="-20">
                <a:latin typeface="Times New Roman"/>
                <a:cs typeface="Times New Roman"/>
              </a:rPr>
              <a:t>F</a:t>
            </a:r>
            <a:r>
              <a:rPr dirty="0" sz="2000" spc="-5">
                <a:latin typeface="Times New Roman"/>
                <a:cs typeface="Times New Roman"/>
              </a:rPr>
              <a:t>irst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 m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ion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NS</a:t>
            </a:r>
            <a:r>
              <a:rPr dirty="0" sz="2000">
                <a:latin typeface="Times New Roman"/>
                <a:cs typeface="Times New Roman"/>
              </a:rPr>
              <a:t> 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qu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st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 p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 month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-15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ee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801370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01370" algn="l"/>
                <a:tab pos="802005" algn="l"/>
              </a:tabLst>
            </a:pPr>
            <a:r>
              <a:rPr dirty="0" sz="2000">
                <a:latin typeface="Times New Roman"/>
                <a:cs typeface="Times New Roman"/>
              </a:rPr>
              <a:t>$0.50 p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 mi</a:t>
            </a:r>
            <a:r>
              <a:rPr dirty="0" sz="2000" spc="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NS</a:t>
            </a:r>
            <a:r>
              <a:rPr dirty="0" sz="2000">
                <a:latin typeface="Times New Roman"/>
                <a:cs typeface="Times New Roman"/>
              </a:rPr>
              <a:t> 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qu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st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rea</a:t>
            </a:r>
            <a:r>
              <a:rPr dirty="0" sz="2000">
                <a:latin typeface="Times New Roman"/>
                <a:cs typeface="Times New Roman"/>
              </a:rPr>
              <a:t>ft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13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801370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01370" algn="l"/>
                <a:tab pos="802005" algn="l"/>
              </a:tabLst>
            </a:pP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 </a:t>
            </a:r>
            <a:r>
              <a:rPr dirty="0" sz="2000" spc="-5">
                <a:latin typeface="Times New Roman"/>
                <a:cs typeface="Times New Roman"/>
              </a:rPr>
              <a:t>currently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maximum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limit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256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KB</a:t>
            </a:r>
            <a:r>
              <a:rPr dirty="0" sz="2000">
                <a:latin typeface="Times New Roman"/>
                <a:cs typeface="Times New Roman"/>
              </a:rPr>
              <a:t> 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published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messages.</a:t>
            </a:r>
            <a:endParaRPr sz="2000">
              <a:latin typeface="Times New Roman"/>
              <a:cs typeface="Times New Roman"/>
            </a:endParaRPr>
          </a:p>
          <a:p>
            <a:pPr marL="801370" marR="5080" indent="-287020">
              <a:lnSpc>
                <a:spcPts val="3600"/>
              </a:lnSpc>
              <a:spcBef>
                <a:spcPts val="120"/>
              </a:spcBef>
              <a:buFont typeface="Arial MT"/>
              <a:buChar char="•"/>
              <a:tabLst>
                <a:tab pos="801370" algn="l"/>
                <a:tab pos="802005" algn="l"/>
              </a:tabLst>
            </a:pPr>
            <a:r>
              <a:rPr dirty="0" sz="2000" spc="-5">
                <a:latin typeface="Times New Roman"/>
                <a:cs typeface="Times New Roman"/>
              </a:rPr>
              <a:t>Each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64KB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chunk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published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billed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single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API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256KB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payload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billed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four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220" y="1950720"/>
            <a:ext cx="8623300" cy="33045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58824" y="5538787"/>
            <a:ext cx="995553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Note: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Each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64KB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chunk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billed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single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with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256KB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payload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billed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four deliveries.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22312" y="1258570"/>
            <a:ext cx="2922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Notification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Deliveries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180" y="2522220"/>
            <a:ext cx="3980179" cy="1511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2312" y="1258570"/>
            <a:ext cx="7542530" cy="541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Simple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Queue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741045" marR="56515" indent="-228600">
              <a:lnSpc>
                <a:spcPct val="100000"/>
              </a:lnSpc>
              <a:spcBef>
                <a:spcPts val="1960"/>
              </a:spcBef>
              <a:buFont typeface="Arial MT"/>
              <a:buChar char="•"/>
              <a:tabLst>
                <a:tab pos="741045" algn="l"/>
                <a:tab pos="74168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Queue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 (SQS)</a:t>
            </a:r>
            <a:r>
              <a:rPr dirty="0" sz="2000">
                <a:latin typeface="Times New Roman"/>
                <a:cs typeface="Times New Roman"/>
              </a:rPr>
              <a:t> 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message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queuing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decouple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distributed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systems,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less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741045" marR="605155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41045" algn="l"/>
                <a:tab pos="741680" algn="l"/>
              </a:tabLst>
            </a:pPr>
            <a:r>
              <a:rPr dirty="0" sz="2000">
                <a:latin typeface="Times New Roman"/>
                <a:cs typeface="Times New Roman"/>
              </a:rPr>
              <a:t>SQS </a:t>
            </a:r>
            <a:r>
              <a:rPr dirty="0" sz="2000" spc="-5">
                <a:latin typeface="Times New Roman"/>
                <a:cs typeface="Times New Roman"/>
              </a:rPr>
              <a:t>eliminates </a:t>
            </a:r>
            <a:r>
              <a:rPr dirty="0" sz="2000">
                <a:latin typeface="Times New Roman"/>
                <a:cs typeface="Times New Roman"/>
              </a:rPr>
              <a:t>the complexity </a:t>
            </a:r>
            <a:r>
              <a:rPr dirty="0" sz="2000" spc="-5">
                <a:latin typeface="Times New Roman"/>
                <a:cs typeface="Times New Roman"/>
              </a:rPr>
              <a:t>and overhead associated with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operating message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oriented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middleware,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empowers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developers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focus</a:t>
            </a:r>
            <a:r>
              <a:rPr dirty="0" sz="2000">
                <a:latin typeface="Times New Roman"/>
                <a:cs typeface="Times New Roman"/>
              </a:rPr>
              <a:t> on </a:t>
            </a:r>
            <a:r>
              <a:rPr dirty="0" sz="2000" spc="-10">
                <a:latin typeface="Times New Roman"/>
                <a:cs typeface="Times New Roman"/>
              </a:rPr>
              <a:t>differentiating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work.</a:t>
            </a:r>
            <a:endParaRPr sz="2000">
              <a:latin typeface="Times New Roman"/>
              <a:cs typeface="Times New Roman"/>
            </a:endParaRPr>
          </a:p>
          <a:p>
            <a:pPr marL="741045" marR="250825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41045" algn="l"/>
                <a:tab pos="741680" algn="l"/>
              </a:tabLst>
            </a:pP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>
                <a:latin typeface="Times New Roman"/>
                <a:cs typeface="Times New Roman"/>
              </a:rPr>
              <a:t> SQS,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receive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messages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components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5">
                <a:latin typeface="Times New Roman"/>
                <a:cs typeface="Times New Roman"/>
              </a:rPr>
              <a:t> losing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messages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requiring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spcBef>
                <a:spcPts val="1000"/>
              </a:spcBef>
            </a:pPr>
            <a:r>
              <a:rPr dirty="0" sz="2000">
                <a:latin typeface="Times New Roman"/>
                <a:cs typeface="Times New Roman"/>
              </a:rPr>
              <a:t>SQS </a:t>
            </a:r>
            <a:r>
              <a:rPr dirty="0" sz="2000" spc="-15">
                <a:latin typeface="Times New Roman"/>
                <a:cs typeface="Times New Roman"/>
              </a:rPr>
              <a:t>offers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two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message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queues.</a:t>
            </a:r>
            <a:endParaRPr sz="2000">
              <a:latin typeface="Times New Roman"/>
              <a:cs typeface="Times New Roman"/>
            </a:endParaRPr>
          </a:p>
          <a:p>
            <a:pPr lvl="1" marL="119824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8245" algn="l"/>
                <a:tab pos="1198880" algn="l"/>
              </a:tabLst>
            </a:pPr>
            <a:r>
              <a:rPr dirty="0" sz="2000" spc="-5">
                <a:latin typeface="Times New Roman"/>
                <a:cs typeface="Times New Roman"/>
              </a:rPr>
              <a:t>Standard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queues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offer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maximum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throughput,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best-effort</a:t>
            </a:r>
            <a:endParaRPr sz="2000">
              <a:latin typeface="Times New Roman"/>
              <a:cs typeface="Times New Roman"/>
            </a:endParaRPr>
          </a:p>
          <a:p>
            <a:pPr marL="119824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ordering,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at-least-once</a:t>
            </a:r>
            <a:r>
              <a:rPr dirty="0" sz="2000" spc="-25">
                <a:latin typeface="Times New Roman"/>
                <a:cs typeface="Times New Roman"/>
              </a:rPr>
              <a:t> delivery.</a:t>
            </a:r>
            <a:endParaRPr sz="2000">
              <a:latin typeface="Times New Roman"/>
              <a:cs typeface="Times New Roman"/>
            </a:endParaRPr>
          </a:p>
          <a:p>
            <a:pPr lvl="1" marL="1198245" indent="-2419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85545" algn="l"/>
                <a:tab pos="1198880" algn="l"/>
              </a:tabLst>
            </a:pPr>
            <a:r>
              <a:rPr dirty="0" sz="2000">
                <a:latin typeface="Times New Roman"/>
                <a:cs typeface="Times New Roman"/>
              </a:rPr>
              <a:t>SQS </a:t>
            </a:r>
            <a:r>
              <a:rPr dirty="0" sz="2000" spc="-20">
                <a:latin typeface="Times New Roman"/>
                <a:cs typeface="Times New Roman"/>
              </a:rPr>
              <a:t>FIFO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queues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guarantee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messages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algn="ctr" marL="93535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processed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exactly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once,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exact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order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8900" y="3058160"/>
            <a:ext cx="3045459" cy="11252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2312" y="1258570"/>
            <a:ext cx="7804784" cy="534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Standard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Queue</a:t>
            </a:r>
            <a:endParaRPr sz="2400">
              <a:latin typeface="Times New Roman"/>
              <a:cs typeface="Times New Roman"/>
            </a:endParaRPr>
          </a:p>
          <a:p>
            <a:pPr marL="739775" indent="-229235">
              <a:lnSpc>
                <a:spcPts val="2280"/>
              </a:lnSpc>
              <a:spcBef>
                <a:spcPts val="1865"/>
              </a:spcBef>
              <a:buFont typeface="Arial MT"/>
              <a:buChar char="•"/>
              <a:tabLst>
                <a:tab pos="739775" algn="l"/>
                <a:tab pos="7404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Unlimited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Throughput: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Standard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queues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nearly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unlimited</a:t>
            </a:r>
            <a:endParaRPr sz="2000">
              <a:latin typeface="Times New Roman"/>
              <a:cs typeface="Times New Roman"/>
            </a:endParaRPr>
          </a:p>
          <a:p>
            <a:pPr marL="739775">
              <a:lnSpc>
                <a:spcPts val="2280"/>
              </a:lnSpc>
            </a:pP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Transactions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Second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(TPS)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API action.</a:t>
            </a:r>
            <a:endParaRPr sz="2000">
              <a:latin typeface="Times New Roman"/>
              <a:cs typeface="Times New Roman"/>
            </a:endParaRPr>
          </a:p>
          <a:p>
            <a:pPr marL="739775" marR="254000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739775" algn="l"/>
                <a:tab pos="7404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At-Least-Once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Delivery: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 least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once,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occasionally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 one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copy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message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delivered.</a:t>
            </a:r>
            <a:endParaRPr sz="2000">
              <a:latin typeface="Times New Roman"/>
              <a:cs typeface="Times New Roman"/>
            </a:endParaRPr>
          </a:p>
          <a:p>
            <a:pPr marL="739775" indent="-229235">
              <a:lnSpc>
                <a:spcPts val="2280"/>
              </a:lnSpc>
              <a:spcBef>
                <a:spcPts val="730"/>
              </a:spcBef>
              <a:buFont typeface="Arial MT"/>
              <a:buChar char="•"/>
              <a:tabLst>
                <a:tab pos="739775" algn="l"/>
                <a:tab pos="740410" algn="l"/>
              </a:tabLst>
            </a:pPr>
            <a:r>
              <a:rPr dirty="0" sz="2000" b="1">
                <a:latin typeface="Times New Roman"/>
                <a:cs typeface="Times New Roman"/>
              </a:rPr>
              <a:t>Best-Effort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Ordering: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Occasionally,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messages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might</a:t>
            </a:r>
            <a:r>
              <a:rPr dirty="0" sz="2000">
                <a:latin typeface="Times New Roman"/>
                <a:cs typeface="Times New Roman"/>
              </a:rPr>
              <a:t> be </a:t>
            </a:r>
            <a:r>
              <a:rPr dirty="0" sz="2000" spc="-5">
                <a:latin typeface="Times New Roman"/>
                <a:cs typeface="Times New Roman"/>
              </a:rPr>
              <a:t>delivered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739775">
              <a:lnSpc>
                <a:spcPts val="2280"/>
              </a:lnSpc>
            </a:pP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order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they </a:t>
            </a:r>
            <a:r>
              <a:rPr dirty="0" sz="2000" spc="-10">
                <a:latin typeface="Times New Roman"/>
                <a:cs typeface="Times New Roman"/>
              </a:rPr>
              <a:t>were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sent.</a:t>
            </a:r>
            <a:endParaRPr sz="2000">
              <a:latin typeface="Times New Roman"/>
              <a:cs typeface="Times New Roman"/>
            </a:endParaRPr>
          </a:p>
          <a:p>
            <a:pPr marL="739775" marR="196215" indent="-228600">
              <a:lnSpc>
                <a:spcPts val="2160"/>
              </a:lnSpc>
              <a:spcBef>
                <a:spcPts val="1035"/>
              </a:spcBef>
              <a:buFont typeface="Arial MT"/>
              <a:buChar char="•"/>
              <a:tabLst>
                <a:tab pos="739775" algn="l"/>
                <a:tab pos="74041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 standard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message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queues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process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messages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arrive</a:t>
            </a:r>
            <a:r>
              <a:rPr dirty="0" sz="2000">
                <a:latin typeface="Times New Roman"/>
                <a:cs typeface="Times New Roman"/>
              </a:rPr>
              <a:t> more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 </a:t>
            </a:r>
            <a:r>
              <a:rPr dirty="0" sz="2000" spc="-5">
                <a:latin typeface="Times New Roman"/>
                <a:cs typeface="Times New Roman"/>
              </a:rPr>
              <a:t>once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out of </a:t>
            </a:r>
            <a:r>
              <a:rPr dirty="0" sz="2000" spc="-20">
                <a:latin typeface="Times New Roman"/>
                <a:cs typeface="Times New Roman"/>
              </a:rPr>
              <a:t>order,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  <a:p>
            <a:pPr lvl="1" marL="1197610" indent="-229235">
              <a:lnSpc>
                <a:spcPts val="2280"/>
              </a:lnSpc>
              <a:spcBef>
                <a:spcPts val="229"/>
              </a:spcBef>
              <a:buFont typeface="Arial MT"/>
              <a:buChar char="•"/>
              <a:tabLst>
                <a:tab pos="1197610" algn="l"/>
                <a:tab pos="1198245" algn="l"/>
              </a:tabLst>
            </a:pPr>
            <a:r>
              <a:rPr dirty="0" sz="2000" spc="-5">
                <a:latin typeface="Times New Roman"/>
                <a:cs typeface="Times New Roman"/>
              </a:rPr>
              <a:t>Decouple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intensive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background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work:</a:t>
            </a:r>
            <a:endParaRPr sz="2000">
              <a:latin typeface="Times New Roman"/>
              <a:cs typeface="Times New Roman"/>
            </a:endParaRPr>
          </a:p>
          <a:p>
            <a:pPr marL="1197610">
              <a:lnSpc>
                <a:spcPts val="2280"/>
              </a:lnSpc>
            </a:pPr>
            <a:r>
              <a:rPr dirty="0" sz="2000" spc="-20">
                <a:latin typeface="Times New Roman"/>
                <a:cs typeface="Times New Roman"/>
              </a:rPr>
              <a:t>Let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upload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media while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resizing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encoding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lvl="1" marL="1197610" marR="128270" indent="-22860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1197610" algn="l"/>
                <a:tab pos="1198245" algn="l"/>
              </a:tabLst>
            </a:pPr>
            <a:r>
              <a:rPr dirty="0" sz="2000" spc="-5">
                <a:latin typeface="Times New Roman"/>
                <a:cs typeface="Times New Roman"/>
              </a:rPr>
              <a:t>Allocate tasks </a:t>
            </a:r>
            <a:r>
              <a:rPr dirty="0" sz="2000">
                <a:latin typeface="Times New Roman"/>
                <a:cs typeface="Times New Roman"/>
              </a:rPr>
              <a:t>to multiple </a:t>
            </a:r>
            <a:r>
              <a:rPr dirty="0" sz="2000" spc="-5">
                <a:latin typeface="Times New Roman"/>
                <a:cs typeface="Times New Roman"/>
              </a:rPr>
              <a:t>worker nodes: Process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high </a:t>
            </a:r>
            <a:r>
              <a:rPr dirty="0" sz="2000">
                <a:latin typeface="Times New Roman"/>
                <a:cs typeface="Times New Roman"/>
              </a:rPr>
              <a:t>number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credit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card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validation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requests.</a:t>
            </a:r>
            <a:endParaRPr sz="2000">
              <a:latin typeface="Times New Roman"/>
              <a:cs typeface="Times New Roman"/>
            </a:endParaRPr>
          </a:p>
          <a:p>
            <a:pPr lvl="1" marL="1197610" indent="-229235">
              <a:lnSpc>
                <a:spcPts val="2280"/>
              </a:lnSpc>
              <a:spcBef>
                <a:spcPts val="229"/>
              </a:spcBef>
              <a:buFont typeface="Arial MT"/>
              <a:buChar char="•"/>
              <a:tabLst>
                <a:tab pos="1197610" algn="l"/>
                <a:tab pos="1198245" algn="l"/>
              </a:tabLst>
            </a:pPr>
            <a:r>
              <a:rPr dirty="0" sz="2000" spc="-5">
                <a:latin typeface="Times New Roman"/>
                <a:cs typeface="Times New Roman"/>
              </a:rPr>
              <a:t>Batch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messages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 future processing: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Schedule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entries</a:t>
            </a:r>
            <a:endParaRPr sz="2000">
              <a:latin typeface="Times New Roman"/>
              <a:cs typeface="Times New Roman"/>
            </a:endParaRPr>
          </a:p>
          <a:p>
            <a:pPr marL="1197610">
              <a:lnSpc>
                <a:spcPts val="2280"/>
              </a:lnSpc>
            </a:pP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database.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9540" y="6004559"/>
            <a:ext cx="4523740" cy="533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10479405" cy="455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FIFO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Queues</a:t>
            </a:r>
            <a:endParaRPr sz="2400">
              <a:latin typeface="Times New Roman"/>
              <a:cs typeface="Times New Roman"/>
            </a:endParaRPr>
          </a:p>
          <a:p>
            <a:pPr marL="741680" marR="12065" indent="-228600">
              <a:lnSpc>
                <a:spcPct val="100000"/>
              </a:lnSpc>
              <a:spcBef>
                <a:spcPts val="1895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2000" b="1">
                <a:latin typeface="Times New Roman"/>
                <a:cs typeface="Times New Roman"/>
              </a:rPr>
              <a:t>High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Throughput: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default,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FIFO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queues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300 </a:t>
            </a:r>
            <a:r>
              <a:rPr dirty="0" sz="2000" spc="-10">
                <a:latin typeface="Times New Roman"/>
                <a:cs typeface="Times New Roman"/>
              </a:rPr>
              <a:t>messages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second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(300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receive,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delete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operations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second).</a:t>
            </a:r>
            <a:endParaRPr sz="2000">
              <a:latin typeface="Times New Roman"/>
              <a:cs typeface="Times New Roman"/>
            </a:endParaRPr>
          </a:p>
          <a:p>
            <a:pPr marL="741680" marR="508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Exactly-Once</a:t>
            </a:r>
            <a:r>
              <a:rPr dirty="0" sz="2000" spc="-10" b="1">
                <a:latin typeface="Times New Roman"/>
                <a:cs typeface="Times New Roman"/>
              </a:rPr>
              <a:t> Processing: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once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remains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until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consumer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processes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deletes</a:t>
            </a:r>
            <a:r>
              <a:rPr dirty="0" sz="2000">
                <a:latin typeface="Times New Roman"/>
                <a:cs typeface="Times New Roman"/>
              </a:rPr>
              <a:t> it.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Duplicates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>
                <a:latin typeface="Times New Roman"/>
                <a:cs typeface="Times New Roman"/>
              </a:rPr>
              <a:t> 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introduced</a:t>
            </a:r>
            <a:r>
              <a:rPr dirty="0" sz="2000">
                <a:latin typeface="Times New Roman"/>
                <a:cs typeface="Times New Roman"/>
              </a:rPr>
              <a:t> 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queue.</a:t>
            </a:r>
            <a:endParaRPr sz="2000">
              <a:latin typeface="Times New Roman"/>
              <a:cs typeface="Times New Roman"/>
            </a:endParaRPr>
          </a:p>
          <a:p>
            <a:pPr marL="74168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First-In-First-Out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Delivery: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order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messages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received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strictly</a:t>
            </a:r>
            <a:endParaRPr sz="20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preserved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(i.e.,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First-In-First-Out).</a:t>
            </a:r>
            <a:endParaRPr sz="2000">
              <a:latin typeface="Times New Roman"/>
              <a:cs typeface="Times New Roman"/>
            </a:endParaRPr>
          </a:p>
          <a:p>
            <a:pPr marL="227965" marR="213360" indent="-22796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27965" algn="l"/>
                <a:tab pos="742315" algn="l"/>
              </a:tabLst>
            </a:pPr>
            <a:r>
              <a:rPr dirty="0" sz="2000" spc="-20">
                <a:latin typeface="Times New Roman"/>
                <a:cs typeface="Times New Roman"/>
              </a:rPr>
              <a:t>FIFO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queues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enhance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5">
                <a:latin typeface="Times New Roman"/>
                <a:cs typeface="Times New Roman"/>
              </a:rPr>
              <a:t> order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algn="ctr" marR="27368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operations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events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duplicates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cannot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tolerated,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  <a:p>
            <a:pPr lvl="1" marL="119888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8880" algn="l"/>
                <a:tab pos="1199515" algn="l"/>
              </a:tabLst>
            </a:pPr>
            <a:r>
              <a:rPr dirty="0" sz="2000" spc="-5">
                <a:latin typeface="Times New Roman"/>
                <a:cs typeface="Times New Roman"/>
              </a:rPr>
              <a:t>Ensure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user-entered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commands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executed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right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order.</a:t>
            </a:r>
            <a:endParaRPr sz="2000">
              <a:latin typeface="Times New Roman"/>
              <a:cs typeface="Times New Roman"/>
            </a:endParaRPr>
          </a:p>
          <a:p>
            <a:pPr lvl="1" marL="119888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8880" algn="l"/>
                <a:tab pos="1199515" algn="l"/>
              </a:tabLst>
            </a:pPr>
            <a:r>
              <a:rPr dirty="0" sz="2000" spc="-5">
                <a:latin typeface="Times New Roman"/>
                <a:cs typeface="Times New Roman"/>
              </a:rPr>
              <a:t>Display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correct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product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sending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price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modifications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right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order.</a:t>
            </a:r>
            <a:endParaRPr sz="2000">
              <a:latin typeface="Times New Roman"/>
              <a:cs typeface="Times New Roman"/>
            </a:endParaRPr>
          </a:p>
          <a:p>
            <a:pPr lvl="1" marL="119888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8880" algn="l"/>
                <a:tab pos="1199515" algn="l"/>
              </a:tabLst>
            </a:pPr>
            <a:r>
              <a:rPr dirty="0" sz="2000" spc="-5">
                <a:latin typeface="Times New Roman"/>
                <a:cs typeface="Times New Roman"/>
              </a:rPr>
              <a:t>Prevent</a:t>
            </a:r>
            <a:r>
              <a:rPr dirty="0" sz="2000">
                <a:latin typeface="Times New Roman"/>
                <a:cs typeface="Times New Roman"/>
              </a:rPr>
              <a:t> a </a:t>
            </a:r>
            <a:r>
              <a:rPr dirty="0" sz="2000" spc="-5">
                <a:latin typeface="Times New Roman"/>
                <a:cs typeface="Times New Roman"/>
              </a:rPr>
              <a:t>student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enrolling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course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before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registering</a:t>
            </a:r>
            <a:r>
              <a:rPr dirty="0" sz="2000">
                <a:latin typeface="Times New Roman"/>
                <a:cs typeface="Times New Roman"/>
              </a:rPr>
              <a:t> 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4650" y="1766520"/>
            <a:ext cx="5239385" cy="410210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105"/>
              </a:spcBef>
            </a:pPr>
            <a:r>
              <a:rPr dirty="0" sz="1800" spc="-5">
                <a:latin typeface="Times New Roman"/>
                <a:cs typeface="Times New Roman"/>
              </a:rPr>
              <a:t>becomes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“locked”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while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processed.</a:t>
            </a:r>
            <a:endParaRPr sz="1800">
              <a:latin typeface="Times New Roman"/>
              <a:cs typeface="Times New Roman"/>
            </a:endParaRPr>
          </a:p>
          <a:p>
            <a:pPr marL="241300" marR="10033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Queue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sharing: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Securely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share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SQS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queues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anonymously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specific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accounts. Queue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sharing can also be </a:t>
            </a:r>
            <a:r>
              <a:rPr dirty="0" sz="1800" spc="-5">
                <a:latin typeface="Times New Roman"/>
                <a:cs typeface="Times New Roman"/>
              </a:rPr>
              <a:t>restricted </a:t>
            </a:r>
            <a:r>
              <a:rPr dirty="0" sz="1800">
                <a:latin typeface="Times New Roman"/>
                <a:cs typeface="Times New Roman"/>
              </a:rPr>
              <a:t>by </a:t>
            </a:r>
            <a:r>
              <a:rPr dirty="0" sz="1800" spc="-20">
                <a:latin typeface="Times New Roman"/>
                <a:cs typeface="Times New Roman"/>
              </a:rPr>
              <a:t>IP </a:t>
            </a:r>
            <a:r>
              <a:rPr dirty="0" sz="1800">
                <a:latin typeface="Times New Roman"/>
                <a:cs typeface="Times New Roman"/>
              </a:rPr>
              <a:t>address and </a:t>
            </a:r>
            <a:r>
              <a:rPr dirty="0" sz="1800" spc="-5">
                <a:latin typeface="Times New Roman"/>
                <a:cs typeface="Times New Roman"/>
              </a:rPr>
              <a:t>time-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of-day.</a:t>
            </a:r>
            <a:endParaRPr sz="1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Server-side</a:t>
            </a:r>
            <a:r>
              <a:rPr dirty="0" sz="1800" spc="7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encryption</a:t>
            </a:r>
            <a:r>
              <a:rPr dirty="0" sz="1800" spc="9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(SSE):</a:t>
            </a:r>
            <a:r>
              <a:rPr dirty="0" sz="1800" spc="8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Protect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contents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messages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Amazon SQS </a:t>
            </a:r>
            <a:r>
              <a:rPr dirty="0" sz="1800">
                <a:latin typeface="Times New Roman"/>
                <a:cs typeface="Times New Roman"/>
              </a:rPr>
              <a:t>queues using </a:t>
            </a:r>
            <a:r>
              <a:rPr dirty="0" sz="1800" spc="-25">
                <a:latin typeface="Times New Roman"/>
                <a:cs typeface="Times New Roman"/>
              </a:rPr>
              <a:t>keys 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managed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Key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(AWS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KMS). SSE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encrypts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messages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soon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SQS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receives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them.</a:t>
            </a:r>
            <a:endParaRPr sz="1800">
              <a:latin typeface="Times New Roman"/>
              <a:cs typeface="Times New Roman"/>
            </a:endParaRPr>
          </a:p>
          <a:p>
            <a:pPr algn="just" marL="241300" marR="198755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Dead </a:t>
            </a:r>
            <a:r>
              <a:rPr dirty="0" sz="1800" b="1">
                <a:latin typeface="Times New Roman"/>
                <a:cs typeface="Times New Roman"/>
              </a:rPr>
              <a:t>Letter </a:t>
            </a:r>
            <a:r>
              <a:rPr dirty="0" sz="1800" spc="-5" b="1">
                <a:latin typeface="Times New Roman"/>
                <a:cs typeface="Times New Roman"/>
              </a:rPr>
              <a:t>Queues </a:t>
            </a:r>
            <a:r>
              <a:rPr dirty="0" sz="1800" b="1">
                <a:latin typeface="Times New Roman"/>
                <a:cs typeface="Times New Roman"/>
              </a:rPr>
              <a:t>(DLQ): </a:t>
            </a:r>
            <a:r>
              <a:rPr dirty="0" sz="1800">
                <a:latin typeface="Times New Roman"/>
                <a:cs typeface="Times New Roman"/>
              </a:rPr>
              <a:t>Handle </a:t>
            </a:r>
            <a:r>
              <a:rPr dirty="0" sz="1800" spc="-10">
                <a:latin typeface="Times New Roman"/>
                <a:cs typeface="Times New Roman"/>
              </a:rPr>
              <a:t>messages </a:t>
            </a:r>
            <a:r>
              <a:rPr dirty="0" sz="1800">
                <a:latin typeface="Times New Roman"/>
                <a:cs typeface="Times New Roman"/>
              </a:rPr>
              <a:t>that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have </a:t>
            </a:r>
            <a:r>
              <a:rPr dirty="0" sz="1800">
                <a:latin typeface="Times New Roman"/>
                <a:cs typeface="Times New Roman"/>
              </a:rPr>
              <a:t>not been </a:t>
            </a:r>
            <a:r>
              <a:rPr dirty="0" sz="1800" spc="-5">
                <a:latin typeface="Times New Roman"/>
                <a:cs typeface="Times New Roman"/>
              </a:rPr>
              <a:t>successfully processed </a:t>
            </a:r>
            <a:r>
              <a:rPr dirty="0" sz="1800">
                <a:latin typeface="Times New Roman"/>
                <a:cs typeface="Times New Roman"/>
              </a:rPr>
              <a:t>by a </a:t>
            </a:r>
            <a:r>
              <a:rPr dirty="0" sz="1800" spc="-5">
                <a:latin typeface="Times New Roman"/>
                <a:cs typeface="Times New Roman"/>
              </a:rPr>
              <a:t>consumer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Dead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Letter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Queues.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5708650" cy="4991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Functionality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SQS</a:t>
            </a:r>
            <a:endParaRPr sz="2400">
              <a:latin typeface="Times New Roman"/>
              <a:cs typeface="Times New Roman"/>
            </a:endParaRPr>
          </a:p>
          <a:p>
            <a:pPr marL="748030" marR="120650" indent="-228600">
              <a:lnSpc>
                <a:spcPct val="100000"/>
              </a:lnSpc>
              <a:spcBef>
                <a:spcPts val="2125"/>
              </a:spcBef>
              <a:buFont typeface="Arial MT"/>
              <a:buChar char="•"/>
              <a:tabLst>
                <a:tab pos="748030" algn="l"/>
                <a:tab pos="748665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Unlimited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queues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 </a:t>
            </a:r>
            <a:r>
              <a:rPr dirty="0" sz="1800" spc="-5" b="1">
                <a:latin typeface="Times New Roman"/>
                <a:cs typeface="Times New Roman"/>
              </a:rPr>
              <a:t>messages: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Creates </a:t>
            </a:r>
            <a:r>
              <a:rPr dirty="0" sz="1800" spc="-5">
                <a:latin typeface="Times New Roman"/>
                <a:cs typeface="Times New Roman"/>
              </a:rPr>
              <a:t>unlimited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SQS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queues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 </a:t>
            </a:r>
            <a:r>
              <a:rPr dirty="0" sz="1800" spc="-5">
                <a:latin typeface="Times New Roman"/>
                <a:cs typeface="Times New Roman"/>
              </a:rPr>
              <a:t>unlimited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number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message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region.</a:t>
            </a:r>
            <a:endParaRPr sz="1800">
              <a:latin typeface="Times New Roman"/>
              <a:cs typeface="Times New Roman"/>
            </a:endParaRPr>
          </a:p>
          <a:p>
            <a:pPr marL="74803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8030" algn="l"/>
                <a:tab pos="748665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Payload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Size: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Message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payloads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 contain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 to</a:t>
            </a:r>
            <a:endParaRPr sz="1800">
              <a:latin typeface="Times New Roman"/>
              <a:cs typeface="Times New Roman"/>
            </a:endParaRPr>
          </a:p>
          <a:p>
            <a:pPr marL="74803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imes New Roman"/>
                <a:cs typeface="Times New Roman"/>
              </a:rPr>
              <a:t>256KB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text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format.</a:t>
            </a:r>
            <a:endParaRPr sz="1800">
              <a:latin typeface="Times New Roman"/>
              <a:cs typeface="Times New Roman"/>
            </a:endParaRPr>
          </a:p>
          <a:p>
            <a:pPr marL="748030" marR="1905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8030" algn="l"/>
                <a:tab pos="748665" algn="l"/>
              </a:tabLst>
            </a:pPr>
            <a:r>
              <a:rPr dirty="0" sz="1800" b="1">
                <a:latin typeface="Times New Roman"/>
                <a:cs typeface="Times New Roman"/>
              </a:rPr>
              <a:t>Batches: </a:t>
            </a:r>
            <a:r>
              <a:rPr dirty="0" sz="1800">
                <a:latin typeface="Times New Roman"/>
                <a:cs typeface="Times New Roman"/>
              </a:rPr>
              <a:t>Send,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receive,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delete </a:t>
            </a:r>
            <a:r>
              <a:rPr dirty="0" sz="1800" spc="-10">
                <a:latin typeface="Times New Roman"/>
                <a:cs typeface="Times New Roman"/>
              </a:rPr>
              <a:t>messages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batches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up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messages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256KB.</a:t>
            </a:r>
            <a:endParaRPr sz="1800">
              <a:latin typeface="Times New Roman"/>
              <a:cs typeface="Times New Roman"/>
            </a:endParaRPr>
          </a:p>
          <a:p>
            <a:pPr marL="748030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8030" algn="l"/>
                <a:tab pos="748665" algn="l"/>
              </a:tabLst>
            </a:pPr>
            <a:r>
              <a:rPr dirty="0" sz="1800" b="1">
                <a:latin typeface="Times New Roman"/>
                <a:cs typeface="Times New Roman"/>
              </a:rPr>
              <a:t>Long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polling: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Reduce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extraneous</a:t>
            </a:r>
            <a:r>
              <a:rPr dirty="0" sz="1800">
                <a:latin typeface="Times New Roman"/>
                <a:cs typeface="Times New Roman"/>
              </a:rPr>
              <a:t> polling 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minimise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cost </a:t>
            </a:r>
            <a:r>
              <a:rPr dirty="0" sz="1800" spc="-10">
                <a:latin typeface="Times New Roman"/>
                <a:cs typeface="Times New Roman"/>
              </a:rPr>
              <a:t>while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receiving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new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messages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quickly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possible.</a:t>
            </a:r>
            <a:endParaRPr sz="1800">
              <a:latin typeface="Times New Roman"/>
              <a:cs typeface="Times New Roman"/>
            </a:endParaRPr>
          </a:p>
          <a:p>
            <a:pPr marL="74803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48030" algn="l"/>
                <a:tab pos="748665" algn="l"/>
              </a:tabLst>
            </a:pPr>
            <a:r>
              <a:rPr dirty="0" sz="1800">
                <a:latin typeface="Times New Roman"/>
                <a:cs typeface="Times New Roman"/>
              </a:rPr>
              <a:t>Retain </a:t>
            </a:r>
            <a:r>
              <a:rPr dirty="0" sz="1800" spc="-10">
                <a:latin typeface="Times New Roman"/>
                <a:cs typeface="Times New Roman"/>
              </a:rPr>
              <a:t>messages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queues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14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days.</a:t>
            </a:r>
            <a:endParaRPr sz="1800">
              <a:latin typeface="Times New Roman"/>
              <a:cs typeface="Times New Roman"/>
            </a:endParaRPr>
          </a:p>
          <a:p>
            <a:pPr marL="74803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8030" algn="l"/>
                <a:tab pos="748665" algn="l"/>
              </a:tabLst>
            </a:pPr>
            <a:r>
              <a:rPr dirty="0" sz="1800">
                <a:latin typeface="Times New Roman"/>
                <a:cs typeface="Times New Roman"/>
              </a:rPr>
              <a:t>Send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messages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simultaneously.</a:t>
            </a:r>
            <a:endParaRPr sz="1800">
              <a:latin typeface="Times New Roman"/>
              <a:cs typeface="Times New Roman"/>
            </a:endParaRPr>
          </a:p>
          <a:p>
            <a:pPr marL="74803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8030" algn="l"/>
                <a:tab pos="748665" algn="l"/>
              </a:tabLst>
            </a:pPr>
            <a:r>
              <a:rPr dirty="0" sz="1800" b="1">
                <a:latin typeface="Times New Roman"/>
                <a:cs typeface="Times New Roman"/>
              </a:rPr>
              <a:t>Message </a:t>
            </a:r>
            <a:r>
              <a:rPr dirty="0" sz="1800" spc="-10" b="1">
                <a:latin typeface="Times New Roman"/>
                <a:cs typeface="Times New Roman"/>
              </a:rPr>
              <a:t>locking: </a:t>
            </a: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message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received,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9957435" cy="4988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Simple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Email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739775" marR="17780" indent="-229235">
              <a:lnSpc>
                <a:spcPct val="150100"/>
              </a:lnSpc>
              <a:spcBef>
                <a:spcPts val="785"/>
              </a:spcBef>
              <a:buFont typeface="Arial MT"/>
              <a:buChar char="•"/>
              <a:tabLst>
                <a:tab pos="739775" algn="l"/>
                <a:tab pos="740410" algn="l"/>
              </a:tabLst>
            </a:pPr>
            <a:r>
              <a:rPr dirty="0" sz="2000">
                <a:latin typeface="Times New Roman"/>
                <a:cs typeface="Times New Roman"/>
              </a:rPr>
              <a:t>Amazon Simple Email </a:t>
            </a:r>
            <a:r>
              <a:rPr dirty="0" sz="2000" spc="-5">
                <a:latin typeface="Times New Roman"/>
                <a:cs typeface="Times New Roman"/>
              </a:rPr>
              <a:t>Service (Amazon </a:t>
            </a:r>
            <a:r>
              <a:rPr dirty="0" sz="2000">
                <a:latin typeface="Times New Roman"/>
                <a:cs typeface="Times New Roman"/>
              </a:rPr>
              <a:t>SES)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a cloud-based </a:t>
            </a:r>
            <a:r>
              <a:rPr dirty="0" sz="2000" spc="-5">
                <a:latin typeface="Times New Roman"/>
                <a:cs typeface="Times New Roman"/>
              </a:rPr>
              <a:t>email sending service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digital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marketers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developers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</a:t>
            </a:r>
            <a:r>
              <a:rPr dirty="0" sz="2000" spc="-5">
                <a:latin typeface="Times New Roman"/>
                <a:cs typeface="Times New Roman"/>
              </a:rPr>
              <a:t> marketing,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transactional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39775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39775" algn="l"/>
                <a:tab pos="740410" algn="l"/>
              </a:tabLst>
            </a:pPr>
            <a:r>
              <a:rPr dirty="0" sz="2000" spc="-25">
                <a:latin typeface="Times New Roman"/>
                <a:cs typeface="Times New Roman"/>
              </a:rPr>
              <a:t>It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reliable,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cost-effective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 for businesses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email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keep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73977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contact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739775" indent="-229235">
              <a:lnSpc>
                <a:spcPct val="100000"/>
              </a:lnSpc>
              <a:buFont typeface="Arial MT"/>
              <a:buChar char="•"/>
              <a:tabLst>
                <a:tab pos="739775" algn="l"/>
                <a:tab pos="74041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SMTP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interface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SDKs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integrate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SES</a:t>
            </a:r>
            <a:endParaRPr sz="2000">
              <a:latin typeface="Times New Roman"/>
              <a:cs typeface="Times New Roman"/>
            </a:endParaRPr>
          </a:p>
          <a:p>
            <a:pPr marL="73977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directly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739775" marR="5080" indent="-229235">
              <a:lnSpc>
                <a:spcPct val="150100"/>
              </a:lnSpc>
              <a:spcBef>
                <a:spcPts val="1000"/>
              </a:spcBef>
              <a:buFont typeface="Arial MT"/>
              <a:buChar char="•"/>
              <a:tabLst>
                <a:tab pos="739775" algn="l"/>
                <a:tab pos="74041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integrate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email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SES 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already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ticketing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systems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4248150" cy="5253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Amazon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SES</a:t>
            </a:r>
            <a:r>
              <a:rPr dirty="0" sz="2400" spc="-10" b="1">
                <a:latin typeface="Times New Roman"/>
                <a:cs typeface="Times New Roman"/>
              </a:rPr>
              <a:t> Features</a:t>
            </a:r>
            <a:endParaRPr sz="24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 spc="-10">
                <a:latin typeface="Times New Roman"/>
                <a:cs typeface="Times New Roman"/>
              </a:rPr>
              <a:t>High</a:t>
            </a:r>
            <a:r>
              <a:rPr dirty="0" sz="2000" spc="-5">
                <a:latin typeface="Times New Roman"/>
                <a:cs typeface="Times New Roman"/>
              </a:rPr>
              <a:t> Deliverability</a:t>
            </a:r>
            <a:endParaRPr sz="20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 spc="-5">
                <a:latin typeface="Times New Roman"/>
                <a:cs typeface="Times New Roman"/>
              </a:rPr>
              <a:t>Content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Personalization</a:t>
            </a:r>
            <a:endParaRPr sz="20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 spc="-5">
                <a:latin typeface="Times New Roman"/>
                <a:cs typeface="Times New Roman"/>
              </a:rPr>
              <a:t>Authentication</a:t>
            </a:r>
            <a:endParaRPr sz="20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 spc="-5">
                <a:latin typeface="Times New Roman"/>
                <a:cs typeface="Times New Roman"/>
              </a:rPr>
              <a:t>D</a:t>
            </a:r>
            <a:r>
              <a:rPr dirty="0" sz="2000" spc="-2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dic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P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</a:t>
            </a:r>
            <a:r>
              <a:rPr dirty="0" sz="2000" spc="-10">
                <a:latin typeface="Times New Roman"/>
                <a:cs typeface="Times New Roman"/>
              </a:rPr>
              <a:t>re</a:t>
            </a:r>
            <a:r>
              <a:rPr dirty="0" sz="2000" spc="-5">
                <a:latin typeface="Times New Roman"/>
                <a:cs typeface="Times New Roman"/>
              </a:rPr>
              <a:t>sses</a:t>
            </a:r>
            <a:endParaRPr sz="20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 spc="-5">
                <a:latin typeface="Times New Roman"/>
                <a:cs typeface="Times New Roman"/>
              </a:rPr>
              <a:t>Sender Reputation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>
                <a:latin typeface="Times New Roman"/>
                <a:cs typeface="Times New Roman"/>
              </a:rPr>
              <a:t>Flexible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Email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Receiving</a:t>
            </a:r>
            <a:endParaRPr sz="20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Email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Interfaces</a:t>
            </a:r>
            <a:endParaRPr sz="20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 spc="-5">
                <a:latin typeface="Times New Roman"/>
                <a:cs typeface="Times New Roman"/>
              </a:rPr>
              <a:t>Mailbox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Simulator</a:t>
            </a:r>
            <a:endParaRPr sz="20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Integration</a:t>
            </a:r>
            <a:endParaRPr sz="20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 spc="-5">
                <a:latin typeface="Times New Roman"/>
                <a:cs typeface="Times New Roman"/>
              </a:rPr>
              <a:t>Pay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879455" cy="4398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Be</a:t>
            </a:r>
            <a:r>
              <a:rPr dirty="0" sz="2400" spc="10" b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spc="-260" b="1">
                <a:latin typeface="Times New Roman"/>
                <a:cs typeface="Times New Roman"/>
              </a:rPr>
              <a:t>Y</a:t>
            </a:r>
            <a:r>
              <a:rPr dirty="0" sz="2400" spc="-5" b="1">
                <a:latin typeface="Times New Roman"/>
                <a:cs typeface="Times New Roman"/>
              </a:rPr>
              <a:t>ou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Beg</a:t>
            </a:r>
            <a:r>
              <a:rPr dirty="0" sz="2400" spc="-15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45" b="1">
                <a:latin typeface="Times New Roman"/>
                <a:cs typeface="Times New Roman"/>
              </a:rPr>
              <a:t>w</a:t>
            </a:r>
            <a:r>
              <a:rPr dirty="0" sz="2400" spc="-5" b="1">
                <a:latin typeface="Times New Roman"/>
                <a:cs typeface="Times New Roman"/>
              </a:rPr>
              <a:t>ith</a:t>
            </a:r>
            <a:r>
              <a:rPr dirty="0" sz="2400" spc="-1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4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0" b="1">
                <a:latin typeface="Times New Roman"/>
                <a:cs typeface="Times New Roman"/>
              </a:rPr>
              <a:t>z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SES</a:t>
            </a:r>
            <a:endParaRPr sz="2400">
              <a:latin typeface="Times New Roman"/>
              <a:cs typeface="Times New Roman"/>
            </a:endParaRPr>
          </a:p>
          <a:p>
            <a:pPr marL="743585" indent="-229235">
              <a:lnSpc>
                <a:spcPct val="100000"/>
              </a:lnSpc>
              <a:spcBef>
                <a:spcPts val="1935"/>
              </a:spcBef>
              <a:buFont typeface="Arial MT"/>
              <a:buChar char="•"/>
              <a:tabLst>
                <a:tab pos="743585" algn="l"/>
                <a:tab pos="74422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SES.</a:t>
            </a:r>
            <a:endParaRPr sz="2000">
              <a:latin typeface="Times New Roman"/>
              <a:cs typeface="Times New Roman"/>
            </a:endParaRPr>
          </a:p>
          <a:p>
            <a:pPr marL="743585" marR="19050" indent="-229235">
              <a:lnSpc>
                <a:spcPct val="150000"/>
              </a:lnSpc>
              <a:spcBef>
                <a:spcPts val="1005"/>
              </a:spcBef>
              <a:buFont typeface="Arial MT"/>
              <a:buChar char="•"/>
              <a:tabLst>
                <a:tab pos="802005" algn="l"/>
                <a:tab pos="802640" algn="l"/>
              </a:tabLst>
            </a:pPr>
            <a:r>
              <a:rPr dirty="0"/>
              <a:t>	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</a:t>
            </a:r>
            <a:r>
              <a:rPr dirty="0" sz="2000" spc="-10">
                <a:latin typeface="Times New Roman"/>
                <a:cs typeface="Times New Roman"/>
              </a:rPr>
              <a:t> a</a:t>
            </a:r>
            <a:r>
              <a:rPr dirty="0" sz="2000">
                <a:latin typeface="Times New Roman"/>
                <a:cs typeface="Times New Roman"/>
              </a:rPr>
              <a:t>n 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mail by </a:t>
            </a:r>
            <a:r>
              <a:rPr dirty="0" sz="2000" spc="-5">
                <a:latin typeface="Times New Roman"/>
                <a:cs typeface="Times New Roman"/>
              </a:rPr>
              <a:t>usi</a:t>
            </a:r>
            <a:r>
              <a:rPr dirty="0" sz="2000">
                <a:latin typeface="Times New Roman"/>
                <a:cs typeface="Times New Roman"/>
              </a:rPr>
              <a:t>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onsol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,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MTP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5">
                <a:latin typeface="Times New Roman"/>
                <a:cs typeface="Times New Roman"/>
              </a:rPr>
              <a:t>f</a:t>
            </a:r>
            <a:r>
              <a:rPr dirty="0" sz="2000" spc="-10">
                <a:latin typeface="Times New Roman"/>
                <a:cs typeface="Times New Roman"/>
              </a:rPr>
              <a:t>ace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  </a:t>
            </a:r>
            <a:r>
              <a:rPr dirty="0" sz="2000">
                <a:latin typeface="Times New Roman"/>
                <a:cs typeface="Times New Roman"/>
              </a:rPr>
              <a:t>SES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API,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 lvl="1" marL="1200785" indent="-229235">
              <a:lnSpc>
                <a:spcPct val="100000"/>
              </a:lnSpc>
              <a:spcBef>
                <a:spcPts val="1700"/>
              </a:spcBef>
              <a:buFont typeface="Arial MT"/>
              <a:buChar char="•"/>
              <a:tabLst>
                <a:tab pos="1200785" algn="l"/>
                <a:tab pos="1201420" algn="l"/>
              </a:tabLst>
            </a:pPr>
            <a:r>
              <a:rPr dirty="0" sz="2000" spc="-5">
                <a:latin typeface="Times New Roman"/>
                <a:cs typeface="Times New Roman"/>
              </a:rPr>
              <a:t>Sign</a:t>
            </a:r>
            <a:r>
              <a:rPr dirty="0" sz="2000">
                <a:latin typeface="Times New Roman"/>
                <a:cs typeface="Times New Roman"/>
              </a:rPr>
              <a:t> up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AWS—Before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SES 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endParaRPr sz="2000">
              <a:latin typeface="Times New Roman"/>
              <a:cs typeface="Times New Roman"/>
            </a:endParaRPr>
          </a:p>
          <a:p>
            <a:pPr algn="just" marL="1200785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</a:t>
            </a:r>
            <a:r>
              <a:rPr dirty="0" sz="2000">
                <a:latin typeface="Times New Roman"/>
                <a:cs typeface="Times New Roman"/>
              </a:rPr>
              <a:t>ount.</a:t>
            </a:r>
            <a:endParaRPr sz="2000">
              <a:latin typeface="Times New Roman"/>
              <a:cs typeface="Times New Roman"/>
            </a:endParaRPr>
          </a:p>
          <a:p>
            <a:pPr algn="just" lvl="1" marL="1200785" marR="5080" indent="-228600">
              <a:lnSpc>
                <a:spcPct val="150100"/>
              </a:lnSpc>
              <a:spcBef>
                <a:spcPts val="500"/>
              </a:spcBef>
              <a:buFont typeface="Arial MT"/>
              <a:buChar char="•"/>
              <a:tabLst>
                <a:tab pos="1201420" algn="l"/>
              </a:tabLst>
            </a:pPr>
            <a:r>
              <a:rPr dirty="0" sz="2000" spc="-45">
                <a:latin typeface="Times New Roman"/>
                <a:cs typeface="Times New Roman"/>
              </a:rPr>
              <a:t>Verify </a:t>
            </a:r>
            <a:r>
              <a:rPr dirty="0" sz="2000" spc="-15">
                <a:latin typeface="Times New Roman"/>
                <a:cs typeface="Times New Roman"/>
              </a:rPr>
              <a:t>your </a:t>
            </a:r>
            <a:r>
              <a:rPr dirty="0" sz="2000" spc="-5">
                <a:latin typeface="Times New Roman"/>
                <a:cs typeface="Times New Roman"/>
              </a:rPr>
              <a:t>email address </a:t>
            </a:r>
            <a:r>
              <a:rPr dirty="0" sz="2000">
                <a:latin typeface="Times New Roman"/>
                <a:cs typeface="Times New Roman"/>
              </a:rPr>
              <a:t>or domain— </a:t>
            </a:r>
            <a:r>
              <a:rPr dirty="0" sz="2000" spc="-7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send emails using </a:t>
            </a:r>
            <a:r>
              <a:rPr dirty="0" sz="2000">
                <a:latin typeface="Times New Roman"/>
                <a:cs typeface="Times New Roman"/>
              </a:rPr>
              <a:t>Amazon SES,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 spc="-15">
                <a:latin typeface="Times New Roman"/>
                <a:cs typeface="Times New Roman"/>
              </a:rPr>
              <a:t>always </a:t>
            </a:r>
            <a:r>
              <a:rPr dirty="0" sz="2000" spc="-5">
                <a:latin typeface="Times New Roman"/>
                <a:cs typeface="Times New Roman"/>
              </a:rPr>
              <a:t>need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verify </a:t>
            </a:r>
            <a:r>
              <a:rPr dirty="0" sz="2000" spc="-20">
                <a:latin typeface="Times New Roman"/>
                <a:cs typeface="Times New Roman"/>
              </a:rPr>
              <a:t>your </a:t>
            </a:r>
            <a:r>
              <a:rPr dirty="0" sz="2000" spc="-10">
                <a:latin typeface="Times New Roman"/>
                <a:cs typeface="Times New Roman"/>
              </a:rPr>
              <a:t>"From" </a:t>
            </a:r>
            <a:r>
              <a:rPr dirty="0" sz="2000" spc="-5">
                <a:latin typeface="Times New Roman"/>
                <a:cs typeface="Times New Roman"/>
              </a:rPr>
              <a:t>address </a:t>
            </a:r>
            <a:r>
              <a:rPr dirty="0" sz="2000">
                <a:latin typeface="Times New Roman"/>
                <a:cs typeface="Times New Roman"/>
              </a:rPr>
              <a:t>to show </a:t>
            </a:r>
            <a:r>
              <a:rPr dirty="0" sz="2000" spc="-5">
                <a:latin typeface="Times New Roman"/>
                <a:cs typeface="Times New Roman"/>
              </a:rPr>
              <a:t>that </a:t>
            </a:r>
            <a:r>
              <a:rPr dirty="0" sz="2000" spc="-25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own </a:t>
            </a:r>
            <a:r>
              <a:rPr dirty="0" sz="2000">
                <a:latin typeface="Times New Roman"/>
                <a:cs typeface="Times New Roman"/>
              </a:rPr>
              <a:t>it. </a:t>
            </a:r>
            <a:r>
              <a:rPr dirty="0" sz="2000" spc="-25">
                <a:latin typeface="Times New Roman"/>
                <a:cs typeface="Times New Roman"/>
              </a:rPr>
              <a:t>If you </a:t>
            </a:r>
            <a:r>
              <a:rPr dirty="0" sz="2000" spc="-10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in the sandbox, </a:t>
            </a:r>
            <a:r>
              <a:rPr dirty="0" sz="2000" spc="-25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also need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verify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"To"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verify email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entire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dirty="0"/>
              <a:t>Outcome</a:t>
            </a:r>
          </a:p>
          <a:p>
            <a:pPr marL="699770">
              <a:lnSpc>
                <a:spcPct val="100000"/>
              </a:lnSpc>
              <a:spcBef>
                <a:spcPts val="2110"/>
              </a:spcBef>
            </a:pPr>
            <a:r>
              <a:rPr dirty="0" sz="2000" b="0">
                <a:latin typeface="Times New Roman"/>
                <a:cs typeface="Times New Roman"/>
              </a:rPr>
              <a:t>The outcome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of</a:t>
            </a:r>
            <a:r>
              <a:rPr dirty="0" sz="2000" spc="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this</a:t>
            </a:r>
            <a:r>
              <a:rPr dirty="0" sz="2000" spc="-4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module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are </a:t>
            </a:r>
            <a:r>
              <a:rPr dirty="0" sz="2000" b="0">
                <a:latin typeface="Times New Roman"/>
                <a:cs typeface="Times New Roman"/>
              </a:rPr>
              <a:t>to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explain/describe:</a:t>
            </a:r>
            <a:endParaRPr sz="2000">
              <a:latin typeface="Times New Roman"/>
              <a:cs typeface="Times New Roman"/>
            </a:endParaRPr>
          </a:p>
          <a:p>
            <a:pPr marL="149987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500505" algn="l"/>
                <a:tab pos="1501140" algn="l"/>
              </a:tabLst>
            </a:pPr>
            <a:r>
              <a:rPr dirty="0" sz="2000" spc="-5" b="0">
                <a:latin typeface="Times New Roman"/>
                <a:cs typeface="Times New Roman"/>
              </a:rPr>
              <a:t>Understanding</a:t>
            </a:r>
            <a:r>
              <a:rPr dirty="0" sz="2000" spc="1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platforms supported</a:t>
            </a:r>
            <a:r>
              <a:rPr dirty="0" sz="2000" spc="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by</a:t>
            </a:r>
            <a:r>
              <a:rPr dirty="0" sz="2000" spc="-114" b="0">
                <a:latin typeface="Times New Roman"/>
                <a:cs typeface="Times New Roman"/>
              </a:rPr>
              <a:t> </a:t>
            </a:r>
            <a:r>
              <a:rPr dirty="0" sz="2000" spc="-50" b="0">
                <a:latin typeface="Times New Roman"/>
                <a:cs typeface="Times New Roman"/>
              </a:rPr>
              <a:t>AWS</a:t>
            </a:r>
            <a:r>
              <a:rPr dirty="0" sz="2000" spc="2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to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deploy</a:t>
            </a:r>
            <a:r>
              <a:rPr dirty="0" sz="2000" spc="1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the</a:t>
            </a:r>
            <a:r>
              <a:rPr dirty="0" sz="2000" spc="15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applications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using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Elastic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Beanstalk</a:t>
            </a:r>
            <a:endParaRPr sz="2000">
              <a:latin typeface="Times New Roman"/>
              <a:cs typeface="Times New Roman"/>
            </a:endParaRPr>
          </a:p>
          <a:p>
            <a:pPr marL="1499870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500505" algn="l"/>
                <a:tab pos="1501140" algn="l"/>
              </a:tabLst>
            </a:pPr>
            <a:r>
              <a:rPr dirty="0" sz="2000" b="0">
                <a:latin typeface="Times New Roman"/>
                <a:cs typeface="Times New Roman"/>
              </a:rPr>
              <a:t>Monitoring</a:t>
            </a:r>
            <a:r>
              <a:rPr dirty="0" sz="2000" spc="-5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the</a:t>
            </a:r>
            <a:r>
              <a:rPr dirty="0" sz="2000" spc="-114" b="0">
                <a:latin typeface="Times New Roman"/>
                <a:cs typeface="Times New Roman"/>
              </a:rPr>
              <a:t> </a:t>
            </a:r>
            <a:r>
              <a:rPr dirty="0" sz="2000" spc="-55" b="0">
                <a:latin typeface="Times New Roman"/>
                <a:cs typeface="Times New Roman"/>
              </a:rPr>
              <a:t>AWS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resources</a:t>
            </a:r>
            <a:r>
              <a:rPr dirty="0" sz="2000" spc="1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using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cloud</a:t>
            </a:r>
            <a:r>
              <a:rPr dirty="0" sz="2000" spc="-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watch</a:t>
            </a:r>
            <a:endParaRPr sz="2000">
              <a:latin typeface="Times New Roman"/>
              <a:cs typeface="Times New Roman"/>
            </a:endParaRPr>
          </a:p>
          <a:p>
            <a:pPr marL="149987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500505" algn="l"/>
                <a:tab pos="1501140" algn="l"/>
                <a:tab pos="6333490" algn="l"/>
              </a:tabLst>
            </a:pPr>
            <a:r>
              <a:rPr dirty="0" sz="2000" spc="-50" b="0">
                <a:latin typeface="Times New Roman"/>
                <a:cs typeface="Times New Roman"/>
              </a:rPr>
              <a:t>AWS</a:t>
            </a:r>
            <a:r>
              <a:rPr dirty="0" sz="2000" spc="1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Cloud</a:t>
            </a:r>
            <a:r>
              <a:rPr dirty="0" sz="2000" spc="-5" b="0">
                <a:latin typeface="Times New Roman"/>
                <a:cs typeface="Times New Roman"/>
              </a:rPr>
              <a:t> Formation</a:t>
            </a:r>
            <a:r>
              <a:rPr dirty="0" sz="2000" spc="1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support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the</a:t>
            </a:r>
            <a:r>
              <a:rPr dirty="0" sz="2000" spc="1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creation</a:t>
            </a:r>
            <a:r>
              <a:rPr dirty="0" sz="2000" spc="1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of	</a:t>
            </a:r>
            <a:r>
              <a:rPr dirty="0" sz="2000" spc="-5" b="0">
                <a:latin typeface="Times New Roman"/>
                <a:cs typeface="Times New Roman"/>
              </a:rPr>
              <a:t>infrastructure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by</a:t>
            </a:r>
            <a:r>
              <a:rPr dirty="0" sz="2000" spc="-5" b="0">
                <a:latin typeface="Times New Roman"/>
                <a:cs typeface="Times New Roman"/>
              </a:rPr>
              <a:t> writing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script</a:t>
            </a:r>
            <a:endParaRPr sz="2000">
              <a:latin typeface="Times New Roman"/>
              <a:cs typeface="Times New Roman"/>
            </a:endParaRPr>
          </a:p>
          <a:p>
            <a:pPr marL="149987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500505" algn="l"/>
                <a:tab pos="1501140" algn="l"/>
                <a:tab pos="2880360" algn="l"/>
              </a:tabLst>
            </a:pPr>
            <a:r>
              <a:rPr dirty="0" sz="2000" spc="-5" b="0">
                <a:latin typeface="Times New Roman"/>
                <a:cs typeface="Times New Roman"/>
              </a:rPr>
              <a:t>Introduction	</a:t>
            </a:r>
            <a:r>
              <a:rPr dirty="0" sz="2000" b="0">
                <a:latin typeface="Times New Roman"/>
                <a:cs typeface="Times New Roman"/>
              </a:rPr>
              <a:t>to</a:t>
            </a:r>
            <a:r>
              <a:rPr dirty="0" sz="2000" spc="-125" b="0">
                <a:latin typeface="Times New Roman"/>
                <a:cs typeface="Times New Roman"/>
              </a:rPr>
              <a:t> </a:t>
            </a:r>
            <a:r>
              <a:rPr dirty="0" sz="2000" spc="-55" b="0">
                <a:latin typeface="Times New Roman"/>
                <a:cs typeface="Times New Roman"/>
              </a:rPr>
              <a:t>AWS</a:t>
            </a:r>
            <a:r>
              <a:rPr dirty="0" sz="200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messaging</a:t>
            </a:r>
            <a:r>
              <a:rPr dirty="0" sz="200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services </a:t>
            </a:r>
            <a:r>
              <a:rPr dirty="0" sz="2000" b="0">
                <a:latin typeface="Times New Roman"/>
                <a:cs typeface="Times New Roman"/>
              </a:rPr>
              <a:t>such</a:t>
            </a:r>
            <a:r>
              <a:rPr dirty="0" sz="2000" spc="-5" b="0">
                <a:latin typeface="Times New Roman"/>
                <a:cs typeface="Times New Roman"/>
              </a:rPr>
              <a:t> </a:t>
            </a:r>
            <a:r>
              <a:rPr dirty="0" sz="2000" spc="-10" b="0">
                <a:latin typeface="Times New Roman"/>
                <a:cs typeface="Times New Roman"/>
              </a:rPr>
              <a:t>as</a:t>
            </a:r>
            <a:r>
              <a:rPr dirty="0" sz="2000" b="0">
                <a:latin typeface="Times New Roman"/>
                <a:cs typeface="Times New Roman"/>
              </a:rPr>
              <a:t> SQS,</a:t>
            </a:r>
            <a:endParaRPr sz="2000">
              <a:latin typeface="Times New Roman"/>
              <a:cs typeface="Times New Roman"/>
            </a:endParaRPr>
          </a:p>
          <a:p>
            <a:pPr marL="1499870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500505" algn="l"/>
                <a:tab pos="1501140" algn="l"/>
              </a:tabLst>
            </a:pPr>
            <a:r>
              <a:rPr dirty="0" sz="2000" b="0">
                <a:latin typeface="Times New Roman"/>
                <a:cs typeface="Times New Roman"/>
              </a:rPr>
              <a:t>SNS </a:t>
            </a:r>
            <a:r>
              <a:rPr dirty="0" sz="2000" spc="-5" b="0">
                <a:latin typeface="Times New Roman"/>
                <a:cs typeface="Times New Roman"/>
              </a:rPr>
              <a:t>service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helps</a:t>
            </a:r>
            <a:r>
              <a:rPr dirty="0" sz="2000" spc="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for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sending notifications</a:t>
            </a:r>
            <a:r>
              <a:rPr dirty="0" sz="2000" spc="-4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through</a:t>
            </a:r>
            <a:r>
              <a:rPr dirty="0" sz="2000" spc="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SMS</a:t>
            </a:r>
            <a:r>
              <a:rPr dirty="0" sz="2000" spc="484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or </a:t>
            </a:r>
            <a:r>
              <a:rPr dirty="0" sz="2000" spc="-5" b="0">
                <a:latin typeface="Times New Roman"/>
                <a:cs typeface="Times New Roman"/>
              </a:rPr>
              <a:t>email</a:t>
            </a:r>
            <a:endParaRPr sz="2000">
              <a:latin typeface="Times New Roman"/>
              <a:cs typeface="Times New Roman"/>
            </a:endParaRPr>
          </a:p>
          <a:p>
            <a:pPr marL="149987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500505" algn="l"/>
                <a:tab pos="1501140" algn="l"/>
              </a:tabLst>
            </a:pPr>
            <a:r>
              <a:rPr dirty="0" sz="2000" b="0">
                <a:latin typeface="Times New Roman"/>
                <a:cs typeface="Times New Roman"/>
              </a:rPr>
              <a:t>SES</a:t>
            </a:r>
            <a:r>
              <a:rPr dirty="0" sz="2000" spc="-5" b="0">
                <a:latin typeface="Times New Roman"/>
                <a:cs typeface="Times New Roman"/>
              </a:rPr>
              <a:t> is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used </a:t>
            </a:r>
            <a:r>
              <a:rPr dirty="0" sz="2000" b="0">
                <a:latin typeface="Times New Roman"/>
                <a:cs typeface="Times New Roman"/>
              </a:rPr>
              <a:t>to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send</a:t>
            </a:r>
            <a:r>
              <a:rPr dirty="0" sz="2000" spc="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and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receive</a:t>
            </a:r>
            <a:r>
              <a:rPr dirty="0" sz="2000" spc="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the</a:t>
            </a:r>
            <a:r>
              <a:rPr dirty="0" sz="2000" spc="-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mails</a:t>
            </a:r>
            <a:endParaRPr sz="2000">
              <a:latin typeface="Times New Roman"/>
              <a:cs typeface="Times New Roman"/>
            </a:endParaRPr>
          </a:p>
          <a:p>
            <a:pPr marL="149987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500505" algn="l"/>
                <a:tab pos="1501140" algn="l"/>
              </a:tabLst>
            </a:pPr>
            <a:r>
              <a:rPr dirty="0" sz="2000" spc="-20" b="0">
                <a:latin typeface="Times New Roman"/>
                <a:cs typeface="Times New Roman"/>
              </a:rPr>
              <a:t>IAM</a:t>
            </a:r>
            <a:r>
              <a:rPr dirty="0" sz="2000" spc="4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roles </a:t>
            </a:r>
            <a:r>
              <a:rPr dirty="0" sz="2000" spc="-5" b="0">
                <a:latin typeface="Times New Roman"/>
                <a:cs typeface="Times New Roman"/>
              </a:rPr>
              <a:t>and</a:t>
            </a:r>
            <a:r>
              <a:rPr dirty="0" sz="2000" spc="2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policies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helps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to </a:t>
            </a:r>
            <a:r>
              <a:rPr dirty="0" sz="2000" spc="-5" b="0">
                <a:latin typeface="Times New Roman"/>
                <a:cs typeface="Times New Roman"/>
              </a:rPr>
              <a:t>assign</a:t>
            </a:r>
            <a:r>
              <a:rPr dirty="0" sz="2000" b="0">
                <a:latin typeface="Times New Roman"/>
                <a:cs typeface="Times New Roman"/>
              </a:rPr>
              <a:t> the </a:t>
            </a:r>
            <a:r>
              <a:rPr dirty="0" sz="2000" spc="-5" b="0">
                <a:latin typeface="Times New Roman"/>
                <a:cs typeface="Times New Roman"/>
              </a:rPr>
              <a:t>permissions</a:t>
            </a:r>
            <a:r>
              <a:rPr dirty="0" sz="2000" spc="-3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for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  <a:p>
            <a:pPr marL="149987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500505" algn="l"/>
                <a:tab pos="1501140" algn="l"/>
              </a:tabLst>
            </a:pPr>
            <a:r>
              <a:rPr dirty="0" sz="2000" spc="-55" b="0">
                <a:latin typeface="Times New Roman"/>
                <a:cs typeface="Times New Roman"/>
              </a:rPr>
              <a:t>AWS</a:t>
            </a:r>
            <a:r>
              <a:rPr dirty="0" sz="2000" spc="1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Directory</a:t>
            </a:r>
            <a:r>
              <a:rPr dirty="0" sz="200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service</a:t>
            </a:r>
            <a:r>
              <a:rPr dirty="0" sz="2000" spc="1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provide</a:t>
            </a:r>
            <a:r>
              <a:rPr dirty="0" sz="2000" spc="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the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authentication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and</a:t>
            </a:r>
            <a:r>
              <a:rPr dirty="0" sz="2000" spc="2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authorization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for</a:t>
            </a:r>
            <a:r>
              <a:rPr dirty="0" sz="2000" spc="-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own</a:t>
            </a:r>
            <a:r>
              <a:rPr dirty="0" sz="2000" spc="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domain.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9635" y="6465252"/>
            <a:ext cx="16700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1060430" cy="4998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latin typeface="Times New Roman"/>
                <a:cs typeface="Times New Roman"/>
              </a:rPr>
              <a:t>Consider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the </a:t>
            </a:r>
            <a:r>
              <a:rPr dirty="0" sz="2200" b="1">
                <a:latin typeface="Times New Roman"/>
                <a:cs typeface="Times New Roman"/>
              </a:rPr>
              <a:t>following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factors </a:t>
            </a:r>
            <a:r>
              <a:rPr dirty="0" sz="2200" spc="5" b="1">
                <a:latin typeface="Times New Roman"/>
                <a:cs typeface="Times New Roman"/>
              </a:rPr>
              <a:t>when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you</a:t>
            </a:r>
            <a:r>
              <a:rPr dirty="0" sz="2200" spc="-2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verify</a:t>
            </a:r>
            <a:r>
              <a:rPr dirty="0" sz="2200" spc="-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email</a:t>
            </a:r>
            <a:r>
              <a:rPr dirty="0" sz="2200" spc="2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addresses</a:t>
            </a:r>
            <a:r>
              <a:rPr dirty="0" sz="2200" spc="-2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for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use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5" b="1">
                <a:latin typeface="Times New Roman"/>
                <a:cs typeface="Times New Roman"/>
              </a:rPr>
              <a:t>with</a:t>
            </a:r>
            <a:r>
              <a:rPr dirty="0" sz="2200" spc="-150" b="1">
                <a:latin typeface="Times New Roman"/>
                <a:cs typeface="Times New Roman"/>
              </a:rPr>
              <a:t> </a:t>
            </a:r>
            <a:r>
              <a:rPr dirty="0" sz="2200" spc="-15" b="1">
                <a:latin typeface="Times New Roman"/>
                <a:cs typeface="Times New Roman"/>
              </a:rPr>
              <a:t>Amazon</a:t>
            </a:r>
            <a:r>
              <a:rPr dirty="0" sz="2200" spc="70" b="1">
                <a:latin typeface="Times New Roman"/>
                <a:cs typeface="Times New Roman"/>
              </a:rPr>
              <a:t> </a:t>
            </a:r>
            <a:r>
              <a:rPr dirty="0" sz="2200" spc="15" b="1">
                <a:latin typeface="Times New Roman"/>
                <a:cs typeface="Times New Roman"/>
              </a:rPr>
              <a:t>SES: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741045" indent="-229870">
              <a:lnSpc>
                <a:spcPct val="100000"/>
              </a:lnSpc>
              <a:buFont typeface="Arial MT"/>
              <a:buChar char="•"/>
              <a:tabLst>
                <a:tab pos="741045" algn="l"/>
                <a:tab pos="741680" algn="l"/>
              </a:tabLst>
            </a:pP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must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verify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identity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 as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"From,"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"Source,"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"Sender,"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5">
                <a:latin typeface="Times New Roman"/>
                <a:cs typeface="Times New Roman"/>
              </a:rPr>
              <a:t> "Return-Path"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address.</a:t>
            </a:r>
            <a:endParaRPr sz="1800">
              <a:latin typeface="Times New Roman"/>
              <a:cs typeface="Times New Roman"/>
            </a:endParaRPr>
          </a:p>
          <a:p>
            <a:pPr marL="741045" marR="77597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1045" algn="l"/>
                <a:tab pos="741680" algn="l"/>
              </a:tabLst>
            </a:pP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however,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label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email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address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already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been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verified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without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performing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additional </a:t>
            </a:r>
            <a:r>
              <a:rPr dirty="0" sz="1800" spc="-5">
                <a:latin typeface="Times New Roman"/>
                <a:cs typeface="Times New Roman"/>
              </a:rPr>
              <a:t>verification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steps.</a:t>
            </a:r>
            <a:endParaRPr sz="1800">
              <a:latin typeface="Times New Roman"/>
              <a:cs typeface="Times New Roman"/>
            </a:endParaRPr>
          </a:p>
          <a:p>
            <a:pPr marL="741045" indent="-22987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1045" algn="l"/>
                <a:tab pos="741680" algn="l"/>
              </a:tabLst>
            </a:pPr>
            <a:r>
              <a:rPr dirty="0" sz="1800" spc="-5">
                <a:latin typeface="Times New Roman"/>
                <a:cs typeface="Times New Roman"/>
              </a:rPr>
              <a:t>Email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addresses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sensitive.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If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you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verify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  <a:hlinkClick r:id="rId2"/>
              </a:rPr>
              <a:t>sender@EXAMPLE.com,</a:t>
            </a:r>
            <a:r>
              <a:rPr dirty="0" sz="1800" spc="20">
                <a:latin typeface="Times New Roman"/>
                <a:cs typeface="Times New Roman"/>
                <a:hlinkClick r:id="rId2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you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cannot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email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from</a:t>
            </a:r>
            <a:endParaRPr sz="1800">
              <a:latin typeface="Times New Roman"/>
              <a:cs typeface="Times New Roman"/>
            </a:endParaRPr>
          </a:p>
          <a:p>
            <a:pPr marL="74104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imes New Roman"/>
                <a:cs typeface="Times New Roman"/>
                <a:hlinkClick r:id="rId3"/>
              </a:rPr>
              <a:t>sender@example.com</a:t>
            </a:r>
            <a:r>
              <a:rPr dirty="0" sz="1800" spc="30">
                <a:latin typeface="Times New Roman"/>
                <a:cs typeface="Times New Roman"/>
                <a:hlinkClick r:id="rId3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unless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verify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  <a:hlinkClick r:id="rId3"/>
              </a:rPr>
              <a:t>sender@example.com</a:t>
            </a:r>
            <a:r>
              <a:rPr dirty="0" sz="1800" spc="35">
                <a:latin typeface="Times New Roman"/>
                <a:cs typeface="Times New Roman"/>
                <a:hlinkClick r:id="rId3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 spc="-10">
                <a:latin typeface="Times New Roman"/>
                <a:cs typeface="Times New Roman"/>
              </a:rPr>
              <a:t>well.</a:t>
            </a:r>
            <a:endParaRPr sz="1800">
              <a:latin typeface="Times New Roman"/>
              <a:cs typeface="Times New Roman"/>
            </a:endParaRPr>
          </a:p>
          <a:p>
            <a:pPr marL="741045" marR="12827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1045" algn="l"/>
                <a:tab pos="741680" algn="l"/>
              </a:tabLst>
            </a:pPr>
            <a:r>
              <a:rPr dirty="0" sz="1800" spc="-20">
                <a:latin typeface="Times New Roman"/>
                <a:cs typeface="Times New Roman"/>
              </a:rPr>
              <a:t>If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you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verify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both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email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address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domain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address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belongs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to, 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settings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email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address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override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those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domain.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example,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Domain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Keys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Identified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Mail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(DKIM)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domain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example.com,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  <a:hlinkClick r:id="rId3"/>
              </a:rPr>
              <a:t>sender@example.com,</a:t>
            </a:r>
            <a:r>
              <a:rPr dirty="0" sz="1800" spc="60">
                <a:latin typeface="Times New Roman"/>
                <a:cs typeface="Times New Roman"/>
                <a:hlinkClick r:id="rId3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emails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from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  <a:hlinkClick r:id="rId3"/>
              </a:rPr>
              <a:t>sender@example.com</a:t>
            </a:r>
            <a:r>
              <a:rPr dirty="0" sz="1800" spc="30">
                <a:latin typeface="Times New Roman"/>
                <a:cs typeface="Times New Roman"/>
                <a:hlinkClick r:id="rId3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DKIM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signed.</a:t>
            </a:r>
            <a:endParaRPr sz="1800">
              <a:latin typeface="Times New Roman"/>
              <a:cs typeface="Times New Roman"/>
            </a:endParaRPr>
          </a:p>
          <a:p>
            <a:pPr marL="741045" indent="-22987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1045" algn="l"/>
                <a:tab pos="741680" algn="l"/>
              </a:tabLst>
            </a:pP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endpoints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multiple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Regions,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verification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status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email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address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separate</a:t>
            </a:r>
            <a:endParaRPr sz="1800">
              <a:latin typeface="Times New Roman"/>
              <a:cs typeface="Times New Roman"/>
            </a:endParaRPr>
          </a:p>
          <a:p>
            <a:pPr marL="74104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>
                <a:latin typeface="Times New Roman"/>
                <a:cs typeface="Times New Roman"/>
              </a:rPr>
              <a:t> each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region.</a:t>
            </a:r>
            <a:endParaRPr sz="1800">
              <a:latin typeface="Times New Roman"/>
              <a:cs typeface="Times New Roman"/>
            </a:endParaRPr>
          </a:p>
          <a:p>
            <a:pPr marL="741045" indent="-22987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1045" algn="l"/>
                <a:tab pos="741680" algn="l"/>
              </a:tabLst>
            </a:pPr>
            <a:r>
              <a:rPr dirty="0" sz="1800" spc="-20">
                <a:latin typeface="Times New Roman"/>
                <a:cs typeface="Times New Roman"/>
              </a:rPr>
              <a:t>If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you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want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email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from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same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more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region,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you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must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verify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identity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endParaRPr sz="1800">
              <a:latin typeface="Times New Roman"/>
              <a:cs typeface="Times New Roman"/>
            </a:endParaRPr>
          </a:p>
          <a:p>
            <a:pPr marL="74104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region.</a:t>
            </a:r>
            <a:endParaRPr sz="1800">
              <a:latin typeface="Times New Roman"/>
              <a:cs typeface="Times New Roman"/>
            </a:endParaRPr>
          </a:p>
          <a:p>
            <a:pPr marL="741045" indent="-22987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1045" algn="l"/>
                <a:tab pos="741680" algn="l"/>
              </a:tabLst>
            </a:pPr>
            <a:r>
              <a:rPr dirty="0" sz="1800" spc="-20">
                <a:latin typeface="Times New Roman"/>
                <a:cs typeface="Times New Roman"/>
              </a:rPr>
              <a:t>In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Region,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verify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10,000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identities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(email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addresses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domains,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combination).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4282" y="1921890"/>
            <a:ext cx="6222365" cy="4690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24574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10">
                <a:latin typeface="Times New Roman"/>
                <a:cs typeface="Times New Roman"/>
              </a:rPr>
              <a:t>Sign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5">
                <a:latin typeface="Times New Roman"/>
                <a:cs typeface="Times New Roman"/>
              </a:rPr>
              <a:t> to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AWS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Management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Console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 </a:t>
            </a:r>
            <a:r>
              <a:rPr dirty="0" sz="1600" spc="-5">
                <a:latin typeface="Times New Roman"/>
                <a:cs typeface="Times New Roman"/>
              </a:rPr>
              <a:t>open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Amazon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SES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console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at</a:t>
            </a:r>
            <a:r>
              <a:rPr dirty="0" sz="1600" spc="-5">
                <a:latin typeface="Times New Roman"/>
                <a:cs typeface="Times New Roman"/>
              </a:rPr>
              <a:t> https://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console.aws.amazon.com/ses/.</a:t>
            </a:r>
            <a:endParaRPr sz="1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console,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region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selector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choose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AWS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Region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where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you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want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verify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address,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shown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following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image.</a:t>
            </a:r>
            <a:endParaRPr sz="1600">
              <a:latin typeface="Times New Roman"/>
              <a:cs typeface="Times New Roman"/>
            </a:endParaRPr>
          </a:p>
          <a:p>
            <a:pPr marL="354965" marR="479425" indent="-34290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navigation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pane,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under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Identity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Management,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choose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Addresses.</a:t>
            </a:r>
            <a:endParaRPr sz="16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10">
                <a:latin typeface="Times New Roman"/>
                <a:cs typeface="Times New Roman"/>
              </a:rPr>
              <a:t>Choose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Verify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New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Address.</a:t>
            </a:r>
            <a:endParaRPr sz="1600">
              <a:latin typeface="Times New Roman"/>
              <a:cs typeface="Times New Roman"/>
            </a:endParaRPr>
          </a:p>
          <a:p>
            <a:pPr marL="354965" marR="56515" indent="-3429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Verify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New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dialog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box,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type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your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 </a:t>
            </a:r>
            <a:r>
              <a:rPr dirty="0" sz="1600" spc="-5">
                <a:latin typeface="Times New Roman"/>
                <a:cs typeface="Times New Roman"/>
              </a:rPr>
              <a:t>field,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 then </a:t>
            </a:r>
            <a:r>
              <a:rPr dirty="0" sz="1600" spc="-10">
                <a:latin typeface="Times New Roman"/>
                <a:cs typeface="Times New Roman"/>
              </a:rPr>
              <a:t>choose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Verify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Address.</a:t>
            </a:r>
            <a:endParaRPr sz="1600">
              <a:latin typeface="Times New Roman"/>
              <a:cs typeface="Times New Roman"/>
            </a:endParaRPr>
          </a:p>
          <a:p>
            <a:pPr marL="354965" marR="54610" indent="-34290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>
                <a:latin typeface="Times New Roman"/>
                <a:cs typeface="Times New Roman"/>
              </a:rPr>
              <a:t>Check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inbox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you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verifying.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Times New Roman"/>
                <a:cs typeface="Times New Roman"/>
              </a:rPr>
              <a:t>You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will </a:t>
            </a:r>
            <a:r>
              <a:rPr dirty="0" sz="1600" spc="-5">
                <a:latin typeface="Times New Roman"/>
                <a:cs typeface="Times New Roman"/>
              </a:rPr>
              <a:t> receive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message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with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following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subject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line: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"Amazon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Web 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-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Verification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Request</a:t>
            </a:r>
            <a:r>
              <a:rPr dirty="0" sz="1600" spc="-5">
                <a:latin typeface="Times New Roman"/>
                <a:cs typeface="Times New Roman"/>
              </a:rPr>
              <a:t> in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region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RegionName,"</a:t>
            </a:r>
            <a:endParaRPr sz="1600">
              <a:latin typeface="Times New Roman"/>
              <a:cs typeface="Times New Roman"/>
            </a:endParaRPr>
          </a:p>
          <a:p>
            <a:pPr marL="354965" marR="25400" indent="-3429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Amazon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console,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under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Identity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Management,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choose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Addresses.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list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of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addresses,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locate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 </a:t>
            </a:r>
            <a:r>
              <a:rPr dirty="0" sz="1600" spc="-25">
                <a:latin typeface="Times New Roman"/>
                <a:cs typeface="Times New Roman"/>
              </a:rPr>
              <a:t>you 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verifying.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 </a:t>
            </a:r>
            <a:r>
              <a:rPr dirty="0" sz="1600" spc="-10">
                <a:latin typeface="Times New Roman"/>
                <a:cs typeface="Times New Roman"/>
              </a:rPr>
              <a:t>was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verified,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value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Status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column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"verified".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41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4119" y="2245360"/>
            <a:ext cx="4460239" cy="3251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2312" y="1258570"/>
            <a:ext cx="5554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60" b="1">
                <a:latin typeface="Times New Roman"/>
                <a:cs typeface="Times New Roman"/>
              </a:rPr>
              <a:t>V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1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10" b="1">
                <a:latin typeface="Times New Roman"/>
                <a:cs typeface="Times New Roman"/>
              </a:rPr>
              <a:t>f</a:t>
            </a:r>
            <a:r>
              <a:rPr dirty="0" sz="2400" spc="15" b="1">
                <a:latin typeface="Times New Roman"/>
                <a:cs typeface="Times New Roman"/>
              </a:rPr>
              <a:t>y</a:t>
            </a:r>
            <a:r>
              <a:rPr dirty="0" sz="2400" spc="-5" b="1">
                <a:latin typeface="Times New Roman"/>
                <a:cs typeface="Times New Roman"/>
              </a:rPr>
              <a:t>ing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3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1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es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-5" b="1">
                <a:latin typeface="Times New Roman"/>
                <a:cs typeface="Times New Roman"/>
              </a:rPr>
              <a:t>es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4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0" b="1">
                <a:latin typeface="Times New Roman"/>
                <a:cs typeface="Times New Roman"/>
              </a:rPr>
              <a:t>z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779" y="5181600"/>
            <a:ext cx="8191500" cy="15468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10845165" cy="3933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Sen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spc="-5" b="1">
                <a:latin typeface="Times New Roman"/>
                <a:cs typeface="Times New Roman"/>
              </a:rPr>
              <a:t>ing</a:t>
            </a:r>
            <a:r>
              <a:rPr dirty="0" sz="2400" b="1">
                <a:latin typeface="Times New Roman"/>
                <a:cs typeface="Times New Roman"/>
              </a:rPr>
              <a:t> E</a:t>
            </a:r>
            <a:r>
              <a:rPr dirty="0" sz="2400" spc="35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40" b="1">
                <a:latin typeface="Times New Roman"/>
                <a:cs typeface="Times New Roman"/>
              </a:rPr>
              <a:t>w</a:t>
            </a:r>
            <a:r>
              <a:rPr dirty="0" sz="2400" spc="-5" b="1">
                <a:latin typeface="Times New Roman"/>
                <a:cs typeface="Times New Roman"/>
              </a:rPr>
              <a:t>ith</a:t>
            </a:r>
            <a:r>
              <a:rPr dirty="0" sz="2400" spc="-1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4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0" b="1">
                <a:latin typeface="Times New Roman"/>
                <a:cs typeface="Times New Roman"/>
              </a:rPr>
              <a:t>z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SES</a:t>
            </a:r>
            <a:endParaRPr sz="2400">
              <a:latin typeface="Times New Roman"/>
              <a:cs typeface="Times New Roman"/>
            </a:endParaRPr>
          </a:p>
          <a:p>
            <a:pPr marL="741680" marR="5080" indent="-229235">
              <a:lnSpc>
                <a:spcPct val="100000"/>
              </a:lnSpc>
              <a:spcBef>
                <a:spcPts val="1880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 </a:t>
            </a:r>
            <a:r>
              <a:rPr dirty="0" sz="2000" spc="-6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ES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z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10">
                <a:latin typeface="Times New Roman"/>
                <a:cs typeface="Times New Roman"/>
              </a:rPr>
              <a:t>ec</a:t>
            </a:r>
            <a:r>
              <a:rPr dirty="0" sz="2000">
                <a:latin typeface="Times New Roman"/>
                <a:cs typeface="Times New Roman"/>
              </a:rPr>
              <a:t>omes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outbound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mail 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rv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 spc="-13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1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</a:t>
            </a:r>
            <a:r>
              <a:rPr dirty="0" sz="2000">
                <a:latin typeface="Times New Roman"/>
                <a:cs typeface="Times New Roman"/>
              </a:rPr>
              <a:t>n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ls</a:t>
            </a:r>
            <a:r>
              <a:rPr dirty="0" sz="2000">
                <a:latin typeface="Times New Roman"/>
                <a:cs typeface="Times New Roman"/>
              </a:rPr>
              <a:t>o k</a:t>
            </a:r>
            <a:r>
              <a:rPr dirty="0" sz="2000" spc="-10">
                <a:latin typeface="Times New Roman"/>
                <a:cs typeface="Times New Roman"/>
              </a:rPr>
              <a:t>ee</a:t>
            </a:r>
            <a:r>
              <a:rPr dirty="0" sz="2000">
                <a:latin typeface="Times New Roman"/>
                <a:cs typeface="Times New Roman"/>
              </a:rPr>
              <a:t>p 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outgoing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through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 have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change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settings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clients.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diagram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shows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where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sending</a:t>
            </a:r>
            <a:r>
              <a:rPr dirty="0" sz="2000" spc="-5">
                <a:latin typeface="Times New Roman"/>
                <a:cs typeface="Times New Roman"/>
              </a:rPr>
              <a:t> process.</a:t>
            </a:r>
            <a:endParaRPr sz="2000">
              <a:latin typeface="Times New Roman"/>
              <a:cs typeface="Times New Roman"/>
            </a:endParaRPr>
          </a:p>
          <a:p>
            <a:pPr marL="741680" marR="25527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2000" spc="-5">
                <a:latin typeface="Times New Roman"/>
                <a:cs typeface="Times New Roman"/>
              </a:rPr>
              <a:t>A sender </a:t>
            </a:r>
            <a:r>
              <a:rPr dirty="0" sz="2000" spc="-10">
                <a:latin typeface="Times New Roman"/>
                <a:cs typeface="Times New Roman"/>
              </a:rPr>
              <a:t>can generate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email content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10">
                <a:latin typeface="Times New Roman"/>
                <a:cs typeface="Times New Roman"/>
              </a:rPr>
              <a:t>different </a:t>
            </a:r>
            <a:r>
              <a:rPr dirty="0" sz="2000" spc="-15">
                <a:latin typeface="Times New Roman"/>
                <a:cs typeface="Times New Roman"/>
              </a:rPr>
              <a:t>ways. </a:t>
            </a:r>
            <a:r>
              <a:rPr dirty="0" sz="2000" spc="-5">
                <a:latin typeface="Times New Roman"/>
                <a:cs typeface="Times New Roman"/>
              </a:rPr>
              <a:t>A sender </a:t>
            </a:r>
            <a:r>
              <a:rPr dirty="0" sz="2000" spc="-10">
                <a:latin typeface="Times New Roman"/>
                <a:cs typeface="Times New Roman"/>
              </a:rPr>
              <a:t>can create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email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using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client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program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generates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order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confirmations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response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purchase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transactions.</a:t>
            </a:r>
            <a:endParaRPr sz="2000">
              <a:latin typeface="Times New Roman"/>
              <a:cs typeface="Times New Roman"/>
            </a:endParaRPr>
          </a:p>
          <a:p>
            <a:pPr marL="741680" marR="3302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2000" spc="-5">
                <a:latin typeface="Times New Roman"/>
                <a:cs typeface="Times New Roman"/>
              </a:rPr>
              <a:t>There are several </a:t>
            </a:r>
            <a:r>
              <a:rPr dirty="0" sz="2000" spc="-20">
                <a:latin typeface="Times New Roman"/>
                <a:cs typeface="Times New Roman"/>
              </a:rPr>
              <a:t>ways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20">
                <a:latin typeface="Times New Roman"/>
                <a:cs typeface="Times New Roman"/>
              </a:rPr>
              <a:t>you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send an email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using </a:t>
            </a:r>
            <a:r>
              <a:rPr dirty="0" sz="2000">
                <a:latin typeface="Times New Roman"/>
                <a:cs typeface="Times New Roman"/>
              </a:rPr>
              <a:t>Amazon SES. </a:t>
            </a:r>
            <a:r>
              <a:rPr dirty="0" sz="2000" spc="-70">
                <a:latin typeface="Times New Roman"/>
                <a:cs typeface="Times New Roman"/>
              </a:rPr>
              <a:t>You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use </a:t>
            </a:r>
            <a:r>
              <a:rPr dirty="0" sz="2000">
                <a:latin typeface="Times New Roman"/>
                <a:cs typeface="Times New Roman"/>
              </a:rPr>
              <a:t>the Amazon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console,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Simple</a:t>
            </a:r>
            <a:r>
              <a:rPr dirty="0" sz="2000" spc="-5">
                <a:latin typeface="Times New Roman"/>
                <a:cs typeface="Times New Roman"/>
              </a:rPr>
              <a:t> Mail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Transfer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Protocol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(SMTP)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interface,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 SES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API.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789920" cy="529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Rec</a:t>
            </a:r>
            <a:r>
              <a:rPr dirty="0" sz="2400" spc="-1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spc="-15" b="1">
                <a:latin typeface="Times New Roman"/>
                <a:cs typeface="Times New Roman"/>
              </a:rPr>
              <a:t>v</a:t>
            </a:r>
            <a:r>
              <a:rPr dirty="0" sz="2400" spc="-5" b="1">
                <a:latin typeface="Times New Roman"/>
                <a:cs typeface="Times New Roman"/>
              </a:rPr>
              <a:t>ing E</a:t>
            </a:r>
            <a:r>
              <a:rPr dirty="0" sz="2400" spc="3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-15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40" b="1">
                <a:latin typeface="Times New Roman"/>
                <a:cs typeface="Times New Roman"/>
              </a:rPr>
              <a:t>w</a:t>
            </a:r>
            <a:r>
              <a:rPr dirty="0" sz="2400" spc="-5" b="1">
                <a:latin typeface="Times New Roman"/>
                <a:cs typeface="Times New Roman"/>
              </a:rPr>
              <a:t>ith</a:t>
            </a:r>
            <a:r>
              <a:rPr dirty="0" sz="2400" spc="-1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4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0" b="1">
                <a:latin typeface="Times New Roman"/>
                <a:cs typeface="Times New Roman"/>
              </a:rPr>
              <a:t>z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SES</a:t>
            </a:r>
            <a:endParaRPr sz="2400">
              <a:latin typeface="Times New Roman"/>
              <a:cs typeface="Times New Roman"/>
            </a:endParaRPr>
          </a:p>
          <a:p>
            <a:pPr algn="just" marL="747395" marR="5080" indent="-229235">
              <a:lnSpc>
                <a:spcPct val="150100"/>
              </a:lnSpc>
              <a:spcBef>
                <a:spcPts val="810"/>
              </a:spcBef>
              <a:buFont typeface="Arial MT"/>
              <a:buChar char="•"/>
              <a:tabLst>
                <a:tab pos="748030" algn="l"/>
              </a:tabLst>
            </a:pPr>
            <a:r>
              <a:rPr dirty="0" sz="2000">
                <a:latin typeface="Times New Roman"/>
                <a:cs typeface="Times New Roman"/>
              </a:rPr>
              <a:t>Amazon Simple Email </a:t>
            </a:r>
            <a:r>
              <a:rPr dirty="0" sz="2000" spc="-5">
                <a:latin typeface="Times New Roman"/>
                <a:cs typeface="Times New Roman"/>
              </a:rPr>
              <a:t>Service (Amazon </a:t>
            </a:r>
            <a:r>
              <a:rPr dirty="0" sz="2000">
                <a:latin typeface="Times New Roman"/>
                <a:cs typeface="Times New Roman"/>
              </a:rPr>
              <a:t>SES)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a mail </a:t>
            </a:r>
            <a:r>
              <a:rPr dirty="0" sz="2000" spc="-5">
                <a:latin typeface="Times New Roman"/>
                <a:cs typeface="Times New Roman"/>
              </a:rPr>
              <a:t>server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both send </a:t>
            </a:r>
            <a:r>
              <a:rPr dirty="0" sz="2000" spc="-5">
                <a:latin typeface="Times New Roman"/>
                <a:cs typeface="Times New Roman"/>
              </a:rPr>
              <a:t>and receive </a:t>
            </a:r>
            <a:r>
              <a:rPr dirty="0" sz="2000">
                <a:latin typeface="Times New Roman"/>
                <a:cs typeface="Times New Roman"/>
              </a:rPr>
              <a:t>mail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20">
                <a:latin typeface="Times New Roman"/>
                <a:cs typeface="Times New Roman"/>
              </a:rPr>
              <a:t>your </a:t>
            </a:r>
            <a:r>
              <a:rPr dirty="0" sz="2000" spc="-5">
                <a:latin typeface="Times New Roman"/>
                <a:cs typeface="Times New Roman"/>
              </a:rPr>
              <a:t>behalf. </a:t>
            </a: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2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SES to </a:t>
            </a:r>
            <a:r>
              <a:rPr dirty="0" sz="2000" spc="-5">
                <a:latin typeface="Times New Roman"/>
                <a:cs typeface="Times New Roman"/>
              </a:rPr>
              <a:t>receive </a:t>
            </a:r>
            <a:r>
              <a:rPr dirty="0" sz="2000" spc="-20">
                <a:latin typeface="Times New Roman"/>
                <a:cs typeface="Times New Roman"/>
              </a:rPr>
              <a:t>your </a:t>
            </a:r>
            <a:r>
              <a:rPr dirty="0" sz="2000" spc="-5">
                <a:latin typeface="Times New Roman"/>
                <a:cs typeface="Times New Roman"/>
              </a:rPr>
              <a:t>mail, Amazon </a:t>
            </a:r>
            <a:r>
              <a:rPr dirty="0" sz="2000">
                <a:latin typeface="Times New Roman"/>
                <a:cs typeface="Times New Roman"/>
              </a:rPr>
              <a:t>SES </a:t>
            </a:r>
            <a:r>
              <a:rPr dirty="0" sz="2000" spc="-5">
                <a:latin typeface="Times New Roman"/>
                <a:cs typeface="Times New Roman"/>
              </a:rPr>
              <a:t>handles </a:t>
            </a:r>
            <a:r>
              <a:rPr dirty="0" sz="2000" spc="-10">
                <a:latin typeface="Times New Roman"/>
                <a:cs typeface="Times New Roman"/>
              </a:rPr>
              <a:t>underlying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mail-receiving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operations,</a:t>
            </a:r>
            <a:r>
              <a:rPr dirty="0" sz="2000">
                <a:latin typeface="Times New Roman"/>
                <a:cs typeface="Times New Roman"/>
              </a:rPr>
              <a:t> such </a:t>
            </a:r>
            <a:r>
              <a:rPr dirty="0" sz="2000" spc="-10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lvl="1" marL="1204595" indent="-229235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1204595" algn="l"/>
                <a:tab pos="1205230" algn="l"/>
              </a:tabLst>
            </a:pPr>
            <a:r>
              <a:rPr dirty="0" sz="2000">
                <a:latin typeface="Times New Roman"/>
                <a:cs typeface="Times New Roman"/>
              </a:rPr>
              <a:t>Communicating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lvl="1" marL="120459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04595" algn="l"/>
                <a:tab pos="1205230" algn="l"/>
              </a:tabLst>
            </a:pPr>
            <a:r>
              <a:rPr dirty="0" sz="2000" spc="-5">
                <a:latin typeface="Times New Roman"/>
                <a:cs typeface="Times New Roman"/>
              </a:rPr>
              <a:t>Scanning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spam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viruses</a:t>
            </a:r>
            <a:endParaRPr sz="2000">
              <a:latin typeface="Times New Roman"/>
              <a:cs typeface="Times New Roman"/>
            </a:endParaRPr>
          </a:p>
          <a:p>
            <a:pPr lvl="1" marL="120459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04595" algn="l"/>
                <a:tab pos="1205230" algn="l"/>
              </a:tabLst>
            </a:pPr>
            <a:r>
              <a:rPr dirty="0" sz="2000" spc="-5">
                <a:latin typeface="Times New Roman"/>
                <a:cs typeface="Times New Roman"/>
              </a:rPr>
              <a:t>Rejecting mail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untrusted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sources</a:t>
            </a:r>
            <a:endParaRPr sz="2000">
              <a:latin typeface="Times New Roman"/>
              <a:cs typeface="Times New Roman"/>
            </a:endParaRPr>
          </a:p>
          <a:p>
            <a:pPr lvl="1" marL="1204595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204595" algn="l"/>
                <a:tab pos="1205230" algn="l"/>
              </a:tabLst>
            </a:pPr>
            <a:r>
              <a:rPr dirty="0" sz="2000" spc="-5">
                <a:latin typeface="Times New Roman"/>
                <a:cs typeface="Times New Roman"/>
              </a:rPr>
              <a:t>Accepting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recipients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</a:t>
            </a:r>
            <a:endParaRPr sz="2000">
              <a:latin typeface="Times New Roman"/>
              <a:cs typeface="Times New Roman"/>
            </a:endParaRPr>
          </a:p>
          <a:p>
            <a:pPr marL="747395" marR="100965" indent="-229235">
              <a:lnSpc>
                <a:spcPct val="150100"/>
              </a:lnSpc>
              <a:spcBef>
                <a:spcPts val="555"/>
              </a:spcBef>
              <a:buFont typeface="Arial MT"/>
              <a:buChar char="•"/>
              <a:tabLst>
                <a:tab pos="747395" algn="l"/>
                <a:tab pos="748030" algn="l"/>
              </a:tabLst>
            </a:pP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SES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</a:t>
            </a:r>
            <a:r>
              <a:rPr dirty="0" sz="2000" spc="-15">
                <a:latin typeface="Times New Roman"/>
                <a:cs typeface="Times New Roman"/>
              </a:rPr>
              <a:t> receiver,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what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mail.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primary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gives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fine-grained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mail,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specify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actions </a:t>
            </a:r>
            <a:r>
              <a:rPr dirty="0" sz="2000">
                <a:latin typeface="Times New Roman"/>
                <a:cs typeface="Times New Roman"/>
              </a:rPr>
              <a:t>to take </a:t>
            </a:r>
            <a:r>
              <a:rPr dirty="0" sz="2000" spc="-5">
                <a:latin typeface="Times New Roman"/>
                <a:cs typeface="Times New Roman"/>
              </a:rPr>
              <a:t>based </a:t>
            </a:r>
            <a:r>
              <a:rPr dirty="0" sz="2000">
                <a:latin typeface="Times New Roman"/>
                <a:cs typeface="Times New Roman"/>
              </a:rPr>
              <a:t>on the </a:t>
            </a:r>
            <a:r>
              <a:rPr dirty="0" sz="2000" spc="-5">
                <a:latin typeface="Times New Roman"/>
                <a:cs typeface="Times New Roman"/>
              </a:rPr>
              <a:t>recipient. </a:t>
            </a:r>
            <a:r>
              <a:rPr dirty="0" sz="2000">
                <a:latin typeface="Times New Roman"/>
                <a:cs typeface="Times New Roman"/>
              </a:rPr>
              <a:t>The other method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to block or </a:t>
            </a:r>
            <a:r>
              <a:rPr dirty="0" sz="2000" spc="-5">
                <a:latin typeface="Times New Roman"/>
                <a:cs typeface="Times New Roman"/>
              </a:rPr>
              <a:t>allow mail based </a:t>
            </a:r>
            <a:r>
              <a:rPr dirty="0" sz="2000">
                <a:latin typeface="Times New Roman"/>
                <a:cs typeface="Times New Roman"/>
              </a:rPr>
              <a:t>on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originating </a:t>
            </a:r>
            <a:r>
              <a:rPr dirty="0" sz="2000" spc="-30">
                <a:latin typeface="Times New Roman"/>
                <a:cs typeface="Times New Roman"/>
              </a:rPr>
              <a:t>IP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6364" y="2776156"/>
            <a:ext cx="33274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75" b="1">
                <a:latin typeface="Arial"/>
                <a:cs typeface="Arial"/>
              </a:rPr>
              <a:t>AWS</a:t>
            </a:r>
            <a:r>
              <a:rPr dirty="0" sz="4000" spc="-7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Security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" y="400367"/>
            <a:ext cx="44754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Arial"/>
                <a:cs typeface="Arial"/>
              </a:rPr>
              <a:t>Web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Applications</a:t>
            </a:r>
            <a:r>
              <a:rPr dirty="0" sz="2400" spc="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885170" cy="3948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 Security</a:t>
            </a:r>
            <a:endParaRPr sz="2400">
              <a:latin typeface="Times New Roman"/>
              <a:cs typeface="Times New Roman"/>
            </a:endParaRPr>
          </a:p>
          <a:p>
            <a:pPr marL="743585" marR="380365" indent="-229235">
              <a:lnSpc>
                <a:spcPct val="150000"/>
              </a:lnSpc>
              <a:spcBef>
                <a:spcPts val="800"/>
              </a:spcBef>
              <a:buFont typeface="Arial MT"/>
              <a:buChar char="•"/>
              <a:tabLst>
                <a:tab pos="743585" algn="l"/>
                <a:tab pos="74422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highest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priority.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customer,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benefit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centre and network architecture </a:t>
            </a:r>
            <a:r>
              <a:rPr dirty="0" sz="2000">
                <a:latin typeface="Times New Roman"/>
                <a:cs typeface="Times New Roman"/>
              </a:rPr>
              <a:t>built to </a:t>
            </a:r>
            <a:r>
              <a:rPr dirty="0" sz="2000" spc="-5">
                <a:latin typeface="Times New Roman"/>
                <a:cs typeface="Times New Roman"/>
              </a:rPr>
              <a:t>meet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requirements </a:t>
            </a:r>
            <a:r>
              <a:rPr dirty="0" sz="2000">
                <a:latin typeface="Times New Roman"/>
                <a:cs typeface="Times New Roman"/>
              </a:rPr>
              <a:t>of the most </a:t>
            </a:r>
            <a:r>
              <a:rPr dirty="0" sz="2000" spc="-5">
                <a:latin typeface="Times New Roman"/>
                <a:cs typeface="Times New Roman"/>
              </a:rPr>
              <a:t>security-sensitive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 marL="743585" marR="5080" indent="-229235">
              <a:lnSpc>
                <a:spcPct val="150100"/>
              </a:lnSpc>
              <a:spcBef>
                <a:spcPts val="1000"/>
              </a:spcBef>
              <a:buFont typeface="Arial MT"/>
              <a:buChar char="•"/>
              <a:tabLst>
                <a:tab pos="743585" algn="l"/>
                <a:tab pos="744220" algn="l"/>
              </a:tabLst>
            </a:pP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advantage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innovate,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 marL="743585" marR="71755" indent="-229235">
              <a:lnSpc>
                <a:spcPct val="150100"/>
              </a:lnSpc>
              <a:spcBef>
                <a:spcPts val="994"/>
              </a:spcBef>
              <a:buFont typeface="Arial MT"/>
              <a:buChar char="•"/>
              <a:tabLst>
                <a:tab pos="743585" algn="l"/>
                <a:tab pos="744220" algn="l"/>
              </a:tabLst>
            </a:pP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pay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upfront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expenses,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>
                <a:latin typeface="Times New Roman"/>
                <a:cs typeface="Times New Roman"/>
              </a:rPr>
              <a:t> a </a:t>
            </a:r>
            <a:r>
              <a:rPr dirty="0" sz="2000" spc="-5">
                <a:latin typeface="Times New Roman"/>
                <a:cs typeface="Times New Roman"/>
              </a:rPr>
              <a:t>lower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</a:t>
            </a:r>
            <a:r>
              <a:rPr dirty="0" sz="2000">
                <a:latin typeface="Times New Roman"/>
                <a:cs typeface="Times New Roman"/>
              </a:rPr>
              <a:t> than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on-premises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646410" cy="492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Benefits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90" b="1">
                <a:latin typeface="Times New Roman"/>
                <a:cs typeface="Times New Roman"/>
              </a:rPr>
              <a:t>AWS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marL="808990" indent="-288290">
              <a:lnSpc>
                <a:spcPct val="100000"/>
              </a:lnSpc>
              <a:spcBef>
                <a:spcPts val="1905"/>
              </a:spcBef>
              <a:buFont typeface="Arial MT"/>
              <a:buChar char="•"/>
              <a:tabLst>
                <a:tab pos="808990" algn="l"/>
                <a:tab pos="809625" algn="l"/>
              </a:tabLst>
            </a:pPr>
            <a:r>
              <a:rPr dirty="0" sz="2000" spc="-10">
                <a:latin typeface="Times New Roman"/>
                <a:cs typeface="Times New Roman"/>
              </a:rPr>
              <a:t>Keep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Safe</a:t>
            </a:r>
            <a:endParaRPr sz="2000">
              <a:latin typeface="Times New Roman"/>
              <a:cs typeface="Times New Roman"/>
            </a:endParaRPr>
          </a:p>
          <a:p>
            <a:pPr lvl="1" marL="1266190" marR="5080" indent="-28765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66190" algn="l"/>
                <a:tab pos="126682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puts strong </a:t>
            </a:r>
            <a:r>
              <a:rPr dirty="0" sz="2000" spc="-10">
                <a:latin typeface="Times New Roman"/>
                <a:cs typeface="Times New Roman"/>
              </a:rPr>
              <a:t>safeguards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place </a:t>
            </a:r>
            <a:r>
              <a:rPr dirty="0" sz="2000">
                <a:latin typeface="Times New Roman"/>
                <a:cs typeface="Times New Roman"/>
              </a:rPr>
              <a:t>to help </a:t>
            </a:r>
            <a:r>
              <a:rPr dirty="0" sz="2000" spc="-5">
                <a:latin typeface="Times New Roman"/>
                <a:cs typeface="Times New Roman"/>
              </a:rPr>
              <a:t>protect customer </a:t>
            </a:r>
            <a:r>
              <a:rPr dirty="0" sz="2000" spc="-30">
                <a:latin typeface="Times New Roman"/>
                <a:cs typeface="Times New Roman"/>
              </a:rPr>
              <a:t>privacy.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 is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highly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centres.</a:t>
            </a:r>
            <a:endParaRPr sz="2000">
              <a:latin typeface="Times New Roman"/>
              <a:cs typeface="Times New Roman"/>
            </a:endParaRPr>
          </a:p>
          <a:p>
            <a:pPr marL="808990" indent="-28829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808990" algn="l"/>
                <a:tab pos="809625" algn="l"/>
              </a:tabLst>
            </a:pPr>
            <a:r>
              <a:rPr dirty="0" sz="2000" spc="-10">
                <a:latin typeface="Times New Roman"/>
                <a:cs typeface="Times New Roman"/>
              </a:rPr>
              <a:t>Meet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 Requirements</a:t>
            </a:r>
            <a:endParaRPr sz="2000">
              <a:latin typeface="Times New Roman"/>
              <a:cs typeface="Times New Roman"/>
            </a:endParaRPr>
          </a:p>
          <a:p>
            <a:pPr lvl="1" marL="1266190" indent="-28765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66190" algn="l"/>
                <a:tab pos="126682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dozens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 </a:t>
            </a:r>
            <a:r>
              <a:rPr dirty="0" sz="2000" spc="-10">
                <a:latin typeface="Times New Roman"/>
                <a:cs typeface="Times New Roman"/>
              </a:rPr>
              <a:t>programs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126619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segments</a:t>
            </a:r>
            <a:r>
              <a:rPr dirty="0" sz="2000">
                <a:latin typeface="Times New Roman"/>
                <a:cs typeface="Times New Roman"/>
              </a:rPr>
              <a:t> of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already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been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completed.</a:t>
            </a:r>
            <a:endParaRPr sz="2000">
              <a:latin typeface="Times New Roman"/>
              <a:cs typeface="Times New Roman"/>
            </a:endParaRPr>
          </a:p>
          <a:p>
            <a:pPr marL="808990" indent="-28829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808990" algn="l"/>
                <a:tab pos="809625" algn="l"/>
              </a:tabLst>
            </a:pPr>
            <a:r>
              <a:rPr dirty="0" sz="2000" spc="-5">
                <a:latin typeface="Times New Roman"/>
                <a:cs typeface="Times New Roman"/>
              </a:rPr>
              <a:t>Save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Money</a:t>
            </a:r>
            <a:endParaRPr sz="2000">
              <a:latin typeface="Times New Roman"/>
              <a:cs typeface="Times New Roman"/>
            </a:endParaRPr>
          </a:p>
          <a:p>
            <a:pPr lvl="1" marL="1266190" marR="532765" indent="-28765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266190" algn="l"/>
                <a:tab pos="1266825" algn="l"/>
              </a:tabLst>
            </a:pPr>
            <a:r>
              <a:rPr dirty="0" sz="2000">
                <a:latin typeface="Times New Roman"/>
                <a:cs typeface="Times New Roman"/>
              </a:rPr>
              <a:t>Cut </a:t>
            </a:r>
            <a:r>
              <a:rPr dirty="0" sz="2000" spc="-5">
                <a:latin typeface="Times New Roman"/>
                <a:cs typeface="Times New Roman"/>
              </a:rPr>
              <a:t>costs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using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5">
                <a:latin typeface="Times New Roman"/>
                <a:cs typeface="Times New Roman"/>
              </a:rPr>
              <a:t>data centres. Maintain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highest standard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security </a:t>
            </a:r>
            <a:r>
              <a:rPr dirty="0" sz="2000">
                <a:latin typeface="Times New Roman"/>
                <a:cs typeface="Times New Roman"/>
              </a:rPr>
              <a:t>without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having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facility.</a:t>
            </a:r>
            <a:endParaRPr sz="2000">
              <a:latin typeface="Times New Roman"/>
              <a:cs typeface="Times New Roman"/>
            </a:endParaRPr>
          </a:p>
          <a:p>
            <a:pPr marL="808990" indent="-28829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808990" algn="l"/>
                <a:tab pos="809625" algn="l"/>
              </a:tabLst>
            </a:pPr>
            <a:r>
              <a:rPr dirty="0" sz="2000" spc="-5">
                <a:latin typeface="Times New Roman"/>
                <a:cs typeface="Times New Roman"/>
              </a:rPr>
              <a:t>Scale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Quickly</a:t>
            </a:r>
            <a:endParaRPr sz="2000">
              <a:latin typeface="Times New Roman"/>
              <a:cs typeface="Times New Roman"/>
            </a:endParaRPr>
          </a:p>
          <a:p>
            <a:pPr lvl="1" marL="1266190" marR="285750" indent="-28765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66190" algn="l"/>
                <a:tab pos="1266825" algn="l"/>
              </a:tabLst>
            </a:pP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your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usage.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matter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business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keep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safe.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0809" y="1891982"/>
            <a:ext cx="5404485" cy="467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65" b="1">
                <a:latin typeface="Times New Roman"/>
                <a:cs typeface="Times New Roman"/>
              </a:rPr>
              <a:t>AWS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Cloud</a:t>
            </a:r>
            <a:r>
              <a:rPr dirty="0" sz="1700" spc="-1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HSM-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Hardware-based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key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storage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for</a:t>
            </a:r>
            <a:endParaRPr sz="17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dirty="0" sz="1700" spc="-5">
                <a:latin typeface="Times New Roman"/>
                <a:cs typeface="Times New Roman"/>
              </a:rPr>
              <a:t>regulatory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compliance</a:t>
            </a: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65" b="1">
                <a:latin typeface="Times New Roman"/>
                <a:cs typeface="Times New Roman"/>
              </a:rPr>
              <a:t>AWS</a:t>
            </a:r>
            <a:r>
              <a:rPr dirty="0" sz="1700" spc="-5" b="1">
                <a:latin typeface="Times New Roman"/>
                <a:cs typeface="Times New Roman"/>
              </a:rPr>
              <a:t> Directory</a:t>
            </a:r>
            <a:r>
              <a:rPr dirty="0" sz="1700" spc="-6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Service</a:t>
            </a:r>
            <a:r>
              <a:rPr dirty="0" sz="1700">
                <a:latin typeface="Times New Roman"/>
                <a:cs typeface="Times New Roman"/>
              </a:rPr>
              <a:t>-Host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manage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active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directory</a:t>
            </a:r>
            <a:endParaRPr sz="1700">
              <a:latin typeface="Times New Roman"/>
              <a:cs typeface="Times New Roman"/>
            </a:endParaRPr>
          </a:p>
          <a:p>
            <a:pPr marL="240665" marR="15811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65" b="1">
                <a:latin typeface="Times New Roman"/>
                <a:cs typeface="Times New Roman"/>
              </a:rPr>
              <a:t>AWS </a:t>
            </a:r>
            <a:r>
              <a:rPr dirty="0" sz="1700" spc="-5" b="1">
                <a:latin typeface="Times New Roman"/>
                <a:cs typeface="Times New Roman"/>
              </a:rPr>
              <a:t>Firewall </a:t>
            </a:r>
            <a:r>
              <a:rPr dirty="0" sz="1700" b="1">
                <a:latin typeface="Times New Roman"/>
                <a:cs typeface="Times New Roman"/>
              </a:rPr>
              <a:t>Manager</a:t>
            </a:r>
            <a:r>
              <a:rPr dirty="0" sz="1700">
                <a:latin typeface="Times New Roman"/>
                <a:cs typeface="Times New Roman"/>
              </a:rPr>
              <a:t>-Central </a:t>
            </a:r>
            <a:r>
              <a:rPr dirty="0" sz="1700" spc="-5">
                <a:latin typeface="Times New Roman"/>
                <a:cs typeface="Times New Roman"/>
              </a:rPr>
              <a:t>management </a:t>
            </a:r>
            <a:r>
              <a:rPr dirty="0" sz="1700">
                <a:latin typeface="Times New Roman"/>
                <a:cs typeface="Times New Roman"/>
              </a:rPr>
              <a:t>of firewall </a:t>
            </a:r>
            <a:r>
              <a:rPr dirty="0" sz="1700" spc="-4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rules</a:t>
            </a: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65" b="1">
                <a:latin typeface="Times New Roman"/>
                <a:cs typeface="Times New Roman"/>
              </a:rPr>
              <a:t>AWS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Key</a:t>
            </a:r>
            <a:r>
              <a:rPr dirty="0" sz="1700" spc="-1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Management </a:t>
            </a:r>
            <a:r>
              <a:rPr dirty="0" sz="1700" b="1">
                <a:latin typeface="Times New Roman"/>
                <a:cs typeface="Times New Roman"/>
              </a:rPr>
              <a:t>Service-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Managed </a:t>
            </a:r>
            <a:r>
              <a:rPr dirty="0" sz="1700">
                <a:latin typeface="Times New Roman"/>
                <a:cs typeface="Times New Roman"/>
              </a:rPr>
              <a:t>creation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endParaRPr sz="17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dirty="0" sz="1700">
                <a:latin typeface="Times New Roman"/>
                <a:cs typeface="Times New Roman"/>
              </a:rPr>
              <a:t>control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encryption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keys</a:t>
            </a: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65" b="1">
                <a:latin typeface="Times New Roman"/>
                <a:cs typeface="Times New Roman"/>
              </a:rPr>
              <a:t>AWS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Organizations-</a:t>
            </a:r>
            <a:r>
              <a:rPr dirty="0" sz="1700" spc="-35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Policy-based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management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for</a:t>
            </a:r>
            <a:endParaRPr sz="17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dirty="0" sz="1700" spc="10">
                <a:latin typeface="Times New Roman"/>
                <a:cs typeface="Times New Roman"/>
              </a:rPr>
              <a:t>m</a:t>
            </a:r>
            <a:r>
              <a:rPr dirty="0" sz="1700" spc="5">
                <a:latin typeface="Times New Roman"/>
                <a:cs typeface="Times New Roman"/>
              </a:rPr>
              <a:t>ultipl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-165">
                <a:latin typeface="Times New Roman"/>
                <a:cs typeface="Times New Roman"/>
              </a:rPr>
              <a:t> </a:t>
            </a:r>
            <a:r>
              <a:rPr dirty="0" sz="1700" spc="-150">
                <a:latin typeface="Times New Roman"/>
                <a:cs typeface="Times New Roman"/>
              </a:rPr>
              <a:t>A</a:t>
            </a:r>
            <a:r>
              <a:rPr dirty="0" sz="1700" spc="-10">
                <a:latin typeface="Times New Roman"/>
                <a:cs typeface="Times New Roman"/>
              </a:rPr>
              <a:t>W</a:t>
            </a:r>
            <a:r>
              <a:rPr dirty="0" sz="1700">
                <a:latin typeface="Times New Roman"/>
                <a:cs typeface="Times New Roman"/>
              </a:rPr>
              <a:t>S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c</a:t>
            </a:r>
            <a:r>
              <a:rPr dirty="0" sz="1700">
                <a:latin typeface="Times New Roman"/>
                <a:cs typeface="Times New Roman"/>
              </a:rPr>
              <a:t>c</a:t>
            </a:r>
            <a:r>
              <a:rPr dirty="0" sz="1700" spc="10">
                <a:latin typeface="Times New Roman"/>
                <a:cs typeface="Times New Roman"/>
              </a:rPr>
              <a:t>o</a:t>
            </a:r>
            <a:r>
              <a:rPr dirty="0" sz="1700" spc="5">
                <a:latin typeface="Times New Roman"/>
                <a:cs typeface="Times New Roman"/>
              </a:rPr>
              <a:t>un</a:t>
            </a:r>
            <a:r>
              <a:rPr dirty="0" sz="1700" spc="-15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  <a:p>
            <a:pPr marL="240665" marR="499109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65" b="1">
                <a:latin typeface="Times New Roman"/>
                <a:cs typeface="Times New Roman"/>
              </a:rPr>
              <a:t>AWS </a:t>
            </a:r>
            <a:r>
              <a:rPr dirty="0" sz="1700" spc="-10" b="1">
                <a:latin typeface="Times New Roman"/>
                <a:cs typeface="Times New Roman"/>
              </a:rPr>
              <a:t>Secrets </a:t>
            </a:r>
            <a:r>
              <a:rPr dirty="0" sz="1700" spc="-5" b="1">
                <a:latin typeface="Times New Roman"/>
                <a:cs typeface="Times New Roman"/>
              </a:rPr>
              <a:t>Manager- </a:t>
            </a:r>
            <a:r>
              <a:rPr dirty="0" sz="1700">
                <a:latin typeface="Times New Roman"/>
                <a:cs typeface="Times New Roman"/>
              </a:rPr>
              <a:t>Rotate, </a:t>
            </a:r>
            <a:r>
              <a:rPr dirty="0" sz="1700" spc="-5">
                <a:latin typeface="Times New Roman"/>
                <a:cs typeface="Times New Roman"/>
              </a:rPr>
              <a:t>manage, </a:t>
            </a:r>
            <a:r>
              <a:rPr dirty="0" sz="1700">
                <a:latin typeface="Times New Roman"/>
                <a:cs typeface="Times New Roman"/>
              </a:rPr>
              <a:t>and </a:t>
            </a:r>
            <a:r>
              <a:rPr dirty="0" sz="1700" spc="-5">
                <a:latin typeface="Times New Roman"/>
                <a:cs typeface="Times New Roman"/>
              </a:rPr>
              <a:t>retrieve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secrets</a:t>
            </a: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65" b="1">
                <a:latin typeface="Times New Roman"/>
                <a:cs typeface="Times New Roman"/>
              </a:rPr>
              <a:t>AWS</a:t>
            </a:r>
            <a:r>
              <a:rPr dirty="0" sz="1700" spc="-1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Shield-</a:t>
            </a:r>
            <a:r>
              <a:rPr dirty="0" sz="1700" spc="-25" b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DDoS</a:t>
            </a:r>
            <a:r>
              <a:rPr dirty="0" sz="1700">
                <a:latin typeface="Times New Roman"/>
                <a:cs typeface="Times New Roman"/>
              </a:rPr>
              <a:t> protection</a:t>
            </a: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65" b="1">
                <a:latin typeface="Times New Roman"/>
                <a:cs typeface="Times New Roman"/>
              </a:rPr>
              <a:t>AWS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Single</a:t>
            </a:r>
            <a:r>
              <a:rPr dirty="0" sz="1700" spc="-2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Sign-On</a:t>
            </a:r>
            <a:r>
              <a:rPr dirty="0" sz="1700" spc="30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-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Cloud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single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sign-on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(SSO)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service</a:t>
            </a: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195" b="1">
                <a:latin typeface="Times New Roman"/>
                <a:cs typeface="Times New Roman"/>
              </a:rPr>
              <a:t>A</a:t>
            </a:r>
            <a:r>
              <a:rPr dirty="0" sz="1700" spc="-5" b="1">
                <a:latin typeface="Times New Roman"/>
                <a:cs typeface="Times New Roman"/>
              </a:rPr>
              <a:t>WS</a:t>
            </a:r>
            <a:r>
              <a:rPr dirty="0" sz="1700" spc="-35" b="1">
                <a:latin typeface="Times New Roman"/>
                <a:cs typeface="Times New Roman"/>
              </a:rPr>
              <a:t> </a:t>
            </a:r>
            <a:r>
              <a:rPr dirty="0" sz="1700" spc="-185" b="1">
                <a:latin typeface="Times New Roman"/>
                <a:cs typeface="Times New Roman"/>
              </a:rPr>
              <a:t>W</a:t>
            </a:r>
            <a:r>
              <a:rPr dirty="0" sz="1700" spc="-15" b="1">
                <a:latin typeface="Times New Roman"/>
                <a:cs typeface="Times New Roman"/>
              </a:rPr>
              <a:t>A</a:t>
            </a:r>
            <a:r>
              <a:rPr dirty="0" sz="1700" b="1">
                <a:latin typeface="Times New Roman"/>
                <a:cs typeface="Times New Roman"/>
              </a:rPr>
              <a:t>F</a:t>
            </a:r>
            <a:r>
              <a:rPr dirty="0" sz="1700" spc="-65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-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F</a:t>
            </a:r>
            <a:r>
              <a:rPr dirty="0" sz="1700" spc="5">
                <a:latin typeface="Times New Roman"/>
                <a:cs typeface="Times New Roman"/>
              </a:rPr>
              <a:t>ilt</a:t>
            </a:r>
            <a:r>
              <a:rPr dirty="0" sz="1700">
                <a:latin typeface="Times New Roman"/>
                <a:cs typeface="Times New Roman"/>
              </a:rPr>
              <a:t>er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m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li</a:t>
            </a:r>
            <a:r>
              <a:rPr dirty="0" sz="1700">
                <a:latin typeface="Times New Roman"/>
                <a:cs typeface="Times New Roman"/>
              </a:rPr>
              <a:t>c</a:t>
            </a:r>
            <a:r>
              <a:rPr dirty="0" sz="1700" spc="5">
                <a:latin typeface="Times New Roman"/>
                <a:cs typeface="Times New Roman"/>
              </a:rPr>
              <a:t>io</a:t>
            </a:r>
            <a:r>
              <a:rPr dirty="0" sz="1700" spc="-15">
                <a:latin typeface="Times New Roman"/>
                <a:cs typeface="Times New Roman"/>
              </a:rPr>
              <a:t>u</a:t>
            </a:r>
            <a:r>
              <a:rPr dirty="0" sz="1700" spc="-5">
                <a:latin typeface="Times New Roman"/>
                <a:cs typeface="Times New Roman"/>
              </a:rPr>
              <a:t>s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w</a:t>
            </a:r>
            <a:r>
              <a:rPr dirty="0" sz="1700">
                <a:latin typeface="Times New Roman"/>
                <a:cs typeface="Times New Roman"/>
              </a:rPr>
              <a:t>eb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t</a:t>
            </a:r>
            <a:r>
              <a:rPr dirty="0" sz="1700" spc="-1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30">
                <a:latin typeface="Times New Roman"/>
                <a:cs typeface="Times New Roman"/>
              </a:rPr>
              <a:t>f</a:t>
            </a:r>
            <a:r>
              <a:rPr dirty="0" sz="1700" spc="10">
                <a:latin typeface="Times New Roman"/>
                <a:cs typeface="Times New Roman"/>
              </a:rPr>
              <a:t>f</a:t>
            </a:r>
            <a:r>
              <a:rPr dirty="0" sz="1700" spc="5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c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5353050" cy="528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 b="1">
                <a:latin typeface="Times New Roman"/>
                <a:cs typeface="Times New Roman"/>
              </a:rPr>
              <a:t>AWS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Security Services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748665" marR="53340" indent="-228600">
              <a:lnSpc>
                <a:spcPts val="1939"/>
              </a:lnSpc>
              <a:buFont typeface="Arial MT"/>
              <a:buChar char="•"/>
              <a:tabLst>
                <a:tab pos="748665" algn="l"/>
                <a:tab pos="749300" algn="l"/>
              </a:tabLst>
            </a:pPr>
            <a:r>
              <a:rPr dirty="0" sz="1800" spc="-70" b="1">
                <a:latin typeface="Times New Roman"/>
                <a:cs typeface="Times New Roman"/>
              </a:rPr>
              <a:t>AWS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Identity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and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Access Management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(IAM</a:t>
            </a:r>
            <a:r>
              <a:rPr dirty="0" sz="1800">
                <a:latin typeface="Times New Roman"/>
                <a:cs typeface="Times New Roman"/>
              </a:rPr>
              <a:t>)-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encryption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keys</a:t>
            </a:r>
            <a:endParaRPr sz="1800">
              <a:latin typeface="Times New Roman"/>
              <a:cs typeface="Times New Roman"/>
            </a:endParaRPr>
          </a:p>
          <a:p>
            <a:pPr marL="748665" indent="-228600">
              <a:lnSpc>
                <a:spcPts val="2050"/>
              </a:lnSpc>
              <a:spcBef>
                <a:spcPts val="775"/>
              </a:spcBef>
              <a:buFont typeface="Arial MT"/>
              <a:buChar char="•"/>
              <a:tabLst>
                <a:tab pos="748665" algn="l"/>
                <a:tab pos="7493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Cloud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Directory</a:t>
            </a:r>
            <a:r>
              <a:rPr dirty="0" sz="1800" spc="-5">
                <a:latin typeface="Times New Roman"/>
                <a:cs typeface="Times New Roman"/>
              </a:rPr>
              <a:t>-Create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flexible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cloud-</a:t>
            </a:r>
            <a:endParaRPr sz="1800">
              <a:latin typeface="Times New Roman"/>
              <a:cs typeface="Times New Roman"/>
            </a:endParaRPr>
          </a:p>
          <a:p>
            <a:pPr marL="748665">
              <a:lnSpc>
                <a:spcPts val="2050"/>
              </a:lnSpc>
            </a:pPr>
            <a:r>
              <a:rPr dirty="0" sz="1800" spc="-5">
                <a:latin typeface="Times New Roman"/>
                <a:cs typeface="Times New Roman"/>
              </a:rPr>
              <a:t>native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directories</a:t>
            </a:r>
            <a:endParaRPr sz="1800">
              <a:latin typeface="Times New Roman"/>
              <a:cs typeface="Times New Roman"/>
            </a:endParaRPr>
          </a:p>
          <a:p>
            <a:pPr marL="748665" marR="31750" indent="-228600">
              <a:lnSpc>
                <a:spcPts val="1939"/>
              </a:lnSpc>
              <a:spcBef>
                <a:spcPts val="1030"/>
              </a:spcBef>
              <a:buFont typeface="Arial MT"/>
              <a:buChar char="•"/>
              <a:tabLst>
                <a:tab pos="748665" algn="l"/>
                <a:tab pos="7493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Cognito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Identity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management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apps</a:t>
            </a:r>
            <a:endParaRPr sz="1800">
              <a:latin typeface="Times New Roman"/>
              <a:cs typeface="Times New Roman"/>
            </a:endParaRPr>
          </a:p>
          <a:p>
            <a:pPr marL="748665" indent="-228600">
              <a:lnSpc>
                <a:spcPts val="2060"/>
              </a:lnSpc>
              <a:spcBef>
                <a:spcPts val="755"/>
              </a:spcBef>
              <a:buFont typeface="Arial MT"/>
              <a:buChar char="•"/>
              <a:tabLst>
                <a:tab pos="748665" algn="l"/>
                <a:tab pos="7493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GuardDuty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Managed</a:t>
            </a:r>
            <a:r>
              <a:rPr dirty="0" sz="1800">
                <a:latin typeface="Times New Roman"/>
                <a:cs typeface="Times New Roman"/>
              </a:rPr>
              <a:t> threat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detection</a:t>
            </a:r>
            <a:endParaRPr sz="1800">
              <a:latin typeface="Times New Roman"/>
              <a:cs typeface="Times New Roman"/>
            </a:endParaRPr>
          </a:p>
          <a:p>
            <a:pPr marL="748665">
              <a:lnSpc>
                <a:spcPts val="2060"/>
              </a:lnSpc>
            </a:pPr>
            <a:r>
              <a:rPr dirty="0" sz="1800" spc="-5">
                <a:latin typeface="Times New Roman"/>
                <a:cs typeface="Times New Roman"/>
              </a:rPr>
              <a:t>service</a:t>
            </a:r>
            <a:endParaRPr sz="1800">
              <a:latin typeface="Times New Roman"/>
              <a:cs typeface="Times New Roman"/>
            </a:endParaRPr>
          </a:p>
          <a:p>
            <a:pPr marL="748665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748665" algn="l"/>
                <a:tab pos="7493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Inspector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Analyze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endParaRPr sz="1800">
              <a:latin typeface="Times New Roman"/>
              <a:cs typeface="Times New Roman"/>
            </a:endParaRPr>
          </a:p>
          <a:p>
            <a:pPr marL="748665" marR="187325" indent="-228600">
              <a:lnSpc>
                <a:spcPts val="1939"/>
              </a:lnSpc>
              <a:spcBef>
                <a:spcPts val="1030"/>
              </a:spcBef>
              <a:buFont typeface="Arial MT"/>
              <a:buChar char="•"/>
              <a:tabLst>
                <a:tab pos="748665" algn="l"/>
                <a:tab pos="7493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Amazon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Macie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Discover,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classify,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protect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748665" indent="-228600">
              <a:lnSpc>
                <a:spcPts val="2060"/>
              </a:lnSpc>
              <a:spcBef>
                <a:spcPts val="750"/>
              </a:spcBef>
              <a:buFont typeface="Arial MT"/>
              <a:buChar char="•"/>
              <a:tabLst>
                <a:tab pos="748665" algn="l"/>
                <a:tab pos="749300" algn="l"/>
              </a:tabLst>
            </a:pPr>
            <a:r>
              <a:rPr dirty="0" sz="1800" spc="-204" b="1">
                <a:latin typeface="Times New Roman"/>
                <a:cs typeface="Times New Roman"/>
              </a:rPr>
              <a:t>A</a:t>
            </a:r>
            <a:r>
              <a:rPr dirty="0" sz="1800" b="1">
                <a:latin typeface="Times New Roman"/>
                <a:cs typeface="Times New Roman"/>
              </a:rPr>
              <a:t>WS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Artifac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800" spc="-25">
                <a:latin typeface="Times New Roman"/>
                <a:cs typeface="Times New Roman"/>
              </a:rPr>
              <a:t>-</a:t>
            </a:r>
            <a:r>
              <a:rPr dirty="0" sz="1800" spc="-5">
                <a:latin typeface="Times New Roman"/>
                <a:cs typeface="Times New Roman"/>
              </a:rPr>
              <a:t>On</a:t>
            </a:r>
            <a:r>
              <a:rPr dirty="0" sz="1800" spc="-25">
                <a:latin typeface="Times New Roman"/>
                <a:cs typeface="Times New Roman"/>
              </a:rPr>
              <a:t>-</a:t>
            </a:r>
            <a:r>
              <a:rPr dirty="0" sz="1800">
                <a:latin typeface="Times New Roman"/>
                <a:cs typeface="Times New Roman"/>
              </a:rPr>
              <a:t>de</a:t>
            </a:r>
            <a:r>
              <a:rPr dirty="0" sz="1800" spc="-2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14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WS’</a:t>
            </a:r>
            <a:endParaRPr sz="1800">
              <a:latin typeface="Times New Roman"/>
              <a:cs typeface="Times New Roman"/>
            </a:endParaRPr>
          </a:p>
          <a:p>
            <a:pPr marL="748665">
              <a:lnSpc>
                <a:spcPts val="2060"/>
              </a:lnSpc>
            </a:pPr>
            <a:r>
              <a:rPr dirty="0" sz="1800" spc="-5">
                <a:latin typeface="Times New Roman"/>
                <a:cs typeface="Times New Roman"/>
              </a:rPr>
              <a:t>compliance </a:t>
            </a:r>
            <a:r>
              <a:rPr dirty="0" sz="1800">
                <a:latin typeface="Times New Roman"/>
                <a:cs typeface="Times New Roman"/>
              </a:rPr>
              <a:t>reports</a:t>
            </a:r>
            <a:endParaRPr sz="1800">
              <a:latin typeface="Times New Roman"/>
              <a:cs typeface="Times New Roman"/>
            </a:endParaRPr>
          </a:p>
          <a:p>
            <a:pPr marL="748665" indent="-228600">
              <a:lnSpc>
                <a:spcPts val="2050"/>
              </a:lnSpc>
              <a:spcBef>
                <a:spcPts val="780"/>
              </a:spcBef>
              <a:buFont typeface="Arial MT"/>
              <a:buChar char="•"/>
              <a:tabLst>
                <a:tab pos="748665" algn="l"/>
                <a:tab pos="749300" algn="l"/>
              </a:tabLst>
            </a:pPr>
            <a:r>
              <a:rPr dirty="0" sz="1800" spc="-70" b="1">
                <a:latin typeface="Times New Roman"/>
                <a:cs typeface="Times New Roman"/>
              </a:rPr>
              <a:t>AWS</a:t>
            </a:r>
            <a:r>
              <a:rPr dirty="0" sz="1800" b="1">
                <a:latin typeface="Times New Roman"/>
                <a:cs typeface="Times New Roman"/>
              </a:rPr>
              <a:t> Certificate</a:t>
            </a:r>
            <a:r>
              <a:rPr dirty="0" sz="1800" spc="-10" b="1">
                <a:latin typeface="Times New Roman"/>
                <a:cs typeface="Times New Roman"/>
              </a:rPr>
              <a:t> Manager- </a:t>
            </a:r>
            <a:r>
              <a:rPr dirty="0" sz="1800" spc="-5">
                <a:latin typeface="Times New Roman"/>
                <a:cs typeface="Times New Roman"/>
              </a:rPr>
              <a:t>Provision,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manage,</a:t>
            </a:r>
            <a:endParaRPr sz="1800">
              <a:latin typeface="Times New Roman"/>
              <a:cs typeface="Times New Roman"/>
            </a:endParaRPr>
          </a:p>
          <a:p>
            <a:pPr marL="748665">
              <a:lnSpc>
                <a:spcPts val="2050"/>
              </a:lnSpc>
            </a:pPr>
            <a:r>
              <a:rPr dirty="0" sz="1800">
                <a:latin typeface="Times New Roman"/>
                <a:cs typeface="Times New Roman"/>
              </a:rPr>
              <a:t>and deploy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SSL/TLS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certificates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3030" y="2776156"/>
            <a:ext cx="943292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1">
                <a:latin typeface="Arial"/>
                <a:cs typeface="Arial"/>
              </a:rPr>
              <a:t>Identity</a:t>
            </a:r>
            <a:r>
              <a:rPr dirty="0" sz="4000" spc="-25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and</a:t>
            </a:r>
            <a:r>
              <a:rPr dirty="0" sz="4000" spc="-175" b="1">
                <a:latin typeface="Arial"/>
                <a:cs typeface="Arial"/>
              </a:rPr>
              <a:t> </a:t>
            </a:r>
            <a:r>
              <a:rPr dirty="0" sz="4000" spc="-10" b="1">
                <a:latin typeface="Arial"/>
                <a:cs typeface="Arial"/>
              </a:rPr>
              <a:t>Access</a:t>
            </a:r>
            <a:r>
              <a:rPr dirty="0" sz="4000" spc="1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Management</a:t>
            </a:r>
            <a:r>
              <a:rPr dirty="0" sz="4000" spc="5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(IAM)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" y="400367"/>
            <a:ext cx="44754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Arial"/>
                <a:cs typeface="Arial"/>
              </a:rPr>
              <a:t>Web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Applications</a:t>
            </a:r>
            <a:r>
              <a:rPr dirty="0" sz="2400" spc="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841990" cy="3818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What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IAM?</a:t>
            </a:r>
            <a:endParaRPr sz="2400">
              <a:latin typeface="Times New Roman"/>
              <a:cs typeface="Times New Roman"/>
            </a:endParaRPr>
          </a:p>
          <a:p>
            <a:pPr marL="746760" marR="5080" indent="-228600">
              <a:lnSpc>
                <a:spcPct val="150100"/>
              </a:lnSpc>
              <a:spcBef>
                <a:spcPts val="775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Identity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Management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(IAM)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web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helps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securely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</a:t>
            </a:r>
            <a:r>
              <a:rPr dirty="0" sz="2000" spc="-10">
                <a:latin typeface="Times New Roman"/>
                <a:cs typeface="Times New Roman"/>
              </a:rPr>
              <a:t> 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imes New Roman"/>
                <a:cs typeface="Times New Roman"/>
              </a:rPr>
              <a:t>We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authenticated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(signed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in)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authorized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(has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permissions)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marL="746760" marR="297180" indent="-228600">
              <a:lnSpc>
                <a:spcPct val="150100"/>
              </a:lnSpc>
              <a:spcBef>
                <a:spcPts val="1000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first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begin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single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sign-in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</a:t>
            </a:r>
            <a:r>
              <a:rPr dirty="0" sz="2000" spc="-5">
                <a:latin typeface="Times New Roman"/>
                <a:cs typeface="Times New Roman"/>
              </a:rPr>
              <a:t>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all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rvi</a:t>
            </a:r>
            <a:r>
              <a:rPr dirty="0" sz="2000" spc="-10">
                <a:latin typeface="Times New Roman"/>
                <a:cs typeface="Times New Roman"/>
              </a:rPr>
              <a:t>ce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nd r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sour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he</a:t>
            </a:r>
            <a:r>
              <a:rPr dirty="0" sz="2000" spc="-10">
                <a:latin typeface="Times New Roman"/>
                <a:cs typeface="Times New Roman"/>
              </a:rPr>
              <a:t> acc</a:t>
            </a:r>
            <a:r>
              <a:rPr dirty="0" sz="2000">
                <a:latin typeface="Times New Roman"/>
                <a:cs typeface="Times New Roman"/>
              </a:rPr>
              <a:t>ount.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 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746760" marR="102235">
              <a:lnSpc>
                <a:spcPts val="3600"/>
              </a:lnSpc>
              <a:spcBef>
                <a:spcPts val="120"/>
              </a:spcBef>
            </a:pPr>
            <a:r>
              <a:rPr dirty="0" sz="2000" spc="-5">
                <a:latin typeface="Times New Roman"/>
                <a:cs typeface="Times New Roman"/>
              </a:rPr>
              <a:t>account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25" i="1">
                <a:latin typeface="Times New Roman"/>
                <a:cs typeface="Times New Roman"/>
              </a:rPr>
              <a:t>root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user</a:t>
            </a:r>
            <a:r>
              <a:rPr dirty="0" sz="2000" spc="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signing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password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6288405" cy="461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Content</a:t>
            </a:r>
            <a:endParaRPr sz="2400">
              <a:latin typeface="Times New Roman"/>
              <a:cs typeface="Times New Roman"/>
            </a:endParaRPr>
          </a:p>
          <a:p>
            <a:pPr marL="859790" indent="-343535">
              <a:lnSpc>
                <a:spcPct val="100000"/>
              </a:lnSpc>
              <a:spcBef>
                <a:spcPts val="2005"/>
              </a:spcBef>
              <a:buFont typeface="Arial MT"/>
              <a:buChar char="•"/>
              <a:tabLst>
                <a:tab pos="859790" algn="l"/>
                <a:tab pos="86042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Elastic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Beanstalk</a:t>
            </a:r>
            <a:endParaRPr sz="2000">
              <a:latin typeface="Times New Roman"/>
              <a:cs typeface="Times New Roman"/>
            </a:endParaRPr>
          </a:p>
          <a:p>
            <a:pPr marL="85979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9790" algn="l"/>
                <a:tab pos="86042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watch</a:t>
            </a:r>
            <a:endParaRPr sz="2000">
              <a:latin typeface="Times New Roman"/>
              <a:cs typeface="Times New Roman"/>
            </a:endParaRPr>
          </a:p>
          <a:p>
            <a:pPr marL="85979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9790" algn="l"/>
                <a:tab pos="86042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Formation</a:t>
            </a:r>
            <a:endParaRPr sz="2000">
              <a:latin typeface="Times New Roman"/>
              <a:cs typeface="Times New Roman"/>
            </a:endParaRPr>
          </a:p>
          <a:p>
            <a:pPr marL="859790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59790" algn="l"/>
                <a:tab pos="86042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messaging services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SQS,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 and</a:t>
            </a:r>
            <a:r>
              <a:rPr dirty="0" sz="2000" spc="-5">
                <a:latin typeface="Times New Roman"/>
                <a:cs typeface="Times New Roman"/>
              </a:rPr>
              <a:t> SES</a:t>
            </a:r>
            <a:endParaRPr sz="2000">
              <a:latin typeface="Times New Roman"/>
              <a:cs typeface="Times New Roman"/>
            </a:endParaRPr>
          </a:p>
          <a:p>
            <a:pPr marL="85979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9790" algn="l"/>
                <a:tab pos="86042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85979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9790" algn="l"/>
                <a:tab pos="860425" algn="l"/>
              </a:tabLst>
            </a:pP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nt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nd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ce</a:t>
            </a:r>
            <a:r>
              <a:rPr dirty="0" sz="2000" spc="-5">
                <a:latin typeface="Times New Roman"/>
                <a:cs typeface="Times New Roman"/>
              </a:rPr>
              <a:t>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ment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-55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AM)</a:t>
            </a:r>
            <a:endParaRPr sz="2000">
              <a:latin typeface="Times New Roman"/>
              <a:cs typeface="Times New Roman"/>
            </a:endParaRPr>
          </a:p>
          <a:p>
            <a:pPr marL="85979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9790" algn="l"/>
                <a:tab pos="86042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859790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59790" algn="l"/>
                <a:tab pos="86042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>
                <a:latin typeface="Times New Roman"/>
                <a:cs typeface="Times New Roman"/>
              </a:rPr>
              <a:t> [KMS]</a:t>
            </a:r>
            <a:endParaRPr sz="2000">
              <a:latin typeface="Times New Roman"/>
              <a:cs typeface="Times New Roman"/>
            </a:endParaRPr>
          </a:p>
          <a:p>
            <a:pPr marL="85979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9790" algn="l"/>
                <a:tab pos="860425" algn="l"/>
              </a:tabLst>
            </a:pPr>
            <a:r>
              <a:rPr dirty="0" sz="2000" spc="-5">
                <a:latin typeface="Times New Roman"/>
                <a:cs typeface="Times New Roman"/>
              </a:rPr>
              <a:t>Securing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9635" y="6465252"/>
            <a:ext cx="16700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8331200" cy="32785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IAM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 spc="-5">
                <a:latin typeface="Times New Roman"/>
                <a:cs typeface="Times New Roman"/>
              </a:rPr>
              <a:t>Shared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 spc="-5">
                <a:latin typeface="Times New Roman"/>
                <a:cs typeface="Times New Roman"/>
              </a:rPr>
              <a:t>Granular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 spc="-5">
                <a:latin typeface="Times New Roman"/>
                <a:cs typeface="Times New Roman"/>
              </a:rPr>
              <a:t>Secure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run</a:t>
            </a:r>
            <a:r>
              <a:rPr dirty="0" sz="2000">
                <a:latin typeface="Times New Roman"/>
                <a:cs typeface="Times New Roman"/>
              </a:rPr>
              <a:t> on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EC2.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 spc="-5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ra</a:t>
            </a:r>
            <a:r>
              <a:rPr dirty="0" sz="2000">
                <a:latin typeface="Times New Roman"/>
                <a:cs typeface="Times New Roman"/>
              </a:rPr>
              <a:t>ted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ny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vi</a:t>
            </a:r>
            <a:r>
              <a:rPr dirty="0" sz="2000" spc="-10">
                <a:latin typeface="Times New Roman"/>
                <a:cs typeface="Times New Roman"/>
              </a:rPr>
              <a:t>ce</a:t>
            </a:r>
            <a:r>
              <a:rPr dirty="0" sz="2000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46760" indent="-229235">
              <a:lnSpc>
                <a:spcPct val="100000"/>
              </a:lnSpc>
              <a:buFont typeface="Arial MT"/>
              <a:buChar char="•"/>
              <a:tabLst>
                <a:tab pos="746760" algn="l"/>
                <a:tab pos="747395" algn="l"/>
              </a:tabLst>
            </a:pPr>
            <a:r>
              <a:rPr dirty="0" sz="2000" spc="-5">
                <a:latin typeface="Times New Roman"/>
                <a:cs typeface="Times New Roman"/>
              </a:rPr>
              <a:t>Eventually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0800" y="1973579"/>
            <a:ext cx="855980" cy="1216660"/>
            <a:chOff x="1320800" y="1973579"/>
            <a:chExt cx="855980" cy="1216660"/>
          </a:xfrm>
        </p:grpSpPr>
        <p:sp>
          <p:nvSpPr>
            <p:cNvPr id="3" name="object 3"/>
            <p:cNvSpPr/>
            <p:nvPr/>
          </p:nvSpPr>
          <p:spPr>
            <a:xfrm>
              <a:off x="1327150" y="1979929"/>
              <a:ext cx="843280" cy="1203960"/>
            </a:xfrm>
            <a:custGeom>
              <a:avLst/>
              <a:gdLst/>
              <a:ahLst/>
              <a:cxnLst/>
              <a:rect l="l" t="t" r="r" b="b"/>
              <a:pathLst>
                <a:path w="843280" h="1203960">
                  <a:moveTo>
                    <a:pt x="843280" y="0"/>
                  </a:moveTo>
                  <a:lnTo>
                    <a:pt x="421639" y="421640"/>
                  </a:lnTo>
                  <a:lnTo>
                    <a:pt x="0" y="0"/>
                  </a:lnTo>
                  <a:lnTo>
                    <a:pt x="0" y="782320"/>
                  </a:lnTo>
                  <a:lnTo>
                    <a:pt x="421639" y="1203960"/>
                  </a:lnTo>
                  <a:lnTo>
                    <a:pt x="843280" y="782320"/>
                  </a:lnTo>
                  <a:lnTo>
                    <a:pt x="8432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27150" y="1979929"/>
              <a:ext cx="843280" cy="1203960"/>
            </a:xfrm>
            <a:custGeom>
              <a:avLst/>
              <a:gdLst/>
              <a:ahLst/>
              <a:cxnLst/>
              <a:rect l="l" t="t" r="r" b="b"/>
              <a:pathLst>
                <a:path w="843280" h="1203960">
                  <a:moveTo>
                    <a:pt x="843280" y="0"/>
                  </a:moveTo>
                  <a:lnTo>
                    <a:pt x="843280" y="782320"/>
                  </a:lnTo>
                  <a:lnTo>
                    <a:pt x="421639" y="1203960"/>
                  </a:lnTo>
                  <a:lnTo>
                    <a:pt x="0" y="782320"/>
                  </a:lnTo>
                  <a:lnTo>
                    <a:pt x="0" y="0"/>
                  </a:lnTo>
                  <a:lnTo>
                    <a:pt x="421639" y="421640"/>
                  </a:lnTo>
                  <a:lnTo>
                    <a:pt x="84328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484630" y="2377122"/>
            <a:ext cx="52514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100" spc="-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64079" y="1973579"/>
            <a:ext cx="8917940" cy="795020"/>
            <a:chOff x="2164079" y="1973579"/>
            <a:chExt cx="8917940" cy="795020"/>
          </a:xfrm>
        </p:grpSpPr>
        <p:sp>
          <p:nvSpPr>
            <p:cNvPr id="7" name="object 7"/>
            <p:cNvSpPr/>
            <p:nvPr/>
          </p:nvSpPr>
          <p:spPr>
            <a:xfrm>
              <a:off x="2170429" y="1979929"/>
              <a:ext cx="8905240" cy="782320"/>
            </a:xfrm>
            <a:custGeom>
              <a:avLst/>
              <a:gdLst/>
              <a:ahLst/>
              <a:cxnLst/>
              <a:rect l="l" t="t" r="r" b="b"/>
              <a:pathLst>
                <a:path w="8905240" h="782319">
                  <a:moveTo>
                    <a:pt x="8774811" y="0"/>
                  </a:moveTo>
                  <a:lnTo>
                    <a:pt x="0" y="0"/>
                  </a:lnTo>
                  <a:lnTo>
                    <a:pt x="0" y="782320"/>
                  </a:lnTo>
                  <a:lnTo>
                    <a:pt x="8774811" y="782320"/>
                  </a:lnTo>
                  <a:lnTo>
                    <a:pt x="8825569" y="772066"/>
                  </a:lnTo>
                  <a:lnTo>
                    <a:pt x="8867028" y="744108"/>
                  </a:lnTo>
                  <a:lnTo>
                    <a:pt x="8894986" y="702649"/>
                  </a:lnTo>
                  <a:lnTo>
                    <a:pt x="8905240" y="651891"/>
                  </a:lnTo>
                  <a:lnTo>
                    <a:pt x="8905240" y="130429"/>
                  </a:lnTo>
                  <a:lnTo>
                    <a:pt x="8894986" y="79670"/>
                  </a:lnTo>
                  <a:lnTo>
                    <a:pt x="8867028" y="38211"/>
                  </a:lnTo>
                  <a:lnTo>
                    <a:pt x="8825569" y="10253"/>
                  </a:lnTo>
                  <a:lnTo>
                    <a:pt x="877481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70429" y="1979929"/>
              <a:ext cx="8905240" cy="782320"/>
            </a:xfrm>
            <a:custGeom>
              <a:avLst/>
              <a:gdLst/>
              <a:ahLst/>
              <a:cxnLst/>
              <a:rect l="l" t="t" r="r" b="b"/>
              <a:pathLst>
                <a:path w="8905240" h="782319">
                  <a:moveTo>
                    <a:pt x="8905240" y="130429"/>
                  </a:moveTo>
                  <a:lnTo>
                    <a:pt x="8905240" y="651891"/>
                  </a:lnTo>
                  <a:lnTo>
                    <a:pt x="8894986" y="702649"/>
                  </a:lnTo>
                  <a:lnTo>
                    <a:pt x="8867028" y="744108"/>
                  </a:lnTo>
                  <a:lnTo>
                    <a:pt x="8825569" y="772066"/>
                  </a:lnTo>
                  <a:lnTo>
                    <a:pt x="8774811" y="782320"/>
                  </a:lnTo>
                  <a:lnTo>
                    <a:pt x="0" y="782320"/>
                  </a:lnTo>
                  <a:lnTo>
                    <a:pt x="0" y="0"/>
                  </a:lnTo>
                  <a:lnTo>
                    <a:pt x="8774811" y="0"/>
                  </a:lnTo>
                  <a:lnTo>
                    <a:pt x="8825569" y="10253"/>
                  </a:lnTo>
                  <a:lnTo>
                    <a:pt x="8867028" y="38211"/>
                  </a:lnTo>
                  <a:lnTo>
                    <a:pt x="8894986" y="79670"/>
                  </a:lnTo>
                  <a:lnTo>
                    <a:pt x="8905240" y="130429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284729" y="2200021"/>
            <a:ext cx="8571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dirty="0" sz="1800" spc="-70">
                <a:latin typeface="Times New Roman"/>
                <a:cs typeface="Times New Roman"/>
              </a:rPr>
              <a:t>We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new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permission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allow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deny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resources.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20800" y="3030220"/>
            <a:ext cx="855980" cy="1216660"/>
            <a:chOff x="1320800" y="3030220"/>
            <a:chExt cx="855980" cy="1216660"/>
          </a:xfrm>
        </p:grpSpPr>
        <p:sp>
          <p:nvSpPr>
            <p:cNvPr id="11" name="object 11"/>
            <p:cNvSpPr/>
            <p:nvPr/>
          </p:nvSpPr>
          <p:spPr>
            <a:xfrm>
              <a:off x="1327150" y="3036570"/>
              <a:ext cx="843280" cy="1203960"/>
            </a:xfrm>
            <a:custGeom>
              <a:avLst/>
              <a:gdLst/>
              <a:ahLst/>
              <a:cxnLst/>
              <a:rect l="l" t="t" r="r" b="b"/>
              <a:pathLst>
                <a:path w="843280" h="1203960">
                  <a:moveTo>
                    <a:pt x="843280" y="0"/>
                  </a:moveTo>
                  <a:lnTo>
                    <a:pt x="421639" y="421639"/>
                  </a:lnTo>
                  <a:lnTo>
                    <a:pt x="0" y="0"/>
                  </a:lnTo>
                  <a:lnTo>
                    <a:pt x="0" y="782319"/>
                  </a:lnTo>
                  <a:lnTo>
                    <a:pt x="421639" y="1203959"/>
                  </a:lnTo>
                  <a:lnTo>
                    <a:pt x="843280" y="782319"/>
                  </a:lnTo>
                  <a:lnTo>
                    <a:pt x="8432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27150" y="3036570"/>
              <a:ext cx="843280" cy="1203960"/>
            </a:xfrm>
            <a:custGeom>
              <a:avLst/>
              <a:gdLst/>
              <a:ahLst/>
              <a:cxnLst/>
              <a:rect l="l" t="t" r="r" b="b"/>
              <a:pathLst>
                <a:path w="843280" h="1203960">
                  <a:moveTo>
                    <a:pt x="843280" y="0"/>
                  </a:moveTo>
                  <a:lnTo>
                    <a:pt x="843280" y="782319"/>
                  </a:lnTo>
                  <a:lnTo>
                    <a:pt x="421639" y="1203959"/>
                  </a:lnTo>
                  <a:lnTo>
                    <a:pt x="0" y="782319"/>
                  </a:lnTo>
                  <a:lnTo>
                    <a:pt x="0" y="0"/>
                  </a:lnTo>
                  <a:lnTo>
                    <a:pt x="421639" y="421639"/>
                  </a:lnTo>
                  <a:lnTo>
                    <a:pt x="84328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95730" y="3434715"/>
            <a:ext cx="70231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100" spc="-4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1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100" spc="-5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64079" y="3030220"/>
            <a:ext cx="8917940" cy="795020"/>
            <a:chOff x="2164079" y="3030220"/>
            <a:chExt cx="8917940" cy="795020"/>
          </a:xfrm>
        </p:grpSpPr>
        <p:sp>
          <p:nvSpPr>
            <p:cNvPr id="15" name="object 15"/>
            <p:cNvSpPr/>
            <p:nvPr/>
          </p:nvSpPr>
          <p:spPr>
            <a:xfrm>
              <a:off x="2170429" y="3036570"/>
              <a:ext cx="8905240" cy="782320"/>
            </a:xfrm>
            <a:custGeom>
              <a:avLst/>
              <a:gdLst/>
              <a:ahLst/>
              <a:cxnLst/>
              <a:rect l="l" t="t" r="r" b="b"/>
              <a:pathLst>
                <a:path w="8905240" h="782320">
                  <a:moveTo>
                    <a:pt x="8774811" y="0"/>
                  </a:moveTo>
                  <a:lnTo>
                    <a:pt x="0" y="0"/>
                  </a:lnTo>
                  <a:lnTo>
                    <a:pt x="0" y="782319"/>
                  </a:lnTo>
                  <a:lnTo>
                    <a:pt x="8774811" y="782319"/>
                  </a:lnTo>
                  <a:lnTo>
                    <a:pt x="8825569" y="772066"/>
                  </a:lnTo>
                  <a:lnTo>
                    <a:pt x="8867028" y="744108"/>
                  </a:lnTo>
                  <a:lnTo>
                    <a:pt x="8894986" y="702649"/>
                  </a:lnTo>
                  <a:lnTo>
                    <a:pt x="8905240" y="651890"/>
                  </a:lnTo>
                  <a:lnTo>
                    <a:pt x="8905240" y="130428"/>
                  </a:lnTo>
                  <a:lnTo>
                    <a:pt x="8894986" y="79670"/>
                  </a:lnTo>
                  <a:lnTo>
                    <a:pt x="8867028" y="38211"/>
                  </a:lnTo>
                  <a:lnTo>
                    <a:pt x="8825569" y="10253"/>
                  </a:lnTo>
                  <a:lnTo>
                    <a:pt x="877481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70429" y="3036570"/>
              <a:ext cx="8905240" cy="782320"/>
            </a:xfrm>
            <a:custGeom>
              <a:avLst/>
              <a:gdLst/>
              <a:ahLst/>
              <a:cxnLst/>
              <a:rect l="l" t="t" r="r" b="b"/>
              <a:pathLst>
                <a:path w="8905240" h="782320">
                  <a:moveTo>
                    <a:pt x="8905240" y="130428"/>
                  </a:moveTo>
                  <a:lnTo>
                    <a:pt x="8905240" y="651890"/>
                  </a:lnTo>
                  <a:lnTo>
                    <a:pt x="8894986" y="702649"/>
                  </a:lnTo>
                  <a:lnTo>
                    <a:pt x="8867028" y="744108"/>
                  </a:lnTo>
                  <a:lnTo>
                    <a:pt x="8825569" y="772066"/>
                  </a:lnTo>
                  <a:lnTo>
                    <a:pt x="8774811" y="782319"/>
                  </a:lnTo>
                  <a:lnTo>
                    <a:pt x="0" y="782319"/>
                  </a:lnTo>
                  <a:lnTo>
                    <a:pt x="0" y="0"/>
                  </a:lnTo>
                  <a:lnTo>
                    <a:pt x="8774811" y="0"/>
                  </a:lnTo>
                  <a:lnTo>
                    <a:pt x="8825569" y="10253"/>
                  </a:lnTo>
                  <a:lnTo>
                    <a:pt x="8867028" y="38211"/>
                  </a:lnTo>
                  <a:lnTo>
                    <a:pt x="8894986" y="79670"/>
                  </a:lnTo>
                  <a:lnTo>
                    <a:pt x="8905240" y="130428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284729" y="3257296"/>
            <a:ext cx="7711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dirty="0" sz="1800">
                <a:latin typeface="Times New Roman"/>
                <a:cs typeface="Times New Roman"/>
              </a:rPr>
              <a:t>Created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divided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 </a:t>
            </a:r>
            <a:r>
              <a:rPr dirty="0" sz="1800" spc="-5">
                <a:latin typeface="Times New Roman"/>
                <a:cs typeface="Times New Roman"/>
              </a:rPr>
              <a:t>groups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than role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policies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groups.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20800" y="4086859"/>
            <a:ext cx="855980" cy="1216660"/>
            <a:chOff x="1320800" y="4086859"/>
            <a:chExt cx="855980" cy="1216660"/>
          </a:xfrm>
        </p:grpSpPr>
        <p:sp>
          <p:nvSpPr>
            <p:cNvPr id="19" name="object 19"/>
            <p:cNvSpPr/>
            <p:nvPr/>
          </p:nvSpPr>
          <p:spPr>
            <a:xfrm>
              <a:off x="1327150" y="4093209"/>
              <a:ext cx="843280" cy="1203960"/>
            </a:xfrm>
            <a:custGeom>
              <a:avLst/>
              <a:gdLst/>
              <a:ahLst/>
              <a:cxnLst/>
              <a:rect l="l" t="t" r="r" b="b"/>
              <a:pathLst>
                <a:path w="843280" h="1203960">
                  <a:moveTo>
                    <a:pt x="843280" y="0"/>
                  </a:moveTo>
                  <a:lnTo>
                    <a:pt x="421639" y="421639"/>
                  </a:lnTo>
                  <a:lnTo>
                    <a:pt x="0" y="0"/>
                  </a:lnTo>
                  <a:lnTo>
                    <a:pt x="0" y="782319"/>
                  </a:lnTo>
                  <a:lnTo>
                    <a:pt x="421639" y="1203959"/>
                  </a:lnTo>
                  <a:lnTo>
                    <a:pt x="843280" y="782319"/>
                  </a:lnTo>
                  <a:lnTo>
                    <a:pt x="8432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27150" y="4093209"/>
              <a:ext cx="843280" cy="1203960"/>
            </a:xfrm>
            <a:custGeom>
              <a:avLst/>
              <a:gdLst/>
              <a:ahLst/>
              <a:cxnLst/>
              <a:rect l="l" t="t" r="r" b="b"/>
              <a:pathLst>
                <a:path w="843280" h="1203960">
                  <a:moveTo>
                    <a:pt x="843280" y="0"/>
                  </a:moveTo>
                  <a:lnTo>
                    <a:pt x="843280" y="782319"/>
                  </a:lnTo>
                  <a:lnTo>
                    <a:pt x="421639" y="1203959"/>
                  </a:lnTo>
                  <a:lnTo>
                    <a:pt x="0" y="782319"/>
                  </a:lnTo>
                  <a:lnTo>
                    <a:pt x="0" y="0"/>
                  </a:lnTo>
                  <a:lnTo>
                    <a:pt x="421639" y="421639"/>
                  </a:lnTo>
                  <a:lnTo>
                    <a:pt x="84328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497330" y="4491291"/>
            <a:ext cx="499109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1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64079" y="4086859"/>
            <a:ext cx="8917940" cy="795020"/>
            <a:chOff x="2164079" y="4086859"/>
            <a:chExt cx="8917940" cy="795020"/>
          </a:xfrm>
        </p:grpSpPr>
        <p:sp>
          <p:nvSpPr>
            <p:cNvPr id="23" name="object 23"/>
            <p:cNvSpPr/>
            <p:nvPr/>
          </p:nvSpPr>
          <p:spPr>
            <a:xfrm>
              <a:off x="2170429" y="4093209"/>
              <a:ext cx="8905240" cy="782320"/>
            </a:xfrm>
            <a:custGeom>
              <a:avLst/>
              <a:gdLst/>
              <a:ahLst/>
              <a:cxnLst/>
              <a:rect l="l" t="t" r="r" b="b"/>
              <a:pathLst>
                <a:path w="8905240" h="782320">
                  <a:moveTo>
                    <a:pt x="8774811" y="0"/>
                  </a:moveTo>
                  <a:lnTo>
                    <a:pt x="0" y="0"/>
                  </a:lnTo>
                  <a:lnTo>
                    <a:pt x="0" y="782319"/>
                  </a:lnTo>
                  <a:lnTo>
                    <a:pt x="8774811" y="782319"/>
                  </a:lnTo>
                  <a:lnTo>
                    <a:pt x="8825569" y="772066"/>
                  </a:lnTo>
                  <a:lnTo>
                    <a:pt x="8867028" y="744108"/>
                  </a:lnTo>
                  <a:lnTo>
                    <a:pt x="8894986" y="702649"/>
                  </a:lnTo>
                  <a:lnTo>
                    <a:pt x="8905240" y="651890"/>
                  </a:lnTo>
                  <a:lnTo>
                    <a:pt x="8905240" y="130428"/>
                  </a:lnTo>
                  <a:lnTo>
                    <a:pt x="8894986" y="79670"/>
                  </a:lnTo>
                  <a:lnTo>
                    <a:pt x="8867028" y="38211"/>
                  </a:lnTo>
                  <a:lnTo>
                    <a:pt x="8825569" y="10253"/>
                  </a:lnTo>
                  <a:lnTo>
                    <a:pt x="877481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70429" y="4093209"/>
              <a:ext cx="8905240" cy="782320"/>
            </a:xfrm>
            <a:custGeom>
              <a:avLst/>
              <a:gdLst/>
              <a:ahLst/>
              <a:cxnLst/>
              <a:rect l="l" t="t" r="r" b="b"/>
              <a:pathLst>
                <a:path w="8905240" h="782320">
                  <a:moveTo>
                    <a:pt x="8905240" y="130428"/>
                  </a:moveTo>
                  <a:lnTo>
                    <a:pt x="8905240" y="651890"/>
                  </a:lnTo>
                  <a:lnTo>
                    <a:pt x="8894986" y="702649"/>
                  </a:lnTo>
                  <a:lnTo>
                    <a:pt x="8867028" y="744108"/>
                  </a:lnTo>
                  <a:lnTo>
                    <a:pt x="8825569" y="772066"/>
                  </a:lnTo>
                  <a:lnTo>
                    <a:pt x="8774811" y="782319"/>
                  </a:lnTo>
                  <a:lnTo>
                    <a:pt x="0" y="782319"/>
                  </a:lnTo>
                  <a:lnTo>
                    <a:pt x="0" y="0"/>
                  </a:lnTo>
                  <a:lnTo>
                    <a:pt x="8774811" y="0"/>
                  </a:lnTo>
                  <a:lnTo>
                    <a:pt x="8825569" y="10253"/>
                  </a:lnTo>
                  <a:lnTo>
                    <a:pt x="8867028" y="38211"/>
                  </a:lnTo>
                  <a:lnTo>
                    <a:pt x="8894986" y="79670"/>
                  </a:lnTo>
                  <a:lnTo>
                    <a:pt x="8905240" y="130428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284729" y="4313872"/>
            <a:ext cx="60509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dirty="0" sz="1800" spc="-15">
                <a:latin typeface="Times New Roman"/>
                <a:cs typeface="Times New Roman"/>
              </a:rPr>
              <a:t>IAM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permissions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making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request.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20800" y="5143500"/>
            <a:ext cx="855980" cy="1216660"/>
            <a:chOff x="1320800" y="5143500"/>
            <a:chExt cx="855980" cy="1216660"/>
          </a:xfrm>
        </p:grpSpPr>
        <p:sp>
          <p:nvSpPr>
            <p:cNvPr id="27" name="object 27"/>
            <p:cNvSpPr/>
            <p:nvPr/>
          </p:nvSpPr>
          <p:spPr>
            <a:xfrm>
              <a:off x="1327150" y="5149850"/>
              <a:ext cx="843280" cy="1203960"/>
            </a:xfrm>
            <a:custGeom>
              <a:avLst/>
              <a:gdLst/>
              <a:ahLst/>
              <a:cxnLst/>
              <a:rect l="l" t="t" r="r" b="b"/>
              <a:pathLst>
                <a:path w="843280" h="1203960">
                  <a:moveTo>
                    <a:pt x="843280" y="0"/>
                  </a:moveTo>
                  <a:lnTo>
                    <a:pt x="421639" y="421640"/>
                  </a:lnTo>
                  <a:lnTo>
                    <a:pt x="0" y="0"/>
                  </a:lnTo>
                  <a:lnTo>
                    <a:pt x="0" y="782319"/>
                  </a:lnTo>
                  <a:lnTo>
                    <a:pt x="421639" y="1203960"/>
                  </a:lnTo>
                  <a:lnTo>
                    <a:pt x="843280" y="782319"/>
                  </a:lnTo>
                  <a:lnTo>
                    <a:pt x="8432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327150" y="5149850"/>
              <a:ext cx="843280" cy="1203960"/>
            </a:xfrm>
            <a:custGeom>
              <a:avLst/>
              <a:gdLst/>
              <a:ahLst/>
              <a:cxnLst/>
              <a:rect l="l" t="t" r="r" b="b"/>
              <a:pathLst>
                <a:path w="843280" h="1203960">
                  <a:moveTo>
                    <a:pt x="843280" y="0"/>
                  </a:moveTo>
                  <a:lnTo>
                    <a:pt x="843280" y="782319"/>
                  </a:lnTo>
                  <a:lnTo>
                    <a:pt x="421639" y="1203960"/>
                  </a:lnTo>
                  <a:lnTo>
                    <a:pt x="0" y="782319"/>
                  </a:lnTo>
                  <a:lnTo>
                    <a:pt x="0" y="0"/>
                  </a:lnTo>
                  <a:lnTo>
                    <a:pt x="421639" y="421640"/>
                  </a:lnTo>
                  <a:lnTo>
                    <a:pt x="84328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332230" y="5548947"/>
            <a:ext cx="82867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5">
                <a:solidFill>
                  <a:srgbClr val="FFFFFF"/>
                </a:solidFill>
                <a:latin typeface="Calibri"/>
                <a:cs typeface="Calibri"/>
              </a:rPr>
              <a:t>Policies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64079" y="5143500"/>
            <a:ext cx="8917940" cy="797560"/>
            <a:chOff x="2164079" y="5143500"/>
            <a:chExt cx="8917940" cy="797560"/>
          </a:xfrm>
        </p:grpSpPr>
        <p:sp>
          <p:nvSpPr>
            <p:cNvPr id="31" name="object 31"/>
            <p:cNvSpPr/>
            <p:nvPr/>
          </p:nvSpPr>
          <p:spPr>
            <a:xfrm>
              <a:off x="2170429" y="5149850"/>
              <a:ext cx="8905240" cy="784860"/>
            </a:xfrm>
            <a:custGeom>
              <a:avLst/>
              <a:gdLst/>
              <a:ahLst/>
              <a:cxnLst/>
              <a:rect l="l" t="t" r="r" b="b"/>
              <a:pathLst>
                <a:path w="8905240" h="784860">
                  <a:moveTo>
                    <a:pt x="8774430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8774430" y="784860"/>
                  </a:lnTo>
                  <a:lnTo>
                    <a:pt x="8825355" y="774579"/>
                  </a:lnTo>
                  <a:lnTo>
                    <a:pt x="8866933" y="746544"/>
                  </a:lnTo>
                  <a:lnTo>
                    <a:pt x="8894962" y="704964"/>
                  </a:lnTo>
                  <a:lnTo>
                    <a:pt x="8905240" y="654050"/>
                  </a:lnTo>
                  <a:lnTo>
                    <a:pt x="8905240" y="130809"/>
                  </a:lnTo>
                  <a:lnTo>
                    <a:pt x="8894962" y="79884"/>
                  </a:lnTo>
                  <a:lnTo>
                    <a:pt x="8866933" y="38306"/>
                  </a:lnTo>
                  <a:lnTo>
                    <a:pt x="8825355" y="10277"/>
                  </a:lnTo>
                  <a:lnTo>
                    <a:pt x="877443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70429" y="5149850"/>
              <a:ext cx="8905240" cy="784860"/>
            </a:xfrm>
            <a:custGeom>
              <a:avLst/>
              <a:gdLst/>
              <a:ahLst/>
              <a:cxnLst/>
              <a:rect l="l" t="t" r="r" b="b"/>
              <a:pathLst>
                <a:path w="8905240" h="784860">
                  <a:moveTo>
                    <a:pt x="8905240" y="130809"/>
                  </a:moveTo>
                  <a:lnTo>
                    <a:pt x="8905240" y="654050"/>
                  </a:lnTo>
                  <a:lnTo>
                    <a:pt x="8894962" y="704964"/>
                  </a:lnTo>
                  <a:lnTo>
                    <a:pt x="8866933" y="746544"/>
                  </a:lnTo>
                  <a:lnTo>
                    <a:pt x="8825355" y="774579"/>
                  </a:lnTo>
                  <a:lnTo>
                    <a:pt x="8774430" y="784860"/>
                  </a:lnTo>
                  <a:lnTo>
                    <a:pt x="0" y="784860"/>
                  </a:lnTo>
                  <a:lnTo>
                    <a:pt x="0" y="0"/>
                  </a:lnTo>
                  <a:lnTo>
                    <a:pt x="8774430" y="0"/>
                  </a:lnTo>
                  <a:lnTo>
                    <a:pt x="8825355" y="10277"/>
                  </a:lnTo>
                  <a:lnTo>
                    <a:pt x="8866933" y="38306"/>
                  </a:lnTo>
                  <a:lnTo>
                    <a:pt x="8894962" y="79884"/>
                  </a:lnTo>
                  <a:lnTo>
                    <a:pt x="8905240" y="130809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284729" y="5371465"/>
            <a:ext cx="4307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assign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permissions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group,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users,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role.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4" name="object 34"/>
          <p:cNvSpPr txBox="1"/>
          <p:nvPr/>
        </p:nvSpPr>
        <p:spPr>
          <a:xfrm>
            <a:off x="722312" y="1258570"/>
            <a:ext cx="2707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Components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6419" y="2011679"/>
            <a:ext cx="5107939" cy="45262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5916295" cy="4855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Understanding</a:t>
            </a:r>
            <a:r>
              <a:rPr dirty="0" sz="2400" spc="-5" b="1">
                <a:latin typeface="Times New Roman"/>
                <a:cs typeface="Times New Roman"/>
              </a:rPr>
              <a:t> How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IAM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Works</a:t>
            </a:r>
            <a:endParaRPr sz="2400">
              <a:latin typeface="Times New Roman"/>
              <a:cs typeface="Times New Roman"/>
            </a:endParaRPr>
          </a:p>
          <a:p>
            <a:pPr marL="542925" marR="5080">
              <a:lnSpc>
                <a:spcPct val="90000"/>
              </a:lnSpc>
              <a:spcBef>
                <a:spcPts val="2220"/>
              </a:spcBef>
            </a:pPr>
            <a:r>
              <a:rPr dirty="0" sz="2000" spc="-10">
                <a:latin typeface="Times New Roman"/>
                <a:cs typeface="Times New Roman"/>
              </a:rPr>
              <a:t>Before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understand</a:t>
            </a:r>
            <a:r>
              <a:rPr dirty="0" sz="2000">
                <a:latin typeface="Times New Roman"/>
                <a:cs typeface="Times New Roman"/>
              </a:rPr>
              <a:t> how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works.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necessary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authentication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authorization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account.</a:t>
            </a:r>
            <a:endParaRPr sz="2000">
              <a:latin typeface="Times New Roman"/>
              <a:cs typeface="Times New Roman"/>
            </a:endParaRPr>
          </a:p>
          <a:p>
            <a:pPr marL="542925">
              <a:lnSpc>
                <a:spcPts val="2280"/>
              </a:lnSpc>
              <a:spcBef>
                <a:spcPts val="76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endParaRPr sz="2000">
              <a:latin typeface="Times New Roman"/>
              <a:cs typeface="Times New Roman"/>
            </a:endParaRPr>
          </a:p>
          <a:p>
            <a:pPr marL="542925">
              <a:lnSpc>
                <a:spcPts val="2280"/>
              </a:lnSpc>
            </a:pPr>
            <a:r>
              <a:rPr dirty="0" sz="2000" spc="-5">
                <a:latin typeface="Times New Roman"/>
                <a:cs typeface="Times New Roman"/>
              </a:rPr>
              <a:t>elements:</a:t>
            </a:r>
            <a:endParaRPr sz="2000">
              <a:latin typeface="Times New Roman"/>
              <a:cs typeface="Times New Roman"/>
            </a:endParaRPr>
          </a:p>
          <a:p>
            <a:pPr marL="771525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dirty="0" sz="2000" spc="-5">
                <a:latin typeface="Times New Roman"/>
                <a:cs typeface="Times New Roman"/>
              </a:rPr>
              <a:t>Principal</a:t>
            </a:r>
            <a:endParaRPr sz="2000">
              <a:latin typeface="Times New Roman"/>
              <a:cs typeface="Times New Roman"/>
            </a:endParaRPr>
          </a:p>
          <a:p>
            <a:pPr marL="771525" indent="-22923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dirty="0" sz="2000" spc="-5">
                <a:latin typeface="Times New Roman"/>
                <a:cs typeface="Times New Roman"/>
              </a:rPr>
              <a:t>Request</a:t>
            </a:r>
            <a:endParaRPr sz="2000">
              <a:latin typeface="Times New Roman"/>
              <a:cs typeface="Times New Roman"/>
            </a:endParaRPr>
          </a:p>
          <a:p>
            <a:pPr marL="771525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dirty="0" sz="2000" spc="-5">
                <a:latin typeface="Times New Roman"/>
                <a:cs typeface="Times New Roman"/>
              </a:rPr>
              <a:t>Authentication</a:t>
            </a:r>
            <a:endParaRPr sz="2000">
              <a:latin typeface="Times New Roman"/>
              <a:cs typeface="Times New Roman"/>
            </a:endParaRPr>
          </a:p>
          <a:p>
            <a:pPr marL="771525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dirty="0" sz="2000" spc="-5">
                <a:latin typeface="Times New Roman"/>
                <a:cs typeface="Times New Roman"/>
              </a:rPr>
              <a:t>Authorization</a:t>
            </a:r>
            <a:endParaRPr sz="2000">
              <a:latin typeface="Times New Roman"/>
              <a:cs typeface="Times New Roman"/>
            </a:endParaRPr>
          </a:p>
          <a:p>
            <a:pPr marL="771525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dirty="0" sz="2000" spc="-5">
                <a:latin typeface="Times New Roman"/>
                <a:cs typeface="Times New Roman"/>
              </a:rPr>
              <a:t>Actions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Operations</a:t>
            </a:r>
            <a:endParaRPr sz="2000">
              <a:latin typeface="Times New Roman"/>
              <a:cs typeface="Times New Roman"/>
            </a:endParaRPr>
          </a:p>
          <a:p>
            <a:pPr marL="771525" indent="-22923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dirty="0" sz="2000" spc="-5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0201" y="6503034"/>
            <a:ext cx="4131945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5">
                <a:latin typeface="Times New Roman"/>
                <a:cs typeface="Times New Roman"/>
              </a:rPr>
              <a:t>can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federate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those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user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identities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into</a:t>
            </a:r>
            <a:r>
              <a:rPr dirty="0" sz="1850" spc="-130">
                <a:latin typeface="Times New Roman"/>
                <a:cs typeface="Times New Roman"/>
              </a:rPr>
              <a:t> </a:t>
            </a:r>
            <a:r>
              <a:rPr dirty="0" sz="1850" spc="-30">
                <a:latin typeface="Times New Roman"/>
                <a:cs typeface="Times New Roman"/>
              </a:rPr>
              <a:t>AWS.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53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12" y="1258570"/>
            <a:ext cx="11195050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Overview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Management: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Users</a:t>
            </a:r>
            <a:endParaRPr sz="2400">
              <a:latin typeface="Times New Roman"/>
              <a:cs typeface="Times New Roman"/>
            </a:endParaRPr>
          </a:p>
          <a:p>
            <a:pPr marL="745490" marR="27940" indent="-228600">
              <a:lnSpc>
                <a:spcPct val="100000"/>
              </a:lnSpc>
              <a:spcBef>
                <a:spcPts val="2110"/>
              </a:spcBef>
              <a:buFont typeface="Arial MT"/>
              <a:buChar char="•"/>
              <a:tabLst>
                <a:tab pos="745490" algn="l"/>
                <a:tab pos="746125" algn="l"/>
              </a:tabLst>
            </a:pPr>
            <a:r>
              <a:rPr dirty="0" sz="1850">
                <a:latin typeface="Times New Roman"/>
                <a:cs typeface="Times New Roman"/>
              </a:rPr>
              <a:t>For greater security </a:t>
            </a:r>
            <a:r>
              <a:rPr dirty="0" sz="1850" spc="5">
                <a:latin typeface="Times New Roman"/>
                <a:cs typeface="Times New Roman"/>
              </a:rPr>
              <a:t>and </a:t>
            </a:r>
            <a:r>
              <a:rPr dirty="0" sz="1850">
                <a:latin typeface="Times New Roman"/>
                <a:cs typeface="Times New Roman"/>
              </a:rPr>
              <a:t>organization, </a:t>
            </a:r>
            <a:r>
              <a:rPr dirty="0" sz="1850" spc="-10">
                <a:latin typeface="Times New Roman"/>
                <a:cs typeface="Times New Roman"/>
              </a:rPr>
              <a:t>you </a:t>
            </a:r>
            <a:r>
              <a:rPr dirty="0" sz="1850">
                <a:latin typeface="Times New Roman"/>
                <a:cs typeface="Times New Roman"/>
              </a:rPr>
              <a:t>can give access to </a:t>
            </a:r>
            <a:r>
              <a:rPr dirty="0" sz="1850" spc="-5">
                <a:latin typeface="Times New Roman"/>
                <a:cs typeface="Times New Roman"/>
              </a:rPr>
              <a:t>your </a:t>
            </a:r>
            <a:r>
              <a:rPr dirty="0" sz="1850" spc="-40">
                <a:latin typeface="Times New Roman"/>
                <a:cs typeface="Times New Roman"/>
              </a:rPr>
              <a:t>AWS </a:t>
            </a:r>
            <a:r>
              <a:rPr dirty="0" sz="1850">
                <a:latin typeface="Times New Roman"/>
                <a:cs typeface="Times New Roman"/>
              </a:rPr>
              <a:t>account to specific </a:t>
            </a:r>
            <a:r>
              <a:rPr dirty="0" sz="1850" spc="-5">
                <a:latin typeface="Times New Roman"/>
                <a:cs typeface="Times New Roman"/>
              </a:rPr>
              <a:t>users—identities 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that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you</a:t>
            </a:r>
            <a:r>
              <a:rPr dirty="0" sz="1850" spc="3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create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with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custom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permissions.</a:t>
            </a:r>
            <a:r>
              <a:rPr dirty="0" sz="1850" spc="-70">
                <a:latin typeface="Times New Roman"/>
                <a:cs typeface="Times New Roman"/>
              </a:rPr>
              <a:t> </a:t>
            </a:r>
            <a:r>
              <a:rPr dirty="0" sz="1850" spc="-60">
                <a:latin typeface="Times New Roman"/>
                <a:cs typeface="Times New Roman"/>
              </a:rPr>
              <a:t>You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can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further</a:t>
            </a:r>
            <a:r>
              <a:rPr dirty="0" sz="1850" spc="-6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simplify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access</a:t>
            </a:r>
            <a:r>
              <a:rPr dirty="0" sz="1850" spc="3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for</a:t>
            </a:r>
            <a:r>
              <a:rPr dirty="0" sz="1850" spc="5">
                <a:latin typeface="Times New Roman"/>
                <a:cs typeface="Times New Roman"/>
              </a:rPr>
              <a:t> those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users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by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federating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existing </a:t>
            </a:r>
            <a:r>
              <a:rPr dirty="0" sz="1850" spc="-44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identities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into</a:t>
            </a:r>
            <a:r>
              <a:rPr dirty="0" sz="1850" spc="-150">
                <a:latin typeface="Times New Roman"/>
                <a:cs typeface="Times New Roman"/>
              </a:rPr>
              <a:t> </a:t>
            </a:r>
            <a:r>
              <a:rPr dirty="0" sz="1850" spc="-30">
                <a:latin typeface="Times New Roman"/>
                <a:cs typeface="Times New Roman"/>
              </a:rPr>
              <a:t>AWS.</a:t>
            </a:r>
            <a:endParaRPr sz="1850">
              <a:latin typeface="Times New Roman"/>
              <a:cs typeface="Times New Roman"/>
            </a:endParaRPr>
          </a:p>
          <a:p>
            <a:pPr lvl="1" marL="120332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03325" algn="l"/>
                <a:tab pos="1203960" algn="l"/>
              </a:tabLst>
            </a:pPr>
            <a:r>
              <a:rPr dirty="0" sz="1850" spc="-5" b="1">
                <a:latin typeface="Times New Roman"/>
                <a:cs typeface="Times New Roman"/>
              </a:rPr>
              <a:t>First-Time</a:t>
            </a:r>
            <a:r>
              <a:rPr dirty="0" sz="1850" spc="-125" b="1">
                <a:latin typeface="Times New Roman"/>
                <a:cs typeface="Times New Roman"/>
              </a:rPr>
              <a:t> </a:t>
            </a:r>
            <a:r>
              <a:rPr dirty="0" sz="1850" spc="-5" b="1">
                <a:latin typeface="Times New Roman"/>
                <a:cs typeface="Times New Roman"/>
              </a:rPr>
              <a:t>Access</a:t>
            </a:r>
            <a:r>
              <a:rPr dirty="0" sz="1850" spc="10" b="1">
                <a:latin typeface="Times New Roman"/>
                <a:cs typeface="Times New Roman"/>
              </a:rPr>
              <a:t> </a:t>
            </a:r>
            <a:r>
              <a:rPr dirty="0" sz="1850" b="1">
                <a:latin typeface="Times New Roman"/>
                <a:cs typeface="Times New Roman"/>
              </a:rPr>
              <a:t>Only:</a:t>
            </a:r>
            <a:r>
              <a:rPr dirty="0" sz="1850" spc="-120" b="1">
                <a:latin typeface="Times New Roman"/>
                <a:cs typeface="Times New Roman"/>
              </a:rPr>
              <a:t> </a:t>
            </a:r>
            <a:r>
              <a:rPr dirty="0" sz="1850" spc="-45" b="1">
                <a:latin typeface="Times New Roman"/>
                <a:cs typeface="Times New Roman"/>
              </a:rPr>
              <a:t>Your</a:t>
            </a:r>
            <a:r>
              <a:rPr dirty="0" sz="1850" spc="-60" b="1">
                <a:latin typeface="Times New Roman"/>
                <a:cs typeface="Times New Roman"/>
              </a:rPr>
              <a:t> </a:t>
            </a:r>
            <a:r>
              <a:rPr dirty="0" sz="1850" spc="5" b="1">
                <a:latin typeface="Times New Roman"/>
                <a:cs typeface="Times New Roman"/>
              </a:rPr>
              <a:t>Root</a:t>
            </a:r>
            <a:r>
              <a:rPr dirty="0" sz="1850" spc="-40" b="1">
                <a:latin typeface="Times New Roman"/>
                <a:cs typeface="Times New Roman"/>
              </a:rPr>
              <a:t> </a:t>
            </a:r>
            <a:r>
              <a:rPr dirty="0" sz="1850" spc="-5" b="1">
                <a:latin typeface="Times New Roman"/>
                <a:cs typeface="Times New Roman"/>
              </a:rPr>
              <a:t>User</a:t>
            </a:r>
            <a:r>
              <a:rPr dirty="0" sz="1850" spc="-25" b="1">
                <a:latin typeface="Times New Roman"/>
                <a:cs typeface="Times New Roman"/>
              </a:rPr>
              <a:t> </a:t>
            </a:r>
            <a:r>
              <a:rPr dirty="0" sz="1850" spc="-5" b="1">
                <a:latin typeface="Times New Roman"/>
                <a:cs typeface="Times New Roman"/>
              </a:rPr>
              <a:t>Credentials</a:t>
            </a:r>
            <a:endParaRPr sz="1850">
              <a:latin typeface="Times New Roman"/>
              <a:cs typeface="Times New Roman"/>
            </a:endParaRPr>
          </a:p>
          <a:p>
            <a:pPr algn="just" lvl="2" marL="1660525" marR="5334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661160" algn="l"/>
              </a:tabLst>
            </a:pPr>
            <a:r>
              <a:rPr dirty="0" sz="1850" spc="5">
                <a:latin typeface="Times New Roman"/>
                <a:cs typeface="Times New Roman"/>
              </a:rPr>
              <a:t>When </a:t>
            </a:r>
            <a:r>
              <a:rPr dirty="0" sz="1850" spc="-10">
                <a:latin typeface="Times New Roman"/>
                <a:cs typeface="Times New Roman"/>
              </a:rPr>
              <a:t>you </a:t>
            </a:r>
            <a:r>
              <a:rPr dirty="0" sz="1850" spc="-5">
                <a:latin typeface="Times New Roman"/>
                <a:cs typeface="Times New Roman"/>
              </a:rPr>
              <a:t>create an </a:t>
            </a:r>
            <a:r>
              <a:rPr dirty="0" sz="1850" spc="-45">
                <a:latin typeface="Times New Roman"/>
                <a:cs typeface="Times New Roman"/>
              </a:rPr>
              <a:t>AWS </a:t>
            </a:r>
            <a:r>
              <a:rPr dirty="0" sz="1850">
                <a:latin typeface="Times New Roman"/>
                <a:cs typeface="Times New Roman"/>
              </a:rPr>
              <a:t>account, </a:t>
            </a:r>
            <a:r>
              <a:rPr dirty="0" sz="1850" spc="-10">
                <a:latin typeface="Times New Roman"/>
                <a:cs typeface="Times New Roman"/>
              </a:rPr>
              <a:t>you </a:t>
            </a:r>
            <a:r>
              <a:rPr dirty="0" sz="1850" spc="-5">
                <a:latin typeface="Times New Roman"/>
                <a:cs typeface="Times New Roman"/>
              </a:rPr>
              <a:t>create an </a:t>
            </a:r>
            <a:r>
              <a:rPr dirty="0" sz="1850" spc="-45">
                <a:latin typeface="Times New Roman"/>
                <a:cs typeface="Times New Roman"/>
              </a:rPr>
              <a:t>AWS </a:t>
            </a:r>
            <a:r>
              <a:rPr dirty="0" sz="1850">
                <a:latin typeface="Times New Roman"/>
                <a:cs typeface="Times New Roman"/>
              </a:rPr>
              <a:t>account </a:t>
            </a:r>
            <a:r>
              <a:rPr dirty="0" sz="1850" spc="-5">
                <a:latin typeface="Times New Roman"/>
                <a:cs typeface="Times New Roman"/>
              </a:rPr>
              <a:t>root </a:t>
            </a:r>
            <a:r>
              <a:rPr dirty="0" sz="1850">
                <a:latin typeface="Times New Roman"/>
                <a:cs typeface="Times New Roman"/>
              </a:rPr>
              <a:t>user </a:t>
            </a:r>
            <a:r>
              <a:rPr dirty="0" sz="1850" spc="-15">
                <a:latin typeface="Times New Roman"/>
                <a:cs typeface="Times New Roman"/>
              </a:rPr>
              <a:t>identity, </a:t>
            </a:r>
            <a:r>
              <a:rPr dirty="0" sz="1850" spc="5">
                <a:latin typeface="Times New Roman"/>
                <a:cs typeface="Times New Roman"/>
              </a:rPr>
              <a:t>which </a:t>
            </a:r>
            <a:r>
              <a:rPr dirty="0" sz="1850" spc="-10">
                <a:latin typeface="Times New Roman"/>
                <a:cs typeface="Times New Roman"/>
              </a:rPr>
              <a:t>you </a:t>
            </a:r>
            <a:r>
              <a:rPr dirty="0" sz="1850">
                <a:latin typeface="Times New Roman"/>
                <a:cs typeface="Times New Roman"/>
              </a:rPr>
              <a:t>used to 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sign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in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to</a:t>
            </a:r>
            <a:r>
              <a:rPr dirty="0" sz="1850" spc="-130">
                <a:latin typeface="Times New Roman"/>
                <a:cs typeface="Times New Roman"/>
              </a:rPr>
              <a:t> </a:t>
            </a:r>
            <a:r>
              <a:rPr dirty="0" sz="1850" spc="-30">
                <a:latin typeface="Times New Roman"/>
                <a:cs typeface="Times New Roman"/>
              </a:rPr>
              <a:t>AWS.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60">
                <a:latin typeface="Times New Roman"/>
                <a:cs typeface="Times New Roman"/>
              </a:rPr>
              <a:t>You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can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sign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in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to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the</a:t>
            </a:r>
            <a:r>
              <a:rPr dirty="0" sz="1850" spc="-125">
                <a:latin typeface="Times New Roman"/>
                <a:cs typeface="Times New Roman"/>
              </a:rPr>
              <a:t> </a:t>
            </a:r>
            <a:r>
              <a:rPr dirty="0" sz="1850" spc="-45">
                <a:latin typeface="Times New Roman"/>
                <a:cs typeface="Times New Roman"/>
              </a:rPr>
              <a:t>AWS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Management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Console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using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this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root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user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identity—that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is,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the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email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address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password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that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you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provided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when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creating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the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account.</a:t>
            </a:r>
            <a:endParaRPr sz="1850">
              <a:latin typeface="Times New Roman"/>
              <a:cs typeface="Times New Roman"/>
            </a:endParaRPr>
          </a:p>
          <a:p>
            <a:pPr lvl="1" marL="120332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03325" algn="l"/>
                <a:tab pos="1203960" algn="l"/>
              </a:tabLst>
            </a:pPr>
            <a:r>
              <a:rPr dirty="0" sz="1850" b="1">
                <a:latin typeface="Times New Roman"/>
                <a:cs typeface="Times New Roman"/>
              </a:rPr>
              <a:t>IAM</a:t>
            </a:r>
            <a:r>
              <a:rPr dirty="0" sz="1850" spc="-35" b="1">
                <a:latin typeface="Times New Roman"/>
                <a:cs typeface="Times New Roman"/>
              </a:rPr>
              <a:t> </a:t>
            </a:r>
            <a:r>
              <a:rPr dirty="0" sz="1850" spc="-5" b="1">
                <a:latin typeface="Times New Roman"/>
                <a:cs typeface="Times New Roman"/>
              </a:rPr>
              <a:t>Users</a:t>
            </a:r>
            <a:endParaRPr sz="1850">
              <a:latin typeface="Times New Roman"/>
              <a:cs typeface="Times New Roman"/>
            </a:endParaRPr>
          </a:p>
          <a:p>
            <a:pPr lvl="2" marL="1660525" marR="8509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660525" algn="l"/>
                <a:tab pos="1661160" algn="l"/>
              </a:tabLst>
            </a:pPr>
            <a:r>
              <a:rPr dirty="0" sz="1850" spc="-10">
                <a:latin typeface="Times New Roman"/>
                <a:cs typeface="Times New Roman"/>
              </a:rPr>
              <a:t>IAM </a:t>
            </a:r>
            <a:r>
              <a:rPr dirty="0" sz="1850">
                <a:latin typeface="Times New Roman"/>
                <a:cs typeface="Times New Roman"/>
              </a:rPr>
              <a:t>users are not separate accounts; they are users </a:t>
            </a:r>
            <a:r>
              <a:rPr dirty="0" sz="1850" spc="5">
                <a:latin typeface="Times New Roman"/>
                <a:cs typeface="Times New Roman"/>
              </a:rPr>
              <a:t>within </a:t>
            </a:r>
            <a:r>
              <a:rPr dirty="0" sz="1850" spc="-5">
                <a:latin typeface="Times New Roman"/>
                <a:cs typeface="Times New Roman"/>
              </a:rPr>
              <a:t>your </a:t>
            </a:r>
            <a:r>
              <a:rPr dirty="0" sz="1850">
                <a:latin typeface="Times New Roman"/>
                <a:cs typeface="Times New Roman"/>
              </a:rPr>
              <a:t>account. Each user </a:t>
            </a:r>
            <a:r>
              <a:rPr dirty="0" sz="1850" spc="-5">
                <a:latin typeface="Times New Roman"/>
                <a:cs typeface="Times New Roman"/>
              </a:rPr>
              <a:t>can </a:t>
            </a:r>
            <a:r>
              <a:rPr dirty="0" sz="1850">
                <a:latin typeface="Times New Roman"/>
                <a:cs typeface="Times New Roman"/>
              </a:rPr>
              <a:t>have its own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password for access </a:t>
            </a:r>
            <a:r>
              <a:rPr dirty="0" sz="1850">
                <a:latin typeface="Times New Roman"/>
                <a:cs typeface="Times New Roman"/>
              </a:rPr>
              <a:t>to </a:t>
            </a:r>
            <a:r>
              <a:rPr dirty="0" sz="1850" spc="5">
                <a:latin typeface="Times New Roman"/>
                <a:cs typeface="Times New Roman"/>
              </a:rPr>
              <a:t>the </a:t>
            </a:r>
            <a:r>
              <a:rPr dirty="0" sz="1850" spc="-45">
                <a:latin typeface="Times New Roman"/>
                <a:cs typeface="Times New Roman"/>
              </a:rPr>
              <a:t>AWS </a:t>
            </a:r>
            <a:r>
              <a:rPr dirty="0" sz="1850">
                <a:latin typeface="Times New Roman"/>
                <a:cs typeface="Times New Roman"/>
              </a:rPr>
              <a:t>Management Console. </a:t>
            </a:r>
            <a:r>
              <a:rPr dirty="0" sz="1850" spc="-60">
                <a:latin typeface="Times New Roman"/>
                <a:cs typeface="Times New Roman"/>
              </a:rPr>
              <a:t>You </a:t>
            </a:r>
            <a:r>
              <a:rPr dirty="0" sz="1850" spc="-5">
                <a:latin typeface="Times New Roman"/>
                <a:cs typeface="Times New Roman"/>
              </a:rPr>
              <a:t>can </a:t>
            </a:r>
            <a:r>
              <a:rPr dirty="0" sz="1850">
                <a:latin typeface="Times New Roman"/>
                <a:cs typeface="Times New Roman"/>
              </a:rPr>
              <a:t>also create an individual </a:t>
            </a:r>
            <a:r>
              <a:rPr dirty="0" sz="1850" spc="-5">
                <a:latin typeface="Times New Roman"/>
                <a:cs typeface="Times New Roman"/>
              </a:rPr>
              <a:t>access key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for </a:t>
            </a:r>
            <a:r>
              <a:rPr dirty="0" sz="1850" spc="-5">
                <a:latin typeface="Times New Roman"/>
                <a:cs typeface="Times New Roman"/>
              </a:rPr>
              <a:t>each </a:t>
            </a:r>
            <a:r>
              <a:rPr dirty="0" sz="1850">
                <a:latin typeface="Times New Roman"/>
                <a:cs typeface="Times New Roman"/>
              </a:rPr>
              <a:t>user so that </a:t>
            </a:r>
            <a:r>
              <a:rPr dirty="0" sz="1850" spc="5">
                <a:latin typeface="Times New Roman"/>
                <a:cs typeface="Times New Roman"/>
              </a:rPr>
              <a:t>the </a:t>
            </a:r>
            <a:r>
              <a:rPr dirty="0" sz="1850">
                <a:latin typeface="Times New Roman"/>
                <a:cs typeface="Times New Roman"/>
              </a:rPr>
              <a:t>user </a:t>
            </a:r>
            <a:r>
              <a:rPr dirty="0" sz="1850" spc="-5">
                <a:latin typeface="Times New Roman"/>
                <a:cs typeface="Times New Roman"/>
              </a:rPr>
              <a:t>can make programmatic </a:t>
            </a:r>
            <a:r>
              <a:rPr dirty="0" sz="1850">
                <a:latin typeface="Times New Roman"/>
                <a:cs typeface="Times New Roman"/>
              </a:rPr>
              <a:t>requests to work with resources in </a:t>
            </a:r>
            <a:r>
              <a:rPr dirty="0" sz="1850" spc="-5">
                <a:latin typeface="Times New Roman"/>
                <a:cs typeface="Times New Roman"/>
              </a:rPr>
              <a:t>your </a:t>
            </a:r>
            <a:r>
              <a:rPr dirty="0" sz="1850">
                <a:latin typeface="Times New Roman"/>
                <a:cs typeface="Times New Roman"/>
              </a:rPr>
              <a:t> account.</a:t>
            </a:r>
            <a:endParaRPr sz="1850">
              <a:latin typeface="Times New Roman"/>
              <a:cs typeface="Times New Roman"/>
            </a:endParaRPr>
          </a:p>
          <a:p>
            <a:pPr lvl="1" marL="1203325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203325" algn="l"/>
                <a:tab pos="1203960" algn="l"/>
              </a:tabLst>
            </a:pPr>
            <a:r>
              <a:rPr dirty="0" sz="1850" b="1">
                <a:latin typeface="Times New Roman"/>
                <a:cs typeface="Times New Roman"/>
              </a:rPr>
              <a:t>Federating</a:t>
            </a:r>
            <a:r>
              <a:rPr dirty="0" sz="1850" spc="-85" b="1">
                <a:latin typeface="Times New Roman"/>
                <a:cs typeface="Times New Roman"/>
              </a:rPr>
              <a:t> </a:t>
            </a:r>
            <a:r>
              <a:rPr dirty="0" sz="1850" spc="5" b="1">
                <a:latin typeface="Times New Roman"/>
                <a:cs typeface="Times New Roman"/>
              </a:rPr>
              <a:t>Existing</a:t>
            </a:r>
            <a:r>
              <a:rPr dirty="0" sz="1850" spc="-70" b="1">
                <a:latin typeface="Times New Roman"/>
                <a:cs typeface="Times New Roman"/>
              </a:rPr>
              <a:t> </a:t>
            </a:r>
            <a:r>
              <a:rPr dirty="0" sz="1850" spc="-5" b="1">
                <a:latin typeface="Times New Roman"/>
                <a:cs typeface="Times New Roman"/>
              </a:rPr>
              <a:t>Users</a:t>
            </a:r>
            <a:endParaRPr sz="1850">
              <a:latin typeface="Times New Roman"/>
              <a:cs typeface="Times New Roman"/>
            </a:endParaRPr>
          </a:p>
          <a:p>
            <a:pPr lvl="2" marL="166052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660525" algn="l"/>
                <a:tab pos="1661160" algn="l"/>
              </a:tabLst>
            </a:pPr>
            <a:r>
              <a:rPr dirty="0" sz="1850" spc="-20">
                <a:latin typeface="Times New Roman"/>
                <a:cs typeface="Times New Roman"/>
              </a:rPr>
              <a:t>If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the</a:t>
            </a:r>
            <a:r>
              <a:rPr dirty="0" sz="1850">
                <a:latin typeface="Times New Roman"/>
                <a:cs typeface="Times New Roman"/>
              </a:rPr>
              <a:t> users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in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your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organization </a:t>
            </a:r>
            <a:r>
              <a:rPr dirty="0" sz="1850">
                <a:latin typeface="Times New Roman"/>
                <a:cs typeface="Times New Roman"/>
              </a:rPr>
              <a:t>already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have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way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to </a:t>
            </a:r>
            <a:r>
              <a:rPr dirty="0" sz="1850" spc="-5">
                <a:latin typeface="Times New Roman"/>
                <a:cs typeface="Times New Roman"/>
              </a:rPr>
              <a:t>be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authenticated,</a:t>
            </a:r>
            <a:r>
              <a:rPr dirty="0" sz="1850" spc="-6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such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as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by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signing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in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to </a:t>
            </a:r>
            <a:r>
              <a:rPr dirty="0" sz="1850" spc="-10">
                <a:latin typeface="Times New Roman"/>
                <a:cs typeface="Times New Roman"/>
              </a:rPr>
              <a:t>your</a:t>
            </a:r>
            <a:endParaRPr sz="1850">
              <a:latin typeface="Times New Roman"/>
              <a:cs typeface="Times New Roman"/>
            </a:endParaRPr>
          </a:p>
          <a:p>
            <a:pPr marL="1660525">
              <a:lnSpc>
                <a:spcPct val="100000"/>
              </a:lnSpc>
            </a:pPr>
            <a:r>
              <a:rPr dirty="0" sz="1850" spc="-5">
                <a:latin typeface="Times New Roman"/>
                <a:cs typeface="Times New Roman"/>
              </a:rPr>
              <a:t>corporate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network,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you</a:t>
            </a:r>
            <a:r>
              <a:rPr dirty="0" sz="1850" spc="3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do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not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have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to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create</a:t>
            </a:r>
            <a:r>
              <a:rPr dirty="0" sz="1850" spc="-5">
                <a:latin typeface="Times New Roman"/>
                <a:cs typeface="Times New Roman"/>
              </a:rPr>
              <a:t> separate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IAM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users</a:t>
            </a:r>
            <a:r>
              <a:rPr dirty="0" sz="1850" spc="-5">
                <a:latin typeface="Times New Roman"/>
                <a:cs typeface="Times New Roman"/>
              </a:rPr>
              <a:t> for</a:t>
            </a:r>
            <a:r>
              <a:rPr dirty="0" sz="1850">
                <a:latin typeface="Times New Roman"/>
                <a:cs typeface="Times New Roman"/>
              </a:rPr>
              <a:t> them.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Instead,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you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555" y="3019844"/>
            <a:ext cx="6078855" cy="363664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0" b="1">
                <a:latin typeface="Times New Roman"/>
                <a:cs typeface="Times New Roman"/>
              </a:rPr>
              <a:t>Your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users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already</a:t>
            </a:r>
            <a:r>
              <a:rPr dirty="0" sz="1800" b="1">
                <a:latin typeface="Times New Roman"/>
                <a:cs typeface="Times New Roman"/>
              </a:rPr>
              <a:t> have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identities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 a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corporate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directory</a:t>
            </a:r>
            <a:endParaRPr sz="1800">
              <a:latin typeface="Times New Roman"/>
              <a:cs typeface="Times New Roman"/>
            </a:endParaRPr>
          </a:p>
          <a:p>
            <a:pPr lvl="1" marL="698500" marR="17145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800" spc="-20">
                <a:latin typeface="Times New Roman"/>
                <a:cs typeface="Times New Roman"/>
              </a:rPr>
              <a:t>If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corporate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directory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compatible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Assertion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Markup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Language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2.0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(SAML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2.0),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configure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your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corporate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directory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single-sign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 </a:t>
            </a:r>
            <a:r>
              <a:rPr dirty="0" sz="1800" spc="-5">
                <a:latin typeface="Times New Roman"/>
                <a:cs typeface="Times New Roman"/>
              </a:rPr>
              <a:t>(SSO) access </a:t>
            </a:r>
            <a:r>
              <a:rPr dirty="0" sz="1800">
                <a:latin typeface="Times New Roman"/>
                <a:cs typeface="Times New Roman"/>
              </a:rPr>
              <a:t>to the </a:t>
            </a:r>
            <a:r>
              <a:rPr dirty="0" sz="1800" spc="-50">
                <a:latin typeface="Times New Roman"/>
                <a:cs typeface="Times New Roman"/>
              </a:rPr>
              <a:t>AWS </a:t>
            </a:r>
            <a:r>
              <a:rPr dirty="0" sz="1800" spc="-5">
                <a:latin typeface="Times New Roman"/>
                <a:cs typeface="Times New Roman"/>
              </a:rPr>
              <a:t>Management </a:t>
            </a:r>
            <a:r>
              <a:rPr dirty="0" sz="1800">
                <a:latin typeface="Times New Roman"/>
                <a:cs typeface="Times New Roman"/>
              </a:rPr>
              <a:t>Console </a:t>
            </a:r>
            <a:r>
              <a:rPr dirty="0" sz="1800" spc="-1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users.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5" b="1">
                <a:latin typeface="Times New Roman"/>
                <a:cs typeface="Times New Roman"/>
              </a:rPr>
              <a:t>Your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users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already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have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Internet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identities</a:t>
            </a:r>
            <a:endParaRPr sz="1800">
              <a:latin typeface="Times New Roman"/>
              <a:cs typeface="Times New Roman"/>
            </a:endParaRPr>
          </a:p>
          <a:p>
            <a:pPr lvl="1" marL="698500" marR="508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800" spc="-20">
                <a:latin typeface="Times New Roman"/>
                <a:cs typeface="Times New Roman"/>
              </a:rPr>
              <a:t>If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creating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mobile</a:t>
            </a:r>
            <a:r>
              <a:rPr dirty="0" sz="1800">
                <a:latin typeface="Times New Roman"/>
                <a:cs typeface="Times New Roman"/>
              </a:rPr>
              <a:t> app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web-based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 can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let users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identify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themselves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through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Internet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identity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provider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like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Login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Facebook,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Google,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OpenID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Connect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(OIDC)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compatible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identity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provider,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federation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AWS.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54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8859" y="2857500"/>
            <a:ext cx="4422140" cy="21894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2312" y="1114636"/>
            <a:ext cx="6346190" cy="1868170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2400" spc="-5" b="1">
                <a:latin typeface="Times New Roman"/>
                <a:cs typeface="Times New Roman"/>
              </a:rPr>
              <a:t>Federating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Existing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Users</a:t>
            </a:r>
            <a:endParaRPr sz="2400">
              <a:latin typeface="Times New Roman"/>
              <a:cs typeface="Times New Roman"/>
            </a:endParaRPr>
          </a:p>
          <a:p>
            <a:pPr marL="530225" marR="5080" indent="-228600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530225" algn="l"/>
                <a:tab pos="530860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following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diagram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shows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how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IAM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get </a:t>
            </a:r>
            <a:r>
              <a:rPr dirty="0" sz="1800" spc="-5">
                <a:latin typeface="Times New Roman"/>
                <a:cs typeface="Times New Roman"/>
              </a:rPr>
              <a:t> temporary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credentials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</a:t>
            </a:r>
            <a:r>
              <a:rPr dirty="0" sz="1800">
                <a:latin typeface="Times New Roman"/>
                <a:cs typeface="Times New Roman"/>
              </a:rPr>
              <a:t> resources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15">
                <a:latin typeface="Times New Roman"/>
                <a:cs typeface="Times New Roman"/>
              </a:rPr>
              <a:t>your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account.</a:t>
            </a:r>
            <a:endParaRPr sz="18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1005"/>
              </a:spcBef>
            </a:pPr>
            <a:r>
              <a:rPr dirty="0" sz="1800">
                <a:latin typeface="Times New Roman"/>
                <a:cs typeface="Times New Roman"/>
              </a:rPr>
              <a:t>Federation</a:t>
            </a:r>
            <a:r>
              <a:rPr dirty="0" sz="1800" spc="-5">
                <a:latin typeface="Times New Roman"/>
                <a:cs typeface="Times New Roman"/>
              </a:rPr>
              <a:t> 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particularly </a:t>
            </a:r>
            <a:r>
              <a:rPr dirty="0" sz="1800" spc="-5">
                <a:latin typeface="Times New Roman"/>
                <a:cs typeface="Times New Roman"/>
              </a:rPr>
              <a:t>useful</a:t>
            </a:r>
            <a:r>
              <a:rPr dirty="0" sz="1800">
                <a:latin typeface="Times New Roman"/>
                <a:cs typeface="Times New Roman"/>
              </a:rPr>
              <a:t> 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cases: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9" y="1869122"/>
            <a:ext cx="6434455" cy="4930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management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portion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Identity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(IAM)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helps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define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what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</a:t>
            </a:r>
            <a:r>
              <a:rPr dirty="0" sz="2000">
                <a:latin typeface="Times New Roman"/>
                <a:cs typeface="Times New Roman"/>
              </a:rPr>
              <a:t> 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allowed</a:t>
            </a:r>
            <a:r>
              <a:rPr dirty="0" sz="2000">
                <a:latin typeface="Times New Roman"/>
                <a:cs typeface="Times New Roman"/>
              </a:rPr>
              <a:t> to do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process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often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referred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authorization.</a:t>
            </a:r>
            <a:endParaRPr sz="2000">
              <a:latin typeface="Times New Roman"/>
              <a:cs typeface="Times New Roman"/>
            </a:endParaRPr>
          </a:p>
          <a:p>
            <a:pPr marL="355600" marR="415290" indent="-3435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categorized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boundaries.</a:t>
            </a:r>
            <a:endParaRPr sz="2000">
              <a:latin typeface="Times New Roman"/>
              <a:cs typeface="Times New Roman"/>
            </a:endParaRPr>
          </a:p>
          <a:p>
            <a:pPr marL="355600" marR="141605" indent="-3435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Times New Roman"/>
                <a:cs typeface="Times New Roman"/>
              </a:rPr>
              <a:t>Most permission policies are </a:t>
            </a:r>
            <a:r>
              <a:rPr dirty="0" sz="2000" spc="5">
                <a:latin typeface="Times New Roman"/>
                <a:cs typeface="Times New Roman"/>
              </a:rPr>
              <a:t>JSON </a:t>
            </a:r>
            <a:r>
              <a:rPr dirty="0" sz="2000" spc="-5">
                <a:latin typeface="Times New Roman"/>
                <a:cs typeface="Times New Roman"/>
              </a:rPr>
              <a:t>policy documents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5">
                <a:latin typeface="Times New Roman"/>
                <a:cs typeface="Times New Roman"/>
              </a:rPr>
              <a:t> that,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attached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5">
                <a:latin typeface="Times New Roman"/>
                <a:cs typeface="Times New Roman"/>
              </a:rPr>
              <a:t> an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define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permissions.</a:t>
            </a:r>
            <a:endParaRPr sz="2000">
              <a:latin typeface="Times New Roman"/>
              <a:cs typeface="Times New Roman"/>
            </a:endParaRPr>
          </a:p>
          <a:p>
            <a:pPr marL="355600" marR="20320" indent="-3435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permission boundary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an advanced feature that allows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limit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maximum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principal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have.</a:t>
            </a:r>
            <a:endParaRPr sz="2000">
              <a:latin typeface="Times New Roman"/>
              <a:cs typeface="Times New Roman"/>
            </a:endParaRPr>
          </a:p>
          <a:p>
            <a:pPr marL="355600" marR="362585" indent="-3435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Times New Roman"/>
                <a:cs typeface="Times New Roman"/>
              </a:rPr>
              <a:t>These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boundaries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applied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Organizations,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</a:t>
            </a:r>
            <a:r>
              <a:rPr dirty="0" sz="2000">
                <a:latin typeface="Times New Roman"/>
                <a:cs typeface="Times New Roman"/>
              </a:rPr>
              <a:t> 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roles.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55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1800" y="2773679"/>
            <a:ext cx="3837940" cy="20726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2312" y="1258570"/>
            <a:ext cx="3204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Permissions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Policies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5945" y="6284277"/>
            <a:ext cx="22459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Root </a:t>
            </a:r>
            <a:r>
              <a:rPr dirty="0" sz="2000" b="1">
                <a:latin typeface="Times New Roman"/>
                <a:cs typeface="Times New Roman"/>
              </a:rPr>
              <a:t>user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login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56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300" y="2021839"/>
            <a:ext cx="5506720" cy="3408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0019" y="2070100"/>
            <a:ext cx="3362959" cy="42849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90234" y="5767704"/>
            <a:ext cx="521906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IAM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User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login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page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90" b="1">
                <a:latin typeface="Times New Roman"/>
                <a:cs typeface="Times New Roman"/>
              </a:rPr>
              <a:t>To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login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as IAM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user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you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must </a:t>
            </a:r>
            <a:r>
              <a:rPr dirty="0" sz="2000" spc="-5" b="1">
                <a:latin typeface="Times New Roman"/>
                <a:cs typeface="Times New Roman"/>
              </a:rPr>
              <a:t>enter the </a:t>
            </a:r>
            <a:r>
              <a:rPr dirty="0" sz="2000" spc="-10" b="1">
                <a:latin typeface="Times New Roman"/>
                <a:cs typeface="Times New Roman"/>
              </a:rPr>
              <a:t>username </a:t>
            </a:r>
            <a:r>
              <a:rPr dirty="0" sz="2000" b="1">
                <a:latin typeface="Times New Roman"/>
                <a:cs typeface="Times New Roman"/>
              </a:rPr>
              <a:t>and password along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w</a:t>
            </a:r>
            <a:r>
              <a:rPr dirty="0" sz="2000" b="1">
                <a:latin typeface="Times New Roman"/>
                <a:cs typeface="Times New Roman"/>
              </a:rPr>
              <a:t>ith</a:t>
            </a:r>
            <a:r>
              <a:rPr dirty="0" sz="2000" spc="-1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c</a:t>
            </a:r>
            <a:r>
              <a:rPr dirty="0" sz="2000" spc="-10" b="1">
                <a:latin typeface="Times New Roman"/>
                <a:cs typeface="Times New Roman"/>
              </a:rPr>
              <a:t>c</a:t>
            </a:r>
            <a:r>
              <a:rPr dirty="0" sz="2000" b="1">
                <a:latin typeface="Times New Roman"/>
                <a:cs typeface="Times New Roman"/>
              </a:rPr>
              <a:t>ou</a:t>
            </a:r>
            <a:r>
              <a:rPr dirty="0" sz="2000" spc="10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ID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c</a:t>
            </a:r>
            <a:r>
              <a:rPr dirty="0" sz="2000" spc="-10" b="1">
                <a:latin typeface="Times New Roman"/>
                <a:cs typeface="Times New Roman"/>
              </a:rPr>
              <a:t>c</a:t>
            </a:r>
            <a:r>
              <a:rPr dirty="0" sz="2000" b="1">
                <a:latin typeface="Times New Roman"/>
                <a:cs typeface="Times New Roman"/>
              </a:rPr>
              <a:t>ou</a:t>
            </a:r>
            <a:r>
              <a:rPr dirty="0" sz="2000" spc="10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alias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312" y="1258570"/>
            <a:ext cx="4143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Root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b="1">
                <a:latin typeface="Times New Roman"/>
                <a:cs typeface="Times New Roman"/>
              </a:rPr>
              <a:t> IAM</a:t>
            </a:r>
            <a:r>
              <a:rPr dirty="0" sz="2400" spc="-5" b="1">
                <a:latin typeface="Times New Roman"/>
                <a:cs typeface="Times New Roman"/>
              </a:rPr>
              <a:t> User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Login </a:t>
            </a:r>
            <a:r>
              <a:rPr dirty="0" sz="2400" b="1">
                <a:latin typeface="Times New Roman"/>
                <a:cs typeface="Times New Roman"/>
              </a:rPr>
              <a:t>Page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6450" y="2776156"/>
            <a:ext cx="550227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75" b="1">
                <a:latin typeface="Arial"/>
                <a:cs typeface="Arial"/>
              </a:rPr>
              <a:t>AWS</a:t>
            </a:r>
            <a:r>
              <a:rPr dirty="0" sz="4000" spc="-35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Directory</a:t>
            </a:r>
            <a:r>
              <a:rPr dirty="0" sz="4000" spc="-4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Service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" y="400367"/>
            <a:ext cx="44754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Arial"/>
                <a:cs typeface="Arial"/>
              </a:rPr>
              <a:t>Web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Applications</a:t>
            </a:r>
            <a:r>
              <a:rPr dirty="0" sz="2400" spc="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58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5559" y="1889760"/>
            <a:ext cx="4368800" cy="4465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2312" y="1258570"/>
            <a:ext cx="6711950" cy="534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 b="1">
                <a:latin typeface="Times New Roman"/>
                <a:cs typeface="Times New Roman"/>
              </a:rPr>
              <a:t>AWS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Directory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algn="just" marL="737235" marR="212090" indent="-229235">
              <a:lnSpc>
                <a:spcPct val="110100"/>
              </a:lnSpc>
              <a:spcBef>
                <a:spcPts val="1705"/>
              </a:spcBef>
              <a:buFont typeface="Arial MT"/>
              <a:buChar char="•"/>
              <a:tabLst>
                <a:tab pos="737870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5">
                <a:latin typeface="Times New Roman"/>
                <a:cs typeface="Times New Roman"/>
              </a:rPr>
              <a:t>Directory Service provides </a:t>
            </a:r>
            <a:r>
              <a:rPr dirty="0" sz="2000">
                <a:latin typeface="Times New Roman"/>
                <a:cs typeface="Times New Roman"/>
              </a:rPr>
              <a:t>multiple </a:t>
            </a:r>
            <a:r>
              <a:rPr dirty="0" sz="2000" spc="-20">
                <a:latin typeface="Times New Roman"/>
                <a:cs typeface="Times New Roman"/>
              </a:rPr>
              <a:t>ways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set </a:t>
            </a:r>
            <a:r>
              <a:rPr dirty="0" sz="2000">
                <a:latin typeface="Times New Roman"/>
                <a:cs typeface="Times New Roman"/>
              </a:rPr>
              <a:t>up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run Amazon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25">
                <a:latin typeface="Times New Roman"/>
                <a:cs typeface="Times New Roman"/>
              </a:rPr>
              <a:t>Directory, </a:t>
            </a:r>
            <a:r>
              <a:rPr dirty="0" sz="2000" spc="-5">
                <a:latin typeface="Times New Roman"/>
                <a:cs typeface="Times New Roman"/>
              </a:rPr>
              <a:t>Amazon Cognito, 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roso</a:t>
            </a:r>
            <a:r>
              <a:rPr dirty="0" sz="2000" spc="-10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</a:t>
            </a:r>
            <a:r>
              <a:rPr dirty="0" sz="2000" spc="-2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vic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  <a:p>
            <a:pPr marL="737235" marR="398780" indent="-229235">
              <a:lnSpc>
                <a:spcPct val="110000"/>
              </a:lnSpc>
              <a:spcBef>
                <a:spcPts val="1000"/>
              </a:spcBef>
              <a:buFont typeface="Arial MT"/>
              <a:buChar char="•"/>
              <a:tabLst>
                <a:tab pos="737235" algn="l"/>
                <a:tab pos="73787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highly scalable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 store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application’s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hierarchical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737235" marR="360045" indent="-229235">
              <a:lnSpc>
                <a:spcPct val="110000"/>
              </a:lnSpc>
              <a:spcBef>
                <a:spcPts val="1000"/>
              </a:spcBef>
              <a:buFont typeface="Arial MT"/>
              <a:buChar char="•"/>
              <a:tabLst>
                <a:tab pos="737235" algn="l"/>
                <a:tab pos="737870" algn="l"/>
              </a:tabLst>
            </a:pPr>
            <a:r>
              <a:rPr dirty="0" sz="2000">
                <a:latin typeface="Times New Roman"/>
                <a:cs typeface="Times New Roman"/>
              </a:rPr>
              <a:t>Amazon </a:t>
            </a:r>
            <a:r>
              <a:rPr dirty="0" sz="2000" spc="-5">
                <a:latin typeface="Times New Roman"/>
                <a:cs typeface="Times New Roman"/>
              </a:rPr>
              <a:t>Cognito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helps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 store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authenticates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through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pools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through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federated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providers.</a:t>
            </a:r>
            <a:endParaRPr sz="2000">
              <a:latin typeface="Times New Roman"/>
              <a:cs typeface="Times New Roman"/>
            </a:endParaRPr>
          </a:p>
          <a:p>
            <a:pPr marL="737235" marR="5080" indent="-229235">
              <a:lnSpc>
                <a:spcPct val="110000"/>
              </a:lnSpc>
              <a:spcBef>
                <a:spcPts val="1000"/>
              </a:spcBef>
              <a:buFont typeface="Arial MT"/>
              <a:buChar char="•"/>
              <a:tabLst>
                <a:tab pos="737235" algn="l"/>
                <a:tab pos="737870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5">
                <a:latin typeface="Times New Roman"/>
                <a:cs typeface="Times New Roman"/>
              </a:rPr>
              <a:t>Directory Service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Microsoft Active Directory </a:t>
            </a:r>
            <a:r>
              <a:rPr dirty="0" sz="2000">
                <a:latin typeface="Times New Roman"/>
                <a:cs typeface="Times New Roman"/>
              </a:rPr>
              <a:t> (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nte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prise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Edition),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ls</a:t>
            </a:r>
            <a:r>
              <a:rPr dirty="0" sz="2000">
                <a:latin typeface="Times New Roman"/>
                <a:cs typeface="Times New Roman"/>
              </a:rPr>
              <a:t>o known 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roso</a:t>
            </a:r>
            <a:r>
              <a:rPr dirty="0" sz="2000" spc="-10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bles 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directory-aware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workloads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>
                <a:latin typeface="Times New Roman"/>
                <a:cs typeface="Times New Roman"/>
              </a:rPr>
              <a:t> to </a:t>
            </a:r>
            <a:r>
              <a:rPr dirty="0" sz="2000" spc="-5">
                <a:latin typeface="Times New Roman"/>
                <a:cs typeface="Times New Roman"/>
              </a:rPr>
              <a:t>use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g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tive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ec</a:t>
            </a:r>
            <a:r>
              <a:rPr dirty="0" sz="2000">
                <a:latin typeface="Times New Roman"/>
                <a:cs typeface="Times New Roman"/>
              </a:rPr>
              <a:t>tory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059" y="2362200"/>
            <a:ext cx="10855960" cy="31343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4577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How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90" b="1">
                <a:latin typeface="Times New Roman"/>
                <a:cs typeface="Times New Roman"/>
              </a:rPr>
              <a:t>AWS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Directory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Service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works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8509" y="2776156"/>
            <a:ext cx="555498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75" b="1">
                <a:latin typeface="Arial"/>
                <a:cs typeface="Arial"/>
              </a:rPr>
              <a:t>AWS</a:t>
            </a:r>
            <a:r>
              <a:rPr dirty="0" sz="4000" spc="-45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Elastic</a:t>
            </a:r>
            <a:r>
              <a:rPr dirty="0" sz="4000" spc="-5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BeanStalk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9635" y="6465252"/>
            <a:ext cx="16700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" y="400367"/>
            <a:ext cx="44754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Arial"/>
                <a:cs typeface="Arial"/>
              </a:rPr>
              <a:t>Web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Applications</a:t>
            </a:r>
            <a:r>
              <a:rPr dirty="0" sz="2400" spc="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930255" cy="4808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spc="-5" b="1">
                <a:latin typeface="Times New Roman"/>
                <a:cs typeface="Times New Roman"/>
              </a:rPr>
              <a:t>vantages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spc="-260" b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Di</a:t>
            </a:r>
            <a:r>
              <a:rPr dirty="0" sz="2400" spc="-5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1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tory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</a:t>
            </a:r>
            <a:r>
              <a:rPr dirty="0" sz="2400" spc="-1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ce</a:t>
            </a:r>
            <a:endParaRPr sz="2400">
              <a:latin typeface="Times New Roman"/>
              <a:cs typeface="Times New Roman"/>
            </a:endParaRPr>
          </a:p>
          <a:p>
            <a:pPr marL="745490" marR="346710" indent="-228600">
              <a:lnSpc>
                <a:spcPct val="100000"/>
              </a:lnSpc>
              <a:spcBef>
                <a:spcPts val="1975"/>
              </a:spcBef>
              <a:buFont typeface="Arial MT"/>
              <a:buChar char="•"/>
              <a:tabLst>
                <a:tab pos="745490" algn="l"/>
                <a:tab pos="74612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easy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connect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on-premises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Microsoft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Active </a:t>
            </a:r>
            <a:r>
              <a:rPr dirty="0" sz="2000" spc="-25">
                <a:latin typeface="Times New Roman"/>
                <a:cs typeface="Times New Roman"/>
              </a:rPr>
              <a:t>Directory.</a:t>
            </a:r>
            <a:endParaRPr sz="2000">
              <a:latin typeface="Times New Roman"/>
              <a:cs typeface="Times New Roman"/>
            </a:endParaRPr>
          </a:p>
          <a:p>
            <a:pPr marL="74549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5490" algn="l"/>
                <a:tab pos="746125" algn="l"/>
              </a:tabLst>
            </a:pPr>
            <a:r>
              <a:rPr dirty="0" sz="2000" spc="-5">
                <a:latin typeface="Times New Roman"/>
                <a:cs typeface="Times New Roman"/>
              </a:rPr>
              <a:t>Once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r>
              <a:rPr dirty="0" sz="2000">
                <a:latin typeface="Times New Roman"/>
                <a:cs typeface="Times New Roman"/>
              </a:rPr>
              <a:t> is </a:t>
            </a:r>
            <a:r>
              <a:rPr dirty="0" sz="2000" spc="-5">
                <a:latin typeface="Times New Roman"/>
                <a:cs typeface="Times New Roman"/>
              </a:rPr>
              <a:t>created,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variety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tasks such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lvl="1" marL="120332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03325" algn="l"/>
                <a:tab pos="1203960" algn="l"/>
              </a:tabLst>
            </a:pPr>
            <a:r>
              <a:rPr dirty="0" sz="2000" spc="-10">
                <a:latin typeface="Times New Roman"/>
                <a:cs typeface="Times New Roman"/>
              </a:rPr>
              <a:t>Manage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groups.</a:t>
            </a:r>
            <a:endParaRPr sz="2000">
              <a:latin typeface="Times New Roman"/>
              <a:cs typeface="Times New Roman"/>
            </a:endParaRPr>
          </a:p>
          <a:p>
            <a:pPr lvl="1" marL="120332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03325" algn="l"/>
                <a:tab pos="1203960" algn="l"/>
              </a:tabLst>
            </a:pPr>
            <a:r>
              <a:rPr dirty="0" sz="2000" spc="-5">
                <a:latin typeface="Times New Roman"/>
                <a:cs typeface="Times New Roman"/>
              </a:rPr>
              <a:t>Provide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single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sign-on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lvl="1" marL="1203325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203325" algn="l"/>
                <a:tab pos="120396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Create 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 </a:t>
            </a:r>
            <a:r>
              <a:rPr dirty="0" sz="2000" spc="-30">
                <a:latin typeface="Times New Roman"/>
                <a:cs typeface="Times New Roman"/>
              </a:rPr>
              <a:t>policy.</a:t>
            </a:r>
            <a:endParaRPr sz="2000">
              <a:latin typeface="Times New Roman"/>
              <a:cs typeface="Times New Roman"/>
            </a:endParaRPr>
          </a:p>
          <a:p>
            <a:pPr lvl="1" marL="120332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03325" algn="l"/>
                <a:tab pos="1203960" algn="l"/>
              </a:tabLst>
            </a:pPr>
            <a:r>
              <a:rPr dirty="0" sz="2000" spc="-5">
                <a:latin typeface="Times New Roman"/>
                <a:cs typeface="Times New Roman"/>
              </a:rPr>
              <a:t>Securely connect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 EC2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Linux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Windows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lvl="1" marL="1203325" marR="66167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03325" algn="l"/>
                <a:tab pos="1203960" algn="l"/>
              </a:tabLst>
            </a:pPr>
            <a:r>
              <a:rPr dirty="0" sz="2000">
                <a:latin typeface="Times New Roman"/>
                <a:cs typeface="Times New Roman"/>
              </a:rPr>
              <a:t>Simplify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deployment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cloud-based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Linux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Microsoft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Windows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workloads.</a:t>
            </a:r>
            <a:endParaRPr sz="2000">
              <a:latin typeface="Times New Roman"/>
              <a:cs typeface="Times New Roman"/>
            </a:endParaRPr>
          </a:p>
          <a:p>
            <a:pPr lvl="1" marL="1203325" marR="508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203325" algn="l"/>
                <a:tab pos="1203960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 </a:t>
            </a:r>
            <a:r>
              <a:rPr dirty="0" sz="2000" spc="-10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10">
                <a:latin typeface="Times New Roman"/>
                <a:cs typeface="Times New Roman"/>
              </a:rPr>
              <a:t>Managed </a:t>
            </a:r>
            <a:r>
              <a:rPr dirty="0" sz="2000" spc="-5">
                <a:latin typeface="Times New Roman"/>
                <a:cs typeface="Times New Roman"/>
              </a:rPr>
              <a:t>Microsoft </a:t>
            </a:r>
            <a:r>
              <a:rPr dirty="0" sz="2000">
                <a:latin typeface="Times New Roman"/>
                <a:cs typeface="Times New Roman"/>
              </a:rPr>
              <a:t>AD to </a:t>
            </a:r>
            <a:r>
              <a:rPr dirty="0" sz="2000" spc="-5">
                <a:latin typeface="Times New Roman"/>
                <a:cs typeface="Times New Roman"/>
              </a:rPr>
              <a:t>enable </a:t>
            </a:r>
            <a:r>
              <a:rPr dirty="0" sz="2000">
                <a:latin typeface="Times New Roman"/>
                <a:cs typeface="Times New Roman"/>
              </a:rPr>
              <a:t>multi-factor </a:t>
            </a:r>
            <a:r>
              <a:rPr dirty="0" sz="2000" spc="-5">
                <a:latin typeface="Times New Roman"/>
                <a:cs typeface="Times New Roman"/>
              </a:rPr>
              <a:t>authentication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integrating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RADIUS-based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MFA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5">
                <a:latin typeface="Times New Roman"/>
                <a:cs typeface="Times New Roman"/>
              </a:rPr>
              <a:t> 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additional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layer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9780905" cy="466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60" b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Managed M</a:t>
            </a:r>
            <a:r>
              <a:rPr dirty="0" sz="2400" spc="-1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5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oso</a:t>
            </a:r>
            <a:r>
              <a:rPr dirty="0" sz="2400" spc="20" b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AD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5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55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equisit</a:t>
            </a:r>
            <a:r>
              <a:rPr dirty="0" sz="2400" spc="-1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504825">
              <a:lnSpc>
                <a:spcPct val="100000"/>
              </a:lnSpc>
              <a:spcBef>
                <a:spcPts val="2000"/>
              </a:spcBef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Managed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Microsoft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directory,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 marL="1191260" indent="-229235">
              <a:lnSpc>
                <a:spcPct val="100000"/>
              </a:lnSpc>
              <a:spcBef>
                <a:spcPts val="1700"/>
              </a:spcBef>
              <a:buFont typeface="Arial MT"/>
              <a:buChar char="•"/>
              <a:tabLst>
                <a:tab pos="1191260" algn="l"/>
                <a:tab pos="1191895" algn="l"/>
              </a:tabLst>
            </a:pP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two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subnets.</a:t>
            </a:r>
            <a:endParaRPr sz="2000">
              <a:latin typeface="Times New Roman"/>
              <a:cs typeface="Times New Roman"/>
            </a:endParaRPr>
          </a:p>
          <a:p>
            <a:pPr marL="1191260" indent="-229235">
              <a:lnSpc>
                <a:spcPct val="100000"/>
              </a:lnSpc>
              <a:spcBef>
                <a:spcPts val="1700"/>
              </a:spcBef>
              <a:buFont typeface="Arial MT"/>
              <a:buChar char="•"/>
              <a:tabLst>
                <a:tab pos="1191260" algn="l"/>
                <a:tab pos="1191895" algn="l"/>
              </a:tabLst>
            </a:pPr>
            <a:r>
              <a:rPr dirty="0" sz="2000" spc="-5">
                <a:latin typeface="Times New Roman"/>
                <a:cs typeface="Times New Roman"/>
              </a:rPr>
              <a:t>Each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subnets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Zone.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734060" indent="-229870">
              <a:lnSpc>
                <a:spcPct val="100000"/>
              </a:lnSpc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>
                <a:latin typeface="Times New Roman"/>
                <a:cs typeface="Times New Roman"/>
              </a:rPr>
              <a:t> must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default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hardware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tenancy.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34060" indent="-229870">
              <a:lnSpc>
                <a:spcPct val="100000"/>
              </a:lnSpc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cannot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Managed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Microsoft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73406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198.19.0.0/16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address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space.</a:t>
            </a:r>
            <a:endParaRPr sz="2000">
              <a:latin typeface="Times New Roman"/>
              <a:cs typeface="Times New Roman"/>
            </a:endParaRPr>
          </a:p>
          <a:p>
            <a:pPr marL="734060" marR="5080" indent="-229235">
              <a:lnSpc>
                <a:spcPct val="150100"/>
              </a:lnSpc>
              <a:spcBef>
                <a:spcPts val="1000"/>
              </a:spcBef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Translation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(NAT)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Directory.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Times New Roman"/>
                <a:cs typeface="Times New Roman"/>
              </a:rPr>
              <a:t>NAT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result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replication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errors.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39065" rIns="0" bIns="0" rtlCol="0" vert="horz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304165" algn="l"/>
                <a:tab pos="304800" algn="l"/>
              </a:tabLst>
            </a:pPr>
            <a:r>
              <a:rPr dirty="0" spc="-5"/>
              <a:t>UDP</a:t>
            </a:r>
            <a:r>
              <a:rPr dirty="0" spc="-70"/>
              <a:t> </a:t>
            </a:r>
            <a:r>
              <a:rPr dirty="0" spc="-5"/>
              <a:t>137-138</a:t>
            </a:r>
            <a:r>
              <a:rPr dirty="0" spc="-10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Netlogon</a:t>
            </a: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/>
              <a:t>TCP</a:t>
            </a:r>
            <a:r>
              <a:rPr dirty="0" spc="-95"/>
              <a:t> </a:t>
            </a:r>
            <a:r>
              <a:rPr dirty="0"/>
              <a:t>139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30"/>
              <a:t> </a:t>
            </a:r>
            <a:r>
              <a:rPr dirty="0" spc="-5"/>
              <a:t>Netlogon</a:t>
            </a: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/>
              <a:t>TCP/UDP</a:t>
            </a:r>
            <a:r>
              <a:rPr dirty="0" spc="-95"/>
              <a:t> </a:t>
            </a:r>
            <a:r>
              <a:rPr dirty="0"/>
              <a:t>389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 spc="-15"/>
              <a:t>LDAP</a:t>
            </a: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/>
              <a:t>TCP/UDP</a:t>
            </a:r>
            <a:r>
              <a:rPr dirty="0" spc="-95"/>
              <a:t> </a:t>
            </a:r>
            <a:r>
              <a:rPr dirty="0"/>
              <a:t>445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SMB</a:t>
            </a: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/>
              <a:t>TCP</a:t>
            </a:r>
            <a:r>
              <a:rPr dirty="0" spc="-80"/>
              <a:t> </a:t>
            </a:r>
            <a:r>
              <a:rPr dirty="0"/>
              <a:t>636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LDAPS</a:t>
            </a:r>
            <a:r>
              <a:rPr dirty="0" spc="50"/>
              <a:t> </a:t>
            </a:r>
            <a:r>
              <a:rPr dirty="0" spc="-15"/>
              <a:t>(LDAP</a:t>
            </a:r>
            <a:r>
              <a:rPr dirty="0" spc="-20"/>
              <a:t> </a:t>
            </a:r>
            <a:r>
              <a:rPr dirty="0" spc="-5"/>
              <a:t>over</a:t>
            </a:r>
            <a:r>
              <a:rPr dirty="0" spc="-40"/>
              <a:t> </a:t>
            </a:r>
            <a:r>
              <a:rPr dirty="0" spc="-10"/>
              <a:t>TLS/SSL)</a:t>
            </a: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/>
              <a:t>TCP</a:t>
            </a:r>
            <a:r>
              <a:rPr dirty="0" spc="-90"/>
              <a:t> </a:t>
            </a:r>
            <a:r>
              <a:rPr dirty="0"/>
              <a:t>873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15"/>
              <a:t>Rsync</a:t>
            </a: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/>
              <a:t>TCP</a:t>
            </a:r>
            <a:r>
              <a:rPr dirty="0" spc="-80"/>
              <a:t> </a:t>
            </a:r>
            <a:r>
              <a:rPr dirty="0"/>
              <a:t>3268</a:t>
            </a:r>
            <a:r>
              <a:rPr dirty="0" spc="-10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Global Catalog</a:t>
            </a:r>
          </a:p>
          <a:p>
            <a:pPr marL="241300" marR="12827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dirty="0"/>
              <a:t>TCP/UDP</a:t>
            </a:r>
            <a:r>
              <a:rPr dirty="0" spc="-90"/>
              <a:t> </a:t>
            </a:r>
            <a:r>
              <a:rPr dirty="0" spc="-5"/>
              <a:t>1024-65535</a:t>
            </a:r>
            <a:r>
              <a:rPr dirty="0"/>
              <a:t> -</a:t>
            </a:r>
            <a:r>
              <a:rPr dirty="0" spc="-15"/>
              <a:t> </a:t>
            </a:r>
            <a:r>
              <a:rPr dirty="0" spc="-5"/>
              <a:t>Ephemeral</a:t>
            </a:r>
            <a:r>
              <a:rPr dirty="0" spc="-10"/>
              <a:t> </a:t>
            </a:r>
            <a:r>
              <a:rPr dirty="0"/>
              <a:t>ports </a:t>
            </a:r>
            <a:r>
              <a:rPr dirty="0" spc="-484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RPC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5736590" cy="5066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60" b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Managed M</a:t>
            </a:r>
            <a:r>
              <a:rPr dirty="0" sz="2400" spc="-1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5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oso</a:t>
            </a:r>
            <a:r>
              <a:rPr dirty="0" sz="2400" spc="20" b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AD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5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55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equisit</a:t>
            </a:r>
            <a:r>
              <a:rPr dirty="0" sz="2400" spc="-1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511175">
              <a:lnSpc>
                <a:spcPct val="100000"/>
              </a:lnSpc>
              <a:spcBef>
                <a:spcPts val="199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two</a:t>
            </a:r>
            <a:endParaRPr sz="2000">
              <a:latin typeface="Times New Roman"/>
              <a:cs typeface="Times New Roman"/>
            </a:endParaRPr>
          </a:p>
          <a:p>
            <a:pPr marL="51117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subnets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into.</a:t>
            </a:r>
            <a:endParaRPr sz="2000">
              <a:latin typeface="Times New Roman"/>
              <a:cs typeface="Times New Roman"/>
            </a:endParaRPr>
          </a:p>
          <a:p>
            <a:pPr marL="739140" marR="1651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2000" spc="-5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necessary </a:t>
            </a:r>
            <a:r>
              <a:rPr dirty="0" sz="2000">
                <a:latin typeface="Times New Roman"/>
                <a:cs typeface="Times New Roman"/>
              </a:rPr>
              <a:t>to allow the domain </a:t>
            </a:r>
            <a:r>
              <a:rPr dirty="0" sz="2000" spc="-5">
                <a:latin typeface="Times New Roman"/>
                <a:cs typeface="Times New Roman"/>
              </a:rPr>
              <a:t>controllers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ctory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vice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tes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 </a:t>
            </a:r>
            <a:r>
              <a:rPr dirty="0" sz="2000" spc="-5">
                <a:latin typeface="Times New Roman"/>
                <a:cs typeface="Times New Roman"/>
              </a:rPr>
              <a:t>communicate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other.</a:t>
            </a:r>
            <a:endParaRPr sz="2000">
              <a:latin typeface="Times New Roman"/>
              <a:cs typeface="Times New Roman"/>
            </a:endParaRPr>
          </a:p>
          <a:p>
            <a:pPr marL="739140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9140" algn="l"/>
                <a:tab pos="739775" algn="l"/>
              </a:tabLst>
            </a:pPr>
            <a:r>
              <a:rPr dirty="0" sz="2000" spc="-5">
                <a:latin typeface="Times New Roman"/>
                <a:cs typeface="Times New Roman"/>
              </a:rPr>
              <a:t>A security group will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created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attached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enable </a:t>
            </a:r>
            <a:r>
              <a:rPr dirty="0" sz="2000">
                <a:latin typeface="Times New Roman"/>
                <a:cs typeface="Times New Roman"/>
              </a:rPr>
              <a:t>communication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controllers.</a:t>
            </a:r>
            <a:endParaRPr sz="2000">
              <a:latin typeface="Times New Roman"/>
              <a:cs typeface="Times New Roman"/>
            </a:endParaRPr>
          </a:p>
          <a:p>
            <a:pPr lvl="1" marL="1255395" indent="-28765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1255395" algn="l"/>
                <a:tab pos="1256030" algn="l"/>
              </a:tabLst>
            </a:pPr>
            <a:r>
              <a:rPr dirty="0" sz="2000">
                <a:latin typeface="Times New Roman"/>
                <a:cs typeface="Times New Roman"/>
              </a:rPr>
              <a:t>TCP/UDP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DNS</a:t>
            </a:r>
            <a:endParaRPr sz="2000">
              <a:latin typeface="Times New Roman"/>
              <a:cs typeface="Times New Roman"/>
            </a:endParaRPr>
          </a:p>
          <a:p>
            <a:pPr lvl="1" marL="1255395" indent="-28765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1255395" algn="l"/>
                <a:tab pos="1256030" algn="l"/>
              </a:tabLst>
            </a:pPr>
            <a:r>
              <a:rPr dirty="0" sz="2000">
                <a:latin typeface="Times New Roman"/>
                <a:cs typeface="Times New Roman"/>
              </a:rPr>
              <a:t>TCP/UDP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88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Kerberos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authentication</a:t>
            </a:r>
            <a:endParaRPr sz="2000">
              <a:latin typeface="Times New Roman"/>
              <a:cs typeface="Times New Roman"/>
            </a:endParaRPr>
          </a:p>
          <a:p>
            <a:pPr lvl="1" marL="1260475" indent="-2927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1260475" algn="l"/>
                <a:tab pos="1261110" algn="l"/>
              </a:tabLst>
            </a:pPr>
            <a:r>
              <a:rPr dirty="0" sz="2000" spc="-5">
                <a:latin typeface="Times New Roman"/>
                <a:cs typeface="Times New Roman"/>
              </a:rPr>
              <a:t>UDP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123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NTP</a:t>
            </a:r>
            <a:endParaRPr sz="2000">
              <a:latin typeface="Times New Roman"/>
              <a:cs typeface="Times New Roman"/>
            </a:endParaRPr>
          </a:p>
          <a:p>
            <a:pPr lvl="1" marL="1255395" indent="-28765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1255395" algn="l"/>
                <a:tab pos="1256030" algn="l"/>
              </a:tabLst>
            </a:pPr>
            <a:r>
              <a:rPr dirty="0" sz="2000">
                <a:latin typeface="Times New Roman"/>
                <a:cs typeface="Times New Roman"/>
              </a:rPr>
              <a:t>TCP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135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RPC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1016615" cy="5050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sz="2400" spc="-4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eate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260" b="1">
                <a:latin typeface="Times New Roman"/>
                <a:cs typeface="Times New Roman"/>
              </a:rPr>
              <a:t>Y</a:t>
            </a:r>
            <a:r>
              <a:rPr dirty="0" sz="2400" spc="-5" b="1">
                <a:latin typeface="Times New Roman"/>
                <a:cs typeface="Times New Roman"/>
              </a:rPr>
              <a:t>our</a:t>
            </a:r>
            <a:r>
              <a:rPr dirty="0" sz="2400" spc="-204" b="1">
                <a:latin typeface="Times New Roman"/>
                <a:cs typeface="Times New Roman"/>
              </a:rPr>
              <a:t> </a:t>
            </a:r>
            <a:r>
              <a:rPr dirty="0" sz="2400" spc="-260" b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WS</a:t>
            </a:r>
            <a:r>
              <a:rPr dirty="0" sz="2400" b="1">
                <a:latin typeface="Times New Roman"/>
                <a:cs typeface="Times New Roman"/>
              </a:rPr>
              <a:t> Managed Mi</a:t>
            </a:r>
            <a:r>
              <a:rPr dirty="0" sz="2400" spc="-15" b="1">
                <a:latin typeface="Times New Roman"/>
                <a:cs typeface="Times New Roman"/>
              </a:rPr>
              <a:t>c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oso</a:t>
            </a:r>
            <a:r>
              <a:rPr dirty="0" sz="2400" spc="20" b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1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AD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di</a:t>
            </a:r>
            <a:r>
              <a:rPr dirty="0" sz="2400" spc="-5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1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tory</a:t>
            </a:r>
            <a:endParaRPr sz="240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  <a:spcBef>
                <a:spcPts val="1875"/>
              </a:spcBef>
            </a:pPr>
            <a:r>
              <a:rPr dirty="0" sz="2000" spc="-14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 c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</a:t>
            </a:r>
            <a:r>
              <a:rPr dirty="0" sz="2000" spc="-25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5">
                <a:latin typeface="Times New Roman"/>
                <a:cs typeface="Times New Roman"/>
              </a:rPr>
              <a:t>r</a:t>
            </a:r>
            <a:r>
              <a:rPr dirty="0" sz="2000" spc="-5">
                <a:latin typeface="Times New Roman"/>
                <a:cs typeface="Times New Roman"/>
              </a:rPr>
              <a:t>os</a:t>
            </a:r>
            <a:r>
              <a:rPr dirty="0" sz="2000">
                <a:latin typeface="Times New Roman"/>
                <a:cs typeface="Times New Roman"/>
              </a:rPr>
              <a:t>oft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ctor</a:t>
            </a:r>
            <a:r>
              <a:rPr dirty="0" sz="2000" spc="-65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029969" indent="-51625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1029969" algn="l"/>
                <a:tab pos="1030605" algn="l"/>
              </a:tabLst>
            </a:pP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console navigation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pane,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 Directories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 Set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endParaRPr sz="2000">
              <a:latin typeface="Times New Roman"/>
              <a:cs typeface="Times New Roman"/>
            </a:endParaRPr>
          </a:p>
          <a:p>
            <a:pPr marL="1029969">
              <a:lnSpc>
                <a:spcPct val="100000"/>
              </a:lnSpc>
            </a:pPr>
            <a:r>
              <a:rPr dirty="0" sz="2000" spc="-25">
                <a:latin typeface="Times New Roman"/>
                <a:cs typeface="Times New Roman"/>
              </a:rPr>
              <a:t>directory.</a:t>
            </a:r>
            <a:endParaRPr sz="2000">
              <a:latin typeface="Times New Roman"/>
              <a:cs typeface="Times New Roman"/>
            </a:endParaRPr>
          </a:p>
          <a:p>
            <a:pPr marL="1029969" indent="-516255">
              <a:lnSpc>
                <a:spcPct val="100000"/>
              </a:lnSpc>
              <a:spcBef>
                <a:spcPts val="1000"/>
              </a:spcBef>
              <a:buAutoNum type="arabicPeriod" startAt="2"/>
              <a:tabLst>
                <a:tab pos="1029969" algn="l"/>
                <a:tab pos="1030605" algn="l"/>
              </a:tabLst>
            </a:pPr>
            <a:r>
              <a:rPr dirty="0" sz="2000" spc="-5">
                <a:latin typeface="Times New Roman"/>
                <a:cs typeface="Times New Roman"/>
              </a:rPr>
              <a:t>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type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page,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Managed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Microsoft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 Next.</a:t>
            </a:r>
            <a:endParaRPr sz="2000">
              <a:latin typeface="Times New Roman"/>
              <a:cs typeface="Times New Roman"/>
            </a:endParaRPr>
          </a:p>
          <a:p>
            <a:pPr marL="1029969" indent="-516255">
              <a:lnSpc>
                <a:spcPct val="100000"/>
              </a:lnSpc>
              <a:spcBef>
                <a:spcPts val="1000"/>
              </a:spcBef>
              <a:buAutoNum type="arabicPeriod" startAt="2"/>
              <a:tabLst>
                <a:tab pos="1029969" algn="l"/>
                <a:tab pos="1030605" algn="l"/>
              </a:tabLst>
            </a:pP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Enter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page,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 </a:t>
            </a:r>
            <a:r>
              <a:rPr dirty="0" sz="2000">
                <a:latin typeface="Times New Roman"/>
                <a:cs typeface="Times New Roman"/>
              </a:rPr>
              <a:t>the following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Edition,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endParaRPr sz="2000">
              <a:latin typeface="Times New Roman"/>
              <a:cs typeface="Times New Roman"/>
            </a:endParaRPr>
          </a:p>
          <a:p>
            <a:pPr marL="1029969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DNS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NetBIOS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description,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Admin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password,</a:t>
            </a:r>
            <a:endParaRPr sz="2000">
              <a:latin typeface="Times New Roman"/>
              <a:cs typeface="Times New Roman"/>
            </a:endParaRPr>
          </a:p>
          <a:p>
            <a:pPr marL="1029969" indent="-516255">
              <a:lnSpc>
                <a:spcPct val="100000"/>
              </a:lnSpc>
              <a:spcBef>
                <a:spcPts val="1000"/>
              </a:spcBef>
              <a:buAutoNum type="arabicPeriod" startAt="4"/>
              <a:tabLst>
                <a:tab pos="1029969" algn="l"/>
                <a:tab pos="1030605" algn="l"/>
              </a:tabLst>
            </a:pP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subnets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page,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 </a:t>
            </a:r>
            <a:r>
              <a:rPr dirty="0" sz="2000">
                <a:latin typeface="Times New Roman"/>
                <a:cs typeface="Times New Roman"/>
              </a:rPr>
              <a:t>the following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Next.</a:t>
            </a:r>
            <a:endParaRPr sz="2000">
              <a:latin typeface="Times New Roman"/>
              <a:cs typeface="Times New Roman"/>
            </a:endParaRPr>
          </a:p>
          <a:p>
            <a:pPr lvl="1" marL="1429385" indent="-457834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1429385" algn="l"/>
                <a:tab pos="1430020" algn="l"/>
              </a:tabLst>
            </a:pPr>
            <a:r>
              <a:rPr dirty="0" sz="2000" spc="-5">
                <a:latin typeface="Times New Roman"/>
                <a:cs typeface="Times New Roman"/>
              </a:rPr>
              <a:t>VPC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VPC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directory.</a:t>
            </a:r>
            <a:endParaRPr sz="2000">
              <a:latin typeface="Times New Roman"/>
              <a:cs typeface="Times New Roman"/>
            </a:endParaRPr>
          </a:p>
          <a:p>
            <a:pPr lvl="1" marL="1429385" marR="219710" indent="-4572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1429385" algn="l"/>
                <a:tab pos="1430020" algn="l"/>
              </a:tabLst>
            </a:pPr>
            <a:r>
              <a:rPr dirty="0" sz="2000" spc="-5">
                <a:latin typeface="Times New Roman"/>
                <a:cs typeface="Times New Roman"/>
              </a:rPr>
              <a:t>Subnets Choose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subnets </a:t>
            </a:r>
            <a:r>
              <a:rPr dirty="0" sz="2000">
                <a:latin typeface="Times New Roman"/>
                <a:cs typeface="Times New Roman"/>
              </a:rPr>
              <a:t>for the </a:t>
            </a:r>
            <a:r>
              <a:rPr dirty="0" sz="2000" spc="-5">
                <a:latin typeface="Times New Roman"/>
                <a:cs typeface="Times New Roman"/>
              </a:rPr>
              <a:t>domain controllers.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two subnets </a:t>
            </a:r>
            <a:r>
              <a:rPr dirty="0" sz="2000">
                <a:latin typeface="Times New Roman"/>
                <a:cs typeface="Times New Roman"/>
              </a:rPr>
              <a:t>must be in </a:t>
            </a:r>
            <a:r>
              <a:rPr dirty="0" sz="2000" spc="-10">
                <a:latin typeface="Times New Roman"/>
                <a:cs typeface="Times New Roman"/>
              </a:rPr>
              <a:t>different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Zones.</a:t>
            </a:r>
            <a:endParaRPr sz="2000">
              <a:latin typeface="Times New Roman"/>
              <a:cs typeface="Times New Roman"/>
            </a:endParaRPr>
          </a:p>
          <a:p>
            <a:pPr marL="1029969" indent="-516255">
              <a:lnSpc>
                <a:spcPct val="100000"/>
              </a:lnSpc>
              <a:spcBef>
                <a:spcPts val="1005"/>
              </a:spcBef>
              <a:buAutoNum type="arabicPeriod" startAt="4"/>
              <a:tabLst>
                <a:tab pos="1029969" algn="l"/>
                <a:tab pos="1030605" algn="l"/>
              </a:tabLst>
            </a:pPr>
            <a:r>
              <a:rPr dirty="0" sz="2000" spc="-5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Review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page,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review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necessary</a:t>
            </a:r>
            <a:endParaRPr sz="2000">
              <a:latin typeface="Times New Roman"/>
              <a:cs typeface="Times New Roman"/>
            </a:endParaRPr>
          </a:p>
          <a:p>
            <a:pPr marL="1029969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changes.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correct,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choose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directory.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0154" y="6311299"/>
            <a:ext cx="6523990" cy="306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0"/>
              </a:lnSpc>
            </a:pP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40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minutes.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created,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Status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value </a:t>
            </a:r>
            <a:r>
              <a:rPr dirty="0" sz="2000" spc="-10">
                <a:latin typeface="Times New Roman"/>
                <a:cs typeface="Times New Roman"/>
              </a:rPr>
              <a:t>changes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Active.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64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10798810" cy="3949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 b="1">
                <a:latin typeface="Times New Roman"/>
                <a:cs typeface="Times New Roman"/>
              </a:rPr>
              <a:t>AWS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Key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Service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(KMS)</a:t>
            </a:r>
            <a:endParaRPr sz="2400">
              <a:latin typeface="Times New Roman"/>
              <a:cs typeface="Times New Roman"/>
            </a:endParaRPr>
          </a:p>
          <a:p>
            <a:pPr marL="741680" marR="5080" indent="-229235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Key</a:t>
            </a:r>
            <a:r>
              <a:rPr dirty="0" sz="2000" spc="-5">
                <a:latin typeface="Times New Roman"/>
                <a:cs typeface="Times New Roman"/>
              </a:rPr>
              <a:t> Management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(KMS)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easy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encryption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keys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15">
                <a:latin typeface="Times New Roman"/>
                <a:cs typeface="Times New Roman"/>
              </a:rPr>
              <a:t> encrypt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uses</a:t>
            </a:r>
            <a:r>
              <a:rPr dirty="0" sz="2000" spc="-20">
                <a:latin typeface="Times New Roman"/>
                <a:cs typeface="Times New Roman"/>
              </a:rPr>
              <a:t> FIPS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140-2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validated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hardware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>
                <a:latin typeface="Times New Roman"/>
                <a:cs typeface="Times New Roman"/>
              </a:rPr>
              <a:t> of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keys.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41680" indent="-229235">
              <a:lnSpc>
                <a:spcPct val="100000"/>
              </a:lnSpc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Key</a:t>
            </a:r>
            <a:r>
              <a:rPr dirty="0" sz="2000" spc="-5">
                <a:latin typeface="Times New Roman"/>
                <a:cs typeface="Times New Roman"/>
              </a:rPr>
              <a:t> Management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integrated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most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</a:t>
            </a:r>
            <a:r>
              <a:rPr dirty="0" sz="2000">
                <a:latin typeface="Times New Roman"/>
                <a:cs typeface="Times New Roman"/>
              </a:rPr>
              <a:t> to </a:t>
            </a:r>
            <a:r>
              <a:rPr dirty="0" sz="2000" spc="-5">
                <a:latin typeface="Times New Roman"/>
                <a:cs typeface="Times New Roman"/>
              </a:rPr>
              <a:t>help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 these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741680" marR="210185" indent="-229235">
              <a:lnSpc>
                <a:spcPct val="150100"/>
              </a:lnSpc>
              <a:spcBef>
                <a:spcPts val="1000"/>
              </a:spcBef>
              <a:buFont typeface="Arial MT"/>
              <a:buChar char="•"/>
              <a:tabLst>
                <a:tab pos="741680" algn="l"/>
                <a:tab pos="74231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Key</a:t>
            </a:r>
            <a:r>
              <a:rPr dirty="0" sz="2000" spc="-5">
                <a:latin typeface="Times New Roman"/>
                <a:cs typeface="Times New Roman"/>
              </a:rPr>
              <a:t> Management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integrated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CloudTrail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logs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all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key </a:t>
            </a:r>
            <a:r>
              <a:rPr dirty="0" sz="2000" spc="-10">
                <a:latin typeface="Times New Roman"/>
                <a:cs typeface="Times New Roman"/>
              </a:rPr>
              <a:t>usage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help </a:t>
            </a:r>
            <a:r>
              <a:rPr dirty="0" sz="2000" spc="-5">
                <a:latin typeface="Times New Roman"/>
                <a:cs typeface="Times New Roman"/>
              </a:rPr>
              <a:t>meet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regulatory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5232" y="1898015"/>
            <a:ext cx="10481310" cy="4756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273685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Key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fully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managed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5">
                <a:latin typeface="Times New Roman"/>
                <a:cs typeface="Times New Roman"/>
              </a:rPr>
              <a:t> focus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encryption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while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handles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availability,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physical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security,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hardware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maintenance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underlying </a:t>
            </a:r>
            <a:r>
              <a:rPr dirty="0" sz="1800" spc="-5">
                <a:latin typeface="Times New Roman"/>
                <a:cs typeface="Times New Roman"/>
              </a:rPr>
              <a:t> infrastructure.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you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centralised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control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your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encryption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keys.</a:t>
            </a:r>
            <a:endParaRPr sz="1800">
              <a:latin typeface="Times New Roman"/>
              <a:cs typeface="Times New Roman"/>
            </a:endParaRPr>
          </a:p>
          <a:p>
            <a:pPr marL="241300" marR="360045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Key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integrated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several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other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make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easy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encrypt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keys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manage.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KMS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SDK</a:t>
            </a:r>
            <a:r>
              <a:rPr dirty="0" sz="1800" spc="-10">
                <a:latin typeface="Times New Roman"/>
                <a:cs typeface="Times New Roman"/>
              </a:rPr>
              <a:t> for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programmatic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integration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encryption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key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management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Key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works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-50">
                <a:latin typeface="Times New Roman"/>
                <a:cs typeface="Times New Roman"/>
              </a:rPr>
              <a:t> AWS</a:t>
            </a:r>
            <a:r>
              <a:rPr dirty="0" sz="1800" spc="-10">
                <a:latin typeface="Times New Roman"/>
                <a:cs typeface="Times New Roman"/>
              </a:rPr>
              <a:t> CloudTrail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logs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API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calls</a:t>
            </a:r>
            <a:r>
              <a:rPr dirty="0" sz="1800" spc="-5">
                <a:latin typeface="Times New Roman"/>
                <a:cs typeface="Times New Roman"/>
              </a:rPr>
              <a:t> made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KMS.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charge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storage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default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keys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account.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additional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master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keys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800" spc="-25">
                <a:latin typeface="Times New Roman"/>
                <a:cs typeface="Times New Roman"/>
              </a:rPr>
              <a:t>you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20">
                <a:latin typeface="Times New Roman"/>
                <a:cs typeface="Times New Roman"/>
              </a:rPr>
              <a:t>your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key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usage.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KMS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keys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never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transmitted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outside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regions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which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-15">
                <a:latin typeface="Times New Roman"/>
                <a:cs typeface="Times New Roman"/>
              </a:rPr>
              <a:t> were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created.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Security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quality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controls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KMS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have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been</a:t>
            </a:r>
            <a:r>
              <a:rPr dirty="0" sz="1800" spc="-5">
                <a:latin typeface="Times New Roman"/>
                <a:cs typeface="Times New Roman"/>
              </a:rPr>
              <a:t> validated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certified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number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compliance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imes New Roman"/>
                <a:cs typeface="Times New Roman"/>
              </a:rPr>
              <a:t>schemes.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65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12" y="1258570"/>
            <a:ext cx="2174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Benefits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KMS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560" y="5153659"/>
            <a:ext cx="6034405" cy="144843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control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encryption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entire</a:t>
            </a:r>
            <a:r>
              <a:rPr dirty="0" sz="1800" spc="-10">
                <a:latin typeface="Times New Roman"/>
                <a:cs typeface="Times New Roman"/>
              </a:rPr>
              <a:t> KMI.</a:t>
            </a:r>
            <a:endParaRPr sz="1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89900"/>
              </a:lnSpc>
              <a:spcBef>
                <a:spcPts val="4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control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encryption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method,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provides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storage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component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KMI,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layer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Key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Infrastructure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(KMI).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controls the</a:t>
            </a:r>
            <a:r>
              <a:rPr dirty="0" sz="1800" spc="-10">
                <a:latin typeface="Times New Roman"/>
                <a:cs typeface="Times New Roman"/>
              </a:rPr>
              <a:t> encryption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entire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KMI.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66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1180" y="2608579"/>
            <a:ext cx="3667760" cy="28879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2312" y="1258570"/>
            <a:ext cx="7064375" cy="3917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Securing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b="1">
                <a:latin typeface="Times New Roman"/>
                <a:cs typeface="Times New Roman"/>
              </a:rPr>
              <a:t> at </a:t>
            </a:r>
            <a:r>
              <a:rPr dirty="0" sz="2400" spc="-5" b="1">
                <a:latin typeface="Times New Roman"/>
                <a:cs typeface="Times New Roman"/>
              </a:rPr>
              <a:t>Rest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b="1">
                <a:latin typeface="Times New Roman"/>
                <a:cs typeface="Times New Roman"/>
              </a:rPr>
              <a:t> In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Motion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748030" marR="26670" indent="-228600">
              <a:lnSpc>
                <a:spcPct val="90300"/>
              </a:lnSpc>
              <a:spcBef>
                <a:spcPts val="5"/>
              </a:spcBef>
              <a:buFont typeface="Arial MT"/>
              <a:buChar char="•"/>
              <a:tabLst>
                <a:tab pos="748030" algn="l"/>
                <a:tab pos="748665" algn="l"/>
              </a:tabLst>
            </a:pP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Web</a:t>
            </a:r>
            <a:r>
              <a:rPr dirty="0" sz="1800" spc="-5">
                <a:latin typeface="Times New Roman"/>
                <a:cs typeface="Times New Roman"/>
              </a:rPr>
              <a:t> Services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(AWS)</a:t>
            </a:r>
            <a:r>
              <a:rPr dirty="0" sz="1800" spc="-5">
                <a:latin typeface="Times New Roman"/>
                <a:cs typeface="Times New Roman"/>
              </a:rPr>
              <a:t> delivers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secure,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scalable cloud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computing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platform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high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availability,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offering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flexibility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you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build 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wide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range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  <a:p>
            <a:pPr marL="748030" marR="28575" indent="-228600">
              <a:lnSpc>
                <a:spcPct val="89900"/>
              </a:lnSpc>
              <a:spcBef>
                <a:spcPts val="1000"/>
              </a:spcBef>
              <a:buFont typeface="Arial MT"/>
              <a:buChar char="•"/>
              <a:tabLst>
                <a:tab pos="748030" algn="l"/>
                <a:tab pos="748665" algn="l"/>
              </a:tabLst>
            </a:pPr>
            <a:r>
              <a:rPr dirty="0" sz="1800" spc="-20">
                <a:latin typeface="Times New Roman"/>
                <a:cs typeface="Times New Roman"/>
              </a:rPr>
              <a:t>If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additional </a:t>
            </a:r>
            <a:r>
              <a:rPr dirty="0" sz="1800" spc="-15">
                <a:latin typeface="Times New Roman"/>
                <a:cs typeface="Times New Roman"/>
              </a:rPr>
              <a:t>layer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store in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cloud,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several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options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encrypting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rest—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ranging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from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completely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automated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-10">
                <a:latin typeface="Times New Roman"/>
                <a:cs typeface="Times New Roman"/>
              </a:rPr>
              <a:t> encryption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solutions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manual,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client-side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options.</a:t>
            </a:r>
            <a:endParaRPr sz="1800">
              <a:latin typeface="Times New Roman"/>
              <a:cs typeface="Times New Roman"/>
            </a:endParaRPr>
          </a:p>
          <a:p>
            <a:pPr marL="748030" marR="5080" indent="-228600">
              <a:lnSpc>
                <a:spcPct val="89800"/>
              </a:lnSpc>
              <a:spcBef>
                <a:spcPts val="1019"/>
              </a:spcBef>
              <a:buFont typeface="Arial MT"/>
              <a:buChar char="•"/>
              <a:tabLst>
                <a:tab pos="748030" algn="l"/>
                <a:tab pos="748665" algn="l"/>
              </a:tabLst>
            </a:pP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deploy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encryption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various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classifications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AWS,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important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understand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exactly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who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your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encryption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keys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under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what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conditions.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shown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Figure</a:t>
            </a:r>
            <a:r>
              <a:rPr dirty="0" sz="1800">
                <a:latin typeface="Times New Roman"/>
                <a:cs typeface="Times New Roman"/>
              </a:rPr>
              <a:t> 1,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three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different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models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how</a:t>
            </a:r>
            <a:r>
              <a:rPr dirty="0" sz="1800" spc="-20">
                <a:latin typeface="Times New Roman"/>
                <a:cs typeface="Times New Roman"/>
              </a:rPr>
              <a:t> you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and/or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AWS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provides</a:t>
            </a:r>
            <a:r>
              <a:rPr dirty="0" sz="1800">
                <a:latin typeface="Times New Roman"/>
                <a:cs typeface="Times New Roman"/>
              </a:rPr>
              <a:t> the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encryption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</a:t>
            </a:r>
            <a:r>
              <a:rPr dirty="0" sz="1800">
                <a:latin typeface="Times New Roman"/>
                <a:cs typeface="Times New Roman"/>
              </a:rPr>
              <a:t> 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KMI.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6850" y="2776156"/>
            <a:ext cx="6718934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latin typeface="Arial"/>
                <a:cs typeface="Arial"/>
              </a:rPr>
              <a:t>Self</a:t>
            </a:r>
            <a:r>
              <a:rPr dirty="0" sz="4000" spc="-2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Assessment</a:t>
            </a:r>
            <a:r>
              <a:rPr dirty="0" sz="4000" spc="-10" b="1">
                <a:latin typeface="Arial"/>
                <a:cs typeface="Arial"/>
              </a:rPr>
              <a:t> </a:t>
            </a:r>
            <a:r>
              <a:rPr dirty="0" sz="4000" b="1">
                <a:latin typeface="Arial"/>
                <a:cs typeface="Arial"/>
              </a:rPr>
              <a:t>Questions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67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" y="400367"/>
            <a:ext cx="44754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Arial"/>
                <a:cs typeface="Arial"/>
              </a:rPr>
              <a:t>Web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Applications</a:t>
            </a:r>
            <a:r>
              <a:rPr dirty="0" sz="2400" spc="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9138920" cy="499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73455" indent="-457834">
              <a:lnSpc>
                <a:spcPct val="100000"/>
              </a:lnSpc>
              <a:spcBef>
                <a:spcPts val="1915"/>
              </a:spcBef>
              <a:buAutoNum type="arabicPeriod"/>
              <a:tabLst>
                <a:tab pos="973455" algn="l"/>
                <a:tab pos="974090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given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Elastic</a:t>
            </a:r>
            <a:r>
              <a:rPr dirty="0" sz="2000" spc="-5">
                <a:latin typeface="Times New Roman"/>
                <a:cs typeface="Times New Roman"/>
              </a:rPr>
              <a:t> Beanstalk?</a:t>
            </a:r>
            <a:endParaRPr sz="2000">
              <a:latin typeface="Times New Roman"/>
              <a:cs typeface="Times New Roman"/>
            </a:endParaRPr>
          </a:p>
          <a:p>
            <a:pPr lvl="1" marL="1946910" indent="-516255">
              <a:lnSpc>
                <a:spcPct val="100000"/>
              </a:lnSpc>
              <a:buAutoNum type="romanLcPeriod"/>
              <a:tabLst>
                <a:tab pos="1946910" algn="l"/>
                <a:tab pos="1947545" algn="l"/>
              </a:tabLst>
            </a:pPr>
            <a:r>
              <a:rPr dirty="0" sz="2000" spc="-5">
                <a:latin typeface="Times New Roman"/>
                <a:cs typeface="Times New Roman"/>
              </a:rPr>
              <a:t>Programming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languages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(Java,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PHP,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Python,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Ruby,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Go)</a:t>
            </a:r>
            <a:endParaRPr sz="2000">
              <a:latin typeface="Times New Roman"/>
              <a:cs typeface="Times New Roman"/>
            </a:endParaRPr>
          </a:p>
          <a:p>
            <a:pPr lvl="1" marL="1946910" indent="-516255">
              <a:lnSpc>
                <a:spcPct val="100000"/>
              </a:lnSpc>
              <a:buAutoNum type="romanLcPeriod"/>
              <a:tabLst>
                <a:tab pos="1946910" algn="l"/>
                <a:tab pos="1947545" algn="l"/>
              </a:tabLst>
            </a:pPr>
            <a:r>
              <a:rPr dirty="0" sz="2000" spc="-55">
                <a:latin typeface="Times New Roman"/>
                <a:cs typeface="Times New Roman"/>
              </a:rPr>
              <a:t>Web</a:t>
            </a:r>
            <a:r>
              <a:rPr dirty="0" sz="2000" spc="-5">
                <a:latin typeface="Times New Roman"/>
                <a:cs typeface="Times New Roman"/>
              </a:rPr>
              <a:t> containers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(Tomcat,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Passenger,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Puma)</a:t>
            </a:r>
            <a:endParaRPr sz="2000">
              <a:latin typeface="Times New Roman"/>
              <a:cs typeface="Times New Roman"/>
            </a:endParaRPr>
          </a:p>
          <a:p>
            <a:pPr lvl="1" marL="1946910" indent="-516255">
              <a:lnSpc>
                <a:spcPct val="100000"/>
              </a:lnSpc>
              <a:spcBef>
                <a:spcPts val="5"/>
              </a:spcBef>
              <a:buAutoNum type="romanLcPeriod"/>
              <a:tabLst>
                <a:tab pos="1946910" algn="l"/>
                <a:tab pos="1947545" algn="l"/>
              </a:tabLst>
            </a:pPr>
            <a:r>
              <a:rPr dirty="0" sz="2000" spc="-5">
                <a:latin typeface="Times New Roman"/>
                <a:cs typeface="Times New Roman"/>
              </a:rPr>
              <a:t>Docker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containers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romanLcPeriod"/>
            </a:pPr>
            <a:endParaRPr sz="2200">
              <a:latin typeface="Times New Roman"/>
              <a:cs typeface="Times New Roman"/>
            </a:endParaRPr>
          </a:p>
          <a:p>
            <a:pPr lvl="2" marL="2345690" indent="-457834">
              <a:lnSpc>
                <a:spcPct val="100000"/>
              </a:lnSpc>
              <a:spcBef>
                <a:spcPts val="1830"/>
              </a:spcBef>
              <a:buAutoNum type="alphaLcPeriod"/>
              <a:tabLst>
                <a:tab pos="2345690" algn="l"/>
                <a:tab pos="2346325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lvl="2" marL="234569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2345690" algn="l"/>
                <a:tab pos="2346325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lvl="2" marL="2345690" indent="-457834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2345690" algn="l"/>
                <a:tab pos="2346325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 lvl="2" marL="234569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2345690" algn="l"/>
                <a:tab pos="2346325" algn="l"/>
              </a:tabLst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888489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All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i,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67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7289800" cy="3694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73455" indent="-457834">
              <a:lnSpc>
                <a:spcPct val="100000"/>
              </a:lnSpc>
              <a:spcBef>
                <a:spcPts val="2000"/>
              </a:spcBef>
              <a:buAutoNum type="arabicPeriod" startAt="2"/>
              <a:tabLst>
                <a:tab pos="973455" algn="l"/>
                <a:tab pos="974090" algn="l"/>
                <a:tab pos="649414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watch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2"/>
            </a:pPr>
            <a:endParaRPr sz="1950">
              <a:latin typeface="Times New Roman"/>
              <a:cs typeface="Times New Roman"/>
            </a:endParaRPr>
          </a:p>
          <a:p>
            <a:pPr lvl="1" marL="1888489" indent="-457834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888489" algn="l"/>
                <a:tab pos="1889125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lvl="1" marL="1888489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88489" algn="l"/>
                <a:tab pos="1889125" algn="l"/>
              </a:tabLst>
            </a:pPr>
            <a:r>
              <a:rPr dirty="0" sz="2000">
                <a:latin typeface="Times New Roman"/>
                <a:cs typeface="Times New Roman"/>
              </a:rPr>
              <a:t>Monitoring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web</a:t>
            </a:r>
            <a:r>
              <a:rPr dirty="0" sz="2000" spc="-5">
                <a:latin typeface="Times New Roman"/>
                <a:cs typeface="Times New Roman"/>
              </a:rPr>
              <a:t> services</a:t>
            </a:r>
            <a:endParaRPr sz="2000">
              <a:latin typeface="Times New Roman"/>
              <a:cs typeface="Times New Roman"/>
            </a:endParaRPr>
          </a:p>
          <a:p>
            <a:pPr lvl="1" marL="1888489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88489" algn="l"/>
                <a:tab pos="1889125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43129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 Monitoring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different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computing</a:t>
            </a:r>
            <a:r>
              <a:rPr dirty="0" sz="2000" b="1">
                <a:latin typeface="Times New Roman"/>
                <a:cs typeface="Times New Roman"/>
              </a:rPr>
              <a:t> web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67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610215" cy="2776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 b="1">
                <a:latin typeface="Times New Roman"/>
                <a:cs typeface="Times New Roman"/>
              </a:rPr>
              <a:t>AWS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elastic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Beanstalk</a:t>
            </a:r>
            <a:endParaRPr sz="2400">
              <a:latin typeface="Times New Roman"/>
              <a:cs typeface="Times New Roman"/>
            </a:endParaRPr>
          </a:p>
          <a:p>
            <a:pPr marL="852169" marR="5080" indent="-343535">
              <a:lnSpc>
                <a:spcPct val="150100"/>
              </a:lnSpc>
              <a:spcBef>
                <a:spcPts val="770"/>
              </a:spcBef>
              <a:buFont typeface="Arial MT"/>
              <a:buChar char="•"/>
              <a:tabLst>
                <a:tab pos="852169" algn="l"/>
                <a:tab pos="85280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Elastic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Beanstalk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easy-to-use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deploying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.NET,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PHP,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Node.js,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Python,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Ruby,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Go,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Docker</a:t>
            </a:r>
            <a:r>
              <a:rPr dirty="0" sz="2000">
                <a:latin typeface="Times New Roman"/>
                <a:cs typeface="Times New Roman"/>
              </a:rPr>
              <a:t> 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familiar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Apache,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Nginx,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Passenger,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IIS.</a:t>
            </a:r>
            <a:endParaRPr sz="2000">
              <a:latin typeface="Times New Roman"/>
              <a:cs typeface="Times New Roman"/>
            </a:endParaRPr>
          </a:p>
          <a:p>
            <a:pPr marL="852169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52169" algn="l"/>
                <a:tab pos="852805" algn="l"/>
              </a:tabLst>
            </a:pPr>
            <a:r>
              <a:rPr dirty="0" sz="2000" spc="-75">
                <a:latin typeface="Times New Roman"/>
                <a:cs typeface="Times New Roman"/>
              </a:rPr>
              <a:t>We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upload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Beanstalk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handles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deployment,</a:t>
            </a:r>
            <a:endParaRPr sz="2000">
              <a:latin typeface="Times New Roman"/>
              <a:cs typeface="Times New Roman"/>
            </a:endParaRPr>
          </a:p>
          <a:p>
            <a:pPr marL="852169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capacity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provisioning,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balancing,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auto-scaling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health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9635" y="6465252"/>
            <a:ext cx="16700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6578600" cy="5000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73455" indent="-457834">
              <a:lnSpc>
                <a:spcPct val="100000"/>
              </a:lnSpc>
              <a:spcBef>
                <a:spcPts val="1920"/>
              </a:spcBef>
              <a:buAutoNum type="arabicPeriod" startAt="3"/>
              <a:tabLst>
                <a:tab pos="973455" algn="l"/>
                <a:tab pos="974090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given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 used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 </a:t>
            </a:r>
            <a:r>
              <a:rPr dirty="0" sz="2000" spc="-5">
                <a:latin typeface="Times New Roman"/>
                <a:cs typeface="Times New Roman"/>
              </a:rPr>
              <a:t>bucket?</a:t>
            </a:r>
            <a:endParaRPr sz="2000">
              <a:latin typeface="Times New Roman"/>
              <a:cs typeface="Times New Roman"/>
            </a:endParaRPr>
          </a:p>
          <a:p>
            <a:pPr lvl="1" marL="1943735" indent="-513080">
              <a:lnSpc>
                <a:spcPct val="100000"/>
              </a:lnSpc>
              <a:buAutoNum type="romanLcPeriod"/>
              <a:tabLst>
                <a:tab pos="1943735" algn="l"/>
                <a:tab pos="1944370" algn="l"/>
              </a:tabLst>
            </a:pPr>
            <a:r>
              <a:rPr dirty="0" sz="2000" spc="-5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lvl="1" marL="1943735" indent="-513080">
              <a:lnSpc>
                <a:spcPct val="100000"/>
              </a:lnSpc>
              <a:buAutoNum type="romanLcPeriod"/>
              <a:tabLst>
                <a:tab pos="1943735" algn="l"/>
                <a:tab pos="1944370" algn="l"/>
              </a:tabLst>
            </a:pPr>
            <a:r>
              <a:rPr dirty="0" sz="2000">
                <a:latin typeface="Times New Roman"/>
                <a:cs typeface="Times New Roman"/>
              </a:rPr>
              <a:t>Hosting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sites</a:t>
            </a:r>
            <a:endParaRPr sz="2000">
              <a:latin typeface="Times New Roman"/>
              <a:cs typeface="Times New Roman"/>
            </a:endParaRPr>
          </a:p>
          <a:p>
            <a:pPr lvl="1" marL="1943735" indent="-513080">
              <a:lnSpc>
                <a:spcPct val="100000"/>
              </a:lnSpc>
              <a:buAutoNum type="romanLcPeriod"/>
              <a:tabLst>
                <a:tab pos="1943735" algn="l"/>
                <a:tab pos="194437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-5">
                <a:latin typeface="Times New Roman"/>
                <a:cs typeface="Times New Roman"/>
              </a:rPr>
              <a:t> database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romanLcPeriod"/>
            </a:pPr>
            <a:endParaRPr sz="2200">
              <a:latin typeface="Times New Roman"/>
              <a:cs typeface="Times New Roman"/>
            </a:endParaRPr>
          </a:p>
          <a:p>
            <a:pPr lvl="2" marL="2080895" indent="-457834">
              <a:lnSpc>
                <a:spcPct val="100000"/>
              </a:lnSpc>
              <a:spcBef>
                <a:spcPts val="1835"/>
              </a:spcBef>
              <a:buAutoNum type="alphaLcPeriod"/>
              <a:tabLst>
                <a:tab pos="2080895" algn="l"/>
                <a:tab pos="208153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lvl="2" marL="208089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2080895" algn="l"/>
                <a:tab pos="2081530" algn="l"/>
              </a:tabLst>
            </a:pPr>
            <a:r>
              <a:rPr dirty="0" sz="2000" spc="-5">
                <a:latin typeface="Times New Roman"/>
                <a:cs typeface="Times New Roman"/>
              </a:rPr>
              <a:t>Only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lvl="2" marL="208089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2080895" algn="l"/>
                <a:tab pos="208153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lvl="2" marL="208089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2080895" algn="l"/>
                <a:tab pos="2081530" algn="l"/>
              </a:tabLst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623695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Only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 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308" y="6465252"/>
            <a:ext cx="2419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67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7098665" cy="5000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861694" indent="-344170">
              <a:lnSpc>
                <a:spcPct val="100000"/>
              </a:lnSpc>
              <a:spcBef>
                <a:spcPts val="1920"/>
              </a:spcBef>
              <a:buAutoNum type="arabicPeriod" startAt="4"/>
              <a:tabLst>
                <a:tab pos="861694" algn="l"/>
                <a:tab pos="862330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given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 created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services?</a:t>
            </a:r>
            <a:endParaRPr sz="2000">
              <a:latin typeface="Times New Roman"/>
              <a:cs typeface="Times New Roman"/>
            </a:endParaRPr>
          </a:p>
          <a:p>
            <a:pPr lvl="1" marL="1946275" indent="-513715">
              <a:lnSpc>
                <a:spcPct val="100000"/>
              </a:lnSpc>
              <a:buAutoNum type="romanLcPeriod"/>
              <a:tabLst>
                <a:tab pos="1946275" algn="l"/>
                <a:tab pos="1946910" algn="l"/>
              </a:tabLst>
            </a:pPr>
            <a:r>
              <a:rPr dirty="0" sz="2000" spc="-5">
                <a:latin typeface="Times New Roman"/>
                <a:cs typeface="Times New Roman"/>
              </a:rPr>
              <a:t>Users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Groups</a:t>
            </a:r>
            <a:endParaRPr sz="2000">
              <a:latin typeface="Times New Roman"/>
              <a:cs typeface="Times New Roman"/>
            </a:endParaRPr>
          </a:p>
          <a:p>
            <a:pPr lvl="1" marL="1946275" indent="-513715">
              <a:lnSpc>
                <a:spcPct val="100000"/>
              </a:lnSpc>
              <a:buAutoNum type="romanLcPeriod"/>
              <a:tabLst>
                <a:tab pos="1946275" algn="l"/>
                <a:tab pos="1946910" algn="l"/>
              </a:tabLst>
            </a:pP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Roles</a:t>
            </a:r>
            <a:endParaRPr sz="2000">
              <a:latin typeface="Times New Roman"/>
              <a:cs typeface="Times New Roman"/>
            </a:endParaRPr>
          </a:p>
          <a:p>
            <a:pPr lvl="1" marL="1946275" indent="-513715">
              <a:lnSpc>
                <a:spcPct val="100000"/>
              </a:lnSpc>
              <a:buAutoNum type="romanLcPeriod"/>
              <a:tabLst>
                <a:tab pos="1946275" algn="l"/>
                <a:tab pos="1946910" algn="l"/>
              </a:tabLst>
            </a:pPr>
            <a:r>
              <a:rPr dirty="0" sz="2000" spc="-5">
                <a:latin typeface="Times New Roman"/>
                <a:cs typeface="Times New Roman"/>
              </a:rPr>
              <a:t>Policies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890395" indent="-457834">
              <a:lnSpc>
                <a:spcPct val="100000"/>
              </a:lnSpc>
              <a:spcBef>
                <a:spcPts val="1835"/>
              </a:spcBef>
              <a:buAutoNum type="alphaLcPeriod"/>
              <a:tabLst>
                <a:tab pos="1890395" algn="l"/>
                <a:tab pos="189103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89039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90395" algn="l"/>
                <a:tab pos="1891030" algn="l"/>
              </a:tabLst>
            </a:pPr>
            <a:r>
              <a:rPr dirty="0" sz="2000" spc="-5">
                <a:latin typeface="Times New Roman"/>
                <a:cs typeface="Times New Roman"/>
              </a:rPr>
              <a:t>Only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marL="189039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90395" algn="l"/>
                <a:tab pos="189103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marL="189039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90395" algn="l"/>
                <a:tab pos="1891030" algn="l"/>
              </a:tabLst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433195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All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i,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6280785" cy="414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67740" indent="-458470">
              <a:lnSpc>
                <a:spcPct val="100000"/>
              </a:lnSpc>
              <a:spcBef>
                <a:spcPts val="1964"/>
              </a:spcBef>
              <a:buAutoNum type="arabicPeriod" startAt="5"/>
              <a:tabLst>
                <a:tab pos="967740" algn="l"/>
                <a:tab pos="968375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RDS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AWS?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5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5"/>
            </a:pPr>
            <a:endParaRPr sz="1950">
              <a:latin typeface="Times New Roman"/>
              <a:cs typeface="Times New Roman"/>
            </a:endParaRPr>
          </a:p>
          <a:p>
            <a:pPr lvl="1" marL="1882139" indent="-457834">
              <a:lnSpc>
                <a:spcPct val="100000"/>
              </a:lnSpc>
              <a:buAutoNum type="alphaLcPeriod"/>
              <a:tabLst>
                <a:tab pos="1882139" algn="l"/>
                <a:tab pos="1882775" algn="l"/>
              </a:tabLst>
            </a:pPr>
            <a:r>
              <a:rPr dirty="0" sz="2000" spc="-15">
                <a:latin typeface="Times New Roman"/>
                <a:cs typeface="Times New Roman"/>
              </a:rPr>
              <a:t>MySQL</a:t>
            </a:r>
            <a:endParaRPr sz="2000">
              <a:latin typeface="Times New Roman"/>
              <a:cs typeface="Times New Roman"/>
            </a:endParaRPr>
          </a:p>
          <a:p>
            <a:pPr lvl="1" marL="1882139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82139" algn="l"/>
                <a:tab pos="1882775" algn="l"/>
              </a:tabLst>
            </a:pPr>
            <a:r>
              <a:rPr dirty="0" sz="2000" spc="-5">
                <a:latin typeface="Times New Roman"/>
                <a:cs typeface="Times New Roman"/>
              </a:rPr>
              <a:t>Oracle</a:t>
            </a:r>
            <a:endParaRPr sz="2000">
              <a:latin typeface="Times New Roman"/>
              <a:cs typeface="Times New Roman"/>
            </a:endParaRPr>
          </a:p>
          <a:p>
            <a:pPr lvl="1" marL="1882139" indent="-457834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1882139" algn="l"/>
                <a:tab pos="1882775" algn="l"/>
              </a:tabLst>
            </a:pPr>
            <a:r>
              <a:rPr dirty="0" sz="2000" spc="-5">
                <a:latin typeface="Times New Roman"/>
                <a:cs typeface="Times New Roman"/>
              </a:rPr>
              <a:t>Maria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endParaRPr sz="2000">
              <a:latin typeface="Times New Roman"/>
              <a:cs typeface="Times New Roman"/>
            </a:endParaRPr>
          </a:p>
          <a:p>
            <a:pPr lvl="1" marL="1882139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82139" algn="l"/>
                <a:tab pos="1882775" algn="l"/>
              </a:tabLst>
            </a:pPr>
            <a:r>
              <a:rPr dirty="0" sz="2000" spc="-15">
                <a:latin typeface="Times New Roman"/>
                <a:cs typeface="Times New Roman"/>
              </a:rPr>
              <a:t>Dynamo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DB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42494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Dynamo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DB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7555230" cy="414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73455" indent="-457834">
              <a:lnSpc>
                <a:spcPct val="100000"/>
              </a:lnSpc>
              <a:spcBef>
                <a:spcPts val="1964"/>
              </a:spcBef>
              <a:buAutoNum type="arabicPeriod" startAt="6"/>
              <a:tabLst>
                <a:tab pos="973455" algn="l"/>
                <a:tab pos="974090" algn="l"/>
                <a:tab pos="5965190" algn="l"/>
              </a:tabLst>
            </a:pP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hosted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6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6"/>
            </a:pPr>
            <a:endParaRPr sz="1950">
              <a:latin typeface="Times New Roman"/>
              <a:cs typeface="Times New Roman"/>
            </a:endParaRPr>
          </a:p>
          <a:p>
            <a:pPr lvl="1" marL="1888489" indent="-457834">
              <a:lnSpc>
                <a:spcPct val="100000"/>
              </a:lnSpc>
              <a:buAutoNum type="alphaLcPeriod"/>
              <a:tabLst>
                <a:tab pos="1888489" algn="l"/>
                <a:tab pos="1889125" algn="l"/>
              </a:tabLst>
            </a:pPr>
            <a:r>
              <a:rPr dirty="0" sz="2000">
                <a:latin typeface="Times New Roman"/>
                <a:cs typeface="Times New Roman"/>
              </a:rPr>
              <a:t>Elastic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Beanstalk</a:t>
            </a:r>
            <a:endParaRPr sz="2000">
              <a:latin typeface="Times New Roman"/>
              <a:cs typeface="Times New Roman"/>
            </a:endParaRPr>
          </a:p>
          <a:p>
            <a:pPr lvl="1" marL="1888489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88489" algn="l"/>
                <a:tab pos="1889125" algn="l"/>
              </a:tabLst>
            </a:pP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bucket</a:t>
            </a:r>
            <a:endParaRPr sz="2000">
              <a:latin typeface="Times New Roman"/>
              <a:cs typeface="Times New Roman"/>
            </a:endParaRPr>
          </a:p>
          <a:p>
            <a:pPr lvl="1" marL="1888489" indent="-457834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1888489" algn="l"/>
                <a:tab pos="1889125" algn="l"/>
              </a:tabLst>
            </a:pPr>
            <a:r>
              <a:rPr dirty="0" sz="2000" spc="-10">
                <a:latin typeface="Times New Roman"/>
                <a:cs typeface="Times New Roman"/>
              </a:rPr>
              <a:t>EBS</a:t>
            </a:r>
            <a:endParaRPr sz="2000">
              <a:latin typeface="Times New Roman"/>
              <a:cs typeface="Times New Roman"/>
            </a:endParaRPr>
          </a:p>
          <a:p>
            <a:pPr lvl="1" marL="1888489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88489" algn="l"/>
                <a:tab pos="1889125" algn="l"/>
              </a:tabLst>
            </a:pPr>
            <a:r>
              <a:rPr dirty="0" sz="2000" spc="-5">
                <a:latin typeface="Times New Roman"/>
                <a:cs typeface="Times New Roman"/>
              </a:rPr>
              <a:t>Glacier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43129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S3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bucket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5901055" cy="370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73455" indent="-457834">
              <a:lnSpc>
                <a:spcPct val="100000"/>
              </a:lnSpc>
              <a:spcBef>
                <a:spcPts val="2115"/>
              </a:spcBef>
              <a:buAutoNum type="arabicPeriod" startAt="7"/>
              <a:tabLst>
                <a:tab pos="973455" algn="l"/>
                <a:tab pos="974090" algn="l"/>
                <a:tab pos="5824220" algn="l"/>
              </a:tabLst>
            </a:pP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ec</a:t>
            </a:r>
            <a:r>
              <a:rPr dirty="0" sz="2000">
                <a:latin typeface="Times New Roman"/>
                <a:cs typeface="Times New Roman"/>
              </a:rPr>
              <a:t>urity 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roups in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dd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7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7"/>
            </a:pPr>
            <a:endParaRPr sz="1950">
              <a:latin typeface="Times New Roman"/>
              <a:cs typeface="Times New Roman"/>
            </a:endParaRPr>
          </a:p>
          <a:p>
            <a:pPr lvl="1" marL="1888489" indent="-457834">
              <a:lnSpc>
                <a:spcPct val="100000"/>
              </a:lnSpc>
              <a:buAutoNum type="alphaLcPeriod"/>
              <a:tabLst>
                <a:tab pos="1888489" algn="l"/>
                <a:tab pos="1889125" algn="l"/>
              </a:tabLst>
            </a:pPr>
            <a:r>
              <a:rPr dirty="0" sz="2000" spc="-5">
                <a:latin typeface="Times New Roman"/>
                <a:cs typeface="Times New Roman"/>
              </a:rPr>
              <a:t>Rules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specific instance</a:t>
            </a:r>
            <a:endParaRPr sz="2000">
              <a:latin typeface="Times New Roman"/>
              <a:cs typeface="Times New Roman"/>
            </a:endParaRPr>
          </a:p>
          <a:p>
            <a:pPr lvl="1" marL="1888489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88489" algn="l"/>
                <a:tab pos="1889125" algn="l"/>
              </a:tabLst>
            </a:pP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prevent</a:t>
            </a:r>
            <a:r>
              <a:rPr dirty="0" sz="2000" spc="-10">
                <a:latin typeface="Times New Roman"/>
                <a:cs typeface="Times New Roman"/>
              </a:rPr>
              <a:t> access</a:t>
            </a:r>
            <a:endParaRPr sz="2000">
              <a:latin typeface="Times New Roman"/>
              <a:cs typeface="Times New Roman"/>
            </a:endParaRPr>
          </a:p>
          <a:p>
            <a:pPr lvl="1" marL="1888489" indent="-457834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1888489" algn="l"/>
                <a:tab pos="1889125" algn="l"/>
              </a:tabLst>
            </a:pPr>
            <a:r>
              <a:rPr dirty="0" sz="2000" spc="-10">
                <a:latin typeface="Times New Roman"/>
                <a:cs typeface="Times New Roman"/>
              </a:rPr>
              <a:t>Features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43129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 Rules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to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specific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7272655" cy="370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73455" indent="-457834">
              <a:lnSpc>
                <a:spcPct val="100000"/>
              </a:lnSpc>
              <a:spcBef>
                <a:spcPts val="2115"/>
              </a:spcBef>
              <a:buAutoNum type="arabicPeriod" startAt="8"/>
              <a:tabLst>
                <a:tab pos="973455" algn="l"/>
                <a:tab pos="974090" algn="l"/>
                <a:tab pos="7195820" algn="l"/>
              </a:tabLst>
            </a:pPr>
            <a:r>
              <a:rPr dirty="0" sz="2000">
                <a:latin typeface="Times New Roman"/>
                <a:cs typeface="Times New Roman"/>
              </a:rPr>
              <a:t>Elastic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10">
                <a:latin typeface="Times New Roman"/>
                <a:cs typeface="Times New Roman"/>
              </a:rPr>
              <a:t>ea</a:t>
            </a:r>
            <a:r>
              <a:rPr dirty="0" sz="2000" spc="-5">
                <a:latin typeface="Times New Roman"/>
                <a:cs typeface="Times New Roman"/>
              </a:rPr>
              <a:t>nst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lk 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8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8"/>
            </a:pPr>
            <a:endParaRPr sz="1950">
              <a:latin typeface="Times New Roman"/>
              <a:cs typeface="Times New Roman"/>
            </a:endParaRPr>
          </a:p>
          <a:p>
            <a:pPr lvl="1" marL="1888489" indent="-457834">
              <a:lnSpc>
                <a:spcPct val="100000"/>
              </a:lnSpc>
              <a:buAutoNum type="alphaLcPeriod"/>
              <a:tabLst>
                <a:tab pos="1888489" algn="l"/>
                <a:tab pos="1889125" algn="l"/>
              </a:tabLst>
            </a:pPr>
            <a:r>
              <a:rPr dirty="0" sz="2000">
                <a:latin typeface="Times New Roman"/>
                <a:cs typeface="Times New Roman"/>
              </a:rPr>
              <a:t>Add </a:t>
            </a:r>
            <a:r>
              <a:rPr dirty="0" sz="2000" spc="-5">
                <a:latin typeface="Times New Roman"/>
                <a:cs typeface="Times New Roman"/>
              </a:rPr>
              <a:t>rules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specific instance</a:t>
            </a:r>
            <a:endParaRPr sz="2000">
              <a:latin typeface="Times New Roman"/>
              <a:cs typeface="Times New Roman"/>
            </a:endParaRPr>
          </a:p>
          <a:p>
            <a:pPr lvl="1" marL="1888489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88489" algn="l"/>
                <a:tab pos="1889125" algn="l"/>
              </a:tabLst>
            </a:pPr>
            <a:r>
              <a:rPr dirty="0" sz="2000" spc="-5">
                <a:latin typeface="Times New Roman"/>
                <a:cs typeface="Times New Roman"/>
              </a:rPr>
              <a:t>Add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prevent </a:t>
            </a:r>
            <a:r>
              <a:rPr dirty="0" sz="2000" spc="-10">
                <a:latin typeface="Times New Roman"/>
                <a:cs typeface="Times New Roman"/>
              </a:rPr>
              <a:t>access</a:t>
            </a:r>
            <a:endParaRPr sz="2000">
              <a:latin typeface="Times New Roman"/>
              <a:cs typeface="Times New Roman"/>
            </a:endParaRPr>
          </a:p>
          <a:p>
            <a:pPr lvl="1" marL="1888489" indent="-457834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1888489" algn="l"/>
                <a:tab pos="1889125" algn="l"/>
              </a:tabLst>
            </a:pPr>
            <a:r>
              <a:rPr dirty="0" sz="2000" spc="-5">
                <a:latin typeface="Times New Roman"/>
                <a:cs typeface="Times New Roman"/>
              </a:rPr>
              <a:t>Deploy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scalable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R="327025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Deploy </a:t>
            </a:r>
            <a:r>
              <a:rPr dirty="0" sz="2000" b="1">
                <a:latin typeface="Times New Roman"/>
                <a:cs typeface="Times New Roman"/>
              </a:rPr>
              <a:t>scalable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web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8345170" cy="5021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75994" indent="-458470">
              <a:lnSpc>
                <a:spcPct val="100000"/>
              </a:lnSpc>
              <a:spcBef>
                <a:spcPts val="2085"/>
              </a:spcBef>
              <a:buAutoNum type="arabicPeriod" startAt="9"/>
              <a:tabLst>
                <a:tab pos="975994" algn="l"/>
                <a:tab pos="976630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given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deployed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beanstalk?</a:t>
            </a:r>
            <a:endParaRPr sz="2000">
              <a:latin typeface="Times New Roman"/>
              <a:cs typeface="Times New Roman"/>
            </a:endParaRPr>
          </a:p>
          <a:p>
            <a:pPr lvl="1" marL="1946275" indent="-513715">
              <a:lnSpc>
                <a:spcPct val="100000"/>
              </a:lnSpc>
              <a:buAutoNum type="romanLcPeriod"/>
              <a:tabLst>
                <a:tab pos="1946275" algn="l"/>
                <a:tab pos="1946910" algn="l"/>
              </a:tabLst>
            </a:pPr>
            <a:r>
              <a:rPr dirty="0" sz="2000">
                <a:latin typeface="Times New Roman"/>
                <a:cs typeface="Times New Roman"/>
              </a:rPr>
              <a:t>PHP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Python</a:t>
            </a:r>
            <a:endParaRPr sz="2000">
              <a:latin typeface="Times New Roman"/>
              <a:cs typeface="Times New Roman"/>
            </a:endParaRPr>
          </a:p>
          <a:p>
            <a:pPr lvl="1" marL="1946275" indent="-513715">
              <a:lnSpc>
                <a:spcPct val="100000"/>
              </a:lnSpc>
              <a:buAutoNum type="romanLcPeriod"/>
              <a:tabLst>
                <a:tab pos="1946275" algn="l"/>
                <a:tab pos="1946910" algn="l"/>
              </a:tabLst>
            </a:pPr>
            <a:r>
              <a:rPr dirty="0" sz="2000" spc="-130">
                <a:latin typeface="Times New Roman"/>
                <a:cs typeface="Times New Roman"/>
              </a:rPr>
              <a:t>JAVA</a:t>
            </a:r>
            <a:endParaRPr sz="2000">
              <a:latin typeface="Times New Roman"/>
              <a:cs typeface="Times New Roman"/>
            </a:endParaRPr>
          </a:p>
          <a:p>
            <a:pPr lvl="1" marL="1946275" indent="-513715">
              <a:lnSpc>
                <a:spcPct val="100000"/>
              </a:lnSpc>
              <a:buAutoNum type="romanLcPeriod"/>
              <a:tabLst>
                <a:tab pos="1946275" algn="l"/>
                <a:tab pos="1946910" algn="l"/>
              </a:tabLst>
            </a:pPr>
            <a:r>
              <a:rPr dirty="0" sz="2000">
                <a:latin typeface="Times New Roman"/>
                <a:cs typeface="Times New Roman"/>
              </a:rPr>
              <a:t>Node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JS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890395" indent="-457834">
              <a:lnSpc>
                <a:spcPct val="100000"/>
              </a:lnSpc>
              <a:spcBef>
                <a:spcPts val="1835"/>
              </a:spcBef>
              <a:buAutoNum type="alphaLcPeriod"/>
              <a:tabLst>
                <a:tab pos="1890395" algn="l"/>
                <a:tab pos="189103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89039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90395" algn="l"/>
                <a:tab pos="1891030" algn="l"/>
              </a:tabLst>
            </a:pPr>
            <a:r>
              <a:rPr dirty="0" sz="2000" spc="-5">
                <a:latin typeface="Times New Roman"/>
                <a:cs typeface="Times New Roman"/>
              </a:rPr>
              <a:t>Only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marL="189039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90395" algn="l"/>
                <a:tab pos="189103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marL="189039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90395" algn="l"/>
                <a:tab pos="1891030" algn="l"/>
              </a:tabLst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433195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All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i,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77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345" y="3400425"/>
            <a:ext cx="3028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iii.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345" y="2180272"/>
            <a:ext cx="10066020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indent="-515620">
              <a:lnSpc>
                <a:spcPct val="100000"/>
              </a:lnSpc>
              <a:spcBef>
                <a:spcPts val="100"/>
              </a:spcBef>
              <a:buAutoNum type="romanLcPeriod"/>
              <a:tabLst>
                <a:tab pos="527685" algn="l"/>
                <a:tab pos="528320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Key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 provides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centralized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encryption</a:t>
            </a:r>
            <a:endParaRPr sz="2000">
              <a:latin typeface="Times New Roman"/>
              <a:cs typeface="Times New Roman"/>
            </a:endParaRPr>
          </a:p>
          <a:p>
            <a:pPr marL="528320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latin typeface="Times New Roman"/>
                <a:cs typeface="Times New Roman"/>
              </a:rPr>
              <a:t>keys.</a:t>
            </a:r>
            <a:endParaRPr sz="2000">
              <a:latin typeface="Times New Roman"/>
              <a:cs typeface="Times New Roman"/>
            </a:endParaRPr>
          </a:p>
          <a:p>
            <a:pPr marL="528320" marR="5080" indent="-515620">
              <a:lnSpc>
                <a:spcPct val="100000"/>
              </a:lnSpc>
              <a:buAutoNum type="romanLcPeriod" startAt="2"/>
              <a:tabLst>
                <a:tab pos="527685" algn="l"/>
                <a:tab pos="528320" algn="l"/>
              </a:tabLst>
            </a:pPr>
            <a:r>
              <a:rPr dirty="0" sz="2000" spc="-5">
                <a:latin typeface="Times New Roman"/>
                <a:cs typeface="Times New Roman"/>
              </a:rPr>
              <a:t>There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 </a:t>
            </a:r>
            <a:r>
              <a:rPr dirty="0" sz="2000" spc="-15">
                <a:latin typeface="Times New Roman"/>
                <a:cs typeface="Times New Roman"/>
              </a:rPr>
              <a:t>charge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storage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default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keys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account.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additional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master </a:t>
            </a:r>
            <a:r>
              <a:rPr dirty="0" sz="2000" spc="-20">
                <a:latin typeface="Times New Roman"/>
                <a:cs typeface="Times New Roman"/>
              </a:rPr>
              <a:t>keys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key </a:t>
            </a:r>
            <a:r>
              <a:rPr dirty="0" sz="2000" spc="-10">
                <a:latin typeface="Times New Roman"/>
                <a:cs typeface="Times New Roman"/>
              </a:rPr>
              <a:t>usage.</a:t>
            </a:r>
            <a:endParaRPr sz="2000">
              <a:latin typeface="Times New Roman"/>
              <a:cs typeface="Times New Roman"/>
            </a:endParaRPr>
          </a:p>
          <a:p>
            <a:pPr marL="52832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KMS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60">
                <a:latin typeface="Times New Roman"/>
                <a:cs typeface="Times New Roman"/>
              </a:rPr>
              <a:t>y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re n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ns</a:t>
            </a:r>
            <a:r>
              <a:rPr dirty="0" sz="2000" spc="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outs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 spc="-2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ions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</a:t>
            </a:r>
            <a:r>
              <a:rPr dirty="0" sz="2000" spc="-2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345" y="4258817"/>
            <a:ext cx="1913255" cy="185547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345" y="6449695"/>
            <a:ext cx="24669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All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i,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312" y="1258570"/>
            <a:ext cx="687387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392430">
              <a:lnSpc>
                <a:spcPct val="100000"/>
              </a:lnSpc>
              <a:spcBef>
                <a:spcPts val="1980"/>
              </a:spcBef>
              <a:tabLst>
                <a:tab pos="848994" algn="l"/>
              </a:tabLst>
            </a:pPr>
            <a:r>
              <a:rPr dirty="0" sz="2000">
                <a:latin typeface="Times New Roman"/>
                <a:cs typeface="Times New Roman"/>
              </a:rPr>
              <a:t>10.	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given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true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KMS Service?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0029" y="2982848"/>
            <a:ext cx="5339715" cy="293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indent="-516255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APIs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CLI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IAM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>
                <a:latin typeface="Times New Roman"/>
                <a:cs typeface="Times New Roman"/>
              </a:rPr>
              <a:t>The visual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editor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simulator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5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</a:t>
            </a:r>
            <a:r>
              <a:rPr dirty="0" sz="2000" spc="5" b="1">
                <a:latin typeface="Times New Roman"/>
                <a:cs typeface="Times New Roman"/>
              </a:rPr>
              <a:t>w</a:t>
            </a:r>
            <a:r>
              <a:rPr dirty="0" sz="2000" spc="-10" b="1">
                <a:latin typeface="Times New Roman"/>
                <a:cs typeface="Times New Roman"/>
              </a:rPr>
              <a:t>er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All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the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sz="2000" b="1">
                <a:latin typeface="Times New Roman"/>
                <a:cs typeface="Times New Roman"/>
              </a:rPr>
              <a:t>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7371080" cy="949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  <a:spcBef>
                <a:spcPts val="1995"/>
              </a:spcBef>
              <a:tabLst>
                <a:tab pos="901065" algn="l"/>
              </a:tabLst>
            </a:pPr>
            <a:r>
              <a:rPr dirty="0" sz="2000">
                <a:latin typeface="Times New Roman"/>
                <a:cs typeface="Times New Roman"/>
              </a:rPr>
              <a:t>11.	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groups,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0029" y="2985770"/>
            <a:ext cx="3163570" cy="293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indent="-516255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 spc="-75">
                <a:latin typeface="Times New Roman"/>
                <a:cs typeface="Times New Roman"/>
              </a:rPr>
              <a:t>Yes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 spc="-10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 spc="-5">
                <a:latin typeface="Times New Roman"/>
                <a:cs typeface="Times New Roman"/>
              </a:rPr>
              <a:t>No,</a:t>
            </a:r>
            <a:r>
              <a:rPr dirty="0" sz="2000">
                <a:latin typeface="Times New Roman"/>
                <a:cs typeface="Times New Roman"/>
              </a:rPr>
              <a:t> but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be.</a:t>
            </a:r>
            <a:endParaRPr sz="2000">
              <a:latin typeface="Times New Roman"/>
              <a:cs typeface="Times New Roman"/>
            </a:endParaRPr>
          </a:p>
          <a:p>
            <a:pPr marL="528320" indent="-516255">
              <a:lnSpc>
                <a:spcPct val="100000"/>
              </a:lnSpc>
              <a:spcBef>
                <a:spcPts val="1705"/>
              </a:spcBef>
              <a:buAutoNum type="alphaLcPeriod"/>
              <a:tabLst>
                <a:tab pos="528320" algn="l"/>
                <a:tab pos="528955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No,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they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can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5857240" cy="95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  <a:spcBef>
                <a:spcPts val="2014"/>
              </a:spcBef>
              <a:tabLst>
                <a:tab pos="901065" algn="l"/>
              </a:tabLst>
            </a:pPr>
            <a:r>
              <a:rPr dirty="0" sz="2000">
                <a:latin typeface="Times New Roman"/>
                <a:cs typeface="Times New Roman"/>
              </a:rPr>
              <a:t>12.	</a:t>
            </a:r>
            <a:r>
              <a:rPr dirty="0" sz="2000" spc="-5">
                <a:latin typeface="Times New Roman"/>
                <a:cs typeface="Times New Roman"/>
              </a:rPr>
              <a:t>Do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names have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0560" y="5080000"/>
            <a:ext cx="6040120" cy="1638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312" y="1258570"/>
            <a:ext cx="10394315" cy="3694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Workflow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Times New Roman"/>
                <a:cs typeface="Times New Roman"/>
              </a:rPr>
              <a:t>Elastic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Beanstalk</a:t>
            </a:r>
            <a:endParaRPr sz="2400">
              <a:latin typeface="Times New Roman"/>
              <a:cs typeface="Times New Roman"/>
            </a:endParaRPr>
          </a:p>
          <a:p>
            <a:pPr marL="861694" marR="66040" indent="-342900">
              <a:lnSpc>
                <a:spcPct val="150000"/>
              </a:lnSpc>
              <a:spcBef>
                <a:spcPts val="800"/>
              </a:spcBef>
              <a:buFont typeface="Arial MT"/>
              <a:buChar char="•"/>
              <a:tabLst>
                <a:tab pos="861694" algn="l"/>
                <a:tab pos="86233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 </a:t>
            </a:r>
            <a:r>
              <a:rPr dirty="0" sz="2000">
                <a:latin typeface="Times New Roman"/>
                <a:cs typeface="Times New Roman"/>
              </a:rPr>
              <a:t>Elastic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Beanstalk,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upload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version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5">
                <a:latin typeface="Times New Roman"/>
                <a:cs typeface="Times New Roman"/>
              </a:rPr>
              <a:t> form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 </a:t>
            </a:r>
            <a:r>
              <a:rPr dirty="0" sz="2000">
                <a:latin typeface="Times New Roman"/>
                <a:cs typeface="Times New Roman"/>
              </a:rPr>
              <a:t>bundle </a:t>
            </a:r>
            <a:r>
              <a:rPr dirty="0" sz="2000" spc="-5">
                <a:latin typeface="Times New Roman"/>
                <a:cs typeface="Times New Roman"/>
              </a:rPr>
              <a:t>(for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-5">
                <a:latin typeface="Times New Roman"/>
                <a:cs typeface="Times New Roman"/>
              </a:rPr>
              <a:t> .war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Beanstalk,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then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about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 marL="861694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61694" algn="l"/>
                <a:tab pos="862330" algn="l"/>
              </a:tabLst>
            </a:pPr>
            <a:r>
              <a:rPr dirty="0" sz="2000">
                <a:latin typeface="Times New Roman"/>
                <a:cs typeface="Times New Roman"/>
              </a:rPr>
              <a:t>Elastic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Beanstalk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launches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environment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endParaRPr sz="2000">
              <a:latin typeface="Times New Roman"/>
              <a:cs typeface="Times New Roman"/>
            </a:endParaRPr>
          </a:p>
          <a:p>
            <a:pPr marL="861694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needed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run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code.</a:t>
            </a:r>
            <a:endParaRPr sz="2000">
              <a:latin typeface="Times New Roman"/>
              <a:cs typeface="Times New Roman"/>
            </a:endParaRPr>
          </a:p>
          <a:p>
            <a:pPr marL="861694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61694" algn="l"/>
                <a:tab pos="862330" algn="l"/>
              </a:tabLst>
            </a:pPr>
            <a:r>
              <a:rPr dirty="0" sz="2000" spc="-5">
                <a:latin typeface="Times New Roman"/>
                <a:cs typeface="Times New Roman"/>
              </a:rPr>
              <a:t>After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environment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launched,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your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environment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new</a:t>
            </a:r>
            <a:endParaRPr sz="2000">
              <a:latin typeface="Times New Roman"/>
              <a:cs typeface="Times New Roman"/>
            </a:endParaRPr>
          </a:p>
          <a:p>
            <a:pPr marL="861694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versions.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9635" y="6465252"/>
            <a:ext cx="16700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4760" y="5709920"/>
            <a:ext cx="2691765" cy="1029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320" algn="l"/>
              </a:tabLst>
            </a:pPr>
            <a:r>
              <a:rPr dirty="0" sz="2000">
                <a:latin typeface="Times New Roman"/>
                <a:cs typeface="Times New Roman"/>
              </a:rPr>
              <a:t>d.	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All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the </a:t>
            </a:r>
            <a:r>
              <a:rPr dirty="0" sz="2000" b="1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80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12" y="1258570"/>
            <a:ext cx="11172825" cy="4260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15669" indent="-516255">
              <a:lnSpc>
                <a:spcPct val="100000"/>
              </a:lnSpc>
              <a:spcBef>
                <a:spcPts val="2155"/>
              </a:spcBef>
              <a:buAutoNum type="arabicPeriod" startAt="13"/>
              <a:tabLst>
                <a:tab pos="915669" algn="l"/>
                <a:tab pos="916305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13"/>
            </a:pPr>
            <a:endParaRPr sz="2850">
              <a:latin typeface="Times New Roman"/>
              <a:cs typeface="Times New Roman"/>
            </a:endParaRPr>
          </a:p>
          <a:p>
            <a:pPr lvl="1" marL="1830705" marR="5080" indent="-516255">
              <a:lnSpc>
                <a:spcPct val="150100"/>
              </a:lnSpc>
              <a:buAutoNum type="alphaLcPeriod"/>
              <a:tabLst>
                <a:tab pos="1830705" algn="l"/>
                <a:tab pos="1831339" algn="l"/>
              </a:tabLst>
            </a:pP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permanent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long-term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credentials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interact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lvl="1" marL="1830705" indent="-516255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1830705" algn="l"/>
                <a:tab pos="1831339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role does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 any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credentials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cannot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endParaRPr sz="2000">
              <a:latin typeface="Times New Roman"/>
              <a:cs typeface="Times New Roman"/>
            </a:endParaRPr>
          </a:p>
          <a:p>
            <a:pPr marL="183070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lvl="1" marL="1830705" marR="62230" indent="-516255">
              <a:lnSpc>
                <a:spcPct val="150000"/>
              </a:lnSpc>
              <a:spcBef>
                <a:spcPts val="505"/>
              </a:spcBef>
              <a:buAutoNum type="alphaLcPeriod" startAt="3"/>
              <a:tabLst>
                <a:tab pos="1830705" algn="l"/>
                <a:tab pos="1831339" algn="l"/>
              </a:tabLst>
            </a:pP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roles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assumed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authorized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entities,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EC2.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8626" y="2994025"/>
            <a:ext cx="1513840" cy="293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dirty="0" sz="2000" spc="-5">
                <a:latin typeface="Times New Roman"/>
                <a:cs typeface="Times New Roman"/>
              </a:rPr>
              <a:t>a.	</a:t>
            </a:r>
            <a:r>
              <a:rPr dirty="0" sz="2000">
                <a:latin typeface="Times New Roman"/>
                <a:cs typeface="Times New Roman"/>
              </a:rPr>
              <a:t>500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  <a:tabLst>
                <a:tab pos="527685" algn="l"/>
              </a:tabLst>
            </a:pPr>
            <a:r>
              <a:rPr dirty="0" sz="2000" spc="-5">
                <a:latin typeface="Times New Roman"/>
                <a:cs typeface="Times New Roman"/>
              </a:rPr>
              <a:t>b.	1000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  <a:tabLst>
                <a:tab pos="527685" algn="l"/>
              </a:tabLst>
            </a:pPr>
            <a:r>
              <a:rPr dirty="0" sz="2000" spc="-5">
                <a:latin typeface="Times New Roman"/>
                <a:cs typeface="Times New Roman"/>
              </a:rPr>
              <a:t>c.	</a:t>
            </a:r>
            <a:r>
              <a:rPr dirty="0" sz="2000">
                <a:latin typeface="Times New Roman"/>
                <a:cs typeface="Times New Roman"/>
              </a:rPr>
              <a:t>1500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d.	10000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1000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9559925" cy="960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  <a:spcBef>
                <a:spcPts val="2080"/>
              </a:spcBef>
              <a:tabLst>
                <a:tab pos="902335" algn="l"/>
              </a:tabLst>
            </a:pPr>
            <a:r>
              <a:rPr dirty="0" sz="2000">
                <a:latin typeface="Times New Roman"/>
                <a:cs typeface="Times New Roman"/>
              </a:rPr>
              <a:t>14.	</a:t>
            </a:r>
            <a:r>
              <a:rPr dirty="0" sz="2000" spc="-5">
                <a:latin typeface="Times New Roman"/>
                <a:cs typeface="Times New Roman"/>
              </a:rPr>
              <a:t>How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roles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requesting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increase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limit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418445" cy="5149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Assessment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01065" indent="-516255">
              <a:lnSpc>
                <a:spcPct val="100000"/>
              </a:lnSpc>
              <a:spcBef>
                <a:spcPts val="2250"/>
              </a:spcBef>
              <a:buAutoNum type="arabicPeriod" startAt="15"/>
              <a:tabLst>
                <a:tab pos="901065" algn="l"/>
                <a:tab pos="90170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features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roles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5">
                <a:latin typeface="Times New Roman"/>
                <a:cs typeface="Times New Roman"/>
              </a:rPr>
              <a:t> instances?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15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5"/>
            </a:pPr>
            <a:endParaRPr sz="2200">
              <a:latin typeface="Times New Roman"/>
              <a:cs typeface="Times New Roman"/>
            </a:endParaRPr>
          </a:p>
          <a:p>
            <a:pPr lvl="1" marL="1816100" marR="5080" indent="-516255">
              <a:lnSpc>
                <a:spcPct val="150100"/>
              </a:lnSpc>
              <a:buAutoNum type="alphaLcPeriod"/>
              <a:tabLst>
                <a:tab pos="1816100" algn="l"/>
                <a:tab pos="181673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temporary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credentials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lvl="1" marL="1816100" indent="-516890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1816100" algn="l"/>
                <a:tab pos="1816735" algn="l"/>
              </a:tabLst>
            </a:pPr>
            <a:r>
              <a:rPr dirty="0" sz="2000">
                <a:latin typeface="Times New Roman"/>
                <a:cs typeface="Times New Roman"/>
              </a:rPr>
              <a:t>Automatic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rotation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temporary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credentials.</a:t>
            </a:r>
            <a:endParaRPr sz="2000">
              <a:latin typeface="Times New Roman"/>
              <a:cs typeface="Times New Roman"/>
            </a:endParaRPr>
          </a:p>
          <a:p>
            <a:pPr lvl="1" marL="1816100" indent="-516890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1816100" algn="l"/>
                <a:tab pos="1816735" algn="l"/>
              </a:tabLst>
            </a:pPr>
            <a:r>
              <a:rPr dirty="0" sz="2000" spc="-5">
                <a:latin typeface="Times New Roman"/>
                <a:cs typeface="Times New Roman"/>
              </a:rPr>
              <a:t>Granular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 permissions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lvl="1" marL="1816100" indent="-516890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1816100" algn="l"/>
                <a:tab pos="1816735" algn="l"/>
              </a:tabLst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1299845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All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the </a:t>
            </a:r>
            <a:r>
              <a:rPr dirty="0" sz="2000" b="1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1258570"/>
            <a:ext cx="10043795" cy="4904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977265" algn="l"/>
                <a:tab pos="977900" algn="l"/>
              </a:tabLst>
            </a:pPr>
            <a:r>
              <a:rPr dirty="0" sz="2000" spc="-5">
                <a:latin typeface="Times New Roman"/>
                <a:cs typeface="Times New Roman"/>
              </a:rPr>
              <a:t>Deploy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PHP/ASP.NET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Elastic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Beanstalk.</a:t>
            </a:r>
            <a:endParaRPr sz="20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buAutoNum type="arabicPeriod"/>
              <a:tabLst>
                <a:tab pos="977265" algn="l"/>
                <a:tab pos="9779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scaling</a:t>
            </a:r>
            <a:r>
              <a:rPr dirty="0" sz="2000">
                <a:latin typeface="Times New Roman"/>
                <a:cs typeface="Times New Roman"/>
              </a:rPr>
              <a:t> 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deployed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buAutoNum type="arabicPeriod"/>
              <a:tabLst>
                <a:tab pos="977265" algn="l"/>
                <a:tab pos="97790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Virtual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>
                <a:latin typeface="Times New Roman"/>
                <a:cs typeface="Times New Roman"/>
              </a:rPr>
              <a:t> 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Formation</a:t>
            </a:r>
            <a:r>
              <a:rPr dirty="0" sz="2000">
                <a:latin typeface="Times New Roman"/>
                <a:cs typeface="Times New Roman"/>
              </a:rPr>
              <a:t> script.</a:t>
            </a:r>
            <a:endParaRPr sz="20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77265" algn="l"/>
                <a:tab pos="9779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Watch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monitor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>
                <a:latin typeface="Times New Roman"/>
                <a:cs typeface="Times New Roman"/>
              </a:rPr>
              <a:t> 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five </a:t>
            </a:r>
            <a:r>
              <a:rPr dirty="0" sz="2000" spc="-5">
                <a:latin typeface="Times New Roman"/>
                <a:cs typeface="Times New Roman"/>
              </a:rPr>
              <a:t>metrics.</a:t>
            </a:r>
            <a:endParaRPr sz="20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buAutoNum type="arabicPeriod"/>
              <a:tabLst>
                <a:tab pos="977265" algn="l"/>
                <a:tab pos="9779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Configure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mail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notification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Virtual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>
                <a:latin typeface="Times New Roman"/>
                <a:cs typeface="Times New Roman"/>
              </a:rPr>
              <a:t> if 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exceeds</a:t>
            </a:r>
            <a:r>
              <a:rPr dirty="0" sz="2000">
                <a:latin typeface="Times New Roman"/>
                <a:cs typeface="Times New Roman"/>
              </a:rPr>
              <a:t> the CPU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usage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60%.</a:t>
            </a:r>
            <a:endParaRPr sz="20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buAutoNum type="arabicPeriod"/>
              <a:tabLst>
                <a:tab pos="977265" algn="l"/>
                <a:tab pos="977900" algn="l"/>
              </a:tabLst>
            </a:pPr>
            <a:r>
              <a:rPr dirty="0" sz="2000" spc="-15">
                <a:latin typeface="Times New Roman"/>
                <a:cs typeface="Times New Roman"/>
              </a:rPr>
              <a:t>Write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case 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SQS.</a:t>
            </a:r>
            <a:endParaRPr sz="20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buAutoNum type="arabicPeriod"/>
              <a:tabLst>
                <a:tab pos="977265" algn="l"/>
                <a:tab pos="977900" algn="l"/>
              </a:tabLst>
            </a:pP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document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>
                <a:latin typeface="Times New Roman"/>
                <a:cs typeface="Times New Roman"/>
              </a:rPr>
              <a:t> SES.</a:t>
            </a:r>
            <a:endParaRPr sz="20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buAutoNum type="arabicPeriod"/>
              <a:tabLst>
                <a:tab pos="977265" algn="l"/>
                <a:tab pos="977900" algn="l"/>
              </a:tabLst>
            </a:pPr>
            <a:r>
              <a:rPr dirty="0" sz="2000" spc="-5">
                <a:latin typeface="Times New Roman"/>
                <a:cs typeface="Times New Roman"/>
              </a:rPr>
              <a:t>Perform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following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task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IAM</a:t>
            </a:r>
            <a:endParaRPr sz="2000">
              <a:latin typeface="Times New Roman"/>
              <a:cs typeface="Times New Roman"/>
            </a:endParaRPr>
          </a:p>
          <a:p>
            <a:pPr lvl="1" marL="1434465" indent="-457834">
              <a:lnSpc>
                <a:spcPct val="100000"/>
              </a:lnSpc>
              <a:buAutoNum type="arabicPeriod"/>
              <a:tabLst>
                <a:tab pos="1434465" algn="l"/>
                <a:tab pos="143510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Create Group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ObjectRead</a:t>
            </a:r>
            <a:endParaRPr sz="2000">
              <a:latin typeface="Times New Roman"/>
              <a:cs typeface="Times New Roman"/>
            </a:endParaRPr>
          </a:p>
          <a:p>
            <a:pPr lvl="1" marL="1434465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34465" algn="l"/>
                <a:tab pos="143510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>
                <a:latin typeface="Times New Roman"/>
                <a:cs typeface="Times New Roman"/>
              </a:rPr>
              <a:t> 4</a:t>
            </a:r>
            <a:r>
              <a:rPr dirty="0" sz="2000" spc="-5">
                <a:latin typeface="Times New Roman"/>
                <a:cs typeface="Times New Roman"/>
              </a:rPr>
              <a:t> users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add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</a:t>
            </a:r>
            <a:endParaRPr sz="2000">
              <a:latin typeface="Times New Roman"/>
              <a:cs typeface="Times New Roman"/>
            </a:endParaRPr>
          </a:p>
          <a:p>
            <a:pPr lvl="1" marL="1434465" indent="-457834">
              <a:lnSpc>
                <a:spcPct val="100000"/>
              </a:lnSpc>
              <a:buAutoNum type="arabicPeriod"/>
              <a:tabLst>
                <a:tab pos="1434465" algn="l"/>
                <a:tab pos="1435100" algn="l"/>
              </a:tabLst>
            </a:pPr>
            <a:r>
              <a:rPr dirty="0" sz="2000" spc="-5">
                <a:latin typeface="Times New Roman"/>
                <a:cs typeface="Times New Roman"/>
              </a:rPr>
              <a:t>Assign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S3-Readonly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ObjectRead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Group</a:t>
            </a:r>
            <a:endParaRPr sz="2000">
              <a:latin typeface="Times New Roman"/>
              <a:cs typeface="Times New Roman"/>
            </a:endParaRPr>
          </a:p>
          <a:p>
            <a:pPr lvl="1" marL="1434465" indent="-457834">
              <a:lnSpc>
                <a:spcPct val="100000"/>
              </a:lnSpc>
              <a:buAutoNum type="arabicPeriod"/>
              <a:tabLst>
                <a:tab pos="1434465" algn="l"/>
                <a:tab pos="1435100" algn="l"/>
              </a:tabLst>
            </a:pPr>
            <a:r>
              <a:rPr dirty="0" sz="2000" spc="-15">
                <a:latin typeface="Times New Roman"/>
                <a:cs typeface="Times New Roman"/>
              </a:rPr>
              <a:t>Login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 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 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verify.</a:t>
            </a:r>
            <a:endParaRPr sz="20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buAutoNum type="arabicPeriod"/>
              <a:tabLst>
                <a:tab pos="977265" algn="l"/>
                <a:tab pos="977900" algn="l"/>
              </a:tabLst>
            </a:pP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document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Active </a:t>
            </a:r>
            <a:r>
              <a:rPr dirty="0" sz="2000" spc="-25">
                <a:latin typeface="Times New Roman"/>
                <a:cs typeface="Times New Roman"/>
              </a:rPr>
              <a:t>Directory.</a:t>
            </a:r>
            <a:endParaRPr sz="2000">
              <a:latin typeface="Times New Roman"/>
              <a:cs typeface="Times New Roman"/>
            </a:endParaRPr>
          </a:p>
          <a:p>
            <a:pPr marL="977265" indent="-457834">
              <a:lnSpc>
                <a:spcPct val="100000"/>
              </a:lnSpc>
              <a:buAutoNum type="arabicPeriod"/>
              <a:tabLst>
                <a:tab pos="977265" algn="l"/>
                <a:tab pos="977900" algn="l"/>
              </a:tabLst>
            </a:pP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document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KMS.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8708" y="642715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C00000"/>
                </a:solidFill>
                <a:latin typeface="Calibri"/>
                <a:cs typeface="Calibri"/>
              </a:rPr>
              <a:t>84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1046" y="6452234"/>
            <a:ext cx="5448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-15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ni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o, 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nd </a:t>
            </a:r>
            <a:r>
              <a:rPr dirty="0" sz="2000" spc="-5">
                <a:latin typeface="Times New Roman"/>
                <a:cs typeface="Times New Roman"/>
              </a:rPr>
              <a:t>Mi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roso</a:t>
            </a:r>
            <a:r>
              <a:rPr dirty="0" sz="2000" spc="-10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17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</a:t>
            </a:r>
            <a:r>
              <a:rPr dirty="0" sz="2000" spc="-2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vic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12" y="1258570"/>
            <a:ext cx="11168380" cy="5066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 marL="864235" indent="-350520">
              <a:lnSpc>
                <a:spcPct val="100000"/>
              </a:lnSpc>
              <a:spcBef>
                <a:spcPts val="2000"/>
              </a:spcBef>
              <a:buFont typeface="Arial MT"/>
              <a:buChar char="•"/>
              <a:tabLst>
                <a:tab pos="864235" algn="l"/>
                <a:tab pos="864869" algn="l"/>
              </a:tabLst>
            </a:pPr>
            <a:r>
              <a:rPr dirty="0" sz="2000">
                <a:latin typeface="Times New Roman"/>
                <a:cs typeface="Times New Roman"/>
              </a:rPr>
              <a:t>Elastic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Beanstalk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helps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publish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written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languages.</a:t>
            </a:r>
            <a:endParaRPr sz="2000">
              <a:latin typeface="Times New Roman"/>
              <a:cs typeface="Times New Roman"/>
            </a:endParaRPr>
          </a:p>
          <a:p>
            <a:pPr marL="864235" indent="-3505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64235" algn="l"/>
                <a:tab pos="864869" algn="l"/>
              </a:tabLst>
            </a:pPr>
            <a:r>
              <a:rPr dirty="0" sz="2000">
                <a:latin typeface="Times New Roman"/>
                <a:cs typeface="Times New Roman"/>
              </a:rPr>
              <a:t>Monitoring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 watch.</a:t>
            </a:r>
            <a:endParaRPr sz="2000">
              <a:latin typeface="Times New Roman"/>
              <a:cs typeface="Times New Roman"/>
            </a:endParaRPr>
          </a:p>
          <a:p>
            <a:pPr marL="848994" indent="-33528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48994" algn="l"/>
                <a:tab pos="849630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your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entire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text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file.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You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JSON</a:t>
            </a:r>
            <a:endParaRPr sz="2000">
              <a:latin typeface="Times New Roman"/>
              <a:cs typeface="Times New Roman"/>
            </a:endParaRPr>
          </a:p>
          <a:p>
            <a:pPr marL="801370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YAML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what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</a:t>
            </a:r>
            <a:r>
              <a:rPr dirty="0" sz="2000">
                <a:latin typeface="Times New Roman"/>
                <a:cs typeface="Times New Roman"/>
              </a:rPr>
              <a:t> to </a:t>
            </a:r>
            <a:r>
              <a:rPr dirty="0" sz="2000" spc="-10">
                <a:latin typeface="Times New Roman"/>
                <a:cs typeface="Times New Roman"/>
              </a:rPr>
              <a:t>create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configure.</a:t>
            </a:r>
            <a:endParaRPr sz="2000">
              <a:latin typeface="Times New Roman"/>
              <a:cs typeface="Times New Roman"/>
            </a:endParaRPr>
          </a:p>
          <a:p>
            <a:pPr marL="864235" indent="-3505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64235" algn="l"/>
                <a:tab pos="864869" algn="l"/>
              </a:tabLst>
            </a:pP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SQS,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you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store,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receive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messages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between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 components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volume,</a:t>
            </a:r>
            <a:endParaRPr sz="2000">
              <a:latin typeface="Times New Roman"/>
              <a:cs typeface="Times New Roman"/>
            </a:endParaRPr>
          </a:p>
          <a:p>
            <a:pPr marL="80137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messages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requiring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  <a:p>
            <a:pPr marL="801370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01370" algn="l"/>
                <a:tab pos="802005" algn="l"/>
              </a:tabLst>
            </a:pPr>
            <a:r>
              <a:rPr dirty="0" sz="2000">
                <a:latin typeface="Times New Roman"/>
                <a:cs typeface="Times New Roman"/>
              </a:rPr>
              <a:t>SNS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 helps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through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email.</a:t>
            </a:r>
            <a:endParaRPr sz="2000">
              <a:latin typeface="Times New Roman"/>
              <a:cs typeface="Times New Roman"/>
            </a:endParaRPr>
          </a:p>
          <a:p>
            <a:pPr marL="801370" indent="-28765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01370" algn="l"/>
                <a:tab pos="802005" algn="l"/>
              </a:tabLst>
            </a:pPr>
            <a:r>
              <a:rPr dirty="0" sz="2000">
                <a:latin typeface="Times New Roman"/>
                <a:cs typeface="Times New Roman"/>
              </a:rPr>
              <a:t>Amazon Simple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Email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(Amazon</a:t>
            </a:r>
            <a:r>
              <a:rPr dirty="0" sz="2000">
                <a:latin typeface="Times New Roman"/>
                <a:cs typeface="Times New Roman"/>
              </a:rPr>
              <a:t> SES)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cloud-based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email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sending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 marL="801370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01370" algn="l"/>
                <a:tab pos="802005" algn="l"/>
              </a:tabLst>
            </a:pPr>
            <a:r>
              <a:rPr dirty="0" sz="2000" spc="-20">
                <a:latin typeface="Times New Roman"/>
                <a:cs typeface="Times New Roman"/>
              </a:rPr>
              <a:t>IAM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roles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policies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helps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assign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  <a:p>
            <a:pPr marL="801370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01370" algn="l"/>
                <a:tab pos="802005" algn="l"/>
              </a:tabLst>
            </a:pPr>
            <a:r>
              <a:rPr dirty="0" sz="2000" spc="-55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Directory Service provides</a:t>
            </a:r>
            <a:r>
              <a:rPr dirty="0" sz="2000">
                <a:latin typeface="Times New Roman"/>
                <a:cs typeface="Times New Roman"/>
              </a:rPr>
              <a:t> multiple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ways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</a:t>
            </a:r>
            <a:r>
              <a:rPr dirty="0" sz="2000">
                <a:latin typeface="Times New Roman"/>
                <a:cs typeface="Times New Roman"/>
              </a:rPr>
              <a:t> up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run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25">
                <a:latin typeface="Times New Roman"/>
                <a:cs typeface="Times New Roman"/>
              </a:rPr>
              <a:t>Directory,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Amazon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6194" y="1990089"/>
          <a:ext cx="9645015" cy="404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635"/>
                <a:gridCol w="6372224"/>
                <a:gridCol w="1600834"/>
              </a:tblGrid>
              <a:tr h="273684">
                <a:tc>
                  <a:txBody>
                    <a:bodyPr/>
                    <a:lstStyle/>
                    <a:p>
                      <a:pPr marL="144780">
                        <a:lnSpc>
                          <a:spcPts val="1914"/>
                        </a:lnSpc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914"/>
                        </a:lnSpc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46685" marR="3175">
                        <a:lnSpc>
                          <a:spcPts val="1914"/>
                        </a:lnSpc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C000"/>
                    </a:solidFill>
                  </a:tcPr>
                </a:tc>
              </a:tr>
              <a:tr h="515492">
                <a:tc>
                  <a:txBody>
                    <a:bodyPr/>
                    <a:lstStyle/>
                    <a:p>
                      <a:pPr marL="190500">
                        <a:lnSpc>
                          <a:spcPts val="1820"/>
                        </a:lnSpc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Elastic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Beanstalk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https://docs.aws.amazon.com/elastic-beanstalk/index.html#lang/en_us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747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 marR="3175">
                        <a:lnSpc>
                          <a:spcPts val="1820"/>
                        </a:lnSpc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Elastic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46685" marR="31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Beanstalk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21843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AWS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watch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870"/>
                        </a:lnSpc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https://docs.amazonaws.cn/en_us/AmazonCloudWatch/latest/monitoring/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4883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WhatIsCloudWatch.html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watch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13282">
                <a:tc>
                  <a:txBody>
                    <a:bodyPr/>
                    <a:lstStyle/>
                    <a:p>
                      <a:pPr marL="91440" marR="6477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-6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WS </a:t>
                      </a:r>
                      <a:r>
                        <a:rPr dirty="0" sz="1600" spc="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oud 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Formation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https://docs.aws.amazon.com/AWSCloudFormation/latest/UserGuide/cf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u="sng" sz="16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n-ug.pdf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 marR="5949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-6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WS </a:t>
                      </a:r>
                      <a:r>
                        <a:rPr dirty="0" sz="1600" spc="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oud 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Formation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21843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SQS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875"/>
                        </a:lnSpc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https://docs.aws.amazon.com/AWSSimpleQueueService/latest/SQSDevelo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perGuide/welcome.html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 marR="317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SQS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260857">
                <a:tc>
                  <a:txBody>
                    <a:bodyPr/>
                    <a:lstStyle/>
                    <a:p>
                      <a:pPr marL="144780">
                        <a:lnSpc>
                          <a:spcPts val="1875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SNS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875"/>
                        </a:lnSpc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https://docs.aws.amazon.com/sns/latest/dg/welcome.html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 marR="3175">
                        <a:lnSpc>
                          <a:spcPts val="1875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SNS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144780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875"/>
                        </a:lnSpc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https://docs.aws.amazon.com/ses/latest/DeveloperGuide/ses-dg.pdf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 marR="3175">
                        <a:lnSpc>
                          <a:spcPts val="1875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IAM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https://docs.aws.amazon.com/IAM/latest/UserGuide/introduction.html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 marR="3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IAM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21868">
                <a:tc>
                  <a:txBody>
                    <a:bodyPr/>
                    <a:lstStyle/>
                    <a:p>
                      <a:pPr marL="144780">
                        <a:lnSpc>
                          <a:spcPts val="1875"/>
                        </a:lnSpc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Directory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service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875"/>
                        </a:lnSpc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9"/>
                        </a:rPr>
                        <a:t>https://docs.aws.amazon.com/directoryservice/latest/admin-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9"/>
                        </a:rPr>
                        <a:t>guide/what_is.html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 marR="3175">
                        <a:lnSpc>
                          <a:spcPts val="1875"/>
                        </a:lnSpc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Directory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46685" marR="31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service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275513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KMS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10"/>
                        </a:rPr>
                        <a:t>https://docs.aws.amazon.com/kms/latest/developerguide/kms-dg.pdf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KMS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2186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Document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6194" y="1976501"/>
          <a:ext cx="9620250" cy="4491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730"/>
                <a:gridCol w="4967605"/>
                <a:gridCol w="2984500"/>
              </a:tblGrid>
              <a:tr h="303402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solidFill>
                      <a:srgbClr val="FFC000"/>
                    </a:solidFill>
                  </a:tcPr>
                </a:tc>
              </a:tr>
              <a:tr h="635381">
                <a:tc>
                  <a:txBody>
                    <a:bodyPr/>
                    <a:lstStyle/>
                    <a:p>
                      <a:pPr marL="213360" marR="434340" indent="45720">
                        <a:lnSpc>
                          <a:spcPct val="107300"/>
                        </a:lnSpc>
                        <a:spcBef>
                          <a:spcPts val="229"/>
                        </a:spcBef>
                      </a:pPr>
                      <a:r>
                        <a:rPr dirty="0" sz="1600" spc="-6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WS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tic 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Beanstalk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u="sng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https://www.youtube.com/watch?v=rvxucBBDlPQ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2646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Elastic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Beanstalk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41603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spc="-3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Cloud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watch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13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https://www.youtube.com/watch?v=ekHzOPzR1wA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1462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30">
                          <a:latin typeface="Calibri"/>
                          <a:cs typeface="Calibri"/>
                        </a:rPr>
                        <a:t>AWS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watch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3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Cloud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Formation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u="sng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https://www.youtube.com/watch?v=LDSMIvUuFOE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303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Formation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621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318008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SQS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u="sng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https://www.youtube.com/watch?v=4Z74luiE2bg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SQS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318007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SNS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u="sng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https://www.youtube.com/watch?v=YC-sVSbeowA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SNS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318007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u="sng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https://www.youtube.com/watch?v=5PT5e8iQyBc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424561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IAM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u="sng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https://www.youtube.com/watch?v=9CKsX6MOPDQ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IAM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21868">
                <a:tc>
                  <a:txBody>
                    <a:bodyPr/>
                    <a:lstStyle/>
                    <a:p>
                      <a:pPr marL="21336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Directory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service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u="sng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9"/>
                        </a:rPr>
                        <a:t>https://www.youtube.com/watch?v=XNTsmRe8k7Q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509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4170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Directory</a:t>
                      </a:r>
                      <a:r>
                        <a:rPr dirty="0" sz="16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service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509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424561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KMS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u="sng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10"/>
                        </a:rPr>
                        <a:t>https://www.youtube.com/watch?v=-5MPXHvKDnc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KMS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1599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Times New Roman"/>
                <a:cs typeface="Times New Roman"/>
              </a:rPr>
              <a:t>Video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4638" y="1958339"/>
          <a:ext cx="9640570" cy="279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0055"/>
                <a:gridCol w="3173095"/>
                <a:gridCol w="2207895"/>
              </a:tblGrid>
              <a:tr h="372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25" b="1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35" b="1">
                          <a:latin typeface="Calibri"/>
                          <a:cs typeface="Calibri"/>
                        </a:rPr>
                        <a:t>Topic</a:t>
                      </a:r>
                      <a:r>
                        <a:rPr dirty="0" sz="18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Page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Numbers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solidFill>
                      <a:srgbClr val="FFC000"/>
                    </a:solidFill>
                  </a:tcPr>
                </a:tc>
              </a:tr>
              <a:tr h="636904">
                <a:tc>
                  <a:txBody>
                    <a:bodyPr/>
                    <a:lstStyle/>
                    <a:p>
                      <a:pPr marL="91440" marR="1771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u="heavy" sz="18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https://awsdocs.s3.amazonaws.com/gettin </a:t>
                      </a:r>
                      <a:r>
                        <a:rPr dirty="0" sz="1800" spc="-395">
                          <a:solidFill>
                            <a:srgbClr val="0462C1"/>
                          </a:solidFill>
                          <a:latin typeface="Calibri"/>
                          <a:cs typeface="Calibri"/>
                          <a:hlinkClick r:id="rId2"/>
                        </a:rPr>
                        <a:t> </a:t>
                      </a:r>
                      <a:r>
                        <a:rPr dirty="0" u="heavy" sz="18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gstarted/latest/awsgsg-intro.pdf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0"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800" spc="5">
                          <a:latin typeface="Calibri"/>
                          <a:cs typeface="Calibri"/>
                        </a:rPr>
                        <a:t>17-23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5100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775208">
                <a:tc>
                  <a:txBody>
                    <a:bodyPr/>
                    <a:lstStyle/>
                    <a:p>
                      <a:pPr marL="91440" marR="153670">
                        <a:lnSpc>
                          <a:spcPct val="100899"/>
                        </a:lnSpc>
                        <a:spcBef>
                          <a:spcPts val="760"/>
                        </a:spcBef>
                      </a:pP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http://aad.tpu.ru/1955/Java%20books/Rab </a:t>
                      </a:r>
                      <a:r>
                        <a:rPr dirty="0" sz="1800" spc="-395">
                          <a:solidFill>
                            <a:srgbClr val="0462C1"/>
                          </a:solidFill>
                          <a:latin typeface="Calibri"/>
                          <a:cs typeface="Calibri"/>
                          <a:hlinkClick r:id="rId3"/>
                        </a:rPr>
                        <a:t> </a:t>
                      </a:r>
                      <a:r>
                        <a:rPr dirty="0" u="heavy" sz="18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bitMQ%20Essentials.pdf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9652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SQS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65430">
                        <a:lnSpc>
                          <a:spcPct val="100000"/>
                        </a:lnSpc>
                      </a:pPr>
                      <a:r>
                        <a:rPr dirty="0" sz="1800" spc="5">
                          <a:latin typeface="Calibri"/>
                          <a:cs typeface="Calibri"/>
                        </a:rPr>
                        <a:t>1-71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10077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http://fit.mta.edu.vn/files/DanhSach/Book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99695">
                        <a:lnSpc>
                          <a:spcPts val="2180"/>
                        </a:lnSpc>
                        <a:spcBef>
                          <a:spcPts val="55"/>
                        </a:spcBef>
                      </a:pPr>
                      <a:r>
                        <a:rPr dirty="0" u="heavy" sz="18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_Amazon%20webservices%20for%20dumm </a:t>
                      </a:r>
                      <a:r>
                        <a:rPr dirty="0" sz="1800" spc="-395">
                          <a:solidFill>
                            <a:srgbClr val="0462C1"/>
                          </a:solidFill>
                          <a:latin typeface="Calibri"/>
                          <a:cs typeface="Calibri"/>
                          <a:hlinkClick r:id="rId4"/>
                        </a:rPr>
                        <a:t> </a:t>
                      </a:r>
                      <a:r>
                        <a:rPr dirty="0" u="heavy" sz="18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ies.pdf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Storage,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Networking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Security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65430">
                        <a:lnSpc>
                          <a:spcPct val="100000"/>
                        </a:lnSpc>
                      </a:pPr>
                      <a:r>
                        <a:rPr dirty="0" sz="1800" spc="5">
                          <a:latin typeface="Calibri"/>
                          <a:cs typeface="Calibri"/>
                        </a:rPr>
                        <a:t>53-183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2312" y="1258570"/>
            <a:ext cx="2379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E-book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references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45035" y="6427152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6560" y="4143755"/>
            <a:ext cx="10922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4141" y="4448429"/>
            <a:ext cx="3154045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Packer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Builder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Single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Container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Docker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Multi-container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Docker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15" b="1">
                <a:latin typeface="Times New Roman"/>
                <a:cs typeface="Times New Roman"/>
              </a:rPr>
              <a:t>Preconfigured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Docker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Go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Java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Java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with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40" b="1">
                <a:latin typeface="Times New Roman"/>
                <a:cs typeface="Times New Roman"/>
              </a:rPr>
              <a:t>Tomcat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9309" y="4143755"/>
            <a:ext cx="4190365" cy="1550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.NET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Windows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Server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with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IIS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Node.js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PHP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Python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Ruby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Elastic</a:t>
            </a:r>
            <a:r>
              <a:rPr dirty="0" spc="-10"/>
              <a:t> </a:t>
            </a:r>
            <a:r>
              <a:rPr dirty="0" spc="-5"/>
              <a:t>Beanstalk</a:t>
            </a:r>
            <a:r>
              <a:rPr dirty="0"/>
              <a:t> Supported</a:t>
            </a:r>
            <a:r>
              <a:rPr dirty="0" spc="10"/>
              <a:t> </a:t>
            </a:r>
            <a:r>
              <a:rPr dirty="0"/>
              <a:t>Platforms</a:t>
            </a:r>
          </a:p>
          <a:p>
            <a:pPr marL="1165860" marR="23495" indent="-457200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1166495" algn="l"/>
                <a:tab pos="1167130" algn="l"/>
              </a:tabLst>
            </a:pPr>
            <a:r>
              <a:rPr dirty="0" sz="2000" spc="-55" b="0">
                <a:latin typeface="Times New Roman"/>
                <a:cs typeface="Times New Roman"/>
              </a:rPr>
              <a:t>AWS</a:t>
            </a:r>
            <a:r>
              <a:rPr dirty="0" sz="2000" spc="1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Elastic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Beanstalk</a:t>
            </a:r>
            <a:r>
              <a:rPr dirty="0" sz="2000" spc="3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provides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platforms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for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programming</a:t>
            </a:r>
            <a:r>
              <a:rPr dirty="0" sz="2000" spc="25" b="0">
                <a:latin typeface="Times New Roman"/>
                <a:cs typeface="Times New Roman"/>
              </a:rPr>
              <a:t> </a:t>
            </a:r>
            <a:r>
              <a:rPr dirty="0" sz="2000" spc="-10" b="0">
                <a:latin typeface="Times New Roman"/>
                <a:cs typeface="Times New Roman"/>
              </a:rPr>
              <a:t>languages</a:t>
            </a:r>
            <a:r>
              <a:rPr dirty="0" sz="2000" spc="5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(Java,</a:t>
            </a:r>
            <a:r>
              <a:rPr dirty="0" sz="2000" spc="5" b="0">
                <a:latin typeface="Times New Roman"/>
                <a:cs typeface="Times New Roman"/>
              </a:rPr>
              <a:t> </a:t>
            </a:r>
            <a:r>
              <a:rPr dirty="0" sz="2000" spc="-55" b="0">
                <a:latin typeface="Times New Roman"/>
                <a:cs typeface="Times New Roman"/>
              </a:rPr>
              <a:t>PHP,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spc="-10" b="0">
                <a:latin typeface="Times New Roman"/>
                <a:cs typeface="Times New Roman"/>
              </a:rPr>
              <a:t>Python,</a:t>
            </a:r>
            <a:r>
              <a:rPr dirty="0" sz="2000" spc="45" b="0">
                <a:latin typeface="Times New Roman"/>
                <a:cs typeface="Times New Roman"/>
              </a:rPr>
              <a:t> </a:t>
            </a:r>
            <a:r>
              <a:rPr dirty="0" sz="2000" spc="-40" b="0">
                <a:latin typeface="Times New Roman"/>
                <a:cs typeface="Times New Roman"/>
              </a:rPr>
              <a:t>Ruby, </a:t>
            </a:r>
            <a:r>
              <a:rPr dirty="0" sz="2000" spc="-484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Go),</a:t>
            </a:r>
            <a:r>
              <a:rPr dirty="0" sz="2000" spc="15" b="0">
                <a:latin typeface="Times New Roman"/>
                <a:cs typeface="Times New Roman"/>
              </a:rPr>
              <a:t> </a:t>
            </a:r>
            <a:r>
              <a:rPr dirty="0" sz="2000" spc="-10" b="0">
                <a:latin typeface="Times New Roman"/>
                <a:cs typeface="Times New Roman"/>
              </a:rPr>
              <a:t>web</a:t>
            </a:r>
            <a:r>
              <a:rPr dirty="0" sz="2000" spc="2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containers</a:t>
            </a:r>
            <a:r>
              <a:rPr dirty="0" sz="2000" b="0">
                <a:latin typeface="Times New Roman"/>
                <a:cs typeface="Times New Roman"/>
              </a:rPr>
              <a:t> </a:t>
            </a:r>
            <a:r>
              <a:rPr dirty="0" sz="2000" spc="-25" b="0">
                <a:latin typeface="Times New Roman"/>
                <a:cs typeface="Times New Roman"/>
              </a:rPr>
              <a:t>(Tomcat,</a:t>
            </a:r>
            <a:r>
              <a:rPr dirty="0" sz="2000" spc="5" b="0">
                <a:latin typeface="Times New Roman"/>
                <a:cs typeface="Times New Roman"/>
              </a:rPr>
              <a:t> </a:t>
            </a:r>
            <a:r>
              <a:rPr dirty="0" sz="2000" spc="-15" b="0">
                <a:latin typeface="Times New Roman"/>
                <a:cs typeface="Times New Roman"/>
              </a:rPr>
              <a:t>Passenger,</a:t>
            </a:r>
            <a:r>
              <a:rPr dirty="0" sz="2000" spc="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Puma)</a:t>
            </a:r>
            <a:r>
              <a:rPr dirty="0" sz="2000" spc="15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and</a:t>
            </a:r>
            <a:r>
              <a:rPr dirty="0" sz="200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Docker</a:t>
            </a:r>
            <a:r>
              <a:rPr dirty="0" sz="2000" spc="15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containers,</a:t>
            </a:r>
            <a:r>
              <a:rPr dirty="0" sz="2000" spc="5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with</a:t>
            </a:r>
            <a:r>
              <a:rPr dirty="0" sz="2000" b="0">
                <a:latin typeface="Times New Roman"/>
                <a:cs typeface="Times New Roman"/>
              </a:rPr>
              <a:t> multiple </a:t>
            </a:r>
            <a:r>
              <a:rPr dirty="0" sz="2000" spc="5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configurations </a:t>
            </a:r>
            <a:r>
              <a:rPr dirty="0" sz="2000" b="0">
                <a:latin typeface="Times New Roman"/>
                <a:cs typeface="Times New Roman"/>
              </a:rPr>
              <a:t>of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each.</a:t>
            </a:r>
            <a:endParaRPr sz="2000">
              <a:latin typeface="Times New Roman"/>
              <a:cs typeface="Times New Roman"/>
            </a:endParaRPr>
          </a:p>
          <a:p>
            <a:pPr marL="1165860" marR="508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66495" algn="l"/>
                <a:tab pos="1167130" algn="l"/>
              </a:tabLst>
            </a:pPr>
            <a:r>
              <a:rPr dirty="0" sz="2000" b="0">
                <a:latin typeface="Times New Roman"/>
                <a:cs typeface="Times New Roman"/>
              </a:rPr>
              <a:t>Elastic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Beanstalk</a:t>
            </a:r>
            <a:r>
              <a:rPr dirty="0" sz="2000" spc="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provisions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the</a:t>
            </a:r>
            <a:r>
              <a:rPr dirty="0" sz="2000" spc="-5" b="0">
                <a:latin typeface="Times New Roman"/>
                <a:cs typeface="Times New Roman"/>
              </a:rPr>
              <a:t> resources</a:t>
            </a:r>
            <a:r>
              <a:rPr dirty="0" sz="200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needed</a:t>
            </a:r>
            <a:r>
              <a:rPr dirty="0" sz="2000" spc="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to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run</a:t>
            </a:r>
            <a:r>
              <a:rPr dirty="0" sz="2000" spc="-5" b="0">
                <a:latin typeface="Times New Roman"/>
                <a:cs typeface="Times New Roman"/>
              </a:rPr>
              <a:t> </a:t>
            </a:r>
            <a:r>
              <a:rPr dirty="0" sz="2000" spc="-20" b="0">
                <a:latin typeface="Times New Roman"/>
                <a:cs typeface="Times New Roman"/>
              </a:rPr>
              <a:t>your</a:t>
            </a:r>
            <a:r>
              <a:rPr dirty="0" sz="2000" spc="5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application,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including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one</a:t>
            </a:r>
            <a:r>
              <a:rPr dirty="0" sz="2000" spc="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or </a:t>
            </a:r>
            <a:r>
              <a:rPr dirty="0" sz="2000" spc="-5" b="0">
                <a:latin typeface="Times New Roman"/>
                <a:cs typeface="Times New Roman"/>
              </a:rPr>
              <a:t>more </a:t>
            </a:r>
            <a:r>
              <a:rPr dirty="0" sz="2000" b="0">
                <a:latin typeface="Times New Roman"/>
                <a:cs typeface="Times New Roman"/>
              </a:rPr>
              <a:t> Amazon EC2 </a:t>
            </a:r>
            <a:r>
              <a:rPr dirty="0" sz="2000" spc="-5" b="0">
                <a:latin typeface="Times New Roman"/>
                <a:cs typeface="Times New Roman"/>
              </a:rPr>
              <a:t>instances.</a:t>
            </a:r>
            <a:r>
              <a:rPr dirty="0" sz="2000" spc="-4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The</a:t>
            </a:r>
            <a:r>
              <a:rPr dirty="0" sz="2000" spc="-1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software</a:t>
            </a:r>
            <a:r>
              <a:rPr dirty="0" sz="200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stack</a:t>
            </a:r>
            <a:r>
              <a:rPr dirty="0" sz="2000" spc="5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running</a:t>
            </a:r>
            <a:r>
              <a:rPr dirty="0" sz="2000" b="0">
                <a:latin typeface="Times New Roman"/>
                <a:cs typeface="Times New Roman"/>
              </a:rPr>
              <a:t> on the</a:t>
            </a:r>
            <a:r>
              <a:rPr dirty="0" sz="2000" spc="-1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Amazon EC2 </a:t>
            </a:r>
            <a:r>
              <a:rPr dirty="0" sz="2000" spc="-5" b="0">
                <a:latin typeface="Times New Roman"/>
                <a:cs typeface="Times New Roman"/>
              </a:rPr>
              <a:t>instances</a:t>
            </a:r>
            <a:r>
              <a:rPr dirty="0" sz="2000" spc="5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depends</a:t>
            </a:r>
            <a:r>
              <a:rPr dirty="0" sz="2000" b="0">
                <a:latin typeface="Times New Roman"/>
                <a:cs typeface="Times New Roman"/>
              </a:rPr>
              <a:t> on the </a:t>
            </a:r>
            <a:r>
              <a:rPr dirty="0" sz="2000" spc="-484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configuration.</a:t>
            </a:r>
            <a:r>
              <a:rPr dirty="0" sz="2000" spc="10" b="0">
                <a:latin typeface="Times New Roman"/>
                <a:cs typeface="Times New Roman"/>
              </a:rPr>
              <a:t> </a:t>
            </a:r>
            <a:r>
              <a:rPr dirty="0" sz="2000" spc="-25" b="0">
                <a:latin typeface="Times New Roman"/>
                <a:cs typeface="Times New Roman"/>
              </a:rPr>
              <a:t>In</a:t>
            </a:r>
            <a:r>
              <a:rPr dirty="0" sz="2000" spc="4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a</a:t>
            </a:r>
            <a:r>
              <a:rPr dirty="0" sz="2000" spc="-5" b="0">
                <a:latin typeface="Times New Roman"/>
                <a:cs typeface="Times New Roman"/>
              </a:rPr>
              <a:t> configuration</a:t>
            </a:r>
            <a:r>
              <a:rPr dirty="0" sz="2000" spc="15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name,</a:t>
            </a:r>
            <a:r>
              <a:rPr dirty="0" sz="2000" spc="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the</a:t>
            </a:r>
            <a:r>
              <a:rPr dirty="0" sz="2000" spc="-5" b="0">
                <a:latin typeface="Times New Roman"/>
                <a:cs typeface="Times New Roman"/>
              </a:rPr>
              <a:t> version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number </a:t>
            </a:r>
            <a:r>
              <a:rPr dirty="0" sz="2000" spc="-10" b="0">
                <a:latin typeface="Times New Roman"/>
                <a:cs typeface="Times New Roman"/>
              </a:rPr>
              <a:t>refers</a:t>
            </a:r>
            <a:r>
              <a:rPr dirty="0" sz="2000" spc="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to</a:t>
            </a:r>
            <a:r>
              <a:rPr dirty="0" sz="2000" spc="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the </a:t>
            </a:r>
            <a:r>
              <a:rPr dirty="0" sz="2000" spc="-5" b="0">
                <a:latin typeface="Times New Roman"/>
                <a:cs typeface="Times New Roman"/>
              </a:rPr>
              <a:t>version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of</a:t>
            </a:r>
            <a:r>
              <a:rPr dirty="0" sz="2000" spc="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the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platform </a:t>
            </a:r>
            <a:r>
              <a:rPr dirty="0" sz="2000" b="0">
                <a:latin typeface="Times New Roman"/>
                <a:cs typeface="Times New Roman"/>
              </a:rPr>
              <a:t> </a:t>
            </a:r>
            <a:r>
              <a:rPr dirty="0" sz="2000" spc="-5" b="0">
                <a:latin typeface="Times New Roman"/>
                <a:cs typeface="Times New Roman"/>
              </a:rPr>
              <a:t>configuration.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7022" y="400367"/>
            <a:ext cx="44754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Web</a:t>
            </a:r>
            <a:r>
              <a:rPr dirty="0" sz="2400" spc="-100"/>
              <a:t> </a:t>
            </a:r>
            <a:r>
              <a:rPr dirty="0" sz="2400" spc="-15"/>
              <a:t>Applications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/>
              <a:t>Security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iNurture</dc:creator>
  <dc:title>PowerPoint Presentation</dc:title>
  <dcterms:created xsi:type="dcterms:W3CDTF">2022-05-05T07:36:21Z</dcterms:created>
  <dcterms:modified xsi:type="dcterms:W3CDTF">2022-05-05T07:36:21Z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2022-05-05T00:00:00Z</vt:filetime>
  </property>
</Properties>
</file>