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28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39" autoAdjust="0"/>
  </p:normalViewPr>
  <p:slideViewPr>
    <p:cSldViewPr>
      <p:cViewPr varScale="1">
        <p:scale>
          <a:sx n="73" d="100"/>
          <a:sy n="73" d="100"/>
        </p:scale>
        <p:origin x="-104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difference-between-multiprocessing-and-multiprogrammin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difference-between-preemptive-and-cooperative-multitasking/"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difference-between-loosely-coupled-and-tightly-coupled-multiprocessor-syste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cpu-full-for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difference-between-loosely-coupled-and-tightly-coupled-multiprocessor-syste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what-is-machine-language/"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what-is-a-punch-card/"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what-is-an-operating-system/" TargetMode="External"/><Relationship Id="rId2" Type="http://schemas.openxmlformats.org/officeDocument/2006/relationships/hyperlink" Target="https://www.geeksforgeeks.org/batch-processing-operating-system/" TargetMode="External"/><Relationship Id="rId1" Type="http://schemas.openxmlformats.org/officeDocument/2006/relationships/slideLayout" Target="../slideLayouts/slideLayout1.xml"/><Relationship Id="rId4" Type="http://schemas.openxmlformats.org/officeDocument/2006/relationships/hyperlink" Target="https://www.geeksforgeeks.org/multiprogramming-in-operating-syste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introduction-of-window-xp-vista/" TargetMode="External"/><Relationship Id="rId2" Type="http://schemas.openxmlformats.org/officeDocument/2006/relationships/hyperlink" Target="https://www.geeksforgeeks.org/ms-dos-operating-system/"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tutorialspoint.com/computer_fundamentals/computer_cpu.htm" TargetMode="External"/><Relationship Id="rId2" Type="http://schemas.openxmlformats.org/officeDocument/2006/relationships/hyperlink" Target="https://www.tutorialspoint.com/basics_of_computers/basics_of_computers_secondary_memory.ht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geeksforgeeks.org/linux-operating-system-cli-command-line-interface-and-gui-graphic-user-interface/" TargetMode="External"/><Relationship Id="rId2" Type="http://schemas.openxmlformats.org/officeDocument/2006/relationships/hyperlink" Target="https://www.geeksforgeeks.org/graphical-user-interface-testing-gui-testing/" TargetMode="External"/><Relationship Id="rId1" Type="http://schemas.openxmlformats.org/officeDocument/2006/relationships/slideLayout" Target="../slideLayouts/slideLayout1.xml"/><Relationship Id="rId5" Type="http://schemas.openxmlformats.org/officeDocument/2006/relationships/hyperlink" Target="https://www.geeksforgeeks.org/embedded-real-time-system/" TargetMode="External"/><Relationship Id="rId4" Type="http://schemas.openxmlformats.org/officeDocument/2006/relationships/hyperlink" Target="https://www.geeksforgeeks.org/real-time-operating-system-rto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what-is-a-network-operating-system/" TargetMode="External"/><Relationship Id="rId3" Type="http://schemas.openxmlformats.org/officeDocument/2006/relationships/hyperlink" Target="https://www.geeksforgeeks.org/multiprogramming-in-operating-system/" TargetMode="External"/><Relationship Id="rId7" Type="http://schemas.openxmlformats.org/officeDocument/2006/relationships/hyperlink" Target="https://www.geeksforgeeks.org/what-is-a-distributed-system/" TargetMode="External"/><Relationship Id="rId2" Type="http://schemas.openxmlformats.org/officeDocument/2006/relationships/hyperlink" Target="https://www.geeksforgeeks.org/batch-processing-operating-system/" TargetMode="External"/><Relationship Id="rId1" Type="http://schemas.openxmlformats.org/officeDocument/2006/relationships/slideLayout" Target="../slideLayouts/slideLayout1.xml"/><Relationship Id="rId6" Type="http://schemas.openxmlformats.org/officeDocument/2006/relationships/hyperlink" Target="https://www.geeksforgeeks.org/time-sharing-operating-system/" TargetMode="External"/><Relationship Id="rId5" Type="http://schemas.openxmlformats.org/officeDocument/2006/relationships/hyperlink" Target="https://www.geeksforgeeks.org/multitasking-operating-system/" TargetMode="External"/><Relationship Id="rId4" Type="http://schemas.openxmlformats.org/officeDocument/2006/relationships/hyperlink" Target="https://www.geeksforgeeks.org/multi-processing-operating-system/" TargetMode="External"/><Relationship Id="rId9" Type="http://schemas.openxmlformats.org/officeDocument/2006/relationships/hyperlink" Target="https://www.geeksforgeeks.org/real-time-operating-system-rtos/" TargetMode="External"/></Relationships>
</file>

<file path=ppt/slides/_rels/slide50.xml.rels><?xml version="1.0" encoding="UTF-8" standalone="yes"?>
<Relationships xmlns="http://schemas.openxmlformats.org/package/2006/relationships"><Relationship Id="rId2" Type="http://schemas.openxmlformats.org/officeDocument/2006/relationships/hyperlink" Target="https://www.geeksforgeeks.org/access-lists-acl/"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www.geeksforgeeks.org/sjf-full-form/" TargetMode="External"/><Relationship Id="rId2" Type="http://schemas.openxmlformats.org/officeDocument/2006/relationships/hyperlink" Target="https://www.geeksforgeeks.org/first-come-first-serve-cpu-scheduling-non-preemptive/"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s://www.geeksforgeeks.org/device-drivers-in-linux/"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hyperlink" Target="https://www.geeksforgeeks.org/what-is-a-floppy-disk/" TargetMode="Externa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www.geeksforgeeks.org/introduction-of-firewall-in-computer-network/" TargetMode="External"/><Relationship Id="rId2" Type="http://schemas.openxmlformats.org/officeDocument/2006/relationships/hyperlink" Target="https://www.geeksforgeeks.org/what-is-a-computer-virus/"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www.geeksforgeeks.org/memory-management-in-operating-system/" TargetMode="External"/><Relationship Id="rId2" Type="http://schemas.openxmlformats.org/officeDocument/2006/relationships/hyperlink" Target="https://www.geeksforgeeks.org/cpu-scheduling-in-operating-systems/"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hyperlink" Target="https://www.geeksforgeeks.org/linux-operating-system-cli-command-line-interface-and-gui-graphic-user-interface/" TargetMode="Externa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hyperlink" Target="https://www.geeksforgeeks.org/difference-between-cpu-and-gpu/" TargetMode="Externa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noAutofit/>
          </a:bodyPr>
          <a:lstStyle/>
          <a:p>
            <a:r>
              <a:rPr lang="en-US" sz="5400" b="1" dirty="0"/>
              <a:t>Operating Systems</a:t>
            </a:r>
            <a:endParaRPr lang="en-IN" sz="5400" dirty="0"/>
          </a:p>
        </p:txBody>
      </p:sp>
      <p:sp>
        <p:nvSpPr>
          <p:cNvPr id="3" name="Subtitle 2"/>
          <p:cNvSpPr>
            <a:spLocks noGrp="1"/>
          </p:cNvSpPr>
          <p:nvPr>
            <p:ph type="subTitle" idx="1"/>
          </p:nvPr>
        </p:nvSpPr>
        <p:spPr>
          <a:xfrm>
            <a:off x="1371600" y="1219200"/>
            <a:ext cx="6400800" cy="914400"/>
          </a:xfrm>
        </p:spPr>
        <p:txBody>
          <a:bodyPr>
            <a:noAutofit/>
          </a:bodyPr>
          <a:lstStyle/>
          <a:p>
            <a:r>
              <a:rPr lang="en-IN" sz="4400" dirty="0"/>
              <a:t> </a:t>
            </a:r>
          </a:p>
          <a:p>
            <a:r>
              <a:rPr lang="en-IN" sz="4400" dirty="0" smtClean="0"/>
              <a:t>Unit-I</a:t>
            </a:r>
            <a:r>
              <a:rPr lang="en-IN" sz="4400" dirty="0"/>
              <a:t/>
            </a:r>
            <a:br>
              <a:rPr lang="en-IN" sz="4400" dirty="0"/>
            </a:br>
            <a:r>
              <a:rPr lang="en-US" sz="4400" dirty="0"/>
              <a:t> </a:t>
            </a:r>
            <a:r>
              <a:rPr lang="en-US" sz="4400" b="1" dirty="0"/>
              <a:t>Introduction to Operating Systems   </a:t>
            </a:r>
            <a:endParaRPr lang="en-IN" sz="4400" dirty="0"/>
          </a:p>
          <a:p>
            <a:endParaRPr lang="en-IN" sz="4400" dirty="0"/>
          </a:p>
        </p:txBody>
      </p:sp>
    </p:spTree>
    <p:extLst>
      <p:ext uri="{BB962C8B-B14F-4D97-AF65-F5344CB8AC3E}">
        <p14:creationId xmlns:p14="http://schemas.microsoft.com/office/powerpoint/2010/main" val="195164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4401205"/>
          </a:xfrm>
          <a:prstGeom prst="rect">
            <a:avLst/>
          </a:prstGeom>
          <a:noFill/>
        </p:spPr>
        <p:txBody>
          <a:bodyPr wrap="square" rtlCol="0">
            <a:spAutoFit/>
          </a:bodyPr>
          <a:lstStyle/>
          <a:p>
            <a:pPr fontAlgn="base"/>
            <a:r>
              <a:rPr lang="en-IN" sz="2000" b="1" dirty="0">
                <a:solidFill>
                  <a:srgbClr val="FF0000"/>
                </a:solidFill>
              </a:rPr>
              <a:t>3. Multi-Processing Operating System</a:t>
            </a:r>
          </a:p>
          <a:p>
            <a:pPr fontAlgn="base"/>
            <a:r>
              <a:rPr lang="en-IN" sz="2000" u="sng" dirty="0">
                <a:hlinkClick r:id="rId2"/>
              </a:rPr>
              <a:t>Multi-Processing Operating System </a:t>
            </a:r>
            <a:r>
              <a:rPr lang="en-IN" sz="2000" dirty="0"/>
              <a:t>is a type of Operating System in which more than one CPU is used for the execution of resources. It betters the throughput of the System.</a:t>
            </a:r>
          </a:p>
          <a:p>
            <a:endParaRPr lang="en-IN" sz="2000" dirty="0" smtClean="0"/>
          </a:p>
          <a:p>
            <a:pPr marL="342900" indent="-342900" fontAlgn="base">
              <a:buFont typeface="Arial" pitchFamily="34" charset="0"/>
              <a:buChar char="•"/>
            </a:pPr>
            <a:r>
              <a:rPr lang="en-IN" sz="2000" b="1" dirty="0"/>
              <a:t>Advantages of Multi-Processing Operating System</a:t>
            </a:r>
          </a:p>
          <a:p>
            <a:pPr fontAlgn="base"/>
            <a:r>
              <a:rPr lang="en-IN" sz="2000" dirty="0"/>
              <a:t>It increases the throughput of the system.</a:t>
            </a:r>
          </a:p>
          <a:p>
            <a:pPr fontAlgn="base"/>
            <a:r>
              <a:rPr lang="en-IN" sz="2000" dirty="0"/>
              <a:t>As it has several processors, so, if one processor fails, we can proceed with another processor.</a:t>
            </a:r>
          </a:p>
          <a:p>
            <a:pPr marL="342900" indent="-342900" fontAlgn="base">
              <a:buFont typeface="Arial" pitchFamily="34" charset="0"/>
              <a:buChar char="•"/>
            </a:pPr>
            <a:r>
              <a:rPr lang="en-IN" sz="2000" b="1" dirty="0"/>
              <a:t>Disadvantages of Multi-Processing Operating System</a:t>
            </a:r>
          </a:p>
          <a:p>
            <a:pPr fontAlgn="base"/>
            <a:r>
              <a:rPr lang="en-IN" sz="2000" dirty="0"/>
              <a:t>Due to the multiple CPU, it can be more complex and somehow difficult to understand.</a:t>
            </a:r>
          </a:p>
          <a:p>
            <a:r>
              <a:rPr lang="en-IN" sz="2000" dirty="0"/>
              <a:t/>
            </a:r>
            <a:br>
              <a:rPr lang="en-IN" sz="2000" dirty="0"/>
            </a:br>
            <a:endParaRPr lang="en-IN" sz="2000" dirty="0"/>
          </a:p>
        </p:txBody>
      </p:sp>
    </p:spTree>
    <p:extLst>
      <p:ext uri="{BB962C8B-B14F-4D97-AF65-F5344CB8AC3E}">
        <p14:creationId xmlns:p14="http://schemas.microsoft.com/office/powerpoint/2010/main" val="303515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5016758"/>
          </a:xfrm>
          <a:prstGeom prst="rect">
            <a:avLst/>
          </a:prstGeom>
          <a:noFill/>
        </p:spPr>
        <p:txBody>
          <a:bodyPr wrap="square" rtlCol="0">
            <a:spAutoFit/>
          </a:bodyPr>
          <a:lstStyle/>
          <a:p>
            <a:pPr fontAlgn="base"/>
            <a:r>
              <a:rPr lang="en-IN" sz="2000" b="1" dirty="0">
                <a:solidFill>
                  <a:srgbClr val="FF0000"/>
                </a:solidFill>
              </a:rPr>
              <a:t>4. Multi-Tasking Operating System</a:t>
            </a:r>
          </a:p>
          <a:p>
            <a:pPr fontAlgn="base"/>
            <a:r>
              <a:rPr lang="en-IN" sz="2000" dirty="0"/>
              <a:t>Multitasking Operating System is simply a multiprogramming Operating System with having facility of a Round-Robin Scheduling Algorithm. It can run multiple programs simultaneously.</a:t>
            </a:r>
          </a:p>
          <a:p>
            <a:pPr fontAlgn="base"/>
            <a:endParaRPr lang="en-IN" sz="2000" dirty="0" smtClean="0"/>
          </a:p>
          <a:p>
            <a:pPr fontAlgn="base"/>
            <a:r>
              <a:rPr lang="en-IN" sz="2000" dirty="0" smtClean="0"/>
              <a:t>There </a:t>
            </a:r>
            <a:r>
              <a:rPr lang="en-IN" sz="2000" dirty="0"/>
              <a:t>are two types of Multi-Tasking Systems which are listed below.</a:t>
            </a:r>
          </a:p>
          <a:p>
            <a:pPr fontAlgn="base"/>
            <a:r>
              <a:rPr lang="en-IN" sz="2000" u="sng" dirty="0" err="1">
                <a:hlinkClick r:id="rId2"/>
              </a:rPr>
              <a:t>Preemptive</a:t>
            </a:r>
            <a:r>
              <a:rPr lang="en-IN" sz="2000" u="sng" dirty="0">
                <a:hlinkClick r:id="rId2"/>
              </a:rPr>
              <a:t> Multi-Tasking</a:t>
            </a:r>
            <a:endParaRPr lang="en-IN" sz="2000" dirty="0"/>
          </a:p>
          <a:p>
            <a:pPr fontAlgn="base"/>
            <a:r>
              <a:rPr lang="en-IN" sz="2000" u="sng" dirty="0">
                <a:hlinkClick r:id="rId2"/>
              </a:rPr>
              <a:t>Cooperative </a:t>
            </a:r>
            <a:r>
              <a:rPr lang="en-IN" sz="2000" u="sng" dirty="0" smtClean="0">
                <a:hlinkClick r:id="rId2"/>
              </a:rPr>
              <a:t>Multi-Tasking</a:t>
            </a:r>
            <a:endParaRPr lang="en-IN" sz="2000" u="sng" dirty="0" smtClean="0"/>
          </a:p>
          <a:p>
            <a:pPr fontAlgn="base"/>
            <a:endParaRPr lang="en-IN" sz="2000" b="1" dirty="0" smtClean="0"/>
          </a:p>
          <a:p>
            <a:pPr marL="342900" indent="-342900" fontAlgn="base">
              <a:buFont typeface="Arial" pitchFamily="34" charset="0"/>
              <a:buChar char="•"/>
            </a:pPr>
            <a:r>
              <a:rPr lang="en-IN" sz="2000" b="1" dirty="0" smtClean="0"/>
              <a:t>Advantages </a:t>
            </a:r>
            <a:r>
              <a:rPr lang="en-IN" sz="2000" b="1" dirty="0"/>
              <a:t>of Multi-Tasking Operating System</a:t>
            </a:r>
          </a:p>
          <a:p>
            <a:pPr fontAlgn="base"/>
            <a:r>
              <a:rPr lang="en-IN" sz="2000" dirty="0"/>
              <a:t>Multiple Programs can be executed simultaneously in Multi-Tasking Operating System.</a:t>
            </a:r>
          </a:p>
          <a:p>
            <a:pPr fontAlgn="base"/>
            <a:r>
              <a:rPr lang="en-IN" sz="2000" dirty="0"/>
              <a:t>It comes with proper memory management.</a:t>
            </a:r>
          </a:p>
          <a:p>
            <a:pPr marL="342900" indent="-342900" fontAlgn="base">
              <a:buFont typeface="Arial" pitchFamily="34" charset="0"/>
              <a:buChar char="•"/>
            </a:pPr>
            <a:r>
              <a:rPr lang="en-IN" sz="2000" b="1" dirty="0"/>
              <a:t>Disadvantages of Multi-Tasking Operating System</a:t>
            </a:r>
          </a:p>
          <a:p>
            <a:pPr fontAlgn="base"/>
            <a:r>
              <a:rPr lang="en-IN" sz="2000" dirty="0"/>
              <a:t>The system gets heated in case of heavy programs multiple times.</a:t>
            </a:r>
          </a:p>
          <a:p>
            <a:pPr fontAlgn="base"/>
            <a:endParaRPr lang="en-IN" sz="2000" dirty="0"/>
          </a:p>
        </p:txBody>
      </p:sp>
    </p:spTree>
    <p:extLst>
      <p:ext uri="{BB962C8B-B14F-4D97-AF65-F5344CB8AC3E}">
        <p14:creationId xmlns:p14="http://schemas.microsoft.com/office/powerpoint/2010/main" val="85922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4401205"/>
          </a:xfrm>
          <a:prstGeom prst="rect">
            <a:avLst/>
          </a:prstGeom>
          <a:noFill/>
        </p:spPr>
        <p:txBody>
          <a:bodyPr wrap="square" rtlCol="0">
            <a:spAutoFit/>
          </a:bodyPr>
          <a:lstStyle/>
          <a:p>
            <a:pPr fontAlgn="base"/>
            <a:r>
              <a:rPr lang="en-IN" sz="2000" b="1" dirty="0">
                <a:solidFill>
                  <a:srgbClr val="FF0000"/>
                </a:solidFill>
              </a:rPr>
              <a:t>5. Time-Sharing Operating Systems</a:t>
            </a:r>
          </a:p>
          <a:p>
            <a:pPr fontAlgn="base"/>
            <a:r>
              <a:rPr lang="en-IN" sz="2000" dirty="0"/>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r>
              <a:rPr lang="en-IN" sz="2000" dirty="0" smtClean="0"/>
              <a:t>.</a:t>
            </a:r>
          </a:p>
          <a:p>
            <a:pPr fontAlgn="base"/>
            <a:r>
              <a:rPr lang="en-IN" sz="2000" b="1" dirty="0"/>
              <a:t>Advantages of Time-Sharing OS</a:t>
            </a:r>
          </a:p>
          <a:p>
            <a:pPr marL="342900" indent="-342900" fontAlgn="base">
              <a:buFont typeface="Arial" pitchFamily="34" charset="0"/>
              <a:buChar char="•"/>
            </a:pPr>
            <a:r>
              <a:rPr lang="en-IN" sz="2000" dirty="0"/>
              <a:t>Each task gets an equal opportunity.</a:t>
            </a:r>
          </a:p>
          <a:p>
            <a:pPr marL="342900" indent="-342900" fontAlgn="base">
              <a:buFont typeface="Arial" pitchFamily="34" charset="0"/>
              <a:buChar char="•"/>
            </a:pPr>
            <a:r>
              <a:rPr lang="en-IN" sz="2000" dirty="0"/>
              <a:t>Fewer chances of duplication of software.</a:t>
            </a:r>
          </a:p>
          <a:p>
            <a:pPr marL="342900" indent="-342900" fontAlgn="base">
              <a:buFont typeface="Arial" pitchFamily="34" charset="0"/>
              <a:buChar char="•"/>
            </a:pPr>
            <a:r>
              <a:rPr lang="en-IN" sz="2000" dirty="0"/>
              <a:t>CPU idle time can be reduced.</a:t>
            </a:r>
          </a:p>
          <a:p>
            <a:pPr marL="342900" indent="-342900" fontAlgn="base">
              <a:buFont typeface="Arial" pitchFamily="34" charset="0"/>
              <a:buChar char="•"/>
            </a:pPr>
            <a:r>
              <a:rPr lang="en-IN" sz="2000" dirty="0"/>
              <a:t>Resource Sharing: Time-sharing systems allow multiple users to share hardware resources such as the CPU, memory, and peripherals, reducing the cost of hardware and increasing efficiency</a:t>
            </a:r>
            <a:r>
              <a:rPr lang="en-IN" sz="2000" dirty="0" smtClean="0"/>
              <a:t>.</a:t>
            </a:r>
            <a:endParaRPr lang="en-IN" sz="2000" dirty="0"/>
          </a:p>
        </p:txBody>
      </p:sp>
    </p:spTree>
    <p:extLst>
      <p:ext uri="{BB962C8B-B14F-4D97-AF65-F5344CB8AC3E}">
        <p14:creationId xmlns:p14="http://schemas.microsoft.com/office/powerpoint/2010/main" val="117000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3170099"/>
          </a:xfrm>
          <a:prstGeom prst="rect">
            <a:avLst/>
          </a:prstGeom>
          <a:noFill/>
        </p:spPr>
        <p:txBody>
          <a:bodyPr wrap="square" rtlCol="0">
            <a:spAutoFit/>
          </a:bodyPr>
          <a:lstStyle/>
          <a:p>
            <a:pPr fontAlgn="base"/>
            <a:r>
              <a:rPr lang="en-IN" sz="2000" b="1" dirty="0">
                <a:solidFill>
                  <a:srgbClr val="FF0000"/>
                </a:solidFill>
              </a:rPr>
              <a:t>5. Time-Sharing Operating Systems</a:t>
            </a:r>
          </a:p>
          <a:p>
            <a:pPr fontAlgn="base"/>
            <a:r>
              <a:rPr lang="en-IN" sz="2000" b="1" dirty="0" smtClean="0"/>
              <a:t>Advantages </a:t>
            </a:r>
            <a:r>
              <a:rPr lang="en-IN" sz="2000" b="1" dirty="0"/>
              <a:t>of Time-Sharing OS</a:t>
            </a:r>
          </a:p>
          <a:p>
            <a:pPr marL="342900" indent="-342900" fontAlgn="base">
              <a:buFont typeface="Arial" pitchFamily="34" charset="0"/>
              <a:buChar char="•"/>
            </a:pPr>
            <a:r>
              <a:rPr lang="en-IN" sz="2000" dirty="0"/>
              <a:t>Improved Productivity: Time-sharing allows users to work concurrently, thereby reducing the waiting time for their turn to use the computer. This increased productivity translates to more work getting done in less time.</a:t>
            </a:r>
          </a:p>
          <a:p>
            <a:pPr marL="342900" indent="-342900" fontAlgn="base">
              <a:buFont typeface="Arial" pitchFamily="34" charset="0"/>
              <a:buChar char="•"/>
            </a:pPr>
            <a:r>
              <a:rPr lang="en-IN" sz="2000" dirty="0"/>
              <a:t>Improved User Experience: Time-sharing provides an interactive environment that allows users to communicate with the computer in real time, providing a better user experience than batch processing.</a:t>
            </a:r>
          </a:p>
          <a:p>
            <a:pPr fontAlgn="base"/>
            <a:endParaRPr lang="en-IN" sz="2000" dirty="0"/>
          </a:p>
        </p:txBody>
      </p:sp>
    </p:spTree>
    <p:extLst>
      <p:ext uri="{BB962C8B-B14F-4D97-AF65-F5344CB8AC3E}">
        <p14:creationId xmlns:p14="http://schemas.microsoft.com/office/powerpoint/2010/main" val="158559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5016758"/>
          </a:xfrm>
          <a:prstGeom prst="rect">
            <a:avLst/>
          </a:prstGeom>
          <a:noFill/>
        </p:spPr>
        <p:txBody>
          <a:bodyPr wrap="square" rtlCol="0">
            <a:spAutoFit/>
          </a:bodyPr>
          <a:lstStyle/>
          <a:p>
            <a:pPr fontAlgn="base"/>
            <a:r>
              <a:rPr lang="en-IN" sz="2000" b="1" dirty="0">
                <a:solidFill>
                  <a:srgbClr val="FF0000"/>
                </a:solidFill>
              </a:rPr>
              <a:t>5. Time-Sharing Operating Systems</a:t>
            </a:r>
          </a:p>
          <a:p>
            <a:pPr fontAlgn="base"/>
            <a:r>
              <a:rPr lang="en-IN" sz="2000" b="1" dirty="0"/>
              <a:t>Disadvantages of Time-Sharing OS</a:t>
            </a:r>
          </a:p>
          <a:p>
            <a:pPr marL="342900" indent="-342900" fontAlgn="base">
              <a:buFont typeface="Arial" pitchFamily="34" charset="0"/>
              <a:buChar char="•"/>
            </a:pPr>
            <a:r>
              <a:rPr lang="en-IN" sz="2000" dirty="0"/>
              <a:t>Reliability problem.</a:t>
            </a:r>
          </a:p>
          <a:p>
            <a:pPr marL="342900" indent="-342900" fontAlgn="base">
              <a:buFont typeface="Arial" pitchFamily="34" charset="0"/>
              <a:buChar char="•"/>
            </a:pPr>
            <a:r>
              <a:rPr lang="en-IN" sz="2000" dirty="0"/>
              <a:t>One must have to take care of the security and integrity of user programs and data.</a:t>
            </a:r>
          </a:p>
          <a:p>
            <a:pPr marL="342900" indent="-342900" fontAlgn="base">
              <a:buFont typeface="Arial" pitchFamily="34" charset="0"/>
              <a:buChar char="•"/>
            </a:pPr>
            <a:r>
              <a:rPr lang="en-IN" sz="2000" dirty="0"/>
              <a:t>Data communication problem.</a:t>
            </a:r>
          </a:p>
          <a:p>
            <a:pPr marL="342900" indent="-342900" fontAlgn="base">
              <a:buFont typeface="Arial" pitchFamily="34" charset="0"/>
              <a:buChar char="•"/>
            </a:pPr>
            <a:r>
              <a:rPr lang="en-IN" sz="2000" dirty="0"/>
              <a:t>High Overhead: Time-sharing systems have a higher overhead than other operating systems due to the need for scheduling, context switching, and other overheads that come with supporting multiple users.</a:t>
            </a:r>
          </a:p>
          <a:p>
            <a:pPr marL="342900" indent="-342900" fontAlgn="base">
              <a:buFont typeface="Arial" pitchFamily="34" charset="0"/>
              <a:buChar char="•"/>
            </a:pPr>
            <a:r>
              <a:rPr lang="en-IN" sz="2000" dirty="0"/>
              <a:t>Complexity: Time-sharing systems are complex and require advanced software to manage multiple users simultaneously. This complexity increases the chance of bugs and errors.</a:t>
            </a:r>
          </a:p>
          <a:p>
            <a:pPr marL="342900" indent="-342900" fontAlgn="base">
              <a:buFont typeface="Arial" pitchFamily="34" charset="0"/>
              <a:buChar char="•"/>
            </a:pPr>
            <a:r>
              <a:rPr lang="en-IN" sz="2000" dirty="0"/>
              <a:t>Security Risks: With multiple users sharing resources, the risk of security breaches increases. Time-sharing systems require careful management of user access, authentication, and authorization to ensure the security of data and software.</a:t>
            </a:r>
          </a:p>
        </p:txBody>
      </p:sp>
    </p:spTree>
    <p:extLst>
      <p:ext uri="{BB962C8B-B14F-4D97-AF65-F5344CB8AC3E}">
        <p14:creationId xmlns:p14="http://schemas.microsoft.com/office/powerpoint/2010/main" val="221746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4401205"/>
          </a:xfrm>
          <a:prstGeom prst="rect">
            <a:avLst/>
          </a:prstGeom>
          <a:noFill/>
        </p:spPr>
        <p:txBody>
          <a:bodyPr wrap="square" rtlCol="0">
            <a:spAutoFit/>
          </a:bodyPr>
          <a:lstStyle/>
          <a:p>
            <a:pPr fontAlgn="base"/>
            <a:r>
              <a:rPr lang="en-IN" sz="2000" b="1" dirty="0">
                <a:solidFill>
                  <a:srgbClr val="FF0000"/>
                </a:solidFill>
              </a:rPr>
              <a:t>5. Time-Sharing Operating Systems</a:t>
            </a:r>
          </a:p>
          <a:p>
            <a:pPr fontAlgn="base"/>
            <a:r>
              <a:rPr lang="en-IN" sz="2000" b="1" dirty="0"/>
              <a:t>Examples of Time-Sharing OS with explanation</a:t>
            </a:r>
          </a:p>
          <a:p>
            <a:pPr marL="342900" indent="-342900" fontAlgn="base">
              <a:buFont typeface="Arial" pitchFamily="34" charset="0"/>
              <a:buChar char="•"/>
            </a:pPr>
            <a:r>
              <a:rPr lang="en-IN" sz="2000" b="1" dirty="0"/>
              <a:t>IBM VM/CMS </a:t>
            </a:r>
            <a:r>
              <a:rPr lang="en-IN" sz="2000" dirty="0"/>
              <a:t>: IBM VM/CMS is a time-sharing operating system that was first introduced in 1972. It is still in use today, providing a virtual machine environment that allows multiple users to run their own instances of operating systems and applications.</a:t>
            </a:r>
          </a:p>
          <a:p>
            <a:pPr marL="342900" indent="-342900" fontAlgn="base">
              <a:buFont typeface="Arial" pitchFamily="34" charset="0"/>
              <a:buChar char="•"/>
            </a:pPr>
            <a:r>
              <a:rPr lang="en-IN" sz="2000" b="1" dirty="0"/>
              <a:t>TSO (Time Sharing Option) </a:t>
            </a:r>
            <a:r>
              <a:rPr lang="en-IN" sz="2000" dirty="0"/>
              <a:t>: TSO is a time-sharing operating system that was first introduced in the 1960s by IBM for the IBM System/360 mainframe computer. It allowed multiple users to access the same computer simultaneously, running their own applications.</a:t>
            </a:r>
          </a:p>
          <a:p>
            <a:pPr marL="342900" indent="-342900" fontAlgn="base">
              <a:buFont typeface="Arial" pitchFamily="34" charset="0"/>
              <a:buChar char="•"/>
            </a:pPr>
            <a:r>
              <a:rPr lang="en-IN" sz="2000" b="1" dirty="0"/>
              <a:t>Windows Terminal Services </a:t>
            </a:r>
            <a:r>
              <a:rPr lang="en-IN" sz="2000" dirty="0"/>
              <a:t>: Windows Terminal Services is a time-sharing operating system that allows multiple users to access a Windows server remotely. Users can run their own applications and access shared resources, such as printers and network storage, in real-time.</a:t>
            </a:r>
          </a:p>
        </p:txBody>
      </p:sp>
    </p:spTree>
    <p:extLst>
      <p:ext uri="{BB962C8B-B14F-4D97-AF65-F5344CB8AC3E}">
        <p14:creationId xmlns:p14="http://schemas.microsoft.com/office/powerpoint/2010/main" val="414265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3785652"/>
          </a:xfrm>
          <a:prstGeom prst="rect">
            <a:avLst/>
          </a:prstGeom>
          <a:noFill/>
        </p:spPr>
        <p:txBody>
          <a:bodyPr wrap="square" rtlCol="0">
            <a:spAutoFit/>
          </a:bodyPr>
          <a:lstStyle/>
          <a:p>
            <a:pPr fontAlgn="base"/>
            <a:r>
              <a:rPr lang="en-IN" sz="2000" b="1" dirty="0">
                <a:solidFill>
                  <a:srgbClr val="FF0000"/>
                </a:solidFill>
              </a:rPr>
              <a:t>6. Distributed Operating System</a:t>
            </a:r>
          </a:p>
          <a:p>
            <a:pPr fontAlgn="base"/>
            <a:r>
              <a:rPr lang="en-IN" sz="2000" dirty="0"/>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a:t>
            </a:r>
            <a:r>
              <a:rPr lang="en-IN" sz="2000" u="sng" dirty="0">
                <a:hlinkClick r:id="rId2"/>
              </a:rPr>
              <a:t>loosely coupled systems or distributed systems </a:t>
            </a:r>
            <a:r>
              <a:rPr lang="en-IN" sz="2000" dirty="0"/>
              <a:t>. These systems’ processors differ in size and function. The major benefit of working with these types of the operating system is that it is always possible that one user can access the files or software which are not actually present on his system but some other system connected within this network i.e., remote access is enabled within the devices connected in that network.</a:t>
            </a:r>
          </a:p>
        </p:txBody>
      </p:sp>
    </p:spTree>
    <p:extLst>
      <p:ext uri="{BB962C8B-B14F-4D97-AF65-F5344CB8AC3E}">
        <p14:creationId xmlns:p14="http://schemas.microsoft.com/office/powerpoint/2010/main" val="17579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3170099"/>
          </a:xfrm>
          <a:prstGeom prst="rect">
            <a:avLst/>
          </a:prstGeom>
          <a:noFill/>
        </p:spPr>
        <p:txBody>
          <a:bodyPr wrap="square" rtlCol="0">
            <a:spAutoFit/>
          </a:bodyPr>
          <a:lstStyle/>
          <a:p>
            <a:pPr fontAlgn="base"/>
            <a:r>
              <a:rPr lang="en-IN" sz="2000" b="1" dirty="0">
                <a:solidFill>
                  <a:srgbClr val="FF0000"/>
                </a:solidFill>
              </a:rPr>
              <a:t>6. Distributed Operating System</a:t>
            </a:r>
          </a:p>
          <a:p>
            <a:pPr fontAlgn="base"/>
            <a:r>
              <a:rPr lang="en-IN" sz="2000" b="1" dirty="0"/>
              <a:t>Advantages of Distributed Operating System</a:t>
            </a:r>
          </a:p>
          <a:p>
            <a:pPr marL="342900" indent="-342900" fontAlgn="base">
              <a:buFont typeface="Arial" pitchFamily="34" charset="0"/>
              <a:buChar char="•"/>
            </a:pPr>
            <a:r>
              <a:rPr lang="en-IN" sz="2000" dirty="0"/>
              <a:t>Failure of one will not affect the other network communication, as all systems are independent of each other.</a:t>
            </a:r>
          </a:p>
          <a:p>
            <a:pPr marL="342900" indent="-342900" fontAlgn="base">
              <a:buFont typeface="Arial" pitchFamily="34" charset="0"/>
              <a:buChar char="•"/>
            </a:pPr>
            <a:r>
              <a:rPr lang="en-IN" sz="2000" dirty="0"/>
              <a:t>Electronic mail increases the data exchange speed.</a:t>
            </a:r>
          </a:p>
          <a:p>
            <a:pPr marL="342900" indent="-342900" fontAlgn="base">
              <a:buFont typeface="Arial" pitchFamily="34" charset="0"/>
              <a:buChar char="•"/>
            </a:pPr>
            <a:r>
              <a:rPr lang="en-IN" sz="2000" dirty="0"/>
              <a:t>Since resources are being shared, computation is highly fast and durable.</a:t>
            </a:r>
          </a:p>
          <a:p>
            <a:pPr marL="342900" indent="-342900" fontAlgn="base">
              <a:buFont typeface="Arial" pitchFamily="34" charset="0"/>
              <a:buChar char="•"/>
            </a:pPr>
            <a:r>
              <a:rPr lang="en-IN" sz="2000" dirty="0"/>
              <a:t>Load on host computer reduces.</a:t>
            </a:r>
          </a:p>
          <a:p>
            <a:pPr marL="342900" indent="-342900" fontAlgn="base">
              <a:buFont typeface="Arial" pitchFamily="34" charset="0"/>
              <a:buChar char="•"/>
            </a:pPr>
            <a:r>
              <a:rPr lang="en-IN" sz="2000" dirty="0"/>
              <a:t>These systems are easily scalable as many systems can be easily added to the network.</a:t>
            </a:r>
          </a:p>
          <a:p>
            <a:pPr marL="342900" indent="-342900" fontAlgn="base">
              <a:buFont typeface="Arial" pitchFamily="34" charset="0"/>
              <a:buChar char="•"/>
            </a:pPr>
            <a:r>
              <a:rPr lang="en-IN" sz="2000" dirty="0"/>
              <a:t>Delay in data processing reduces.</a:t>
            </a:r>
          </a:p>
        </p:txBody>
      </p:sp>
    </p:spTree>
    <p:extLst>
      <p:ext uri="{BB962C8B-B14F-4D97-AF65-F5344CB8AC3E}">
        <p14:creationId xmlns:p14="http://schemas.microsoft.com/office/powerpoint/2010/main" val="301252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304800" y="1801906"/>
            <a:ext cx="8534400" cy="2554545"/>
          </a:xfrm>
          <a:prstGeom prst="rect">
            <a:avLst/>
          </a:prstGeom>
          <a:noFill/>
        </p:spPr>
        <p:txBody>
          <a:bodyPr wrap="square" rtlCol="0">
            <a:spAutoFit/>
          </a:bodyPr>
          <a:lstStyle/>
          <a:p>
            <a:pPr fontAlgn="base"/>
            <a:r>
              <a:rPr lang="en-IN" sz="2000" b="1" dirty="0">
                <a:solidFill>
                  <a:srgbClr val="FF0000"/>
                </a:solidFill>
              </a:rPr>
              <a:t>6. Distributed Operating System</a:t>
            </a:r>
          </a:p>
          <a:p>
            <a:pPr fontAlgn="base"/>
            <a:r>
              <a:rPr lang="en-IN" sz="2000" b="1" dirty="0"/>
              <a:t>Disadvantages of Distributed Operating System</a:t>
            </a:r>
          </a:p>
          <a:p>
            <a:pPr marL="342900" indent="-342900" fontAlgn="base">
              <a:buFont typeface="Arial" pitchFamily="34" charset="0"/>
              <a:buChar char="•"/>
            </a:pPr>
            <a:r>
              <a:rPr lang="en-IN" sz="2000" dirty="0"/>
              <a:t>Failure of the main network will stop the entire communication.</a:t>
            </a:r>
          </a:p>
          <a:p>
            <a:pPr marL="342900" indent="-342900" fontAlgn="base">
              <a:buFont typeface="Arial" pitchFamily="34" charset="0"/>
              <a:buChar char="•"/>
            </a:pPr>
            <a:r>
              <a:rPr lang="en-IN" sz="2000" dirty="0"/>
              <a:t>To establish distributed systems the language is used not well-defined yet.</a:t>
            </a:r>
          </a:p>
          <a:p>
            <a:pPr marL="342900" indent="-342900" fontAlgn="base">
              <a:buFont typeface="Arial" pitchFamily="34" charset="0"/>
              <a:buChar char="•"/>
            </a:pPr>
            <a:r>
              <a:rPr lang="en-IN" sz="2000" dirty="0"/>
              <a:t>These types of systems are not readily available as they are very expensive. Not only that the underlying software is highly complex and not understood well yet.</a:t>
            </a:r>
          </a:p>
          <a:p>
            <a:pPr fontAlgn="base"/>
            <a:r>
              <a:rPr lang="en-IN" sz="2000" b="1" dirty="0"/>
              <a:t>Examples of Distributed Operating Systems are </a:t>
            </a:r>
            <a:r>
              <a:rPr lang="en-IN" sz="2000" dirty="0"/>
              <a:t>LOCUS, etc.</a:t>
            </a:r>
          </a:p>
        </p:txBody>
      </p:sp>
    </p:spTree>
    <p:extLst>
      <p:ext uri="{BB962C8B-B14F-4D97-AF65-F5344CB8AC3E}">
        <p14:creationId xmlns:p14="http://schemas.microsoft.com/office/powerpoint/2010/main" val="399539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304800" y="1801906"/>
            <a:ext cx="8534400" cy="4708981"/>
          </a:xfrm>
          <a:prstGeom prst="rect">
            <a:avLst/>
          </a:prstGeom>
          <a:noFill/>
        </p:spPr>
        <p:txBody>
          <a:bodyPr wrap="square" rtlCol="0">
            <a:spAutoFit/>
          </a:bodyPr>
          <a:lstStyle/>
          <a:p>
            <a:pPr fontAlgn="base"/>
            <a:r>
              <a:rPr lang="en-IN" sz="2000" b="1" dirty="0">
                <a:solidFill>
                  <a:srgbClr val="FF0000"/>
                </a:solidFill>
              </a:rPr>
              <a:t>6. Distributed Operating System</a:t>
            </a:r>
          </a:p>
          <a:p>
            <a:pPr fontAlgn="base"/>
            <a:r>
              <a:rPr lang="en-IN" sz="2000" b="1" dirty="0"/>
              <a:t>Issues With Distributed Operating Systems</a:t>
            </a:r>
          </a:p>
          <a:p>
            <a:pPr marL="342900" indent="-342900" fontAlgn="base">
              <a:buFont typeface="Arial" pitchFamily="34" charset="0"/>
              <a:buChar char="•"/>
            </a:pPr>
            <a:r>
              <a:rPr lang="en-IN" sz="2000" dirty="0"/>
              <a:t>Networking causes delays in the transfer of data between nodes of a distributed system. Such delays may lead to an inconsistent view of data located in different nodes, and make it difficult to know the chronological order in which events occurred in the system.</a:t>
            </a:r>
          </a:p>
          <a:p>
            <a:pPr marL="342900" indent="-342900" fontAlgn="base">
              <a:buFont typeface="Arial" pitchFamily="34" charset="0"/>
              <a:buChar char="•"/>
            </a:pPr>
            <a:r>
              <a:rPr lang="en-IN" sz="2000" dirty="0"/>
              <a:t>Control functions like scheduling, resource allocation, and deadlock detection have to be performed in several nodes to achieve computation speedup and provide reliable operation when computers or networking components fail.</a:t>
            </a:r>
          </a:p>
          <a:p>
            <a:pPr marL="342900" indent="-342900" fontAlgn="base">
              <a:buFont typeface="Arial" pitchFamily="34" charset="0"/>
              <a:buChar char="•"/>
            </a:pPr>
            <a:r>
              <a:rPr lang="en-IN" sz="2000" dirty="0"/>
              <a:t>Messages exchanged by processes present in different nodes may travel over public networks and pass through computer systems that are not controlled by the distributed operating system. An intruder may exploit this feature to tamper with messages, or create fake messages to fool the authentication procedure and masquerade as a user of the system</a:t>
            </a:r>
          </a:p>
        </p:txBody>
      </p:sp>
    </p:spTree>
    <p:extLst>
      <p:ext uri="{BB962C8B-B14F-4D97-AF65-F5344CB8AC3E}">
        <p14:creationId xmlns:p14="http://schemas.microsoft.com/office/powerpoint/2010/main" val="7635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a:bodyPr>
          <a:lstStyle/>
          <a:p>
            <a:r>
              <a:rPr lang="en-IN" sz="3300" dirty="0">
                <a:solidFill>
                  <a:srgbClr val="FFFF00"/>
                </a:solidFill>
              </a:rPr>
              <a:t> </a:t>
            </a:r>
            <a:r>
              <a:rPr lang="en-US" sz="3200" dirty="0"/>
              <a:t> </a:t>
            </a:r>
            <a:r>
              <a:rPr lang="en-US" sz="3200" b="1" dirty="0"/>
              <a:t>Introduction to Operating Systems   </a:t>
            </a:r>
            <a:endParaRPr lang="en-IN" sz="3200" dirty="0"/>
          </a:p>
        </p:txBody>
      </p:sp>
      <p:sp>
        <p:nvSpPr>
          <p:cNvPr id="4" name="TextBox 3"/>
          <p:cNvSpPr txBox="1"/>
          <p:nvPr/>
        </p:nvSpPr>
        <p:spPr>
          <a:xfrm>
            <a:off x="913312" y="1801906"/>
            <a:ext cx="7697288" cy="3539430"/>
          </a:xfrm>
          <a:prstGeom prst="rect">
            <a:avLst/>
          </a:prstGeom>
          <a:noFill/>
        </p:spPr>
        <p:txBody>
          <a:bodyPr wrap="square" rtlCol="0">
            <a:spAutoFit/>
          </a:bodyPr>
          <a:lstStyle/>
          <a:p>
            <a:r>
              <a:rPr lang="en-IN" sz="2800" dirty="0"/>
              <a:t>An </a:t>
            </a:r>
            <a:r>
              <a:rPr lang="en-IN" sz="2800" b="1" dirty="0"/>
              <a:t>Operating System</a:t>
            </a:r>
            <a:r>
              <a:rPr lang="en-IN" sz="2800" dirty="0"/>
              <a:t> can be defined as an </a:t>
            </a:r>
            <a:r>
              <a:rPr lang="en-IN" sz="2800" b="1" dirty="0"/>
              <a:t>interface between user and hardware</a:t>
            </a:r>
            <a:r>
              <a:rPr lang="en-IN" sz="2800" dirty="0"/>
              <a:t>. It is responsible for the execution of all the processes, Resource Allocation, </a:t>
            </a:r>
            <a:r>
              <a:rPr lang="en-IN" sz="2800" dirty="0">
                <a:hlinkClick r:id="rId2"/>
              </a:rPr>
              <a:t>CPU</a:t>
            </a:r>
            <a:r>
              <a:rPr lang="en-IN" sz="2800" dirty="0"/>
              <a:t> management, File Management and many other tasks</a:t>
            </a:r>
            <a:r>
              <a:rPr lang="en-IN" sz="2800" dirty="0" smtClean="0"/>
              <a:t>.</a:t>
            </a:r>
          </a:p>
          <a:p>
            <a:r>
              <a:rPr lang="en-IN" sz="2800" dirty="0"/>
              <a:t>The purpose of an operating system is to provide an environment in which a user can execute programs in convenient and efficient manner.</a:t>
            </a:r>
          </a:p>
        </p:txBody>
      </p:sp>
    </p:spTree>
    <p:extLst>
      <p:ext uri="{BB962C8B-B14F-4D97-AF65-F5344CB8AC3E}">
        <p14:creationId xmlns:p14="http://schemas.microsoft.com/office/powerpoint/2010/main" val="1741027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304800" y="1801906"/>
            <a:ext cx="8534400" cy="5324535"/>
          </a:xfrm>
          <a:prstGeom prst="rect">
            <a:avLst/>
          </a:prstGeom>
          <a:noFill/>
        </p:spPr>
        <p:txBody>
          <a:bodyPr wrap="square" rtlCol="0">
            <a:spAutoFit/>
          </a:bodyPr>
          <a:lstStyle/>
          <a:p>
            <a:pPr fontAlgn="base"/>
            <a:r>
              <a:rPr lang="en-IN" sz="2000" b="1" dirty="0">
                <a:solidFill>
                  <a:srgbClr val="FF0000"/>
                </a:solidFill>
              </a:rPr>
              <a:t>7. Network Operating System</a:t>
            </a:r>
          </a:p>
          <a:p>
            <a:pPr fontAlgn="base"/>
            <a:r>
              <a:rPr lang="en-IN" sz="2000" dirty="0"/>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a:t>
            </a:r>
            <a:r>
              <a:rPr lang="en-IN" sz="2000" u="sng" dirty="0">
                <a:hlinkClick r:id="rId2"/>
              </a:rPr>
              <a:t>tightly coupled systems </a:t>
            </a:r>
            <a:r>
              <a:rPr lang="en-IN" sz="2000" dirty="0" smtClean="0"/>
              <a:t>.</a:t>
            </a:r>
          </a:p>
          <a:p>
            <a:pPr fontAlgn="base"/>
            <a:r>
              <a:rPr lang="en-IN" sz="2000" b="1" dirty="0">
                <a:solidFill>
                  <a:srgbClr val="FF0000"/>
                </a:solidFill>
              </a:rPr>
              <a:t>Advantages of Network Operating System</a:t>
            </a:r>
          </a:p>
          <a:p>
            <a:pPr marL="342900" indent="-342900" fontAlgn="base">
              <a:buFont typeface="Arial" pitchFamily="34" charset="0"/>
              <a:buChar char="•"/>
            </a:pPr>
            <a:r>
              <a:rPr lang="en-IN" sz="2000" dirty="0"/>
              <a:t>Highly stable centralized servers.</a:t>
            </a:r>
          </a:p>
          <a:p>
            <a:pPr marL="342900" indent="-342900" fontAlgn="base">
              <a:buFont typeface="Arial" pitchFamily="34" charset="0"/>
              <a:buChar char="•"/>
            </a:pPr>
            <a:r>
              <a:rPr lang="en-IN" sz="2000" dirty="0"/>
              <a:t>Security concerns are handled through servers.</a:t>
            </a:r>
          </a:p>
          <a:p>
            <a:pPr marL="342900" indent="-342900" fontAlgn="base">
              <a:buFont typeface="Arial" pitchFamily="34" charset="0"/>
              <a:buChar char="•"/>
            </a:pPr>
            <a:r>
              <a:rPr lang="en-IN" sz="2000" dirty="0"/>
              <a:t>New technologies and hardware up-gradation are easily integrated into the system.</a:t>
            </a:r>
          </a:p>
          <a:p>
            <a:pPr marL="342900" indent="-342900" fontAlgn="base">
              <a:buFont typeface="Arial" pitchFamily="34" charset="0"/>
              <a:buChar char="•"/>
            </a:pPr>
            <a:r>
              <a:rPr lang="en-IN" sz="2000" dirty="0"/>
              <a:t>Server access is possible remotely from different locations and types of systems.</a:t>
            </a:r>
          </a:p>
          <a:p>
            <a:pPr fontAlgn="base"/>
            <a:endParaRPr lang="en-IN" sz="2000" dirty="0"/>
          </a:p>
        </p:txBody>
      </p:sp>
    </p:spTree>
    <p:extLst>
      <p:ext uri="{BB962C8B-B14F-4D97-AF65-F5344CB8AC3E}">
        <p14:creationId xmlns:p14="http://schemas.microsoft.com/office/powerpoint/2010/main" val="1218094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304800" y="1801906"/>
            <a:ext cx="8534400" cy="3170099"/>
          </a:xfrm>
          <a:prstGeom prst="rect">
            <a:avLst/>
          </a:prstGeom>
          <a:noFill/>
        </p:spPr>
        <p:txBody>
          <a:bodyPr wrap="square" rtlCol="0">
            <a:spAutoFit/>
          </a:bodyPr>
          <a:lstStyle/>
          <a:p>
            <a:pPr fontAlgn="base"/>
            <a:r>
              <a:rPr lang="en-IN" sz="2000" b="1" dirty="0">
                <a:solidFill>
                  <a:srgbClr val="FF0000"/>
                </a:solidFill>
              </a:rPr>
              <a:t>7. Network Operating System</a:t>
            </a:r>
          </a:p>
          <a:p>
            <a:pPr fontAlgn="base"/>
            <a:r>
              <a:rPr lang="en-IN" sz="2000" b="1" dirty="0"/>
              <a:t>Disadvantages of Network Operating System</a:t>
            </a:r>
          </a:p>
          <a:p>
            <a:pPr marL="342900" indent="-342900" fontAlgn="base">
              <a:buFont typeface="Arial" pitchFamily="34" charset="0"/>
              <a:buChar char="•"/>
            </a:pPr>
            <a:r>
              <a:rPr lang="en-IN" sz="2000" dirty="0"/>
              <a:t>Servers are costly.</a:t>
            </a:r>
          </a:p>
          <a:p>
            <a:pPr marL="342900" indent="-342900" fontAlgn="base">
              <a:buFont typeface="Arial" pitchFamily="34" charset="0"/>
              <a:buChar char="•"/>
            </a:pPr>
            <a:r>
              <a:rPr lang="en-IN" sz="2000" dirty="0"/>
              <a:t>User has to depend on a central location for most operations.</a:t>
            </a:r>
          </a:p>
          <a:p>
            <a:pPr marL="342900" indent="-342900" fontAlgn="base">
              <a:buFont typeface="Arial" pitchFamily="34" charset="0"/>
              <a:buChar char="•"/>
            </a:pPr>
            <a:r>
              <a:rPr lang="en-IN" sz="2000" dirty="0"/>
              <a:t>Maintenance and updates are required regularly</a:t>
            </a:r>
            <a:r>
              <a:rPr lang="en-IN" sz="2000" dirty="0" smtClean="0"/>
              <a:t>.</a:t>
            </a:r>
          </a:p>
          <a:p>
            <a:pPr marL="342900" indent="-342900" fontAlgn="base">
              <a:buFont typeface="Arial" pitchFamily="34" charset="0"/>
              <a:buChar char="•"/>
            </a:pPr>
            <a:endParaRPr lang="en-IN" sz="2000" dirty="0"/>
          </a:p>
          <a:p>
            <a:pPr fontAlgn="base"/>
            <a:r>
              <a:rPr lang="en-IN" sz="2000" b="1" dirty="0"/>
              <a:t>Examples of Network Operating Systems are </a:t>
            </a:r>
            <a:r>
              <a:rPr lang="en-IN" sz="2000" dirty="0"/>
              <a:t>Microsoft Windows Server 2003, Microsoft Windows Server 2008, UNIX, Linux, Mac OS X, Novell NetWare, BSD, etc.</a:t>
            </a:r>
          </a:p>
          <a:p>
            <a:pPr fontAlgn="base"/>
            <a:endParaRPr lang="en-IN" sz="2000" dirty="0"/>
          </a:p>
        </p:txBody>
      </p:sp>
    </p:spTree>
    <p:extLst>
      <p:ext uri="{BB962C8B-B14F-4D97-AF65-F5344CB8AC3E}">
        <p14:creationId xmlns:p14="http://schemas.microsoft.com/office/powerpoint/2010/main" val="2322531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304800" y="1801906"/>
            <a:ext cx="8534400" cy="5016758"/>
          </a:xfrm>
          <a:prstGeom prst="rect">
            <a:avLst/>
          </a:prstGeom>
          <a:noFill/>
        </p:spPr>
        <p:txBody>
          <a:bodyPr wrap="square" rtlCol="0">
            <a:spAutoFit/>
          </a:bodyPr>
          <a:lstStyle/>
          <a:p>
            <a:pPr fontAlgn="base"/>
            <a:r>
              <a:rPr lang="en-IN" sz="2000" b="1" dirty="0">
                <a:solidFill>
                  <a:srgbClr val="FF0000"/>
                </a:solidFill>
              </a:rPr>
              <a:t>8. Real-Time Operating System</a:t>
            </a:r>
          </a:p>
          <a:p>
            <a:pPr fontAlgn="base"/>
            <a:r>
              <a:rPr lang="en-IN" sz="2000" dirty="0"/>
              <a:t>These types of OSs serve real-time systems. The time interval required to process and respond to inputs is very small. This time interval is called </a:t>
            </a:r>
            <a:r>
              <a:rPr lang="en-IN" sz="2000" b="1" dirty="0"/>
              <a:t>response time.</a:t>
            </a:r>
            <a:r>
              <a:rPr lang="en-IN" sz="2000" dirty="0"/>
              <a:t> </a:t>
            </a:r>
            <a:r>
              <a:rPr lang="en-IN" sz="2000" b="1" dirty="0"/>
              <a:t>Real-time systems </a:t>
            </a:r>
            <a:r>
              <a:rPr lang="en-IN" sz="2000" dirty="0"/>
              <a:t>are used when there are time requirements that are very strict like missile systems, air traffic control systems, robots, etc</a:t>
            </a:r>
            <a:r>
              <a:rPr lang="en-IN" sz="2000" dirty="0" smtClean="0"/>
              <a:t>.</a:t>
            </a:r>
          </a:p>
          <a:p>
            <a:pPr fontAlgn="base"/>
            <a:endParaRPr lang="en-IN" sz="2000" dirty="0" smtClean="0"/>
          </a:p>
          <a:p>
            <a:pPr fontAlgn="base"/>
            <a:r>
              <a:rPr lang="en-IN" sz="2000" b="1" dirty="0"/>
              <a:t>Types of Real-Time Operating Systems</a:t>
            </a:r>
          </a:p>
          <a:p>
            <a:pPr marL="342900" indent="-342900" fontAlgn="base">
              <a:buFont typeface="Arial" pitchFamily="34" charset="0"/>
              <a:buChar char="•"/>
            </a:pPr>
            <a:r>
              <a:rPr lang="en-IN" sz="2000" b="1" dirty="0"/>
              <a:t>Hard Real-Time Systems: </a:t>
            </a:r>
            <a:r>
              <a:rPr lang="en-IN" sz="2000" dirty="0"/>
              <a:t>Hard Real-Time OSs are meant for applications where time constraints are very strict and even the shortest possible delay is not acceptable. These systems are built for saving life like automatic parachutes or airbags which are required to be readily available in case of an accident. Virtual memory is rarely found in these systems.</a:t>
            </a:r>
          </a:p>
          <a:p>
            <a:pPr marL="342900" indent="-342900" fontAlgn="base">
              <a:buFont typeface="Arial" pitchFamily="34" charset="0"/>
              <a:buChar char="•"/>
            </a:pPr>
            <a:r>
              <a:rPr lang="en-IN" sz="2000" b="1" dirty="0"/>
              <a:t>Soft Real-Time Systems: </a:t>
            </a:r>
            <a:r>
              <a:rPr lang="en-IN" sz="2000" dirty="0"/>
              <a:t>These OSs are for applications where time-constraint is less strict.</a:t>
            </a:r>
          </a:p>
          <a:p>
            <a:pPr fontAlgn="base"/>
            <a:endParaRPr lang="en-IN" sz="2000" dirty="0"/>
          </a:p>
        </p:txBody>
      </p:sp>
    </p:spTree>
    <p:extLst>
      <p:ext uri="{BB962C8B-B14F-4D97-AF65-F5344CB8AC3E}">
        <p14:creationId xmlns:p14="http://schemas.microsoft.com/office/powerpoint/2010/main" val="279052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230777" y="1777957"/>
            <a:ext cx="8534400" cy="5324535"/>
          </a:xfrm>
          <a:prstGeom prst="rect">
            <a:avLst/>
          </a:prstGeom>
          <a:noFill/>
        </p:spPr>
        <p:txBody>
          <a:bodyPr wrap="square" rtlCol="0">
            <a:spAutoFit/>
          </a:bodyPr>
          <a:lstStyle/>
          <a:p>
            <a:pPr fontAlgn="base"/>
            <a:r>
              <a:rPr lang="en-IN" sz="2000" b="1" dirty="0">
                <a:solidFill>
                  <a:srgbClr val="FF0000"/>
                </a:solidFill>
              </a:rPr>
              <a:t>8. Real-Time Operating System</a:t>
            </a:r>
          </a:p>
          <a:p>
            <a:pPr fontAlgn="base"/>
            <a:r>
              <a:rPr lang="en-IN" sz="2000" b="1" dirty="0"/>
              <a:t>Advantages of RTOS</a:t>
            </a:r>
          </a:p>
          <a:p>
            <a:pPr marL="342900" indent="-342900" fontAlgn="base">
              <a:buFont typeface="Arial" pitchFamily="34" charset="0"/>
              <a:buChar char="•"/>
            </a:pPr>
            <a:r>
              <a:rPr lang="en-IN" sz="2000" b="1" dirty="0"/>
              <a:t>Maximum Consumption: </a:t>
            </a:r>
            <a:r>
              <a:rPr lang="en-IN" sz="2000" dirty="0"/>
              <a:t>Maximum utilization of devices and systems, thus more output from all the resources.</a:t>
            </a:r>
          </a:p>
          <a:p>
            <a:pPr marL="342900" indent="-342900" fontAlgn="base">
              <a:buFont typeface="Arial" pitchFamily="34" charset="0"/>
              <a:buChar char="•"/>
            </a:pPr>
            <a:r>
              <a:rPr lang="en-IN" sz="2000" b="1" dirty="0"/>
              <a:t>Task Shifting: </a:t>
            </a:r>
            <a:r>
              <a:rPr lang="en-IN" sz="2000" dirty="0"/>
              <a:t>The time assigned for shifting tasks in these systems is very less. For example, in older systems, it takes about 10 microseconds in shifting from one task to another, and in the latest systems, it takes 3 microseconds.</a:t>
            </a:r>
          </a:p>
          <a:p>
            <a:pPr marL="342900" indent="-342900" fontAlgn="base">
              <a:buFont typeface="Arial" pitchFamily="34" charset="0"/>
              <a:buChar char="•"/>
            </a:pPr>
            <a:r>
              <a:rPr lang="en-IN" sz="2000" b="1" dirty="0"/>
              <a:t>Focus on Application: </a:t>
            </a:r>
            <a:r>
              <a:rPr lang="en-IN" sz="2000" dirty="0"/>
              <a:t>Focus on running applications and less importance on applications that are in the queue.</a:t>
            </a:r>
          </a:p>
          <a:p>
            <a:pPr marL="342900" indent="-342900" fontAlgn="base">
              <a:buFont typeface="Arial" pitchFamily="34" charset="0"/>
              <a:buChar char="•"/>
            </a:pPr>
            <a:r>
              <a:rPr lang="en-IN" sz="2000" dirty="0"/>
              <a:t>Real-time </a:t>
            </a:r>
            <a:r>
              <a:rPr lang="en-IN" sz="2000" b="1" dirty="0"/>
              <a:t>operating system in </a:t>
            </a:r>
            <a:r>
              <a:rPr lang="en-IN" sz="2000" dirty="0"/>
              <a:t>the </a:t>
            </a:r>
            <a:r>
              <a:rPr lang="en-IN" sz="2000" b="1" dirty="0"/>
              <a:t>embedded system: </a:t>
            </a:r>
            <a:r>
              <a:rPr lang="en-IN" sz="2000" dirty="0"/>
              <a:t>Since the size of programs is small, RTOS can also be used in embedded systems like in transport and others.</a:t>
            </a:r>
          </a:p>
          <a:p>
            <a:pPr marL="342900" indent="-342900" fontAlgn="base">
              <a:buFont typeface="Arial" pitchFamily="34" charset="0"/>
              <a:buChar char="•"/>
            </a:pPr>
            <a:r>
              <a:rPr lang="en-IN" sz="2000" b="1" dirty="0"/>
              <a:t>Error Free: </a:t>
            </a:r>
            <a:r>
              <a:rPr lang="en-IN" sz="2000" dirty="0"/>
              <a:t>These types of systems are error-free.</a:t>
            </a:r>
          </a:p>
          <a:p>
            <a:pPr marL="342900" indent="-342900" fontAlgn="base">
              <a:buFont typeface="Arial" pitchFamily="34" charset="0"/>
              <a:buChar char="•"/>
            </a:pPr>
            <a:r>
              <a:rPr lang="en-IN" sz="2000" b="1" dirty="0"/>
              <a:t>Memory Allocation: </a:t>
            </a:r>
            <a:r>
              <a:rPr lang="en-IN" sz="2000" dirty="0"/>
              <a:t>Memory allocation is best managed in these types of systems.</a:t>
            </a:r>
          </a:p>
          <a:p>
            <a:pPr fontAlgn="base"/>
            <a:endParaRPr lang="en-IN" sz="2000" dirty="0"/>
          </a:p>
        </p:txBody>
      </p:sp>
    </p:spTree>
    <p:extLst>
      <p:ext uri="{BB962C8B-B14F-4D97-AF65-F5344CB8AC3E}">
        <p14:creationId xmlns:p14="http://schemas.microsoft.com/office/powerpoint/2010/main" val="257615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Operating System </a:t>
            </a:r>
            <a:r>
              <a:rPr lang="en-US" sz="3200" dirty="0" smtClean="0"/>
              <a:t>Generations</a:t>
            </a:r>
            <a:endParaRPr lang="en-IN" sz="3200" dirty="0"/>
          </a:p>
          <a:p>
            <a:endParaRPr lang="en-IN" sz="3200" dirty="0"/>
          </a:p>
        </p:txBody>
      </p:sp>
      <p:sp>
        <p:nvSpPr>
          <p:cNvPr id="4" name="TextBox 3"/>
          <p:cNvSpPr txBox="1"/>
          <p:nvPr/>
        </p:nvSpPr>
        <p:spPr>
          <a:xfrm>
            <a:off x="230777" y="1777957"/>
            <a:ext cx="8534400" cy="5016758"/>
          </a:xfrm>
          <a:prstGeom prst="rect">
            <a:avLst/>
          </a:prstGeom>
          <a:noFill/>
        </p:spPr>
        <p:txBody>
          <a:bodyPr wrap="square" rtlCol="0">
            <a:spAutoFit/>
          </a:bodyPr>
          <a:lstStyle/>
          <a:p>
            <a:pPr fontAlgn="base"/>
            <a:r>
              <a:rPr lang="en-IN" sz="2000" b="1" dirty="0"/>
              <a:t>Generation of Operating System</a:t>
            </a:r>
          </a:p>
          <a:p>
            <a:pPr fontAlgn="base"/>
            <a:endParaRPr lang="en-IN" sz="2000" dirty="0" smtClean="0"/>
          </a:p>
          <a:p>
            <a:pPr fontAlgn="base"/>
            <a:r>
              <a:rPr lang="en-IN" sz="2000" dirty="0" smtClean="0"/>
              <a:t>Below </a:t>
            </a:r>
            <a:r>
              <a:rPr lang="en-IN" sz="2000" dirty="0"/>
              <a:t>are four generations of operating systems.</a:t>
            </a:r>
          </a:p>
          <a:p>
            <a:pPr fontAlgn="base"/>
            <a:r>
              <a:rPr lang="en-IN" sz="2000" dirty="0"/>
              <a:t>The First Generation</a:t>
            </a:r>
          </a:p>
          <a:p>
            <a:pPr fontAlgn="base"/>
            <a:r>
              <a:rPr lang="en-IN" sz="2000" dirty="0"/>
              <a:t>The Second Generation</a:t>
            </a:r>
          </a:p>
          <a:p>
            <a:pPr fontAlgn="base"/>
            <a:r>
              <a:rPr lang="en-IN" sz="2000" dirty="0"/>
              <a:t>The Third Generation</a:t>
            </a:r>
          </a:p>
          <a:p>
            <a:pPr fontAlgn="base"/>
            <a:r>
              <a:rPr lang="en-IN" sz="2000" dirty="0"/>
              <a:t>The Fourth Generation</a:t>
            </a:r>
          </a:p>
          <a:p>
            <a:pPr fontAlgn="base"/>
            <a:endParaRPr lang="en-IN" sz="2000" dirty="0" smtClean="0"/>
          </a:p>
          <a:p>
            <a:pPr fontAlgn="base"/>
            <a:r>
              <a:rPr lang="en-IN" sz="2000" b="1" dirty="0">
                <a:solidFill>
                  <a:srgbClr val="FF0000"/>
                </a:solidFill>
              </a:rPr>
              <a:t>1. The First Generation (1940 to early 1950s)</a:t>
            </a:r>
          </a:p>
          <a:p>
            <a:pPr fontAlgn="base"/>
            <a:r>
              <a:rPr lang="en-IN" sz="2000" dirty="0"/>
              <a:t>In 1940, an operating system was not included in the creation of the first electrical computer. Early computer users had complete control over the device and wrote programs in pure </a:t>
            </a:r>
            <a:r>
              <a:rPr lang="en-IN" sz="2000" u="sng" dirty="0">
                <a:hlinkClick r:id="rId2"/>
              </a:rPr>
              <a:t>machine language</a:t>
            </a:r>
            <a:r>
              <a:rPr lang="en-IN" sz="2000" dirty="0"/>
              <a:t> for every task. During the computer generation, a programmer can merely execute and solve basic mathematical calculations. an operating system is not needed for these computations.</a:t>
            </a:r>
          </a:p>
          <a:p>
            <a:pPr fontAlgn="base"/>
            <a:endParaRPr lang="en-IN" sz="2000" dirty="0"/>
          </a:p>
        </p:txBody>
      </p:sp>
    </p:spTree>
    <p:extLst>
      <p:ext uri="{BB962C8B-B14F-4D97-AF65-F5344CB8AC3E}">
        <p14:creationId xmlns:p14="http://schemas.microsoft.com/office/powerpoint/2010/main" val="36240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Operating System </a:t>
            </a:r>
            <a:r>
              <a:rPr lang="en-US" sz="3200" dirty="0" smtClean="0"/>
              <a:t>Generations</a:t>
            </a:r>
            <a:endParaRPr lang="en-IN" sz="3200" dirty="0"/>
          </a:p>
          <a:p>
            <a:endParaRPr lang="en-IN" sz="3200" dirty="0"/>
          </a:p>
        </p:txBody>
      </p:sp>
      <p:sp>
        <p:nvSpPr>
          <p:cNvPr id="4" name="TextBox 3"/>
          <p:cNvSpPr txBox="1"/>
          <p:nvPr/>
        </p:nvSpPr>
        <p:spPr>
          <a:xfrm>
            <a:off x="230777" y="1777957"/>
            <a:ext cx="8534400" cy="3477875"/>
          </a:xfrm>
          <a:prstGeom prst="rect">
            <a:avLst/>
          </a:prstGeom>
          <a:noFill/>
        </p:spPr>
        <p:txBody>
          <a:bodyPr wrap="square" rtlCol="0">
            <a:spAutoFit/>
          </a:bodyPr>
          <a:lstStyle/>
          <a:p>
            <a:pPr fontAlgn="base"/>
            <a:r>
              <a:rPr lang="en-IN" sz="2000" b="1" dirty="0"/>
              <a:t>Generation of Operating System</a:t>
            </a:r>
          </a:p>
          <a:p>
            <a:pPr fontAlgn="base"/>
            <a:endParaRPr lang="en-IN" sz="2000" dirty="0" smtClean="0"/>
          </a:p>
          <a:p>
            <a:pPr fontAlgn="base"/>
            <a:r>
              <a:rPr lang="en-IN" sz="2000" b="1" dirty="0"/>
              <a:t>2. The Second Generation (1955 – 1965)</a:t>
            </a:r>
          </a:p>
          <a:p>
            <a:pPr fontAlgn="base"/>
            <a:r>
              <a:rPr lang="en-IN" sz="2000" dirty="0"/>
              <a:t>GMOSIS, the first operating system (OS) was developed in the early 1950s. For the IBM Computer, General Motors has created the operating system. Because it gathers all related jobs into groups or batches and then submits them to the operating system using a </a:t>
            </a:r>
            <a:r>
              <a:rPr lang="en-IN" sz="2000" u="sng" dirty="0">
                <a:hlinkClick r:id="rId2"/>
              </a:rPr>
              <a:t>punch card</a:t>
            </a:r>
            <a:r>
              <a:rPr lang="en-IN" sz="2000" dirty="0"/>
              <a:t> to finish all of them, the second-generation operating system was built on a single-stream batch processing system.</a:t>
            </a:r>
          </a:p>
          <a:p>
            <a:pPr fontAlgn="base"/>
            <a:endParaRPr lang="en-IN" sz="2000" dirty="0" smtClean="0"/>
          </a:p>
          <a:p>
            <a:pPr fontAlgn="base"/>
            <a:endParaRPr lang="en-IN" sz="2000" dirty="0"/>
          </a:p>
        </p:txBody>
      </p:sp>
    </p:spTree>
    <p:extLst>
      <p:ext uri="{BB962C8B-B14F-4D97-AF65-F5344CB8AC3E}">
        <p14:creationId xmlns:p14="http://schemas.microsoft.com/office/powerpoint/2010/main" val="2018477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Operating System </a:t>
            </a:r>
            <a:r>
              <a:rPr lang="en-US" sz="3200" dirty="0" smtClean="0"/>
              <a:t>Generations</a:t>
            </a:r>
            <a:endParaRPr lang="en-IN" sz="3200" dirty="0"/>
          </a:p>
          <a:p>
            <a:endParaRPr lang="en-IN" sz="3200" dirty="0"/>
          </a:p>
        </p:txBody>
      </p:sp>
      <p:sp>
        <p:nvSpPr>
          <p:cNvPr id="4" name="TextBox 3"/>
          <p:cNvSpPr txBox="1"/>
          <p:nvPr/>
        </p:nvSpPr>
        <p:spPr>
          <a:xfrm>
            <a:off x="230777" y="1777957"/>
            <a:ext cx="8534400" cy="5709255"/>
          </a:xfrm>
          <a:prstGeom prst="rect">
            <a:avLst/>
          </a:prstGeom>
          <a:noFill/>
        </p:spPr>
        <p:txBody>
          <a:bodyPr wrap="square" rtlCol="0">
            <a:spAutoFit/>
          </a:bodyPr>
          <a:lstStyle/>
          <a:p>
            <a:pPr fontAlgn="base"/>
            <a:r>
              <a:rPr lang="en-IN" sz="2000" b="1" dirty="0"/>
              <a:t>Generation of Operating System</a:t>
            </a:r>
          </a:p>
          <a:p>
            <a:pPr fontAlgn="base"/>
            <a:r>
              <a:rPr lang="en-IN" sz="2000" b="1" dirty="0" smtClean="0"/>
              <a:t>3</a:t>
            </a:r>
            <a:r>
              <a:rPr lang="en-IN" sz="2000" b="1" dirty="0"/>
              <a:t>. The Third Generation (1965 – 1980)</a:t>
            </a:r>
          </a:p>
          <a:p>
            <a:pPr fontAlgn="base"/>
            <a:r>
              <a:rPr lang="en-IN" sz="1900" dirty="0"/>
              <a:t>Because it gathers all similar jobs into groups or batches and then submits them to the second generation operating system using a punch card to finish all jobs in a machine, the second-generation operating system was based on a single stream </a:t>
            </a:r>
            <a:r>
              <a:rPr lang="en-IN" sz="1900" u="sng" dirty="0">
                <a:hlinkClick r:id="rId2"/>
              </a:rPr>
              <a:t>batch processing system</a:t>
            </a:r>
            <a:r>
              <a:rPr lang="en-IN" sz="1900" dirty="0"/>
              <a:t>. Control is transferred to the operating system upon each job’s completion, whether it be routinely or unexpectedly. The operating system cleans up after each work is finished before reading and starting the subsequent job on a punch card. Large, professionally operated machines known as mainframes were introduced after that. </a:t>
            </a:r>
            <a:r>
              <a:rPr lang="en-IN" sz="1900" u="sng" dirty="0">
                <a:hlinkClick r:id="rId3"/>
              </a:rPr>
              <a:t>Operating system</a:t>
            </a:r>
            <a:r>
              <a:rPr lang="en-IN" sz="1900" dirty="0"/>
              <a:t> designers were able to create a new operating system in the late 1960s that was capable of </a:t>
            </a:r>
            <a:r>
              <a:rPr lang="en-IN" sz="1900" u="sng" dirty="0">
                <a:hlinkClick r:id="rId4"/>
              </a:rPr>
              <a:t>multiprogramming</a:t>
            </a:r>
            <a:r>
              <a:rPr lang="en-IN" sz="1900" dirty="0"/>
              <a:t>—the simultaneous execution of several tasks in a single computer program.</a:t>
            </a:r>
          </a:p>
          <a:p>
            <a:pPr fontAlgn="base"/>
            <a:r>
              <a:rPr lang="en-IN" sz="1900" dirty="0"/>
              <a:t>In order to create operating systems that enable a CPU to be active at all times by carrying out multiple jobs on a computer at once, multiprogramming has to be introduced. With the release of the DEC PDP-1 in 1961, the third generation of minicomputers saw a new phase of growth and development</a:t>
            </a:r>
          </a:p>
          <a:p>
            <a:pPr fontAlgn="base"/>
            <a:endParaRPr lang="en-IN" sz="2000" dirty="0" smtClean="0"/>
          </a:p>
          <a:p>
            <a:pPr fontAlgn="base"/>
            <a:endParaRPr lang="en-IN" sz="2000" dirty="0"/>
          </a:p>
        </p:txBody>
      </p:sp>
    </p:spTree>
    <p:extLst>
      <p:ext uri="{BB962C8B-B14F-4D97-AF65-F5344CB8AC3E}">
        <p14:creationId xmlns:p14="http://schemas.microsoft.com/office/powerpoint/2010/main" val="2970620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Operating System </a:t>
            </a:r>
            <a:r>
              <a:rPr lang="en-US" sz="3200" dirty="0" smtClean="0"/>
              <a:t>Generations</a:t>
            </a:r>
            <a:endParaRPr lang="en-IN" sz="3200" dirty="0"/>
          </a:p>
          <a:p>
            <a:endParaRPr lang="en-IN" sz="3200" dirty="0"/>
          </a:p>
        </p:txBody>
      </p:sp>
      <p:sp>
        <p:nvSpPr>
          <p:cNvPr id="4" name="TextBox 3"/>
          <p:cNvSpPr txBox="1"/>
          <p:nvPr/>
        </p:nvSpPr>
        <p:spPr>
          <a:xfrm>
            <a:off x="230777" y="1777957"/>
            <a:ext cx="8534400" cy="3170099"/>
          </a:xfrm>
          <a:prstGeom prst="rect">
            <a:avLst/>
          </a:prstGeom>
          <a:noFill/>
        </p:spPr>
        <p:txBody>
          <a:bodyPr wrap="square" rtlCol="0">
            <a:spAutoFit/>
          </a:bodyPr>
          <a:lstStyle/>
          <a:p>
            <a:pPr fontAlgn="base"/>
            <a:r>
              <a:rPr lang="en-IN" sz="2000" b="1" dirty="0"/>
              <a:t>Generation of Operating System</a:t>
            </a:r>
          </a:p>
          <a:p>
            <a:pPr fontAlgn="base"/>
            <a:r>
              <a:rPr lang="en-IN" sz="2000" b="1" dirty="0"/>
              <a:t>4. The Fourth Generation (1980 – Present Day)</a:t>
            </a:r>
          </a:p>
          <a:p>
            <a:pPr fontAlgn="base"/>
            <a:r>
              <a:rPr lang="en-IN" sz="2000" dirty="0"/>
              <a:t>The fourth generation of personal computers is the result of these PDPs. The Generation IV (1980–Present)The evolution of the personal computer is linked to the fourth generation of operating systems. Nonetheless, the third-generation minicomputers and the personal computer have many similarities. At that time, minicomputers were only slightly more expensive than personal computers, which were highly expensive.</a:t>
            </a:r>
          </a:p>
          <a:p>
            <a:pPr fontAlgn="base"/>
            <a:endParaRPr lang="en-IN" sz="2000" dirty="0" smtClean="0"/>
          </a:p>
          <a:p>
            <a:pPr fontAlgn="base"/>
            <a:endParaRPr lang="en-IN" sz="2000" dirty="0"/>
          </a:p>
        </p:txBody>
      </p:sp>
    </p:spTree>
    <p:extLst>
      <p:ext uri="{BB962C8B-B14F-4D97-AF65-F5344CB8AC3E}">
        <p14:creationId xmlns:p14="http://schemas.microsoft.com/office/powerpoint/2010/main" val="2936657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Operating System </a:t>
            </a:r>
            <a:r>
              <a:rPr lang="en-US" sz="3200" dirty="0" smtClean="0"/>
              <a:t>Generations</a:t>
            </a:r>
            <a:endParaRPr lang="en-IN" sz="3200" dirty="0"/>
          </a:p>
          <a:p>
            <a:endParaRPr lang="en-IN" sz="3200" dirty="0"/>
          </a:p>
        </p:txBody>
      </p:sp>
      <p:sp>
        <p:nvSpPr>
          <p:cNvPr id="4" name="TextBox 3"/>
          <p:cNvSpPr txBox="1"/>
          <p:nvPr/>
        </p:nvSpPr>
        <p:spPr>
          <a:xfrm>
            <a:off x="230777" y="1777957"/>
            <a:ext cx="8534400" cy="4708981"/>
          </a:xfrm>
          <a:prstGeom prst="rect">
            <a:avLst/>
          </a:prstGeom>
          <a:noFill/>
        </p:spPr>
        <p:txBody>
          <a:bodyPr wrap="square" rtlCol="0">
            <a:spAutoFit/>
          </a:bodyPr>
          <a:lstStyle/>
          <a:p>
            <a:pPr fontAlgn="base"/>
            <a:r>
              <a:rPr lang="en-IN" sz="2000" b="1" dirty="0"/>
              <a:t>Generation of Operating System</a:t>
            </a:r>
          </a:p>
          <a:p>
            <a:pPr fontAlgn="base"/>
            <a:r>
              <a:rPr lang="en-IN" sz="2000" b="1" dirty="0"/>
              <a:t>4. The Fourth Generation (1980 – Present Day)</a:t>
            </a:r>
          </a:p>
          <a:p>
            <a:pPr fontAlgn="base"/>
            <a:r>
              <a:rPr lang="en-IN" sz="2000" dirty="0"/>
              <a:t>The development of Microsoft and the Windows operating system was a significant influence in the creation of personal computers. In 1975, Microsoft developed the first Windows operating system. Bill Gates and Paul Allen had the idea to advance personal computers after releasing the Microsoft Windows OS. As a result, the </a:t>
            </a:r>
            <a:r>
              <a:rPr lang="en-IN" sz="2000" u="sng" dirty="0">
                <a:hlinkClick r:id="rId2"/>
              </a:rPr>
              <a:t>MS-DOS</a:t>
            </a:r>
            <a:r>
              <a:rPr lang="en-IN" sz="2000" dirty="0"/>
              <a:t> was released in 1981, but users found it extremely challenging to decipher its complex commands. Windows is now the most widely used and well-liked operating system available. Following then, Windows released a number of operating systems, including Windows 95, Windows 98, </a:t>
            </a:r>
            <a:r>
              <a:rPr lang="en-IN" sz="2000" u="sng" dirty="0">
                <a:hlinkClick r:id="rId3"/>
              </a:rPr>
              <a:t>Windows XP</a:t>
            </a:r>
            <a:r>
              <a:rPr lang="en-IN" sz="2000" dirty="0"/>
              <a:t>, and Windows 7, the most recent operating system. The majority of Windows users are currently running Windows 10. Apple is another well-known operating system in addition to Windows.</a:t>
            </a:r>
          </a:p>
          <a:p>
            <a:pPr fontAlgn="base"/>
            <a:endParaRPr lang="en-IN" sz="2000" dirty="0" smtClean="0"/>
          </a:p>
          <a:p>
            <a:pPr fontAlgn="base"/>
            <a:endParaRPr lang="en-IN" sz="2000" dirty="0"/>
          </a:p>
        </p:txBody>
      </p:sp>
    </p:spTree>
    <p:extLst>
      <p:ext uri="{BB962C8B-B14F-4D97-AF65-F5344CB8AC3E}">
        <p14:creationId xmlns:p14="http://schemas.microsoft.com/office/powerpoint/2010/main" val="157925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Computer System Organisation</a:t>
            </a:r>
          </a:p>
          <a:p>
            <a:endParaRPr lang="en-IN" sz="3200" dirty="0"/>
          </a:p>
          <a:p>
            <a:endParaRPr lang="en-IN" sz="3200" dirty="0"/>
          </a:p>
        </p:txBody>
      </p:sp>
      <p:sp>
        <p:nvSpPr>
          <p:cNvPr id="4" name="TextBox 3"/>
          <p:cNvSpPr txBox="1"/>
          <p:nvPr/>
        </p:nvSpPr>
        <p:spPr>
          <a:xfrm>
            <a:off x="230777" y="1773603"/>
            <a:ext cx="8534400" cy="1631216"/>
          </a:xfrm>
          <a:prstGeom prst="rect">
            <a:avLst/>
          </a:prstGeom>
          <a:noFill/>
        </p:spPr>
        <p:txBody>
          <a:bodyPr wrap="square" rtlCol="0">
            <a:spAutoFit/>
          </a:bodyPr>
          <a:lstStyle/>
          <a:p>
            <a:pPr fontAlgn="base"/>
            <a:r>
              <a:rPr lang="en-IN" sz="2000" dirty="0"/>
              <a:t>The computer system is a combination of many parts such as peripheral devices, </a:t>
            </a:r>
            <a:r>
              <a:rPr lang="en-IN" sz="2000" b="1" dirty="0">
                <a:hlinkClick r:id="rId2"/>
              </a:rPr>
              <a:t>secondary memory</a:t>
            </a:r>
            <a:r>
              <a:rPr lang="en-IN" sz="2000" dirty="0"/>
              <a:t>, </a:t>
            </a:r>
            <a:r>
              <a:rPr lang="en-IN" sz="2000" b="1" dirty="0">
                <a:hlinkClick r:id="rId3"/>
              </a:rPr>
              <a:t>CPU</a:t>
            </a:r>
            <a:r>
              <a:rPr lang="en-IN" sz="2000" dirty="0"/>
              <a:t>, etc. This can be explained more clearly using a diagram.</a:t>
            </a:r>
            <a:r>
              <a:rPr lang="en-IN" sz="2000" dirty="0" smtClean="0"/>
              <a:t>.</a:t>
            </a:r>
            <a:endParaRPr lang="en-IN" sz="2000" dirty="0"/>
          </a:p>
          <a:p>
            <a:pPr fontAlgn="base"/>
            <a:endParaRPr lang="en-IN" sz="2000" dirty="0" smtClean="0"/>
          </a:p>
          <a:p>
            <a:pPr fontAlgn="base"/>
            <a:endParaRPr lang="en-IN" sz="20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7" y="2895600"/>
            <a:ext cx="7210425" cy="357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61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a:bodyPr>
          <a:lstStyle/>
          <a:p>
            <a:r>
              <a:rPr lang="en-IN" sz="3300" dirty="0">
                <a:solidFill>
                  <a:srgbClr val="FFFF00"/>
                </a:solidFill>
              </a:rPr>
              <a:t> </a:t>
            </a:r>
            <a:r>
              <a:rPr lang="en-US" sz="3200" dirty="0"/>
              <a:t> </a:t>
            </a:r>
            <a:r>
              <a:rPr lang="en-US" sz="3200" b="1" dirty="0"/>
              <a:t>Introduction to Operating Systems   </a:t>
            </a:r>
            <a:endParaRPr lang="en-IN" sz="3200" dirty="0"/>
          </a:p>
        </p:txBody>
      </p:sp>
      <p:sp>
        <p:nvSpPr>
          <p:cNvPr id="4" name="TextBox 3"/>
          <p:cNvSpPr txBox="1"/>
          <p:nvPr/>
        </p:nvSpPr>
        <p:spPr>
          <a:xfrm>
            <a:off x="913312" y="1801906"/>
            <a:ext cx="7697288" cy="3416320"/>
          </a:xfrm>
          <a:prstGeom prst="rect">
            <a:avLst/>
          </a:prstGeom>
          <a:noFill/>
        </p:spPr>
        <p:txBody>
          <a:bodyPr wrap="square" rtlCol="0">
            <a:spAutoFit/>
          </a:bodyPr>
          <a:lstStyle/>
          <a:p>
            <a:r>
              <a:rPr lang="en-IN" sz="2400" dirty="0"/>
              <a:t>In the Computer System (comprises of Hardware and software), Hardware can only understand machine code (in the form of 0 and 1) which doesn't make any sense to a naive user.</a:t>
            </a:r>
          </a:p>
          <a:p>
            <a:r>
              <a:rPr lang="en-IN" sz="2400" dirty="0"/>
              <a:t>We need a system which can act as an intermediary and manage all the processes and resources present in the system.</a:t>
            </a:r>
          </a:p>
          <a:p>
            <a:r>
              <a:rPr lang="en-IN" sz="2400" dirty="0"/>
              <a:t/>
            </a:r>
            <a:br>
              <a:rPr lang="en-IN" sz="2400" dirty="0"/>
            </a:b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343400"/>
            <a:ext cx="61722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51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Computer System Organisation</a:t>
            </a:r>
          </a:p>
          <a:p>
            <a:endParaRPr lang="en-IN" sz="3200" dirty="0"/>
          </a:p>
          <a:p>
            <a:endParaRPr lang="en-IN" sz="3200" dirty="0"/>
          </a:p>
        </p:txBody>
      </p:sp>
      <p:sp>
        <p:nvSpPr>
          <p:cNvPr id="4" name="TextBox 3"/>
          <p:cNvSpPr txBox="1"/>
          <p:nvPr/>
        </p:nvSpPr>
        <p:spPr>
          <a:xfrm>
            <a:off x="230777" y="1773603"/>
            <a:ext cx="8534400" cy="4093428"/>
          </a:xfrm>
          <a:prstGeom prst="rect">
            <a:avLst/>
          </a:prstGeom>
          <a:noFill/>
        </p:spPr>
        <p:txBody>
          <a:bodyPr wrap="square" rtlCol="0">
            <a:spAutoFit/>
          </a:bodyPr>
          <a:lstStyle/>
          <a:p>
            <a:pPr marL="342900" indent="-342900">
              <a:buFont typeface="Arial" pitchFamily="34" charset="0"/>
              <a:buChar char="•"/>
            </a:pPr>
            <a:r>
              <a:rPr lang="en-IN" sz="2000" dirty="0"/>
              <a:t>The I/O devices and the CPU both execute concurrently. Some of the processes are scheduled for the CPU and at the same time, some are undergoing input/output operations.</a:t>
            </a:r>
          </a:p>
          <a:p>
            <a:pPr marL="342900" indent="-342900">
              <a:buFont typeface="Arial" pitchFamily="34" charset="0"/>
              <a:buChar char="•"/>
            </a:pPr>
            <a:r>
              <a:rPr lang="en-IN" sz="2000" dirty="0"/>
              <a:t>There are multiple device controllers, each in charge of a particular device such as keyboard, mouse, printer etc.</a:t>
            </a:r>
          </a:p>
          <a:p>
            <a:pPr marL="342900" indent="-342900">
              <a:buFont typeface="Arial" pitchFamily="34" charset="0"/>
              <a:buChar char="•"/>
            </a:pPr>
            <a:r>
              <a:rPr lang="en-IN" sz="2000" dirty="0"/>
              <a:t>There is buffer available for each of the devices. The input and output data can be stored in these buffers.</a:t>
            </a:r>
          </a:p>
          <a:p>
            <a:pPr marL="342900" indent="-342900">
              <a:buFont typeface="Arial" pitchFamily="34" charset="0"/>
              <a:buChar char="•"/>
            </a:pPr>
            <a:r>
              <a:rPr lang="en-IN" sz="2000" dirty="0"/>
              <a:t>The data is moved from memory to the respective device buffers by the CPU for I/O operations and then this data is moved back from the buffers to memory.</a:t>
            </a:r>
          </a:p>
          <a:p>
            <a:pPr marL="342900" indent="-342900">
              <a:buFont typeface="Arial" pitchFamily="34" charset="0"/>
              <a:buChar char="•"/>
            </a:pPr>
            <a:r>
              <a:rPr lang="en-IN" sz="2000" dirty="0"/>
              <a:t>The device controllers use an interrupt to inform the CPU that I/O operation is completed.</a:t>
            </a:r>
          </a:p>
          <a:p>
            <a:pPr fontAlgn="base"/>
            <a:endParaRPr lang="en-IN" sz="2000" dirty="0"/>
          </a:p>
        </p:txBody>
      </p:sp>
    </p:spTree>
    <p:extLst>
      <p:ext uri="{BB962C8B-B14F-4D97-AF65-F5344CB8AC3E}">
        <p14:creationId xmlns:p14="http://schemas.microsoft.com/office/powerpoint/2010/main" val="172722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Computer System Organisation</a:t>
            </a:r>
          </a:p>
          <a:p>
            <a:endParaRPr lang="en-IN" sz="3200" dirty="0"/>
          </a:p>
          <a:p>
            <a:endParaRPr lang="en-IN" sz="3200" dirty="0"/>
          </a:p>
        </p:txBody>
      </p:sp>
      <p:sp>
        <p:nvSpPr>
          <p:cNvPr id="4" name="TextBox 3"/>
          <p:cNvSpPr txBox="1"/>
          <p:nvPr/>
        </p:nvSpPr>
        <p:spPr>
          <a:xfrm>
            <a:off x="230777" y="1773603"/>
            <a:ext cx="8534400" cy="2246769"/>
          </a:xfrm>
          <a:prstGeom prst="rect">
            <a:avLst/>
          </a:prstGeom>
          <a:noFill/>
        </p:spPr>
        <p:txBody>
          <a:bodyPr wrap="square" rtlCol="0">
            <a:spAutoFit/>
          </a:bodyPr>
          <a:lstStyle/>
          <a:p>
            <a:r>
              <a:rPr lang="en-IN" sz="2000" dirty="0">
                <a:solidFill>
                  <a:srgbClr val="FF0000"/>
                </a:solidFill>
              </a:rPr>
              <a:t>Interrupt Handling</a:t>
            </a:r>
          </a:p>
          <a:p>
            <a:r>
              <a:rPr lang="en-IN" sz="2000" dirty="0"/>
              <a:t>An interrupt is a necessary part of Computer System Organisation as it is triggered by hardware and software parts when they need immediate attention.</a:t>
            </a:r>
          </a:p>
          <a:p>
            <a:r>
              <a:rPr lang="en-IN" sz="2000" dirty="0"/>
              <a:t>An interrupt can be generated by a device or a program to inform the operating system to halt its current activities and focus on something else. The types of interrupts are better explained using the following diagram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314" y="4020372"/>
            <a:ext cx="6791325" cy="283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517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Computer System Organisation</a:t>
            </a:r>
          </a:p>
          <a:p>
            <a:endParaRPr lang="en-IN" sz="3200" dirty="0"/>
          </a:p>
          <a:p>
            <a:endParaRPr lang="en-IN" sz="3200" dirty="0"/>
          </a:p>
        </p:txBody>
      </p:sp>
      <p:sp>
        <p:nvSpPr>
          <p:cNvPr id="4" name="TextBox 3"/>
          <p:cNvSpPr txBox="1"/>
          <p:nvPr/>
        </p:nvSpPr>
        <p:spPr>
          <a:xfrm>
            <a:off x="230777" y="1773603"/>
            <a:ext cx="8534400" cy="2246769"/>
          </a:xfrm>
          <a:prstGeom prst="rect">
            <a:avLst/>
          </a:prstGeom>
          <a:noFill/>
        </p:spPr>
        <p:txBody>
          <a:bodyPr wrap="square" rtlCol="0">
            <a:spAutoFit/>
          </a:bodyPr>
          <a:lstStyle/>
          <a:p>
            <a:r>
              <a:rPr lang="en-IN" sz="2000" dirty="0">
                <a:solidFill>
                  <a:srgbClr val="FF0000"/>
                </a:solidFill>
              </a:rPr>
              <a:t>Interrupt Handling</a:t>
            </a:r>
          </a:p>
          <a:p>
            <a:r>
              <a:rPr lang="en-IN" sz="2000" dirty="0"/>
              <a:t>An interrupt is a necessary part of Computer System Organisation as it is triggered by hardware and software parts when they need immediate attention.</a:t>
            </a:r>
          </a:p>
          <a:p>
            <a:r>
              <a:rPr lang="en-IN" sz="2000" dirty="0"/>
              <a:t>An interrupt can be generated by a device or a program to inform the operating system to halt its current activities and focus on something else. The types of interrupts are better explained using the following diagram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314" y="4020372"/>
            <a:ext cx="6791325" cy="283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419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Computer System Organisation</a:t>
            </a:r>
          </a:p>
          <a:p>
            <a:endParaRPr lang="en-IN" sz="3200" dirty="0"/>
          </a:p>
          <a:p>
            <a:endParaRPr lang="en-IN" sz="3200" dirty="0"/>
          </a:p>
        </p:txBody>
      </p:sp>
      <p:sp>
        <p:nvSpPr>
          <p:cNvPr id="4" name="TextBox 3"/>
          <p:cNvSpPr txBox="1"/>
          <p:nvPr/>
        </p:nvSpPr>
        <p:spPr>
          <a:xfrm>
            <a:off x="230777" y="1773603"/>
            <a:ext cx="8534400" cy="4708981"/>
          </a:xfrm>
          <a:prstGeom prst="rect">
            <a:avLst/>
          </a:prstGeom>
          <a:noFill/>
        </p:spPr>
        <p:txBody>
          <a:bodyPr wrap="square" rtlCol="0">
            <a:spAutoFit/>
          </a:bodyPr>
          <a:lstStyle/>
          <a:p>
            <a:r>
              <a:rPr lang="en-IN" sz="2000" dirty="0">
                <a:solidFill>
                  <a:srgbClr val="FF0000"/>
                </a:solidFill>
              </a:rPr>
              <a:t>Interrupt Handling</a:t>
            </a:r>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r>
              <a:rPr lang="en-IN" sz="2000" dirty="0" smtClean="0"/>
              <a:t>Hardware </a:t>
            </a:r>
            <a:r>
              <a:rPr lang="en-IN" sz="2000" dirty="0"/>
              <a:t>and software interrupts are two types of interrupts. Hardware interrupts are triggered by hardware peripherals while software interrupts are triggered by software function calls.</a:t>
            </a:r>
          </a:p>
          <a:p>
            <a:r>
              <a:rPr lang="en-IN" sz="2000" dirty="0"/>
              <a:t>Hardware interrupts are of further two types. </a:t>
            </a:r>
            <a:r>
              <a:rPr lang="en-IN" sz="2000" dirty="0" err="1"/>
              <a:t>Maskable</a:t>
            </a:r>
            <a:r>
              <a:rPr lang="en-IN" sz="2000" dirty="0"/>
              <a:t> interrupts can be ignored or disabled by the CPU while this is not possible for non </a:t>
            </a:r>
            <a:r>
              <a:rPr lang="en-IN" sz="2000" dirty="0" err="1"/>
              <a:t>maskable</a:t>
            </a:r>
            <a:r>
              <a:rPr lang="en-IN" sz="2000" dirty="0"/>
              <a:t> interrupts</a:t>
            </a:r>
            <a:r>
              <a:rPr lang="en-IN" sz="2000" dirty="0" smtClean="0"/>
              <a:t>.</a:t>
            </a:r>
            <a:endParaRPr lang="en-IN"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314" y="2133600"/>
            <a:ext cx="6791325" cy="245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69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Computer System Organisation</a:t>
            </a:r>
          </a:p>
          <a:p>
            <a:endParaRPr lang="en-IN" sz="3200" dirty="0"/>
          </a:p>
          <a:p>
            <a:endParaRPr lang="en-IN" sz="3200" dirty="0"/>
          </a:p>
        </p:txBody>
      </p:sp>
      <p:sp>
        <p:nvSpPr>
          <p:cNvPr id="4" name="TextBox 3"/>
          <p:cNvSpPr txBox="1"/>
          <p:nvPr/>
        </p:nvSpPr>
        <p:spPr>
          <a:xfrm>
            <a:off x="230777" y="1773603"/>
            <a:ext cx="8534400" cy="4708981"/>
          </a:xfrm>
          <a:prstGeom prst="rect">
            <a:avLst/>
          </a:prstGeom>
          <a:noFill/>
        </p:spPr>
        <p:txBody>
          <a:bodyPr wrap="square" rtlCol="0">
            <a:spAutoFit/>
          </a:bodyPr>
          <a:lstStyle/>
          <a:p>
            <a:r>
              <a:rPr lang="en-IN" sz="2000" dirty="0">
                <a:solidFill>
                  <a:srgbClr val="FF0000"/>
                </a:solidFill>
              </a:rPr>
              <a:t>Interrupt Handling</a:t>
            </a:r>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r>
              <a:rPr lang="en-IN" sz="2000" dirty="0" smtClean="0"/>
              <a:t>Hardware </a:t>
            </a:r>
            <a:r>
              <a:rPr lang="en-IN" sz="2000" dirty="0"/>
              <a:t>and software interrupts are two types of interrupts. Hardware interrupts are triggered by hardware peripherals while software interrupts are triggered by software function calls.</a:t>
            </a:r>
          </a:p>
          <a:p>
            <a:r>
              <a:rPr lang="en-IN" sz="2000" dirty="0"/>
              <a:t>Hardware interrupts are of further two types. </a:t>
            </a:r>
            <a:r>
              <a:rPr lang="en-IN" sz="2000" dirty="0" err="1"/>
              <a:t>Maskable</a:t>
            </a:r>
            <a:r>
              <a:rPr lang="en-IN" sz="2000" dirty="0"/>
              <a:t> interrupts can be ignored or disabled by the CPU while this is not possible for non </a:t>
            </a:r>
            <a:r>
              <a:rPr lang="en-IN" sz="2000" dirty="0" err="1"/>
              <a:t>maskable</a:t>
            </a:r>
            <a:r>
              <a:rPr lang="en-IN" sz="2000" dirty="0"/>
              <a:t> interrupts</a:t>
            </a:r>
            <a:r>
              <a:rPr lang="en-IN" sz="2000" dirty="0" smtClean="0"/>
              <a:t>.</a:t>
            </a:r>
            <a:endParaRPr lang="en-IN"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314" y="2133600"/>
            <a:ext cx="6791325" cy="245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204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r>
              <a:rPr lang="en-IN" sz="3300" dirty="0">
                <a:solidFill>
                  <a:srgbClr val="FFFF00"/>
                </a:solidFill>
              </a:rPr>
              <a:t> </a:t>
            </a:r>
            <a:r>
              <a:rPr lang="en-US" sz="3200" dirty="0"/>
              <a:t> </a:t>
            </a:r>
            <a:r>
              <a:rPr lang="en-IN" sz="3200" dirty="0"/>
              <a:t>Computer Architecture VS Computer Organization</a:t>
            </a:r>
          </a:p>
          <a:p>
            <a:endParaRPr lang="en-IN" sz="3200" dirty="0"/>
          </a:p>
          <a:p>
            <a:endParaRPr lang="en-IN" sz="3200" dirty="0"/>
          </a:p>
        </p:txBody>
      </p:sp>
      <p:graphicFrame>
        <p:nvGraphicFramePr>
          <p:cNvPr id="5" name="Table 4"/>
          <p:cNvGraphicFramePr>
            <a:graphicFrameLocks noGrp="1"/>
          </p:cNvGraphicFramePr>
          <p:nvPr>
            <p:extLst>
              <p:ext uri="{D42A27DB-BD31-4B8C-83A1-F6EECF244321}">
                <p14:modId xmlns:p14="http://schemas.microsoft.com/office/powerpoint/2010/main" val="1962006688"/>
              </p:ext>
            </p:extLst>
          </p:nvPr>
        </p:nvGraphicFramePr>
        <p:xfrm>
          <a:off x="304800" y="2057400"/>
          <a:ext cx="8534400" cy="4575662"/>
        </p:xfrm>
        <a:graphic>
          <a:graphicData uri="http://schemas.openxmlformats.org/drawingml/2006/table">
            <a:tbl>
              <a:tblPr/>
              <a:tblGrid>
                <a:gridCol w="4267200"/>
                <a:gridCol w="4267200"/>
              </a:tblGrid>
              <a:tr h="272832">
                <a:tc>
                  <a:txBody>
                    <a:bodyPr/>
                    <a:lstStyle/>
                    <a:p>
                      <a:pPr algn="l" fontAlgn="t"/>
                      <a:r>
                        <a:rPr lang="en-IN" sz="1200" dirty="0">
                          <a:solidFill>
                            <a:srgbClr val="000000"/>
                          </a:solidFill>
                          <a:effectLst/>
                          <a:latin typeface="times new roman"/>
                        </a:rPr>
                        <a:t>Computer Architecture</a:t>
                      </a:r>
                    </a:p>
                  </a:txBody>
                  <a:tcPr marL="46807" marR="46807" marT="46807" marB="46807">
                    <a:lnL w="9525" cap="flat" cmpd="sng" algn="ctr">
                      <a:solidFill>
                        <a:srgbClr val="70F343"/>
                      </a:solidFill>
                      <a:prstDash val="solid"/>
                      <a:round/>
                      <a:headEnd type="none" w="med" len="med"/>
                      <a:tailEnd type="none" w="med" len="med"/>
                    </a:lnL>
                    <a:lnR w="9525" cap="flat" cmpd="sng" algn="ctr">
                      <a:solidFill>
                        <a:srgbClr val="70F343"/>
                      </a:solidFill>
                      <a:prstDash val="solid"/>
                      <a:round/>
                      <a:headEnd type="none" w="med" len="med"/>
                      <a:tailEnd type="none" w="med" len="med"/>
                    </a:lnR>
                    <a:lnT w="9525" cap="flat" cmpd="sng" algn="ctr">
                      <a:solidFill>
                        <a:srgbClr val="70F3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a:rPr>
                        <a:t>Computer Organization</a:t>
                      </a:r>
                    </a:p>
                  </a:txBody>
                  <a:tcPr marL="46807" marR="46807" marT="46807" marB="46807">
                    <a:lnL w="9525" cap="flat" cmpd="sng" algn="ctr">
                      <a:solidFill>
                        <a:srgbClr val="70F343"/>
                      </a:solidFill>
                      <a:prstDash val="solid"/>
                      <a:round/>
                      <a:headEnd type="none" w="med" len="med"/>
                      <a:tailEnd type="none" w="med" len="med"/>
                    </a:lnL>
                    <a:lnR w="9525" cap="flat" cmpd="sng" algn="ctr">
                      <a:solidFill>
                        <a:srgbClr val="70F343"/>
                      </a:solidFill>
                      <a:prstDash val="solid"/>
                      <a:round/>
                      <a:headEnd type="none" w="med" len="med"/>
                      <a:tailEnd type="none" w="med" len="med"/>
                    </a:lnR>
                    <a:lnT w="9525" cap="flat" cmpd="sng" algn="ctr">
                      <a:solidFill>
                        <a:srgbClr val="70F3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26763">
                <a:tc>
                  <a:txBody>
                    <a:bodyPr/>
                    <a:lstStyle/>
                    <a:p>
                      <a:pPr algn="just" fontAlgn="t"/>
                      <a:r>
                        <a:rPr lang="en-IN" sz="1200" dirty="0">
                          <a:solidFill>
                            <a:srgbClr val="333333"/>
                          </a:solidFill>
                          <a:effectLst/>
                          <a:latin typeface="inter-regular"/>
                        </a:rPr>
                        <a:t>Computer Architecture is concerned with the way hardware components are connected together to form a computer system.</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Computer Organization is concerned with the structure and behaviour of a computer system as seen by the user.</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29128">
                <a:tc>
                  <a:txBody>
                    <a:bodyPr/>
                    <a:lstStyle/>
                    <a:p>
                      <a:pPr algn="just" fontAlgn="t"/>
                      <a:r>
                        <a:rPr lang="en-IN" sz="1200" dirty="0">
                          <a:solidFill>
                            <a:srgbClr val="333333"/>
                          </a:solidFill>
                          <a:effectLst/>
                          <a:latin typeface="inter-regular"/>
                        </a:rPr>
                        <a:t>It acts as the interface between hardware and software.</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It deals with the components of a connection in a system.</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77946">
                <a:tc>
                  <a:txBody>
                    <a:bodyPr/>
                    <a:lstStyle/>
                    <a:p>
                      <a:pPr algn="just" fontAlgn="t"/>
                      <a:r>
                        <a:rPr lang="en-IN" sz="1200">
                          <a:solidFill>
                            <a:srgbClr val="333333"/>
                          </a:solidFill>
                          <a:effectLst/>
                          <a:latin typeface="inter-regular"/>
                        </a:rPr>
                        <a:t>Computer Architecture helps us to understand the functionalities of a system.</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Computer Organization tells us how exactly all the units in the system are arranged and interconnected.</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7946">
                <a:tc>
                  <a:txBody>
                    <a:bodyPr/>
                    <a:lstStyle/>
                    <a:p>
                      <a:pPr algn="just" fontAlgn="t"/>
                      <a:r>
                        <a:rPr lang="en-IN" sz="1200">
                          <a:solidFill>
                            <a:srgbClr val="333333"/>
                          </a:solidFill>
                          <a:effectLst/>
                          <a:latin typeface="inter-regular"/>
                        </a:rPr>
                        <a:t>A programmer can view architecture in terms of instructions, addressing modes and registers.</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Whereas Organization expresses the realization of architecture.</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29128">
                <a:tc>
                  <a:txBody>
                    <a:bodyPr/>
                    <a:lstStyle/>
                    <a:p>
                      <a:pPr algn="just" fontAlgn="t"/>
                      <a:r>
                        <a:rPr lang="en-IN" sz="1200">
                          <a:solidFill>
                            <a:srgbClr val="333333"/>
                          </a:solidFill>
                          <a:effectLst/>
                          <a:latin typeface="inter-regular"/>
                        </a:rPr>
                        <a:t>While designing a computer system architecture is considered first.</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An organization is done on the basis of architecture.</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0311">
                <a:tc>
                  <a:txBody>
                    <a:bodyPr/>
                    <a:lstStyle/>
                    <a:p>
                      <a:pPr algn="just" fontAlgn="t"/>
                      <a:r>
                        <a:rPr lang="en-IN" sz="1200">
                          <a:solidFill>
                            <a:srgbClr val="333333"/>
                          </a:solidFill>
                          <a:effectLst/>
                          <a:latin typeface="inter-regular"/>
                        </a:rPr>
                        <a:t>Computer Architecture deals with high-level design issues.</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Computer Organization deals with low-level design issues.</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77946">
                <a:tc>
                  <a:txBody>
                    <a:bodyPr/>
                    <a:lstStyle/>
                    <a:p>
                      <a:pPr algn="just" fontAlgn="t"/>
                      <a:r>
                        <a:rPr lang="en-IN" sz="1200">
                          <a:solidFill>
                            <a:srgbClr val="333333"/>
                          </a:solidFill>
                          <a:effectLst/>
                          <a:latin typeface="inter-regular"/>
                        </a:rPr>
                        <a:t>Architecture involves Logic (Instruction sets, Addressing modes, Data types, Cache optimization)</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Organization involves Physical Components (Circuit design, Adders, Signals, Peripherals)</a:t>
                      </a:r>
                    </a:p>
                  </a:txBody>
                  <a:tcPr marL="31205" marR="31205" marT="31205" marB="312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545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pPr fontAlgn="base"/>
            <a:r>
              <a:rPr lang="en-IN" sz="3300" dirty="0">
                <a:solidFill>
                  <a:srgbClr val="FFFF00"/>
                </a:solidFill>
              </a:rPr>
              <a:t> </a:t>
            </a:r>
            <a:r>
              <a:rPr lang="en-US" sz="3200" dirty="0"/>
              <a:t> </a:t>
            </a:r>
            <a:r>
              <a:rPr lang="en-IN" sz="3200" b="1" dirty="0"/>
              <a:t>Design and Implementation in Operating System</a:t>
            </a:r>
          </a:p>
          <a:p>
            <a:endParaRPr lang="en-IN" sz="3200" dirty="0"/>
          </a:p>
          <a:p>
            <a:endParaRPr lang="en-IN" sz="3200" dirty="0"/>
          </a:p>
        </p:txBody>
      </p:sp>
      <p:sp>
        <p:nvSpPr>
          <p:cNvPr id="4" name="TextBox 3"/>
          <p:cNvSpPr txBox="1"/>
          <p:nvPr/>
        </p:nvSpPr>
        <p:spPr>
          <a:xfrm>
            <a:off x="381000" y="2133600"/>
            <a:ext cx="7696200" cy="4524315"/>
          </a:xfrm>
          <a:prstGeom prst="rect">
            <a:avLst/>
          </a:prstGeom>
          <a:noFill/>
        </p:spPr>
        <p:txBody>
          <a:bodyPr wrap="square" rtlCol="0">
            <a:spAutoFit/>
          </a:bodyPr>
          <a:lstStyle/>
          <a:p>
            <a:r>
              <a:rPr lang="en-IN" b="1" dirty="0"/>
              <a:t>Design Goals:</a:t>
            </a:r>
          </a:p>
          <a:p>
            <a:r>
              <a:rPr lang="en-IN" dirty="0"/>
              <a:t>Design goals are the objectives of the operating system. They must be met to </a:t>
            </a:r>
            <a:r>
              <a:rPr lang="en-IN" dirty="0" err="1"/>
              <a:t>fulfill</a:t>
            </a:r>
            <a:r>
              <a:rPr lang="en-IN" dirty="0"/>
              <a:t> design requirements and they can be used to evaluate the design. These goals may not always be technical, but they often have a direct impact on how users perceive their experience with an operating system. While designers need to identify all design goals and prioritize them, they also need to ensure that these goals are compatible with each other as well as compatible with user expectations or expert </a:t>
            </a:r>
            <a:r>
              <a:rPr lang="en-IN" dirty="0" smtClean="0"/>
              <a:t>advice.</a:t>
            </a:r>
          </a:p>
          <a:p>
            <a:r>
              <a:rPr lang="en-IN" dirty="0"/>
              <a:t>Designers also need to identify all possible ways in which their designs could conflict with other parts of their systems—and then prioritize those potential conflicts based on cost-benefit analysis (CBA). This process allows for better decision-making about what features make sense for inclusion into final products versus those which would require extensive rework later down the road. It’s also important to note that CBA is not just about financial costs; it can also include other factors like user experience, time to market, and the impact on other systems.</a:t>
            </a:r>
          </a:p>
        </p:txBody>
      </p:sp>
    </p:spTree>
    <p:extLst>
      <p:ext uri="{BB962C8B-B14F-4D97-AF65-F5344CB8AC3E}">
        <p14:creationId xmlns:p14="http://schemas.microsoft.com/office/powerpoint/2010/main" val="664701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pPr fontAlgn="base"/>
            <a:r>
              <a:rPr lang="en-IN" sz="3300" dirty="0">
                <a:solidFill>
                  <a:srgbClr val="FFFF00"/>
                </a:solidFill>
              </a:rPr>
              <a:t> </a:t>
            </a:r>
            <a:r>
              <a:rPr lang="en-US" sz="3200" dirty="0"/>
              <a:t> </a:t>
            </a:r>
            <a:r>
              <a:rPr lang="en-IN" sz="3200" b="1" dirty="0"/>
              <a:t>Design and Implementation in Operating System</a:t>
            </a:r>
          </a:p>
          <a:p>
            <a:endParaRPr lang="en-IN" sz="3200" dirty="0"/>
          </a:p>
          <a:p>
            <a:endParaRPr lang="en-IN" sz="3200" dirty="0"/>
          </a:p>
        </p:txBody>
      </p:sp>
      <p:sp>
        <p:nvSpPr>
          <p:cNvPr id="4" name="TextBox 3"/>
          <p:cNvSpPr txBox="1"/>
          <p:nvPr/>
        </p:nvSpPr>
        <p:spPr>
          <a:xfrm>
            <a:off x="381000" y="2133600"/>
            <a:ext cx="7696200" cy="2308324"/>
          </a:xfrm>
          <a:prstGeom prst="rect">
            <a:avLst/>
          </a:prstGeom>
          <a:noFill/>
        </p:spPr>
        <p:txBody>
          <a:bodyPr wrap="square" rtlCol="0">
            <a:spAutoFit/>
          </a:bodyPr>
          <a:lstStyle/>
          <a:p>
            <a:r>
              <a:rPr lang="en-IN" sz="2400" b="1" dirty="0">
                <a:solidFill>
                  <a:srgbClr val="FF0000"/>
                </a:solidFill>
              </a:rPr>
              <a:t>Design Goals:</a:t>
            </a:r>
          </a:p>
          <a:p>
            <a:r>
              <a:rPr lang="en-IN" sz="2400" dirty="0"/>
              <a:t>The process of identifying design goals, conflicts, and priorities is often referred to as “goal-driven design.” The goal of this approach is to ensure that each design decision is made with the best interest of users and other stakeholders in mind.</a:t>
            </a:r>
          </a:p>
        </p:txBody>
      </p:sp>
    </p:spTree>
    <p:extLst>
      <p:ext uri="{BB962C8B-B14F-4D97-AF65-F5344CB8AC3E}">
        <p14:creationId xmlns:p14="http://schemas.microsoft.com/office/powerpoint/2010/main" val="1991021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pPr fontAlgn="base"/>
            <a:r>
              <a:rPr lang="en-IN" sz="3300" dirty="0">
                <a:solidFill>
                  <a:srgbClr val="FFFF00"/>
                </a:solidFill>
              </a:rPr>
              <a:t> </a:t>
            </a:r>
            <a:r>
              <a:rPr lang="en-US" sz="3200" dirty="0"/>
              <a:t> </a:t>
            </a:r>
            <a:r>
              <a:rPr lang="en-IN" sz="3200" b="1" dirty="0"/>
              <a:t>Design and Implementation in Operating System</a:t>
            </a:r>
          </a:p>
          <a:p>
            <a:endParaRPr lang="en-IN" sz="3200" dirty="0"/>
          </a:p>
          <a:p>
            <a:endParaRPr lang="en-IN" sz="3200" dirty="0"/>
          </a:p>
        </p:txBody>
      </p:sp>
      <p:sp>
        <p:nvSpPr>
          <p:cNvPr id="4" name="TextBox 3"/>
          <p:cNvSpPr txBox="1"/>
          <p:nvPr/>
        </p:nvSpPr>
        <p:spPr>
          <a:xfrm>
            <a:off x="381000" y="2133600"/>
            <a:ext cx="7696200" cy="4893647"/>
          </a:xfrm>
          <a:prstGeom prst="rect">
            <a:avLst/>
          </a:prstGeom>
          <a:noFill/>
        </p:spPr>
        <p:txBody>
          <a:bodyPr wrap="square" rtlCol="0">
            <a:spAutoFit/>
          </a:bodyPr>
          <a:lstStyle/>
          <a:p>
            <a:pPr fontAlgn="base"/>
            <a:r>
              <a:rPr lang="en-IN" sz="2400" b="1" dirty="0">
                <a:solidFill>
                  <a:srgbClr val="FF0000"/>
                </a:solidFill>
              </a:rPr>
              <a:t>Mechanisms and Policies</a:t>
            </a:r>
            <a:r>
              <a:rPr lang="en-IN" sz="2400" b="1" dirty="0" smtClean="0">
                <a:solidFill>
                  <a:srgbClr val="FF0000"/>
                </a:solidFill>
              </a:rPr>
              <a:t>:</a:t>
            </a:r>
          </a:p>
          <a:p>
            <a:pPr fontAlgn="base"/>
            <a:r>
              <a:rPr lang="en-IN" sz="2400" dirty="0"/>
              <a:t>An operating system is a set of software components that manage a computer’s resources and provide overall system management.</a:t>
            </a:r>
          </a:p>
          <a:p>
            <a:pPr fontAlgn="base"/>
            <a:r>
              <a:rPr lang="en-IN" sz="2400" dirty="0"/>
              <a:t>Mechanisms and policies are the two main components of an operating system. Mechanisms </a:t>
            </a:r>
            <a:r>
              <a:rPr lang="en-IN" sz="2400" b="1" dirty="0"/>
              <a:t>handle low-level</a:t>
            </a:r>
            <a:r>
              <a:rPr lang="en-IN" sz="2400" dirty="0"/>
              <a:t> </a:t>
            </a:r>
            <a:r>
              <a:rPr lang="en-IN" sz="2400" b="1" dirty="0"/>
              <a:t>functions</a:t>
            </a:r>
            <a:r>
              <a:rPr lang="en-IN" sz="2400" dirty="0"/>
              <a:t> such as scheduling, memory management, and interrupt handling; policies </a:t>
            </a:r>
            <a:r>
              <a:rPr lang="en-IN" sz="2400" b="1" dirty="0"/>
              <a:t>handle higher-level functions</a:t>
            </a:r>
            <a:r>
              <a:rPr lang="en-IN" sz="2400" dirty="0"/>
              <a:t> such as resource management, security, and reliability. A well-designed OS should provide both mechanisms and policies for each component in order for it to be successful at its task:</a:t>
            </a:r>
          </a:p>
          <a:p>
            <a:pPr fontAlgn="base"/>
            <a:endParaRPr lang="en-IN" sz="2400" b="1" dirty="0"/>
          </a:p>
        </p:txBody>
      </p:sp>
    </p:spTree>
    <p:extLst>
      <p:ext uri="{BB962C8B-B14F-4D97-AF65-F5344CB8AC3E}">
        <p14:creationId xmlns:p14="http://schemas.microsoft.com/office/powerpoint/2010/main" val="4237409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pPr fontAlgn="base"/>
            <a:r>
              <a:rPr lang="en-IN" sz="3300" dirty="0">
                <a:solidFill>
                  <a:srgbClr val="FFFF00"/>
                </a:solidFill>
              </a:rPr>
              <a:t> </a:t>
            </a:r>
            <a:r>
              <a:rPr lang="en-US" sz="3200" dirty="0"/>
              <a:t> </a:t>
            </a:r>
            <a:r>
              <a:rPr lang="en-IN" sz="3200" b="1" dirty="0"/>
              <a:t>Design and Implementation in Operating System</a:t>
            </a:r>
          </a:p>
          <a:p>
            <a:endParaRPr lang="en-IN" sz="3200" dirty="0"/>
          </a:p>
          <a:p>
            <a:endParaRPr lang="en-IN" sz="3200" dirty="0"/>
          </a:p>
        </p:txBody>
      </p:sp>
      <p:sp>
        <p:nvSpPr>
          <p:cNvPr id="4" name="TextBox 3"/>
          <p:cNvSpPr txBox="1"/>
          <p:nvPr/>
        </p:nvSpPr>
        <p:spPr>
          <a:xfrm>
            <a:off x="381000" y="2133600"/>
            <a:ext cx="7696200" cy="4893647"/>
          </a:xfrm>
          <a:prstGeom prst="rect">
            <a:avLst/>
          </a:prstGeom>
          <a:noFill/>
        </p:spPr>
        <p:txBody>
          <a:bodyPr wrap="square" rtlCol="0">
            <a:spAutoFit/>
          </a:bodyPr>
          <a:lstStyle/>
          <a:p>
            <a:pPr fontAlgn="base"/>
            <a:r>
              <a:rPr lang="en-IN" sz="2400" b="1" dirty="0">
                <a:solidFill>
                  <a:srgbClr val="FF0000"/>
                </a:solidFill>
              </a:rPr>
              <a:t>Mechanisms and Policies</a:t>
            </a:r>
            <a:r>
              <a:rPr lang="en-IN" sz="2400" b="1" dirty="0" smtClean="0">
                <a:solidFill>
                  <a:srgbClr val="FF0000"/>
                </a:solidFill>
              </a:rPr>
              <a:t>:</a:t>
            </a:r>
          </a:p>
          <a:p>
            <a:pPr fontAlgn="base"/>
            <a:r>
              <a:rPr lang="en-IN" sz="2400" dirty="0"/>
              <a:t>Mechanisms should ensure that applications have access to appropriate hardware resources (seats). They should also make sure that applications don’t interfere with each other’s use of these resources (for example through mutual exclusion).</a:t>
            </a:r>
          </a:p>
          <a:p>
            <a:pPr fontAlgn="base"/>
            <a:r>
              <a:rPr lang="en-IN" sz="2400" dirty="0"/>
              <a:t>Policies determine how processes will interact with one another when they’re running simultaneously on multiple CPUs within a single machine instance – what processor affinity should occur during multitasking operations? Should all processes be allowed access simultaneously or just those belonging specifically within group ‘A’?’</a:t>
            </a:r>
          </a:p>
          <a:p>
            <a:pPr fontAlgn="base"/>
            <a:endParaRPr lang="en-IN" sz="2400" b="1" dirty="0"/>
          </a:p>
        </p:txBody>
      </p:sp>
    </p:spTree>
    <p:extLst>
      <p:ext uri="{BB962C8B-B14F-4D97-AF65-F5344CB8AC3E}">
        <p14:creationId xmlns:p14="http://schemas.microsoft.com/office/powerpoint/2010/main" val="155737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Structure of a Computer System</a:t>
            </a:r>
          </a:p>
          <a:p>
            <a:endParaRPr lang="en-IN" sz="3200" dirty="0"/>
          </a:p>
        </p:txBody>
      </p:sp>
      <p:sp>
        <p:nvSpPr>
          <p:cNvPr id="4" name="TextBox 3"/>
          <p:cNvSpPr txBox="1"/>
          <p:nvPr/>
        </p:nvSpPr>
        <p:spPr>
          <a:xfrm>
            <a:off x="913312" y="1801906"/>
            <a:ext cx="7697288" cy="3477875"/>
          </a:xfrm>
          <a:prstGeom prst="rect">
            <a:avLst/>
          </a:prstGeom>
          <a:noFill/>
        </p:spPr>
        <p:txBody>
          <a:bodyPr wrap="square" rtlCol="0">
            <a:spAutoFit/>
          </a:bodyPr>
          <a:lstStyle/>
          <a:p>
            <a:r>
              <a:rPr lang="en-IN" sz="2000" dirty="0"/>
              <a:t>A Computer System </a:t>
            </a:r>
            <a:r>
              <a:rPr lang="en-IN" sz="2000" dirty="0" smtClean="0"/>
              <a:t>consists:</a:t>
            </a:r>
          </a:p>
          <a:p>
            <a:pPr marL="342900" indent="-342900">
              <a:buFont typeface="Arial" pitchFamily="34" charset="0"/>
              <a:buChar char="•"/>
            </a:pPr>
            <a:r>
              <a:rPr lang="en-IN" sz="2000" dirty="0"/>
              <a:t>Users (people who are using the computer)</a:t>
            </a:r>
          </a:p>
          <a:p>
            <a:pPr marL="342900" indent="-342900">
              <a:buFont typeface="Arial" pitchFamily="34" charset="0"/>
              <a:buChar char="•"/>
            </a:pPr>
            <a:r>
              <a:rPr lang="en-IN" sz="2000" dirty="0"/>
              <a:t>Application Programs (Compilers, Databases, Games, Video player, Browsers, etc.)</a:t>
            </a:r>
          </a:p>
          <a:p>
            <a:pPr marL="342900" indent="-342900">
              <a:buFont typeface="Arial" pitchFamily="34" charset="0"/>
              <a:buChar char="•"/>
            </a:pPr>
            <a:r>
              <a:rPr lang="en-IN" sz="2000" dirty="0"/>
              <a:t>System Programs (Shells, Editors, Compilers, etc.)</a:t>
            </a:r>
          </a:p>
          <a:p>
            <a:pPr marL="342900" indent="-342900">
              <a:buFont typeface="Arial" pitchFamily="34" charset="0"/>
              <a:buChar char="•"/>
            </a:pPr>
            <a:r>
              <a:rPr lang="en-IN" sz="2000" dirty="0"/>
              <a:t>Operating System ( A special program which acts as an interface between user and hardware </a:t>
            </a:r>
            <a:r>
              <a:rPr lang="en-IN" sz="2000" dirty="0" smtClean="0"/>
              <a:t>)</a:t>
            </a:r>
          </a:p>
          <a:p>
            <a:pPr marL="342900" indent="-342900">
              <a:buFont typeface="Arial" pitchFamily="34" charset="0"/>
              <a:buChar char="•"/>
            </a:pPr>
            <a:r>
              <a:rPr lang="en-IN" sz="2000" dirty="0"/>
              <a:t>Hardware ( CPU, Disks, Memory, </a:t>
            </a:r>
            <a:r>
              <a:rPr lang="en-IN" sz="2000" dirty="0" err="1"/>
              <a:t>etc</a:t>
            </a:r>
            <a:r>
              <a:rPr lang="en-IN" sz="2000" dirty="0"/>
              <a:t>)</a:t>
            </a:r>
          </a:p>
          <a:p>
            <a:r>
              <a:rPr lang="en-IN" sz="2000" dirty="0"/>
              <a:t/>
            </a:r>
            <a:br>
              <a:rPr lang="en-IN" sz="2000" dirty="0"/>
            </a:br>
            <a:endParaRPr lang="en-IN" sz="2000" dirty="0"/>
          </a:p>
          <a:p>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038600"/>
            <a:ext cx="43243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556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pPr fontAlgn="base"/>
            <a:r>
              <a:rPr lang="en-IN" sz="3300" dirty="0">
                <a:solidFill>
                  <a:srgbClr val="FFFF00"/>
                </a:solidFill>
              </a:rPr>
              <a:t> </a:t>
            </a:r>
            <a:r>
              <a:rPr lang="en-US" sz="3200" dirty="0"/>
              <a:t> </a:t>
            </a:r>
            <a:r>
              <a:rPr lang="en-IN" sz="3200" b="1" dirty="0"/>
              <a:t>Design and Implementation in Operating System</a:t>
            </a:r>
          </a:p>
          <a:p>
            <a:endParaRPr lang="en-IN" sz="3200" dirty="0"/>
          </a:p>
          <a:p>
            <a:endParaRPr lang="en-IN" sz="3200" dirty="0"/>
          </a:p>
        </p:txBody>
      </p:sp>
      <p:sp>
        <p:nvSpPr>
          <p:cNvPr id="4" name="TextBox 3"/>
          <p:cNvSpPr txBox="1"/>
          <p:nvPr/>
        </p:nvSpPr>
        <p:spPr>
          <a:xfrm>
            <a:off x="381000" y="2133600"/>
            <a:ext cx="7696200" cy="4893647"/>
          </a:xfrm>
          <a:prstGeom prst="rect">
            <a:avLst/>
          </a:prstGeom>
          <a:noFill/>
        </p:spPr>
        <p:txBody>
          <a:bodyPr wrap="square" rtlCol="0">
            <a:spAutoFit/>
          </a:bodyPr>
          <a:lstStyle/>
          <a:p>
            <a:pPr fontAlgn="base"/>
            <a:r>
              <a:rPr lang="en-IN" sz="2400" b="1" dirty="0">
                <a:solidFill>
                  <a:srgbClr val="FF0000"/>
                </a:solidFill>
              </a:rPr>
              <a:t>Implementation:</a:t>
            </a:r>
          </a:p>
          <a:p>
            <a:pPr fontAlgn="base"/>
            <a:r>
              <a:rPr lang="en-IN" sz="2400" dirty="0"/>
              <a:t>Implementation is the process of writing source code in a high-level programming language, compiling it into object code, and then interpreting (executing) this object code by means of an interpreter. The purpose of an operating system is to provide services to users while they run applications on their computers.</a:t>
            </a:r>
          </a:p>
          <a:p>
            <a:pPr fontAlgn="base"/>
            <a:r>
              <a:rPr lang="en-IN" sz="2400" dirty="0"/>
              <a:t>The main function of an operating system is to control the execution of programs. It also provides services such as memory management, interrupt handling, and file system access facilities so that programs can be better utilized by users or other devices attached to the system.</a:t>
            </a:r>
          </a:p>
          <a:p>
            <a:pPr fontAlgn="base"/>
            <a:endParaRPr lang="en-IN" sz="2400" b="1" dirty="0"/>
          </a:p>
        </p:txBody>
      </p:sp>
    </p:spTree>
    <p:extLst>
      <p:ext uri="{BB962C8B-B14F-4D97-AF65-F5344CB8AC3E}">
        <p14:creationId xmlns:p14="http://schemas.microsoft.com/office/powerpoint/2010/main" val="1863972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pPr fontAlgn="base"/>
            <a:r>
              <a:rPr lang="en-IN" sz="3300" dirty="0">
                <a:solidFill>
                  <a:srgbClr val="FFFF00"/>
                </a:solidFill>
              </a:rPr>
              <a:t> </a:t>
            </a:r>
            <a:r>
              <a:rPr lang="en-US" sz="3200" dirty="0"/>
              <a:t> </a:t>
            </a:r>
            <a:r>
              <a:rPr lang="en-IN" sz="3200" b="1" dirty="0"/>
              <a:t>Design and Implementation in Operating System</a:t>
            </a:r>
          </a:p>
          <a:p>
            <a:endParaRPr lang="en-IN" sz="3200" dirty="0"/>
          </a:p>
          <a:p>
            <a:endParaRPr lang="en-IN" sz="3200" dirty="0"/>
          </a:p>
        </p:txBody>
      </p:sp>
      <p:sp>
        <p:nvSpPr>
          <p:cNvPr id="4" name="TextBox 3"/>
          <p:cNvSpPr txBox="1"/>
          <p:nvPr/>
        </p:nvSpPr>
        <p:spPr>
          <a:xfrm>
            <a:off x="381000" y="2133600"/>
            <a:ext cx="7696200" cy="4893647"/>
          </a:xfrm>
          <a:prstGeom prst="rect">
            <a:avLst/>
          </a:prstGeom>
          <a:noFill/>
        </p:spPr>
        <p:txBody>
          <a:bodyPr wrap="square" rtlCol="0">
            <a:spAutoFit/>
          </a:bodyPr>
          <a:lstStyle/>
          <a:p>
            <a:pPr fontAlgn="base"/>
            <a:r>
              <a:rPr lang="en-IN" sz="2400" b="1" dirty="0">
                <a:solidFill>
                  <a:srgbClr val="FF0000"/>
                </a:solidFill>
              </a:rPr>
              <a:t>Implementation:</a:t>
            </a:r>
          </a:p>
          <a:p>
            <a:pPr fontAlgn="base"/>
            <a:r>
              <a:rPr lang="en-IN" sz="2400" dirty="0"/>
              <a:t>An operating system is a program or software that controls the computer’s hardware and resources. It acts as an intermediary between applications, users, and the computer’s hardware. It manages the activities of all programs running on a computer without any user intervention.</a:t>
            </a:r>
          </a:p>
          <a:p>
            <a:pPr fontAlgn="base"/>
            <a:r>
              <a:rPr lang="en-IN" sz="2400" dirty="0"/>
              <a:t>The operating system performs many functions such as managing the computer’s memory, enforcing security policies, and controlling peripheral devices. It also provides a user interface that allows users to interact with their computers.</a:t>
            </a:r>
          </a:p>
          <a:p>
            <a:pPr fontAlgn="base"/>
            <a:endParaRPr lang="en-IN" sz="2400" b="1" dirty="0"/>
          </a:p>
        </p:txBody>
      </p:sp>
    </p:spTree>
    <p:extLst>
      <p:ext uri="{BB962C8B-B14F-4D97-AF65-F5344CB8AC3E}">
        <p14:creationId xmlns:p14="http://schemas.microsoft.com/office/powerpoint/2010/main" val="2615591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pPr fontAlgn="base"/>
            <a:r>
              <a:rPr lang="en-IN" sz="3300" dirty="0">
                <a:solidFill>
                  <a:srgbClr val="FFFF00"/>
                </a:solidFill>
              </a:rPr>
              <a:t> </a:t>
            </a:r>
            <a:r>
              <a:rPr lang="en-US" sz="3200" dirty="0"/>
              <a:t> </a:t>
            </a:r>
            <a:r>
              <a:rPr lang="en-IN" sz="3200" b="1" dirty="0"/>
              <a:t>Design and Implementation in Operating System</a:t>
            </a:r>
          </a:p>
          <a:p>
            <a:endParaRPr lang="en-IN" sz="3200" dirty="0"/>
          </a:p>
          <a:p>
            <a:endParaRPr lang="en-IN" sz="3200" dirty="0"/>
          </a:p>
        </p:txBody>
      </p:sp>
      <p:sp>
        <p:nvSpPr>
          <p:cNvPr id="4" name="TextBox 3"/>
          <p:cNvSpPr txBox="1"/>
          <p:nvPr/>
        </p:nvSpPr>
        <p:spPr>
          <a:xfrm>
            <a:off x="381000" y="2133600"/>
            <a:ext cx="8458200" cy="3046988"/>
          </a:xfrm>
          <a:prstGeom prst="rect">
            <a:avLst/>
          </a:prstGeom>
          <a:noFill/>
        </p:spPr>
        <p:txBody>
          <a:bodyPr wrap="square" rtlCol="0">
            <a:spAutoFit/>
          </a:bodyPr>
          <a:lstStyle/>
          <a:p>
            <a:pPr fontAlgn="base"/>
            <a:r>
              <a:rPr lang="en-IN" sz="2400" b="1" dirty="0">
                <a:solidFill>
                  <a:srgbClr val="FF0000"/>
                </a:solidFill>
              </a:rPr>
              <a:t>Implementation:</a:t>
            </a:r>
          </a:p>
          <a:p>
            <a:pPr fontAlgn="base"/>
            <a:r>
              <a:rPr lang="en-IN" sz="2400" dirty="0"/>
              <a:t>The operating system is typically stored in ROM or flash memory so it can be run when the computer is turned on. The first operating systems were designed to control mainframe computers. They were very large and complex, consisting of millions of lines of code and requiring several people to develop them.</a:t>
            </a:r>
          </a:p>
          <a:p>
            <a:pPr fontAlgn="base"/>
            <a:endParaRPr lang="en-IN" sz="2400" b="1" dirty="0"/>
          </a:p>
        </p:txBody>
      </p:sp>
    </p:spTree>
    <p:extLst>
      <p:ext uri="{BB962C8B-B14F-4D97-AF65-F5344CB8AC3E}">
        <p14:creationId xmlns:p14="http://schemas.microsoft.com/office/powerpoint/2010/main" val="188372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pPr fontAlgn="base"/>
            <a:r>
              <a:rPr lang="en-IN" sz="3300" dirty="0">
                <a:solidFill>
                  <a:srgbClr val="FFFF00"/>
                </a:solidFill>
              </a:rPr>
              <a:t> </a:t>
            </a:r>
            <a:r>
              <a:rPr lang="en-US" sz="3200" dirty="0"/>
              <a:t> </a:t>
            </a:r>
            <a:r>
              <a:rPr lang="en-IN" sz="3200" b="1" dirty="0"/>
              <a:t>Design and Implementation in Operating System</a:t>
            </a:r>
          </a:p>
          <a:p>
            <a:endParaRPr lang="en-IN" sz="3200" dirty="0"/>
          </a:p>
          <a:p>
            <a:endParaRPr lang="en-IN" sz="3200" dirty="0"/>
          </a:p>
        </p:txBody>
      </p:sp>
      <p:sp>
        <p:nvSpPr>
          <p:cNvPr id="4" name="TextBox 3"/>
          <p:cNvSpPr txBox="1"/>
          <p:nvPr/>
        </p:nvSpPr>
        <p:spPr>
          <a:xfrm>
            <a:off x="381000" y="2133600"/>
            <a:ext cx="8458200" cy="5262979"/>
          </a:xfrm>
          <a:prstGeom prst="rect">
            <a:avLst/>
          </a:prstGeom>
          <a:noFill/>
        </p:spPr>
        <p:txBody>
          <a:bodyPr wrap="square" rtlCol="0">
            <a:spAutoFit/>
          </a:bodyPr>
          <a:lstStyle/>
          <a:p>
            <a:pPr fontAlgn="base"/>
            <a:r>
              <a:rPr lang="en-IN" sz="2400" b="1" dirty="0">
                <a:solidFill>
                  <a:srgbClr val="FF0000"/>
                </a:solidFill>
              </a:rPr>
              <a:t>Implementation:</a:t>
            </a:r>
          </a:p>
          <a:p>
            <a:pPr fontAlgn="base"/>
            <a:r>
              <a:rPr lang="en-IN" sz="2400" dirty="0"/>
              <a:t>Today, operating systems are much smaller and easier to use. They have been designed to be modular so they can be customized by users or developers.</a:t>
            </a:r>
          </a:p>
          <a:p>
            <a:pPr fontAlgn="base"/>
            <a:r>
              <a:rPr lang="en-IN" sz="2400" dirty="0"/>
              <a:t>There are many different types of operating systems:</a:t>
            </a:r>
          </a:p>
          <a:p>
            <a:pPr fontAlgn="base"/>
            <a:r>
              <a:rPr lang="en-IN" sz="2400" b="1" u="sng" dirty="0">
                <a:hlinkClick r:id="rId2"/>
              </a:rPr>
              <a:t>Graphical user interfaces</a:t>
            </a:r>
            <a:r>
              <a:rPr lang="en-IN" sz="2400" dirty="0"/>
              <a:t> (GUIs) like Microsoft Windows and Mac OS.</a:t>
            </a:r>
          </a:p>
          <a:p>
            <a:pPr fontAlgn="base"/>
            <a:r>
              <a:rPr lang="en-IN" sz="2400" b="1" u="sng" dirty="0">
                <a:hlinkClick r:id="rId3"/>
              </a:rPr>
              <a:t>Command line interfaces</a:t>
            </a:r>
            <a:r>
              <a:rPr lang="en-IN" sz="2400" dirty="0"/>
              <a:t> like Linux or UNIX</a:t>
            </a:r>
          </a:p>
          <a:p>
            <a:pPr fontAlgn="base"/>
            <a:r>
              <a:rPr lang="en-IN" sz="2400" b="1" u="sng" dirty="0">
                <a:hlinkClick r:id="rId4"/>
              </a:rPr>
              <a:t>Real-time operating systems</a:t>
            </a:r>
            <a:r>
              <a:rPr lang="en-IN" sz="2400" dirty="0"/>
              <a:t> that control industrial and scientific equipment</a:t>
            </a:r>
          </a:p>
          <a:p>
            <a:pPr fontAlgn="base"/>
            <a:r>
              <a:rPr lang="en-IN" sz="2400" b="1" u="sng" dirty="0">
                <a:hlinkClick r:id="rId5"/>
              </a:rPr>
              <a:t>Embedded operating systems</a:t>
            </a:r>
            <a:r>
              <a:rPr lang="en-IN" sz="2400" dirty="0"/>
              <a:t> are designed to run on a single computer system without needing an external display or keyboard.</a:t>
            </a:r>
          </a:p>
          <a:p>
            <a:pPr fontAlgn="base"/>
            <a:endParaRPr lang="en-IN" sz="2400" b="1" dirty="0"/>
          </a:p>
        </p:txBody>
      </p:sp>
    </p:spTree>
    <p:extLst>
      <p:ext uri="{BB962C8B-B14F-4D97-AF65-F5344CB8AC3E}">
        <p14:creationId xmlns:p14="http://schemas.microsoft.com/office/powerpoint/2010/main" val="2354921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Operating System Operations</a:t>
            </a:r>
          </a:p>
          <a:p>
            <a:endParaRPr lang="en-IN" sz="3200" dirty="0"/>
          </a:p>
          <a:p>
            <a:endParaRPr lang="en-IN" sz="3200" dirty="0"/>
          </a:p>
        </p:txBody>
      </p:sp>
      <p:sp>
        <p:nvSpPr>
          <p:cNvPr id="4" name="TextBox 3"/>
          <p:cNvSpPr txBox="1"/>
          <p:nvPr/>
        </p:nvSpPr>
        <p:spPr>
          <a:xfrm>
            <a:off x="381000" y="2133600"/>
            <a:ext cx="8458200" cy="3416320"/>
          </a:xfrm>
          <a:prstGeom prst="rect">
            <a:avLst/>
          </a:prstGeom>
          <a:noFill/>
        </p:spPr>
        <p:txBody>
          <a:bodyPr wrap="square" rtlCol="0">
            <a:spAutoFit/>
          </a:bodyPr>
          <a:lstStyle/>
          <a:p>
            <a:r>
              <a:rPr lang="en-IN" sz="2400" b="1" dirty="0"/>
              <a:t>Operating System Operations</a:t>
            </a:r>
          </a:p>
          <a:p>
            <a:r>
              <a:rPr lang="en-IN" sz="2400" dirty="0"/>
              <a:t>Operating system operations refer to the tasks and processes that an operating system performs to manage hardware resources and provide a platform for software applications to run on. These operations include managing memory, controlling input and output devices, handling user input, providing a user interface, managing security, and facilitating software application communication with hardware devices.</a:t>
            </a:r>
          </a:p>
          <a:p>
            <a:pPr fontAlgn="base"/>
            <a:endParaRPr lang="en-IN" sz="2400" b="1" dirty="0"/>
          </a:p>
        </p:txBody>
      </p:sp>
    </p:spTree>
    <p:extLst>
      <p:ext uri="{BB962C8B-B14F-4D97-AF65-F5344CB8AC3E}">
        <p14:creationId xmlns:p14="http://schemas.microsoft.com/office/powerpoint/2010/main" val="2056283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Operating System Operations</a:t>
            </a:r>
          </a:p>
          <a:p>
            <a:endParaRPr lang="en-IN" sz="3200" dirty="0"/>
          </a:p>
          <a:p>
            <a:endParaRPr lang="en-IN" sz="3200" dirty="0"/>
          </a:p>
        </p:txBody>
      </p:sp>
      <p:sp>
        <p:nvSpPr>
          <p:cNvPr id="4" name="TextBox 3"/>
          <p:cNvSpPr txBox="1"/>
          <p:nvPr/>
        </p:nvSpPr>
        <p:spPr>
          <a:xfrm>
            <a:off x="381000" y="2133600"/>
            <a:ext cx="8458200" cy="3046988"/>
          </a:xfrm>
          <a:prstGeom prst="rect">
            <a:avLst/>
          </a:prstGeom>
          <a:noFill/>
        </p:spPr>
        <p:txBody>
          <a:bodyPr wrap="square" rtlCol="0">
            <a:spAutoFit/>
          </a:bodyPr>
          <a:lstStyle/>
          <a:p>
            <a:r>
              <a:rPr lang="en-IN" sz="2400" b="1" dirty="0"/>
              <a:t>Operating System Operations</a:t>
            </a:r>
          </a:p>
          <a:p>
            <a:r>
              <a:rPr lang="en-IN" sz="2400" b="1" dirty="0">
                <a:solidFill>
                  <a:srgbClr val="FF0000"/>
                </a:solidFill>
              </a:rPr>
              <a:t>File Management:</a:t>
            </a:r>
            <a:r>
              <a:rPr lang="en-IN" sz="2400" dirty="0">
                <a:solidFill>
                  <a:srgbClr val="FF0000"/>
                </a:solidFill>
              </a:rPr>
              <a:t> </a:t>
            </a:r>
            <a:endParaRPr lang="en-IN" sz="2400" dirty="0" smtClean="0">
              <a:solidFill>
                <a:srgbClr val="FF0000"/>
              </a:solidFill>
            </a:endParaRPr>
          </a:p>
          <a:p>
            <a:r>
              <a:rPr lang="en-IN" sz="2400" dirty="0" smtClean="0"/>
              <a:t>A </a:t>
            </a:r>
            <a:r>
              <a:rPr lang="en-IN" sz="2400" dirty="0"/>
              <a:t>file is a named collection of related data that is stored on a storage device such as a hard disk or flash drive. The operating system provides a file system that manages the creation, deletion, and manipulation of files. It provides a way for applications to access and modify the data stored in files.</a:t>
            </a:r>
          </a:p>
          <a:p>
            <a:pPr fontAlgn="base"/>
            <a:endParaRPr lang="en-IN" sz="2400" b="1" dirty="0"/>
          </a:p>
        </p:txBody>
      </p:sp>
    </p:spTree>
    <p:extLst>
      <p:ext uri="{BB962C8B-B14F-4D97-AF65-F5344CB8AC3E}">
        <p14:creationId xmlns:p14="http://schemas.microsoft.com/office/powerpoint/2010/main" val="1696358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Operating System Operations</a:t>
            </a:r>
          </a:p>
          <a:p>
            <a:endParaRPr lang="en-IN" sz="3200" dirty="0"/>
          </a:p>
          <a:p>
            <a:endParaRPr lang="en-IN" sz="3200" dirty="0"/>
          </a:p>
        </p:txBody>
      </p:sp>
      <p:sp>
        <p:nvSpPr>
          <p:cNvPr id="4" name="TextBox 3"/>
          <p:cNvSpPr txBox="1"/>
          <p:nvPr/>
        </p:nvSpPr>
        <p:spPr>
          <a:xfrm>
            <a:off x="381000" y="2133600"/>
            <a:ext cx="8458200" cy="2677656"/>
          </a:xfrm>
          <a:prstGeom prst="rect">
            <a:avLst/>
          </a:prstGeom>
          <a:noFill/>
        </p:spPr>
        <p:txBody>
          <a:bodyPr wrap="square" rtlCol="0">
            <a:spAutoFit/>
          </a:bodyPr>
          <a:lstStyle/>
          <a:p>
            <a:r>
              <a:rPr lang="en-IN" sz="2400" b="1" dirty="0"/>
              <a:t>Operating System Operations</a:t>
            </a:r>
          </a:p>
          <a:p>
            <a:r>
              <a:rPr lang="en-IN" sz="2400" b="1" dirty="0">
                <a:solidFill>
                  <a:srgbClr val="FF0000"/>
                </a:solidFill>
              </a:rPr>
              <a:t>Device Management:</a:t>
            </a:r>
            <a:r>
              <a:rPr lang="en-IN" sz="2400" dirty="0">
                <a:solidFill>
                  <a:srgbClr val="FF0000"/>
                </a:solidFill>
              </a:rPr>
              <a:t> </a:t>
            </a:r>
            <a:endParaRPr lang="en-IN" sz="2400" dirty="0" smtClean="0">
              <a:solidFill>
                <a:srgbClr val="FF0000"/>
              </a:solidFill>
            </a:endParaRPr>
          </a:p>
          <a:p>
            <a:r>
              <a:rPr lang="en-IN" sz="2400" dirty="0" smtClean="0"/>
              <a:t>A </a:t>
            </a:r>
            <a:r>
              <a:rPr lang="en-IN" sz="2400" dirty="0"/>
              <a:t>device in an operating system refers to any physical or virtual component that is used to interact with the system. The operating system provides device drivers, which are software components that enable the system to communicate with different devices and manage their input/output operations.</a:t>
            </a:r>
          </a:p>
        </p:txBody>
      </p:sp>
    </p:spTree>
    <p:extLst>
      <p:ext uri="{BB962C8B-B14F-4D97-AF65-F5344CB8AC3E}">
        <p14:creationId xmlns:p14="http://schemas.microsoft.com/office/powerpoint/2010/main" val="3344140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Operating System Operations</a:t>
            </a:r>
          </a:p>
          <a:p>
            <a:endParaRPr lang="en-IN" sz="3200" dirty="0"/>
          </a:p>
          <a:p>
            <a:endParaRPr lang="en-IN" sz="3200" dirty="0"/>
          </a:p>
        </p:txBody>
      </p:sp>
      <p:sp>
        <p:nvSpPr>
          <p:cNvPr id="4" name="TextBox 3"/>
          <p:cNvSpPr txBox="1"/>
          <p:nvPr/>
        </p:nvSpPr>
        <p:spPr>
          <a:xfrm>
            <a:off x="381000" y="2133600"/>
            <a:ext cx="8458200" cy="3046988"/>
          </a:xfrm>
          <a:prstGeom prst="rect">
            <a:avLst/>
          </a:prstGeom>
          <a:noFill/>
        </p:spPr>
        <p:txBody>
          <a:bodyPr wrap="square" rtlCol="0">
            <a:spAutoFit/>
          </a:bodyPr>
          <a:lstStyle/>
          <a:p>
            <a:r>
              <a:rPr lang="en-IN" sz="2400" b="1" dirty="0"/>
              <a:t>Operating System Operations</a:t>
            </a:r>
          </a:p>
          <a:p>
            <a:r>
              <a:rPr lang="en-IN" sz="2400" b="1" dirty="0">
                <a:solidFill>
                  <a:srgbClr val="FF0000"/>
                </a:solidFill>
              </a:rPr>
              <a:t>Memory Management:</a:t>
            </a:r>
            <a:r>
              <a:rPr lang="en-IN" sz="2400" dirty="0">
                <a:solidFill>
                  <a:srgbClr val="FF0000"/>
                </a:solidFill>
              </a:rPr>
              <a:t> </a:t>
            </a:r>
            <a:endParaRPr lang="en-IN" sz="2400" dirty="0" smtClean="0">
              <a:solidFill>
                <a:srgbClr val="FF0000"/>
              </a:solidFill>
            </a:endParaRPr>
          </a:p>
          <a:p>
            <a:r>
              <a:rPr lang="en-IN" sz="2400" dirty="0" smtClean="0"/>
              <a:t>The </a:t>
            </a:r>
            <a:r>
              <a:rPr lang="en-IN" sz="2400" dirty="0"/>
              <a:t>operating system manages the allocation of memory to running processes and ensures that they do not interfere with each other’s memory usage. Memory is typically divided into two types: physical memory RAM and virtual memory, which uses hard disk space to simulate additional RAM.</a:t>
            </a:r>
          </a:p>
          <a:p>
            <a:endParaRPr lang="en-IN" sz="2400" dirty="0"/>
          </a:p>
        </p:txBody>
      </p:sp>
    </p:spTree>
    <p:extLst>
      <p:ext uri="{BB962C8B-B14F-4D97-AF65-F5344CB8AC3E}">
        <p14:creationId xmlns:p14="http://schemas.microsoft.com/office/powerpoint/2010/main" val="438342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b="1" dirty="0"/>
              <a:t>Operating System Operations</a:t>
            </a:r>
          </a:p>
          <a:p>
            <a:endParaRPr lang="en-IN" sz="3200" dirty="0"/>
          </a:p>
          <a:p>
            <a:endParaRPr lang="en-IN" sz="3200" dirty="0"/>
          </a:p>
        </p:txBody>
      </p:sp>
      <p:sp>
        <p:nvSpPr>
          <p:cNvPr id="4" name="TextBox 3"/>
          <p:cNvSpPr txBox="1"/>
          <p:nvPr/>
        </p:nvSpPr>
        <p:spPr>
          <a:xfrm>
            <a:off x="370114" y="1828800"/>
            <a:ext cx="8458200" cy="3046988"/>
          </a:xfrm>
          <a:prstGeom prst="rect">
            <a:avLst/>
          </a:prstGeom>
          <a:noFill/>
        </p:spPr>
        <p:txBody>
          <a:bodyPr wrap="square" rtlCol="0">
            <a:spAutoFit/>
          </a:bodyPr>
          <a:lstStyle/>
          <a:p>
            <a:r>
              <a:rPr lang="en-IN" sz="2400" b="1" dirty="0"/>
              <a:t>Operating System Operations</a:t>
            </a:r>
          </a:p>
          <a:p>
            <a:r>
              <a:rPr lang="en-IN" sz="2400" b="1" dirty="0">
                <a:solidFill>
                  <a:srgbClr val="FF0000"/>
                </a:solidFill>
              </a:rPr>
              <a:t>Process Management</a:t>
            </a:r>
            <a:r>
              <a:rPr lang="en-IN" sz="2400" b="1" dirty="0"/>
              <a:t>:</a:t>
            </a:r>
            <a:r>
              <a:rPr lang="en-IN" sz="2400" dirty="0"/>
              <a:t> A process has its own memory space, CPU time, and other system resources allocated to it by the operating system. The operating system schedules process on the CPU manages their memory usage and provides inter-process communication mechanisms that allow processes to communicate and synchronize with each other.</a:t>
            </a:r>
          </a:p>
          <a:p>
            <a:endParaRPr lang="en-IN" sz="2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4332" y="4267200"/>
            <a:ext cx="4176701" cy="243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574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r>
              <a:rPr lang="en-IN" sz="3300" dirty="0">
                <a:solidFill>
                  <a:srgbClr val="FFFF00"/>
                </a:solidFill>
              </a:rPr>
              <a:t> </a:t>
            </a:r>
            <a:r>
              <a:rPr lang="en-US" sz="3200" dirty="0"/>
              <a:t> </a:t>
            </a:r>
            <a:r>
              <a:rPr lang="en-IN" sz="3200" b="1" dirty="0"/>
              <a:t>System Protection in Operating System</a:t>
            </a:r>
          </a:p>
          <a:p>
            <a:endParaRPr lang="en-IN" sz="3200" b="1" dirty="0"/>
          </a:p>
          <a:p>
            <a:endParaRPr lang="en-IN" sz="3200" dirty="0"/>
          </a:p>
          <a:p>
            <a:endParaRPr lang="en-IN" sz="3200" dirty="0"/>
          </a:p>
        </p:txBody>
      </p:sp>
      <p:sp>
        <p:nvSpPr>
          <p:cNvPr id="4" name="TextBox 3"/>
          <p:cNvSpPr txBox="1"/>
          <p:nvPr/>
        </p:nvSpPr>
        <p:spPr>
          <a:xfrm>
            <a:off x="352697" y="2209800"/>
            <a:ext cx="8458200" cy="3046988"/>
          </a:xfrm>
          <a:prstGeom prst="rect">
            <a:avLst/>
          </a:prstGeom>
          <a:noFill/>
        </p:spPr>
        <p:txBody>
          <a:bodyPr wrap="square" rtlCol="0">
            <a:spAutoFit/>
          </a:bodyPr>
          <a:lstStyle/>
          <a:p>
            <a:pPr fontAlgn="base"/>
            <a:r>
              <a:rPr lang="en-IN" sz="2400" b="1" dirty="0">
                <a:solidFill>
                  <a:srgbClr val="FF0000"/>
                </a:solidFill>
              </a:rPr>
              <a:t>System protection</a:t>
            </a:r>
            <a:r>
              <a:rPr lang="en-IN" sz="2400" dirty="0"/>
              <a:t> in an operating system refers to the mechanisms implemented by the operating system to ensure the security and integrity of the system. System protection involves various techniques to prevent unauthorized access, misuse, or modification of the operating system and its resources.</a:t>
            </a:r>
          </a:p>
          <a:p>
            <a:pPr fontAlgn="base"/>
            <a:r>
              <a:rPr lang="en-IN" sz="2400" dirty="0"/>
              <a:t>There are several ways in which an operating system can provide system protection:</a:t>
            </a:r>
          </a:p>
        </p:txBody>
      </p:sp>
    </p:spTree>
    <p:extLst>
      <p:ext uri="{BB962C8B-B14F-4D97-AF65-F5344CB8AC3E}">
        <p14:creationId xmlns:p14="http://schemas.microsoft.com/office/powerpoint/2010/main" val="361465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913312" y="1801906"/>
            <a:ext cx="7697288" cy="3477875"/>
          </a:xfrm>
          <a:prstGeom prst="rect">
            <a:avLst/>
          </a:prstGeom>
          <a:noFill/>
        </p:spPr>
        <p:txBody>
          <a:bodyPr wrap="square" rtlCol="0">
            <a:spAutoFit/>
          </a:bodyPr>
          <a:lstStyle/>
          <a:p>
            <a:r>
              <a:rPr lang="en-IN" sz="2000" dirty="0" smtClean="0"/>
              <a:t>There </a:t>
            </a:r>
            <a:r>
              <a:rPr lang="en-IN" sz="2000" dirty="0"/>
              <a:t>are several types of Operating Systems which are mentioned below</a:t>
            </a:r>
            <a:r>
              <a:rPr lang="en-IN" sz="2000" dirty="0" smtClean="0"/>
              <a:t>.</a:t>
            </a:r>
          </a:p>
          <a:p>
            <a:pPr marL="342900" indent="-342900" fontAlgn="base">
              <a:buFont typeface="Arial" pitchFamily="34" charset="0"/>
              <a:buChar char="•"/>
            </a:pPr>
            <a:r>
              <a:rPr lang="en-IN" sz="2000" dirty="0">
                <a:solidFill>
                  <a:srgbClr val="FF0000"/>
                </a:solidFill>
                <a:hlinkClick r:id="rId2"/>
              </a:rPr>
              <a:t>Batch Operating System</a:t>
            </a:r>
            <a:endParaRPr lang="en-IN" sz="2000" dirty="0">
              <a:solidFill>
                <a:srgbClr val="FF0000"/>
              </a:solidFill>
            </a:endParaRPr>
          </a:p>
          <a:p>
            <a:pPr marL="342900" indent="-342900" fontAlgn="base">
              <a:buFont typeface="Arial" pitchFamily="34" charset="0"/>
              <a:buChar char="•"/>
            </a:pPr>
            <a:r>
              <a:rPr lang="en-IN" sz="2000" dirty="0">
                <a:solidFill>
                  <a:srgbClr val="FF0000"/>
                </a:solidFill>
                <a:hlinkClick r:id="rId3"/>
              </a:rPr>
              <a:t>Multi-Programming System</a:t>
            </a:r>
            <a:endParaRPr lang="en-IN" sz="2000" dirty="0">
              <a:solidFill>
                <a:srgbClr val="FF0000"/>
              </a:solidFill>
            </a:endParaRPr>
          </a:p>
          <a:p>
            <a:pPr marL="342900" indent="-342900" fontAlgn="base">
              <a:buFont typeface="Arial" pitchFamily="34" charset="0"/>
              <a:buChar char="•"/>
            </a:pPr>
            <a:r>
              <a:rPr lang="en-IN" sz="2000" dirty="0">
                <a:solidFill>
                  <a:srgbClr val="FF0000"/>
                </a:solidFill>
                <a:hlinkClick r:id="rId4"/>
              </a:rPr>
              <a:t>Multi-Processing System</a:t>
            </a:r>
            <a:endParaRPr lang="en-IN" sz="2000" dirty="0">
              <a:solidFill>
                <a:srgbClr val="FF0000"/>
              </a:solidFill>
            </a:endParaRPr>
          </a:p>
          <a:p>
            <a:pPr marL="342900" indent="-342900" fontAlgn="base">
              <a:buFont typeface="Arial" pitchFamily="34" charset="0"/>
              <a:buChar char="•"/>
            </a:pPr>
            <a:r>
              <a:rPr lang="en-IN" sz="2000" dirty="0">
                <a:solidFill>
                  <a:srgbClr val="FF0000"/>
                </a:solidFill>
                <a:hlinkClick r:id="rId5"/>
              </a:rPr>
              <a:t>Multi-Tasking Operating System</a:t>
            </a:r>
            <a:endParaRPr lang="en-IN" sz="2000" dirty="0">
              <a:solidFill>
                <a:srgbClr val="FF0000"/>
              </a:solidFill>
            </a:endParaRPr>
          </a:p>
          <a:p>
            <a:pPr marL="342900" indent="-342900" fontAlgn="base">
              <a:buFont typeface="Arial" pitchFamily="34" charset="0"/>
              <a:buChar char="•"/>
            </a:pPr>
            <a:r>
              <a:rPr lang="en-IN" sz="2000" dirty="0">
                <a:solidFill>
                  <a:srgbClr val="FF0000"/>
                </a:solidFill>
                <a:hlinkClick r:id="rId6"/>
              </a:rPr>
              <a:t>Time-Sharing Operating System</a:t>
            </a:r>
            <a:endParaRPr lang="en-IN" sz="2000" dirty="0">
              <a:solidFill>
                <a:srgbClr val="FF0000"/>
              </a:solidFill>
            </a:endParaRPr>
          </a:p>
          <a:p>
            <a:pPr marL="342900" indent="-342900" fontAlgn="base">
              <a:buFont typeface="Arial" pitchFamily="34" charset="0"/>
              <a:buChar char="•"/>
            </a:pPr>
            <a:r>
              <a:rPr lang="en-IN" sz="2000" dirty="0">
                <a:solidFill>
                  <a:srgbClr val="FF0000"/>
                </a:solidFill>
                <a:hlinkClick r:id="rId7"/>
              </a:rPr>
              <a:t>Distributed Operating System</a:t>
            </a:r>
            <a:endParaRPr lang="en-IN" sz="2000" dirty="0">
              <a:solidFill>
                <a:srgbClr val="FF0000"/>
              </a:solidFill>
            </a:endParaRPr>
          </a:p>
          <a:p>
            <a:pPr marL="342900" indent="-342900" fontAlgn="base">
              <a:buFont typeface="Arial" pitchFamily="34" charset="0"/>
              <a:buChar char="•"/>
            </a:pPr>
            <a:r>
              <a:rPr lang="en-IN" sz="2000" dirty="0">
                <a:solidFill>
                  <a:srgbClr val="FF0000"/>
                </a:solidFill>
                <a:hlinkClick r:id="rId8"/>
              </a:rPr>
              <a:t>Network Operating System</a:t>
            </a:r>
            <a:endParaRPr lang="en-IN" sz="2000" dirty="0">
              <a:solidFill>
                <a:srgbClr val="FF0000"/>
              </a:solidFill>
            </a:endParaRPr>
          </a:p>
          <a:p>
            <a:pPr marL="342900" indent="-342900" fontAlgn="base">
              <a:buFont typeface="Arial" pitchFamily="34" charset="0"/>
              <a:buChar char="•"/>
            </a:pPr>
            <a:r>
              <a:rPr lang="en-IN" sz="2000" dirty="0">
                <a:solidFill>
                  <a:srgbClr val="FF0000"/>
                </a:solidFill>
                <a:hlinkClick r:id="rId9"/>
              </a:rPr>
              <a:t>Real-Time Operating System</a:t>
            </a:r>
            <a:endParaRPr lang="en-IN" sz="2000" dirty="0">
              <a:solidFill>
                <a:srgbClr val="FF0000"/>
              </a:solidFill>
            </a:endParaRPr>
          </a:p>
          <a:p>
            <a:endParaRPr lang="en-IN" sz="2000" dirty="0"/>
          </a:p>
        </p:txBody>
      </p:sp>
    </p:spTree>
    <p:extLst>
      <p:ext uri="{BB962C8B-B14F-4D97-AF65-F5344CB8AC3E}">
        <p14:creationId xmlns:p14="http://schemas.microsoft.com/office/powerpoint/2010/main" val="10929776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r>
              <a:rPr lang="en-IN" sz="3300" dirty="0">
                <a:solidFill>
                  <a:srgbClr val="FFFF00"/>
                </a:solidFill>
              </a:rPr>
              <a:t> </a:t>
            </a:r>
            <a:r>
              <a:rPr lang="en-US" sz="3200" dirty="0"/>
              <a:t> </a:t>
            </a:r>
            <a:r>
              <a:rPr lang="en-IN" sz="3200" b="1" dirty="0"/>
              <a:t>System Protection in Operating System</a:t>
            </a:r>
          </a:p>
          <a:p>
            <a:endParaRPr lang="en-IN" sz="3200" b="1" dirty="0"/>
          </a:p>
          <a:p>
            <a:endParaRPr lang="en-IN" sz="3200" dirty="0"/>
          </a:p>
          <a:p>
            <a:endParaRPr lang="en-IN" sz="3200" dirty="0"/>
          </a:p>
        </p:txBody>
      </p:sp>
      <p:sp>
        <p:nvSpPr>
          <p:cNvPr id="4" name="TextBox 3"/>
          <p:cNvSpPr txBox="1"/>
          <p:nvPr/>
        </p:nvSpPr>
        <p:spPr>
          <a:xfrm>
            <a:off x="352697" y="2209800"/>
            <a:ext cx="8458200" cy="4154984"/>
          </a:xfrm>
          <a:prstGeom prst="rect">
            <a:avLst/>
          </a:prstGeom>
          <a:noFill/>
        </p:spPr>
        <p:txBody>
          <a:bodyPr wrap="square" rtlCol="0">
            <a:spAutoFit/>
          </a:bodyPr>
          <a:lstStyle/>
          <a:p>
            <a:pPr fontAlgn="base"/>
            <a:r>
              <a:rPr lang="en-IN" sz="2400" b="1" dirty="0">
                <a:solidFill>
                  <a:srgbClr val="FF0000"/>
                </a:solidFill>
              </a:rPr>
              <a:t>System </a:t>
            </a:r>
            <a:r>
              <a:rPr lang="en-IN" sz="2400" b="1" dirty="0" smtClean="0">
                <a:solidFill>
                  <a:srgbClr val="FF0000"/>
                </a:solidFill>
              </a:rPr>
              <a:t>protection:</a:t>
            </a:r>
          </a:p>
          <a:p>
            <a:pPr marL="342900" indent="-342900" fontAlgn="base">
              <a:buFont typeface="Arial" pitchFamily="34" charset="0"/>
              <a:buChar char="•"/>
            </a:pPr>
            <a:r>
              <a:rPr lang="en-IN" sz="2400" b="1" dirty="0"/>
              <a:t>User authentication:</a:t>
            </a:r>
            <a:r>
              <a:rPr lang="en-IN" sz="2400" dirty="0"/>
              <a:t> The operating system requires users to authenticate themselves before accessing the system. Usernames and passwords are commonly used for this purpose.</a:t>
            </a:r>
          </a:p>
          <a:p>
            <a:pPr marL="342900" indent="-342900" fontAlgn="base">
              <a:buFont typeface="Arial" pitchFamily="34" charset="0"/>
              <a:buChar char="•"/>
            </a:pPr>
            <a:r>
              <a:rPr lang="en-IN" sz="2400" b="1" dirty="0"/>
              <a:t>Access control:</a:t>
            </a:r>
            <a:r>
              <a:rPr lang="en-IN" sz="2400" dirty="0"/>
              <a:t> The operating system uses </a:t>
            </a:r>
            <a:r>
              <a:rPr lang="en-IN" sz="2400" u="sng" dirty="0">
                <a:hlinkClick r:id="rId2"/>
              </a:rPr>
              <a:t>access control lists</a:t>
            </a:r>
            <a:r>
              <a:rPr lang="en-IN" sz="2400" dirty="0"/>
              <a:t> (ACLs) to determine which users or processes have permission to access specific resources or perform specific actions.</a:t>
            </a:r>
          </a:p>
          <a:p>
            <a:pPr marL="342900" indent="-342900" fontAlgn="base">
              <a:buFont typeface="Arial" pitchFamily="34" charset="0"/>
              <a:buChar char="•"/>
            </a:pPr>
            <a:r>
              <a:rPr lang="en-IN" sz="2400" b="1" dirty="0"/>
              <a:t>Encryption:</a:t>
            </a:r>
            <a:r>
              <a:rPr lang="en-IN" sz="2400" dirty="0"/>
              <a:t> The operating system can use encryption to protect sensitive data and prevent unauthorized access.</a:t>
            </a:r>
          </a:p>
        </p:txBody>
      </p:sp>
    </p:spTree>
    <p:extLst>
      <p:ext uri="{BB962C8B-B14F-4D97-AF65-F5344CB8AC3E}">
        <p14:creationId xmlns:p14="http://schemas.microsoft.com/office/powerpoint/2010/main" val="517242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r>
              <a:rPr lang="en-IN" sz="3300" dirty="0">
                <a:solidFill>
                  <a:srgbClr val="FFFF00"/>
                </a:solidFill>
              </a:rPr>
              <a:t> </a:t>
            </a:r>
            <a:r>
              <a:rPr lang="en-US" sz="3200" dirty="0"/>
              <a:t> </a:t>
            </a:r>
            <a:r>
              <a:rPr lang="en-IN" sz="3200" b="1" dirty="0"/>
              <a:t>System Protection in Operating System</a:t>
            </a:r>
          </a:p>
          <a:p>
            <a:endParaRPr lang="en-IN" sz="3200" b="1" dirty="0"/>
          </a:p>
          <a:p>
            <a:endParaRPr lang="en-IN" sz="3200" dirty="0"/>
          </a:p>
          <a:p>
            <a:endParaRPr lang="en-IN" sz="3200" dirty="0"/>
          </a:p>
        </p:txBody>
      </p:sp>
      <p:sp>
        <p:nvSpPr>
          <p:cNvPr id="4" name="TextBox 3"/>
          <p:cNvSpPr txBox="1"/>
          <p:nvPr/>
        </p:nvSpPr>
        <p:spPr>
          <a:xfrm>
            <a:off x="352697" y="2209800"/>
            <a:ext cx="8458200" cy="4524315"/>
          </a:xfrm>
          <a:prstGeom prst="rect">
            <a:avLst/>
          </a:prstGeom>
          <a:noFill/>
        </p:spPr>
        <p:txBody>
          <a:bodyPr wrap="square" rtlCol="0">
            <a:spAutoFit/>
          </a:bodyPr>
          <a:lstStyle/>
          <a:p>
            <a:pPr marL="342900" indent="-342900" fontAlgn="base">
              <a:buFont typeface="Arial" pitchFamily="34" charset="0"/>
              <a:buChar char="•"/>
            </a:pPr>
            <a:r>
              <a:rPr lang="en-IN" sz="2400" b="1" dirty="0"/>
              <a:t>Firewall:</a:t>
            </a:r>
            <a:r>
              <a:rPr lang="en-IN" sz="2400" dirty="0"/>
              <a:t> A firewall is a software program that monitors and controls incoming and outgoing network traffic based on predefined security rules.</a:t>
            </a:r>
          </a:p>
          <a:p>
            <a:pPr marL="342900" indent="-342900" fontAlgn="base">
              <a:buFont typeface="Arial" pitchFamily="34" charset="0"/>
              <a:buChar char="•"/>
            </a:pPr>
            <a:r>
              <a:rPr lang="en-IN" sz="2400" b="1" dirty="0"/>
              <a:t>Antivirus software:</a:t>
            </a:r>
            <a:r>
              <a:rPr lang="en-IN" sz="2400" dirty="0"/>
              <a:t> Antivirus software is used to protect the system from viruses, malware, and other malicious software.</a:t>
            </a:r>
          </a:p>
          <a:p>
            <a:pPr marL="342900" indent="-342900" fontAlgn="base">
              <a:buFont typeface="Arial" pitchFamily="34" charset="0"/>
              <a:buChar char="•"/>
            </a:pPr>
            <a:r>
              <a:rPr lang="en-IN" sz="2400" b="1" dirty="0"/>
              <a:t>System updates and patches:</a:t>
            </a:r>
            <a:r>
              <a:rPr lang="en-IN" sz="2400" dirty="0"/>
              <a:t> The operating system must be kept up-to-date with the latest security patches and updates to prevent known vulnerabilities from being exploited.</a:t>
            </a:r>
          </a:p>
          <a:p>
            <a:pPr fontAlgn="base"/>
            <a:r>
              <a:rPr lang="en-IN" sz="2400" dirty="0"/>
              <a:t>By implementing these protection mechanisms, the operating system can prevent unauthorized access to the system, protect sensitive data, and ensure the overall security and integrity of the system.</a:t>
            </a:r>
          </a:p>
        </p:txBody>
      </p:sp>
    </p:spTree>
    <p:extLst>
      <p:ext uri="{BB962C8B-B14F-4D97-AF65-F5344CB8AC3E}">
        <p14:creationId xmlns:p14="http://schemas.microsoft.com/office/powerpoint/2010/main" val="187576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r>
              <a:rPr lang="en-IN" sz="3300" dirty="0">
                <a:solidFill>
                  <a:srgbClr val="FFFF00"/>
                </a:solidFill>
              </a:rPr>
              <a:t> </a:t>
            </a:r>
            <a:r>
              <a:rPr lang="en-US" sz="3200" dirty="0"/>
              <a:t> </a:t>
            </a:r>
            <a:r>
              <a:rPr lang="en-IN" sz="3200" b="1" dirty="0"/>
              <a:t>System Protection in Operating System</a:t>
            </a:r>
          </a:p>
          <a:p>
            <a:endParaRPr lang="en-IN" sz="3200" b="1" dirty="0"/>
          </a:p>
          <a:p>
            <a:endParaRPr lang="en-IN" sz="3200" dirty="0"/>
          </a:p>
          <a:p>
            <a:endParaRPr lang="en-IN" sz="3200" dirty="0"/>
          </a:p>
        </p:txBody>
      </p:sp>
      <p:sp>
        <p:nvSpPr>
          <p:cNvPr id="4" name="TextBox 3"/>
          <p:cNvSpPr txBox="1"/>
          <p:nvPr/>
        </p:nvSpPr>
        <p:spPr>
          <a:xfrm>
            <a:off x="352697" y="2209800"/>
            <a:ext cx="8458200" cy="1938992"/>
          </a:xfrm>
          <a:prstGeom prst="rect">
            <a:avLst/>
          </a:prstGeom>
          <a:noFill/>
        </p:spPr>
        <p:txBody>
          <a:bodyPr wrap="square" rtlCol="0">
            <a:spAutoFit/>
          </a:bodyPr>
          <a:lstStyle/>
          <a:p>
            <a:pPr fontAlgn="base"/>
            <a:r>
              <a:rPr lang="en-IN" sz="2400" b="1" dirty="0">
                <a:solidFill>
                  <a:srgbClr val="FF0000"/>
                </a:solidFill>
              </a:rPr>
              <a:t>Need for Protection:</a:t>
            </a:r>
            <a:endParaRPr lang="en-IN" sz="2400" dirty="0">
              <a:solidFill>
                <a:srgbClr val="FF0000"/>
              </a:solidFill>
            </a:endParaRPr>
          </a:p>
          <a:p>
            <a:pPr marL="342900" indent="-342900" fontAlgn="base">
              <a:buFont typeface="Arial" pitchFamily="34" charset="0"/>
              <a:buChar char="•"/>
            </a:pPr>
            <a:r>
              <a:rPr lang="en-IN" sz="2400" dirty="0"/>
              <a:t>To prevent the access of unauthorized users</a:t>
            </a:r>
          </a:p>
          <a:p>
            <a:pPr marL="342900" indent="-342900" fontAlgn="base">
              <a:buFont typeface="Arial" pitchFamily="34" charset="0"/>
              <a:buChar char="•"/>
            </a:pPr>
            <a:r>
              <a:rPr lang="en-IN" sz="2400" dirty="0"/>
              <a:t>To ensure that each active programs or processes in the system uses resources only as the stated policy</a:t>
            </a:r>
          </a:p>
          <a:p>
            <a:pPr marL="342900" indent="-342900" fontAlgn="base">
              <a:buFont typeface="Arial" pitchFamily="34" charset="0"/>
              <a:buChar char="•"/>
            </a:pPr>
            <a:r>
              <a:rPr lang="en-IN" sz="2400" dirty="0"/>
              <a:t>To improve reliability by detecting latent errors</a:t>
            </a:r>
          </a:p>
        </p:txBody>
      </p:sp>
    </p:spTree>
    <p:extLst>
      <p:ext uri="{BB962C8B-B14F-4D97-AF65-F5344CB8AC3E}">
        <p14:creationId xmlns:p14="http://schemas.microsoft.com/office/powerpoint/2010/main" val="75726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r>
              <a:rPr lang="en-IN" sz="3300" dirty="0">
                <a:solidFill>
                  <a:srgbClr val="FFFF00"/>
                </a:solidFill>
              </a:rPr>
              <a:t> </a:t>
            </a:r>
            <a:r>
              <a:rPr lang="en-US" sz="3200" dirty="0"/>
              <a:t> </a:t>
            </a:r>
            <a:r>
              <a:rPr lang="en-IN" sz="3200" b="1" dirty="0"/>
              <a:t>System Protection in Operating System</a:t>
            </a:r>
          </a:p>
          <a:p>
            <a:endParaRPr lang="en-IN" sz="3200" b="1" dirty="0"/>
          </a:p>
          <a:p>
            <a:endParaRPr lang="en-IN" sz="3200" dirty="0"/>
          </a:p>
          <a:p>
            <a:endParaRPr lang="en-IN" sz="3200" dirty="0"/>
          </a:p>
        </p:txBody>
      </p:sp>
      <p:sp>
        <p:nvSpPr>
          <p:cNvPr id="4" name="TextBox 3"/>
          <p:cNvSpPr txBox="1"/>
          <p:nvPr/>
        </p:nvSpPr>
        <p:spPr>
          <a:xfrm>
            <a:off x="352697" y="2209800"/>
            <a:ext cx="8458200" cy="4893647"/>
          </a:xfrm>
          <a:prstGeom prst="rect">
            <a:avLst/>
          </a:prstGeom>
          <a:noFill/>
        </p:spPr>
        <p:txBody>
          <a:bodyPr wrap="square" rtlCol="0">
            <a:spAutoFit/>
          </a:bodyPr>
          <a:lstStyle/>
          <a:p>
            <a:pPr fontAlgn="base"/>
            <a:r>
              <a:rPr lang="en-IN" sz="2400" b="1" dirty="0"/>
              <a:t>Advantages of system protection in an operating system</a:t>
            </a:r>
            <a:r>
              <a:rPr lang="en-IN" sz="2400" b="1" dirty="0" smtClean="0"/>
              <a:t>:</a:t>
            </a:r>
          </a:p>
          <a:p>
            <a:pPr marL="457200" indent="-457200" fontAlgn="base">
              <a:buFont typeface="+mj-lt"/>
              <a:buAutoNum type="arabicPeriod"/>
            </a:pPr>
            <a:r>
              <a:rPr lang="en-IN" sz="2400" dirty="0"/>
              <a:t>Ensures the security and integrity of the system</a:t>
            </a:r>
          </a:p>
          <a:p>
            <a:pPr marL="457200" indent="-457200" fontAlgn="base">
              <a:buFont typeface="+mj-lt"/>
              <a:buAutoNum type="arabicPeriod"/>
            </a:pPr>
            <a:r>
              <a:rPr lang="en-IN" sz="2400" dirty="0"/>
              <a:t>Prevents unauthorized access, misuse, or modification of the operating system and its resources</a:t>
            </a:r>
          </a:p>
          <a:p>
            <a:pPr marL="457200" indent="-457200" fontAlgn="base">
              <a:buFont typeface="+mj-lt"/>
              <a:buAutoNum type="arabicPeriod"/>
            </a:pPr>
            <a:r>
              <a:rPr lang="en-IN" sz="2400" dirty="0"/>
              <a:t>Protects sensitive data</a:t>
            </a:r>
          </a:p>
          <a:p>
            <a:pPr marL="457200" indent="-457200" fontAlgn="base">
              <a:buFont typeface="+mj-lt"/>
              <a:buAutoNum type="arabicPeriod"/>
            </a:pPr>
            <a:r>
              <a:rPr lang="en-IN" sz="2400" dirty="0"/>
              <a:t>Provides a secure environment for users and applications</a:t>
            </a:r>
          </a:p>
          <a:p>
            <a:pPr marL="457200" indent="-457200" fontAlgn="base">
              <a:buFont typeface="+mj-lt"/>
              <a:buAutoNum type="arabicPeriod"/>
            </a:pPr>
            <a:r>
              <a:rPr lang="en-IN" sz="2400" dirty="0"/>
              <a:t>Prevents malware and other security threats from infecting the system</a:t>
            </a:r>
          </a:p>
          <a:p>
            <a:pPr marL="457200" indent="-457200" fontAlgn="base">
              <a:buFont typeface="+mj-lt"/>
              <a:buAutoNum type="arabicPeriod"/>
            </a:pPr>
            <a:r>
              <a:rPr lang="en-IN" sz="2400" dirty="0"/>
              <a:t>Allows for safe sharing of resources and data among users and applications</a:t>
            </a:r>
          </a:p>
          <a:p>
            <a:pPr marL="457200" indent="-457200" fontAlgn="base">
              <a:buFont typeface="+mj-lt"/>
              <a:buAutoNum type="arabicPeriod"/>
            </a:pPr>
            <a:r>
              <a:rPr lang="en-IN" sz="2400" dirty="0"/>
              <a:t>Helps maintain compliance with security regulations and standards</a:t>
            </a:r>
          </a:p>
          <a:p>
            <a:pPr fontAlgn="base"/>
            <a:endParaRPr lang="en-IN" sz="2400" b="1" dirty="0"/>
          </a:p>
        </p:txBody>
      </p:sp>
    </p:spTree>
    <p:extLst>
      <p:ext uri="{BB962C8B-B14F-4D97-AF65-F5344CB8AC3E}">
        <p14:creationId xmlns:p14="http://schemas.microsoft.com/office/powerpoint/2010/main" val="3635714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2209800"/>
            <a:ext cx="8458200" cy="2677656"/>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dirty="0" smtClean="0"/>
              <a:t>An </a:t>
            </a:r>
            <a:r>
              <a:rPr lang="en-IN" sz="2400" dirty="0"/>
              <a:t>operating system is software that acts as an intermediary between the user and computer hardware. It is a program with the help of which we are able to run various applications. It is the one program that is running all the time. Every computer must have an operating system to smoothly execute other programs.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413069"/>
            <a:ext cx="5257800" cy="2444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856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2209800"/>
            <a:ext cx="8458200" cy="4524315"/>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solidFill>
                  <a:srgbClr val="FF0000"/>
                </a:solidFill>
              </a:rPr>
              <a:t>Program Execution</a:t>
            </a:r>
          </a:p>
          <a:p>
            <a:pPr fontAlgn="base"/>
            <a:r>
              <a:rPr lang="en-IN" sz="2400" dirty="0"/>
              <a:t>It is the Operating System that manages how a program is going to be executed. It loads the program into the memory after which it is executed. The order in which they are executed depends on the CPU Scheduling Algorithms. A few are </a:t>
            </a:r>
            <a:r>
              <a:rPr lang="en-IN" sz="2400" u="sng" dirty="0">
                <a:hlinkClick r:id="rId2"/>
              </a:rPr>
              <a:t>FCFS</a:t>
            </a:r>
            <a:r>
              <a:rPr lang="en-IN" sz="2400" dirty="0"/>
              <a:t>, </a:t>
            </a:r>
            <a:r>
              <a:rPr lang="en-IN" sz="2400" u="sng" dirty="0">
                <a:hlinkClick r:id="rId3"/>
              </a:rPr>
              <a:t>SJF</a:t>
            </a:r>
            <a:r>
              <a:rPr lang="en-IN" sz="2400" dirty="0"/>
              <a:t>, etc. When the program is in execution, the Operating System also handles deadlock i.e. no two processes come for execution at the same time. The Operating System is responsible for the smooth execution of both user and system programs. The Operating System utilizes various resources available for the efficient running of all types of functionalities.</a:t>
            </a:r>
          </a:p>
        </p:txBody>
      </p:sp>
    </p:spTree>
    <p:extLst>
      <p:ext uri="{BB962C8B-B14F-4D97-AF65-F5344CB8AC3E}">
        <p14:creationId xmlns:p14="http://schemas.microsoft.com/office/powerpoint/2010/main" val="1887534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2209800"/>
            <a:ext cx="8458200" cy="3046988"/>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solidFill>
                  <a:srgbClr val="FF0000"/>
                </a:solidFill>
              </a:rPr>
              <a:t>Input Output Operations</a:t>
            </a:r>
          </a:p>
          <a:p>
            <a:pPr fontAlgn="base"/>
            <a:r>
              <a:rPr lang="en-IN" sz="2400" dirty="0"/>
              <a:t>Operating System manages the input-output operations and establishes communication between the user and </a:t>
            </a:r>
            <a:r>
              <a:rPr lang="en-IN" sz="2400" u="sng" dirty="0">
                <a:hlinkClick r:id="rId2"/>
              </a:rPr>
              <a:t>device drivers</a:t>
            </a:r>
            <a:r>
              <a:rPr lang="en-IN" sz="2400" dirty="0"/>
              <a:t>. Device drivers are software that is associated with hardware that is being managed by the OS so that the sync between the devices works properly. It also provides access to input-output devices to a program when needed. </a:t>
            </a:r>
          </a:p>
        </p:txBody>
      </p:sp>
    </p:spTree>
    <p:extLst>
      <p:ext uri="{BB962C8B-B14F-4D97-AF65-F5344CB8AC3E}">
        <p14:creationId xmlns:p14="http://schemas.microsoft.com/office/powerpoint/2010/main" val="2451319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2209800"/>
            <a:ext cx="8458200" cy="3046988"/>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t>Communication Between Processes</a:t>
            </a:r>
          </a:p>
          <a:p>
            <a:pPr fontAlgn="base"/>
            <a:r>
              <a:rPr lang="en-IN" sz="2400" dirty="0"/>
              <a:t>The Operating system manages the communication between processes. Communication between processes includes data transfer among them. If the processes are not on the same computer but connected through a computer network, then also their communication is managed by the Operating System itself. </a:t>
            </a:r>
          </a:p>
        </p:txBody>
      </p:sp>
    </p:spTree>
    <p:extLst>
      <p:ext uri="{BB962C8B-B14F-4D97-AF65-F5344CB8AC3E}">
        <p14:creationId xmlns:p14="http://schemas.microsoft.com/office/powerpoint/2010/main" val="1455169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2209800"/>
            <a:ext cx="8458200" cy="3785652"/>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solidFill>
                  <a:srgbClr val="FF0000"/>
                </a:solidFill>
              </a:rPr>
              <a:t>File Management</a:t>
            </a:r>
          </a:p>
          <a:p>
            <a:pPr fontAlgn="base"/>
            <a:r>
              <a:rPr lang="en-IN" sz="2400" dirty="0"/>
              <a:t>The operating system helps in managing files also. If a program needs access to a file, it is the operating system that grants access. These permissions include read-only, read-write, etc. It also provides a platform for the user to create, and delete files. The Operating System is responsible for making decisions regarding the storage of all types of data or files, </a:t>
            </a:r>
            <a:r>
              <a:rPr lang="en-IN" sz="2400" dirty="0" err="1"/>
              <a:t>i.e</a:t>
            </a:r>
            <a:r>
              <a:rPr lang="en-IN" sz="2400" dirty="0"/>
              <a:t>, </a:t>
            </a:r>
            <a:r>
              <a:rPr lang="en-IN" sz="2400" u="sng" dirty="0">
                <a:hlinkClick r:id="rId2"/>
              </a:rPr>
              <a:t>floppy disk</a:t>
            </a:r>
            <a:r>
              <a:rPr lang="en-IN" sz="2400" dirty="0"/>
              <a:t>/hard disk/pen drive, etc. The Operating System decides how the data should be manipulated and stored.</a:t>
            </a:r>
          </a:p>
        </p:txBody>
      </p:sp>
    </p:spTree>
    <p:extLst>
      <p:ext uri="{BB962C8B-B14F-4D97-AF65-F5344CB8AC3E}">
        <p14:creationId xmlns:p14="http://schemas.microsoft.com/office/powerpoint/2010/main" val="3706815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2209800"/>
            <a:ext cx="8458200" cy="4524315"/>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solidFill>
                  <a:srgbClr val="FF0000"/>
                </a:solidFill>
              </a:rPr>
              <a:t>Memory Management</a:t>
            </a:r>
          </a:p>
          <a:p>
            <a:pPr fontAlgn="base"/>
            <a:r>
              <a:rPr lang="en-IN" sz="2400" dirty="0"/>
              <a:t>Let’s understand memory management by OS in simple way. Imagine a cricket team with limited number of player . The team manager (OS) decide whether the upcoming player will be in playing 11 ,playing 15 or will not be included in team , based on his performance . In the same way, OS first check whether the upcoming program fulfil all requirement to get memory space or not ,if all things good, it checks how much memory space will be sufficient for program and then load the program into memory at certain location. And thus , it prevents program from using unnecessary memory.</a:t>
            </a:r>
          </a:p>
        </p:txBody>
      </p:sp>
    </p:spTree>
    <p:extLst>
      <p:ext uri="{BB962C8B-B14F-4D97-AF65-F5344CB8AC3E}">
        <p14:creationId xmlns:p14="http://schemas.microsoft.com/office/powerpoint/2010/main" val="347618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913312" y="1801906"/>
            <a:ext cx="7697288" cy="2862322"/>
          </a:xfrm>
          <a:prstGeom prst="rect">
            <a:avLst/>
          </a:prstGeom>
          <a:noFill/>
        </p:spPr>
        <p:txBody>
          <a:bodyPr wrap="square" rtlCol="0">
            <a:spAutoFit/>
          </a:bodyPr>
          <a:lstStyle/>
          <a:p>
            <a:pPr fontAlgn="base"/>
            <a:r>
              <a:rPr lang="en-IN" sz="2000" b="1" dirty="0"/>
              <a:t>1. Batch Operating System</a:t>
            </a:r>
          </a:p>
          <a:p>
            <a:pPr fontAlgn="base"/>
            <a:r>
              <a:rPr lang="en-IN" sz="2000" dirty="0"/>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fontAlgn="base"/>
            <a:r>
              <a:rPr lang="en-IN" sz="2000" i="1" dirty="0"/>
              <a:t>Batch Operating System</a:t>
            </a:r>
          </a:p>
          <a:p>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227083"/>
            <a:ext cx="5462588" cy="260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279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2209800"/>
            <a:ext cx="8458200" cy="4893647"/>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solidFill>
                  <a:srgbClr val="FF0000"/>
                </a:solidFill>
              </a:rPr>
              <a:t>Process Management</a:t>
            </a:r>
          </a:p>
          <a:p>
            <a:pPr fontAlgn="base"/>
            <a:r>
              <a:rPr lang="en-IN" sz="2400" dirty="0"/>
              <a:t>Let’s understand the process management in unique way. Imagine, our kitchen stove as the (CPU) where all cooking(execution) is really happen and chef as the (OS) who uses kitchen-stove(CPU) to cook different dishes(program). The chef(OS) has to cook different dishes(programs) so he ensure that any particular dish(program) does not take long time(unnecessary time) and all dishes(programs) gets a chance to cooked(execution) .The chef(OS) basically scheduled time for all dishes(programs) to run kitchen(all the system) smoothly and thus cooked(execute) all the different dishes(programs) efficiently.</a:t>
            </a:r>
          </a:p>
        </p:txBody>
      </p:sp>
    </p:spTree>
    <p:extLst>
      <p:ext uri="{BB962C8B-B14F-4D97-AF65-F5344CB8AC3E}">
        <p14:creationId xmlns:p14="http://schemas.microsoft.com/office/powerpoint/2010/main" val="4133952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1828800"/>
            <a:ext cx="8458200" cy="4524315"/>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t>Security and Privacy</a:t>
            </a:r>
          </a:p>
          <a:p>
            <a:pPr marL="342900" indent="-342900" fontAlgn="base">
              <a:buFont typeface="Arial" pitchFamily="34" charset="0"/>
              <a:buChar char="•"/>
            </a:pPr>
            <a:r>
              <a:rPr lang="en-IN" sz="2400" b="1" dirty="0"/>
              <a:t>Security : </a:t>
            </a:r>
            <a:r>
              <a:rPr lang="en-IN" sz="2400" dirty="0"/>
              <a:t>OS keep our computer safe from an unauthorized user by adding security layer to it. Basically, Security is nothing but just a layer of protection which protect computer from bad guys like </a:t>
            </a:r>
            <a:r>
              <a:rPr lang="en-IN" sz="2400" u="sng" dirty="0">
                <a:hlinkClick r:id="rId2"/>
              </a:rPr>
              <a:t>viruses</a:t>
            </a:r>
            <a:r>
              <a:rPr lang="en-IN" sz="2400" dirty="0"/>
              <a:t> and hackers. OS provide us </a:t>
            </a:r>
            <a:r>
              <a:rPr lang="en-IN" sz="2400" dirty="0" err="1"/>
              <a:t>defenses</a:t>
            </a:r>
            <a:r>
              <a:rPr lang="en-IN" sz="2400" dirty="0"/>
              <a:t> like </a:t>
            </a:r>
            <a:r>
              <a:rPr lang="en-IN" sz="2400" u="sng" dirty="0">
                <a:hlinkClick r:id="rId3"/>
              </a:rPr>
              <a:t>firewalls</a:t>
            </a:r>
            <a:r>
              <a:rPr lang="en-IN" sz="2400" dirty="0"/>
              <a:t> and anti-virus software and ensure good safety of computer and personal information.</a:t>
            </a:r>
          </a:p>
          <a:p>
            <a:pPr marL="342900" indent="-342900" fontAlgn="base">
              <a:buFont typeface="Arial" pitchFamily="34" charset="0"/>
              <a:buChar char="•"/>
            </a:pPr>
            <a:r>
              <a:rPr lang="en-IN" sz="2400" b="1" dirty="0"/>
              <a:t>Privacy : </a:t>
            </a:r>
            <a:r>
              <a:rPr lang="en-IN" sz="2400" dirty="0"/>
              <a:t>OS give us facility to keep our essential information hidden like having a lock on our door, where only you can enter and other are not allowed . Basically , it respect our secrets and provide us facility to keep it safe.</a:t>
            </a:r>
          </a:p>
        </p:txBody>
      </p:sp>
    </p:spTree>
    <p:extLst>
      <p:ext uri="{BB962C8B-B14F-4D97-AF65-F5344CB8AC3E}">
        <p14:creationId xmlns:p14="http://schemas.microsoft.com/office/powerpoint/2010/main" val="79434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1828800"/>
            <a:ext cx="8458200" cy="3416320"/>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solidFill>
                  <a:srgbClr val="FF0000"/>
                </a:solidFill>
              </a:rPr>
              <a:t>Resource Management</a:t>
            </a:r>
          </a:p>
          <a:p>
            <a:pPr fontAlgn="base"/>
            <a:r>
              <a:rPr lang="en-IN" sz="2400" dirty="0"/>
              <a:t>System resources are shared between various processes. It is the Operating system that manages resource sharing. It also manages the CPU time among processes using </a:t>
            </a:r>
            <a:r>
              <a:rPr lang="en-IN" sz="2400" u="sng" dirty="0">
                <a:hlinkClick r:id="rId2"/>
              </a:rPr>
              <a:t>CPU Scheduling Algorithms</a:t>
            </a:r>
            <a:r>
              <a:rPr lang="en-IN" sz="2400" dirty="0"/>
              <a:t>. It also helps in the </a:t>
            </a:r>
            <a:r>
              <a:rPr lang="en-IN" sz="2400" u="sng" dirty="0">
                <a:hlinkClick r:id="rId3"/>
              </a:rPr>
              <a:t>memory management</a:t>
            </a:r>
            <a:r>
              <a:rPr lang="en-IN" sz="2400" dirty="0"/>
              <a:t> of the system. It also controls input-output devices. The OS also ensures the proper use of all the resources available by deciding which resource to be used by whom.</a:t>
            </a:r>
          </a:p>
        </p:txBody>
      </p:sp>
    </p:spTree>
    <p:extLst>
      <p:ext uri="{BB962C8B-B14F-4D97-AF65-F5344CB8AC3E}">
        <p14:creationId xmlns:p14="http://schemas.microsoft.com/office/powerpoint/2010/main" val="1842333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1828800"/>
            <a:ext cx="8458200" cy="3785652"/>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solidFill>
                  <a:srgbClr val="FF0000"/>
                </a:solidFill>
              </a:rPr>
              <a:t>Resource Management</a:t>
            </a:r>
          </a:p>
          <a:p>
            <a:pPr fontAlgn="base"/>
            <a:r>
              <a:rPr lang="en-IN" sz="2400" b="1" dirty="0"/>
              <a:t>User Interface</a:t>
            </a:r>
          </a:p>
          <a:p>
            <a:pPr fontAlgn="base"/>
            <a:r>
              <a:rPr lang="en-IN" sz="2400" dirty="0"/>
              <a:t>User interface is essential and all operating systems provide it. Users either interacts with the operating system through the </a:t>
            </a:r>
            <a:r>
              <a:rPr lang="en-IN" sz="2400" u="sng" dirty="0">
                <a:hlinkClick r:id="rId2"/>
              </a:rPr>
              <a:t>command-line interface</a:t>
            </a:r>
            <a:r>
              <a:rPr lang="en-IN" sz="2400" dirty="0"/>
              <a:t> or graphical user interface or GUI. The command interpreter executes the next user-specified command.</a:t>
            </a:r>
          </a:p>
          <a:p>
            <a:pPr fontAlgn="base"/>
            <a:r>
              <a:rPr lang="en-IN" sz="2400" dirty="0"/>
              <a:t>A GUI offers the user a mouse-based window and menu system as an interface.</a:t>
            </a:r>
          </a:p>
        </p:txBody>
      </p:sp>
    </p:spTree>
    <p:extLst>
      <p:ext uri="{BB962C8B-B14F-4D97-AF65-F5344CB8AC3E}">
        <p14:creationId xmlns:p14="http://schemas.microsoft.com/office/powerpoint/2010/main" val="2799695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1828800"/>
            <a:ext cx="8458200" cy="5262979"/>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marL="342900" indent="-342900" fontAlgn="base">
              <a:buFont typeface="Arial" pitchFamily="34" charset="0"/>
              <a:buChar char="•"/>
            </a:pPr>
            <a:r>
              <a:rPr lang="en-IN" sz="2400" b="1" dirty="0"/>
              <a:t>Networking</a:t>
            </a:r>
          </a:p>
          <a:p>
            <a:pPr fontAlgn="base"/>
            <a:r>
              <a:rPr lang="en-IN" sz="2400" dirty="0"/>
              <a:t>This service enables communication between devices on a network, such as connecting to the internet, sending and receiving data packets, and managing network connections.</a:t>
            </a:r>
          </a:p>
          <a:p>
            <a:pPr marL="342900" indent="-342900" fontAlgn="base">
              <a:buFont typeface="Arial" pitchFamily="34" charset="0"/>
              <a:buChar char="•"/>
            </a:pPr>
            <a:r>
              <a:rPr lang="en-IN" sz="2400" b="1" dirty="0"/>
              <a:t>Error Handling</a:t>
            </a:r>
          </a:p>
          <a:p>
            <a:pPr fontAlgn="base"/>
            <a:r>
              <a:rPr lang="en-IN" sz="2400" dirty="0"/>
              <a:t>The Operating System also handles the error occurring in the </a:t>
            </a:r>
            <a:r>
              <a:rPr lang="en-IN" sz="2400" u="sng" dirty="0">
                <a:hlinkClick r:id="rId2"/>
              </a:rPr>
              <a:t>CPU</a:t>
            </a:r>
            <a:r>
              <a:rPr lang="en-IN" sz="2400" dirty="0"/>
              <a:t>, in Input-Output devices, etc. It also ensures that an error does not occur frequently and fixes the errors. It also prevents the process from coming to a deadlock. It also looks for any type of error or bugs that can occur while any task. The well-secured OS sometimes also acts as a countermeasure for preventing any sort of breach of the Computer System from any external source and probably handling them.</a:t>
            </a:r>
          </a:p>
        </p:txBody>
      </p:sp>
    </p:spTree>
    <p:extLst>
      <p:ext uri="{BB962C8B-B14F-4D97-AF65-F5344CB8AC3E}">
        <p14:creationId xmlns:p14="http://schemas.microsoft.com/office/powerpoint/2010/main" val="1065071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pPr fontAlgn="base"/>
            <a:r>
              <a:rPr lang="en-IN" sz="3300" dirty="0">
                <a:solidFill>
                  <a:srgbClr val="FFFF00"/>
                </a:solidFill>
              </a:rPr>
              <a:t> </a:t>
            </a:r>
            <a:r>
              <a:rPr lang="en-IN" sz="3200" b="1" dirty="0"/>
              <a:t>Operating System Services</a:t>
            </a:r>
          </a:p>
          <a:p>
            <a:endParaRPr lang="en-IN" sz="3200" b="1" dirty="0"/>
          </a:p>
          <a:p>
            <a:endParaRPr lang="en-IN" sz="3200" dirty="0"/>
          </a:p>
          <a:p>
            <a:endParaRPr lang="en-IN" sz="3200" dirty="0"/>
          </a:p>
        </p:txBody>
      </p:sp>
      <p:sp>
        <p:nvSpPr>
          <p:cNvPr id="4" name="TextBox 3"/>
          <p:cNvSpPr txBox="1"/>
          <p:nvPr/>
        </p:nvSpPr>
        <p:spPr>
          <a:xfrm>
            <a:off x="352697" y="1828800"/>
            <a:ext cx="8458200" cy="3416320"/>
          </a:xfrm>
          <a:prstGeom prst="rect">
            <a:avLst/>
          </a:prstGeom>
          <a:noFill/>
        </p:spPr>
        <p:txBody>
          <a:bodyPr wrap="square" rtlCol="0">
            <a:spAutoFit/>
          </a:bodyPr>
          <a:lstStyle/>
          <a:p>
            <a:pPr fontAlgn="base"/>
            <a:r>
              <a:rPr lang="en-IN" sz="2400" b="1" dirty="0"/>
              <a:t>Operating System </a:t>
            </a:r>
            <a:r>
              <a:rPr lang="en-IN" sz="2400" b="1" dirty="0" smtClean="0"/>
              <a:t>Services:</a:t>
            </a:r>
            <a:endParaRPr lang="en-IN" sz="2400" b="1" dirty="0"/>
          </a:p>
          <a:p>
            <a:pPr fontAlgn="base"/>
            <a:r>
              <a:rPr lang="en-IN" sz="2400" b="1" dirty="0">
                <a:solidFill>
                  <a:srgbClr val="FF0000"/>
                </a:solidFill>
              </a:rPr>
              <a:t>Time Management</a:t>
            </a:r>
          </a:p>
          <a:p>
            <a:pPr fontAlgn="base"/>
            <a:r>
              <a:rPr lang="en-IN" sz="2400" dirty="0"/>
              <a:t>Imagine traffic light as (OS), which indicates all the cars(programs) whether it should be stop(red)=&gt;(simple queue), start(yellow)=&gt;(ready queue),move(green)=&gt;(under execution) and this light (control) changes after a certain interval of time at each side of the road(computer system) so that the cars(program) from all side of road move smoothly without traffic.</a:t>
            </a:r>
          </a:p>
        </p:txBody>
      </p:sp>
    </p:spTree>
    <p:extLst>
      <p:ext uri="{BB962C8B-B14F-4D97-AF65-F5344CB8AC3E}">
        <p14:creationId xmlns:p14="http://schemas.microsoft.com/office/powerpoint/2010/main" val="2800230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a:t>
            </a:r>
            <a:endParaRPr lang="en-IN" dirty="0"/>
          </a:p>
        </p:txBody>
      </p:sp>
      <p:sp>
        <p:nvSpPr>
          <p:cNvPr id="3" name="Title 2"/>
          <p:cNvSpPr>
            <a:spLocks noGrp="1"/>
          </p:cNvSpPr>
          <p:nvPr>
            <p:ph type="title"/>
          </p:nvPr>
        </p:nvSpPr>
        <p:spPr/>
        <p:txBody>
          <a:bodyPr/>
          <a:lstStyle/>
          <a:p>
            <a:r>
              <a:rPr lang="en-IN" dirty="0" smtClean="0"/>
              <a:t>Keep Learning</a:t>
            </a:r>
            <a:endParaRPr lang="en-IN" dirty="0"/>
          </a:p>
        </p:txBody>
      </p:sp>
      <p:sp>
        <p:nvSpPr>
          <p:cNvPr id="4" name="Rectangle 3"/>
          <p:cNvSpPr/>
          <p:nvPr/>
        </p:nvSpPr>
        <p:spPr>
          <a:xfrm rot="20954505">
            <a:off x="1003001" y="3429917"/>
            <a:ext cx="6468868"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994543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913312" y="1801906"/>
            <a:ext cx="7697288" cy="2862322"/>
          </a:xfrm>
          <a:prstGeom prst="rect">
            <a:avLst/>
          </a:prstGeom>
          <a:noFill/>
        </p:spPr>
        <p:txBody>
          <a:bodyPr wrap="square" rtlCol="0">
            <a:spAutoFit/>
          </a:bodyPr>
          <a:lstStyle/>
          <a:p>
            <a:pPr fontAlgn="base"/>
            <a:r>
              <a:rPr lang="en-IN" sz="2000" b="1" dirty="0"/>
              <a:t>1. Batch Operating System</a:t>
            </a:r>
          </a:p>
          <a:p>
            <a:pPr fontAlgn="base"/>
            <a:r>
              <a:rPr lang="en-IN" sz="2000" dirty="0"/>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fontAlgn="base"/>
            <a:r>
              <a:rPr lang="en-IN" sz="2000" i="1" dirty="0"/>
              <a:t>Batch Operating System</a:t>
            </a:r>
          </a:p>
          <a:p>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227083"/>
            <a:ext cx="5462588" cy="260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48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4708981"/>
          </a:xfrm>
          <a:prstGeom prst="rect">
            <a:avLst/>
          </a:prstGeom>
          <a:noFill/>
        </p:spPr>
        <p:txBody>
          <a:bodyPr wrap="square" rtlCol="0">
            <a:spAutoFit/>
          </a:bodyPr>
          <a:lstStyle/>
          <a:p>
            <a:pPr fontAlgn="base"/>
            <a:r>
              <a:rPr lang="en-IN" sz="2000" b="1" dirty="0">
                <a:solidFill>
                  <a:srgbClr val="FF0000"/>
                </a:solidFill>
              </a:rPr>
              <a:t>Advantages of Batch Operating System</a:t>
            </a:r>
          </a:p>
          <a:p>
            <a:pPr marL="342900" indent="-342900" fontAlgn="base">
              <a:buFont typeface="Arial" pitchFamily="34" charset="0"/>
              <a:buChar char="•"/>
            </a:pPr>
            <a:r>
              <a:rPr lang="en-IN" sz="2000" dirty="0"/>
              <a:t>Multiple users can share the batch systems.</a:t>
            </a:r>
          </a:p>
          <a:p>
            <a:pPr marL="342900" indent="-342900" fontAlgn="base">
              <a:buFont typeface="Arial" pitchFamily="34" charset="0"/>
              <a:buChar char="•"/>
            </a:pPr>
            <a:r>
              <a:rPr lang="en-IN" sz="2000" dirty="0"/>
              <a:t>The idle time for the batch system is very less.</a:t>
            </a:r>
          </a:p>
          <a:p>
            <a:pPr marL="342900" indent="-342900" fontAlgn="base">
              <a:buFont typeface="Arial" pitchFamily="34" charset="0"/>
              <a:buChar char="•"/>
            </a:pPr>
            <a:r>
              <a:rPr lang="en-IN" sz="2000" dirty="0"/>
              <a:t>It is easy to manage large work repeatedly in batch systems</a:t>
            </a:r>
            <a:r>
              <a:rPr lang="en-IN" sz="2000" dirty="0" smtClean="0"/>
              <a:t>.</a:t>
            </a:r>
          </a:p>
          <a:p>
            <a:pPr fontAlgn="base"/>
            <a:r>
              <a:rPr lang="en-IN" sz="2000" b="1" dirty="0">
                <a:solidFill>
                  <a:srgbClr val="FF0000"/>
                </a:solidFill>
              </a:rPr>
              <a:t>Disadvantages of Batch Operating System</a:t>
            </a:r>
          </a:p>
          <a:p>
            <a:pPr marL="342900" indent="-342900" fontAlgn="base">
              <a:buFont typeface="Arial" pitchFamily="34" charset="0"/>
              <a:buChar char="•"/>
            </a:pPr>
            <a:r>
              <a:rPr lang="en-IN" sz="2000" dirty="0"/>
              <a:t>Batch systems are hard to debug.</a:t>
            </a:r>
          </a:p>
          <a:p>
            <a:pPr marL="342900" indent="-342900" fontAlgn="base">
              <a:buFont typeface="Arial" pitchFamily="34" charset="0"/>
              <a:buChar char="•"/>
            </a:pPr>
            <a:r>
              <a:rPr lang="en-IN" sz="2000" dirty="0"/>
              <a:t>It is sometimes costly.</a:t>
            </a:r>
          </a:p>
          <a:p>
            <a:pPr marL="342900" indent="-342900" fontAlgn="base">
              <a:buFont typeface="Arial" pitchFamily="34" charset="0"/>
              <a:buChar char="•"/>
            </a:pPr>
            <a:r>
              <a:rPr lang="en-IN" sz="2000" dirty="0"/>
              <a:t>The other jobs will have to wait for an unknown time if any job fails.</a:t>
            </a:r>
          </a:p>
          <a:p>
            <a:pPr marL="342900" indent="-342900" fontAlgn="base">
              <a:buFont typeface="Arial" pitchFamily="34" charset="0"/>
              <a:buChar char="•"/>
            </a:pPr>
            <a:r>
              <a:rPr lang="en-IN" sz="2000" dirty="0"/>
              <a:t>In batch operating system the processing time for jobs is commonly difficult to accurately predict while they are in the queue.</a:t>
            </a:r>
          </a:p>
          <a:p>
            <a:pPr marL="342900" indent="-342900" fontAlgn="base">
              <a:buFont typeface="Arial" pitchFamily="34" charset="0"/>
              <a:buChar char="•"/>
            </a:pPr>
            <a:r>
              <a:rPr lang="en-IN" sz="2000" dirty="0"/>
              <a:t>It is difficult to accurately predict the exact time required for a job to complete while it is in the queue</a:t>
            </a:r>
            <a:r>
              <a:rPr lang="en-IN" sz="2000" dirty="0" smtClean="0"/>
              <a:t>.</a:t>
            </a:r>
          </a:p>
          <a:p>
            <a:pPr marL="342900" indent="-342900" fontAlgn="base">
              <a:buFont typeface="Arial" pitchFamily="34" charset="0"/>
              <a:buChar char="•"/>
            </a:pPr>
            <a:endParaRPr lang="en-IN" sz="2000" dirty="0"/>
          </a:p>
          <a:p>
            <a:pPr marL="342900" indent="-342900" fontAlgn="base">
              <a:buFont typeface="Arial" pitchFamily="34" charset="0"/>
              <a:buChar char="•"/>
            </a:pPr>
            <a:r>
              <a:rPr lang="en-IN" sz="2000" b="1" dirty="0"/>
              <a:t>Examples of Batch Operating Systems: </a:t>
            </a:r>
            <a:r>
              <a:rPr lang="en-IN" sz="2000" dirty="0"/>
              <a:t>Payroll Systems, Bank Statements, etc.</a:t>
            </a:r>
          </a:p>
        </p:txBody>
      </p:sp>
    </p:spTree>
    <p:extLst>
      <p:ext uri="{BB962C8B-B14F-4D97-AF65-F5344CB8AC3E}">
        <p14:creationId xmlns:p14="http://schemas.microsoft.com/office/powerpoint/2010/main" val="112891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US" b="1" dirty="0"/>
              <a:t>Operating Systems</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US" sz="3200" dirty="0"/>
              <a:t> </a:t>
            </a:r>
            <a:r>
              <a:rPr lang="en-IN" sz="3200" dirty="0"/>
              <a:t>Types of Operating Systems (OS)</a:t>
            </a:r>
          </a:p>
          <a:p>
            <a:endParaRPr lang="en-IN" sz="3200" dirty="0"/>
          </a:p>
          <a:p>
            <a:endParaRPr lang="en-IN" sz="3200" dirty="0"/>
          </a:p>
        </p:txBody>
      </p:sp>
      <p:sp>
        <p:nvSpPr>
          <p:cNvPr id="4" name="TextBox 3"/>
          <p:cNvSpPr txBox="1"/>
          <p:nvPr/>
        </p:nvSpPr>
        <p:spPr>
          <a:xfrm>
            <a:off x="457200" y="1801906"/>
            <a:ext cx="8382000" cy="3785652"/>
          </a:xfrm>
          <a:prstGeom prst="rect">
            <a:avLst/>
          </a:prstGeom>
          <a:noFill/>
        </p:spPr>
        <p:txBody>
          <a:bodyPr wrap="square" rtlCol="0">
            <a:spAutoFit/>
          </a:bodyPr>
          <a:lstStyle/>
          <a:p>
            <a:pPr fontAlgn="base"/>
            <a:r>
              <a:rPr lang="en-IN" sz="2000" b="1" dirty="0">
                <a:solidFill>
                  <a:srgbClr val="FF0000"/>
                </a:solidFill>
              </a:rPr>
              <a:t>2. Multi-Programming Operating System</a:t>
            </a:r>
          </a:p>
          <a:p>
            <a:pPr fontAlgn="base"/>
            <a:r>
              <a:rPr lang="en-IN" sz="2000" dirty="0"/>
              <a:t>Multiprogramming Operating Systems can be simply illustrated as more than one program is present in the main memory and any one of them can be kept in execution. This is basically used for better utilization of resources</a:t>
            </a:r>
            <a:r>
              <a:rPr lang="en-IN" sz="2000" dirty="0" smtClean="0"/>
              <a:t>.</a:t>
            </a:r>
          </a:p>
          <a:p>
            <a:pPr fontAlgn="base"/>
            <a:endParaRPr lang="en-IN" sz="2000" b="1" dirty="0" smtClean="0"/>
          </a:p>
          <a:p>
            <a:pPr marL="342900" indent="-342900" fontAlgn="base">
              <a:buFont typeface="Arial" pitchFamily="34" charset="0"/>
              <a:buChar char="•"/>
            </a:pPr>
            <a:r>
              <a:rPr lang="en-IN" sz="2000" b="1" dirty="0" smtClean="0"/>
              <a:t>Advantages </a:t>
            </a:r>
            <a:r>
              <a:rPr lang="en-IN" sz="2000" b="1" dirty="0"/>
              <a:t>of Multi-Programming Operating System</a:t>
            </a:r>
          </a:p>
          <a:p>
            <a:pPr fontAlgn="base"/>
            <a:r>
              <a:rPr lang="en-IN" sz="2000" dirty="0"/>
              <a:t>Multi Programming increases the Throughput of the System.</a:t>
            </a:r>
          </a:p>
          <a:p>
            <a:pPr fontAlgn="base"/>
            <a:r>
              <a:rPr lang="en-IN" sz="2000" dirty="0"/>
              <a:t>It helps in reducing the response time.</a:t>
            </a:r>
          </a:p>
          <a:p>
            <a:pPr marL="342900" indent="-342900" fontAlgn="base">
              <a:buFont typeface="Arial" pitchFamily="34" charset="0"/>
              <a:buChar char="•"/>
            </a:pPr>
            <a:r>
              <a:rPr lang="en-IN" sz="2000" b="1" dirty="0"/>
              <a:t>Disadvantages of Multi-Programming Operating System</a:t>
            </a:r>
          </a:p>
          <a:p>
            <a:pPr fontAlgn="base"/>
            <a:r>
              <a:rPr lang="en-IN" sz="2000" dirty="0"/>
              <a:t>There is not any facility for user interaction of system resources with the system.</a:t>
            </a:r>
          </a:p>
          <a:p>
            <a:pPr fontAlgn="base"/>
            <a:endParaRPr lang="en-IN" sz="2000" dirty="0"/>
          </a:p>
        </p:txBody>
      </p:sp>
    </p:spTree>
    <p:extLst>
      <p:ext uri="{BB962C8B-B14F-4D97-AF65-F5344CB8AC3E}">
        <p14:creationId xmlns:p14="http://schemas.microsoft.com/office/powerpoint/2010/main" val="818249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722</TotalTime>
  <Words>3977</Words>
  <Application>Microsoft Office PowerPoint</Application>
  <PresentationFormat>On-screen Show (4:3)</PresentationFormat>
  <Paragraphs>467</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Waveform</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Operating Systems</vt:lpstr>
      <vt:lpstr>Keep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Empowerment</dc:title>
  <dc:creator>Administrator</dc:creator>
  <cp:lastModifiedBy>Administrator</cp:lastModifiedBy>
  <cp:revision>103</cp:revision>
  <dcterms:created xsi:type="dcterms:W3CDTF">2006-08-16T00:00:00Z</dcterms:created>
  <dcterms:modified xsi:type="dcterms:W3CDTF">2024-08-31T11:13:18Z</dcterms:modified>
</cp:coreProperties>
</file>