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8/21/2024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noAutofit/>
          </a:bodyPr>
          <a:lstStyle/>
          <a:p>
            <a:r>
              <a:rPr lang="en-IN" sz="5400" dirty="0" smtClean="0"/>
              <a:t>Digital Empowerment</a:t>
            </a:r>
            <a:endParaRPr lang="en-IN" sz="5400" dirty="0"/>
          </a:p>
        </p:txBody>
      </p:sp>
      <p:sp>
        <p:nvSpPr>
          <p:cNvPr id="3" name="Subtitle 2"/>
          <p:cNvSpPr>
            <a:spLocks noGrp="1"/>
          </p:cNvSpPr>
          <p:nvPr>
            <p:ph type="subTitle" idx="1"/>
          </p:nvPr>
        </p:nvSpPr>
        <p:spPr>
          <a:xfrm>
            <a:off x="1371600" y="1219200"/>
            <a:ext cx="6400800" cy="914400"/>
          </a:xfrm>
        </p:spPr>
        <p:txBody>
          <a:bodyPr>
            <a:noAutofit/>
          </a:bodyPr>
          <a:lstStyle/>
          <a:p>
            <a:r>
              <a:rPr lang="en-IN" sz="4400" dirty="0"/>
              <a:t> </a:t>
            </a:r>
          </a:p>
          <a:p>
            <a:r>
              <a:rPr lang="en-IN" sz="4400" dirty="0" smtClean="0"/>
              <a:t>Unit-III</a:t>
            </a:r>
            <a:r>
              <a:rPr lang="en-IN" sz="4400" dirty="0"/>
              <a:t/>
            </a:r>
            <a:br>
              <a:rPr lang="en-IN" sz="4400" dirty="0"/>
            </a:br>
            <a:r>
              <a:rPr lang="en-IN" sz="4400" dirty="0"/>
              <a:t>Data Organization</a:t>
            </a:r>
            <a:endParaRPr lang="en-IN" sz="4400" dirty="0" smtClean="0"/>
          </a:p>
          <a:p>
            <a:endParaRPr lang="en-IN" sz="4400" dirty="0"/>
          </a:p>
        </p:txBody>
      </p:sp>
    </p:spTree>
    <p:extLst>
      <p:ext uri="{BB962C8B-B14F-4D97-AF65-F5344CB8AC3E}">
        <p14:creationId xmlns:p14="http://schemas.microsoft.com/office/powerpoint/2010/main" val="195164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228600" y="1633441"/>
            <a:ext cx="8686799" cy="5262979"/>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dirty="0">
                <a:solidFill>
                  <a:srgbClr val="FFFF00"/>
                </a:solidFill>
              </a:rPr>
              <a:t>Social Media: </a:t>
            </a:r>
            <a:r>
              <a:rPr lang="en-IN" sz="2400" dirty="0" smtClean="0"/>
              <a:t>Social </a:t>
            </a:r>
            <a:r>
              <a:rPr lang="en-IN" sz="2400" dirty="0"/>
              <a:t>media platforms have transformed the way people communicate and </a:t>
            </a:r>
            <a:r>
              <a:rPr lang="en-IN" sz="2400" dirty="0" smtClean="0"/>
              <a:t>connect </a:t>
            </a:r>
            <a:r>
              <a:rPr lang="en-IN" sz="2400" dirty="0"/>
              <a:t>globally. These platforms enable users to create profiles, share content, </a:t>
            </a:r>
            <a:r>
              <a:rPr lang="en-IN" sz="2400" dirty="0" smtClean="0"/>
              <a:t>engage </a:t>
            </a:r>
            <a:r>
              <a:rPr lang="en-IN" sz="2400" dirty="0"/>
              <a:t>with others, and build virtual networks. Social media encompasses a </a:t>
            </a:r>
          </a:p>
          <a:p>
            <a:r>
              <a:rPr lang="en-IN" sz="2400" dirty="0"/>
              <a:t>diverse range of platforms such as Facebook, Twitter, </a:t>
            </a:r>
            <a:r>
              <a:rPr lang="en-IN" sz="2400" dirty="0" err="1" smtClean="0"/>
              <a:t>instagram</a:t>
            </a:r>
            <a:r>
              <a:rPr lang="en-IN" sz="2400" dirty="0"/>
              <a:t>, LinkedIn, and </a:t>
            </a:r>
            <a:r>
              <a:rPr lang="en-IN" sz="2400" dirty="0" smtClean="0"/>
              <a:t>YouTube</a:t>
            </a:r>
            <a:r>
              <a:rPr lang="en-IN" sz="2400" dirty="0"/>
              <a:t>, each with its own unique features and purposes. Users can share text, </a:t>
            </a:r>
            <a:r>
              <a:rPr lang="en-IN" sz="2400" dirty="0" smtClean="0"/>
              <a:t>photos</a:t>
            </a:r>
            <a:r>
              <a:rPr lang="en-IN" sz="2400" dirty="0"/>
              <a:t>, videos, and </a:t>
            </a:r>
            <a:r>
              <a:rPr lang="en-IN" sz="2400" dirty="0" smtClean="0"/>
              <a:t>links, express </a:t>
            </a:r>
            <a:r>
              <a:rPr lang="en-IN" sz="2400" dirty="0"/>
              <a:t>opinions, and interact through comments, </a:t>
            </a:r>
            <a:r>
              <a:rPr lang="en-IN" sz="2400" dirty="0" smtClean="0"/>
              <a:t>likes</a:t>
            </a:r>
            <a:r>
              <a:rPr lang="en-IN" sz="2400" dirty="0"/>
              <a:t>, and shares. Social media platforms offer opportunities for personal </a:t>
            </a:r>
            <a:r>
              <a:rPr lang="en-IN" sz="2400" dirty="0" smtClean="0"/>
              <a:t>expression</a:t>
            </a:r>
            <a:r>
              <a:rPr lang="en-IN" sz="2400" dirty="0"/>
              <a:t>, social networking, information dissemination, and business </a:t>
            </a:r>
            <a:r>
              <a:rPr lang="en-IN" sz="2400" dirty="0" smtClean="0"/>
              <a:t>promotion</a:t>
            </a:r>
            <a:r>
              <a:rPr lang="en-IN" sz="2400" dirty="0"/>
              <a:t>. They have become powerful tools for connecting with friends, family, </a:t>
            </a:r>
            <a:r>
              <a:rPr lang="en-IN" sz="2400" dirty="0" smtClean="0"/>
              <a:t>colleagues</a:t>
            </a:r>
            <a:r>
              <a:rPr lang="en-IN" sz="2400" dirty="0"/>
              <a:t>, and communities, fostering </a:t>
            </a:r>
            <a:r>
              <a:rPr lang="en-IN" sz="2400" dirty="0" smtClean="0"/>
              <a:t>engagement</a:t>
            </a:r>
            <a:r>
              <a:rPr lang="en-IN" sz="2400" dirty="0"/>
              <a:t>, and enabling the sharing of </a:t>
            </a:r>
            <a:r>
              <a:rPr lang="en-IN" sz="2400" dirty="0" smtClean="0"/>
              <a:t>ideas </a:t>
            </a:r>
            <a:r>
              <a:rPr lang="en-IN" sz="2400" dirty="0"/>
              <a:t>on a global </a:t>
            </a:r>
            <a:r>
              <a:rPr lang="en-IN" sz="2400" dirty="0" smtClean="0"/>
              <a:t>scale.</a:t>
            </a:r>
            <a:endParaRPr lang="en-IN" sz="2400" dirty="0"/>
          </a:p>
        </p:txBody>
      </p:sp>
    </p:spTree>
    <p:extLst>
      <p:ext uri="{BB962C8B-B14F-4D97-AF65-F5344CB8AC3E}">
        <p14:creationId xmlns:p14="http://schemas.microsoft.com/office/powerpoint/2010/main" val="388437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93766" y="1981200"/>
            <a:ext cx="8686799" cy="3046988"/>
          </a:xfrm>
          <a:prstGeom prst="rect">
            <a:avLst/>
          </a:prstGeom>
          <a:noFill/>
        </p:spPr>
        <p:txBody>
          <a:bodyPr wrap="square" rtlCol="0">
            <a:spAutoFit/>
          </a:bodyPr>
          <a:lstStyle/>
          <a:p>
            <a:r>
              <a:rPr lang="en-IN" sz="2400" dirty="0">
                <a:solidFill>
                  <a:srgbClr val="FFFF00"/>
                </a:solidFill>
              </a:rPr>
              <a:t>Collaborative Digital platforms</a:t>
            </a:r>
          </a:p>
          <a:p>
            <a:r>
              <a:rPr lang="en-IN" sz="2400" dirty="0"/>
              <a:t>Collaborative digital platforms have revolutionized the way teams and individuals </a:t>
            </a:r>
            <a:r>
              <a:rPr lang="en-IN" sz="2400" dirty="0" smtClean="0"/>
              <a:t>work </a:t>
            </a:r>
            <a:r>
              <a:rPr lang="en-IN" sz="2400" dirty="0"/>
              <a:t>together, enabling seamless communication, task management, and project </a:t>
            </a:r>
            <a:r>
              <a:rPr lang="en-IN" sz="2400" dirty="0" smtClean="0"/>
              <a:t>collaboration</a:t>
            </a:r>
            <a:r>
              <a:rPr lang="en-IN" sz="2400" dirty="0"/>
              <a:t>. Here's a detailed explanation of some popular collaborative digital </a:t>
            </a:r>
            <a:r>
              <a:rPr lang="en-IN" sz="2400" dirty="0" smtClean="0"/>
              <a:t>platforms</a:t>
            </a:r>
            <a:r>
              <a:rPr lang="en-IN" sz="2400" dirty="0"/>
              <a:t>: Slack, Microsoft Teams, Google Workspace (formerly G Suite), </a:t>
            </a:r>
            <a:r>
              <a:rPr lang="en-IN" sz="2400" dirty="0" err="1"/>
              <a:t>Trello</a:t>
            </a:r>
            <a:r>
              <a:rPr lang="en-IN" sz="2400" dirty="0"/>
              <a:t>, and </a:t>
            </a:r>
            <a:r>
              <a:rPr lang="en-IN" sz="2400" dirty="0" smtClean="0"/>
              <a:t>Asana</a:t>
            </a:r>
            <a:r>
              <a:rPr lang="en-IN" sz="2400" dirty="0"/>
              <a:t>.</a:t>
            </a:r>
          </a:p>
          <a:p>
            <a:endParaRPr lang="en-IN" sz="2400" dirty="0"/>
          </a:p>
        </p:txBody>
      </p:sp>
    </p:spTree>
    <p:extLst>
      <p:ext uri="{BB962C8B-B14F-4D97-AF65-F5344CB8AC3E}">
        <p14:creationId xmlns:p14="http://schemas.microsoft.com/office/powerpoint/2010/main" val="36682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93766" y="1981200"/>
            <a:ext cx="8686799" cy="5262979"/>
          </a:xfrm>
          <a:prstGeom prst="rect">
            <a:avLst/>
          </a:prstGeom>
          <a:noFill/>
        </p:spPr>
        <p:txBody>
          <a:bodyPr wrap="square" rtlCol="0">
            <a:spAutoFit/>
          </a:bodyPr>
          <a:lstStyle/>
          <a:p>
            <a:r>
              <a:rPr lang="en-IN" sz="2400" dirty="0">
                <a:solidFill>
                  <a:srgbClr val="FFFF00"/>
                </a:solidFill>
              </a:rPr>
              <a:t>Collaborative Digital platforms</a:t>
            </a:r>
          </a:p>
          <a:p>
            <a:r>
              <a:rPr lang="en-IN" sz="2400" dirty="0">
                <a:solidFill>
                  <a:srgbClr val="FF0000"/>
                </a:solidFill>
              </a:rPr>
              <a:t>Slack: </a:t>
            </a:r>
            <a:r>
              <a:rPr lang="en-IN" sz="2400" dirty="0" smtClean="0"/>
              <a:t>Slack </a:t>
            </a:r>
            <a:r>
              <a:rPr lang="en-IN" sz="2400" dirty="0"/>
              <a:t>is a cloud-based team collaboration tool that brings communication and </a:t>
            </a:r>
            <a:r>
              <a:rPr lang="en-IN" sz="2400" dirty="0" smtClean="0"/>
              <a:t>collaboration </a:t>
            </a:r>
            <a:r>
              <a:rPr lang="en-IN" sz="2400" dirty="0"/>
              <a:t>together in one platform. It provides a centralized space for team </a:t>
            </a:r>
            <a:r>
              <a:rPr lang="en-IN" sz="2400" dirty="0" smtClean="0"/>
              <a:t>members </a:t>
            </a:r>
            <a:r>
              <a:rPr lang="en-IN" sz="2400" dirty="0"/>
              <a:t>to exchange messages, share files, and collaborate on projects. Slack </a:t>
            </a:r>
            <a:r>
              <a:rPr lang="en-IN" sz="2400" dirty="0" smtClean="0"/>
              <a:t>offers </a:t>
            </a:r>
            <a:r>
              <a:rPr lang="en-IN" sz="2400" dirty="0"/>
              <a:t>various features such as channels for organizing conversations, direct </a:t>
            </a:r>
            <a:r>
              <a:rPr lang="en-IN" sz="2400" dirty="0" smtClean="0"/>
              <a:t>messaging </a:t>
            </a:r>
            <a:r>
              <a:rPr lang="en-IN" sz="2400" dirty="0"/>
              <a:t>for one-on-one communication, and integrations with other tools and </a:t>
            </a:r>
            <a:r>
              <a:rPr lang="en-IN" sz="2400" dirty="0" smtClean="0"/>
              <a:t>services</a:t>
            </a:r>
            <a:r>
              <a:rPr lang="en-IN" sz="2400" dirty="0"/>
              <a:t>. It supports file sharing, voice and video calls, and real-time </a:t>
            </a:r>
            <a:r>
              <a:rPr lang="en-IN" sz="2400" dirty="0" smtClean="0"/>
              <a:t>notifications</a:t>
            </a:r>
            <a:r>
              <a:rPr lang="en-IN" sz="2400" dirty="0"/>
              <a:t>, fostering efficient and streamlined team communication. Slack </a:t>
            </a:r>
            <a:r>
              <a:rPr lang="en-IN" sz="2400" dirty="0" smtClean="0"/>
              <a:t>enhances </a:t>
            </a:r>
            <a:r>
              <a:rPr lang="en-IN" sz="2400" dirty="0"/>
              <a:t>productivity by reducing reliance on email, promoting instant </a:t>
            </a:r>
            <a:r>
              <a:rPr lang="en-IN" sz="2400" dirty="0" smtClean="0"/>
              <a:t>communication</a:t>
            </a:r>
            <a:r>
              <a:rPr lang="en-IN" sz="2400" dirty="0"/>
              <a:t>, and ensuring information is easily accessible to team members. </a:t>
            </a:r>
          </a:p>
          <a:p>
            <a:r>
              <a:rPr lang="en-IN" sz="2400" dirty="0" err="1"/>
              <a:t>Eg</a:t>
            </a:r>
            <a:r>
              <a:rPr lang="en-IN" sz="2400" dirty="0"/>
              <a:t>. </a:t>
            </a:r>
            <a:r>
              <a:rPr lang="en-IN" sz="2400" dirty="0" err="1"/>
              <a:t>Shopify</a:t>
            </a:r>
            <a:r>
              <a:rPr lang="en-IN" sz="2400" dirty="0"/>
              <a:t>, Target, BBC</a:t>
            </a:r>
          </a:p>
          <a:p>
            <a:endParaRPr lang="en-IN" sz="2400" dirty="0"/>
          </a:p>
        </p:txBody>
      </p:sp>
    </p:spTree>
    <p:extLst>
      <p:ext uri="{BB962C8B-B14F-4D97-AF65-F5344CB8AC3E}">
        <p14:creationId xmlns:p14="http://schemas.microsoft.com/office/powerpoint/2010/main" val="60562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5632311"/>
          </a:xfrm>
          <a:prstGeom prst="rect">
            <a:avLst/>
          </a:prstGeom>
          <a:noFill/>
        </p:spPr>
        <p:txBody>
          <a:bodyPr wrap="square" rtlCol="0">
            <a:spAutoFit/>
          </a:bodyPr>
          <a:lstStyle/>
          <a:p>
            <a:r>
              <a:rPr lang="en-IN" sz="2400" dirty="0">
                <a:solidFill>
                  <a:srgbClr val="FFFF00"/>
                </a:solidFill>
              </a:rPr>
              <a:t>Collaborative Digital platforms</a:t>
            </a:r>
          </a:p>
          <a:p>
            <a:r>
              <a:rPr lang="en-IN" sz="2400" dirty="0">
                <a:solidFill>
                  <a:srgbClr val="FF0000"/>
                </a:solidFill>
              </a:rPr>
              <a:t>Microsoft Teams: </a:t>
            </a:r>
            <a:r>
              <a:rPr lang="en-IN" sz="2400" dirty="0" smtClean="0"/>
              <a:t>Microsoft </a:t>
            </a:r>
            <a:r>
              <a:rPr lang="en-IN" sz="2400" dirty="0"/>
              <a:t>Teams is a collaboration platform that integrates with the Microsoft 365 </a:t>
            </a:r>
            <a:r>
              <a:rPr lang="en-IN" sz="2400" dirty="0" smtClean="0"/>
              <a:t>suite </a:t>
            </a:r>
            <a:r>
              <a:rPr lang="en-IN" sz="2400" dirty="0"/>
              <a:t>of productivity tools. It combines chat, video meetings, file storage, and app </a:t>
            </a:r>
            <a:r>
              <a:rPr lang="en-IN" sz="2400" dirty="0" smtClean="0"/>
              <a:t>integrations </a:t>
            </a:r>
            <a:r>
              <a:rPr lang="en-IN" sz="2400" dirty="0"/>
              <a:t>into a unified workspace. Teams provides channels for </a:t>
            </a:r>
            <a:r>
              <a:rPr lang="en-IN" sz="2400" dirty="0" smtClean="0"/>
              <a:t>team-based discussions</a:t>
            </a:r>
            <a:r>
              <a:rPr lang="en-IN" sz="2400" dirty="0"/>
              <a:t>, direct messaging, and video conferencing capabilities. It allows for </a:t>
            </a:r>
            <a:r>
              <a:rPr lang="en-IN" sz="2400" dirty="0" smtClean="0"/>
              <a:t>seamless </a:t>
            </a:r>
            <a:r>
              <a:rPr lang="en-IN" sz="2400" dirty="0"/>
              <a:t>collaboration on documents, </a:t>
            </a:r>
            <a:r>
              <a:rPr lang="en-IN" sz="2400" dirty="0" smtClean="0"/>
              <a:t>spread sheets</a:t>
            </a:r>
            <a:r>
              <a:rPr lang="en-IN" sz="2400" dirty="0"/>
              <a:t>, and presentations using </a:t>
            </a:r>
            <a:r>
              <a:rPr lang="en-IN" sz="2400" dirty="0" smtClean="0"/>
              <a:t>built-in </a:t>
            </a:r>
            <a:r>
              <a:rPr lang="en-IN" sz="2400" dirty="0"/>
              <a:t>Microsoft 365 apps. Teams also offers integration with </a:t>
            </a:r>
            <a:r>
              <a:rPr lang="en-IN" sz="2400" dirty="0" smtClean="0"/>
              <a:t>third-party applications</a:t>
            </a:r>
            <a:r>
              <a:rPr lang="en-IN" sz="2400" dirty="0"/>
              <a:t>, enabling teams to customize their workspace and integrate their </a:t>
            </a:r>
          </a:p>
          <a:p>
            <a:r>
              <a:rPr lang="en-IN" sz="2400" dirty="0"/>
              <a:t>preferred tools. With features like document co-authoring, shared calendars, and </a:t>
            </a:r>
            <a:r>
              <a:rPr lang="en-IN" sz="2400" dirty="0" smtClean="0"/>
              <a:t>task </a:t>
            </a:r>
            <a:r>
              <a:rPr lang="en-IN" sz="2400" dirty="0"/>
              <a:t>management, Microsoft Teams facilitates efficient collaboration and project </a:t>
            </a:r>
            <a:r>
              <a:rPr lang="en-IN" sz="2400" dirty="0" smtClean="0"/>
              <a:t>management</a:t>
            </a:r>
            <a:r>
              <a:rPr lang="en-IN" sz="2400" dirty="0"/>
              <a:t>. For </a:t>
            </a:r>
            <a:r>
              <a:rPr lang="en-IN" sz="2400" dirty="0" err="1"/>
              <a:t>eg</a:t>
            </a:r>
            <a:r>
              <a:rPr lang="en-IN" sz="2400" dirty="0"/>
              <a:t>. General Electric, Coca-Cola, </a:t>
            </a:r>
            <a:r>
              <a:rPr lang="en-IN" sz="2400" dirty="0" smtClean="0"/>
              <a:t>Unilever.</a:t>
            </a:r>
            <a:endParaRPr lang="en-IN" sz="2400" dirty="0"/>
          </a:p>
          <a:p>
            <a:endParaRPr lang="en-IN" sz="2400" dirty="0"/>
          </a:p>
        </p:txBody>
      </p:sp>
    </p:spTree>
    <p:extLst>
      <p:ext uri="{BB962C8B-B14F-4D97-AF65-F5344CB8AC3E}">
        <p14:creationId xmlns:p14="http://schemas.microsoft.com/office/powerpoint/2010/main" val="389542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5262979"/>
          </a:xfrm>
          <a:prstGeom prst="rect">
            <a:avLst/>
          </a:prstGeom>
          <a:noFill/>
        </p:spPr>
        <p:txBody>
          <a:bodyPr wrap="square" rtlCol="0">
            <a:spAutoFit/>
          </a:bodyPr>
          <a:lstStyle/>
          <a:p>
            <a:r>
              <a:rPr lang="en-IN" sz="2400" dirty="0">
                <a:solidFill>
                  <a:srgbClr val="FFFF00"/>
                </a:solidFill>
              </a:rPr>
              <a:t>Collaborative Digital platforms</a:t>
            </a:r>
          </a:p>
          <a:p>
            <a:r>
              <a:rPr lang="en-IN" sz="2400" dirty="0">
                <a:solidFill>
                  <a:srgbClr val="FF0000"/>
                </a:solidFill>
              </a:rPr>
              <a:t>Google Workspace</a:t>
            </a:r>
            <a:r>
              <a:rPr lang="en-IN" sz="2400" dirty="0"/>
              <a:t>: </a:t>
            </a:r>
            <a:r>
              <a:rPr lang="en-IN" sz="2400" dirty="0" smtClean="0"/>
              <a:t>Formerly </a:t>
            </a:r>
            <a:r>
              <a:rPr lang="en-IN" sz="2400" dirty="0"/>
              <a:t>known as G Suite, Google Workspace is a collection of cloud-based </a:t>
            </a:r>
            <a:r>
              <a:rPr lang="en-IN" sz="2400" dirty="0" smtClean="0"/>
              <a:t>productivity </a:t>
            </a:r>
            <a:r>
              <a:rPr lang="en-IN" sz="2400" dirty="0"/>
              <a:t>and collaboration tools offered by Google. It includes applications </a:t>
            </a:r>
          </a:p>
          <a:p>
            <a:r>
              <a:rPr lang="en-IN" sz="2400" dirty="0"/>
              <a:t>like Gmail, Google Drive, Google Docs, Google Sheets, and Google Slides. </a:t>
            </a:r>
            <a:r>
              <a:rPr lang="en-IN" sz="2400" dirty="0" smtClean="0"/>
              <a:t>Google </a:t>
            </a:r>
            <a:r>
              <a:rPr lang="en-IN" sz="2400" dirty="0"/>
              <a:t>Workspace enables real-time collaboration on documents, </a:t>
            </a:r>
            <a:r>
              <a:rPr lang="en-IN" sz="2400" dirty="0" smtClean="0"/>
              <a:t>spread sheets</a:t>
            </a:r>
            <a:r>
              <a:rPr lang="en-IN" sz="2400" dirty="0"/>
              <a:t>, and presentations, allowing multiple team members to edit and </a:t>
            </a:r>
            <a:r>
              <a:rPr lang="en-IN" sz="2400" dirty="0" smtClean="0"/>
              <a:t>comment </a:t>
            </a:r>
            <a:r>
              <a:rPr lang="en-IN" sz="2400" dirty="0"/>
              <a:t>simultaneously. It also offers features such as shared calendars, video </a:t>
            </a:r>
            <a:r>
              <a:rPr lang="en-IN" sz="2400" dirty="0" smtClean="0"/>
              <a:t>conferencing </a:t>
            </a:r>
            <a:r>
              <a:rPr lang="en-IN" sz="2400" dirty="0"/>
              <a:t>with </a:t>
            </a:r>
            <a:r>
              <a:rPr lang="en-IN" sz="2400" dirty="0" err="1" smtClean="0"/>
              <a:t>google</a:t>
            </a:r>
            <a:r>
              <a:rPr lang="en-IN" sz="2400" dirty="0" smtClean="0"/>
              <a:t> </a:t>
            </a:r>
            <a:r>
              <a:rPr lang="en-IN" sz="2400" dirty="0"/>
              <a:t>Meet, and team chat with Google Chat. </a:t>
            </a:r>
            <a:r>
              <a:rPr lang="en-IN" sz="2400" dirty="0" smtClean="0"/>
              <a:t>Google </a:t>
            </a:r>
            <a:endParaRPr lang="en-IN" sz="2400" dirty="0"/>
          </a:p>
          <a:p>
            <a:r>
              <a:rPr lang="en-IN" sz="2400" dirty="0"/>
              <a:t>Workspace promotes seamless collaboration, document version control, and </a:t>
            </a:r>
            <a:r>
              <a:rPr lang="en-IN" sz="2400" dirty="0" smtClean="0"/>
              <a:t>easy </a:t>
            </a:r>
            <a:r>
              <a:rPr lang="en-IN" sz="2400" dirty="0"/>
              <a:t>file sharing, making it a popular choice for teams and organizations. For </a:t>
            </a:r>
            <a:r>
              <a:rPr lang="en-IN" sz="2400" dirty="0" err="1" smtClean="0"/>
              <a:t>eg</a:t>
            </a:r>
            <a:r>
              <a:rPr lang="en-IN" sz="2400" dirty="0" smtClean="0"/>
              <a:t>. </a:t>
            </a:r>
            <a:r>
              <a:rPr lang="en-IN" sz="2400" dirty="0" err="1" smtClean="0"/>
              <a:t>Spotify</a:t>
            </a:r>
            <a:r>
              <a:rPr lang="en-IN" sz="2400" dirty="0"/>
              <a:t>, Colgate-Palmolive, </a:t>
            </a:r>
            <a:r>
              <a:rPr lang="en-IN" sz="2400" dirty="0" err="1"/>
              <a:t>BuzzFeed</a:t>
            </a:r>
            <a:endParaRPr lang="en-IN" sz="2400" dirty="0"/>
          </a:p>
          <a:p>
            <a:endParaRPr lang="en-IN" sz="2400" dirty="0"/>
          </a:p>
        </p:txBody>
      </p:sp>
    </p:spTree>
    <p:extLst>
      <p:ext uri="{BB962C8B-B14F-4D97-AF65-F5344CB8AC3E}">
        <p14:creationId xmlns:p14="http://schemas.microsoft.com/office/powerpoint/2010/main" val="1530846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4893647"/>
          </a:xfrm>
          <a:prstGeom prst="rect">
            <a:avLst/>
          </a:prstGeom>
          <a:noFill/>
        </p:spPr>
        <p:txBody>
          <a:bodyPr wrap="square" rtlCol="0">
            <a:spAutoFit/>
          </a:bodyPr>
          <a:lstStyle/>
          <a:p>
            <a:r>
              <a:rPr lang="en-IN" sz="2400" dirty="0">
                <a:solidFill>
                  <a:srgbClr val="FFFF00"/>
                </a:solidFill>
              </a:rPr>
              <a:t>Collaborative Digital platforms</a:t>
            </a:r>
          </a:p>
          <a:p>
            <a:r>
              <a:rPr lang="en-IN" sz="2400" dirty="0" err="1">
                <a:solidFill>
                  <a:srgbClr val="FF0000"/>
                </a:solidFill>
              </a:rPr>
              <a:t>Trello</a:t>
            </a:r>
            <a:r>
              <a:rPr lang="en-IN" sz="2400" dirty="0">
                <a:solidFill>
                  <a:srgbClr val="FF0000"/>
                </a:solidFill>
              </a:rPr>
              <a:t>: </a:t>
            </a:r>
            <a:r>
              <a:rPr lang="en-IN" sz="2400" dirty="0" err="1" smtClean="0"/>
              <a:t>Trello</a:t>
            </a:r>
            <a:r>
              <a:rPr lang="en-IN" sz="2400" dirty="0" smtClean="0"/>
              <a:t> </a:t>
            </a:r>
            <a:r>
              <a:rPr lang="en-IN" sz="2400" dirty="0"/>
              <a:t>is a web-based project management and collaboration tool that uses </a:t>
            </a:r>
            <a:r>
              <a:rPr lang="en-IN" sz="2400" dirty="0" smtClean="0"/>
              <a:t>a board </a:t>
            </a:r>
            <a:r>
              <a:rPr lang="en-IN" sz="2400" dirty="0"/>
              <a:t>and card system to organize tasks and workflows. It provides a </a:t>
            </a:r>
            <a:r>
              <a:rPr lang="en-IN" sz="2400" dirty="0" smtClean="0"/>
              <a:t>visual representation </a:t>
            </a:r>
            <a:r>
              <a:rPr lang="en-IN" sz="2400" dirty="0"/>
              <a:t>of </a:t>
            </a:r>
            <a:r>
              <a:rPr lang="en-IN" sz="2400" dirty="0" smtClean="0"/>
              <a:t>projects</a:t>
            </a:r>
            <a:r>
              <a:rPr lang="en-IN" sz="2400" dirty="0"/>
              <a:t>, with boards representing different projects and cards </a:t>
            </a:r>
          </a:p>
          <a:p>
            <a:r>
              <a:rPr lang="en-IN" sz="2400" dirty="0"/>
              <a:t>representing individual tasks. Users can create lists, assign tasks, set due dates, </a:t>
            </a:r>
            <a:r>
              <a:rPr lang="en-IN" sz="2400" dirty="0" smtClean="0"/>
              <a:t>and </a:t>
            </a:r>
            <a:r>
              <a:rPr lang="en-IN" sz="2400" dirty="0"/>
              <a:t>add comments and attachments to cards. </a:t>
            </a:r>
            <a:r>
              <a:rPr lang="en-IN" sz="2400" dirty="0" err="1"/>
              <a:t>Trello's</a:t>
            </a:r>
            <a:r>
              <a:rPr lang="en-IN" sz="2400" dirty="0"/>
              <a:t> flexible and intuitive </a:t>
            </a:r>
            <a:r>
              <a:rPr lang="en-IN" sz="2400" dirty="0" smtClean="0"/>
              <a:t>interface </a:t>
            </a:r>
            <a:r>
              <a:rPr lang="en-IN" sz="2400" dirty="0"/>
              <a:t>allows teams to track progress, collaborate on tasks, and manage </a:t>
            </a:r>
            <a:r>
              <a:rPr lang="en-IN" sz="2400" dirty="0" smtClean="0"/>
              <a:t>projects </a:t>
            </a:r>
            <a:r>
              <a:rPr lang="en-IN" sz="2400" dirty="0"/>
              <a:t>efficiently. It is particularly useful for agile and </a:t>
            </a:r>
            <a:r>
              <a:rPr lang="en-IN" sz="2400" dirty="0" err="1"/>
              <a:t>Kanban</a:t>
            </a:r>
            <a:r>
              <a:rPr lang="en-IN" sz="2400" dirty="0"/>
              <a:t>-style project </a:t>
            </a:r>
            <a:r>
              <a:rPr lang="en-IN" sz="2400" dirty="0" smtClean="0"/>
              <a:t>management</a:t>
            </a:r>
            <a:r>
              <a:rPr lang="en-IN" sz="2400" dirty="0"/>
              <a:t>, making it easy to visualize workflows and track the status of tasks. </a:t>
            </a:r>
            <a:r>
              <a:rPr lang="en-IN" sz="2400" dirty="0" smtClean="0"/>
              <a:t>For </a:t>
            </a:r>
            <a:r>
              <a:rPr lang="en-IN" sz="2400" dirty="0" err="1"/>
              <a:t>eg</a:t>
            </a:r>
            <a:r>
              <a:rPr lang="en-IN" sz="2400" dirty="0"/>
              <a:t>. Adobe, National Geographic, </a:t>
            </a:r>
            <a:r>
              <a:rPr lang="en-IN" sz="2400" dirty="0" err="1" smtClean="0"/>
              <a:t>Pinterest</a:t>
            </a:r>
            <a:r>
              <a:rPr lang="en-IN" sz="2400" dirty="0" smtClean="0"/>
              <a:t>.</a:t>
            </a:r>
            <a:endParaRPr lang="en-IN" sz="2400" dirty="0"/>
          </a:p>
          <a:p>
            <a:endParaRPr lang="en-IN" sz="2400" dirty="0"/>
          </a:p>
        </p:txBody>
      </p:sp>
    </p:spTree>
    <p:extLst>
      <p:ext uri="{BB962C8B-B14F-4D97-AF65-F5344CB8AC3E}">
        <p14:creationId xmlns:p14="http://schemas.microsoft.com/office/powerpoint/2010/main" val="347494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4524315"/>
          </a:xfrm>
          <a:prstGeom prst="rect">
            <a:avLst/>
          </a:prstGeom>
          <a:noFill/>
        </p:spPr>
        <p:txBody>
          <a:bodyPr wrap="square" rtlCol="0">
            <a:spAutoFit/>
          </a:bodyPr>
          <a:lstStyle/>
          <a:p>
            <a:r>
              <a:rPr lang="en-IN" sz="2400" dirty="0">
                <a:solidFill>
                  <a:srgbClr val="FFFF00"/>
                </a:solidFill>
              </a:rPr>
              <a:t>Collaborative Digital platforms</a:t>
            </a:r>
          </a:p>
          <a:p>
            <a:r>
              <a:rPr lang="en-IN" sz="2400" dirty="0">
                <a:solidFill>
                  <a:srgbClr val="FF0000"/>
                </a:solidFill>
              </a:rPr>
              <a:t>Asana: </a:t>
            </a:r>
            <a:r>
              <a:rPr lang="en-IN" sz="2400" dirty="0" smtClean="0"/>
              <a:t>Asana </a:t>
            </a:r>
            <a:r>
              <a:rPr lang="en-IN" sz="2400" dirty="0"/>
              <a:t>is a web and mobile application designed to help teams organize, track, </a:t>
            </a:r>
            <a:r>
              <a:rPr lang="en-IN" sz="2400" dirty="0" smtClean="0"/>
              <a:t>and </a:t>
            </a:r>
            <a:r>
              <a:rPr lang="en-IN" sz="2400" dirty="0"/>
              <a:t>manage their work. It provides a centralized platform for creating projects</a:t>
            </a:r>
            <a:r>
              <a:rPr lang="en-IN" sz="2400" dirty="0" smtClean="0"/>
              <a:t>, assigning </a:t>
            </a:r>
            <a:r>
              <a:rPr lang="en-IN" sz="2400" dirty="0"/>
              <a:t>tasks, setting due dates, and tracking progress. Asana offers features </a:t>
            </a:r>
          </a:p>
          <a:p>
            <a:r>
              <a:rPr lang="en-IN" sz="2400" dirty="0"/>
              <a:t>such as task dependencies, subtasks, file attachments, and commenting, </a:t>
            </a:r>
            <a:r>
              <a:rPr lang="en-IN" sz="2400" dirty="0" smtClean="0"/>
              <a:t>facilitating </a:t>
            </a:r>
            <a:r>
              <a:rPr lang="en-IN" sz="2400" dirty="0"/>
              <a:t>collaboration and communication within teams. It allows users to </a:t>
            </a:r>
            <a:r>
              <a:rPr lang="en-IN" sz="2400" dirty="0" smtClean="0"/>
              <a:t>visualize </a:t>
            </a:r>
            <a:r>
              <a:rPr lang="en-IN" sz="2400" dirty="0"/>
              <a:t>projects through timelines, calendars, and </a:t>
            </a:r>
            <a:r>
              <a:rPr lang="en-IN" sz="2400" dirty="0" err="1"/>
              <a:t>Kanban</a:t>
            </a:r>
            <a:r>
              <a:rPr lang="en-IN" sz="2400" dirty="0"/>
              <a:t> boards. Asana also </a:t>
            </a:r>
            <a:r>
              <a:rPr lang="en-IN" sz="2400" dirty="0" smtClean="0"/>
              <a:t>integrates </a:t>
            </a:r>
            <a:r>
              <a:rPr lang="en-IN" sz="2400" dirty="0"/>
              <a:t>with other popular tools and services, enabling teams to streamline </a:t>
            </a:r>
            <a:r>
              <a:rPr lang="en-IN" sz="2400" dirty="0" smtClean="0"/>
              <a:t>their </a:t>
            </a:r>
            <a:r>
              <a:rPr lang="en-IN" sz="2400" dirty="0"/>
              <a:t>workflows and consolidate their project management efforts. For </a:t>
            </a:r>
            <a:r>
              <a:rPr lang="en-IN" sz="2400" dirty="0" err="1"/>
              <a:t>eg</a:t>
            </a:r>
            <a:r>
              <a:rPr lang="en-IN" sz="2400" dirty="0"/>
              <a:t>. </a:t>
            </a:r>
            <a:r>
              <a:rPr lang="en-IN" sz="2400" dirty="0" err="1"/>
              <a:t>Uber</a:t>
            </a:r>
            <a:r>
              <a:rPr lang="en-IN" sz="2400" dirty="0"/>
              <a:t>, </a:t>
            </a:r>
            <a:r>
              <a:rPr lang="en-IN" sz="2400" dirty="0" smtClean="0"/>
              <a:t>NASA</a:t>
            </a:r>
            <a:endParaRPr lang="en-IN" sz="2400" dirty="0"/>
          </a:p>
        </p:txBody>
      </p:sp>
    </p:spTree>
    <p:extLst>
      <p:ext uri="{BB962C8B-B14F-4D97-AF65-F5344CB8AC3E}">
        <p14:creationId xmlns:p14="http://schemas.microsoft.com/office/powerpoint/2010/main" val="3998123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2677656"/>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smtClean="0"/>
              <a:t>Collaboration </a:t>
            </a:r>
            <a:r>
              <a:rPr lang="en-IN" sz="2400" dirty="0"/>
              <a:t>using file sharing, messaging, and video conferencing tools has </a:t>
            </a:r>
            <a:r>
              <a:rPr lang="en-IN" sz="2400" dirty="0" smtClean="0"/>
              <a:t>become </a:t>
            </a:r>
            <a:r>
              <a:rPr lang="en-IN" sz="2400" dirty="0"/>
              <a:t>essential in today's digital work environments. Let's explore these </a:t>
            </a:r>
            <a:r>
              <a:rPr lang="en-IN" sz="2400" dirty="0" smtClean="0"/>
              <a:t>collaboration </a:t>
            </a:r>
            <a:r>
              <a:rPr lang="en-IN" sz="2400" dirty="0"/>
              <a:t>methods in more detail:</a:t>
            </a:r>
          </a:p>
        </p:txBody>
      </p:sp>
    </p:spTree>
    <p:extLst>
      <p:ext uri="{BB962C8B-B14F-4D97-AF65-F5344CB8AC3E}">
        <p14:creationId xmlns:p14="http://schemas.microsoft.com/office/powerpoint/2010/main" val="2145458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416320"/>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1. File Sharing:</a:t>
            </a:r>
          </a:p>
          <a:p>
            <a:r>
              <a:rPr lang="en-IN" sz="2400" b="1" dirty="0" err="1"/>
              <a:t>Dropbox</a:t>
            </a:r>
            <a:r>
              <a:rPr lang="en-IN" sz="2400" b="1" dirty="0"/>
              <a:t>: </a:t>
            </a:r>
            <a:r>
              <a:rPr lang="en-IN" sz="2400" dirty="0" err="1"/>
              <a:t>Dropbox</a:t>
            </a:r>
            <a:r>
              <a:rPr lang="en-IN" sz="2400" dirty="0"/>
              <a:t> is a popular cloud-based file sharing and storage </a:t>
            </a:r>
            <a:r>
              <a:rPr lang="en-IN" sz="2400" dirty="0" smtClean="0"/>
              <a:t>platform</a:t>
            </a:r>
            <a:r>
              <a:rPr lang="en-IN" sz="2400" dirty="0"/>
              <a:t>. It allows users to upload, store, and share files and folders with </a:t>
            </a:r>
            <a:r>
              <a:rPr lang="en-IN" sz="2400" dirty="0" smtClean="0"/>
              <a:t>colleagues </a:t>
            </a:r>
            <a:r>
              <a:rPr lang="en-IN" sz="2400" dirty="0"/>
              <a:t>or teams. Collaboration features such as shared folders and </a:t>
            </a:r>
            <a:r>
              <a:rPr lang="en-IN" sz="2400" dirty="0" smtClean="0"/>
              <a:t>file </a:t>
            </a:r>
            <a:r>
              <a:rPr lang="en-IN" sz="2400" dirty="0"/>
              <a:t>permissions enable multiple users to access and collaborate on </a:t>
            </a:r>
            <a:r>
              <a:rPr lang="en-IN" sz="2400" dirty="0" smtClean="0"/>
              <a:t>shared </a:t>
            </a:r>
            <a:r>
              <a:rPr lang="en-IN" sz="2400" dirty="0"/>
              <a:t>files in real-time.</a:t>
            </a:r>
          </a:p>
        </p:txBody>
      </p:sp>
    </p:spTree>
    <p:extLst>
      <p:ext uri="{BB962C8B-B14F-4D97-AF65-F5344CB8AC3E}">
        <p14:creationId xmlns:p14="http://schemas.microsoft.com/office/powerpoint/2010/main" val="63703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785652"/>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1. File Sharing:</a:t>
            </a:r>
          </a:p>
          <a:p>
            <a:r>
              <a:rPr lang="en-IN" sz="2400" b="1" dirty="0"/>
              <a:t>Google Drive</a:t>
            </a:r>
            <a:r>
              <a:rPr lang="en-IN" sz="2400" dirty="0"/>
              <a:t>: Google Drive provides file storage and collaboration </a:t>
            </a:r>
            <a:r>
              <a:rPr lang="en-IN" sz="2400" dirty="0" smtClean="0"/>
              <a:t>features </a:t>
            </a:r>
            <a:r>
              <a:rPr lang="en-IN" sz="2400" dirty="0"/>
              <a:t>through its cloud-based platform. Users can create, upload, and </a:t>
            </a:r>
            <a:r>
              <a:rPr lang="en-IN" sz="2400" dirty="0" smtClean="0"/>
              <a:t>share </a:t>
            </a:r>
            <a:r>
              <a:rPr lang="en-IN" sz="2400" dirty="0"/>
              <a:t>files and folders, granting permission levels to control access and </a:t>
            </a:r>
            <a:r>
              <a:rPr lang="en-IN" sz="2400" dirty="0" smtClean="0"/>
              <a:t>collaboration</a:t>
            </a:r>
            <a:r>
              <a:rPr lang="en-IN" sz="2400" dirty="0"/>
              <a:t>. Google Drive also allows simultaneous editing of </a:t>
            </a:r>
            <a:r>
              <a:rPr lang="en-IN" sz="2400" dirty="0" smtClean="0"/>
              <a:t>documents</a:t>
            </a:r>
            <a:r>
              <a:rPr lang="en-IN" sz="2400" dirty="0"/>
              <a:t>, </a:t>
            </a:r>
            <a:r>
              <a:rPr lang="en-IN" sz="2400" dirty="0" smtClean="0"/>
              <a:t>spread sheets</a:t>
            </a:r>
            <a:r>
              <a:rPr lang="en-IN" sz="2400" dirty="0"/>
              <a:t>, and presentations, fostering real-time </a:t>
            </a:r>
            <a:r>
              <a:rPr lang="en-IN" sz="2400" dirty="0" smtClean="0"/>
              <a:t>collaboration</a:t>
            </a:r>
            <a:r>
              <a:rPr lang="en-IN" sz="2400" dirty="0"/>
              <a:t>.</a:t>
            </a:r>
          </a:p>
        </p:txBody>
      </p:sp>
    </p:spTree>
    <p:extLst>
      <p:ext uri="{BB962C8B-B14F-4D97-AF65-F5344CB8AC3E}">
        <p14:creationId xmlns:p14="http://schemas.microsoft.com/office/powerpoint/2010/main" val="31227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913312" y="1801906"/>
            <a:ext cx="7697288" cy="5262979"/>
          </a:xfrm>
          <a:prstGeom prst="rect">
            <a:avLst/>
          </a:prstGeom>
          <a:noFill/>
        </p:spPr>
        <p:txBody>
          <a:bodyPr wrap="square" rtlCol="0">
            <a:spAutoFit/>
          </a:bodyPr>
          <a:lstStyle/>
          <a:p>
            <a:r>
              <a:rPr lang="en-IN" sz="2800" dirty="0">
                <a:solidFill>
                  <a:srgbClr val="FF0000"/>
                </a:solidFill>
              </a:rPr>
              <a:t>Electronic Communication</a:t>
            </a:r>
            <a:r>
              <a:rPr lang="en-IN" sz="2800" dirty="0" smtClean="0">
                <a:solidFill>
                  <a:srgbClr val="FF0000"/>
                </a:solidFill>
              </a:rPr>
              <a:t>: </a:t>
            </a:r>
          </a:p>
          <a:p>
            <a:r>
              <a:rPr lang="en-IN" sz="2800" dirty="0" smtClean="0"/>
              <a:t>Electronic </a:t>
            </a:r>
            <a:r>
              <a:rPr lang="en-IN" sz="2800" dirty="0"/>
              <a:t>communication encompasses various forms of digital communication </a:t>
            </a:r>
            <a:r>
              <a:rPr lang="en-IN" sz="2800" dirty="0" smtClean="0"/>
              <a:t>channels </a:t>
            </a:r>
            <a:r>
              <a:rPr lang="en-IN" sz="2800" dirty="0"/>
              <a:t>that have transformed how we interact, share information, and connect </a:t>
            </a:r>
            <a:r>
              <a:rPr lang="en-IN" sz="2800" dirty="0" smtClean="0"/>
              <a:t>with </a:t>
            </a:r>
            <a:r>
              <a:rPr lang="en-IN" sz="2800" dirty="0"/>
              <a:t>others. Here's a detailed explanation of three important aspects of electronic </a:t>
            </a:r>
            <a:r>
              <a:rPr lang="en-IN" sz="2800" dirty="0" smtClean="0"/>
              <a:t>.</a:t>
            </a:r>
            <a:endParaRPr lang="en-IN" sz="2800" dirty="0"/>
          </a:p>
          <a:p>
            <a:r>
              <a:rPr lang="en-IN" sz="2800" dirty="0" smtClean="0"/>
              <a:t> </a:t>
            </a:r>
          </a:p>
          <a:p>
            <a:pPr marL="457200" indent="-457200">
              <a:buFont typeface="Arial" pitchFamily="34" charset="0"/>
              <a:buChar char="•"/>
            </a:pPr>
            <a:r>
              <a:rPr lang="en-IN" sz="2800" dirty="0" smtClean="0"/>
              <a:t>Electronic mail</a:t>
            </a:r>
          </a:p>
          <a:p>
            <a:pPr marL="457200" indent="-457200">
              <a:buFont typeface="Arial" pitchFamily="34" charset="0"/>
              <a:buChar char="•"/>
            </a:pPr>
            <a:r>
              <a:rPr lang="en-IN" sz="2800" dirty="0" smtClean="0"/>
              <a:t> Blogs</a:t>
            </a:r>
          </a:p>
          <a:p>
            <a:pPr marL="457200" indent="-457200">
              <a:buFont typeface="Arial" pitchFamily="34" charset="0"/>
              <a:buChar char="•"/>
            </a:pPr>
            <a:r>
              <a:rPr lang="en-IN" sz="2800" dirty="0"/>
              <a:t>S</a:t>
            </a:r>
            <a:r>
              <a:rPr lang="en-IN" sz="2800" dirty="0" smtClean="0"/>
              <a:t>ocial </a:t>
            </a:r>
            <a:r>
              <a:rPr lang="en-IN" sz="2800" dirty="0"/>
              <a:t>media </a:t>
            </a:r>
          </a:p>
          <a:p>
            <a:r>
              <a:rPr lang="en-IN" sz="2800" dirty="0"/>
              <a:t> </a:t>
            </a:r>
          </a:p>
        </p:txBody>
      </p:sp>
    </p:spTree>
    <p:extLst>
      <p:ext uri="{BB962C8B-B14F-4D97-AF65-F5344CB8AC3E}">
        <p14:creationId xmlns:p14="http://schemas.microsoft.com/office/powerpoint/2010/main" val="1741027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785652"/>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1. File Sharing:</a:t>
            </a:r>
          </a:p>
          <a:p>
            <a:r>
              <a:rPr lang="en-IN" sz="2400" b="1" dirty="0"/>
              <a:t>Microsoft </a:t>
            </a:r>
            <a:r>
              <a:rPr lang="en-IN" sz="2400" b="1" dirty="0" err="1"/>
              <a:t>OneDrive</a:t>
            </a:r>
            <a:r>
              <a:rPr lang="en-IN" sz="2400" dirty="0"/>
              <a:t>: </a:t>
            </a:r>
            <a:r>
              <a:rPr lang="en-IN" sz="2400" dirty="0" err="1"/>
              <a:t>OneDrive</a:t>
            </a:r>
            <a:r>
              <a:rPr lang="en-IN" sz="2400" dirty="0"/>
              <a:t> is Microsoft's cloud storage service </a:t>
            </a:r>
            <a:r>
              <a:rPr lang="en-IN" sz="2400" dirty="0" smtClean="0"/>
              <a:t>integrated </a:t>
            </a:r>
            <a:r>
              <a:rPr lang="en-IN" sz="2400" dirty="0"/>
              <a:t>with Microsoft 365. It enables file sharing and collaboration, </a:t>
            </a:r>
            <a:r>
              <a:rPr lang="en-IN" sz="2400" dirty="0" smtClean="0"/>
              <a:t>allowing </a:t>
            </a:r>
            <a:r>
              <a:rPr lang="en-IN" sz="2400" dirty="0"/>
              <a:t>multiple users to work on shared files simultaneously. </a:t>
            </a:r>
            <a:r>
              <a:rPr lang="en-IN" sz="2400" dirty="0" err="1"/>
              <a:t>OneDrive</a:t>
            </a:r>
            <a:r>
              <a:rPr lang="en-IN" sz="2400" dirty="0"/>
              <a:t> </a:t>
            </a:r>
            <a:r>
              <a:rPr lang="en-IN" sz="2400" dirty="0" smtClean="0"/>
              <a:t>offers </a:t>
            </a:r>
            <a:r>
              <a:rPr lang="en-IN" sz="2400" dirty="0"/>
              <a:t>features like version control, co-authoring, and sharing files via </a:t>
            </a:r>
            <a:r>
              <a:rPr lang="en-IN" sz="2400" dirty="0" smtClean="0"/>
              <a:t>links </a:t>
            </a:r>
            <a:r>
              <a:rPr lang="en-IN" sz="2400" dirty="0"/>
              <a:t>or email </a:t>
            </a:r>
            <a:r>
              <a:rPr lang="en-IN" sz="2400" dirty="0" smtClean="0"/>
              <a:t>invitations.</a:t>
            </a:r>
            <a:endParaRPr lang="en-IN" sz="2400" dirty="0"/>
          </a:p>
          <a:p>
            <a:r>
              <a:rPr lang="en-IN" sz="2400" dirty="0" smtClean="0"/>
              <a:t>.</a:t>
            </a:r>
            <a:endParaRPr lang="en-IN" sz="2400" dirty="0"/>
          </a:p>
        </p:txBody>
      </p:sp>
    </p:spTree>
    <p:extLst>
      <p:ext uri="{BB962C8B-B14F-4D97-AF65-F5344CB8AC3E}">
        <p14:creationId xmlns:p14="http://schemas.microsoft.com/office/powerpoint/2010/main" val="58297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4154984"/>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2. Messaging and Communication</a:t>
            </a:r>
            <a:r>
              <a:rPr lang="en-IN" sz="2400" dirty="0"/>
              <a:t>:</a:t>
            </a:r>
          </a:p>
          <a:p>
            <a:r>
              <a:rPr lang="en-IN" sz="2400" b="1" dirty="0"/>
              <a:t>Slack</a:t>
            </a:r>
            <a:r>
              <a:rPr lang="en-IN" sz="2400" dirty="0"/>
              <a:t>: Slack is a communication and collaboration platform that </a:t>
            </a:r>
          </a:p>
          <a:p>
            <a:r>
              <a:rPr lang="en-IN" sz="2400" dirty="0"/>
              <a:t>combines messaging, channels, and integrations. It provides instant </a:t>
            </a:r>
            <a:r>
              <a:rPr lang="en-IN" sz="2400" dirty="0" smtClean="0"/>
              <a:t>messaging </a:t>
            </a:r>
            <a:r>
              <a:rPr lang="en-IN" sz="2400" dirty="0"/>
              <a:t>and allows the creation of channels for specific teams, </a:t>
            </a:r>
            <a:r>
              <a:rPr lang="en-IN" sz="2400" dirty="0" smtClean="0"/>
              <a:t>projects</a:t>
            </a:r>
            <a:r>
              <a:rPr lang="en-IN" sz="2400" dirty="0"/>
              <a:t>, or topics. Slack also supports file sharing, video calls, and </a:t>
            </a:r>
            <a:r>
              <a:rPr lang="en-IN" sz="2400" dirty="0" smtClean="0"/>
              <a:t>integration </a:t>
            </a:r>
            <a:r>
              <a:rPr lang="en-IN" sz="2400" dirty="0"/>
              <a:t>with other tools, streamlining </a:t>
            </a:r>
            <a:r>
              <a:rPr lang="en-IN" sz="2400" dirty="0" smtClean="0"/>
              <a:t>communication </a:t>
            </a:r>
            <a:r>
              <a:rPr lang="en-IN" sz="2400" dirty="0"/>
              <a:t>and </a:t>
            </a:r>
            <a:r>
              <a:rPr lang="en-IN" sz="2400" dirty="0" smtClean="0"/>
              <a:t>collaboration.</a:t>
            </a:r>
            <a:endParaRPr lang="en-IN" sz="2400" dirty="0"/>
          </a:p>
          <a:p>
            <a:endParaRPr lang="en-IN" sz="2400" dirty="0"/>
          </a:p>
        </p:txBody>
      </p:sp>
    </p:spTree>
    <p:extLst>
      <p:ext uri="{BB962C8B-B14F-4D97-AF65-F5344CB8AC3E}">
        <p14:creationId xmlns:p14="http://schemas.microsoft.com/office/powerpoint/2010/main" val="609689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4154984"/>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2. Messaging and Communication</a:t>
            </a:r>
            <a:r>
              <a:rPr lang="en-IN" sz="2400" dirty="0"/>
              <a:t>:</a:t>
            </a:r>
          </a:p>
          <a:p>
            <a:r>
              <a:rPr lang="en-IN" sz="2400" b="1" dirty="0"/>
              <a:t>Microsoft Teams: </a:t>
            </a:r>
            <a:r>
              <a:rPr lang="en-IN" sz="2400" dirty="0"/>
              <a:t>Microsoft Teams is a comprehensive collaboration </a:t>
            </a:r>
            <a:r>
              <a:rPr lang="en-IN" sz="2400" dirty="0" smtClean="0"/>
              <a:t>platform </a:t>
            </a:r>
            <a:r>
              <a:rPr lang="en-IN" sz="2400" dirty="0"/>
              <a:t>that integrates messaging, video conferencing, and file sharing</a:t>
            </a:r>
            <a:r>
              <a:rPr lang="en-IN" sz="2400" dirty="0" smtClean="0"/>
              <a:t>. It </a:t>
            </a:r>
            <a:r>
              <a:rPr lang="en-IN" sz="2400" dirty="0"/>
              <a:t>allows users to create teams, channels, and private chats for </a:t>
            </a:r>
            <a:r>
              <a:rPr lang="en-IN" sz="2400" dirty="0" smtClean="0"/>
              <a:t>seamless </a:t>
            </a:r>
            <a:r>
              <a:rPr lang="en-IN" sz="2400" dirty="0"/>
              <a:t>communication. Teams also offer features like document </a:t>
            </a:r>
            <a:r>
              <a:rPr lang="en-IN" sz="2400" dirty="0" smtClean="0"/>
              <a:t>collaboration</a:t>
            </a:r>
            <a:r>
              <a:rPr lang="en-IN" sz="2400" dirty="0"/>
              <a:t>, screen sharing, and integration with other Microsoft 365 </a:t>
            </a:r>
            <a:r>
              <a:rPr lang="en-IN" sz="2400" dirty="0" smtClean="0"/>
              <a:t>applications.</a:t>
            </a:r>
            <a:endParaRPr lang="en-IN" sz="2400" dirty="0"/>
          </a:p>
          <a:p>
            <a:endParaRPr lang="en-IN" sz="2400" dirty="0"/>
          </a:p>
        </p:txBody>
      </p:sp>
    </p:spTree>
    <p:extLst>
      <p:ext uri="{BB962C8B-B14F-4D97-AF65-F5344CB8AC3E}">
        <p14:creationId xmlns:p14="http://schemas.microsoft.com/office/powerpoint/2010/main" val="91756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785652"/>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2. Messaging and Communication</a:t>
            </a:r>
            <a:r>
              <a:rPr lang="en-IN" sz="2400" dirty="0"/>
              <a:t>:</a:t>
            </a:r>
          </a:p>
          <a:p>
            <a:r>
              <a:rPr lang="en-IN" sz="2400" b="1" dirty="0"/>
              <a:t>Google Chat</a:t>
            </a:r>
            <a:r>
              <a:rPr lang="en-IN" sz="2400" dirty="0"/>
              <a:t>: Google Chat is a messaging and collaboration platform </a:t>
            </a:r>
            <a:r>
              <a:rPr lang="en-IN" sz="2400" dirty="0" smtClean="0"/>
              <a:t>integrated </a:t>
            </a:r>
            <a:r>
              <a:rPr lang="en-IN" sz="2400" dirty="0"/>
              <a:t>within Google Workspace. It provides individual and group </a:t>
            </a:r>
            <a:r>
              <a:rPr lang="en-IN" sz="2400" dirty="0" smtClean="0"/>
              <a:t>chats</a:t>
            </a:r>
            <a:r>
              <a:rPr lang="en-IN" sz="2400" dirty="0"/>
              <a:t>, threaded conversations, and file sharing. Google Chat supports </a:t>
            </a:r>
            <a:r>
              <a:rPr lang="en-IN" sz="2400" dirty="0" smtClean="0"/>
              <a:t>direct </a:t>
            </a:r>
            <a:r>
              <a:rPr lang="en-IN" sz="2400" dirty="0"/>
              <a:t>integration with other Google Workspace apps, allowing users to </a:t>
            </a:r>
            <a:r>
              <a:rPr lang="en-IN" sz="2400" dirty="0" smtClean="0"/>
              <a:t>collaborate </a:t>
            </a:r>
            <a:r>
              <a:rPr lang="en-IN" sz="2400" dirty="0"/>
              <a:t>on files and schedule meetings easily</a:t>
            </a:r>
          </a:p>
        </p:txBody>
      </p:sp>
    </p:spTree>
    <p:extLst>
      <p:ext uri="{BB962C8B-B14F-4D97-AF65-F5344CB8AC3E}">
        <p14:creationId xmlns:p14="http://schemas.microsoft.com/office/powerpoint/2010/main" val="3027318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785652"/>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3. Video Conferencing:</a:t>
            </a:r>
          </a:p>
          <a:p>
            <a:r>
              <a:rPr lang="en-IN" sz="2400" b="1" dirty="0"/>
              <a:t>Zoom: </a:t>
            </a:r>
            <a:r>
              <a:rPr lang="en-IN" sz="2400" dirty="0"/>
              <a:t>Zoom is a widely used video conferencing platform that enables </a:t>
            </a:r>
            <a:r>
              <a:rPr lang="en-IN" sz="2400" dirty="0" smtClean="0"/>
              <a:t>real-time </a:t>
            </a:r>
            <a:r>
              <a:rPr lang="en-IN" sz="2400" dirty="0"/>
              <a:t>communication and collaboration through video and audio </a:t>
            </a:r>
            <a:r>
              <a:rPr lang="en-IN" sz="2400" dirty="0" smtClean="0"/>
              <a:t>calls</a:t>
            </a:r>
            <a:r>
              <a:rPr lang="en-IN" sz="2400" dirty="0"/>
              <a:t>. It offers features like screen sharing, virtual backgrounds, breakout </a:t>
            </a:r>
            <a:r>
              <a:rPr lang="en-IN" sz="2400" dirty="0" smtClean="0"/>
              <a:t>rooms</a:t>
            </a:r>
            <a:r>
              <a:rPr lang="en-IN" sz="2400" dirty="0"/>
              <a:t>, and chat functionality. Zoom is suitable for both small team </a:t>
            </a:r>
            <a:r>
              <a:rPr lang="en-IN" sz="2400" dirty="0" smtClean="0"/>
              <a:t>meetings </a:t>
            </a:r>
            <a:r>
              <a:rPr lang="en-IN" sz="2400" dirty="0"/>
              <a:t>and large-scale webinars or conferences.</a:t>
            </a:r>
          </a:p>
        </p:txBody>
      </p:sp>
    </p:spTree>
    <p:extLst>
      <p:ext uri="{BB962C8B-B14F-4D97-AF65-F5344CB8AC3E}">
        <p14:creationId xmlns:p14="http://schemas.microsoft.com/office/powerpoint/2010/main" val="2762470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785652"/>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3. Video Conferencing:</a:t>
            </a:r>
          </a:p>
          <a:p>
            <a:r>
              <a:rPr lang="en-IN" sz="2400" b="1" dirty="0"/>
              <a:t>Microsoft Teams</a:t>
            </a:r>
            <a:r>
              <a:rPr lang="en-IN" sz="2400" dirty="0"/>
              <a:t>: Microsoft Teams also offers robust video conferencing </a:t>
            </a:r>
            <a:r>
              <a:rPr lang="en-IN" sz="2400" dirty="0" smtClean="0"/>
              <a:t>capabilities</a:t>
            </a:r>
            <a:r>
              <a:rPr lang="en-IN" sz="2400" dirty="0"/>
              <a:t>, allowing users to schedule and host online meetings and </a:t>
            </a:r>
            <a:r>
              <a:rPr lang="en-IN" sz="2400" dirty="0" smtClean="0"/>
              <a:t>video </a:t>
            </a:r>
            <a:r>
              <a:rPr lang="en-IN" sz="2400" dirty="0"/>
              <a:t>calls. It supports features like screen sharing, chat, and recording. </a:t>
            </a:r>
            <a:r>
              <a:rPr lang="en-IN" sz="2400" dirty="0" smtClean="0"/>
              <a:t>Teams</a:t>
            </a:r>
            <a:r>
              <a:rPr lang="en-IN" sz="2400" dirty="0"/>
              <a:t>' integration with other Microsoft 365 apps simplifies collaboration </a:t>
            </a:r>
            <a:r>
              <a:rPr lang="en-IN" sz="2400" dirty="0" smtClean="0"/>
              <a:t>during </a:t>
            </a:r>
            <a:r>
              <a:rPr lang="en-IN" sz="2400" dirty="0"/>
              <a:t>video conferences.</a:t>
            </a:r>
          </a:p>
        </p:txBody>
      </p:sp>
    </p:spTree>
    <p:extLst>
      <p:ext uri="{BB962C8B-B14F-4D97-AF65-F5344CB8AC3E}">
        <p14:creationId xmlns:p14="http://schemas.microsoft.com/office/powerpoint/2010/main" val="3753325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416320"/>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3. Video Conferencing:</a:t>
            </a:r>
          </a:p>
          <a:p>
            <a:r>
              <a:rPr lang="en-IN" sz="2400" b="1" dirty="0"/>
              <a:t>Google Meet</a:t>
            </a:r>
            <a:r>
              <a:rPr lang="en-IN" sz="2400" dirty="0"/>
              <a:t>: Google Meet is Google's video conferencing platform </a:t>
            </a:r>
            <a:r>
              <a:rPr lang="en-IN" sz="2400" dirty="0" smtClean="0"/>
              <a:t>integrated </a:t>
            </a:r>
            <a:r>
              <a:rPr lang="en-IN" sz="2400" dirty="0"/>
              <a:t>within Google Workspace. It enables high-quality video and </a:t>
            </a:r>
            <a:r>
              <a:rPr lang="en-IN" sz="2400" dirty="0" smtClean="0"/>
              <a:t>audio </a:t>
            </a:r>
            <a:r>
              <a:rPr lang="en-IN" sz="2400" dirty="0"/>
              <a:t>calls, screen sharing, and real-time collaboration on documents </a:t>
            </a:r>
            <a:r>
              <a:rPr lang="en-IN" sz="2400" dirty="0" smtClean="0"/>
              <a:t>and </a:t>
            </a:r>
            <a:r>
              <a:rPr lang="en-IN" sz="2400" dirty="0"/>
              <a:t>presentations. Google Meet also supports scheduling meetings </a:t>
            </a:r>
            <a:r>
              <a:rPr lang="en-IN" sz="2400" dirty="0" smtClean="0"/>
              <a:t>directly </a:t>
            </a:r>
            <a:r>
              <a:rPr lang="en-IN" sz="2400" dirty="0"/>
              <a:t>from Google </a:t>
            </a:r>
            <a:r>
              <a:rPr lang="en-IN" sz="2400" dirty="0" smtClean="0"/>
              <a:t>Calendar.</a:t>
            </a:r>
            <a:endParaRPr lang="en-IN" sz="2400" dirty="0"/>
          </a:p>
        </p:txBody>
      </p:sp>
    </p:spTree>
    <p:extLst>
      <p:ext uri="{BB962C8B-B14F-4D97-AF65-F5344CB8AC3E}">
        <p14:creationId xmlns:p14="http://schemas.microsoft.com/office/powerpoint/2010/main" val="1991101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416320"/>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3. Video Conferencing:</a:t>
            </a:r>
          </a:p>
          <a:p>
            <a:r>
              <a:rPr lang="en-IN" sz="2400" b="1" dirty="0"/>
              <a:t>Google Meet</a:t>
            </a:r>
            <a:r>
              <a:rPr lang="en-IN" sz="2400" dirty="0"/>
              <a:t>: Google Meet is Google's video conferencing platform </a:t>
            </a:r>
            <a:r>
              <a:rPr lang="en-IN" sz="2400" dirty="0" smtClean="0"/>
              <a:t>integrated </a:t>
            </a:r>
            <a:r>
              <a:rPr lang="en-IN" sz="2400" dirty="0"/>
              <a:t>within Google Workspace. It enables high-quality video and </a:t>
            </a:r>
            <a:r>
              <a:rPr lang="en-IN" sz="2400" dirty="0" smtClean="0"/>
              <a:t>audio </a:t>
            </a:r>
            <a:r>
              <a:rPr lang="en-IN" sz="2400" dirty="0"/>
              <a:t>calls, screen sharing, and real-time collaboration on documents </a:t>
            </a:r>
            <a:r>
              <a:rPr lang="en-IN" sz="2400" dirty="0" smtClean="0"/>
              <a:t>and </a:t>
            </a:r>
            <a:r>
              <a:rPr lang="en-IN" sz="2400" dirty="0"/>
              <a:t>presentations. Google Meet also supports scheduling meetings </a:t>
            </a:r>
            <a:r>
              <a:rPr lang="en-IN" sz="2400" dirty="0" smtClean="0"/>
              <a:t>directly </a:t>
            </a:r>
            <a:r>
              <a:rPr lang="en-IN" sz="2400" dirty="0"/>
              <a:t>from Google </a:t>
            </a:r>
            <a:r>
              <a:rPr lang="en-IN" sz="2400" dirty="0" smtClean="0"/>
              <a:t>Calendar.</a:t>
            </a:r>
            <a:endParaRPr lang="en-IN" sz="2400" dirty="0"/>
          </a:p>
        </p:txBody>
      </p:sp>
    </p:spTree>
    <p:extLst>
      <p:ext uri="{BB962C8B-B14F-4D97-AF65-F5344CB8AC3E}">
        <p14:creationId xmlns:p14="http://schemas.microsoft.com/office/powerpoint/2010/main" val="1309384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046988"/>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3. Video Conferencing:</a:t>
            </a:r>
          </a:p>
          <a:p>
            <a:r>
              <a:rPr lang="en-IN" sz="2400" b="1" dirty="0"/>
              <a:t>Skype</a:t>
            </a:r>
            <a:r>
              <a:rPr lang="en-IN" sz="2400" dirty="0"/>
              <a:t>: A video conferencing platform that allows users to make voice and </a:t>
            </a:r>
            <a:r>
              <a:rPr lang="en-IN" sz="2400" dirty="0" smtClean="0"/>
              <a:t>video calls</a:t>
            </a:r>
            <a:r>
              <a:rPr lang="en-IN" sz="2400" dirty="0"/>
              <a:t>, as well as send instant messages, with features such as screen sharing, </a:t>
            </a:r>
            <a:r>
              <a:rPr lang="en-IN" sz="2400" dirty="0" smtClean="0"/>
              <a:t>recording and </a:t>
            </a:r>
            <a:r>
              <a:rPr lang="en-IN" sz="2400" dirty="0"/>
              <a:t>the ability to schedule and join meeting</a:t>
            </a:r>
            <a:endParaRPr lang="en-IN" sz="2400" dirty="0"/>
          </a:p>
        </p:txBody>
      </p:sp>
    </p:spTree>
    <p:extLst>
      <p:ext uri="{BB962C8B-B14F-4D97-AF65-F5344CB8AC3E}">
        <p14:creationId xmlns:p14="http://schemas.microsoft.com/office/powerpoint/2010/main" val="2604033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046988"/>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3. Video Conferencing:</a:t>
            </a:r>
          </a:p>
          <a:p>
            <a:r>
              <a:rPr lang="en-IN" sz="2400" b="1" dirty="0"/>
              <a:t>WebEx: </a:t>
            </a:r>
            <a:r>
              <a:rPr lang="en-IN" sz="2400" dirty="0"/>
              <a:t>A Cisco-owned video conferencing platform that allows users to join </a:t>
            </a:r>
            <a:r>
              <a:rPr lang="en-IN" sz="2400" dirty="0" smtClean="0"/>
              <a:t>and host </a:t>
            </a:r>
            <a:r>
              <a:rPr lang="en-IN" sz="2400" dirty="0"/>
              <a:t>meetings, webinars, and virtual classrooms, with features such as screen </a:t>
            </a:r>
            <a:r>
              <a:rPr lang="en-IN" sz="2400" dirty="0" smtClean="0"/>
              <a:t>sharing, recording</a:t>
            </a:r>
            <a:r>
              <a:rPr lang="en-IN" sz="2400" dirty="0"/>
              <a:t>, and the ability to host large </a:t>
            </a:r>
            <a:r>
              <a:rPr lang="en-IN" sz="2400" dirty="0" smtClean="0"/>
              <a:t>meeting.</a:t>
            </a:r>
            <a:endParaRPr lang="en-IN" sz="2400" dirty="0"/>
          </a:p>
        </p:txBody>
      </p:sp>
    </p:spTree>
    <p:extLst>
      <p:ext uri="{BB962C8B-B14F-4D97-AF65-F5344CB8AC3E}">
        <p14:creationId xmlns:p14="http://schemas.microsoft.com/office/powerpoint/2010/main" val="391951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913312" y="1801906"/>
            <a:ext cx="7697288" cy="5632311"/>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b="1" dirty="0"/>
              <a:t>Electronic mail</a:t>
            </a:r>
            <a:endParaRPr lang="en-IN" sz="2400" dirty="0"/>
          </a:p>
          <a:p>
            <a:r>
              <a:rPr lang="en-IN" sz="2400" dirty="0"/>
              <a:t>Electronic mail, commonly known as email, is a digital method of sending and </a:t>
            </a:r>
            <a:r>
              <a:rPr lang="en-IN" sz="2400" dirty="0" smtClean="0"/>
              <a:t>receiving messages </a:t>
            </a:r>
            <a:r>
              <a:rPr lang="en-IN" sz="2400" dirty="0"/>
              <a:t>and other information over the internet. Here's a general overview of how </a:t>
            </a:r>
            <a:r>
              <a:rPr lang="en-IN" sz="2400" dirty="0" smtClean="0"/>
              <a:t>email works</a:t>
            </a:r>
          </a:p>
          <a:p>
            <a:endParaRPr lang="en-IN" sz="2400" dirty="0" smtClean="0"/>
          </a:p>
          <a:p>
            <a:r>
              <a:rPr lang="en-IN" sz="2400" dirty="0" smtClean="0">
                <a:solidFill>
                  <a:srgbClr val="FF0000"/>
                </a:solidFill>
              </a:rPr>
              <a:t>1.Sending </a:t>
            </a:r>
            <a:r>
              <a:rPr lang="en-IN" sz="2400" dirty="0">
                <a:solidFill>
                  <a:srgbClr val="FF0000"/>
                </a:solidFill>
              </a:rPr>
              <a:t>an email</a:t>
            </a:r>
            <a:r>
              <a:rPr lang="en-IN" sz="2400" dirty="0"/>
              <a:t>: To send an email, a user composes a message using an email client</a:t>
            </a:r>
            <a:r>
              <a:rPr lang="en-IN" sz="2400" dirty="0" smtClean="0"/>
              <a:t>, such </a:t>
            </a:r>
            <a:r>
              <a:rPr lang="en-IN" sz="2400" dirty="0"/>
              <a:t>as Microsoft Outlook, Gmail, or Thunderbird. The message includes a </a:t>
            </a:r>
            <a:r>
              <a:rPr lang="en-IN" sz="2400" dirty="0" smtClean="0"/>
              <a:t>recipient's email </a:t>
            </a:r>
            <a:r>
              <a:rPr lang="en-IN" sz="2400" dirty="0"/>
              <a:t>address, a subject line, and the message body. The user then clicks the "send" button to transmit the message over the </a:t>
            </a:r>
            <a:r>
              <a:rPr lang="en-IN" sz="2400" dirty="0" smtClean="0"/>
              <a:t>internet.</a:t>
            </a:r>
            <a:endParaRPr lang="en-IN" sz="2400" dirty="0"/>
          </a:p>
          <a:p>
            <a:endParaRPr lang="en-IN" sz="2400" dirty="0" smtClean="0"/>
          </a:p>
          <a:p>
            <a:r>
              <a:rPr lang="en-IN" sz="2400" dirty="0"/>
              <a:t> </a:t>
            </a:r>
          </a:p>
        </p:txBody>
      </p:sp>
    </p:spTree>
    <p:extLst>
      <p:ext uri="{BB962C8B-B14F-4D97-AF65-F5344CB8AC3E}">
        <p14:creationId xmlns:p14="http://schemas.microsoft.com/office/powerpoint/2010/main" val="713022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161109" y="1752600"/>
            <a:ext cx="8686799" cy="3046988"/>
          </a:xfrm>
          <a:prstGeom prst="rect">
            <a:avLst/>
          </a:prstGeom>
          <a:noFill/>
        </p:spPr>
        <p:txBody>
          <a:bodyPr wrap="square" rtlCol="0">
            <a:spAutoFit/>
          </a:bodyPr>
          <a:lstStyle/>
          <a:p>
            <a:endParaRPr lang="en-IN" sz="2400" dirty="0" smtClean="0">
              <a:solidFill>
                <a:srgbClr val="FFFF00"/>
              </a:solidFill>
            </a:endParaRPr>
          </a:p>
          <a:p>
            <a:r>
              <a:rPr lang="en-IN" sz="2400" dirty="0" smtClean="0">
                <a:solidFill>
                  <a:srgbClr val="FFFF00"/>
                </a:solidFill>
              </a:rPr>
              <a:t>Collaboration </a:t>
            </a:r>
            <a:r>
              <a:rPr lang="en-IN" sz="2400" dirty="0">
                <a:solidFill>
                  <a:srgbClr val="FFFF00"/>
                </a:solidFill>
              </a:rPr>
              <a:t>using file sharing, messaging, video conferencing</a:t>
            </a:r>
          </a:p>
          <a:p>
            <a:endParaRPr lang="en-IN" sz="2400" dirty="0" smtClean="0"/>
          </a:p>
          <a:p>
            <a:r>
              <a:rPr lang="en-IN" sz="2400" dirty="0">
                <a:solidFill>
                  <a:srgbClr val="FF0000"/>
                </a:solidFill>
              </a:rPr>
              <a:t>3. Video Conferencing:</a:t>
            </a:r>
          </a:p>
          <a:p>
            <a:r>
              <a:rPr lang="en-IN" sz="2400" b="1" dirty="0" err="1"/>
              <a:t>GoToMeeting</a:t>
            </a:r>
            <a:r>
              <a:rPr lang="en-IN" sz="2400" dirty="0"/>
              <a:t>: A video conferencing platform that allows users to join and </a:t>
            </a:r>
            <a:r>
              <a:rPr lang="en-IN" sz="2400" dirty="0" smtClean="0"/>
              <a:t>host meetings</a:t>
            </a:r>
            <a:r>
              <a:rPr lang="en-IN" sz="2400" dirty="0"/>
              <a:t>, webinars, and virtual classrooms, with features such as screen </a:t>
            </a:r>
            <a:r>
              <a:rPr lang="en-IN" sz="2400" dirty="0" smtClean="0"/>
              <a:t>sharing, recording</a:t>
            </a:r>
            <a:r>
              <a:rPr lang="en-IN" sz="2400" dirty="0"/>
              <a:t>, and the ability to host large </a:t>
            </a:r>
            <a:r>
              <a:rPr lang="en-IN" sz="2400" dirty="0" smtClean="0"/>
              <a:t>meetings.</a:t>
            </a:r>
            <a:endParaRPr lang="en-IN" sz="2400" dirty="0"/>
          </a:p>
        </p:txBody>
      </p:sp>
    </p:spTree>
    <p:extLst>
      <p:ext uri="{BB962C8B-B14F-4D97-AF65-F5344CB8AC3E}">
        <p14:creationId xmlns:p14="http://schemas.microsoft.com/office/powerpoint/2010/main" val="290622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a:t>
            </a:r>
            <a:endParaRPr lang="en-IN" dirty="0"/>
          </a:p>
        </p:txBody>
      </p:sp>
      <p:sp>
        <p:nvSpPr>
          <p:cNvPr id="3" name="Title 2"/>
          <p:cNvSpPr>
            <a:spLocks noGrp="1"/>
          </p:cNvSpPr>
          <p:nvPr>
            <p:ph type="title"/>
          </p:nvPr>
        </p:nvSpPr>
        <p:spPr/>
        <p:txBody>
          <a:bodyPr/>
          <a:lstStyle/>
          <a:p>
            <a:r>
              <a:rPr lang="en-IN" dirty="0" smtClean="0"/>
              <a:t>Keep Learning</a:t>
            </a:r>
            <a:endParaRPr lang="en-IN" dirty="0"/>
          </a:p>
        </p:txBody>
      </p:sp>
      <p:sp>
        <p:nvSpPr>
          <p:cNvPr id="4" name="Rectangle 3"/>
          <p:cNvSpPr/>
          <p:nvPr/>
        </p:nvSpPr>
        <p:spPr>
          <a:xfrm rot="20954505">
            <a:off x="1003001" y="3429917"/>
            <a:ext cx="6468868"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99454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913312" y="1801906"/>
            <a:ext cx="7697288" cy="5262979"/>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b="1" dirty="0"/>
              <a:t>Electronic mail</a:t>
            </a:r>
            <a:endParaRPr lang="en-IN" sz="2400" dirty="0"/>
          </a:p>
          <a:p>
            <a:r>
              <a:rPr lang="en-IN" sz="2400" dirty="0" smtClean="0">
                <a:solidFill>
                  <a:srgbClr val="FF0000"/>
                </a:solidFill>
              </a:rPr>
              <a:t>2.Email </a:t>
            </a:r>
            <a:r>
              <a:rPr lang="en-IN" sz="2400" dirty="0">
                <a:solidFill>
                  <a:srgbClr val="FF0000"/>
                </a:solidFill>
              </a:rPr>
              <a:t>servers</a:t>
            </a:r>
            <a:r>
              <a:rPr lang="en-IN" sz="2400" dirty="0"/>
              <a:t>: The message is then sent to the recipient's email server, which is </a:t>
            </a:r>
            <a:r>
              <a:rPr lang="en-IN" sz="2400" dirty="0" smtClean="0"/>
              <a:t>a computer </a:t>
            </a:r>
            <a:r>
              <a:rPr lang="en-IN" sz="2400" dirty="0"/>
              <a:t>or group of computers that are responsible for storing and forwarding </a:t>
            </a:r>
            <a:r>
              <a:rPr lang="en-IN" sz="2400" dirty="0" smtClean="0"/>
              <a:t>email messages.</a:t>
            </a:r>
          </a:p>
          <a:p>
            <a:endParaRPr lang="en-IN" sz="2400" dirty="0" smtClean="0"/>
          </a:p>
          <a:p>
            <a:r>
              <a:rPr lang="en-IN" sz="2400" dirty="0" smtClean="0">
                <a:solidFill>
                  <a:srgbClr val="FF0000"/>
                </a:solidFill>
              </a:rPr>
              <a:t>3.Forwarding </a:t>
            </a:r>
            <a:r>
              <a:rPr lang="en-IN" sz="2400" dirty="0">
                <a:solidFill>
                  <a:srgbClr val="FF0000"/>
                </a:solidFill>
              </a:rPr>
              <a:t>the message</a:t>
            </a:r>
            <a:r>
              <a:rPr lang="en-IN" sz="2400" dirty="0"/>
              <a:t>: The recipient's email server then forwards the message </a:t>
            </a:r>
            <a:r>
              <a:rPr lang="en-IN" sz="2400" dirty="0" smtClean="0"/>
              <a:t>to the </a:t>
            </a:r>
            <a:r>
              <a:rPr lang="en-IN" sz="2400" dirty="0"/>
              <a:t>recipient's email client, which is the software or application that the recipient </a:t>
            </a:r>
            <a:r>
              <a:rPr lang="en-IN" sz="2400" dirty="0" smtClean="0"/>
              <a:t>uses to </a:t>
            </a:r>
            <a:r>
              <a:rPr lang="en-IN" sz="2400" dirty="0"/>
              <a:t>access and read their email</a:t>
            </a:r>
          </a:p>
          <a:p>
            <a:endParaRPr lang="en-IN" sz="2400" dirty="0"/>
          </a:p>
          <a:p>
            <a:endParaRPr lang="en-IN" sz="2400" dirty="0" smtClean="0"/>
          </a:p>
          <a:p>
            <a:r>
              <a:rPr lang="en-IN" sz="2400" dirty="0"/>
              <a:t> </a:t>
            </a:r>
          </a:p>
        </p:txBody>
      </p:sp>
    </p:spTree>
    <p:extLst>
      <p:ext uri="{BB962C8B-B14F-4D97-AF65-F5344CB8AC3E}">
        <p14:creationId xmlns:p14="http://schemas.microsoft.com/office/powerpoint/2010/main" val="307038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913312" y="1801906"/>
            <a:ext cx="7697288" cy="4524315"/>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b="1" dirty="0"/>
              <a:t>Electronic mail</a:t>
            </a:r>
            <a:endParaRPr lang="en-IN" sz="2400" dirty="0"/>
          </a:p>
          <a:p>
            <a:r>
              <a:rPr lang="en-IN" sz="2400" dirty="0" smtClean="0">
                <a:solidFill>
                  <a:srgbClr val="FF0000"/>
                </a:solidFill>
              </a:rPr>
              <a:t>4.Reading </a:t>
            </a:r>
            <a:r>
              <a:rPr lang="en-IN" sz="2400" dirty="0">
                <a:solidFill>
                  <a:srgbClr val="FF0000"/>
                </a:solidFill>
              </a:rPr>
              <a:t>the email</a:t>
            </a:r>
            <a:r>
              <a:rPr lang="en-IN" sz="2400" dirty="0"/>
              <a:t>: The recipient can then open and read the email message, and </a:t>
            </a:r>
            <a:r>
              <a:rPr lang="en-IN" sz="2400" dirty="0" smtClean="0"/>
              <a:t>can also </a:t>
            </a:r>
            <a:r>
              <a:rPr lang="en-IN" sz="2400" dirty="0"/>
              <a:t>reply to the message, forward it to other people, or delete it</a:t>
            </a:r>
            <a:r>
              <a:rPr lang="en-IN" sz="2400" dirty="0" smtClean="0"/>
              <a:t>.</a:t>
            </a:r>
          </a:p>
          <a:p>
            <a:endParaRPr lang="en-IN" sz="2400" dirty="0"/>
          </a:p>
          <a:p>
            <a:r>
              <a:rPr lang="en-IN" sz="2400" dirty="0" smtClean="0">
                <a:solidFill>
                  <a:srgbClr val="FF0000"/>
                </a:solidFill>
              </a:rPr>
              <a:t>5.Email </a:t>
            </a:r>
            <a:r>
              <a:rPr lang="en-IN" sz="2400" dirty="0">
                <a:solidFill>
                  <a:srgbClr val="FF0000"/>
                </a:solidFill>
              </a:rPr>
              <a:t>attachments</a:t>
            </a:r>
            <a:r>
              <a:rPr lang="en-IN" sz="2400" dirty="0"/>
              <a:t>: Users can also attach files such as documents, images, and </a:t>
            </a:r>
            <a:r>
              <a:rPr lang="en-IN" sz="2400" dirty="0" smtClean="0"/>
              <a:t>videos to </a:t>
            </a:r>
            <a:r>
              <a:rPr lang="en-IN" sz="2400" dirty="0"/>
              <a:t>an email message. These attachments can be downloaded and opened by </a:t>
            </a:r>
            <a:r>
              <a:rPr lang="en-IN" sz="2400" dirty="0" smtClean="0"/>
              <a:t>the recipient</a:t>
            </a:r>
            <a:endParaRPr lang="en-IN" sz="2400" dirty="0"/>
          </a:p>
          <a:p>
            <a:endParaRPr lang="en-IN" sz="2400" dirty="0" smtClean="0"/>
          </a:p>
          <a:p>
            <a:r>
              <a:rPr lang="en-IN" sz="2400" dirty="0"/>
              <a:t> </a:t>
            </a:r>
          </a:p>
        </p:txBody>
      </p:sp>
    </p:spTree>
    <p:extLst>
      <p:ext uri="{BB962C8B-B14F-4D97-AF65-F5344CB8AC3E}">
        <p14:creationId xmlns:p14="http://schemas.microsoft.com/office/powerpoint/2010/main" val="196834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913312" y="1801906"/>
            <a:ext cx="7697288" cy="4154984"/>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b="1" dirty="0"/>
              <a:t>Electronic mail</a:t>
            </a:r>
            <a:endParaRPr lang="en-IN" sz="2400" dirty="0"/>
          </a:p>
          <a:p>
            <a:r>
              <a:rPr lang="en-IN" sz="2400" dirty="0" smtClean="0">
                <a:solidFill>
                  <a:srgbClr val="FF0000"/>
                </a:solidFill>
              </a:rPr>
              <a:t>6.SPAM </a:t>
            </a:r>
            <a:r>
              <a:rPr lang="en-IN" sz="2400" dirty="0">
                <a:solidFill>
                  <a:srgbClr val="FF0000"/>
                </a:solidFill>
              </a:rPr>
              <a:t>filters</a:t>
            </a:r>
            <a:r>
              <a:rPr lang="en-IN" sz="2400" dirty="0"/>
              <a:t>: To prevent unwanted emails, most email servers have built-in </a:t>
            </a:r>
            <a:r>
              <a:rPr lang="en-IN" sz="2400" dirty="0" smtClean="0"/>
              <a:t>spam filters </a:t>
            </a:r>
            <a:r>
              <a:rPr lang="en-IN" sz="2400" dirty="0"/>
              <a:t>that automatically identify and discard emails that are deemed to be spam </a:t>
            </a:r>
            <a:r>
              <a:rPr lang="en-IN" sz="2400" dirty="0" smtClean="0"/>
              <a:t>or malicious.</a:t>
            </a:r>
          </a:p>
          <a:p>
            <a:r>
              <a:rPr lang="en-IN" sz="2400" dirty="0" smtClean="0">
                <a:solidFill>
                  <a:srgbClr val="FF0000"/>
                </a:solidFill>
              </a:rPr>
              <a:t>7.Security</a:t>
            </a:r>
            <a:r>
              <a:rPr lang="en-IN" sz="2400" dirty="0">
                <a:solidFill>
                  <a:srgbClr val="FF0000"/>
                </a:solidFill>
              </a:rPr>
              <a:t>: </a:t>
            </a:r>
            <a:r>
              <a:rPr lang="en-IN" sz="2400" dirty="0"/>
              <a:t>To protect email from unauthorized access, email servers and clients </a:t>
            </a:r>
            <a:r>
              <a:rPr lang="en-IN" sz="2400" dirty="0" smtClean="0"/>
              <a:t>use encryption </a:t>
            </a:r>
            <a:r>
              <a:rPr lang="en-IN" sz="2400" dirty="0"/>
              <a:t>methods like SSL and TLS to encrypt the messages and attachment</a:t>
            </a:r>
          </a:p>
          <a:p>
            <a:endParaRPr lang="en-IN" sz="2400" dirty="0" smtClean="0"/>
          </a:p>
          <a:p>
            <a:r>
              <a:rPr lang="en-IN" sz="2400" dirty="0"/>
              <a:t> </a:t>
            </a:r>
          </a:p>
        </p:txBody>
      </p:sp>
    </p:spTree>
    <p:extLst>
      <p:ext uri="{BB962C8B-B14F-4D97-AF65-F5344CB8AC3E}">
        <p14:creationId xmlns:p14="http://schemas.microsoft.com/office/powerpoint/2010/main" val="233402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913312" y="1801906"/>
            <a:ext cx="7697288" cy="4154984"/>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b="1" dirty="0"/>
              <a:t>Electronic mail</a:t>
            </a:r>
            <a:endParaRPr lang="en-IN" sz="2400" dirty="0"/>
          </a:p>
          <a:p>
            <a:r>
              <a:rPr lang="en-IN" sz="2400" dirty="0">
                <a:solidFill>
                  <a:srgbClr val="FF0000"/>
                </a:solidFill>
              </a:rPr>
              <a:t>What does CC mean in email</a:t>
            </a:r>
            <a:r>
              <a:rPr lang="en-IN" sz="2400" dirty="0"/>
              <a:t>?</a:t>
            </a:r>
          </a:p>
          <a:p>
            <a:r>
              <a:rPr lang="en-IN" sz="2400" b="1" dirty="0"/>
              <a:t>CC stands for “Carbon copy”.</a:t>
            </a:r>
            <a:r>
              <a:rPr lang="en-IN" sz="2400" dirty="0"/>
              <a:t> When you put email address(</a:t>
            </a:r>
            <a:r>
              <a:rPr lang="en-IN" sz="2400" dirty="0" err="1"/>
              <a:t>es</a:t>
            </a:r>
            <a:r>
              <a:rPr lang="en-IN" sz="2400" dirty="0"/>
              <a:t>) in the Cc field, you send a copy of the email to those recipient(s) for their information only, indicating that no reply is required or expected. Those email addresses are also visible to the main recipient (whose address is in the “To” field) and they can decide whether to reply to the sender only (by choosing “Reply”) or to also include the </a:t>
            </a:r>
            <a:r>
              <a:rPr lang="en-IN" sz="2400" dirty="0" err="1"/>
              <a:t>cc’ed</a:t>
            </a:r>
            <a:r>
              <a:rPr lang="en-IN" sz="2400" dirty="0"/>
              <a:t> addresses (by clicking “Reply all”). </a:t>
            </a:r>
          </a:p>
        </p:txBody>
      </p:sp>
    </p:spTree>
    <p:extLst>
      <p:ext uri="{BB962C8B-B14F-4D97-AF65-F5344CB8AC3E}">
        <p14:creationId xmlns:p14="http://schemas.microsoft.com/office/powerpoint/2010/main" val="183343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913312" y="1801906"/>
            <a:ext cx="7697288" cy="3416320"/>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b="1" dirty="0"/>
              <a:t>Electronic mail</a:t>
            </a:r>
            <a:endParaRPr lang="en-IN" sz="2400" dirty="0"/>
          </a:p>
          <a:p>
            <a:r>
              <a:rPr lang="en-IN" sz="2400" dirty="0">
                <a:solidFill>
                  <a:srgbClr val="FF0000"/>
                </a:solidFill>
              </a:rPr>
              <a:t>What does BCC mean in email?</a:t>
            </a:r>
          </a:p>
          <a:p>
            <a:r>
              <a:rPr lang="en-IN" sz="2400" b="1" dirty="0"/>
              <a:t>BCC stands for “Blind carbon copy”.</a:t>
            </a:r>
            <a:r>
              <a:rPr lang="en-IN" sz="2400" dirty="0"/>
              <a:t> The recipients you add in the Bcc field are invisible to all other recipients (under </a:t>
            </a:r>
            <a:r>
              <a:rPr lang="en-IN" sz="2400" b="1" dirty="0"/>
              <a:t>To</a:t>
            </a:r>
            <a:r>
              <a:rPr lang="en-IN" sz="2400" dirty="0"/>
              <a:t> or </a:t>
            </a:r>
            <a:r>
              <a:rPr lang="en-IN" sz="2400" b="1" dirty="0"/>
              <a:t>Cc</a:t>
            </a:r>
            <a:r>
              <a:rPr lang="en-IN" sz="2400" dirty="0"/>
              <a:t>). Bcc is useful if you prefer to keep recipient email addresses private. It also means that the </a:t>
            </a:r>
            <a:r>
              <a:rPr lang="en-IN" sz="2400" dirty="0" err="1"/>
              <a:t>bcc'ed</a:t>
            </a:r>
            <a:r>
              <a:rPr lang="en-IN" sz="2400" dirty="0"/>
              <a:t> recipients will not receive any reply emails from the other recipients, even if they select “Reply all”. </a:t>
            </a:r>
          </a:p>
        </p:txBody>
      </p:sp>
    </p:spTree>
    <p:extLst>
      <p:ext uri="{BB962C8B-B14F-4D97-AF65-F5344CB8AC3E}">
        <p14:creationId xmlns:p14="http://schemas.microsoft.com/office/powerpoint/2010/main" val="16810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38200"/>
          </a:xfrm>
        </p:spPr>
        <p:txBody>
          <a:bodyPr/>
          <a:lstStyle/>
          <a:p>
            <a:r>
              <a:rPr lang="en-IN" dirty="0" smtClean="0"/>
              <a:t>Digital Empowerment</a:t>
            </a:r>
            <a:endParaRPr lang="en-IN" dirty="0"/>
          </a:p>
        </p:txBody>
      </p:sp>
      <p:sp>
        <p:nvSpPr>
          <p:cNvPr id="3" name="Subtitle 2"/>
          <p:cNvSpPr>
            <a:spLocks noGrp="1"/>
          </p:cNvSpPr>
          <p:nvPr>
            <p:ph type="subTitle" idx="1"/>
          </p:nvPr>
        </p:nvSpPr>
        <p:spPr>
          <a:xfrm>
            <a:off x="1371600" y="1219200"/>
            <a:ext cx="6400800" cy="914400"/>
          </a:xfrm>
        </p:spPr>
        <p:txBody>
          <a:bodyPr>
            <a:normAutofit/>
          </a:bodyPr>
          <a:lstStyle/>
          <a:p>
            <a:r>
              <a:rPr lang="en-IN" sz="3300" dirty="0">
                <a:solidFill>
                  <a:srgbClr val="FFFF00"/>
                </a:solidFill>
              </a:rPr>
              <a:t> </a:t>
            </a:r>
            <a:r>
              <a:rPr lang="en-IN" sz="3200" dirty="0"/>
              <a:t>Data Organization</a:t>
            </a:r>
            <a:r>
              <a:rPr lang="en-IN" dirty="0"/>
              <a:t/>
            </a:r>
            <a:br>
              <a:rPr lang="en-IN" dirty="0"/>
            </a:br>
            <a:endParaRPr lang="en-IN" dirty="0"/>
          </a:p>
        </p:txBody>
      </p:sp>
      <p:sp>
        <p:nvSpPr>
          <p:cNvPr id="4" name="TextBox 3"/>
          <p:cNvSpPr txBox="1"/>
          <p:nvPr/>
        </p:nvSpPr>
        <p:spPr>
          <a:xfrm>
            <a:off x="363583" y="1633441"/>
            <a:ext cx="8458200" cy="5262979"/>
          </a:xfrm>
          <a:prstGeom prst="rect">
            <a:avLst/>
          </a:prstGeom>
          <a:noFill/>
        </p:spPr>
        <p:txBody>
          <a:bodyPr wrap="square" rtlCol="0">
            <a:spAutoFit/>
          </a:bodyPr>
          <a:lstStyle/>
          <a:p>
            <a:r>
              <a:rPr lang="en-IN" sz="2400" dirty="0">
                <a:solidFill>
                  <a:srgbClr val="FF0000"/>
                </a:solidFill>
              </a:rPr>
              <a:t>Electronic Communication</a:t>
            </a:r>
            <a:r>
              <a:rPr lang="en-IN" sz="2400" dirty="0" smtClean="0">
                <a:solidFill>
                  <a:srgbClr val="FF0000"/>
                </a:solidFill>
              </a:rPr>
              <a:t>: </a:t>
            </a:r>
          </a:p>
          <a:p>
            <a:r>
              <a:rPr lang="en-IN" sz="2400" dirty="0">
                <a:solidFill>
                  <a:srgbClr val="FFFF00"/>
                </a:solidFill>
              </a:rPr>
              <a:t>Blogs: </a:t>
            </a:r>
            <a:r>
              <a:rPr lang="en-IN" sz="2400" dirty="0" smtClean="0"/>
              <a:t>Blogs</a:t>
            </a:r>
            <a:r>
              <a:rPr lang="en-IN" sz="2400" dirty="0"/>
              <a:t>, short for weblogs, are online platforms where individuals or groups share </a:t>
            </a:r>
            <a:r>
              <a:rPr lang="en-IN" sz="2400" dirty="0" smtClean="0"/>
              <a:t>their </a:t>
            </a:r>
            <a:r>
              <a:rPr lang="en-IN" sz="2400" dirty="0"/>
              <a:t>thoughts, ideas, opinions, and experiences. They typically consist of a </a:t>
            </a:r>
            <a:r>
              <a:rPr lang="en-IN" sz="2400" dirty="0" smtClean="0"/>
              <a:t>series </a:t>
            </a:r>
            <a:r>
              <a:rPr lang="en-IN" sz="2400" dirty="0"/>
              <a:t>of posts arranged in reverse chronological order, with the most recent </a:t>
            </a:r>
            <a:r>
              <a:rPr lang="en-IN" sz="2400" dirty="0" smtClean="0"/>
              <a:t>posts </a:t>
            </a:r>
            <a:r>
              <a:rPr lang="en-IN" sz="2400" dirty="0"/>
              <a:t>appearing first. Blogs can cover a wide range of topics, including </a:t>
            </a:r>
            <a:r>
              <a:rPr lang="en-IN" sz="2400" dirty="0" smtClean="0"/>
              <a:t>personal interests</a:t>
            </a:r>
            <a:r>
              <a:rPr lang="en-IN" sz="2400" dirty="0"/>
              <a:t>, hobbies, travel, fashion, technology, and more. They provide a </a:t>
            </a:r>
            <a:r>
              <a:rPr lang="en-IN" sz="2400" dirty="0" smtClean="0"/>
              <a:t>platform </a:t>
            </a:r>
            <a:r>
              <a:rPr lang="en-IN" sz="2400" dirty="0"/>
              <a:t>for self-expression and creativity, allowing individuals to share their </a:t>
            </a:r>
            <a:r>
              <a:rPr lang="en-IN" sz="2400" dirty="0" smtClean="0"/>
              <a:t>expertise </a:t>
            </a:r>
            <a:r>
              <a:rPr lang="en-IN" sz="2400" dirty="0"/>
              <a:t>and engage with a community of readers. Blogs often include features </a:t>
            </a:r>
            <a:r>
              <a:rPr lang="en-IN" sz="2400" dirty="0" smtClean="0"/>
              <a:t>for comments </a:t>
            </a:r>
            <a:r>
              <a:rPr lang="en-IN" sz="2400" dirty="0"/>
              <a:t>and discussions, fostering interaction and building a sense of </a:t>
            </a:r>
            <a:r>
              <a:rPr lang="en-IN" sz="2400" dirty="0" smtClean="0"/>
              <a:t>community </a:t>
            </a:r>
            <a:r>
              <a:rPr lang="en-IN" sz="2400" dirty="0"/>
              <a:t>around shared interests. They have become popular channels for </a:t>
            </a:r>
            <a:r>
              <a:rPr lang="en-IN" sz="2400" dirty="0" smtClean="0"/>
              <a:t>content </a:t>
            </a:r>
            <a:r>
              <a:rPr lang="en-IN" sz="2400" dirty="0"/>
              <a:t>creation, knowledge sharing, and online journalism</a:t>
            </a:r>
          </a:p>
        </p:txBody>
      </p:sp>
    </p:spTree>
    <p:extLst>
      <p:ext uri="{BB962C8B-B14F-4D97-AF65-F5344CB8AC3E}">
        <p14:creationId xmlns:p14="http://schemas.microsoft.com/office/powerpoint/2010/main" val="2198890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492</TotalTime>
  <Words>2190</Words>
  <Application>Microsoft Office PowerPoint</Application>
  <PresentationFormat>On-screen Show (4:3)</PresentationFormat>
  <Paragraphs>201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Waveform</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Digital Empowerment</vt:lpstr>
      <vt:lpstr>Keep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Empowerment</dc:title>
  <dc:creator>Administrator</dc:creator>
  <cp:lastModifiedBy>Administrator</cp:lastModifiedBy>
  <cp:revision>78</cp:revision>
  <dcterms:created xsi:type="dcterms:W3CDTF">2006-08-16T00:00:00Z</dcterms:created>
  <dcterms:modified xsi:type="dcterms:W3CDTF">2024-08-21T11:04:01Z</dcterms:modified>
</cp:coreProperties>
</file>