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45668" y="1143457"/>
            <a:ext cx="4648835" cy="418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" y="371983"/>
            <a:ext cx="7545705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200" y="1827022"/>
            <a:ext cx="11190605" cy="293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0260" y="646521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1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image" Target="../media/image51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image" Target="../media/image60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Relationship Id="rId4" Type="http://schemas.openxmlformats.org/officeDocument/2006/relationships/image" Target="../media/image63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Relationship Id="rId4" Type="http://schemas.openxmlformats.org/officeDocument/2006/relationships/image" Target="../media/image66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Relationship Id="rId5" Type="http://schemas.openxmlformats.org/officeDocument/2006/relationships/image" Target="../media/image70.jpg"/><Relationship Id="rId6" Type="http://schemas.openxmlformats.org/officeDocument/2006/relationships/image" Target="../media/image71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jpg"/><Relationship Id="rId4" Type="http://schemas.openxmlformats.org/officeDocument/2006/relationships/image" Target="../media/image74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7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Relationship Id="rId3" Type="http://schemas.openxmlformats.org/officeDocument/2006/relationships/image" Target="../media/image79.jpg"/><Relationship Id="rId4" Type="http://schemas.openxmlformats.org/officeDocument/2006/relationships/image" Target="../media/image80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Relationship Id="rId3" Type="http://schemas.openxmlformats.org/officeDocument/2006/relationships/image" Target="../media/image82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ightscale.com/blog/enterprise-" TargetMode="External"/><Relationship Id="rId3" Type="http://schemas.openxmlformats.org/officeDocument/2006/relationships/hyperlink" Target="http://www.knowledgehut.com/blog/cloud-" TargetMode="Externa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c5q6qwp_" TargetMode="External"/><Relationship Id="rId3" Type="http://schemas.openxmlformats.org/officeDocument/2006/relationships/hyperlink" Target="http://www.youtube.com/watch?v=L-cC-JjYos0" TargetMode="External"/><Relationship Id="rId4" Type="http://schemas.openxmlformats.org/officeDocument/2006/relationships/hyperlink" Target="http://www.youtube.com/watch?v=uXn7PB4wlU4" TargetMode="External"/><Relationship Id="rId5" Type="http://schemas.openxmlformats.org/officeDocument/2006/relationships/hyperlink" Target="http://www.youtube.com/watch?v=Te44cpq7LPM" TargetMode="External"/><Relationship Id="rId6" Type="http://schemas.openxmlformats.org/officeDocument/2006/relationships/hyperlink" Target="http://www.youtube.com/watch?v=wI84CjHMKhk" TargetMode="Externa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onaudio.com/Ficheiros/111840873X_Cloud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77569" y="2690317"/>
            <a:ext cx="10081260" cy="2263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11760" marR="104139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Arial"/>
                <a:cs typeface="Arial"/>
              </a:rPr>
              <a:t>Cloud</a:t>
            </a:r>
            <a:r>
              <a:rPr dirty="0" sz="4000" spc="-204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Computing</a:t>
            </a:r>
            <a:r>
              <a:rPr dirty="0" sz="4000" spc="-15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-</a:t>
            </a:r>
            <a:r>
              <a:rPr dirty="0" sz="4000" spc="-200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Challenges,</a:t>
            </a:r>
            <a:r>
              <a:rPr dirty="0" sz="4000" spc="-15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Risk,</a:t>
            </a:r>
            <a:r>
              <a:rPr dirty="0" sz="4000" spc="-18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 </a:t>
            </a:r>
            <a:r>
              <a:rPr dirty="0" sz="4000" spc="-10" b="1">
                <a:latin typeface="Arial"/>
                <a:cs typeface="Arial"/>
              </a:rPr>
              <a:t>Mitigation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800" b="1">
                <a:latin typeface="Arial"/>
                <a:cs typeface="Arial"/>
              </a:rPr>
              <a:t>Module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Number: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b="1">
                <a:latin typeface="Arial"/>
                <a:cs typeface="Arial"/>
              </a:rPr>
              <a:t>Module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Name: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Calibri"/>
                <a:cs typeface="Calibri"/>
              </a:rPr>
              <a:t>Cloud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Computing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-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Challenges,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Risk,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and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Mitigation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Version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Code: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Released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Date: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18-Jul-</a:t>
            </a:r>
            <a:r>
              <a:rPr dirty="0" sz="1800" spc="-20" b="1">
                <a:latin typeface="Arial"/>
                <a:cs typeface="Arial"/>
              </a:rPr>
              <a:t>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853420" cy="509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Application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dirty="0" sz="1800">
                <a:latin typeface="Times New Roman"/>
                <a:cs typeface="Times New Roman"/>
              </a:rPr>
              <a:t>Managing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cloud: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Make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sure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application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is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right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every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well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critical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suitability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 </a:t>
            </a:r>
            <a:r>
              <a:rPr dirty="0" sz="1800" spc="-10">
                <a:latin typeface="Times New Roman"/>
                <a:cs typeface="Times New Roman"/>
              </a:rPr>
              <a:t>migration.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692785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Define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business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requirements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standards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availability, reliability,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response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etc.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communicated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properly.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2"/>
            </a:pPr>
            <a:endParaRPr sz="1800">
              <a:latin typeface="Times New Roman"/>
              <a:cs typeface="Times New Roman"/>
            </a:endParaRPr>
          </a:p>
          <a:p>
            <a:pPr marL="355600" marR="280035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Seek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unified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view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across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hybrid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environment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proactively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quality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diagnostics,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enterprises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focus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monitoring cloud-enabled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processes from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end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 </a:t>
            </a:r>
            <a:r>
              <a:rPr dirty="0" sz="1800" spc="-25">
                <a:latin typeface="Times New Roman"/>
                <a:cs typeface="Times New Roman"/>
              </a:rPr>
              <a:t>by </a:t>
            </a:r>
            <a:r>
              <a:rPr dirty="0" sz="1800">
                <a:latin typeface="Times New Roman"/>
                <a:cs typeface="Times New Roman"/>
              </a:rPr>
              <a:t>creating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single,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unified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view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traditional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provides </a:t>
            </a:r>
            <a:r>
              <a:rPr dirty="0" sz="1800">
                <a:latin typeface="Times New Roman"/>
                <a:cs typeface="Times New Roman"/>
              </a:rPr>
              <a:t>near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real-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visibility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optimal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2"/>
            </a:pPr>
            <a:endParaRPr sz="1800">
              <a:latin typeface="Times New Roman"/>
              <a:cs typeface="Times New Roman"/>
            </a:endParaRPr>
          </a:p>
          <a:p>
            <a:pPr marL="355600" marR="53340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Deploy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analytics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holistic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visibility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Enterprises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silos,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vendors,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monitored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correlated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anomalies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impact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critical application.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8" y="1121663"/>
            <a:ext cx="1673352" cy="9403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593705" cy="536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Application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355600" marR="125730" indent="-342900">
              <a:lnSpc>
                <a:spcPct val="100000"/>
              </a:lnSpc>
              <a:spcBef>
                <a:spcPts val="2425"/>
              </a:spcBef>
              <a:buAutoNum type="arabicPeriod" startAt="5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Impact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infrastructure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resources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application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Considering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infrastructure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necessary,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able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correlate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infrastructure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support,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monitor </a:t>
            </a:r>
            <a:r>
              <a:rPr dirty="0" sz="1800">
                <a:latin typeface="Times New Roman"/>
                <a:cs typeface="Times New Roman"/>
              </a:rPr>
              <a:t>those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measure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indicators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also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predictive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cloud.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355600" marR="254000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Focus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transaction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Focusing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actual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end-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transaction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clearly </a:t>
            </a:r>
            <a:r>
              <a:rPr dirty="0" sz="1800">
                <a:latin typeface="Times New Roman"/>
                <a:cs typeface="Times New Roman"/>
              </a:rPr>
              <a:t>understand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transaction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traverses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delivery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infrastructure.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 startAt="5"/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Monitor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performance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from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end-</a:t>
            </a:r>
            <a:r>
              <a:rPr dirty="0" sz="1800" b="1">
                <a:latin typeface="Times New Roman"/>
                <a:cs typeface="Times New Roman"/>
              </a:rPr>
              <a:t>user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perspective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Understand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virtual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platform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unfamiliar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problems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dealing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hypervisor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bottlenecks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caused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components,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solve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issues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platform.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 startAt="5"/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Automate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management</a:t>
            </a:r>
            <a:r>
              <a:rPr dirty="0" sz="1800" spc="-10" b="1">
                <a:latin typeface="Times New Roman"/>
                <a:cs typeface="Times New Roman"/>
              </a:rPr>
              <a:t> process.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Manage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work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resources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real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8192" y="5780532"/>
            <a:ext cx="1673352" cy="9403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770870" cy="402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355600" marR="155575" indent="-342900">
              <a:lnSpc>
                <a:spcPct val="100000"/>
              </a:lnSpc>
              <a:spcBef>
                <a:spcPts val="24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SaaS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migrated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solution.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demands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accuracy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owner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correctly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trustworthily.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illegally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tampered,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improperly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deliberately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deleted,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maliciously fabricated.</a:t>
            </a:r>
            <a:endParaRPr sz="2000">
              <a:latin typeface="Times New Roman"/>
              <a:cs typeface="Times New Roman"/>
            </a:endParaRPr>
          </a:p>
          <a:p>
            <a:pPr marL="355600" marR="17208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undesirable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corrupt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delete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corruption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loss.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Furthermore,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portion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outsourced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corrupted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lost,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359" y="4948428"/>
            <a:ext cx="2615183" cy="177241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716895" cy="432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12700" marR="7747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strategy.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high 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threats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 marR="857250" indent="-457200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infrastructure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cloud).</a:t>
            </a:r>
            <a:endParaRPr sz="2000">
              <a:latin typeface="Times New Roman"/>
              <a:cs typeface="Times New Roman"/>
            </a:endParaRPr>
          </a:p>
          <a:p>
            <a:pPr marL="927100" marR="242570" indent="-457200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(companies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clients’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take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their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passwords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authentication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819" y="5181598"/>
            <a:ext cx="2363724" cy="157734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0908" y="1143457"/>
            <a:ext cx="10817225" cy="533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774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organization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host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attacks.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Therefore,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conserve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customer’s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situation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other.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segregation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sensitive issues.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469900" marR="123825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virtualization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concerns.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layer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managed,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secured.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breach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administrator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workstation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virtualization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cause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reconfigured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attacker's </a:t>
            </a:r>
            <a:r>
              <a:rPr dirty="0" sz="2000" spc="-10">
                <a:latin typeface="Times New Roman"/>
                <a:cs typeface="Times New Roman"/>
              </a:rPr>
              <a:t>liking.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799445" cy="484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12700" marR="166370">
              <a:lnSpc>
                <a:spcPct val="100000"/>
              </a:lnSpc>
              <a:spcBef>
                <a:spcPts val="2180"/>
              </a:spcBef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operators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(physical,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infrastructure),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dirty="0" sz="1800">
                <a:latin typeface="Times New Roman"/>
                <a:cs typeface="Times New Roman"/>
              </a:rPr>
              <a:t>Reducing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 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Breaches: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Authenticate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people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355600" marR="60325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Frame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permissions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been </a:t>
            </a:r>
            <a:r>
              <a:rPr dirty="0" sz="1800">
                <a:latin typeface="Times New Roman"/>
                <a:cs typeface="Times New Roman"/>
              </a:rPr>
              <a:t>granted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permission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Authenticate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running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computer—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software.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cloud.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Your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authenticate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patches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changes,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well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patches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proactive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way.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this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understand?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outages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typically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mistakes.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If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 does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update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security,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intellectual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property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could be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risk.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8971" y="2552700"/>
            <a:ext cx="2936748" cy="118414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636885" cy="396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355600" marR="504825" indent="-342900">
              <a:lnSpc>
                <a:spcPct val="100000"/>
              </a:lnSpc>
              <a:spcBef>
                <a:spcPts val="2185"/>
              </a:spcBef>
              <a:buAutoNum type="arabicPeriod" startAt="4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Formalize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permission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applications.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your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own </a:t>
            </a:r>
            <a:r>
              <a:rPr dirty="0" sz="1800">
                <a:latin typeface="Times New Roman"/>
                <a:cs typeface="Times New Roman"/>
              </a:rPr>
              <a:t>internal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cloud.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4"/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 startAt="4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Monitor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unusual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activity.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deploy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intruder-detection </a:t>
            </a:r>
            <a:r>
              <a:rPr dirty="0" sz="1800" spc="-20">
                <a:latin typeface="Times New Roman"/>
                <a:cs typeface="Times New Roman"/>
              </a:rPr>
              <a:t>technology.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Although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monitor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activities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its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independent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view.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especially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4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unexpected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behavior.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4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Encrypt,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point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use,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valuable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extra </a:t>
            </a:r>
            <a:r>
              <a:rPr dirty="0" sz="1800" spc="-10">
                <a:latin typeface="Times New Roman"/>
                <a:cs typeface="Times New Roman"/>
              </a:rPr>
              <a:t>protection.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4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Regularly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vulnerabilities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exposed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Internet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external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2108" y="5183122"/>
            <a:ext cx="3974591" cy="158343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509776"/>
            <a:ext cx="5315585" cy="283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Ensuring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Successful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Adoption</a:t>
            </a:r>
            <a:endParaRPr sz="24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 spc="-30">
                <a:latin typeface="Times New Roman"/>
                <a:cs typeface="Times New Roman"/>
              </a:rPr>
              <a:t>Vendor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capabilities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Impact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22426"/>
            <a:ext cx="11086465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immediate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proof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Pick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 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fit.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lightweight—30–60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hardest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case.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meets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matches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cloud's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strengths: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namely speed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deployment,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scalability,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loads.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7225" y="5148198"/>
            <a:ext cx="246570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dirty="0" sz="2000" spc="-55">
                <a:latin typeface="Times New Roman"/>
                <a:cs typeface="Times New Roman"/>
              </a:rPr>
              <a:t>Web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Big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Batch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Dev/test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0" y="5285232"/>
            <a:ext cx="2209800" cy="14356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23" y="2895600"/>
            <a:ext cx="781812" cy="13883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0" y="3011423"/>
            <a:ext cx="914400" cy="9159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22426"/>
            <a:ext cx="1099375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388620" indent="-375920">
              <a:lnSpc>
                <a:spcPct val="100000"/>
              </a:lnSpc>
              <a:spcBef>
                <a:spcPts val="2415"/>
              </a:spcBef>
              <a:buAutoNum type="arabicPeriod" startAt="2"/>
              <a:tabLst>
                <a:tab pos="388620" algn="l"/>
              </a:tabLst>
            </a:pPr>
            <a:r>
              <a:rPr dirty="0" sz="2000" spc="-25" b="1">
                <a:latin typeface="Times New Roman"/>
                <a:cs typeface="Times New Roman"/>
              </a:rPr>
              <a:t>Treat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first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deployment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learning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experience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</a:pP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meets a</a:t>
            </a:r>
            <a:r>
              <a:rPr dirty="0" sz="2000" spc="-10">
                <a:latin typeface="Times New Roman"/>
                <a:cs typeface="Times New Roman"/>
              </a:rPr>
              <a:t> business </a:t>
            </a:r>
            <a:r>
              <a:rPr dirty="0" sz="2000">
                <a:latin typeface="Times New Roman"/>
                <a:cs typeface="Times New Roman"/>
              </a:rPr>
              <a:t>need,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800" marR="50292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 goal—you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 spc="-4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expertise.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overtime.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ones.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2895600"/>
            <a:ext cx="781812" cy="13883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2040" y="4892040"/>
            <a:ext cx="3048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9813290" cy="136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400">
              <a:latin typeface="Times New Roman"/>
              <a:cs typeface="Times New Roman"/>
            </a:endParaRPr>
          </a:p>
          <a:p>
            <a:pPr marL="514984" marR="5080">
              <a:lnSpc>
                <a:spcPts val="216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mitigation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11034395" cy="374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Use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public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evaluate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feasibility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812800" marR="1397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zeroed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build </a:t>
            </a:r>
            <a:r>
              <a:rPr dirty="0" sz="2000" spc="-2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lvl="1" marL="812800" marR="186055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 spc="-50">
                <a:latin typeface="Times New Roman"/>
                <a:cs typeface="Times New Roman"/>
              </a:rPr>
              <a:t>You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Services'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(AWS)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(EC2),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Rackspace,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Engine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(GCE), 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Windows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choice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CloudStack,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VMware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vSphere.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flexibility,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increased security,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try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re-</a:t>
            </a:r>
            <a:r>
              <a:rPr dirty="0" sz="2000" b="1">
                <a:latin typeface="Times New Roman"/>
                <a:cs typeface="Times New Roman"/>
              </a:rPr>
              <a:t>create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center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1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9975" y="4919598"/>
            <a:ext cx="106489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sky.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20">
                <a:latin typeface="Times New Roman"/>
                <a:cs typeface="Times New Roman"/>
              </a:rPr>
              <a:t> (VM) </a:t>
            </a:r>
            <a:r>
              <a:rPr dirty="0" sz="2000">
                <a:latin typeface="Times New Roman"/>
                <a:cs typeface="Times New Roman"/>
              </a:rPr>
              <a:t>image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box.</a:t>
            </a:r>
            <a:endParaRPr sz="2000">
              <a:latin typeface="Times New Roman"/>
              <a:cs typeface="Times New Roman"/>
            </a:endParaRPr>
          </a:p>
          <a:p>
            <a:pPr marL="355600" marR="20256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20">
                <a:latin typeface="Times New Roman"/>
                <a:cs typeface="Times New Roman"/>
              </a:rPr>
              <a:t>Traditionally,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bottom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system,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applications.</a:t>
            </a:r>
            <a:endParaRPr sz="2000">
              <a:latin typeface="Times New Roman"/>
              <a:cs typeface="Times New Roman"/>
            </a:endParaRPr>
          </a:p>
          <a:p>
            <a:pPr marL="355600" marR="29591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reverses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infrastructure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selected.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743" y="1127760"/>
            <a:ext cx="1060703" cy="10607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9152" y="4040123"/>
            <a:ext cx="1255776" cy="8915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23" y="2895600"/>
            <a:ext cx="781812" cy="13883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1084897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 startAt="5"/>
              <a:tabLst>
                <a:tab pos="469265" algn="l"/>
              </a:tabLst>
            </a:pPr>
            <a:r>
              <a:rPr dirty="0" sz="2000" spc="-35" b="1">
                <a:latin typeface="Times New Roman"/>
                <a:cs typeface="Times New Roman"/>
              </a:rPr>
              <a:t>Test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against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technical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 spc="-20">
                <a:latin typeface="Times New Roman"/>
                <a:cs typeface="Times New Roman"/>
              </a:rPr>
              <a:t>Test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smoothly,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workloads.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pitfalls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watch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Performance—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stripping,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sharding,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noSQL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architectures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Licensing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Flexibility—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 </a:t>
            </a:r>
            <a:r>
              <a:rPr dirty="0" sz="2000" spc="-25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compliance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8259" y="5745479"/>
            <a:ext cx="2653283" cy="9753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680656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 startAt="6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PoC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Success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 lvl="1" marL="812800" marR="357505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 </a:t>
            </a:r>
            <a:r>
              <a:rPr dirty="0" sz="2000" spc="-25">
                <a:latin typeface="Times New Roman"/>
                <a:cs typeface="Times New Roman"/>
              </a:rPr>
              <a:t>if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big-picture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benefits.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800" marR="19939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 b="1">
                <a:latin typeface="Times New Roman"/>
                <a:cs typeface="Times New Roman"/>
              </a:rPr>
              <a:t>Metric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agility</a:t>
            </a:r>
            <a:r>
              <a:rPr dirty="0" sz="2000">
                <a:latin typeface="Times New Roman"/>
                <a:cs typeface="Times New Roman"/>
              </a:rPr>
              <a:t>—how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cloud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opportunities?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2" marL="1384300" marR="5080" indent="-457834">
              <a:lnSpc>
                <a:spcPct val="100000"/>
              </a:lnSpc>
              <a:buAutoNum type="arabicPeriod"/>
              <a:tabLst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2" marL="1384300" marR="542290" indent="-457834">
              <a:lnSpc>
                <a:spcPct val="100000"/>
              </a:lnSpc>
              <a:buAutoNum type="arabicPeriod"/>
              <a:tabLst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Scale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changing demand.</a:t>
            </a:r>
            <a:endParaRPr sz="2000">
              <a:latin typeface="Times New Roman"/>
              <a:cs typeface="Times New Roman"/>
            </a:endParaRPr>
          </a:p>
          <a:p>
            <a:pPr lvl="2" marL="1384300" indent="-457200">
              <a:lnSpc>
                <a:spcPct val="100000"/>
              </a:lnSpc>
              <a:buAutoNum type="arabicPeriod"/>
              <a:tabLst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Offer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ease.</a:t>
            </a:r>
            <a:endParaRPr sz="2000">
              <a:latin typeface="Times New Roman"/>
              <a:cs typeface="Times New Roman"/>
            </a:endParaRPr>
          </a:p>
          <a:p>
            <a:pPr lvl="2" marL="1384300" marR="266065" indent="-457834">
              <a:lnSpc>
                <a:spcPct val="100000"/>
              </a:lnSpc>
              <a:buAutoNum type="arabicPeriod"/>
              <a:tabLst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self-service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developers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3411" y="1176527"/>
            <a:ext cx="1668779" cy="1248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40" y="2778251"/>
            <a:ext cx="4539996" cy="25542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1083945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 startAt="6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PoC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Success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 b="1">
                <a:latin typeface="Times New Roman"/>
                <a:cs typeface="Times New Roman"/>
              </a:rPr>
              <a:t>Metric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Improve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Efficiency</a:t>
            </a:r>
            <a:r>
              <a:rPr dirty="0" sz="2000">
                <a:latin typeface="Times New Roman"/>
                <a:cs typeface="Times New Roman"/>
              </a:rPr>
              <a:t>—Can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efficient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money?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Compare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costs—data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costs—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there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imes New Roman"/>
                <a:cs typeface="Times New Roman"/>
              </a:rPr>
              <a:t>before?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 startAt="3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deploy,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3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 b="1">
                <a:latin typeface="Times New Roman"/>
                <a:cs typeface="Times New Roman"/>
              </a:rPr>
              <a:t>Metric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Better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Solutions</a:t>
            </a:r>
            <a:r>
              <a:rPr dirty="0" sz="2000" spc="-10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2" marL="1384300" marR="5080" indent="-457200">
              <a:lnSpc>
                <a:spcPct val="100000"/>
              </a:lnSpc>
              <a:buAutoNum type="arabicPeriod"/>
              <a:tabLst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difficult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gaming,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 </a:t>
            </a:r>
            <a:r>
              <a:rPr dirty="0" sz="2000" spc="-10">
                <a:latin typeface="Times New Roman"/>
                <a:cs typeface="Times New Roman"/>
              </a:rPr>
              <a:t>data,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batch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processing?</a:t>
            </a:r>
            <a:endParaRPr sz="2000">
              <a:latin typeface="Times New Roman"/>
              <a:cs typeface="Times New Roman"/>
            </a:endParaRPr>
          </a:p>
          <a:p>
            <a:pPr lvl="2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3411" y="1176527"/>
            <a:ext cx="1668779" cy="124815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10895965" cy="374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dirty="0" sz="2000" b="1">
                <a:latin typeface="Times New Roman"/>
                <a:cs typeface="Times New Roman"/>
              </a:rPr>
              <a:t>Benefits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designing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Cloud </a:t>
            </a:r>
            <a:r>
              <a:rPr dirty="0" sz="2000" spc="-20" b="1">
                <a:latin typeface="Times New Roman"/>
                <a:cs typeface="Times New Roman"/>
              </a:rPr>
              <a:t>PoC: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25">
                <a:latin typeface="Times New Roman"/>
                <a:cs typeface="Times New Roman"/>
              </a:rPr>
              <a:t> not </a:t>
            </a: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social,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gaming.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47752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You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minimize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location-</a:t>
            </a:r>
            <a:r>
              <a:rPr dirty="0" sz="2000" spc="-10">
                <a:latin typeface="Times New Roman"/>
                <a:cs typeface="Times New Roman"/>
              </a:rPr>
              <a:t>based </a:t>
            </a:r>
            <a:r>
              <a:rPr dirty="0" sz="2000">
                <a:latin typeface="Times New Roman"/>
                <a:cs typeface="Times New Roman"/>
              </a:rPr>
              <a:t>latency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broader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35877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on-demand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disaster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5222747"/>
            <a:ext cx="2630424" cy="131673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1110043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latin typeface="Times New Roman"/>
                <a:cs typeface="Times New Roman"/>
              </a:rPr>
              <a:t>Vendor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Roles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opt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made, 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roll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solution.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27368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rollout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10">
                <a:latin typeface="Times New Roman"/>
                <a:cs typeface="Times New Roman"/>
              </a:rPr>
              <a:t>IaaS)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agreement.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34925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aspects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anytime, 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scale.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9779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present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guarantee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terms 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met.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771" y="1176527"/>
            <a:ext cx="1107948" cy="859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5304" y="3162300"/>
            <a:ext cx="827531" cy="82905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1105979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latin typeface="Times New Roman"/>
                <a:cs typeface="Times New Roman"/>
              </a:rPr>
              <a:t>Vendor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Roles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offered.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771" y="1115567"/>
            <a:ext cx="1107948" cy="85953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2973323" y="2967989"/>
            <a:ext cx="3321050" cy="3260725"/>
            <a:chOff x="2973323" y="2967989"/>
            <a:chExt cx="3321050" cy="3260725"/>
          </a:xfrm>
        </p:grpSpPr>
        <p:sp>
          <p:nvSpPr>
            <p:cNvPr id="7" name="object 7" descr=""/>
            <p:cNvSpPr/>
            <p:nvPr/>
          </p:nvSpPr>
          <p:spPr>
            <a:xfrm>
              <a:off x="2992373" y="2967989"/>
              <a:ext cx="3293110" cy="3241675"/>
            </a:xfrm>
            <a:custGeom>
              <a:avLst/>
              <a:gdLst/>
              <a:ahLst/>
              <a:cxnLst/>
              <a:rect l="l" t="t" r="r" b="b"/>
              <a:pathLst>
                <a:path w="3293110" h="3241675">
                  <a:moveTo>
                    <a:pt x="0" y="0"/>
                  </a:moveTo>
                  <a:lnTo>
                    <a:pt x="0" y="3225812"/>
                  </a:lnTo>
                </a:path>
                <a:path w="3293110" h="3241675">
                  <a:moveTo>
                    <a:pt x="3292855" y="3241548"/>
                  </a:moveTo>
                  <a:lnTo>
                    <a:pt x="0" y="3241548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06851" y="3228085"/>
              <a:ext cx="3284220" cy="2945765"/>
            </a:xfrm>
            <a:custGeom>
              <a:avLst/>
              <a:gdLst/>
              <a:ahLst/>
              <a:cxnLst/>
              <a:rect l="l" t="t" r="r" b="b"/>
              <a:pathLst>
                <a:path w="3284220" h="2945765">
                  <a:moveTo>
                    <a:pt x="0" y="0"/>
                  </a:moveTo>
                  <a:lnTo>
                    <a:pt x="4628" y="49732"/>
                  </a:lnTo>
                  <a:lnTo>
                    <a:pt x="9954" y="99221"/>
                  </a:lnTo>
                  <a:lnTo>
                    <a:pt x="15974" y="148460"/>
                  </a:lnTo>
                  <a:lnTo>
                    <a:pt x="22680" y="197444"/>
                  </a:lnTo>
                  <a:lnTo>
                    <a:pt x="30067" y="246169"/>
                  </a:lnTo>
                  <a:lnTo>
                    <a:pt x="38130" y="294629"/>
                  </a:lnTo>
                  <a:lnTo>
                    <a:pt x="46863" y="342820"/>
                  </a:lnTo>
                  <a:lnTo>
                    <a:pt x="56261" y="390736"/>
                  </a:lnTo>
                  <a:lnTo>
                    <a:pt x="66317" y="438371"/>
                  </a:lnTo>
                  <a:lnTo>
                    <a:pt x="77026" y="485722"/>
                  </a:lnTo>
                  <a:lnTo>
                    <a:pt x="88382" y="532783"/>
                  </a:lnTo>
                  <a:lnTo>
                    <a:pt x="100380" y="579549"/>
                  </a:lnTo>
                  <a:lnTo>
                    <a:pt x="113014" y="626014"/>
                  </a:lnTo>
                  <a:lnTo>
                    <a:pt x="126279" y="672175"/>
                  </a:lnTo>
                  <a:lnTo>
                    <a:pt x="140168" y="718025"/>
                  </a:lnTo>
                  <a:lnTo>
                    <a:pt x="154676" y="763560"/>
                  </a:lnTo>
                  <a:lnTo>
                    <a:pt x="169797" y="808775"/>
                  </a:lnTo>
                  <a:lnTo>
                    <a:pt x="185526" y="853664"/>
                  </a:lnTo>
                  <a:lnTo>
                    <a:pt x="201857" y="898223"/>
                  </a:lnTo>
                  <a:lnTo>
                    <a:pt x="218785" y="942446"/>
                  </a:lnTo>
                  <a:lnTo>
                    <a:pt x="236303" y="986329"/>
                  </a:lnTo>
                  <a:lnTo>
                    <a:pt x="254406" y="1029866"/>
                  </a:lnTo>
                  <a:lnTo>
                    <a:pt x="273089" y="1073052"/>
                  </a:lnTo>
                  <a:lnTo>
                    <a:pt x="292345" y="1115882"/>
                  </a:lnTo>
                  <a:lnTo>
                    <a:pt x="312170" y="1158352"/>
                  </a:lnTo>
                  <a:lnTo>
                    <a:pt x="332557" y="1200456"/>
                  </a:lnTo>
                  <a:lnTo>
                    <a:pt x="353500" y="1242189"/>
                  </a:lnTo>
                  <a:lnTo>
                    <a:pt x="374995" y="1283545"/>
                  </a:lnTo>
                  <a:lnTo>
                    <a:pt x="397035" y="1324521"/>
                  </a:lnTo>
                  <a:lnTo>
                    <a:pt x="419614" y="1365110"/>
                  </a:lnTo>
                  <a:lnTo>
                    <a:pt x="442728" y="1405309"/>
                  </a:lnTo>
                  <a:lnTo>
                    <a:pt x="466371" y="1445111"/>
                  </a:lnTo>
                  <a:lnTo>
                    <a:pt x="490536" y="1484512"/>
                  </a:lnTo>
                  <a:lnTo>
                    <a:pt x="515218" y="1523506"/>
                  </a:lnTo>
                  <a:lnTo>
                    <a:pt x="540411" y="1562089"/>
                  </a:lnTo>
                  <a:lnTo>
                    <a:pt x="566111" y="1600255"/>
                  </a:lnTo>
                  <a:lnTo>
                    <a:pt x="592310" y="1638000"/>
                  </a:lnTo>
                  <a:lnTo>
                    <a:pt x="619004" y="1675318"/>
                  </a:lnTo>
                  <a:lnTo>
                    <a:pt x="646187" y="1712204"/>
                  </a:lnTo>
                  <a:lnTo>
                    <a:pt x="673852" y="1748654"/>
                  </a:lnTo>
                  <a:lnTo>
                    <a:pt x="701996" y="1784662"/>
                  </a:lnTo>
                  <a:lnTo>
                    <a:pt x="730611" y="1820223"/>
                  </a:lnTo>
                  <a:lnTo>
                    <a:pt x="759692" y="1855332"/>
                  </a:lnTo>
                  <a:lnTo>
                    <a:pt x="789234" y="1889984"/>
                  </a:lnTo>
                  <a:lnTo>
                    <a:pt x="819230" y="1924174"/>
                  </a:lnTo>
                  <a:lnTo>
                    <a:pt x="849676" y="1957897"/>
                  </a:lnTo>
                  <a:lnTo>
                    <a:pt x="880565" y="1991148"/>
                  </a:lnTo>
                  <a:lnTo>
                    <a:pt x="911892" y="2023921"/>
                  </a:lnTo>
                  <a:lnTo>
                    <a:pt x="943651" y="2056213"/>
                  </a:lnTo>
                  <a:lnTo>
                    <a:pt x="975836" y="2088016"/>
                  </a:lnTo>
                  <a:lnTo>
                    <a:pt x="1008443" y="2119328"/>
                  </a:lnTo>
                  <a:lnTo>
                    <a:pt x="1041465" y="2150142"/>
                  </a:lnTo>
                  <a:lnTo>
                    <a:pt x="1074896" y="2180453"/>
                  </a:lnTo>
                  <a:lnTo>
                    <a:pt x="1108731" y="2210257"/>
                  </a:lnTo>
                  <a:lnTo>
                    <a:pt x="1142964" y="2239548"/>
                  </a:lnTo>
                  <a:lnTo>
                    <a:pt x="1177590" y="2268321"/>
                  </a:lnTo>
                  <a:lnTo>
                    <a:pt x="1212602" y="2296572"/>
                  </a:lnTo>
                  <a:lnTo>
                    <a:pt x="1247996" y="2324294"/>
                  </a:lnTo>
                  <a:lnTo>
                    <a:pt x="1283765" y="2351484"/>
                  </a:lnTo>
                  <a:lnTo>
                    <a:pt x="1319905" y="2378136"/>
                  </a:lnTo>
                  <a:lnTo>
                    <a:pt x="1356408" y="2404245"/>
                  </a:lnTo>
                  <a:lnTo>
                    <a:pt x="1393270" y="2429805"/>
                  </a:lnTo>
                  <a:lnTo>
                    <a:pt x="1430485" y="2454813"/>
                  </a:lnTo>
                  <a:lnTo>
                    <a:pt x="1468047" y="2479262"/>
                  </a:lnTo>
                  <a:lnTo>
                    <a:pt x="1505951" y="2503148"/>
                  </a:lnTo>
                  <a:lnTo>
                    <a:pt x="1544191" y="2526466"/>
                  </a:lnTo>
                  <a:lnTo>
                    <a:pt x="1582760" y="2549210"/>
                  </a:lnTo>
                  <a:lnTo>
                    <a:pt x="1621655" y="2571376"/>
                  </a:lnTo>
                  <a:lnTo>
                    <a:pt x="1660868" y="2592958"/>
                  </a:lnTo>
                  <a:lnTo>
                    <a:pt x="1700395" y="2613952"/>
                  </a:lnTo>
                  <a:lnTo>
                    <a:pt x="1740229" y="2634352"/>
                  </a:lnTo>
                  <a:lnTo>
                    <a:pt x="1780365" y="2654153"/>
                  </a:lnTo>
                  <a:lnTo>
                    <a:pt x="1820798" y="2673351"/>
                  </a:lnTo>
                  <a:lnTo>
                    <a:pt x="1861521" y="2691940"/>
                  </a:lnTo>
                  <a:lnTo>
                    <a:pt x="1902529" y="2709914"/>
                  </a:lnTo>
                  <a:lnTo>
                    <a:pt x="1943816" y="2727270"/>
                  </a:lnTo>
                  <a:lnTo>
                    <a:pt x="1985377" y="2744002"/>
                  </a:lnTo>
                  <a:lnTo>
                    <a:pt x="2027206" y="2760105"/>
                  </a:lnTo>
                  <a:lnTo>
                    <a:pt x="2069297" y="2775574"/>
                  </a:lnTo>
                  <a:lnTo>
                    <a:pt x="2111645" y="2790403"/>
                  </a:lnTo>
                  <a:lnTo>
                    <a:pt x="2154244" y="2804589"/>
                  </a:lnTo>
                  <a:lnTo>
                    <a:pt x="2197088" y="2818124"/>
                  </a:lnTo>
                  <a:lnTo>
                    <a:pt x="2240172" y="2831006"/>
                  </a:lnTo>
                  <a:lnTo>
                    <a:pt x="2283489" y="2843228"/>
                  </a:lnTo>
                  <a:lnTo>
                    <a:pt x="2327036" y="2854786"/>
                  </a:lnTo>
                  <a:lnTo>
                    <a:pt x="2370804" y="2865674"/>
                  </a:lnTo>
                  <a:lnTo>
                    <a:pt x="2414790" y="2875887"/>
                  </a:lnTo>
                  <a:lnTo>
                    <a:pt x="2458987" y="2885421"/>
                  </a:lnTo>
                  <a:lnTo>
                    <a:pt x="2503390" y="2894270"/>
                  </a:lnTo>
                  <a:lnTo>
                    <a:pt x="2547993" y="2902429"/>
                  </a:lnTo>
                  <a:lnTo>
                    <a:pt x="2592790" y="2909893"/>
                  </a:lnTo>
                  <a:lnTo>
                    <a:pt x="2637776" y="2916658"/>
                  </a:lnTo>
                  <a:lnTo>
                    <a:pt x="2682945" y="2922717"/>
                  </a:lnTo>
                  <a:lnTo>
                    <a:pt x="2728291" y="2928067"/>
                  </a:lnTo>
                  <a:lnTo>
                    <a:pt x="2773809" y="2932701"/>
                  </a:lnTo>
                  <a:lnTo>
                    <a:pt x="2819493" y="2936615"/>
                  </a:lnTo>
                  <a:lnTo>
                    <a:pt x="2865337" y="2939804"/>
                  </a:lnTo>
                  <a:lnTo>
                    <a:pt x="2911336" y="2942262"/>
                  </a:lnTo>
                  <a:lnTo>
                    <a:pt x="2957484" y="2943986"/>
                  </a:lnTo>
                  <a:lnTo>
                    <a:pt x="3003776" y="2944968"/>
                  </a:lnTo>
                  <a:lnTo>
                    <a:pt x="3050205" y="2945206"/>
                  </a:lnTo>
                  <a:lnTo>
                    <a:pt x="3096767" y="2944692"/>
                  </a:lnTo>
                  <a:lnTo>
                    <a:pt x="3143454" y="2943424"/>
                  </a:lnTo>
                  <a:lnTo>
                    <a:pt x="3190263" y="2941394"/>
                  </a:lnTo>
                  <a:lnTo>
                    <a:pt x="3237186" y="2938599"/>
                  </a:lnTo>
                  <a:lnTo>
                    <a:pt x="3284220" y="2935033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071241" y="628294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SaaS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69355" y="6282944"/>
            <a:ext cx="433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IaaS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03216" y="6282944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PaaS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68828" y="3730927"/>
            <a:ext cx="278765" cy="20656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 spc="-30">
                <a:latin typeface="Times New Roman"/>
                <a:cs typeface="Times New Roman"/>
              </a:rPr>
              <a:t>Vendor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Responsibility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98626"/>
            <a:ext cx="1101725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Negotiating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1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Agreement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Contract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renewals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automatic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renewal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larger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buAutoNum type="arabicPeriod" startAt="2"/>
              <a:tabLst>
                <a:tab pos="393065" algn="l"/>
              </a:tabLst>
            </a:pPr>
            <a:r>
              <a:rPr dirty="0" sz="2000" b="1">
                <a:latin typeface="Times New Roman"/>
                <a:cs typeface="Times New Roman"/>
              </a:rPr>
              <a:t>Contractual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2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describes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penalties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Beyond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privacy.</a:t>
            </a:r>
            <a:endParaRPr sz="2000">
              <a:latin typeface="Times New Roman"/>
              <a:cs typeface="Times New Roman"/>
            </a:endParaRPr>
          </a:p>
          <a:p>
            <a:pPr lvl="1" marL="812800" marR="523875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certifications,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rules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2"/>
              <a:tabLst>
                <a:tab pos="4692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Insurance</a:t>
            </a:r>
            <a:endParaRPr sz="2000">
              <a:latin typeface="Times New Roman"/>
              <a:cs typeface="Times New Roman"/>
            </a:endParaRPr>
          </a:p>
          <a:p>
            <a:pPr lvl="1" marL="812800" marR="15748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recommended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coverage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interruption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Some 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place;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not.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3723" y="1176527"/>
            <a:ext cx="1248155" cy="1246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3797808"/>
            <a:ext cx="950976" cy="7132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4325111"/>
            <a:ext cx="1135379" cy="9067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98864" y="5859779"/>
            <a:ext cx="2033016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775" y="1107185"/>
            <a:ext cx="1093914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Negotiating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1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Agreement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Loss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are </a:t>
            </a:r>
            <a:r>
              <a:rPr dirty="0" sz="2000" spc="-10"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in-house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discussed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added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4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cities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countries.</a:t>
            </a:r>
            <a:endParaRPr sz="2000">
              <a:latin typeface="Times New Roman"/>
              <a:cs typeface="Times New Roman"/>
            </a:endParaRPr>
          </a:p>
          <a:p>
            <a:pPr lvl="1" marL="927100" marR="68961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services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span.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agreement.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6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Ownership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9975" y="5437733"/>
            <a:ext cx="1052068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company,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protected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terms 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switch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283" y="2738627"/>
            <a:ext cx="1476755" cy="853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3283" y="4619244"/>
            <a:ext cx="1476755" cy="908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836" y="5527547"/>
            <a:ext cx="993647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63942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Best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negotiating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contracts</a:t>
            </a:r>
            <a:endParaRPr sz="2400">
              <a:latin typeface="Times New Roman"/>
              <a:cs typeface="Times New Roman"/>
            </a:endParaRPr>
          </a:p>
          <a:p>
            <a:pPr marL="12700" marR="451484">
              <a:lnSpc>
                <a:spcPct val="100000"/>
              </a:lnSpc>
              <a:spcBef>
                <a:spcPts val="241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Forum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(CIF)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paper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2011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‘Cloud: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Practice’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discusses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services contracts.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contract: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Choice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law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cheap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vendor’s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law.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the </a:t>
            </a:r>
            <a:r>
              <a:rPr dirty="0" sz="2000">
                <a:latin typeface="Times New Roman"/>
                <a:cs typeface="Times New Roman"/>
              </a:rPr>
              <a:t>law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territory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coverage.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 spc="-25">
                <a:latin typeface="Times New Roman"/>
                <a:cs typeface="Times New Roman"/>
              </a:rPr>
              <a:t>Vendors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disclose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backups.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handled.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28" y="1069847"/>
            <a:ext cx="1423416" cy="6812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31423" y="5004815"/>
            <a:ext cx="960120" cy="8839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7" y="4018788"/>
            <a:ext cx="954024" cy="1208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33431" y="2481072"/>
            <a:ext cx="1397507" cy="1389888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7714615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  <a:spcBef>
                <a:spcPts val="246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>
              <a:latin typeface="Times New Roman"/>
              <a:cs typeface="Times New Roman"/>
            </a:endParaRPr>
          </a:p>
          <a:p>
            <a:pPr marL="1274445" indent="-342900">
              <a:lnSpc>
                <a:spcPct val="100000"/>
              </a:lnSpc>
              <a:buFont typeface="Arial MT"/>
              <a:buChar char="•"/>
              <a:tabLst>
                <a:tab pos="1274445" algn="l"/>
              </a:tabLst>
            </a:pP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</a:tabLst>
            </a:pP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274445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</a:tabLst>
            </a:pP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8404" y="1032713"/>
            <a:ext cx="11209655" cy="5514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availability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 spc="-25">
                <a:latin typeface="Times New Roman"/>
                <a:cs typeface="Times New Roman"/>
              </a:rPr>
              <a:t>Vendors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lvl="1" marL="812800" marR="597535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average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layers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offered.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clearly</a:t>
            </a:r>
            <a:r>
              <a:rPr dirty="0" sz="2000" spc="-10">
                <a:latin typeface="Times New Roman"/>
                <a:cs typeface="Times New Roman"/>
              </a:rPr>
              <a:t> identified.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Liabilities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indemnities</a:t>
            </a:r>
            <a:endParaRPr sz="2000">
              <a:latin typeface="Times New Roman"/>
              <a:cs typeface="Times New Roman"/>
            </a:endParaRPr>
          </a:p>
          <a:p>
            <a:pPr lvl="1" marL="812800" marR="132715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unless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adequately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pointless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contract.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SLA.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full- </a:t>
            </a:r>
            <a:r>
              <a:rPr dirty="0" sz="2000">
                <a:latin typeface="Times New Roman"/>
                <a:cs typeface="Times New Roman"/>
              </a:rPr>
              <a:t>term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effect.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Deletion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 </a:t>
            </a:r>
            <a:r>
              <a:rPr dirty="0" sz="2000" spc="-20" b="1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marR="21717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dirty="0" sz="2000" spc="-25">
                <a:latin typeface="Times New Roman"/>
                <a:cs typeface="Times New Roman"/>
              </a:rPr>
              <a:t>Vendors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data.</a:t>
            </a:r>
            <a:endParaRPr sz="2000">
              <a:latin typeface="Times New Roman"/>
              <a:cs typeface="Times New Roman"/>
            </a:endParaRPr>
          </a:p>
          <a:p>
            <a:pPr lvl="1" marL="927100" marR="60071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deleted,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existing disputes.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2952" y="1965960"/>
            <a:ext cx="1688592" cy="1266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211" y="2273807"/>
            <a:ext cx="958596" cy="9585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5476" y="4387596"/>
            <a:ext cx="1354835" cy="9357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63" y="6010655"/>
            <a:ext cx="958596" cy="69189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2834"/>
            <a:ext cx="10856595" cy="557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  <a:p>
            <a:pPr marL="12700" marR="24765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embrace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20">
                <a:latin typeface="Times New Roman"/>
                <a:cs typeface="Times New Roman"/>
              </a:rPr>
              <a:t> that </a:t>
            </a:r>
            <a:r>
              <a:rPr dirty="0" sz="2000">
                <a:latin typeface="Times New Roman"/>
                <a:cs typeface="Times New Roman"/>
              </a:rPr>
              <a:t>marks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battled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client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user.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Keeping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up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organisations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direct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while </a:t>
            </a:r>
            <a:r>
              <a:rPr dirty="0" sz="2000">
                <a:latin typeface="Times New Roman"/>
                <a:cs typeface="Times New Roman"/>
              </a:rPr>
              <a:t>dealing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1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dirty="0" sz="2000" b="1">
                <a:latin typeface="Times New Roman"/>
                <a:cs typeface="Times New Roman"/>
              </a:rPr>
              <a:t>Obtaining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knowledge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expertise:</a:t>
            </a:r>
            <a:endParaRPr sz="2000">
              <a:latin typeface="Times New Roman"/>
              <a:cs typeface="Times New Roman"/>
            </a:endParaRPr>
          </a:p>
          <a:p>
            <a:pPr algn="just" marL="469900" marR="4127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department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significantly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 </a:t>
            </a:r>
            <a:r>
              <a:rPr dirty="0" sz="2000" spc="-2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skills.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equip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themselves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resources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robust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Choosing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 marL="469900" marR="2552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follow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fail-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mechanism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standards.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4683" y="3291840"/>
            <a:ext cx="1546859" cy="10058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" y="4297679"/>
            <a:ext cx="949452" cy="655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7352" y="4882896"/>
            <a:ext cx="1200911" cy="8016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866120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  <a:p>
            <a:pPr algn="just" marL="352425" indent="-33972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242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interoperability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portability: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rapidly.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5">
                <a:latin typeface="Times New Roman"/>
                <a:cs typeface="Times New Roman"/>
              </a:rPr>
              <a:t> be </a:t>
            </a:r>
            <a:r>
              <a:rPr dirty="0" sz="2000">
                <a:latin typeface="Times New Roman"/>
                <a:cs typeface="Times New Roman"/>
              </a:rPr>
              <a:t>practiced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platform/technology/provider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dependent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Budgeting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difficulties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while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moving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469900" marR="6051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demand.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turn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cause </a:t>
            </a:r>
            <a:r>
              <a:rPr dirty="0" sz="2000">
                <a:latin typeface="Times New Roman"/>
                <a:cs typeface="Times New Roman"/>
              </a:rPr>
              <a:t>difficulties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drawing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budgets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fluctuating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medium-</a:t>
            </a:r>
            <a:r>
              <a:rPr dirty="0" sz="2000">
                <a:latin typeface="Times New Roman"/>
                <a:cs typeface="Times New Roman"/>
              </a:rPr>
              <a:t>sized</a:t>
            </a:r>
            <a:r>
              <a:rPr dirty="0" sz="2000" spc="-10">
                <a:latin typeface="Times New Roman"/>
                <a:cs typeface="Times New Roman"/>
              </a:rPr>
              <a:t> 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3073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Complexities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partnering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ahead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optimized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0156" y="2700527"/>
            <a:ext cx="1679448" cy="9464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9904" y="4251959"/>
            <a:ext cx="1630679" cy="9067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3" y="2133600"/>
            <a:ext cx="940308" cy="70561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524" y="6031990"/>
            <a:ext cx="1583436" cy="780288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70419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Factors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Consider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When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Selecting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definitely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equal,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decision.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buAutoNum type="arabicPeriod"/>
              <a:tabLst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marL="708025" indent="-238125">
              <a:lnSpc>
                <a:spcPct val="100000"/>
              </a:lnSpc>
              <a:buAutoNum type="arabicPeriod"/>
              <a:tabLst>
                <a:tab pos="708025" algn="l"/>
              </a:tabLst>
            </a:pP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trial</a:t>
            </a: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buAutoNum type="arabicPeriod"/>
              <a:tabLst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buAutoNum type="arabicPeriod"/>
              <a:tabLst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remodeling</a:t>
            </a: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buAutoNum type="arabicPeriod"/>
              <a:tabLst>
                <a:tab pos="7232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buAutoNum type="arabicPeriod"/>
              <a:tabLst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Platform/mobile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Backups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buAutoNum type="arabicPeriod"/>
              <a:tabLst>
                <a:tab pos="723265" algn="l"/>
              </a:tabLst>
            </a:pPr>
            <a:r>
              <a:rPr dirty="0" sz="2000" spc="-10">
                <a:latin typeface="Times New Roman"/>
                <a:cs typeface="Times New Roman"/>
              </a:rPr>
              <a:t>Upgrades</a:t>
            </a:r>
            <a:endParaRPr sz="2000">
              <a:latin typeface="Times New Roman"/>
              <a:cs typeface="Times New Roman"/>
            </a:endParaRPr>
          </a:p>
          <a:p>
            <a:pPr marL="723265" indent="-253365">
              <a:lnSpc>
                <a:spcPct val="100000"/>
              </a:lnSpc>
              <a:buAutoNum type="arabicPeriod"/>
              <a:tabLst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 marL="845819" indent="-375920">
              <a:lnSpc>
                <a:spcPct val="100000"/>
              </a:lnSpc>
              <a:buAutoNum type="arabicPeriod"/>
              <a:tabLst>
                <a:tab pos="845819" algn="l"/>
              </a:tabLst>
            </a:pP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840740" indent="-370840">
              <a:lnSpc>
                <a:spcPct val="100000"/>
              </a:lnSpc>
              <a:buAutoNum type="arabicPeriod"/>
              <a:tabLst>
                <a:tab pos="840740" algn="l"/>
              </a:tabLst>
            </a:pPr>
            <a:r>
              <a:rPr dirty="0" sz="2000" spc="-10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marL="850265" indent="-380365">
              <a:lnSpc>
                <a:spcPct val="100000"/>
              </a:lnSpc>
              <a:buAutoNum type="arabicPeriod"/>
              <a:tabLst>
                <a:tab pos="850265" algn="l"/>
              </a:tabLst>
            </a:pP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 marL="845819" indent="-375920">
              <a:lnSpc>
                <a:spcPct val="100000"/>
              </a:lnSpc>
              <a:buAutoNum type="arabicPeriod"/>
              <a:tabLst>
                <a:tab pos="845819" algn="l"/>
              </a:tabLst>
            </a:pPr>
            <a:r>
              <a:rPr dirty="0" sz="2000" spc="-30">
                <a:latin typeface="Times New Roman"/>
                <a:cs typeface="Times New Roman"/>
              </a:rPr>
              <a:t>Vendor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4358"/>
            <a:ext cx="10845165" cy="429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Delivery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model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lvl="1" marL="812800" marR="20383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varieties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more </a:t>
            </a:r>
            <a:r>
              <a:rPr dirty="0" sz="2000" spc="-10">
                <a:latin typeface="Times New Roman"/>
                <a:cs typeface="Times New Roman"/>
              </a:rPr>
              <a:t>flexibility.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flexibility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 </a:t>
            </a:r>
            <a:r>
              <a:rPr dirty="0" sz="2000">
                <a:latin typeface="Times New Roman"/>
                <a:cs typeface="Times New Roman"/>
              </a:rPr>
              <a:t>change—without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lvl="1" marL="812800" marR="19304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812800" marR="43370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SaaS,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make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selecting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Ability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trial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Trial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deployment.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even </a:t>
            </a:r>
            <a:r>
              <a:rPr dirty="0" sz="2000">
                <a:latin typeface="Times New Roman"/>
                <a:cs typeface="Times New Roman"/>
              </a:rPr>
              <a:t>contact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valuable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insight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easily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 spc="-10">
                <a:latin typeface="Times New Roman"/>
                <a:cs typeface="Times New Roman"/>
              </a:rPr>
              <a:t>performed.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399158"/>
            <a:ext cx="1086548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57200" indent="-44450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Integration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algn="just" marL="469900" marR="1517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(whether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through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server),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length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AutoNum type="arabicPeriod" startAt="4"/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process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remodeling</a:t>
            </a:r>
            <a:endParaRPr sz="2000">
              <a:latin typeface="Times New Roman"/>
              <a:cs typeface="Times New Roman"/>
            </a:endParaRPr>
          </a:p>
          <a:p>
            <a:pPr lvl="1" marL="812800" marR="13843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desired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possibilities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being considered.</a:t>
            </a:r>
            <a:endParaRPr sz="2000">
              <a:latin typeface="Times New Roman"/>
              <a:cs typeface="Times New Roman"/>
            </a:endParaRPr>
          </a:p>
          <a:p>
            <a:pPr algn="just" lvl="1" marL="809625" marR="5080" indent="-339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screen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adjustments,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non-source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customizations,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business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accommodation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pre-designed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source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modified.</a:t>
            </a:r>
            <a:endParaRPr sz="2000">
              <a:latin typeface="Times New Roman"/>
              <a:cs typeface="Times New Roman"/>
            </a:endParaRPr>
          </a:p>
          <a:p>
            <a:pPr lvl="1" marL="812800" marR="29273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workflows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(point-</a:t>
            </a:r>
            <a:r>
              <a:rPr dirty="0" sz="2000" spc="-10">
                <a:latin typeface="Times New Roman"/>
                <a:cs typeface="Times New Roman"/>
              </a:rPr>
              <a:t>and-</a:t>
            </a:r>
            <a:r>
              <a:rPr dirty="0" sz="2000">
                <a:latin typeface="Times New Roman"/>
                <a:cs typeface="Times New Roman"/>
              </a:rPr>
              <a:t>click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versus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technical </a:t>
            </a:r>
            <a:r>
              <a:rPr dirty="0" sz="2000">
                <a:latin typeface="Times New Roman"/>
                <a:cs typeface="Times New Roman"/>
              </a:rPr>
              <a:t>programming)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integration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4358"/>
            <a:ext cx="10747375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4572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5"/>
            </a:pPr>
            <a:endParaRPr sz="2000">
              <a:latin typeface="Times New Roman"/>
              <a:cs typeface="Times New Roman"/>
            </a:endParaRPr>
          </a:p>
          <a:p>
            <a:pPr lvl="1" marL="812800" marR="952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layers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center.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viruses,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theft?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large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Web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Microsoft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Azure.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easier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example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ERP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changes.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Platform/mobile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2867" y="4752594"/>
            <a:ext cx="1034605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Web </a:t>
            </a:r>
            <a:r>
              <a:rPr dirty="0" sz="2000">
                <a:latin typeface="Times New Roman"/>
                <a:cs typeface="Times New Roman"/>
              </a:rPr>
              <a:t>browsers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organization.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10">
                <a:latin typeface="Times New Roman"/>
                <a:cs typeface="Times New Roman"/>
              </a:rPr>
              <a:t> devices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marR="80899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compatibility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strategy?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under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consideration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organization’s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4358"/>
            <a:ext cx="10829925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5"/>
              </a:spcBef>
              <a:buAutoNum type="arabicPeriod" startAt="7"/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Backups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7"/>
            </a:pP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contingency,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recovery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liabilities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Obviously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solution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off-</a:t>
            </a:r>
            <a:r>
              <a:rPr dirty="0" sz="2000">
                <a:latin typeface="Times New Roman"/>
                <a:cs typeface="Times New Roman"/>
              </a:rPr>
              <a:t>site,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is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backed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reliable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8"/>
              <a:tabLst>
                <a:tab pos="4692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Upgrades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215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typically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innovation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deployment </a:t>
            </a:r>
            <a:r>
              <a:rPr dirty="0" sz="2000">
                <a:latin typeface="Times New Roman"/>
                <a:cs typeface="Times New Roman"/>
              </a:rPr>
              <a:t>cycles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shorter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free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charge.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vendor’s </a:t>
            </a:r>
            <a:r>
              <a:rPr dirty="0" sz="2000">
                <a:latin typeface="Times New Roman"/>
                <a:cs typeface="Times New Roman"/>
              </a:rPr>
              <a:t>roadmap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expected.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2867" y="5361838"/>
            <a:ext cx="1028700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Also,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setup,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upgrades/updates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Sufficient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granted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adjust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capabilities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version.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4358"/>
            <a:ext cx="10650220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5"/>
              </a:spcBef>
              <a:buAutoNum type="arabicPeriod" startAt="9"/>
              <a:tabLst>
                <a:tab pos="267335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Clear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(SLA),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penalty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clauses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undelivered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unmet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expectations.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 </a:t>
            </a:r>
            <a:r>
              <a:rPr dirty="0" sz="2000" spc="-20">
                <a:latin typeface="Times New Roman"/>
                <a:cs typeface="Times New Roman"/>
              </a:rPr>
              <a:t>sure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beyond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resolution, </a:t>
            </a:r>
            <a:r>
              <a:rPr dirty="0" sz="2000">
                <a:latin typeface="Times New Roman"/>
                <a:cs typeface="Times New Roman"/>
              </a:rPr>
              <a:t>training,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addressed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customer)</a:t>
            </a:r>
            <a:endParaRPr sz="2000">
              <a:latin typeface="Times New Roman"/>
              <a:cs typeface="Times New Roman"/>
            </a:endParaRPr>
          </a:p>
          <a:p>
            <a:pPr lvl="1" marL="1270000" marR="1076960" indent="-342900">
              <a:lnSpc>
                <a:spcPct val="100000"/>
              </a:lnSpc>
              <a:buFont typeface="Arial MT"/>
              <a:buChar char="•"/>
              <a:tabLst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procedure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subscription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termination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expiration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vendor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5668" y="4752594"/>
            <a:ext cx="1081214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10.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Training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required.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well-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programs.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kind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users,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upgrades.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cloud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enquiries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10">
                <a:latin typeface="Times New Roman"/>
                <a:cs typeface="Times New Roman"/>
              </a:rPr>
              <a:t>specific questions.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4358"/>
            <a:ext cx="1075944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5"/>
              </a:spcBef>
              <a:buAutoNum type="arabicPeriod" startAt="11"/>
              <a:tabLst>
                <a:tab pos="37909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11"/>
            </a:pPr>
            <a:endParaRPr sz="2000">
              <a:latin typeface="Times New Roman"/>
              <a:cs typeface="Times New Roman"/>
            </a:endParaRPr>
          </a:p>
          <a:p>
            <a:pPr lvl="1" marL="812800" marR="38481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provider’s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load </a:t>
            </a:r>
            <a:r>
              <a:rPr dirty="0" sz="2000">
                <a:latin typeface="Times New Roman"/>
                <a:cs typeface="Times New Roman"/>
              </a:rPr>
              <a:t>balancers,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warehouses.</a:t>
            </a:r>
            <a:endParaRPr sz="2000">
              <a:latin typeface="Times New Roman"/>
              <a:cs typeface="Times New Roman"/>
            </a:endParaRPr>
          </a:p>
          <a:p>
            <a:pPr lvl="1" marL="812800" marR="16954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short-term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clients?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vendor’s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preliminary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customer’s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typically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software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projects.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393065" algn="l"/>
              </a:tabLst>
            </a:pPr>
            <a:r>
              <a:rPr dirty="0" sz="2000" b="1">
                <a:latin typeface="Times New Roman"/>
                <a:cs typeface="Times New Roman"/>
              </a:rPr>
              <a:t>Reference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checks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existing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133985">
              <a:lnSpc>
                <a:spcPct val="100000"/>
              </a:lnSpc>
              <a:spcBef>
                <a:spcPts val="5"/>
              </a:spcBef>
            </a:pPr>
            <a:r>
              <a:rPr dirty="0" sz="2000" spc="-45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provider’s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reference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clients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initial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terms.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demonstrate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effectively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base.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On-</a:t>
            </a:r>
            <a:r>
              <a:rPr dirty="0" sz="2000">
                <a:latin typeface="Times New Roman"/>
                <a:cs typeface="Times New Roman"/>
              </a:rPr>
              <a:t>site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done,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get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feedback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8110855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2640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000">
              <a:latin typeface="Times New Roman"/>
              <a:cs typeface="Times New Roman"/>
            </a:endParaRPr>
          </a:p>
          <a:p>
            <a:pPr marL="130429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0429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34290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130429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proof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04290" indent="-34290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1304290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4358"/>
            <a:ext cx="10822305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8620" indent="-375920">
              <a:lnSpc>
                <a:spcPct val="100000"/>
              </a:lnSpc>
              <a:spcBef>
                <a:spcPts val="105"/>
              </a:spcBef>
              <a:buAutoNum type="arabicPeriod" startAt="13"/>
              <a:tabLst>
                <a:tab pos="388620" algn="l"/>
              </a:tabLst>
            </a:pPr>
            <a:r>
              <a:rPr dirty="0" sz="2000" spc="-25" b="1">
                <a:latin typeface="Times New Roman"/>
                <a:cs typeface="Times New Roman"/>
              </a:rPr>
              <a:t>Vendor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viability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13"/>
            </a:pPr>
            <a:endParaRPr sz="2000">
              <a:latin typeface="Times New Roman"/>
              <a:cs typeface="Times New Roman"/>
            </a:endParaRPr>
          </a:p>
          <a:p>
            <a:pPr lvl="1" marL="812800" marR="54991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relatively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market,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cloud </a:t>
            </a:r>
            <a:r>
              <a:rPr dirty="0" sz="2000">
                <a:latin typeface="Times New Roman"/>
                <a:cs typeface="Times New Roman"/>
              </a:rPr>
              <a:t>provider’s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robustness.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revenue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streams since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</a:t>
            </a:r>
            <a:r>
              <a:rPr dirty="0" sz="2000" spc="-10">
                <a:latin typeface="Times New Roman"/>
                <a:cs typeface="Times New Roman"/>
              </a:rPr>
              <a:t>as-you-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revenues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maintained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capital </a:t>
            </a:r>
            <a:r>
              <a:rPr dirty="0" sz="2000">
                <a:latin typeface="Times New Roman"/>
                <a:cs typeface="Times New Roman"/>
              </a:rPr>
              <a:t>(investors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around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</a:t>
            </a:r>
            <a:r>
              <a:rPr dirty="0" sz="2000" spc="-25">
                <a:latin typeface="Times New Roman"/>
                <a:cs typeface="Times New Roman"/>
              </a:rPr>
              <a:t> as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grow.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1530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Giving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best-fit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8223" y="4251959"/>
            <a:ext cx="3703320" cy="246888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104455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Best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follow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before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Cloud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Finding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Vendor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checklist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 lvl="1" marL="812800" marR="7302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attention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avoid </a:t>
            </a:r>
            <a:r>
              <a:rPr dirty="0" sz="2000">
                <a:latin typeface="Times New Roman"/>
                <a:cs typeface="Times New Roman"/>
              </a:rPr>
              <a:t>penalty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grow.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service-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outlines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availability,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guaranteed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 lvl="1" marL="812800" marR="57213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satisfy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recommended.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makes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downtime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  <a:p>
            <a:pPr lvl="1" marL="812800" marR="26098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 customizable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proprietary format.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customized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workflows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profiles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well-defined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hierarchies.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achieve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parameters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determined.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4358"/>
            <a:ext cx="1104709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Best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Practices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follow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before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1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eriod" startAt="2"/>
              <a:tabLst>
                <a:tab pos="3937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Phased-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Versus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Flash-</a:t>
            </a:r>
            <a:r>
              <a:rPr dirty="0" sz="2000" spc="-10" b="1">
                <a:latin typeface="Times New Roman"/>
                <a:cs typeface="Times New Roman"/>
              </a:rPr>
              <a:t>Cut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Approaches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approaches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cloud.</a:t>
            </a:r>
            <a:endParaRPr sz="2000">
              <a:latin typeface="Times New Roman"/>
              <a:cs typeface="Times New Roman"/>
            </a:endParaRPr>
          </a:p>
          <a:p>
            <a:pPr lvl="1" marL="927100" marR="152400" indent="-457200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Flash-Cut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approach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software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ready,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carried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stretch.</a:t>
            </a:r>
            <a:endParaRPr sz="2000">
              <a:latin typeface="Times New Roman"/>
              <a:cs typeface="Times New Roman"/>
            </a:endParaRPr>
          </a:p>
          <a:p>
            <a:pPr lvl="1" marL="927100" marR="5080" indent="-457200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Phased-in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approach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carried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manner,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necessary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commissioned.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6629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phased-in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do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time)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smoother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acceptance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0567" y="4460752"/>
            <a:ext cx="5930957" cy="22605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4358"/>
            <a:ext cx="1038161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Best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Practices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follow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before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1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Evaluation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Agreement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3"/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way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trouble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providers,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high-level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responsibility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detail.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influence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usage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Trust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metrics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levels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Compensations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trouble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Limitations,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disclaimers,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exclusions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4358"/>
            <a:ext cx="10852785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Best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Practices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follow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before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1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Having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Contingency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4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crashes?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do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hack?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 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bankrupt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anymore?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breach?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82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Situations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especially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extremely 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contingency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tackle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situations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team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implement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notice.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financially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reputation.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96962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Avoid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While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Jumping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Soon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algn="just" lvl="1" marL="809625" marR="5080" indent="-33972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incredible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attract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sizes.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great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homework.</a:t>
            </a:r>
            <a:endParaRPr sz="2000">
              <a:latin typeface="Times New Roman"/>
              <a:cs typeface="Times New Roman"/>
            </a:endParaRPr>
          </a:p>
          <a:p>
            <a:pPr algn="just" lvl="1" marL="809625" marR="108585" indent="-339725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imply purchasing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random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swipe. 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requires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diligence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security,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needs, </a:t>
            </a:r>
            <a:r>
              <a:rPr dirty="0" sz="2000" spc="-20">
                <a:latin typeface="Times New Roman"/>
                <a:cs typeface="Times New Roman"/>
              </a:rPr>
              <a:t>cost </a:t>
            </a: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analysis,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Lack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Contingency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Uncertainty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indispensable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business.</a:t>
            </a:r>
            <a:endParaRPr sz="2000">
              <a:latin typeface="Times New Roman"/>
              <a:cs typeface="Times New Roman"/>
            </a:endParaRPr>
          </a:p>
          <a:p>
            <a:pPr lvl="1" marL="812800" marR="31496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 spc="-4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encounter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unexpected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pitfalls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calamities,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failure,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outage,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unexpected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lvl="1" marL="812800" marR="107314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contingency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oneself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failure.</a:t>
            </a:r>
            <a:r>
              <a:rPr dirty="0" sz="2000" spc="-10">
                <a:latin typeface="Times New Roman"/>
                <a:cs typeface="Times New Roman"/>
              </a:rPr>
              <a:t> Organizations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recovery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before </a:t>
            </a:r>
            <a:r>
              <a:rPr dirty="0" sz="2000">
                <a:latin typeface="Times New Roman"/>
                <a:cs typeface="Times New Roman"/>
              </a:rPr>
              <a:t>migrating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90993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Avoid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While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Lack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Understanding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 viable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organization?</a:t>
            </a:r>
            <a:endParaRPr sz="2000">
              <a:latin typeface="Times New Roman"/>
              <a:cs typeface="Times New Roman"/>
            </a:endParaRPr>
          </a:p>
          <a:p>
            <a:pPr lvl="1" marL="812800" marR="17462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 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onto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market.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solved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ways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believe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3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Wrong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Choice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 lvl="1" marL="812800" marR="4368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Choosing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from </a:t>
            </a:r>
            <a:r>
              <a:rPr dirty="0" sz="2000" spc="-10">
                <a:latin typeface="Times New Roman"/>
                <a:cs typeface="Times New Roman"/>
              </a:rPr>
              <a:t>growing.</a:t>
            </a:r>
            <a:endParaRPr sz="2000">
              <a:latin typeface="Times New Roman"/>
              <a:cs typeface="Times New Roman"/>
            </a:endParaRPr>
          </a:p>
          <a:p>
            <a:pPr lvl="1" marL="812800" marR="38481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contributing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toward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55878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Avoid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While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 startAt="5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No</a:t>
            </a:r>
            <a:r>
              <a:rPr dirty="0" sz="2000" spc="-10" b="1">
                <a:latin typeface="Times New Roman"/>
                <a:cs typeface="Times New Roman"/>
              </a:rPr>
              <a:t> due-</a:t>
            </a:r>
            <a:r>
              <a:rPr dirty="0" sz="2000" b="1">
                <a:latin typeface="Times New Roman"/>
                <a:cs typeface="Times New Roman"/>
              </a:rPr>
              <a:t>diligence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0" b="1">
                <a:latin typeface="Times New Roman"/>
                <a:cs typeface="Times New Roman"/>
              </a:rPr>
              <a:t> 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5"/>
            </a:pPr>
            <a:endParaRPr sz="2000">
              <a:latin typeface="Times New Roman"/>
              <a:cs typeface="Times New Roman"/>
            </a:endParaRPr>
          </a:p>
          <a:p>
            <a:pPr marL="469900" marR="14605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forever.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diligence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mandatory.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list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ask 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final </a:t>
            </a:r>
            <a:r>
              <a:rPr dirty="0" sz="2000" spc="-20">
                <a:latin typeface="Times New Roman"/>
                <a:cs typeface="Times New Roman"/>
              </a:rPr>
              <a:t>nod: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my 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reside?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certification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protection?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encrypted?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keys?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my </a:t>
            </a:r>
            <a:r>
              <a:rPr dirty="0" sz="2000" spc="-1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work?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1035665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Avoid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While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415"/>
              </a:spcBef>
              <a:buAutoNum type="arabicPeriod" startAt="6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Ignoring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Service-Level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service-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significant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turns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end-user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perspective.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parameters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availability,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quality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capacity, </a:t>
            </a:r>
            <a:r>
              <a:rPr dirty="0" sz="2000">
                <a:latin typeface="Times New Roman"/>
                <a:cs typeface="Times New Roman"/>
              </a:rPr>
              <a:t>etc.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Ignoring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misinterpreted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obligations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risks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 startAt="7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Approving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Lowest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Bidder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1905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influences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mistakes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73150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Cloud—</a:t>
            </a:r>
            <a:r>
              <a:rPr dirty="0" sz="2400" b="1">
                <a:latin typeface="Times New Roman"/>
                <a:cs typeface="Times New Roman"/>
              </a:rPr>
              <a:t>work 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make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transition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 marL="12700" marR="251460">
              <a:lnSpc>
                <a:spcPct val="100000"/>
              </a:lnSpc>
              <a:spcBef>
                <a:spcPts val="2415"/>
              </a:spcBef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staff.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anticipate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prepare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technology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smooth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Get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executive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smoother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can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champion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message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listen.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352425" indent="-339725">
              <a:lnSpc>
                <a:spcPct val="100000"/>
              </a:lnSpc>
              <a:buFont typeface="Arial MT"/>
              <a:buChar char="•"/>
              <a:tabLst>
                <a:tab pos="352425" algn="l"/>
              </a:tabLst>
            </a:pPr>
            <a:r>
              <a:rPr dirty="0" sz="2000" b="1">
                <a:latin typeface="Times New Roman"/>
                <a:cs typeface="Times New Roman"/>
              </a:rPr>
              <a:t>Understand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culture</a:t>
            </a:r>
            <a:endParaRPr sz="2000">
              <a:latin typeface="Times New Roman"/>
              <a:cs typeface="Times New Roman"/>
            </a:endParaRPr>
          </a:p>
          <a:p>
            <a:pPr algn="just" marL="469900" marR="431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embraces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innovation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something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years,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10">
                <a:latin typeface="Times New Roman"/>
                <a:cs typeface="Times New Roman"/>
              </a:rPr>
              <a:t> doubt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 </a:t>
            </a:r>
            <a:r>
              <a:rPr dirty="0" sz="2000" spc="-10">
                <a:latin typeface="Times New Roman"/>
                <a:cs typeface="Times New Roman"/>
              </a:rPr>
              <a:t>resistance.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need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rollout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accordingly.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3331" y="2516123"/>
            <a:ext cx="2458212" cy="9448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240" y="5500115"/>
            <a:ext cx="2474976" cy="123748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  <a:p>
            <a:pPr>
              <a:lnSpc>
                <a:spcPct val="100000"/>
              </a:lnSpc>
              <a:spcBef>
                <a:spcPts val="1625"/>
              </a:spcBef>
            </a:pPr>
          </a:p>
          <a:p>
            <a:pPr marL="830580" indent="-457200">
              <a:lnSpc>
                <a:spcPct val="100000"/>
              </a:lnSpc>
              <a:buAutoNum type="arabicPeriod"/>
              <a:tabLst>
                <a:tab pos="830580" algn="l"/>
              </a:tabLst>
            </a:pPr>
            <a:r>
              <a:rPr dirty="0" sz="2000" b="0">
                <a:latin typeface="Times New Roman"/>
                <a:cs typeface="Times New Roman"/>
              </a:rPr>
              <a:t>Cloud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3058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</a:tabLst>
            </a:pPr>
            <a:r>
              <a:rPr dirty="0" sz="2000" b="0">
                <a:latin typeface="Times New Roman"/>
                <a:cs typeface="Times New Roman"/>
              </a:rPr>
              <a:t>Application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830580" indent="-4572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830580" algn="l"/>
              </a:tabLst>
            </a:pPr>
            <a:r>
              <a:rPr dirty="0" sz="1800" b="0">
                <a:latin typeface="Times New Roman"/>
                <a:cs typeface="Times New Roman"/>
              </a:rPr>
              <a:t>Data</a:t>
            </a:r>
            <a:r>
              <a:rPr dirty="0" sz="1800" spc="-35" b="0">
                <a:latin typeface="Times New Roman"/>
                <a:cs typeface="Times New Roman"/>
              </a:rPr>
              <a:t> </a:t>
            </a:r>
            <a:r>
              <a:rPr dirty="0" sz="1800" spc="-10" b="0">
                <a:latin typeface="Times New Roman"/>
                <a:cs typeface="Times New Roman"/>
              </a:rPr>
              <a:t>Integration</a:t>
            </a:r>
            <a:endParaRPr sz="1800">
              <a:latin typeface="Times New Roman"/>
              <a:cs typeface="Times New Roman"/>
            </a:endParaRPr>
          </a:p>
          <a:p>
            <a:pPr marL="83058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30580" algn="l"/>
              </a:tabLst>
            </a:pPr>
            <a:r>
              <a:rPr dirty="0" sz="1800" spc="-10" b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marL="83058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30580" algn="l"/>
              </a:tabLst>
            </a:pPr>
            <a:r>
              <a:rPr dirty="0" sz="1800" b="0">
                <a:latin typeface="Times New Roman"/>
                <a:cs typeface="Times New Roman"/>
              </a:rPr>
              <a:t>Ensuring</a:t>
            </a:r>
            <a:r>
              <a:rPr dirty="0" sz="1800" spc="-3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Successful</a:t>
            </a:r>
            <a:r>
              <a:rPr dirty="0" sz="1800" spc="-3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Cloud</a:t>
            </a:r>
            <a:r>
              <a:rPr dirty="0" sz="1800" spc="-114" b="0">
                <a:latin typeface="Times New Roman"/>
                <a:cs typeface="Times New Roman"/>
              </a:rPr>
              <a:t> </a:t>
            </a:r>
            <a:r>
              <a:rPr dirty="0" sz="1800" spc="-10" b="0">
                <a:latin typeface="Times New Roman"/>
                <a:cs typeface="Times New Roman"/>
              </a:rPr>
              <a:t>Adoption</a:t>
            </a:r>
            <a:endParaRPr sz="1800">
              <a:latin typeface="Times New Roman"/>
              <a:cs typeface="Times New Roman"/>
            </a:endParaRPr>
          </a:p>
          <a:p>
            <a:pPr lvl="1" marL="128778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</a:tabLst>
            </a:pPr>
            <a:r>
              <a:rPr dirty="0" sz="1800">
                <a:latin typeface="Times New Roman"/>
                <a:cs typeface="Times New Roman"/>
              </a:rPr>
              <a:t>Designing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Concept</a:t>
            </a:r>
            <a:endParaRPr sz="1800">
              <a:latin typeface="Times New Roman"/>
              <a:cs typeface="Times New Roman"/>
            </a:endParaRPr>
          </a:p>
          <a:p>
            <a:pPr lvl="1" marL="1287780" indent="-45720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1287780" algn="l"/>
              </a:tabLst>
            </a:pPr>
            <a:r>
              <a:rPr dirty="0" sz="1800" spc="-30">
                <a:latin typeface="Times New Roman"/>
                <a:cs typeface="Times New Roman"/>
              </a:rPr>
              <a:t>Vendor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capabilities</a:t>
            </a:r>
            <a:endParaRPr sz="1800">
              <a:latin typeface="Times New Roman"/>
              <a:cs typeface="Times New Roman"/>
            </a:endParaRPr>
          </a:p>
          <a:p>
            <a:pPr lvl="1" marL="128778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</a:tabLst>
            </a:pPr>
            <a:r>
              <a:rPr dirty="0" sz="1800">
                <a:latin typeface="Times New Roman"/>
                <a:cs typeface="Times New Roman"/>
              </a:rPr>
              <a:t>Moving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cloud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33743" y="2006171"/>
            <a:ext cx="4974590" cy="263906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AutoNum type="arabicPeriod" startAt="6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Impact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6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927100" algn="l"/>
              </a:tabLst>
            </a:pPr>
            <a:r>
              <a:rPr dirty="0" sz="1800">
                <a:latin typeface="Times New Roman"/>
                <a:cs typeface="Times New Roman"/>
              </a:rPr>
              <a:t>Legal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927100" algn="l"/>
              </a:tabLst>
            </a:pPr>
            <a:r>
              <a:rPr dirty="0" sz="1800">
                <a:latin typeface="Times New Roman"/>
                <a:cs typeface="Times New Roman"/>
              </a:rPr>
              <a:t>Compliance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927100" algn="l"/>
              </a:tabLst>
            </a:pPr>
            <a:r>
              <a:rPr dirty="0" sz="1800">
                <a:latin typeface="Times New Roman"/>
                <a:cs typeface="Times New Roman"/>
              </a:rPr>
              <a:t>Privacy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79563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Cloud—</a:t>
            </a:r>
            <a:r>
              <a:rPr dirty="0" sz="2400" b="1">
                <a:latin typeface="Times New Roman"/>
                <a:cs typeface="Times New Roman"/>
              </a:rPr>
              <a:t>work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make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transition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Communicate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message</a:t>
            </a:r>
            <a:endParaRPr sz="2000">
              <a:latin typeface="Times New Roman"/>
              <a:cs typeface="Times New Roman"/>
            </a:endParaRPr>
          </a:p>
          <a:p>
            <a:pPr marL="469900" marR="1085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understand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communicate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message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impacted.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10">
                <a:latin typeface="Times New Roman"/>
                <a:cs typeface="Times New Roman"/>
              </a:rPr>
              <a:t>culture: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Department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meetings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dirty="0" sz="2000" spc="-10">
                <a:latin typeface="Times New Roman"/>
                <a:cs typeface="Times New Roman"/>
              </a:rPr>
              <a:t>Memos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Podcasts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social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Educate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Everyone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things: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Why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model?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organization?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computing?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416" y="2699004"/>
            <a:ext cx="2548128" cy="2087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452871"/>
            <a:ext cx="1277112" cy="126796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60259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Cloud—</a:t>
            </a:r>
            <a:r>
              <a:rPr dirty="0" sz="2400" b="1">
                <a:latin typeface="Times New Roman"/>
                <a:cs typeface="Times New Roman"/>
              </a:rPr>
              <a:t>work 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make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transition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Get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people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involved</a:t>
            </a:r>
            <a:endParaRPr sz="2000">
              <a:latin typeface="Times New Roman"/>
              <a:cs typeface="Times New Roman"/>
            </a:endParaRPr>
          </a:p>
          <a:p>
            <a:pPr marL="469900" marR="3225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resist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it. So,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people </a:t>
            </a:r>
            <a:r>
              <a:rPr dirty="0" sz="2000">
                <a:latin typeface="Times New Roman"/>
                <a:cs typeface="Times New Roman"/>
              </a:rPr>
              <a:t>involved!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committees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appoint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charge.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Train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staff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client-</a:t>
            </a:r>
            <a:r>
              <a:rPr dirty="0" sz="2000">
                <a:latin typeface="Times New Roman"/>
                <a:cs typeface="Times New Roman"/>
              </a:rPr>
              <a:t>virtualized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still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 training.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lvl="1" marL="1384300" marR="848994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monitoring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staff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trained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this.</a:t>
            </a:r>
            <a:endParaRPr sz="2000">
              <a:latin typeface="Times New Roman"/>
              <a:cs typeface="Times New Roman"/>
            </a:endParaRPr>
          </a:p>
          <a:p>
            <a:pPr lvl="1" marL="1384300" marR="55880" indent="-457200">
              <a:lnSpc>
                <a:spcPct val="100000"/>
              </a:lnSpc>
              <a:buAutoNum type="arabicPeriod"/>
              <a:tabLst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that.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new,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employees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10">
                <a:latin typeface="Times New Roman"/>
                <a:cs typeface="Times New Roman"/>
              </a:rPr>
              <a:t>trained.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2804" y="2484120"/>
            <a:ext cx="1348740" cy="10515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4183" y="5876542"/>
            <a:ext cx="1737360" cy="9037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4594859"/>
            <a:ext cx="1298448" cy="83057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85405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Impact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IT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 marR="930275">
              <a:lnSpc>
                <a:spcPct val="100000"/>
              </a:lnSpc>
              <a:spcBef>
                <a:spcPts val="2415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 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Desk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cloud-computing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availability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point,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restoration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Service </a:t>
            </a:r>
            <a:r>
              <a:rPr dirty="0" sz="2000">
                <a:latin typeface="Times New Roman"/>
                <a:cs typeface="Times New Roman"/>
              </a:rPr>
              <a:t>Desk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Change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2355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workflow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activities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Delivery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Architects.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They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performed </a:t>
            </a:r>
            <a:r>
              <a:rPr dirty="0" sz="2000">
                <a:latin typeface="Times New Roman"/>
                <a:cs typeface="Times New Roman"/>
              </a:rPr>
              <a:t>traditionally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2976" y="5664708"/>
            <a:ext cx="2258568" cy="967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2492" y="2072639"/>
            <a:ext cx="1370076" cy="912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5533644"/>
            <a:ext cx="1758695" cy="109880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70927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Impact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IT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Configuration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Asset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easier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hardware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orchestrated.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service-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amount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coordination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Asset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both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component</a:t>
            </a:r>
            <a:r>
              <a:rPr dirty="0" sz="2000" spc="-1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assets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 </a:t>
            </a:r>
            <a:r>
              <a:rPr dirty="0" sz="2000" spc="-1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Asset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address: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lvl="2"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consumer</a:t>
            </a:r>
            <a:r>
              <a:rPr dirty="0" sz="2000" spc="-10">
                <a:latin typeface="Times New Roman"/>
                <a:cs typeface="Times New Roman"/>
              </a:rPr>
              <a:t> view</a:t>
            </a:r>
            <a:r>
              <a:rPr dirty="0" sz="2000" spc="-1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consumed</a:t>
            </a:r>
            <a:endParaRPr sz="2000">
              <a:latin typeface="Times New Roman"/>
              <a:cs typeface="Times New Roman"/>
            </a:endParaRPr>
          </a:p>
          <a:p>
            <a:pPr lvl="2"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revenue</a:t>
            </a:r>
            <a:endParaRPr sz="2000">
              <a:latin typeface="Times New Roman"/>
              <a:cs typeface="Times New Roman"/>
            </a:endParaRPr>
          </a:p>
          <a:p>
            <a:pPr lvl="2"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showing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 </a:t>
            </a:r>
            <a:r>
              <a:rPr dirty="0" sz="2000" spc="-10">
                <a:latin typeface="Times New Roman"/>
                <a:cs typeface="Times New Roman"/>
              </a:rPr>
              <a:t>offered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822960"/>
            <a:ext cx="1557527" cy="12649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4064" y="4244340"/>
            <a:ext cx="2590800" cy="1761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4070603"/>
            <a:ext cx="902208" cy="90220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092834"/>
            <a:ext cx="1064831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Impact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IT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Service-</a:t>
            </a:r>
            <a:r>
              <a:rPr dirty="0" sz="2000" b="1">
                <a:latin typeface="Times New Roman"/>
                <a:cs typeface="Times New Roman"/>
              </a:rPr>
              <a:t>Level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3403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Service-</a:t>
            </a:r>
            <a:r>
              <a:rPr dirty="0" sz="2000" spc="-10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defined,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monitored,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managed 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0">
                <a:latin typeface="Times New Roman"/>
                <a:cs typeface="Times New Roman"/>
              </a:rPr>
              <a:t> 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Availability,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Capacity,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Continuity,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469900" marR="965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warranty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comprises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Service-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Scalability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offerings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reflected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SLAs.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vital;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much 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4059" y="2362200"/>
            <a:ext cx="1662683" cy="10378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995415"/>
            <a:ext cx="1554480" cy="72237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315" y="3813047"/>
            <a:ext cx="742188" cy="4983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96983" y="5527547"/>
            <a:ext cx="2115312" cy="11902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7500" y="1293875"/>
            <a:ext cx="1072896" cy="62941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509776"/>
            <a:ext cx="5965190" cy="222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Risks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Consequences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10">
                <a:latin typeface="Times New Roman"/>
                <a:cs typeface="Times New Roman"/>
              </a:rPr>
              <a:t> 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C00000"/>
                </a:solidFill>
                <a:latin typeface="Calibri"/>
                <a:cs typeface="Calibri"/>
              </a:rPr>
              <a:t>56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2834"/>
            <a:ext cx="10805160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Legal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Compliance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355600" marR="897890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Brunette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Rich Mogull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Alliance,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paper, </a:t>
            </a:r>
            <a:r>
              <a:rPr dirty="0" sz="2000">
                <a:latin typeface="Times New Roman"/>
                <a:cs typeface="Times New Roman"/>
              </a:rPr>
              <a:t>“Security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Guidance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Critical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Computing.”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community,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“creates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party: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 variety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scenarios.”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1397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tenant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States, Canada,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European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Union,</a:t>
            </a:r>
            <a:r>
              <a:rPr dirty="0" sz="2000" spc="-20">
                <a:latin typeface="Times New Roman"/>
                <a:cs typeface="Times New Roman"/>
              </a:rPr>
              <a:t> they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subjected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numerous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Harbor.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might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transferred,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confidentiality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aspect.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5668" y="5422798"/>
            <a:ext cx="1085278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markets,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Accountability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(HIPAA)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industry.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health-</a:t>
            </a:r>
            <a:r>
              <a:rPr dirty="0" sz="2000" spc="-10">
                <a:latin typeface="Times New Roman"/>
                <a:cs typeface="Times New Roman"/>
              </a:rPr>
              <a:t>related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might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45">
                <a:latin typeface="Times New Roman"/>
                <a:cs typeface="Times New Roman"/>
              </a:rPr>
              <a:t>HIPPA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that</a:t>
            </a:r>
            <a:r>
              <a:rPr dirty="0" sz="2000" spc="-10">
                <a:latin typeface="Times New Roman"/>
                <a:cs typeface="Times New Roman"/>
              </a:rPr>
              <a:t> market.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2636520"/>
            <a:ext cx="918972" cy="7010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4516" y="4907279"/>
            <a:ext cx="1367027" cy="762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03052" y="1235963"/>
            <a:ext cx="1092707" cy="98907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C00000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2834"/>
            <a:ext cx="1086231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Legal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Compliance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355600" marR="106045" indent="-342900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adequately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consequences,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fines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 government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bodies.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substantial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potentially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crippling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midsize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(PCI)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$100,000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 month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violations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compliance.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fines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levied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bank,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merchant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well.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Third-</a:t>
            </a:r>
            <a:r>
              <a:rPr dirty="0" sz="2000" b="1">
                <a:latin typeface="Times New Roman"/>
                <a:cs typeface="Times New Roman"/>
              </a:rPr>
              <a:t>Party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Involvement</a:t>
            </a:r>
            <a:endParaRPr sz="2000">
              <a:latin typeface="Times New Roman"/>
              <a:cs typeface="Times New Roman"/>
            </a:endParaRPr>
          </a:p>
          <a:p>
            <a:pPr marL="469900" marR="1327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supplier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10">
                <a:latin typeface="Times New Roman"/>
                <a:cs typeface="Times New Roman"/>
              </a:rPr>
              <a:t>responsibility,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provider’s.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Taking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HIPAA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subcontractors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stipulating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privacy provisions.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40" y="2985516"/>
            <a:ext cx="1184148" cy="9464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3080" y="5513832"/>
            <a:ext cx="2104644" cy="11887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231" y="5843015"/>
            <a:ext cx="1316736" cy="87782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C00000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2834"/>
            <a:ext cx="927735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Legal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Compliance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Contractual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consider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stages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process: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Initial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diligence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negotiation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dirty="0" sz="2000" spc="-1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dirty="0" sz="2000" spc="-10">
                <a:latin typeface="Times New Roman"/>
                <a:cs typeface="Times New Roman"/>
              </a:rPr>
              <a:t>Termination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abnormal)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Supplier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Initial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Due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Diligence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2867" y="4508753"/>
            <a:ext cx="1018540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Prior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supplier,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specific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requirements.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scope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restrictions,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satisfied.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you </a:t>
            </a:r>
            <a:r>
              <a:rPr dirty="0" sz="2000" spc="-2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HIPAA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supplier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meet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guidelines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HIPAA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regulations.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regulations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well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9347" y="1100327"/>
            <a:ext cx="3145536" cy="1025651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9616440" y="2784348"/>
            <a:ext cx="2028825" cy="1548765"/>
            <a:chOff x="9616440" y="2784348"/>
            <a:chExt cx="2028825" cy="154876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6440" y="2784348"/>
              <a:ext cx="2028444" cy="145694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035540" y="4009644"/>
              <a:ext cx="1190625" cy="323215"/>
            </a:xfrm>
            <a:custGeom>
              <a:avLst/>
              <a:gdLst/>
              <a:ahLst/>
              <a:cxnLst/>
              <a:rect l="l" t="t" r="r" b="b"/>
              <a:pathLst>
                <a:path w="1190625" h="323214">
                  <a:moveTo>
                    <a:pt x="1190244" y="0"/>
                  </a:moveTo>
                  <a:lnTo>
                    <a:pt x="0" y="0"/>
                  </a:lnTo>
                  <a:lnTo>
                    <a:pt x="0" y="323087"/>
                  </a:lnTo>
                  <a:lnTo>
                    <a:pt x="1190244" y="323087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2590800"/>
            <a:ext cx="1203960" cy="12039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7737"/>
            <a:ext cx="11252835" cy="374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Compliance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828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major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categorized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types: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Geographic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compliance: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borders,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Canada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Europe.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6435" y="5477255"/>
            <a:ext cx="1245107" cy="1243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4619" y="1222247"/>
            <a:ext cx="1348740" cy="89916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0291" y="524383"/>
            <a:ext cx="7393305" cy="284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Cloud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Computing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-</a:t>
            </a:r>
            <a:r>
              <a:rPr dirty="0" sz="2400" spc="-12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Challenges,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Risk,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12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Mitigation</a:t>
            </a:r>
            <a:endParaRPr sz="24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1995"/>
              </a:spcBef>
            </a:pP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Important</a:t>
            </a:r>
            <a:r>
              <a:rPr dirty="0" sz="2400" spc="-10" b="1">
                <a:latin typeface="Times New Roman"/>
                <a:cs typeface="Times New Roman"/>
              </a:rPr>
              <a:t> Considerations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007744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07744" algn="l"/>
              </a:tabLst>
            </a:pPr>
            <a:r>
              <a:rPr dirty="0" sz="2400">
                <a:latin typeface="Times New Roman"/>
                <a:cs typeface="Times New Roman"/>
              </a:rPr>
              <a:t>Cloud </a:t>
            </a:r>
            <a:r>
              <a:rPr dirty="0" sz="2400" spc="-1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1007744" indent="-342900">
              <a:lnSpc>
                <a:spcPct val="100000"/>
              </a:lnSpc>
              <a:buFont typeface="Arial MT"/>
              <a:buChar char="•"/>
              <a:tabLst>
                <a:tab pos="1007744" algn="l"/>
              </a:tabLst>
            </a:pP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1007744" indent="-342900">
              <a:lnSpc>
                <a:spcPct val="100000"/>
              </a:lnSpc>
              <a:buFont typeface="Arial MT"/>
              <a:buChar char="•"/>
              <a:tabLst>
                <a:tab pos="1007744" algn="l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1007744" indent="-342900">
              <a:lnSpc>
                <a:spcPct val="100000"/>
              </a:lnSpc>
              <a:buFont typeface="Arial MT"/>
              <a:buChar char="•"/>
              <a:tabLst>
                <a:tab pos="1007744" algn="l"/>
              </a:tabLst>
            </a:pPr>
            <a:r>
              <a:rPr dirty="0" sz="2400">
                <a:latin typeface="Times New Roman"/>
                <a:cs typeface="Times New Roman"/>
              </a:rPr>
              <a:t>Cloud </a:t>
            </a:r>
            <a:r>
              <a:rPr dirty="0" sz="2400" spc="-1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59" y="1127760"/>
            <a:ext cx="2679192" cy="150876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3192779"/>
            <a:ext cx="2446020" cy="17617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9156" y="4796028"/>
            <a:ext cx="2342388" cy="156057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663" y="4920996"/>
            <a:ext cx="2438400" cy="161848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097737"/>
            <a:ext cx="11298555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Compliance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algn="just" marL="393700" indent="-381000">
              <a:lnSpc>
                <a:spcPct val="100000"/>
              </a:lnSpc>
              <a:spcBef>
                <a:spcPts val="2420"/>
              </a:spcBef>
              <a:buAutoNum type="arabicPeriod" startAt="2"/>
              <a:tabLst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Industry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compliance: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 stringent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 </a:t>
            </a:r>
            <a:r>
              <a:rPr dirty="0" sz="2000" spc="-10">
                <a:latin typeface="Times New Roman"/>
                <a:cs typeface="Times New Roman"/>
              </a:rPr>
              <a:t>centralized. </a:t>
            </a: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might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matters,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must,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lvl="1" marL="812800" marR="13589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maximum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kept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internal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Draw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checklist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capabilities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the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framework.</a:t>
            </a:r>
            <a:endParaRPr sz="2000">
              <a:latin typeface="Times New Roman"/>
              <a:cs typeface="Times New Roman"/>
            </a:endParaRPr>
          </a:p>
          <a:p>
            <a:pPr lvl="1" marL="812800" marR="20129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Conduct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audit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implemented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real.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743" y="4892040"/>
            <a:ext cx="1828800" cy="182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4640" y="1120139"/>
            <a:ext cx="1348740" cy="897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1275695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12700" marR="89535">
              <a:lnSpc>
                <a:spcPct val="100000"/>
              </a:lnSpc>
              <a:spcBef>
                <a:spcPts val="2420"/>
              </a:spcBef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privacy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acceptable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 personal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one.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secrets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theft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leakage.</a:t>
            </a:r>
            <a:endParaRPr sz="2000">
              <a:latin typeface="Times New Roman"/>
              <a:cs typeface="Times New Roman"/>
            </a:endParaRPr>
          </a:p>
          <a:p>
            <a:pPr marL="12700" marR="1111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 spc="-2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buAutoNum type="arabicPeriod"/>
              <a:tabLst>
                <a:tab pos="393065" algn="l"/>
              </a:tabLst>
            </a:pP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lvl="1" marL="812800" marR="28003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research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IDC (International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Corporation),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71%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preventing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challenges.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800" marR="74549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research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intellectual </a:t>
            </a:r>
            <a:r>
              <a:rPr dirty="0" sz="2000">
                <a:latin typeface="Times New Roman"/>
                <a:cs typeface="Times New Roman"/>
              </a:rPr>
              <a:t>properties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vulnerable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126109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20"/>
              </a:spcBef>
            </a:pP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“personal”.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look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sufficient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12800" marR="35496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 spc="-3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existence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obligations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10">
                <a:latin typeface="Times New Roman"/>
                <a:cs typeface="Times New Roman"/>
              </a:rPr>
              <a:t>checked.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800" marR="23558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industry-specific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Health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Insurance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Portability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Accountability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(HIPAA)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Gramm- Leach-Bliley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(GLBA)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stringent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 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1177905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926465" indent="-456565">
              <a:lnSpc>
                <a:spcPct val="100000"/>
              </a:lnSpc>
              <a:spcBef>
                <a:spcPts val="2420"/>
              </a:spcBef>
              <a:buAutoNum type="arabicPeriod" startAt="2"/>
              <a:tabLst>
                <a:tab pos="92646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Controllers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Processors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</a:pP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Protection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act,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the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“processes”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behalf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controller.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takes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ultimate responsibility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complying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10">
                <a:latin typeface="Times New Roman"/>
                <a:cs typeface="Times New Roman"/>
              </a:rPr>
              <a:t>Protection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case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discrepancies.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800" marR="11239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too.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800" marR="30670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precise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obligation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 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entity.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118171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240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obligation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aspects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promise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Failing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environment: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interoperability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10">
                <a:latin typeface="Times New Roman"/>
                <a:cs typeface="Times New Roman"/>
              </a:rPr>
              <a:t>portability.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Inability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multitenant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12800" marR="16827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amplified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tiers</a:t>
            </a:r>
            <a:r>
              <a:rPr dirty="0" sz="2000" spc="-25">
                <a:latin typeface="Times New Roman"/>
                <a:cs typeface="Times New Roman"/>
              </a:rPr>
              <a:t> of </a:t>
            </a:r>
            <a:r>
              <a:rPr dirty="0" sz="2000">
                <a:latin typeface="Times New Roman"/>
                <a:cs typeface="Times New Roman"/>
              </a:rPr>
              <a:t>sub-</a:t>
            </a:r>
            <a:r>
              <a:rPr dirty="0" sz="2000" spc="-10">
                <a:latin typeface="Times New Roman"/>
                <a:cs typeface="Times New Roman"/>
              </a:rPr>
              <a:t>processors/sub-</a:t>
            </a:r>
            <a:r>
              <a:rPr dirty="0" sz="2000">
                <a:latin typeface="Times New Roman"/>
                <a:cs typeface="Times New Roman"/>
              </a:rPr>
              <a:t>contractors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countries.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094359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850265" indent="-380365">
              <a:lnSpc>
                <a:spcPct val="100000"/>
              </a:lnSpc>
              <a:spcBef>
                <a:spcPts val="2420"/>
              </a:spcBef>
              <a:buAutoNum type="arabicPeriod" startAt="4"/>
              <a:tabLst>
                <a:tab pos="85026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Protection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Laws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4"/>
            </a:pP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Prior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2011,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judiciary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clear-</a:t>
            </a:r>
            <a:r>
              <a:rPr dirty="0" sz="2000">
                <a:latin typeface="Times New Roman"/>
                <a:cs typeface="Times New Roman"/>
              </a:rPr>
              <a:t>cut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protection.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European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Union,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2011,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800" marR="22860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bodies,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subjected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sensible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practices.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812800" marR="26416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(IPC)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reasonable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4309110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  <a:spcBef>
                <a:spcPts val="2420"/>
              </a:spcBef>
            </a:pPr>
            <a:r>
              <a:rPr dirty="0" sz="2000" b="1">
                <a:latin typeface="Times New Roman"/>
                <a:cs typeface="Times New Roman"/>
              </a:rPr>
              <a:t>Laws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protect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India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57530" y="2332989"/>
          <a:ext cx="11116310" cy="401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440"/>
                <a:gridCol w="5982335"/>
              </a:tblGrid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Law/Act/Rights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Explanation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734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20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Act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(Section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43A)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7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corporate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body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 “wrongful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loss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wrongful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gain”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negligence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maintaining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fair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 security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 data,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liable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pay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compensation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affected.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839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20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Act(Section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72</a:t>
                      </a:r>
                      <a:r>
                        <a:rPr dirty="0" sz="20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73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breach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imprisonment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years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penalty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may extend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up to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five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lakhs.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(Article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21)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(applicable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well)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8467090" cy="27978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>
                <a:latin typeface="Times New Roman"/>
                <a:cs typeface="Times New Roman"/>
              </a:rPr>
              <a:t>1.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Passwords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Logins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individual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laundering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money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email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social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accounts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1800">
                <a:latin typeface="Calibri"/>
                <a:cs typeface="Calibri"/>
              </a:rPr>
              <a:t>Answer: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5884545" cy="27978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6700" algn="l"/>
              </a:tabLst>
            </a:pP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are,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Specific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Data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categorized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1800">
                <a:latin typeface="Calibri"/>
                <a:cs typeface="Calibri"/>
              </a:rPr>
              <a:t>Answer: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756412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66700" algn="l"/>
              </a:tabLst>
            </a:pP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integrity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Loss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money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76007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5600" marR="452755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maintained,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remotely,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made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Payment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per-</a:t>
            </a:r>
            <a:r>
              <a:rPr dirty="0" sz="2000">
                <a:latin typeface="Times New Roman"/>
                <a:cs typeface="Times New Roman"/>
              </a:rPr>
              <a:t>consumption,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per-</a:t>
            </a:r>
            <a:r>
              <a:rPr dirty="0" sz="2000">
                <a:latin typeface="Times New Roman"/>
                <a:cs typeface="Times New Roman"/>
              </a:rPr>
              <a:t>gigabyte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radically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added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bargained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33337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backup,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disaster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recovery,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archiving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infrequently </a:t>
            </a:r>
            <a:r>
              <a:rPr dirty="0" sz="2000" b="1">
                <a:latin typeface="Times New Roman"/>
                <a:cs typeface="Times New Roman"/>
              </a:rPr>
              <a:t>accessed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DevOps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capital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cost-cutting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down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 cloud-based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models: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AutoNum type="arabicPeriod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AutoNum type="arabicPeriod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269365" indent="-342265">
              <a:lnSpc>
                <a:spcPct val="100000"/>
              </a:lnSpc>
              <a:buAutoNum type="arabicPeriod"/>
              <a:tabLst>
                <a:tab pos="1269365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729742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66700" algn="l"/>
                <a:tab pos="6448425" algn="l"/>
              </a:tabLst>
            </a:pPr>
            <a:r>
              <a:rPr dirty="0" sz="2000" spc="-50">
                <a:latin typeface="Times New Roman"/>
                <a:cs typeface="Times New Roman"/>
              </a:rPr>
              <a:t>HIPAA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 compliance measure practiced in the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Finance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Banking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Healthcare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Food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Administration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751395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50825" indent="-238125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50825" algn="l"/>
                <a:tab pos="7129145" algn="l"/>
              </a:tabLst>
            </a:pP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Protection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controller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Takes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Shares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10">
                <a:latin typeface="Times New Roman"/>
                <a:cs typeface="Times New Roman"/>
              </a:rPr>
              <a:t>entities.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behalf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processor.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processor.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Answer: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089025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5920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3886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phased-in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flash-cut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because,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eliminates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psychological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barrier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Phased-in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cleanses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modernize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world.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Answer: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764222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2255" indent="-249554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6225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cloud?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Due-</a:t>
            </a:r>
            <a:r>
              <a:rPr dirty="0" sz="2000" spc="-10">
                <a:latin typeface="Times New Roman"/>
                <a:cs typeface="Times New Roman"/>
              </a:rPr>
              <a:t>diligence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Jumping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soon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590105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266700" algn="l"/>
              </a:tabLst>
            </a:pP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Ongoing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Adapting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expertise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105598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253365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6065" algn="l"/>
                <a:tab pos="210820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remotely,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9"/>
            </a:pPr>
            <a:endParaRPr sz="2000">
              <a:latin typeface="Times New Roman"/>
              <a:cs typeface="Times New Roman"/>
            </a:endParaRPr>
          </a:p>
          <a:p>
            <a:pPr lvl="1" marL="1365250" indent="-438150">
              <a:lnSpc>
                <a:spcPct val="100000"/>
              </a:lnSpc>
              <a:buAutoNum type="alphaUcPeriod"/>
              <a:tabLst>
                <a:tab pos="136525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350010" indent="-422909">
              <a:lnSpc>
                <a:spcPct val="100000"/>
              </a:lnSpc>
              <a:buAutoNum type="alphaUcPeriod"/>
              <a:tabLst>
                <a:tab pos="135001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Answer: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528193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51498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0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hybrid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community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090739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43230" indent="-430530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3230" algn="l"/>
                <a:tab pos="10830560" algn="l"/>
              </a:tabLst>
            </a:pPr>
            <a:r>
              <a:rPr dirty="0" sz="2000">
                <a:latin typeface="Times New Roman"/>
                <a:cs typeface="Times New Roman"/>
              </a:rPr>
              <a:t>The 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dedicated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behind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firewall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1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Hybrid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Private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Community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753999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>
                <a:latin typeface="Times New Roman"/>
                <a:cs typeface="Times New Roman"/>
              </a:rPr>
              <a:t>12.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Maintaining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accuracy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Maintaining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backup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Answer: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513143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1498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3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20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617200" cy="4266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25"/>
              </a:spcBef>
              <a:buAutoNum type="arabicPeriod"/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Public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</a:t>
            </a:r>
            <a:r>
              <a:rPr dirty="0" sz="1800" spc="-10" b="1">
                <a:latin typeface="Times New Roman"/>
                <a:cs typeface="Times New Roman"/>
              </a:rPr>
              <a:t> Storage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multi-tenant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most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suited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unstructured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global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centers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 data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spread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 multiple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10">
                <a:latin typeface="Times New Roman"/>
                <a:cs typeface="Times New Roman"/>
              </a:rPr>
              <a:t>continents.</a:t>
            </a: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1800">
                <a:latin typeface="Times New Roman"/>
                <a:cs typeface="Times New Roman"/>
              </a:rPr>
              <a:t>Customers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generally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per-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similar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utility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payment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 lvl="1" marL="756285" marR="24892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dirty="0" sz="1800">
                <a:latin typeface="Times New Roman"/>
                <a:cs typeface="Times New Roman"/>
              </a:rPr>
              <a:t>Examples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include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Amazon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Simple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(S3),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Amazon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Cloud </a:t>
            </a:r>
            <a:r>
              <a:rPr dirty="0" sz="1800">
                <a:latin typeface="Times New Roman"/>
                <a:cs typeface="Times New Roman"/>
              </a:rPr>
              <a:t>Storage,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Nearline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Microsoft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Azure.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Private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lvl="1" marL="756285" marR="76200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on-</a:t>
            </a:r>
            <a:r>
              <a:rPr dirty="0" sz="1800">
                <a:latin typeface="Times New Roman"/>
                <a:cs typeface="Times New Roman"/>
              </a:rPr>
              <a:t>premise,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dedicated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behind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 </a:t>
            </a:r>
            <a:r>
              <a:rPr dirty="0" sz="1800" spc="-10">
                <a:latin typeface="Times New Roman"/>
                <a:cs typeface="Times New Roman"/>
              </a:rPr>
              <a:t>organization's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firewall.</a:t>
            </a: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appropriate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customization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5734811"/>
            <a:ext cx="2961132" cy="98602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4204" y="1121663"/>
            <a:ext cx="1577340" cy="118262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046289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065" algn="l"/>
              </a:tabLst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4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Authenticate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logical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segregation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Answer: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089342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393065" algn="l"/>
              </a:tabLst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5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matches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Try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recreate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Keep 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lightweight,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30–60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6642100" cy="4694555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good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require: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6"/>
            </a:pPr>
            <a:endParaRPr sz="2000">
              <a:latin typeface="Times New Roman"/>
              <a:cs typeface="Times New Roman"/>
            </a:endParaRPr>
          </a:p>
          <a:p>
            <a:pPr lvl="1" marL="984885" indent="-514984">
              <a:lnSpc>
                <a:spcPct val="100000"/>
              </a:lnSpc>
              <a:buAutoNum type="romanLcPeriod"/>
              <a:tabLst>
                <a:tab pos="984885" algn="l"/>
              </a:tabLst>
            </a:pPr>
            <a:r>
              <a:rPr dirty="0" sz="2000" spc="-10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lvl="1" marL="984885" indent="-514984">
              <a:lnSpc>
                <a:spcPct val="100000"/>
              </a:lnSpc>
              <a:buAutoNum type="romanLcPeriod"/>
              <a:tabLst>
                <a:tab pos="984885" algn="l"/>
              </a:tabLst>
            </a:pPr>
            <a:r>
              <a:rPr dirty="0" sz="2000" spc="-1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lvl="1" marL="984885" indent="-514984">
              <a:lnSpc>
                <a:spcPct val="100000"/>
              </a:lnSpc>
              <a:buAutoNum type="romanLcPeriod"/>
              <a:tabLst>
                <a:tab pos="984885" algn="l"/>
              </a:tabLst>
            </a:pPr>
            <a:r>
              <a:rPr dirty="0" sz="2000" spc="-10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lvl="1" marL="984885" indent="-514984">
              <a:lnSpc>
                <a:spcPct val="100000"/>
              </a:lnSpc>
              <a:buAutoNum type="romanLcPeriod"/>
              <a:tabLst>
                <a:tab pos="984885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compliance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Times New Roman"/>
              <a:buAutoNum type="romanLcPeriod"/>
            </a:pPr>
            <a:endParaRPr sz="2000">
              <a:latin typeface="Times New Roman"/>
              <a:cs typeface="Times New Roman"/>
            </a:endParaRPr>
          </a:p>
          <a:p>
            <a:pPr lvl="2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lvl="2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iv</a:t>
            </a:r>
            <a:endParaRPr sz="2000">
              <a:latin typeface="Times New Roman"/>
              <a:cs typeface="Times New Roman"/>
            </a:endParaRPr>
          </a:p>
          <a:p>
            <a:pPr lvl="2" marL="927100" indent="-45720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lvl="2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25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083500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automatic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renewal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very-well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7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101725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381000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span.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8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782510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satisfy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10">
                <a:latin typeface="Times New Roman"/>
                <a:cs typeface="Times New Roman"/>
              </a:rPr>
              <a:t> needs: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9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bad</a:t>
            </a:r>
            <a:r>
              <a:rPr dirty="0" sz="2000" spc="-10">
                <a:latin typeface="Times New Roman"/>
                <a:cs typeface="Times New Roman"/>
              </a:rPr>
              <a:t> practice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865759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93065" algn="l"/>
              </a:tabLst>
            </a:pP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easier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because: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0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virtual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little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10">
                <a:latin typeface="Times New Roman"/>
                <a:cs typeface="Times New Roman"/>
              </a:rPr>
              <a:t> service-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619950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93065" algn="l"/>
                <a:tab pos="4119245" algn="l"/>
              </a:tabLst>
            </a:pPr>
            <a:r>
              <a:rPr dirty="0" sz="2000" spc="-45">
                <a:latin typeface="Times New Roman"/>
                <a:cs typeface="Times New Roman"/>
              </a:rPr>
              <a:t>HIPPA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 for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1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Portability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Accountability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Act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Accessibility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Act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Answer: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989965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3065" algn="l"/>
              </a:tabLst>
            </a:pP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2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Answer: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559308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5920">
              <a:lnSpc>
                <a:spcPct val="100000"/>
              </a:lnSpc>
              <a:spcBef>
                <a:spcPts val="1220"/>
              </a:spcBef>
              <a:buAutoNum type="arabicPeriod" startAt="23"/>
              <a:tabLst>
                <a:tab pos="3886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regulate: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3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Use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records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records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Use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10601960" cy="399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25"/>
              </a:spcBef>
              <a:buAutoNum type="arabicPeriod" startAt="3"/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Hybrid</a:t>
            </a:r>
            <a:r>
              <a:rPr dirty="0" sz="1800" spc="-10" b="1">
                <a:latin typeface="Times New Roman"/>
                <a:cs typeface="Times New Roman"/>
              </a:rPr>
              <a:t> cloud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algn="just" lvl="1" marL="812165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1800">
                <a:latin typeface="Times New Roman"/>
                <a:cs typeface="Times New Roman"/>
              </a:rPr>
              <a:t>Hybrid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mix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third-</a:t>
            </a:r>
            <a:r>
              <a:rPr dirty="0" sz="1800">
                <a:latin typeface="Times New Roman"/>
                <a:cs typeface="Times New Roman"/>
              </a:rPr>
              <a:t>party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orchestration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algn="just" marL="8128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platforms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algn="just" lvl="1" marL="8121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offers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flexibility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deployment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options.</a:t>
            </a:r>
            <a:endParaRPr sz="1800">
              <a:latin typeface="Times New Roman"/>
              <a:cs typeface="Times New Roman"/>
            </a:endParaRPr>
          </a:p>
          <a:p>
            <a:pPr algn="just" lvl="1" marL="812800" marR="19748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organization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might,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example,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actively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structured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on-premises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unstructured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archival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  <a:p>
            <a:pPr algn="just" lvl="1" marL="812800" marR="6413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1800">
                <a:latin typeface="Times New Roman"/>
                <a:cs typeface="Times New Roman"/>
              </a:rPr>
              <a:t>Despite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benefits,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hybrid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presents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technical,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challenges.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example,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workloads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must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interact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providers,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compatibility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solid </a:t>
            </a:r>
            <a:r>
              <a:rPr dirty="0" sz="1800">
                <a:latin typeface="Times New Roman"/>
                <a:cs typeface="Times New Roman"/>
              </a:rPr>
              <a:t>network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connectivity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factors.</a:t>
            </a:r>
            <a:endParaRPr sz="1800">
              <a:latin typeface="Times New Roman"/>
              <a:cs typeface="Times New Roman"/>
            </a:endParaRPr>
          </a:p>
          <a:p>
            <a:pPr algn="just" lvl="1" marL="812800" marR="53594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enterprise-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scalable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current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from </a:t>
            </a:r>
            <a:r>
              <a:rPr dirty="0" sz="1800" spc="-10">
                <a:latin typeface="Times New Roman"/>
                <a:cs typeface="Times New Roman"/>
              </a:rPr>
              <a:t>anywhere.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1323" y="5137403"/>
            <a:ext cx="1615440" cy="15834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218176"/>
            <a:ext cx="2004060" cy="150266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6712584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93065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entity: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4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550799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93065" algn="l"/>
              </a:tabLst>
            </a:pP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 </a:t>
            </a:r>
            <a:r>
              <a:rPr dirty="0" sz="2000" spc="-25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5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Inability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integrity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699" y="958701"/>
            <a:ext cx="1131824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380365">
              <a:lnSpc>
                <a:spcPct val="100000"/>
              </a:lnSpc>
              <a:spcBef>
                <a:spcPts val="1220"/>
              </a:spcBef>
              <a:buAutoNum type="arabicPeriod" startAt="26"/>
              <a:tabLst>
                <a:tab pos="393065" algn="l"/>
                <a:tab pos="2933700" algn="l"/>
              </a:tabLst>
            </a:pPr>
            <a:r>
              <a:rPr dirty="0" sz="2000">
                <a:latin typeface="Times New Roman"/>
                <a:cs typeface="Times New Roman"/>
              </a:rPr>
              <a:t>Under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law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result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imprisonment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years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penalty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lakhs.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6"/>
            </a:pP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Technology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(Section</a:t>
            </a:r>
            <a:r>
              <a:rPr dirty="0" sz="2000" spc="-20">
                <a:latin typeface="Times New Roman"/>
                <a:cs typeface="Times New Roman"/>
              </a:rPr>
              <a:t> 43A)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lphaU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Technology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72A)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0298430" cy="3900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dirty="0" sz="2000" spc="-5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problem.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IV.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reduced.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concept.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responsibilities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contract.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3665" indent="-456565">
              <a:lnSpc>
                <a:spcPct val="100000"/>
              </a:lnSpc>
              <a:buAutoNum type="arabicPeriod"/>
              <a:tabLst>
                <a:tab pos="138366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mitigate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Introduction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90"/>
              <a:t> </a:t>
            </a:r>
            <a:r>
              <a:rPr dirty="0" spc="-20"/>
              <a:t>Operating</a:t>
            </a:r>
            <a:r>
              <a:rPr dirty="0" spc="-75"/>
              <a:t> </a:t>
            </a:r>
            <a:r>
              <a:rPr dirty="0" spc="-10"/>
              <a:t>System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699" y="1049528"/>
            <a:ext cx="10680700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4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maintained,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backed-up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remotely,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made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multi-</a:t>
            </a:r>
            <a:r>
              <a:rPr dirty="0" sz="2000">
                <a:latin typeface="Times New Roman"/>
                <a:cs typeface="Times New Roman"/>
              </a:rPr>
              <a:t>tenant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 suited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unstructured 	data.</a:t>
            </a:r>
            <a:endParaRPr sz="2000">
              <a:latin typeface="Times New Roman"/>
              <a:cs typeface="Times New Roman"/>
            </a:endParaRPr>
          </a:p>
          <a:p>
            <a:pPr marL="297815" marR="31305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premise,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behind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organization's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firewall.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mix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third-party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orchestration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297815" marR="12573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SaaS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migrating</a:t>
            </a:r>
            <a:r>
              <a:rPr dirty="0" sz="2000" spc="-25">
                <a:latin typeface="Times New Roman"/>
                <a:cs typeface="Times New Roman"/>
              </a:rPr>
              <a:t> an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migrated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solution.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operators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(physical,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infrastructure),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297815" marR="40894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immediate launching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good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proof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concept.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Introduction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90"/>
              <a:t> </a:t>
            </a:r>
            <a:r>
              <a:rPr dirty="0" spc="-20"/>
              <a:t>Operating</a:t>
            </a:r>
            <a:r>
              <a:rPr dirty="0" spc="-75"/>
              <a:t> </a:t>
            </a:r>
            <a:r>
              <a:rPr dirty="0" spc="-10"/>
              <a:t>System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699" y="1049528"/>
            <a:ext cx="10416540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4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responsibilities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297815" marR="7302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coverage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interruption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organization’s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company,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299085" marR="2730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Complexities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other.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ahead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chances</a:t>
            </a:r>
            <a:r>
              <a:rPr dirty="0" sz="2000" spc="-25">
                <a:latin typeface="Times New Roman"/>
                <a:cs typeface="Times New Roman"/>
              </a:rPr>
              <a:t> for </a:t>
            </a:r>
            <a:r>
              <a:rPr dirty="0" sz="2000">
                <a:latin typeface="Times New Roman"/>
                <a:cs typeface="Times New Roman"/>
              </a:rPr>
              <a:t>optimized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297815" marR="527685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major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organizations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types: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Geographic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compliance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Document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2300" y="1530858"/>
          <a:ext cx="11190605" cy="307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33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2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2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https://searchstorage.techtarget.com/definition/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cloud-storage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storage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cases.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Security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31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https://searchcompliance.techtarget.com/definit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ion/cloud-computing-security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security.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Designing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proof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concept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774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2"/>
                        </a:rPr>
                        <a:t>www.rightscale.com/blog/enterprise-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cloud-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strategies/six-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tips-choosing-cloud-proof- concept-application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4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highlights</a:t>
                      </a:r>
                      <a:r>
                        <a:rPr dirty="0" sz="1200" spc="40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important</a:t>
                      </a:r>
                      <a:r>
                        <a:rPr dirty="0" sz="1200" spc="4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things</a:t>
                      </a:r>
                      <a:r>
                        <a:rPr dirty="0" sz="1200" spc="4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40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consider</a:t>
                      </a:r>
                      <a:r>
                        <a:rPr dirty="0" sz="1200" spc="40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while designing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cloud</a:t>
                      </a:r>
                      <a:r>
                        <a:rPr dirty="0" sz="1200" spc="2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proof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concept.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317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www.knowledgehut.com/blog/cloud-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computing/impact-service-management-cloud- 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management.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Issues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217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https://technet.microsoft.com/en- us/library/hh994647.aspx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3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20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3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dirty="0" sz="1200" spc="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3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cloud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00"/>
              <a:t> </a:t>
            </a:r>
            <a:r>
              <a:rPr dirty="0" spc="-20"/>
              <a:t>Computing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Mitigation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Introduction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90"/>
              <a:t> </a:t>
            </a:r>
            <a:r>
              <a:rPr dirty="0" spc="-20"/>
              <a:t>Operating</a:t>
            </a:r>
            <a:r>
              <a:rPr dirty="0" spc="-75"/>
              <a:t> </a:t>
            </a:r>
            <a:r>
              <a:rPr dirty="0" spc="-10"/>
              <a:t>System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Video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2300" y="1827022"/>
          <a:ext cx="11190605" cy="293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33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2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7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88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www.youtube.com/watch?v=c5q6qwp_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mEM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storage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cases.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7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Security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www.youtube.com/watch?v=L-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cC-JjYos0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security.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www.youtube.com/watch?v=uXn7PB4wlU4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20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20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20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19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20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service management.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Issues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5"/>
                        </a:rPr>
                        <a:t>www.youtube.com/watch?v=Te44cpq7LPM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20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dirty="0" sz="120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cloud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issues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6"/>
                        </a:rPr>
                        <a:t>www.youtube.com/watch?v=wI84CjHMKhk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110"/>
              <a:t> </a:t>
            </a:r>
            <a:r>
              <a:rPr dirty="0" spc="-20"/>
              <a:t>Computing</a:t>
            </a:r>
            <a:r>
              <a:rPr dirty="0" spc="-100"/>
              <a:t> </a:t>
            </a:r>
            <a:r>
              <a:rPr dirty="0"/>
              <a:t>-</a:t>
            </a:r>
            <a:r>
              <a:rPr dirty="0" spc="-130"/>
              <a:t> </a:t>
            </a:r>
            <a:r>
              <a:rPr dirty="0" spc="-25"/>
              <a:t>Challenges,</a:t>
            </a:r>
            <a:r>
              <a:rPr dirty="0" spc="-85"/>
              <a:t> </a:t>
            </a:r>
            <a:r>
              <a:rPr dirty="0" spc="-10"/>
              <a:t>Risk,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Mitigation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1143457"/>
            <a:ext cx="183133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E-</a:t>
            </a:r>
            <a:r>
              <a:rPr dirty="0" sz="2400" b="1">
                <a:latin typeface="Times New Roman"/>
                <a:cs typeface="Times New Roman"/>
              </a:rPr>
              <a:t>Book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79450" y="1939035"/>
          <a:ext cx="10994390" cy="94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/>
                <a:gridCol w="4566285"/>
                <a:gridCol w="2635250"/>
              </a:tblGrid>
              <a:tr h="40640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URL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6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21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roles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responsibilities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141-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2023-10-20T08:11:42Z</dcterms:created>
  <dcterms:modified xsi:type="dcterms:W3CDTF">2023-10-20T08:11:42Z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2023-10-20T00:00:00Z</vt:filetime>
  </property>
  <property fmtid="{D5CDD505-2E9C-101B-9397-08002B2CF9AE}" pid="5" name="Producer">
    <vt:lpwstr>Microsoft® PowerPoint® 2013</vt:lpwstr>
  </property>
</Properties>
</file>