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45668" y="1143457"/>
            <a:ext cx="4648835" cy="418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827022"/>
            <a:ext cx="11120755" cy="2948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1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image" Target="../media/image4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image" Target="../media/image51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image" Target="../media/image60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Relationship Id="rId4" Type="http://schemas.openxmlformats.org/officeDocument/2006/relationships/image" Target="../media/image63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Relationship Id="rId4" Type="http://schemas.openxmlformats.org/officeDocument/2006/relationships/image" Target="../media/image66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Relationship Id="rId5" Type="http://schemas.openxmlformats.org/officeDocument/2006/relationships/image" Target="../media/image70.jpg"/><Relationship Id="rId6" Type="http://schemas.openxmlformats.org/officeDocument/2006/relationships/image" Target="../media/image71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jpg"/><Relationship Id="rId4" Type="http://schemas.openxmlformats.org/officeDocument/2006/relationships/image" Target="../media/image74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7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Relationship Id="rId3" Type="http://schemas.openxmlformats.org/officeDocument/2006/relationships/image" Target="../media/image79.jpg"/><Relationship Id="rId4" Type="http://schemas.openxmlformats.org/officeDocument/2006/relationships/image" Target="../media/image80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Relationship Id="rId3" Type="http://schemas.openxmlformats.org/officeDocument/2006/relationships/image" Target="../media/image82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ightscale.com/blog/enterprise-" TargetMode="External"/><Relationship Id="rId3" Type="http://schemas.openxmlformats.org/officeDocument/2006/relationships/hyperlink" Target="http://www.knowledgehut.com/blog/cloud-" TargetMode="Externa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c5q6qwp_" TargetMode="External"/><Relationship Id="rId3" Type="http://schemas.openxmlformats.org/officeDocument/2006/relationships/hyperlink" Target="http://www.youtube.com/watch?v=L-cC-JjYos0" TargetMode="External"/><Relationship Id="rId4" Type="http://schemas.openxmlformats.org/officeDocument/2006/relationships/hyperlink" Target="http://www.youtube.com/watch?v=uXn7PB4wlU4" TargetMode="External"/><Relationship Id="rId5" Type="http://schemas.openxmlformats.org/officeDocument/2006/relationships/hyperlink" Target="http://www.youtube.com/watch?v=Te44cpq7LPM" TargetMode="External"/><Relationship Id="rId6" Type="http://schemas.openxmlformats.org/officeDocument/2006/relationships/hyperlink" Target="http://www.youtube.com/watch?v=wI84CjHMKhk" TargetMode="Externa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onaudio.com/Ficheiros/111840873X_Cloud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7569" y="2690317"/>
            <a:ext cx="10080625" cy="2263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11760" marR="103505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Cloud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Computing</a:t>
            </a:r>
            <a:r>
              <a:rPr dirty="0" sz="4000" spc="2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-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Challenges,</a:t>
            </a:r>
            <a:r>
              <a:rPr dirty="0" sz="4000" spc="1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Risk,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 </a:t>
            </a:r>
            <a:r>
              <a:rPr dirty="0" sz="4000" spc="-110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Mitigation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dirty="0" sz="1800" b="1">
                <a:latin typeface="Arial"/>
                <a:cs typeface="Arial"/>
              </a:rPr>
              <a:t>Module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Number: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Module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Name:</a:t>
            </a:r>
            <a:r>
              <a:rPr dirty="0" sz="2800" spc="25" b="1">
                <a:latin typeface="Arial"/>
                <a:cs typeface="Arial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Cloud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Computing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-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Challenges,</a:t>
            </a:r>
            <a:r>
              <a:rPr dirty="0" sz="2800" spc="6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Risk,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and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Mitigation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Version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 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18-Jul-2018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54055" cy="509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Application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Managing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cloud: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Make </a:t>
            </a:r>
            <a:r>
              <a:rPr dirty="0" sz="1800" spc="-15" b="1">
                <a:latin typeface="Times New Roman"/>
                <a:cs typeface="Times New Roman"/>
              </a:rPr>
              <a:t>sure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 application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right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Not </a:t>
            </a:r>
            <a:r>
              <a:rPr dirty="0" sz="1800">
                <a:latin typeface="Times New Roman"/>
                <a:cs typeface="Times New Roman"/>
              </a:rPr>
              <a:t>every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performs</a:t>
            </a:r>
            <a:r>
              <a:rPr dirty="0" sz="1800">
                <a:latin typeface="Times New Roman"/>
                <a:cs typeface="Times New Roman"/>
              </a:rPr>
              <a:t> well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so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critical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suitability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migration.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69342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Define </a:t>
            </a:r>
            <a:r>
              <a:rPr dirty="0" sz="1800" spc="-5" b="1">
                <a:latin typeface="Times New Roman"/>
                <a:cs typeface="Times New Roman"/>
              </a:rPr>
              <a:t>business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requirements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standards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availability,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reliability,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response times, etc.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 be defined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communicated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properly.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355600" marR="280035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Seek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unified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view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across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hybrid</a:t>
            </a:r>
            <a:r>
              <a:rPr dirty="0" sz="1800" spc="-5" b="1">
                <a:latin typeface="Times New Roman"/>
                <a:cs typeface="Times New Roman"/>
              </a:rPr>
              <a:t> environment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proactively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 quality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diagnostics, enterprises need to focus on monitoring cloud-enabled </a:t>
            </a:r>
            <a:r>
              <a:rPr dirty="0" sz="1800" spc="-5">
                <a:latin typeface="Times New Roman"/>
                <a:cs typeface="Times New Roman"/>
              </a:rPr>
              <a:t>business </a:t>
            </a:r>
            <a:r>
              <a:rPr dirty="0" sz="1800">
                <a:latin typeface="Times New Roman"/>
                <a:cs typeface="Times New Roman"/>
              </a:rPr>
              <a:t>processes from end to end – by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single,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unified view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traditional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a </a:t>
            </a:r>
            <a:r>
              <a:rPr dirty="0" sz="1800" spc="-5">
                <a:latin typeface="Times New Roman"/>
                <a:cs typeface="Times New Roman"/>
              </a:rPr>
              <a:t>way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near real-time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visibility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-5">
                <a:latin typeface="Times New Roman"/>
                <a:cs typeface="Times New Roman"/>
              </a:rPr>
              <a:t> business</a:t>
            </a:r>
            <a:r>
              <a:rPr dirty="0" sz="1800">
                <a:latin typeface="Times New Roman"/>
                <a:cs typeface="Times New Roman"/>
              </a:rPr>
              <a:t> processes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deliver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optimal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355600" marR="53340" indent="-342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Deploy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analytics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holistic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visibility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Enterprises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silos,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vendors,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 </a:t>
            </a:r>
            <a:r>
              <a:rPr dirty="0" sz="1800" spc="-5">
                <a:latin typeface="Times New Roman"/>
                <a:cs typeface="Times New Roman"/>
              </a:rPr>
              <a:t>should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monitored </a:t>
            </a:r>
            <a:r>
              <a:rPr dirty="0" sz="1800">
                <a:latin typeface="Times New Roman"/>
                <a:cs typeface="Times New Roman"/>
              </a:rPr>
              <a:t>and all the data </a:t>
            </a:r>
            <a:r>
              <a:rPr dirty="0" sz="1800" spc="-5">
                <a:latin typeface="Times New Roman"/>
                <a:cs typeface="Times New Roman"/>
              </a:rPr>
              <a:t>should </a:t>
            </a:r>
            <a:r>
              <a:rPr dirty="0" sz="1800">
                <a:latin typeface="Times New Roman"/>
                <a:cs typeface="Times New Roman"/>
              </a:rPr>
              <a:t>be correlated to detect anomalies before they </a:t>
            </a:r>
            <a:r>
              <a:rPr dirty="0" sz="1800" spc="-5">
                <a:latin typeface="Times New Roman"/>
                <a:cs typeface="Times New Roman"/>
              </a:rPr>
              <a:t>impact </a:t>
            </a:r>
            <a:r>
              <a:rPr dirty="0" sz="1800">
                <a:latin typeface="Times New Roman"/>
                <a:cs typeface="Times New Roman"/>
              </a:rPr>
              <a:t>any critical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168" y="1121663"/>
            <a:ext cx="1673352" cy="940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93705" cy="536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Application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Impact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infrastructure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resources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on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application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Considering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infrastructure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 </a:t>
            </a:r>
            <a:r>
              <a:rPr dirty="0" sz="1800" spc="-10">
                <a:latin typeface="Times New Roman"/>
                <a:cs typeface="Times New Roman"/>
              </a:rPr>
              <a:t>necessary, </a:t>
            </a:r>
            <a:r>
              <a:rPr dirty="0" sz="1800">
                <a:latin typeface="Times New Roman"/>
                <a:cs typeface="Times New Roman"/>
              </a:rPr>
              <a:t>being able to correlate infrastructure resources to the applications they support, </a:t>
            </a:r>
            <a:r>
              <a:rPr dirty="0" sz="1800" spc="-5">
                <a:latin typeface="Times New Roman"/>
                <a:cs typeface="Times New Roman"/>
              </a:rPr>
              <a:t>monitor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measure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</a:t>
            </a:r>
            <a:r>
              <a:rPr dirty="0" sz="1800" spc="-5">
                <a:latin typeface="Times New Roman"/>
                <a:cs typeface="Times New Roman"/>
              </a:rPr>
              <a:t> performance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indicators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predictive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 </a:t>
            </a:r>
            <a:r>
              <a:rPr dirty="0" sz="1800" spc="-5">
                <a:latin typeface="Times New Roman"/>
                <a:cs typeface="Times New Roman"/>
              </a:rPr>
              <a:t>management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marR="253365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Focus </a:t>
            </a:r>
            <a:r>
              <a:rPr dirty="0" sz="1800" spc="-5" b="1">
                <a:latin typeface="Times New Roman"/>
                <a:cs typeface="Times New Roman"/>
              </a:rPr>
              <a:t>on transaction </a:t>
            </a:r>
            <a:r>
              <a:rPr dirty="0" sz="1800">
                <a:latin typeface="Times New Roman"/>
                <a:cs typeface="Times New Roman"/>
              </a:rPr>
              <a:t>- Focusing on the actual end-user transaction experience allows the </a:t>
            </a:r>
            <a:r>
              <a:rPr dirty="0" sz="1800" spc="-5">
                <a:latin typeface="Times New Roman"/>
                <a:cs typeface="Times New Roman"/>
              </a:rPr>
              <a:t>business </a:t>
            </a:r>
            <a:r>
              <a:rPr dirty="0" sz="1800">
                <a:latin typeface="Times New Roman"/>
                <a:cs typeface="Times New Roman"/>
              </a:rPr>
              <a:t>to clearly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understand and </a:t>
            </a:r>
            <a:r>
              <a:rPr dirty="0" sz="1800" spc="-5">
                <a:latin typeface="Times New Roman"/>
                <a:cs typeface="Times New Roman"/>
              </a:rPr>
              <a:t>manage</a:t>
            </a:r>
            <a:r>
              <a:rPr dirty="0" sz="1800">
                <a:latin typeface="Times New Roman"/>
                <a:cs typeface="Times New Roman"/>
              </a:rPr>
              <a:t> service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transaction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traverses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infrastructure.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Monitor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performance </a:t>
            </a:r>
            <a:r>
              <a:rPr dirty="0" sz="1800" spc="-10" b="1">
                <a:latin typeface="Times New Roman"/>
                <a:cs typeface="Times New Roman"/>
              </a:rPr>
              <a:t>from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end-user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perspective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Understand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virtual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platform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unfamiliar problems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dealing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hypervisor and at the storage level IT should </a:t>
            </a:r>
            <a:r>
              <a:rPr dirty="0" sz="1800" spc="-5">
                <a:latin typeface="Times New Roman"/>
                <a:cs typeface="Times New Roman"/>
              </a:rPr>
              <a:t>use APM </a:t>
            </a:r>
            <a:r>
              <a:rPr dirty="0" sz="1800">
                <a:latin typeface="Times New Roman"/>
                <a:cs typeface="Times New Roman"/>
              </a:rPr>
              <a:t>products to identify bottlenecks caused by these 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5">
                <a:latin typeface="Times New Roman"/>
                <a:cs typeface="Times New Roman"/>
              </a:rPr>
              <a:t> components,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solve the root </a:t>
            </a:r>
            <a:r>
              <a:rPr dirty="0" sz="1800" spc="-5">
                <a:latin typeface="Times New Roman"/>
                <a:cs typeface="Times New Roman"/>
              </a:rPr>
              <a:t>issues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 platform.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Automate</a:t>
            </a:r>
            <a:r>
              <a:rPr dirty="0" sz="1800" b="1">
                <a:latin typeface="Times New Roman"/>
                <a:cs typeface="Times New Roman"/>
              </a:rPr>
              <a:t> the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management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Manage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work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 </a:t>
            </a:r>
            <a:r>
              <a:rPr dirty="0" sz="1800" spc="-5" b="1">
                <a:latin typeface="Times New Roman"/>
                <a:cs typeface="Times New Roman"/>
              </a:rPr>
              <a:t>and </a:t>
            </a:r>
            <a:r>
              <a:rPr dirty="0" sz="1800" spc="-10" b="1">
                <a:latin typeface="Times New Roman"/>
                <a:cs typeface="Times New Roman"/>
              </a:rPr>
              <a:t>resources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real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8192" y="5780532"/>
            <a:ext cx="1673352" cy="940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71505" cy="402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1562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Data storage in a SaaS solution is done by the service </a:t>
            </a:r>
            <a:r>
              <a:rPr dirty="0" sz="2000" spc="-15">
                <a:latin typeface="Times New Roman"/>
                <a:cs typeface="Times New Roman"/>
              </a:rPr>
              <a:t>provider. </a:t>
            </a:r>
            <a:r>
              <a:rPr dirty="0" sz="2000" spc="5">
                <a:latin typeface="Times New Roman"/>
                <a:cs typeface="Times New Roman"/>
              </a:rPr>
              <a:t>Due </a:t>
            </a:r>
            <a:r>
              <a:rPr dirty="0" sz="2000">
                <a:latin typeface="Times New Roman"/>
                <a:cs typeface="Times New Roman"/>
              </a:rPr>
              <a:t>to this, if you are </a:t>
            </a:r>
            <a:r>
              <a:rPr dirty="0" sz="2000" spc="-5">
                <a:latin typeface="Times New Roman"/>
                <a:cs typeface="Times New Roman"/>
              </a:rPr>
              <a:t>migrating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on-premises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accuracy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completeness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 expects that her or his data in a cloud can be stored correctly and </a:t>
            </a:r>
            <a:r>
              <a:rPr dirty="0" sz="2000" spc="-15">
                <a:latin typeface="Times New Roman"/>
                <a:cs typeface="Times New Roman"/>
              </a:rPr>
              <a:t>trustworthily.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data should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illegally tampered, </a:t>
            </a:r>
            <a:r>
              <a:rPr dirty="0" sz="2000">
                <a:latin typeface="Times New Roman"/>
                <a:cs typeface="Times New Roman"/>
              </a:rPr>
              <a:t>improperly </a:t>
            </a:r>
            <a:r>
              <a:rPr dirty="0" sz="2000" spc="-5">
                <a:latin typeface="Times New Roman"/>
                <a:cs typeface="Times New Roman"/>
              </a:rPr>
              <a:t>modified, </a:t>
            </a:r>
            <a:r>
              <a:rPr dirty="0" sz="2000">
                <a:latin typeface="Times New Roman"/>
                <a:cs typeface="Times New Roman"/>
              </a:rPr>
              <a:t>deliberately deleted, or </a:t>
            </a:r>
            <a:r>
              <a:rPr dirty="0" sz="2000" spc="-5">
                <a:latin typeface="Times New Roman"/>
                <a:cs typeface="Times New Roman"/>
              </a:rPr>
              <a:t>maliciously </a:t>
            </a:r>
            <a:r>
              <a:rPr dirty="0" sz="2000">
                <a:latin typeface="Times New Roman"/>
                <a:cs typeface="Times New Roman"/>
              </a:rPr>
              <a:t> fabricated.</a:t>
            </a:r>
            <a:endParaRPr sz="2000">
              <a:latin typeface="Times New Roman"/>
              <a:cs typeface="Times New Roman"/>
            </a:endParaRPr>
          </a:p>
          <a:p>
            <a:pPr marL="355600" marR="1720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If any undesirable operations corrupt or delete the data, the owner should be able to detect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corruption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loss.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Furthermore,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outsourced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corrupted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359" y="4948428"/>
            <a:ext cx="2615183" cy="1772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18165" cy="4326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12700" marR="78105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strategy.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testing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 </a:t>
            </a:r>
            <a:r>
              <a:rPr dirty="0" sz="2000">
                <a:latin typeface="Times New Roman"/>
                <a:cs typeface="Times New Roman"/>
              </a:rPr>
              <a:t>buildings,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marR="857885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cloud).</a:t>
            </a:r>
            <a:endParaRPr sz="2000">
              <a:latin typeface="Times New Roman"/>
              <a:cs typeface="Times New Roman"/>
            </a:endParaRPr>
          </a:p>
          <a:p>
            <a:pPr marL="927100" marR="24257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(companies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 </a:t>
            </a:r>
            <a:r>
              <a:rPr dirty="0" sz="2000" spc="-5">
                <a:latin typeface="Times New Roman"/>
                <a:cs typeface="Times New Roman"/>
              </a:rPr>
              <a:t>clients’ </a:t>
            </a:r>
            <a:r>
              <a:rPr dirty="0" sz="2000">
                <a:latin typeface="Times New Roman"/>
                <a:cs typeface="Times New Roman"/>
              </a:rPr>
              <a:t>data and applications are protected, </a:t>
            </a:r>
            <a:r>
              <a:rPr dirty="0" sz="2000" spc="-5">
                <a:latin typeface="Times New Roman"/>
                <a:cs typeface="Times New Roman"/>
              </a:rPr>
              <a:t>while </a:t>
            </a:r>
            <a:r>
              <a:rPr dirty="0" sz="2000">
                <a:latin typeface="Times New Roman"/>
                <a:cs typeface="Times New Roman"/>
              </a:rPr>
              <a:t>the user </a:t>
            </a:r>
            <a:r>
              <a:rPr dirty="0" sz="2000" spc="-5">
                <a:latin typeface="Times New Roman"/>
                <a:cs typeface="Times New Roman"/>
              </a:rPr>
              <a:t>must take measures </a:t>
            </a:r>
            <a:r>
              <a:rPr dirty="0" sz="2000">
                <a:latin typeface="Times New Roman"/>
                <a:cs typeface="Times New Roman"/>
              </a:rPr>
              <a:t>to secure their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passwords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authentication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819" y="5181598"/>
            <a:ext cx="2363724" cy="15773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908" y="1143457"/>
            <a:ext cx="10817860" cy="533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7683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physical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the servers. The </a:t>
            </a:r>
            <a:r>
              <a:rPr dirty="0" sz="2000" spc="-5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are at potential risk from insider </a:t>
            </a:r>
            <a:r>
              <a:rPr dirty="0" sz="2000" spc="-5">
                <a:latin typeface="Times New Roman"/>
                <a:cs typeface="Times New Roman"/>
              </a:rPr>
              <a:t>attacks. </a:t>
            </a:r>
            <a:r>
              <a:rPr dirty="0" sz="2000">
                <a:latin typeface="Times New Roman"/>
                <a:cs typeface="Times New Roman"/>
              </a:rPr>
              <a:t>Therefore,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conserve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same </a:t>
            </a:r>
            <a:r>
              <a:rPr dirty="0" sz="2000" spc="-15">
                <a:latin typeface="Times New Roman"/>
                <a:cs typeface="Times New Roman"/>
              </a:rPr>
              <a:t>server.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result in a </a:t>
            </a:r>
            <a:r>
              <a:rPr dirty="0" sz="2000" spc="-5">
                <a:latin typeface="Times New Roman"/>
                <a:cs typeface="Times New Roman"/>
              </a:rPr>
              <a:t>situation </a:t>
            </a:r>
            <a:r>
              <a:rPr dirty="0" sz="2000">
                <a:latin typeface="Times New Roman"/>
                <a:cs typeface="Times New Roman"/>
              </a:rPr>
              <a:t>where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5">
                <a:latin typeface="Times New Roman"/>
                <a:cs typeface="Times New Roman"/>
              </a:rPr>
              <a:t>customer’s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5">
                <a:latin typeface="Times New Roman"/>
                <a:cs typeface="Times New Roman"/>
              </a:rPr>
              <a:t>becomes </a:t>
            </a:r>
            <a:r>
              <a:rPr dirty="0" sz="2000">
                <a:latin typeface="Times New Roman"/>
                <a:cs typeface="Times New Roman"/>
              </a:rPr>
              <a:t>visible to the </a:t>
            </a:r>
            <a:r>
              <a:rPr dirty="0" sz="2000" spc="-20">
                <a:latin typeface="Times New Roman"/>
                <a:cs typeface="Times New Roman"/>
              </a:rPr>
              <a:t>other.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providers should ensure data isolation and logical storage segregation to handle such sensitive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marR="12446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give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secured.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administrator workstation </a:t>
            </a:r>
            <a:r>
              <a:rPr dirty="0" sz="2000">
                <a:latin typeface="Times New Roman"/>
                <a:cs typeface="Times New Roman"/>
              </a:rPr>
              <a:t>with the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software of the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software can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reconfigured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attacker's</a:t>
            </a:r>
            <a:r>
              <a:rPr dirty="0" sz="2000">
                <a:latin typeface="Times New Roman"/>
                <a:cs typeface="Times New Roman"/>
              </a:rPr>
              <a:t> liking.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99445" cy="484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12700" marR="166370">
              <a:lnSpc>
                <a:spcPct val="100000"/>
              </a:lnSpc>
              <a:spcBef>
                <a:spcPts val="2180"/>
              </a:spcBef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(physical,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application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infrastructure),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Reducing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Breaches: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Authenticate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people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accessing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marR="60388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Frame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permissions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granted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 </a:t>
            </a:r>
            <a:r>
              <a:rPr dirty="0" sz="1800" spc="-5">
                <a:latin typeface="Times New Roman"/>
                <a:cs typeface="Times New Roman"/>
              </a:rPr>
              <a:t>permission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access.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Authenticate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software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running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computer—and 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changes</a:t>
            </a:r>
            <a:r>
              <a:rPr dirty="0" sz="1800" spc="-5">
                <a:latin typeface="Times New Roman"/>
                <a:cs typeface="Times New Roman"/>
              </a:rPr>
              <a:t> 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software.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This includes software or </a:t>
            </a:r>
            <a:r>
              <a:rPr dirty="0" sz="1800" spc="-5">
                <a:latin typeface="Times New Roman"/>
                <a:cs typeface="Times New Roman"/>
              </a:rPr>
              <a:t>services </a:t>
            </a:r>
            <a:r>
              <a:rPr dirty="0" sz="1800">
                <a:latin typeface="Times New Roman"/>
                <a:cs typeface="Times New Roman"/>
              </a:rPr>
              <a:t>running in the cloud. </a:t>
            </a:r>
            <a:r>
              <a:rPr dirty="0" sz="1800" spc="-50">
                <a:latin typeface="Times New Roman"/>
                <a:cs typeface="Times New Roman"/>
              </a:rPr>
              <a:t>Your </a:t>
            </a:r>
            <a:r>
              <a:rPr dirty="0" sz="1800">
                <a:latin typeface="Times New Roman"/>
                <a:cs typeface="Times New Roman"/>
              </a:rPr>
              <a:t>cloud provider needs to </a:t>
            </a:r>
            <a:r>
              <a:rPr dirty="0" sz="1800" spc="-5">
                <a:latin typeface="Times New Roman"/>
                <a:cs typeface="Times New Roman"/>
              </a:rPr>
              <a:t>automate </a:t>
            </a:r>
            <a:r>
              <a:rPr dirty="0" sz="1800">
                <a:latin typeface="Times New Roman"/>
                <a:cs typeface="Times New Roman"/>
              </a:rPr>
              <a:t>and authenticate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 patches and configuration changes,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well </a:t>
            </a:r>
            <a:r>
              <a:rPr dirty="0" sz="1800" spc="-5">
                <a:latin typeface="Times New Roman"/>
                <a:cs typeface="Times New Roman"/>
              </a:rPr>
              <a:t>as manage </a:t>
            </a:r>
            <a:r>
              <a:rPr dirty="0" sz="1800">
                <a:latin typeface="Times New Roman"/>
                <a:cs typeface="Times New Roman"/>
              </a:rPr>
              <a:t>security patches in a proactive </a:t>
            </a:r>
            <a:r>
              <a:rPr dirty="0" sz="1800" spc="-25">
                <a:latin typeface="Times New Roman"/>
                <a:cs typeface="Times New Roman"/>
              </a:rPr>
              <a:t>way. </a:t>
            </a:r>
            <a:r>
              <a:rPr dirty="0" sz="1800" spc="-5">
                <a:latin typeface="Times New Roman"/>
                <a:cs typeface="Times New Roman"/>
              </a:rPr>
              <a:t>Why is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 important </a:t>
            </a:r>
            <a:r>
              <a:rPr dirty="0" sz="1800">
                <a:latin typeface="Times New Roman"/>
                <a:cs typeface="Times New Roman"/>
              </a:rPr>
              <a:t>to understand? Many cloud service provider outages typically come from configuration </a:t>
            </a:r>
            <a:r>
              <a:rPr dirty="0" sz="1800" spc="-5">
                <a:latin typeface="Times New Roman"/>
                <a:cs typeface="Times New Roman"/>
              </a:rPr>
              <a:t>mistakes. </a:t>
            </a:r>
            <a:r>
              <a:rPr dirty="0" sz="1800">
                <a:latin typeface="Times New Roman"/>
                <a:cs typeface="Times New Roman"/>
              </a:rPr>
              <a:t>If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 </a:t>
            </a:r>
            <a:r>
              <a:rPr dirty="0" sz="1800" spc="-5">
                <a:latin typeface="Times New Roman"/>
                <a:cs typeface="Times New Roman"/>
              </a:rPr>
              <a:t>does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update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security,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intellectual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property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could be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risk.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8971" y="2552700"/>
            <a:ext cx="2936748" cy="11841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36885" cy="396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355600" marR="504825" indent="-342900">
              <a:lnSpc>
                <a:spcPct val="100000"/>
              </a:lnSpc>
              <a:spcBef>
                <a:spcPts val="218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Formalize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process </a:t>
            </a:r>
            <a:r>
              <a:rPr dirty="0" sz="1800">
                <a:latin typeface="Times New Roman"/>
                <a:cs typeface="Times New Roman"/>
              </a:rPr>
              <a:t>of requesting </a:t>
            </a:r>
            <a:r>
              <a:rPr dirty="0" sz="1800" spc="-5">
                <a:latin typeface="Times New Roman"/>
                <a:cs typeface="Times New Roman"/>
              </a:rPr>
              <a:t>permission </a:t>
            </a:r>
            <a:r>
              <a:rPr dirty="0" sz="1800">
                <a:latin typeface="Times New Roman"/>
                <a:cs typeface="Times New Roman"/>
              </a:rPr>
              <a:t>to access the data or applications. This applies to your own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internal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required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put your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Monitor all network activity and log all unusual </a:t>
            </a:r>
            <a:r>
              <a:rPr dirty="0" sz="1800" spc="-10">
                <a:latin typeface="Times New Roman"/>
                <a:cs typeface="Times New Roman"/>
              </a:rPr>
              <a:t>activity.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most </a:t>
            </a:r>
            <a:r>
              <a:rPr dirty="0" sz="1800">
                <a:latin typeface="Times New Roman"/>
                <a:cs typeface="Times New Roman"/>
              </a:rPr>
              <a:t>cases,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should deploy intruder-detection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chno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og</a:t>
            </a:r>
            <a:r>
              <a:rPr dirty="0" sz="1800" spc="-10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Although 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 spc="-5">
                <a:latin typeface="Times New Roman"/>
                <a:cs typeface="Times New Roman"/>
              </a:rPr>
              <a:t>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 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oni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vi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ron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  should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 an independent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view.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especially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 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>
                <a:latin typeface="Times New Roman"/>
                <a:cs typeface="Times New Roman"/>
              </a:rPr>
              <a:t> activity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 activity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analyze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for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unexpected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behavior.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Encrypt,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point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use,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valuable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extra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Regularly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 the network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vulnerabilities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all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exposed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Internet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external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2108" y="5183122"/>
            <a:ext cx="3974591" cy="15834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9776"/>
            <a:ext cx="5315585" cy="283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Ensuring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Successful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Adoption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35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87100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Designing</a:t>
            </a:r>
            <a:r>
              <a:rPr dirty="0" sz="2400" b="1">
                <a:latin typeface="Times New Roman"/>
                <a:cs typeface="Times New Roman"/>
              </a:rPr>
              <a:t> a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immediate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applications.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proof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Pick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fit.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lightweight—30–60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simple.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hardest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meets</a:t>
            </a:r>
            <a:r>
              <a:rPr dirty="0" sz="2000">
                <a:latin typeface="Times New Roman"/>
                <a:cs typeface="Times New Roman"/>
              </a:rPr>
              <a:t> the needs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matches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center.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cloud's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strengths: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namely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deployment,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scalability,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loads.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225" y="5148198"/>
            <a:ext cx="246634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4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eb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Mo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Big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Batch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Dev/test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0" y="5285232"/>
            <a:ext cx="2209800" cy="14356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23" y="2895600"/>
            <a:ext cx="781812" cy="13883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0" y="3011423"/>
            <a:ext cx="914400" cy="9159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9502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Designing</a:t>
            </a:r>
            <a:r>
              <a:rPr dirty="0" sz="2400" b="1">
                <a:latin typeface="Times New Roman"/>
                <a:cs typeface="Times New Roman"/>
              </a:rPr>
              <a:t> a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buAutoNum type="arabicPeriod" startAt="2"/>
              <a:tabLst>
                <a:tab pos="388620" algn="l"/>
                <a:tab pos="389255" algn="l"/>
              </a:tabLst>
            </a:pPr>
            <a:r>
              <a:rPr dirty="0" sz="2000" spc="-40" b="1">
                <a:latin typeface="Times New Roman"/>
                <a:cs typeface="Times New Roman"/>
              </a:rPr>
              <a:t>Treat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first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deployment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learning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experience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marR="50355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goal—you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learn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5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expertise.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overtime.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>
                <a:latin typeface="Times New Roman"/>
                <a:cs typeface="Times New Roman"/>
              </a:rPr>
              <a:t> ones.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2895600"/>
            <a:ext cx="781812" cy="13883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2040" y="4892040"/>
            <a:ext cx="3048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813925" cy="136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14984" marR="5080">
              <a:lnSpc>
                <a:spcPts val="216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35665" cy="374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Designing</a:t>
            </a:r>
            <a:r>
              <a:rPr dirty="0" sz="2400" b="1">
                <a:latin typeface="Times New Roman"/>
                <a:cs typeface="Times New Roman"/>
              </a:rPr>
              <a:t> a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Use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public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evaluate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feasibility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812800" marR="1397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zeroed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lvl="1" marL="812800" marR="18732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Web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Services'</a:t>
            </a:r>
            <a:r>
              <a:rPr dirty="0" sz="2000" spc="-30">
                <a:latin typeface="Times New Roman"/>
                <a:cs typeface="Times New Roman"/>
              </a:rPr>
              <a:t> (AWS)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(EC2), Rackspace, Google </a:t>
            </a:r>
            <a:r>
              <a:rPr dirty="0" sz="2000" spc="-5">
                <a:latin typeface="Times New Roman"/>
                <a:cs typeface="Times New Roman"/>
              </a:rPr>
              <a:t>Compute </a:t>
            </a:r>
            <a:r>
              <a:rPr dirty="0" sz="2000">
                <a:latin typeface="Times New Roman"/>
                <a:cs typeface="Times New Roman"/>
              </a:rPr>
              <a:t>Engine (GCE),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Azure, as well as a choice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OpenStack,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CloudStack,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VMware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vSphere.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flexibility,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Do not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try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re-create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center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cloud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5" y="4919598"/>
            <a:ext cx="1064958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sky.</a:t>
            </a:r>
            <a:r>
              <a:rPr dirty="0" sz="2000" spc="-65">
                <a:latin typeface="Times New Roman"/>
                <a:cs typeface="Times New Roman"/>
              </a:rPr>
              <a:t> 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(VM)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box.</a:t>
            </a:r>
            <a:endParaRPr sz="2000">
              <a:latin typeface="Times New Roman"/>
              <a:cs typeface="Times New Roman"/>
            </a:endParaRPr>
          </a:p>
          <a:p>
            <a:pPr marL="355600" marR="20193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Traditionally,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built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bottom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hypervisor,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355600" marR="29527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reverses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selected.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743" y="1127760"/>
            <a:ext cx="1060703" cy="10607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9152" y="4040123"/>
            <a:ext cx="1255776" cy="8915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23" y="2895600"/>
            <a:ext cx="781812" cy="13883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084897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Designing</a:t>
            </a:r>
            <a:r>
              <a:rPr dirty="0" sz="2400" b="1">
                <a:latin typeface="Times New Roman"/>
                <a:cs typeface="Times New Roman"/>
              </a:rPr>
              <a:t> a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000" spc="-45" b="1">
                <a:latin typeface="Times New Roman"/>
                <a:cs typeface="Times New Roman"/>
              </a:rPr>
              <a:t>Test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against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technical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35">
                <a:latin typeface="Times New Roman"/>
                <a:cs typeface="Times New Roman"/>
              </a:rPr>
              <a:t>Test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meets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compliance requirements.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smoothly,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 </a:t>
            </a:r>
            <a:r>
              <a:rPr dirty="0" sz="2000">
                <a:latin typeface="Times New Roman"/>
                <a:cs typeface="Times New Roman"/>
              </a:rPr>
              <a:t>workloads.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technical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pitfalls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Performance—consider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stripping,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sharding,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noSQL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architectures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Licensing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Flexibility—consider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 </a:t>
            </a:r>
            <a:r>
              <a:rPr dirty="0" sz="2000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8259" y="5745479"/>
            <a:ext cx="2653283" cy="975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680656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Designing</a:t>
            </a:r>
            <a:r>
              <a:rPr dirty="0" sz="2400" b="1">
                <a:latin typeface="Times New Roman"/>
                <a:cs typeface="Times New Roman"/>
              </a:rPr>
              <a:t> a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PoC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Success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812800" marR="35750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The best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PoC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big-picture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marR="20002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Metric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agility</a:t>
            </a:r>
            <a:r>
              <a:rPr dirty="0" sz="2000">
                <a:latin typeface="Times New Roman"/>
                <a:cs typeface="Times New Roman"/>
              </a:rPr>
              <a:t>—how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respond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opportunities?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2" marL="1384300" marR="5080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2" marL="1384300" marR="54292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ease.</a:t>
            </a:r>
            <a:endParaRPr sz="2000">
              <a:latin typeface="Times New Roman"/>
              <a:cs typeface="Times New Roman"/>
            </a:endParaRPr>
          </a:p>
          <a:p>
            <a:pPr lvl="2" marL="1384300" marR="266065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self-service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3411" y="1176527"/>
            <a:ext cx="1668779" cy="1248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40" y="2778251"/>
            <a:ext cx="4539996" cy="2554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083945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Designing</a:t>
            </a:r>
            <a:r>
              <a:rPr dirty="0" sz="2400" b="1">
                <a:latin typeface="Times New Roman"/>
                <a:cs typeface="Times New Roman"/>
              </a:rPr>
              <a:t> a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PoC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Success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Metric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Improve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Efficiency</a:t>
            </a:r>
            <a:r>
              <a:rPr dirty="0" sz="2000">
                <a:latin typeface="Times New Roman"/>
                <a:cs typeface="Times New Roman"/>
              </a:rPr>
              <a:t>—Can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money?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Compare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costs—data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costs—are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before?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 startAt="3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plan,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deploy,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 applications.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Metric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Better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Solutions</a:t>
            </a:r>
            <a:r>
              <a:rPr dirty="0" sz="2000">
                <a:latin typeface="Times New Roman"/>
                <a:cs typeface="Times New Roman"/>
              </a:rPr>
              <a:t>—Can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2" marL="1384300" marR="5080" indent="-457200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5">
                <a:latin typeface="Times New Roman"/>
                <a:cs typeface="Times New Roman"/>
              </a:rPr>
              <a:t> difficult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mobile, gaming,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batch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processing?</a:t>
            </a:r>
            <a:endParaRPr sz="20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geographically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3411" y="1176527"/>
            <a:ext cx="1668779" cy="12481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0896600" cy="374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Designing</a:t>
            </a:r>
            <a:r>
              <a:rPr dirty="0" sz="2400" b="1">
                <a:latin typeface="Times New Roman"/>
                <a:cs typeface="Times New Roman"/>
              </a:rPr>
              <a:t> a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Benefits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designing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 PoC: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</a:t>
            </a:r>
            <a:r>
              <a:rPr dirty="0" sz="2000">
                <a:latin typeface="Times New Roman"/>
                <a:cs typeface="Times New Roman"/>
              </a:rPr>
              <a:t> 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social,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gaming.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781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offer </a:t>
            </a:r>
            <a:r>
              <a:rPr dirty="0" sz="2000">
                <a:latin typeface="Times New Roman"/>
                <a:cs typeface="Times New Roman"/>
              </a:rPr>
              <a:t>greater </a:t>
            </a:r>
            <a:r>
              <a:rPr dirty="0" sz="2000" spc="-5">
                <a:latin typeface="Times New Roman"/>
                <a:cs typeface="Times New Roman"/>
              </a:rPr>
              <a:t>scalability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availability </a:t>
            </a:r>
            <a:r>
              <a:rPr dirty="0" sz="2000">
                <a:latin typeface="Times New Roman"/>
                <a:cs typeface="Times New Roman"/>
              </a:rPr>
              <a:t>for your applications and </a:t>
            </a:r>
            <a:r>
              <a:rPr dirty="0" sz="2000" spc="-10">
                <a:latin typeface="Times New Roman"/>
                <a:cs typeface="Times New Roman"/>
              </a:rPr>
              <a:t>minimize </a:t>
            </a:r>
            <a:r>
              <a:rPr dirty="0" sz="2000">
                <a:latin typeface="Times New Roman"/>
                <a:cs typeface="Times New Roman"/>
              </a:rPr>
              <a:t>location-based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3594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5222747"/>
            <a:ext cx="2630424" cy="13167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10170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imes New Roman"/>
                <a:cs typeface="Times New Roman"/>
              </a:rPr>
              <a:t>Vendor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Roles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made,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time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749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rollout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IaaS)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legal terms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list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responsibilities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3492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aspects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anytime,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990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 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guarantee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</a:t>
            </a:r>
            <a:r>
              <a:rPr dirty="0" sz="2000">
                <a:latin typeface="Times New Roman"/>
                <a:cs typeface="Times New Roman"/>
              </a:rPr>
              <a:t>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771" y="1176527"/>
            <a:ext cx="1107948" cy="859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5304" y="3162300"/>
            <a:ext cx="827531" cy="8290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60430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imes New Roman"/>
                <a:cs typeface="Times New Roman"/>
              </a:rPr>
              <a:t>Vendor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Roles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also 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understand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vendor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 </a:t>
            </a:r>
            <a:r>
              <a:rPr dirty="0" sz="2000" spc="-5">
                <a:latin typeface="Times New Roman"/>
                <a:cs typeface="Times New Roman"/>
              </a:rPr>
              <a:t>offered. </a:t>
            </a:r>
            <a:r>
              <a:rPr dirty="0" sz="2000">
                <a:latin typeface="Times New Roman"/>
                <a:cs typeface="Times New Roman"/>
              </a:rPr>
              <a:t>SaaS vendors will have </a:t>
            </a:r>
            <a:r>
              <a:rPr dirty="0" sz="2000" spc="-5">
                <a:latin typeface="Times New Roman"/>
                <a:cs typeface="Times New Roman"/>
              </a:rPr>
              <a:t>more responsibility </a:t>
            </a:r>
            <a:r>
              <a:rPr dirty="0" sz="2000">
                <a:latin typeface="Times New Roman"/>
                <a:cs typeface="Times New Roman"/>
              </a:rPr>
              <a:t>over the service provided than PaaS vendors,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771" y="1115567"/>
            <a:ext cx="1107948" cy="8595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973323" y="2967989"/>
            <a:ext cx="3321050" cy="3260725"/>
            <a:chOff x="2973323" y="2967989"/>
            <a:chExt cx="3321050" cy="3260725"/>
          </a:xfrm>
        </p:grpSpPr>
        <p:sp>
          <p:nvSpPr>
            <p:cNvPr id="7" name="object 7"/>
            <p:cNvSpPr/>
            <p:nvPr/>
          </p:nvSpPr>
          <p:spPr>
            <a:xfrm>
              <a:off x="2992373" y="2967989"/>
              <a:ext cx="3293110" cy="3241675"/>
            </a:xfrm>
            <a:custGeom>
              <a:avLst/>
              <a:gdLst/>
              <a:ahLst/>
              <a:cxnLst/>
              <a:rect l="l" t="t" r="r" b="b"/>
              <a:pathLst>
                <a:path w="3293110" h="3241675">
                  <a:moveTo>
                    <a:pt x="0" y="0"/>
                  </a:moveTo>
                  <a:lnTo>
                    <a:pt x="0" y="3225812"/>
                  </a:lnTo>
                </a:path>
                <a:path w="3293110" h="3241675">
                  <a:moveTo>
                    <a:pt x="3292855" y="3241548"/>
                  </a:moveTo>
                  <a:lnTo>
                    <a:pt x="0" y="3241548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06851" y="3228085"/>
              <a:ext cx="3284220" cy="2945765"/>
            </a:xfrm>
            <a:custGeom>
              <a:avLst/>
              <a:gdLst/>
              <a:ahLst/>
              <a:cxnLst/>
              <a:rect l="l" t="t" r="r" b="b"/>
              <a:pathLst>
                <a:path w="3284220" h="2945765">
                  <a:moveTo>
                    <a:pt x="0" y="0"/>
                  </a:moveTo>
                  <a:lnTo>
                    <a:pt x="4628" y="49732"/>
                  </a:lnTo>
                  <a:lnTo>
                    <a:pt x="9954" y="99221"/>
                  </a:lnTo>
                  <a:lnTo>
                    <a:pt x="15974" y="148460"/>
                  </a:lnTo>
                  <a:lnTo>
                    <a:pt x="22680" y="197444"/>
                  </a:lnTo>
                  <a:lnTo>
                    <a:pt x="30067" y="246169"/>
                  </a:lnTo>
                  <a:lnTo>
                    <a:pt x="38130" y="294629"/>
                  </a:lnTo>
                  <a:lnTo>
                    <a:pt x="46863" y="342820"/>
                  </a:lnTo>
                  <a:lnTo>
                    <a:pt x="56261" y="390736"/>
                  </a:lnTo>
                  <a:lnTo>
                    <a:pt x="66317" y="438371"/>
                  </a:lnTo>
                  <a:lnTo>
                    <a:pt x="77026" y="485722"/>
                  </a:lnTo>
                  <a:lnTo>
                    <a:pt x="88382" y="532783"/>
                  </a:lnTo>
                  <a:lnTo>
                    <a:pt x="100380" y="579549"/>
                  </a:lnTo>
                  <a:lnTo>
                    <a:pt x="113014" y="626014"/>
                  </a:lnTo>
                  <a:lnTo>
                    <a:pt x="126279" y="672175"/>
                  </a:lnTo>
                  <a:lnTo>
                    <a:pt x="140168" y="718025"/>
                  </a:lnTo>
                  <a:lnTo>
                    <a:pt x="154676" y="763560"/>
                  </a:lnTo>
                  <a:lnTo>
                    <a:pt x="169797" y="808775"/>
                  </a:lnTo>
                  <a:lnTo>
                    <a:pt x="185526" y="853664"/>
                  </a:lnTo>
                  <a:lnTo>
                    <a:pt x="201857" y="898223"/>
                  </a:lnTo>
                  <a:lnTo>
                    <a:pt x="218785" y="942446"/>
                  </a:lnTo>
                  <a:lnTo>
                    <a:pt x="236303" y="986329"/>
                  </a:lnTo>
                  <a:lnTo>
                    <a:pt x="254406" y="1029866"/>
                  </a:lnTo>
                  <a:lnTo>
                    <a:pt x="273089" y="1073052"/>
                  </a:lnTo>
                  <a:lnTo>
                    <a:pt x="292345" y="1115882"/>
                  </a:lnTo>
                  <a:lnTo>
                    <a:pt x="312170" y="1158352"/>
                  </a:lnTo>
                  <a:lnTo>
                    <a:pt x="332557" y="1200456"/>
                  </a:lnTo>
                  <a:lnTo>
                    <a:pt x="353500" y="1242189"/>
                  </a:lnTo>
                  <a:lnTo>
                    <a:pt x="374995" y="1283545"/>
                  </a:lnTo>
                  <a:lnTo>
                    <a:pt x="397035" y="1324521"/>
                  </a:lnTo>
                  <a:lnTo>
                    <a:pt x="419614" y="1365110"/>
                  </a:lnTo>
                  <a:lnTo>
                    <a:pt x="442728" y="1405309"/>
                  </a:lnTo>
                  <a:lnTo>
                    <a:pt x="466371" y="1445111"/>
                  </a:lnTo>
                  <a:lnTo>
                    <a:pt x="490536" y="1484512"/>
                  </a:lnTo>
                  <a:lnTo>
                    <a:pt x="515218" y="1523506"/>
                  </a:lnTo>
                  <a:lnTo>
                    <a:pt x="540411" y="1562089"/>
                  </a:lnTo>
                  <a:lnTo>
                    <a:pt x="566111" y="1600255"/>
                  </a:lnTo>
                  <a:lnTo>
                    <a:pt x="592310" y="1638000"/>
                  </a:lnTo>
                  <a:lnTo>
                    <a:pt x="619004" y="1675318"/>
                  </a:lnTo>
                  <a:lnTo>
                    <a:pt x="646187" y="1712204"/>
                  </a:lnTo>
                  <a:lnTo>
                    <a:pt x="673852" y="1748654"/>
                  </a:lnTo>
                  <a:lnTo>
                    <a:pt x="701996" y="1784662"/>
                  </a:lnTo>
                  <a:lnTo>
                    <a:pt x="730611" y="1820223"/>
                  </a:lnTo>
                  <a:lnTo>
                    <a:pt x="759692" y="1855332"/>
                  </a:lnTo>
                  <a:lnTo>
                    <a:pt x="789234" y="1889984"/>
                  </a:lnTo>
                  <a:lnTo>
                    <a:pt x="819230" y="1924174"/>
                  </a:lnTo>
                  <a:lnTo>
                    <a:pt x="849676" y="1957897"/>
                  </a:lnTo>
                  <a:lnTo>
                    <a:pt x="880565" y="1991148"/>
                  </a:lnTo>
                  <a:lnTo>
                    <a:pt x="911892" y="2023921"/>
                  </a:lnTo>
                  <a:lnTo>
                    <a:pt x="943651" y="2056213"/>
                  </a:lnTo>
                  <a:lnTo>
                    <a:pt x="975836" y="2088016"/>
                  </a:lnTo>
                  <a:lnTo>
                    <a:pt x="1008443" y="2119328"/>
                  </a:lnTo>
                  <a:lnTo>
                    <a:pt x="1041465" y="2150142"/>
                  </a:lnTo>
                  <a:lnTo>
                    <a:pt x="1074896" y="2180453"/>
                  </a:lnTo>
                  <a:lnTo>
                    <a:pt x="1108731" y="2210257"/>
                  </a:lnTo>
                  <a:lnTo>
                    <a:pt x="1142964" y="2239548"/>
                  </a:lnTo>
                  <a:lnTo>
                    <a:pt x="1177590" y="2268321"/>
                  </a:lnTo>
                  <a:lnTo>
                    <a:pt x="1212602" y="2296572"/>
                  </a:lnTo>
                  <a:lnTo>
                    <a:pt x="1247996" y="2324294"/>
                  </a:lnTo>
                  <a:lnTo>
                    <a:pt x="1283765" y="2351484"/>
                  </a:lnTo>
                  <a:lnTo>
                    <a:pt x="1319905" y="2378136"/>
                  </a:lnTo>
                  <a:lnTo>
                    <a:pt x="1356408" y="2404245"/>
                  </a:lnTo>
                  <a:lnTo>
                    <a:pt x="1393270" y="2429805"/>
                  </a:lnTo>
                  <a:lnTo>
                    <a:pt x="1430485" y="2454813"/>
                  </a:lnTo>
                  <a:lnTo>
                    <a:pt x="1468047" y="2479262"/>
                  </a:lnTo>
                  <a:lnTo>
                    <a:pt x="1505951" y="2503148"/>
                  </a:lnTo>
                  <a:lnTo>
                    <a:pt x="1544191" y="2526466"/>
                  </a:lnTo>
                  <a:lnTo>
                    <a:pt x="1582760" y="2549210"/>
                  </a:lnTo>
                  <a:lnTo>
                    <a:pt x="1621655" y="2571376"/>
                  </a:lnTo>
                  <a:lnTo>
                    <a:pt x="1660868" y="2592958"/>
                  </a:lnTo>
                  <a:lnTo>
                    <a:pt x="1700395" y="2613952"/>
                  </a:lnTo>
                  <a:lnTo>
                    <a:pt x="1740229" y="2634352"/>
                  </a:lnTo>
                  <a:lnTo>
                    <a:pt x="1780365" y="2654153"/>
                  </a:lnTo>
                  <a:lnTo>
                    <a:pt x="1820798" y="2673351"/>
                  </a:lnTo>
                  <a:lnTo>
                    <a:pt x="1861521" y="2691940"/>
                  </a:lnTo>
                  <a:lnTo>
                    <a:pt x="1902529" y="2709914"/>
                  </a:lnTo>
                  <a:lnTo>
                    <a:pt x="1943816" y="2727270"/>
                  </a:lnTo>
                  <a:lnTo>
                    <a:pt x="1985377" y="2744002"/>
                  </a:lnTo>
                  <a:lnTo>
                    <a:pt x="2027206" y="2760105"/>
                  </a:lnTo>
                  <a:lnTo>
                    <a:pt x="2069297" y="2775574"/>
                  </a:lnTo>
                  <a:lnTo>
                    <a:pt x="2111645" y="2790403"/>
                  </a:lnTo>
                  <a:lnTo>
                    <a:pt x="2154244" y="2804589"/>
                  </a:lnTo>
                  <a:lnTo>
                    <a:pt x="2197088" y="2818124"/>
                  </a:lnTo>
                  <a:lnTo>
                    <a:pt x="2240172" y="2831006"/>
                  </a:lnTo>
                  <a:lnTo>
                    <a:pt x="2283489" y="2843228"/>
                  </a:lnTo>
                  <a:lnTo>
                    <a:pt x="2327036" y="2854786"/>
                  </a:lnTo>
                  <a:lnTo>
                    <a:pt x="2370804" y="2865674"/>
                  </a:lnTo>
                  <a:lnTo>
                    <a:pt x="2414790" y="2875887"/>
                  </a:lnTo>
                  <a:lnTo>
                    <a:pt x="2458987" y="2885421"/>
                  </a:lnTo>
                  <a:lnTo>
                    <a:pt x="2503390" y="2894270"/>
                  </a:lnTo>
                  <a:lnTo>
                    <a:pt x="2547993" y="2902429"/>
                  </a:lnTo>
                  <a:lnTo>
                    <a:pt x="2592790" y="2909893"/>
                  </a:lnTo>
                  <a:lnTo>
                    <a:pt x="2637776" y="2916658"/>
                  </a:lnTo>
                  <a:lnTo>
                    <a:pt x="2682945" y="2922717"/>
                  </a:lnTo>
                  <a:lnTo>
                    <a:pt x="2728291" y="2928067"/>
                  </a:lnTo>
                  <a:lnTo>
                    <a:pt x="2773809" y="2932701"/>
                  </a:lnTo>
                  <a:lnTo>
                    <a:pt x="2819493" y="2936615"/>
                  </a:lnTo>
                  <a:lnTo>
                    <a:pt x="2865337" y="2939804"/>
                  </a:lnTo>
                  <a:lnTo>
                    <a:pt x="2911336" y="2942262"/>
                  </a:lnTo>
                  <a:lnTo>
                    <a:pt x="2957484" y="2943986"/>
                  </a:lnTo>
                  <a:lnTo>
                    <a:pt x="3003776" y="2944968"/>
                  </a:lnTo>
                  <a:lnTo>
                    <a:pt x="3050205" y="2945206"/>
                  </a:lnTo>
                  <a:lnTo>
                    <a:pt x="3096767" y="2944692"/>
                  </a:lnTo>
                  <a:lnTo>
                    <a:pt x="3143454" y="2943424"/>
                  </a:lnTo>
                  <a:lnTo>
                    <a:pt x="3190263" y="2941394"/>
                  </a:lnTo>
                  <a:lnTo>
                    <a:pt x="3237186" y="2938599"/>
                  </a:lnTo>
                  <a:lnTo>
                    <a:pt x="3284220" y="2935033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071241" y="628294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9355" y="6282944"/>
            <a:ext cx="433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3216" y="6282944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8828" y="3730905"/>
            <a:ext cx="278765" cy="20656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 spc="-35">
                <a:latin typeface="Times New Roman"/>
                <a:cs typeface="Times New Roman"/>
              </a:rPr>
              <a:t>Vendor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Responsibility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1788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Negotiat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spc="-1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Ag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ee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negotiating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/>
              <a:tabLst>
                <a:tab pos="393700" algn="l"/>
                <a:tab pos="394335" algn="l"/>
              </a:tabLst>
            </a:pPr>
            <a:r>
              <a:rPr dirty="0" sz="2000" b="1">
                <a:latin typeface="Times New Roman"/>
                <a:cs typeface="Times New Roman"/>
              </a:rPr>
              <a:t>Contract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renewals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renewal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buAutoNum type="arabicPeriod" startAt="2"/>
              <a:tabLst>
                <a:tab pos="393065" algn="l"/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Contractual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describes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availability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penalties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Beyond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privacy.</a:t>
            </a:r>
            <a:endParaRPr sz="2000">
              <a:latin typeface="Times New Roman"/>
              <a:cs typeface="Times New Roman"/>
            </a:endParaRPr>
          </a:p>
          <a:p>
            <a:pPr lvl="1" marL="812800" marR="52451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certifications,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rules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Insurance</a:t>
            </a:r>
            <a:endParaRPr sz="2000">
              <a:latin typeface="Times New Roman"/>
              <a:cs typeface="Times New Roman"/>
            </a:endParaRPr>
          </a:p>
          <a:p>
            <a:pPr lvl="1" marL="812800" marR="15811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recommended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 there is an interruption to the </a:t>
            </a:r>
            <a:r>
              <a:rPr dirty="0" sz="2000" spc="-15">
                <a:latin typeface="Times New Roman"/>
                <a:cs typeface="Times New Roman"/>
              </a:rPr>
              <a:t>organization’s </a:t>
            </a:r>
            <a:r>
              <a:rPr dirty="0" sz="2000" spc="-5">
                <a:latin typeface="Times New Roman"/>
                <a:cs typeface="Times New Roman"/>
              </a:rPr>
              <a:t>business </a:t>
            </a:r>
            <a:r>
              <a:rPr dirty="0" sz="2000" spc="5">
                <a:latin typeface="Times New Roman"/>
                <a:cs typeface="Times New Roman"/>
              </a:rPr>
              <a:t>due </a:t>
            </a:r>
            <a:r>
              <a:rPr dirty="0" sz="2000">
                <a:latin typeface="Times New Roman"/>
                <a:cs typeface="Times New Roman"/>
              </a:rPr>
              <a:t>to the inability of the vendor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place;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3723" y="1176527"/>
            <a:ext cx="1248155" cy="1246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3797808"/>
            <a:ext cx="950976" cy="7132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0400" y="4325111"/>
            <a:ext cx="1135379" cy="9067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98864" y="5859779"/>
            <a:ext cx="2033016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07185"/>
            <a:ext cx="10939780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Negotiat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Servi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spc="-1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Ag</a:t>
            </a:r>
            <a:r>
              <a:rPr dirty="0" sz="2400" spc="-6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ee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Loss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customer,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discussed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added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Font typeface="Arial MT"/>
              <a:buChar char="•"/>
              <a:tabLst>
                <a:tab pos="926465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cities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 countries.</a:t>
            </a:r>
            <a:endParaRPr sz="2000">
              <a:latin typeface="Times New Roman"/>
              <a:cs typeface="Times New Roman"/>
            </a:endParaRPr>
          </a:p>
          <a:p>
            <a:pPr lvl="1" marL="927100" marR="690245" indent="-457834">
              <a:lnSpc>
                <a:spcPct val="100000"/>
              </a:lnSpc>
              <a:buFont typeface="Arial MT"/>
              <a:buChar char="•"/>
              <a:tabLst>
                <a:tab pos="926465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span.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Font typeface="Arial MT"/>
              <a:buChar char="•"/>
              <a:tabLst>
                <a:tab pos="926465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Both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agreement.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Ownership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5" y="5437733"/>
            <a:ext cx="1052131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property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company,</a:t>
            </a:r>
            <a:r>
              <a:rPr dirty="0" sz="2000">
                <a:latin typeface="Times New Roman"/>
                <a:cs typeface="Times New Roman"/>
              </a:rPr>
              <a:t> 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another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case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switch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283" y="2738627"/>
            <a:ext cx="1476755" cy="853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3283" y="4619244"/>
            <a:ext cx="1476755" cy="908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836" y="5527547"/>
            <a:ext cx="993647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640060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Best</a:t>
            </a:r>
            <a:r>
              <a:rPr dirty="0" sz="2400" b="1">
                <a:latin typeface="Times New Roman"/>
                <a:cs typeface="Times New Roman"/>
              </a:rPr>
              <a:t> practices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negotiating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services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contracts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4521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Forum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(CIF)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paper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2011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‘Cloud: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 a Guide to </a:t>
            </a:r>
            <a:r>
              <a:rPr dirty="0" sz="2000" spc="-5">
                <a:latin typeface="Times New Roman"/>
                <a:cs typeface="Times New Roman"/>
              </a:rPr>
              <a:t>Best Practice’ </a:t>
            </a:r>
            <a:r>
              <a:rPr dirty="0" sz="2000">
                <a:latin typeface="Times New Roman"/>
                <a:cs typeface="Times New Roman"/>
              </a:rPr>
              <a:t>that discusses the best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negotiating </a:t>
            </a:r>
            <a:r>
              <a:rPr dirty="0" sz="2000">
                <a:latin typeface="Times New Roman"/>
                <a:cs typeface="Times New Roman"/>
              </a:rPr>
              <a:t>cloud services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Choice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law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cheap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vendor’s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terms,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law.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raise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choose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law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territory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coverage.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3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disclose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list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 including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backups.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 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8128" y="1069847"/>
            <a:ext cx="1423416" cy="6812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31423" y="5004815"/>
            <a:ext cx="960120" cy="8839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7" y="4018788"/>
            <a:ext cx="954024" cy="1208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33431" y="2481072"/>
            <a:ext cx="1397507" cy="13898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7715250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explain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concept.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consequences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32713"/>
            <a:ext cx="11209655" cy="5514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availability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3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lvl="1" marL="812800" marR="5969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able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access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average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offered.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meeting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clearly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identified.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Liabilities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indemnities</a:t>
            </a:r>
            <a:endParaRPr sz="2000">
              <a:latin typeface="Times New Roman"/>
              <a:cs typeface="Times New Roman"/>
            </a:endParaRPr>
          </a:p>
          <a:p>
            <a:pPr lvl="1" marL="812800" marR="13208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 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is</a:t>
            </a:r>
            <a:r>
              <a:rPr dirty="0" sz="2000" spc="-5">
                <a:latin typeface="Times New Roman"/>
                <a:cs typeface="Times New Roman"/>
              </a:rPr>
              <a:t> clear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unless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adequately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pointless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contract.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introductory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</a:t>
            </a:r>
            <a:r>
              <a:rPr dirty="0" sz="2000">
                <a:latin typeface="Times New Roman"/>
                <a:cs typeface="Times New Roman"/>
              </a:rPr>
              <a:t> 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Deletion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marR="216535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 spc="-30">
                <a:latin typeface="Times New Roman"/>
                <a:cs typeface="Times New Roman"/>
              </a:rPr>
              <a:t>Vendors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not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lvl="1" marL="927100" marR="600075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deleted,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notified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disputes.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2952" y="1965960"/>
            <a:ext cx="1688592" cy="1266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4211" y="2273807"/>
            <a:ext cx="958596" cy="9585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5476" y="4387596"/>
            <a:ext cx="1354835" cy="9357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63" y="6010655"/>
            <a:ext cx="958596" cy="6918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10856595" cy="557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  <a:p>
            <a:pPr marL="12700" marR="254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Once the decision to </a:t>
            </a:r>
            <a:r>
              <a:rPr dirty="0" sz="2000" spc="-5">
                <a:latin typeface="Times New Roman"/>
                <a:cs typeface="Times New Roman"/>
              </a:rPr>
              <a:t>embrace </a:t>
            </a:r>
            <a:r>
              <a:rPr dirty="0" sz="2000">
                <a:latin typeface="Times New Roman"/>
                <a:cs typeface="Times New Roman"/>
              </a:rPr>
              <a:t>the cloud has been taken, </a:t>
            </a:r>
            <a:r>
              <a:rPr dirty="0" sz="2000" spc="-5">
                <a:latin typeface="Times New Roman"/>
                <a:cs typeface="Times New Roman"/>
              </a:rPr>
              <a:t>organizations must </a:t>
            </a:r>
            <a:r>
              <a:rPr dirty="0" sz="2000">
                <a:latin typeface="Times New Roman"/>
                <a:cs typeface="Times New Roman"/>
              </a:rPr>
              <a:t>chart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detailed </a:t>
            </a:r>
            <a:r>
              <a:rPr dirty="0" sz="2000">
                <a:latin typeface="Times New Roman"/>
                <a:cs typeface="Times New Roman"/>
              </a:rPr>
              <a:t>plan that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 challenges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battled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vendor,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 </a:t>
            </a:r>
            <a:r>
              <a:rPr dirty="0" sz="2000" spc="-2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Keeping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it</a:t>
            </a:r>
            <a:r>
              <a:rPr dirty="0" sz="2000" spc="-5">
                <a:latin typeface="Times New Roman"/>
                <a:cs typeface="Times New Roman"/>
              </a:rPr>
              <a:t> comes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organisations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 over data. A cloud vendor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aware of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measures </a:t>
            </a:r>
            <a:r>
              <a:rPr dirty="0" sz="2000">
                <a:latin typeface="Times New Roman"/>
                <a:cs typeface="Times New Roman"/>
              </a:rPr>
              <a:t>to be </a:t>
            </a:r>
            <a:r>
              <a:rPr dirty="0" sz="2000" spc="-5">
                <a:latin typeface="Times New Roman"/>
                <a:cs typeface="Times New Roman"/>
              </a:rPr>
              <a:t>implemented </a:t>
            </a:r>
            <a:r>
              <a:rPr dirty="0" sz="2000">
                <a:latin typeface="Times New Roman"/>
                <a:cs typeface="Times New Roman"/>
              </a:rPr>
              <a:t>while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Obtaining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knowledge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expertise:</a:t>
            </a:r>
            <a:endParaRPr sz="2000">
              <a:latin typeface="Times New Roman"/>
              <a:cs typeface="Times New Roman"/>
            </a:endParaRPr>
          </a:p>
          <a:p>
            <a:pPr algn="just" marL="469900" marR="41275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significantly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 need for knowledge and </a:t>
            </a:r>
            <a:r>
              <a:rPr dirty="0" sz="2000" spc="-5">
                <a:latin typeface="Times New Roman"/>
                <a:cs typeface="Times New Roman"/>
              </a:rPr>
              <a:t>skills. Organizations must </a:t>
            </a:r>
            <a:r>
              <a:rPr dirty="0" sz="2000">
                <a:latin typeface="Times New Roman"/>
                <a:cs typeface="Times New Roman"/>
              </a:rPr>
              <a:t>equip </a:t>
            </a:r>
            <a:r>
              <a:rPr dirty="0" sz="2000" spc="-5">
                <a:latin typeface="Times New Roman"/>
                <a:cs typeface="Times New Roman"/>
              </a:rPr>
              <a:t>themselves </a:t>
            </a:r>
            <a:r>
              <a:rPr dirty="0" sz="2000">
                <a:latin typeface="Times New Roman"/>
                <a:cs typeface="Times New Roman"/>
              </a:rPr>
              <a:t>with the required resources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</a:t>
            </a:r>
            <a:r>
              <a:rPr dirty="0" sz="2000">
                <a:latin typeface="Times New Roman"/>
                <a:cs typeface="Times New Roman"/>
              </a:rPr>
              <a:t> robust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Choosing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 marL="469900" marR="25590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 </a:t>
            </a:r>
            <a:r>
              <a:rPr dirty="0" sz="2000" spc="-5">
                <a:latin typeface="Times New Roman"/>
                <a:cs typeface="Times New Roman"/>
              </a:rPr>
              <a:t>mechanism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evaluating </a:t>
            </a:r>
            <a:r>
              <a:rPr dirty="0" sz="2000">
                <a:latin typeface="Times New Roman"/>
                <a:cs typeface="Times New Roman"/>
              </a:rPr>
              <a:t>potential cloud vendors and ensure that they </a:t>
            </a:r>
            <a:r>
              <a:rPr dirty="0" sz="2000" spc="-5">
                <a:latin typeface="Times New Roman"/>
                <a:cs typeface="Times New Roman"/>
              </a:rPr>
              <a:t>meet </a:t>
            </a:r>
            <a:r>
              <a:rPr dirty="0" sz="2000">
                <a:latin typeface="Times New Roman"/>
                <a:cs typeface="Times New Roman"/>
              </a:rPr>
              <a:t>all security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4683" y="3291840"/>
            <a:ext cx="1546859" cy="10058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" y="4297679"/>
            <a:ext cx="949452" cy="655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7352" y="4882896"/>
            <a:ext cx="1200911" cy="8016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86675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Data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interoperability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portability: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expand with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and their needs change </a:t>
            </a:r>
            <a:r>
              <a:rPr dirty="0" sz="2000" spc="-20">
                <a:latin typeface="Times New Roman"/>
                <a:cs typeface="Times New Roman"/>
              </a:rPr>
              <a:t>rapidly. </a:t>
            </a:r>
            <a:r>
              <a:rPr dirty="0" sz="2000">
                <a:latin typeface="Times New Roman"/>
                <a:cs typeface="Times New Roman"/>
              </a:rPr>
              <a:t>Therefore, additional caution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avoid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platform/technology/provider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makes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dependent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Budgeting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difficulties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while</a:t>
            </a:r>
            <a:r>
              <a:rPr dirty="0" sz="2000" b="1">
                <a:latin typeface="Times New Roman"/>
                <a:cs typeface="Times New Roman"/>
              </a:rPr>
              <a:t> moving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469900" marR="6051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demand.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turn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difficulties </a:t>
            </a:r>
            <a:r>
              <a:rPr dirty="0" sz="2000">
                <a:latin typeface="Times New Roman"/>
                <a:cs typeface="Times New Roman"/>
              </a:rPr>
              <a:t>while drawing IT budgets for the entire </a:t>
            </a:r>
            <a:r>
              <a:rPr dirty="0" sz="2000" spc="-5">
                <a:latin typeface="Times New Roman"/>
                <a:cs typeface="Times New Roman"/>
              </a:rPr>
              <a:t>organization. </a:t>
            </a:r>
            <a:r>
              <a:rPr dirty="0" sz="2000">
                <a:latin typeface="Times New Roman"/>
                <a:cs typeface="Times New Roman"/>
              </a:rPr>
              <a:t>The fluctuating cost of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very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small</a:t>
            </a:r>
            <a:r>
              <a:rPr dirty="0" sz="2000">
                <a:latin typeface="Times New Roman"/>
                <a:cs typeface="Times New Roman"/>
              </a:rPr>
              <a:t> 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medium-sized 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30797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Complexities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 </a:t>
            </a:r>
            <a:r>
              <a:rPr dirty="0" sz="2000" spc="-5">
                <a:latin typeface="Times New Roman"/>
                <a:cs typeface="Times New Roman"/>
              </a:rPr>
              <a:t>migrating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organization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20">
                <a:latin typeface="Times New Roman"/>
                <a:cs typeface="Times New Roman"/>
              </a:rPr>
              <a:t>other.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 reliable cloud service provider and planning ahead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deliver higher chances for </a:t>
            </a:r>
            <a:r>
              <a:rPr dirty="0" sz="2000" spc="-5">
                <a:latin typeface="Times New Roman"/>
                <a:cs typeface="Times New Roman"/>
              </a:rPr>
              <a:t>optimized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0156" y="2700527"/>
            <a:ext cx="1679448" cy="9464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9904" y="4251959"/>
            <a:ext cx="1630679" cy="9067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3" y="2133600"/>
            <a:ext cx="940308" cy="7056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524" y="6031990"/>
            <a:ext cx="1583436" cy="7802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0419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Factors </a:t>
            </a:r>
            <a:r>
              <a:rPr dirty="0" sz="2400" b="1">
                <a:latin typeface="Times New Roman"/>
                <a:cs typeface="Times New Roman"/>
              </a:rPr>
              <a:t>to </a:t>
            </a:r>
            <a:r>
              <a:rPr dirty="0" sz="2400" spc="-5" b="1">
                <a:latin typeface="Times New Roman"/>
                <a:cs typeface="Times New Roman"/>
              </a:rPr>
              <a:t>Consider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When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Selecting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Solution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 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it’s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definitely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equal,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factors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considered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marL="708660" indent="-2393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9295" algn="l"/>
              </a:tabLst>
            </a:pP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trial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 spc="-5">
                <a:latin typeface="Times New Roman"/>
                <a:cs typeface="Times New Roman"/>
              </a:rPr>
              <a:t>Integration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remodeling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 spc="-5">
                <a:latin typeface="Times New Roman"/>
                <a:cs typeface="Times New Roman"/>
              </a:rPr>
              <a:t>Platform/mobile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>
                <a:latin typeface="Times New Roman"/>
                <a:cs typeface="Times New Roman"/>
              </a:rPr>
              <a:t>Backups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>
                <a:latin typeface="Times New Roman"/>
                <a:cs typeface="Times New Roman"/>
              </a:rPr>
              <a:t>Upgrades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 marL="845819" indent="-376555">
              <a:lnSpc>
                <a:spcPct val="100000"/>
              </a:lnSpc>
              <a:buAutoNum type="arabicPeriod"/>
              <a:tabLst>
                <a:tab pos="84645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841375" indent="-372110">
              <a:lnSpc>
                <a:spcPct val="100000"/>
              </a:lnSpc>
              <a:buAutoNum type="arabicPeriod"/>
              <a:tabLst>
                <a:tab pos="842010" algn="l"/>
              </a:tabLst>
            </a:pPr>
            <a:r>
              <a:rPr dirty="0" sz="2000" spc="-5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marL="850265" indent="-381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50900" algn="l"/>
              </a:tabLst>
            </a:pP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 marL="845819" indent="-376555">
              <a:lnSpc>
                <a:spcPct val="100000"/>
              </a:lnSpc>
              <a:buAutoNum type="arabicPeriod"/>
              <a:tabLst>
                <a:tab pos="846455" algn="l"/>
              </a:tabLst>
            </a:pPr>
            <a:r>
              <a:rPr dirty="0" sz="2000" spc="-35">
                <a:latin typeface="Times New Roman"/>
                <a:cs typeface="Times New Roman"/>
              </a:rPr>
              <a:t>Vendor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845800" cy="429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Delivery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model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lvl="1" marL="812800" marR="2032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varieties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>
                <a:latin typeface="Times New Roman"/>
                <a:cs typeface="Times New Roman"/>
              </a:rPr>
              <a:t> choices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flexibility.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cloud vendors </a:t>
            </a:r>
            <a:r>
              <a:rPr dirty="0" sz="2000" spc="-5">
                <a:latin typeface="Times New Roman"/>
                <a:cs typeface="Times New Roman"/>
              </a:rPr>
              <a:t>offer </a:t>
            </a:r>
            <a:r>
              <a:rPr dirty="0" sz="2000">
                <a:latin typeface="Times New Roman"/>
                <a:cs typeface="Times New Roman"/>
              </a:rPr>
              <a:t>the flexibility to change delivery </a:t>
            </a:r>
            <a:r>
              <a:rPr dirty="0" sz="2000" spc="-5">
                <a:latin typeface="Times New Roman"/>
                <a:cs typeface="Times New Roman"/>
              </a:rPr>
              <a:t>models </a:t>
            </a:r>
            <a:r>
              <a:rPr dirty="0" sz="2000">
                <a:latin typeface="Times New Roman"/>
                <a:cs typeface="Times New Roman"/>
              </a:rPr>
              <a:t>as business needs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change—without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modifications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lvl="1" marL="812800" marR="19304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suited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for,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812800" marR="43307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Ability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trial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Times New Roman"/>
                <a:cs typeface="Times New Roman"/>
              </a:rPr>
              <a:t>Trial </a:t>
            </a:r>
            <a:r>
              <a:rPr dirty="0" sz="2000">
                <a:latin typeface="Times New Roman"/>
                <a:cs typeface="Times New Roman"/>
              </a:rPr>
              <a:t>use is a feature unique to cloud </a:t>
            </a:r>
            <a:r>
              <a:rPr dirty="0" sz="2000" spc="-5">
                <a:latin typeface="Times New Roman"/>
                <a:cs typeface="Times New Roman"/>
              </a:rPr>
              <a:t>deployment. </a:t>
            </a:r>
            <a:r>
              <a:rPr dirty="0" sz="2000">
                <a:latin typeface="Times New Roman"/>
                <a:cs typeface="Times New Roman"/>
              </a:rPr>
              <a:t>It allows you to try an application before you even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Trying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agreements)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insight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 the </a:t>
            </a:r>
            <a:r>
              <a:rPr dirty="0" sz="2000" spc="-10">
                <a:latin typeface="Times New Roman"/>
                <a:cs typeface="Times New Roman"/>
              </a:rPr>
              <a:t>application’s </a:t>
            </a:r>
            <a:r>
              <a:rPr dirty="0" sz="2000" spc="-5">
                <a:latin typeface="Times New Roman"/>
                <a:cs typeface="Times New Roman"/>
              </a:rPr>
              <a:t>usability </a:t>
            </a:r>
            <a:r>
              <a:rPr dirty="0" sz="2000">
                <a:latin typeface="Times New Roman"/>
                <a:cs typeface="Times New Roman"/>
              </a:rPr>
              <a:t>and interface, as </a:t>
            </a:r>
            <a:r>
              <a:rPr dirty="0" sz="2000" spc="-5">
                <a:latin typeface="Times New Roman"/>
                <a:cs typeface="Times New Roman"/>
              </a:rPr>
              <a:t>well </a:t>
            </a:r>
            <a:r>
              <a:rPr dirty="0" sz="2000">
                <a:latin typeface="Times New Roman"/>
                <a:cs typeface="Times New Roman"/>
              </a:rPr>
              <a:t>as a </a:t>
            </a:r>
            <a:r>
              <a:rPr dirty="0" sz="2000" spc="-5">
                <a:latin typeface="Times New Roman"/>
                <a:cs typeface="Times New Roman"/>
              </a:rPr>
              <a:t>sense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>
                <a:latin typeface="Times New Roman"/>
                <a:cs typeface="Times New Roman"/>
              </a:rPr>
              <a:t>quickly and </a:t>
            </a:r>
            <a:r>
              <a:rPr dirty="0" sz="2000" spc="-5">
                <a:latin typeface="Times New Roman"/>
                <a:cs typeface="Times New Roman"/>
              </a:rPr>
              <a:t>easily tasks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99158"/>
            <a:ext cx="1086548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57834" indent="-445134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Integration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algn="just" marL="469900" marR="1517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 integrate (whether through APIs or an </a:t>
            </a:r>
            <a:r>
              <a:rPr dirty="0" sz="2000" spc="-5">
                <a:latin typeface="Times New Roman"/>
                <a:cs typeface="Times New Roman"/>
              </a:rPr>
              <a:t>integration </a:t>
            </a:r>
            <a:r>
              <a:rPr dirty="0" sz="2000">
                <a:latin typeface="Times New Roman"/>
                <a:cs typeface="Times New Roman"/>
              </a:rPr>
              <a:t>server), this will give you an understanding 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length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buAutoNum type="arabicPeriod" startAt="4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remodeling</a:t>
            </a:r>
            <a:endParaRPr sz="2000">
              <a:latin typeface="Times New Roman"/>
              <a:cs typeface="Times New Roman"/>
            </a:endParaRPr>
          </a:p>
          <a:p>
            <a:pPr lvl="1" marL="812800" marR="13843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If using a public cloud, understand what kind of </a:t>
            </a:r>
            <a:r>
              <a:rPr dirty="0" sz="2000" spc="-5">
                <a:latin typeface="Times New Roman"/>
                <a:cs typeface="Times New Roman"/>
              </a:rPr>
              <a:t>customization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required based on desired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possibilities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the 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>
                <a:latin typeface="Times New Roman"/>
                <a:cs typeface="Times New Roman"/>
              </a:rPr>
              <a:t> being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considered.</a:t>
            </a:r>
            <a:endParaRPr sz="2000">
              <a:latin typeface="Times New Roman"/>
              <a:cs typeface="Times New Roman"/>
            </a:endParaRPr>
          </a:p>
          <a:p>
            <a:pPr algn="just" lvl="1" marL="8128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screen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adjustments,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non-source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customizations,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certain</a:t>
            </a:r>
            <a:r>
              <a:rPr dirty="0" sz="2000" spc="-5">
                <a:latin typeface="Times New Roman"/>
                <a:cs typeface="Times New Roman"/>
              </a:rPr>
              <a:t> level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5">
                <a:latin typeface="Times New Roman"/>
                <a:cs typeface="Times New Roman"/>
              </a:rPr>
              <a:t> business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 </a:t>
            </a:r>
            <a:r>
              <a:rPr dirty="0" sz="2000" spc="-5">
                <a:latin typeface="Times New Roman"/>
                <a:cs typeface="Times New Roman"/>
              </a:rPr>
              <a:t>accommodation </a:t>
            </a:r>
            <a:r>
              <a:rPr dirty="0" sz="2000">
                <a:latin typeface="Times New Roman"/>
                <a:cs typeface="Times New Roman"/>
              </a:rPr>
              <a:t>flexibility via pre-designed system logic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possible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the source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modified.</a:t>
            </a:r>
            <a:endParaRPr sz="2000">
              <a:latin typeface="Times New Roman"/>
              <a:cs typeface="Times New Roman"/>
            </a:endParaRPr>
          </a:p>
          <a:p>
            <a:pPr lvl="1" marL="812800" marR="29273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sure to understand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>
                <a:latin typeface="Times New Roman"/>
                <a:cs typeface="Times New Roman"/>
              </a:rPr>
              <a:t>workflows are created </a:t>
            </a:r>
            <a:r>
              <a:rPr dirty="0" sz="2000" spc="-5">
                <a:latin typeface="Times New Roman"/>
                <a:cs typeface="Times New Roman"/>
              </a:rPr>
              <a:t>(point-and-click </a:t>
            </a:r>
            <a:r>
              <a:rPr dirty="0" sz="2000">
                <a:latin typeface="Times New Roman"/>
                <a:cs typeface="Times New Roman"/>
              </a:rPr>
              <a:t>versus </a:t>
            </a:r>
            <a:r>
              <a:rPr dirty="0" sz="2000" spc="-5">
                <a:latin typeface="Times New Roman"/>
                <a:cs typeface="Times New Roman"/>
              </a:rPr>
              <a:t>technical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programming)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4358"/>
            <a:ext cx="10748645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lvl="1" marL="812800" marR="889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viruses,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theft?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Another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>
                <a:latin typeface="Times New Roman"/>
                <a:cs typeface="Times New Roman"/>
              </a:rPr>
              <a:t>question to ask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whether or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a vendor has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data center and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 or uses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providers, such as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>
                <a:latin typeface="Times New Roman"/>
                <a:cs typeface="Times New Roman"/>
              </a:rPr>
              <a:t>Services or Microsoft Azure.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advantage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platforms, </a:t>
            </a:r>
            <a:r>
              <a:rPr dirty="0" sz="2000">
                <a:latin typeface="Times New Roman"/>
                <a:cs typeface="Times New Roman"/>
              </a:rPr>
              <a:t>so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find it </a:t>
            </a:r>
            <a:r>
              <a:rPr dirty="0" sz="2000" spc="-5">
                <a:latin typeface="Times New Roman"/>
                <a:cs typeface="Times New Roman"/>
              </a:rPr>
              <a:t>easier </a:t>
            </a:r>
            <a:r>
              <a:rPr dirty="0" sz="2000">
                <a:latin typeface="Times New Roman"/>
                <a:cs typeface="Times New Roman"/>
              </a:rPr>
              <a:t>to integrate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with each </a:t>
            </a:r>
            <a:r>
              <a:rPr dirty="0" sz="2000" spc="-15">
                <a:latin typeface="Times New Roman"/>
                <a:cs typeface="Times New Roman"/>
              </a:rPr>
              <a:t>other,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ERP </a:t>
            </a:r>
            <a:r>
              <a:rPr dirty="0" sz="2000">
                <a:latin typeface="Times New Roman"/>
                <a:cs typeface="Times New Roman"/>
              </a:rPr>
              <a:t>system with a </a:t>
            </a:r>
            <a:r>
              <a:rPr dirty="0" sz="2000" spc="-5">
                <a:latin typeface="Times New Roman"/>
                <a:cs typeface="Times New Roman"/>
              </a:rPr>
              <a:t>CRM </a:t>
            </a:r>
            <a:r>
              <a:rPr dirty="0" sz="2000">
                <a:latin typeface="Times New Roman"/>
                <a:cs typeface="Times New Roman"/>
              </a:rPr>
              <a:t>application. But using an in-house data center has benefits such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changes.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57200" algn="l"/>
                <a:tab pos="4578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Platform/mobile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4752594"/>
            <a:ext cx="1034669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sure the cloud application is fully functional on the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operating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browsers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verify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5">
                <a:latin typeface="Times New Roman"/>
                <a:cs typeface="Times New Roman"/>
              </a:rPr>
              <a:t> mobile</a:t>
            </a:r>
            <a:r>
              <a:rPr dirty="0" sz="2000">
                <a:latin typeface="Times New Roman"/>
                <a:cs typeface="Times New Roman"/>
              </a:rPr>
              <a:t> devices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marR="80835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comes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compatibility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strategy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strategy?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 do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consideration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organization’s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needs?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4358"/>
            <a:ext cx="10829925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5"/>
              </a:spcBef>
              <a:buAutoNum type="arabicPeriod" startAt="7"/>
              <a:tabLst>
                <a:tab pos="457200" algn="l"/>
                <a:tab pos="457834" algn="l"/>
              </a:tabLst>
            </a:pPr>
            <a:r>
              <a:rPr dirty="0" sz="2000" b="1">
                <a:latin typeface="Times New Roman"/>
                <a:cs typeface="Times New Roman"/>
              </a:rPr>
              <a:t>Backups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 evaluating a cloud </a:t>
            </a:r>
            <a:r>
              <a:rPr dirty="0" sz="2000" spc="-10">
                <a:latin typeface="Times New Roman"/>
                <a:cs typeface="Times New Roman"/>
              </a:rPr>
              <a:t>provider, </a:t>
            </a:r>
            <a:r>
              <a:rPr dirty="0" sz="2000" spc="-5">
                <a:latin typeface="Times New Roman"/>
                <a:cs typeface="Times New Roman"/>
              </a:rPr>
              <a:t>learn </a:t>
            </a:r>
            <a:r>
              <a:rPr dirty="0" sz="2000">
                <a:latin typeface="Times New Roman"/>
                <a:cs typeface="Times New Roman"/>
              </a:rPr>
              <a:t>about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15">
                <a:latin typeface="Times New Roman"/>
                <a:cs typeface="Times New Roman"/>
              </a:rPr>
              <a:t>contingency, </a:t>
            </a:r>
            <a:r>
              <a:rPr dirty="0" sz="2000">
                <a:latin typeface="Times New Roman"/>
                <a:cs typeface="Times New Roman"/>
              </a:rPr>
              <a:t>backup, and recovery plans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liabilities </a:t>
            </a:r>
            <a:r>
              <a:rPr dirty="0" sz="2000">
                <a:latin typeface="Times New Roman"/>
                <a:cs typeface="Times New Roman"/>
              </a:rPr>
              <a:t>for both the platform and the data. Obviously these are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>
                <a:latin typeface="Times New Roman"/>
                <a:cs typeface="Times New Roman"/>
              </a:rPr>
              <a:t>as with a cloud solution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off-site,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backed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reliable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8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Upgrades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2032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Cloud vendors </a:t>
            </a:r>
            <a:r>
              <a:rPr dirty="0" sz="2000" spc="-5">
                <a:latin typeface="Times New Roman"/>
                <a:cs typeface="Times New Roman"/>
              </a:rPr>
              <a:t>typically </a:t>
            </a:r>
            <a:r>
              <a:rPr dirty="0" sz="2000">
                <a:latin typeface="Times New Roman"/>
                <a:cs typeface="Times New Roman"/>
              </a:rPr>
              <a:t>provide quicker response to innovation and new features, since </a:t>
            </a:r>
            <a:r>
              <a:rPr dirty="0" sz="2000" spc="-5">
                <a:latin typeface="Times New Roman"/>
                <a:cs typeface="Times New Roman"/>
              </a:rPr>
              <a:t>deployment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cycles </a:t>
            </a:r>
            <a:r>
              <a:rPr dirty="0" sz="2000">
                <a:latin typeface="Times New Roman"/>
                <a:cs typeface="Times New Roman"/>
              </a:rPr>
              <a:t>are shorter than for </a:t>
            </a:r>
            <a:r>
              <a:rPr dirty="0" sz="2000" spc="-5">
                <a:latin typeface="Times New Roman"/>
                <a:cs typeface="Times New Roman"/>
              </a:rPr>
              <a:t>on-premises </a:t>
            </a:r>
            <a:r>
              <a:rPr dirty="0" sz="2000">
                <a:latin typeface="Times New Roman"/>
                <a:cs typeface="Times New Roman"/>
              </a:rPr>
              <a:t>applications.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before signing the </a:t>
            </a:r>
            <a:r>
              <a:rPr dirty="0" sz="2000" spc="-5">
                <a:latin typeface="Times New Roman"/>
                <a:cs typeface="Times New Roman"/>
              </a:rPr>
              <a:t>agreement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charge.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vendor’s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roadmap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often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5361838"/>
            <a:ext cx="1028763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Also, a </a:t>
            </a:r>
            <a:r>
              <a:rPr dirty="0" sz="2000" spc="-5">
                <a:latin typeface="Times New Roman"/>
                <a:cs typeface="Times New Roman"/>
              </a:rPr>
              <a:t>test system </a:t>
            </a:r>
            <a:r>
              <a:rPr dirty="0" sz="2000">
                <a:latin typeface="Times New Roman"/>
                <a:cs typeface="Times New Roman"/>
              </a:rPr>
              <a:t>or database should allow for playing with data, setup, and new </a:t>
            </a:r>
            <a:r>
              <a:rPr dirty="0" sz="2000" spc="-5">
                <a:latin typeface="Times New Roman"/>
                <a:cs typeface="Times New Roman"/>
              </a:rPr>
              <a:t>upgrades/updates </a:t>
            </a:r>
            <a:r>
              <a:rPr dirty="0" sz="2000">
                <a:latin typeface="Times New Roman"/>
                <a:cs typeface="Times New Roman"/>
              </a:rPr>
              <a:t> so the IT </a:t>
            </a:r>
            <a:r>
              <a:rPr dirty="0" sz="2000" spc="-5">
                <a:latin typeface="Times New Roman"/>
                <a:cs typeface="Times New Roman"/>
              </a:rPr>
              <a:t>team </a:t>
            </a:r>
            <a:r>
              <a:rPr dirty="0" sz="2000">
                <a:latin typeface="Times New Roman"/>
                <a:cs typeface="Times New Roman"/>
              </a:rPr>
              <a:t>is able to </a:t>
            </a:r>
            <a:r>
              <a:rPr dirty="0" sz="2000" spc="-5">
                <a:latin typeface="Times New Roman"/>
                <a:cs typeface="Times New Roman"/>
              </a:rPr>
              <a:t>test </a:t>
            </a:r>
            <a:r>
              <a:rPr dirty="0" sz="2000">
                <a:latin typeface="Times New Roman"/>
                <a:cs typeface="Times New Roman"/>
              </a:rPr>
              <a:t>new features or processes and detect any errors. </a:t>
            </a:r>
            <a:r>
              <a:rPr dirty="0" sz="2000" spc="-5">
                <a:latin typeface="Times New Roman"/>
                <a:cs typeface="Times New Roman"/>
              </a:rPr>
              <a:t>Sufficient testing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granted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customers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adjust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version.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4358"/>
            <a:ext cx="10651490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5"/>
              </a:spcBef>
              <a:buAutoNum type="arabicPeriod" startAt="9"/>
              <a:tabLst>
                <a:tab pos="26797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level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Clear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expectations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documented within the service </a:t>
            </a:r>
            <a:r>
              <a:rPr dirty="0" sz="2000" spc="-5">
                <a:latin typeface="Times New Roman"/>
                <a:cs typeface="Times New Roman"/>
              </a:rPr>
              <a:t>level agreement </a:t>
            </a:r>
            <a:r>
              <a:rPr dirty="0" sz="2000">
                <a:latin typeface="Times New Roman"/>
                <a:cs typeface="Times New Roman"/>
              </a:rPr>
              <a:t>(SLA),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 penalty clauses and conditions for undelivered services or </a:t>
            </a:r>
            <a:r>
              <a:rPr dirty="0" sz="2000" spc="-5">
                <a:latin typeface="Times New Roman"/>
                <a:cs typeface="Times New Roman"/>
              </a:rPr>
              <a:t>unmet </a:t>
            </a:r>
            <a:r>
              <a:rPr dirty="0" sz="2000">
                <a:latin typeface="Times New Roman"/>
                <a:cs typeface="Times New Roman"/>
              </a:rPr>
              <a:t>expectations.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sure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beyond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resolution,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addressed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customer)</a:t>
            </a:r>
            <a:endParaRPr sz="2000">
              <a:latin typeface="Times New Roman"/>
              <a:cs typeface="Times New Roman"/>
            </a:endParaRPr>
          </a:p>
          <a:p>
            <a:pPr lvl="1" marL="1270000" marR="1077595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procedure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getting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subscription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expiration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752594"/>
            <a:ext cx="1081214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Times New Roman"/>
                <a:cs typeface="Times New Roman"/>
              </a:rPr>
              <a:t>10.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Training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 order for the cloud software to be used by users to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fullest potential, training is required.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well-developed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programs.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lines,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training is provided for new users, as well as for system upgrades. Also, ensure that the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 can handle support enquiries if your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runs into </a:t>
            </a:r>
            <a:r>
              <a:rPr dirty="0" sz="2000" spc="-5">
                <a:latin typeface="Times New Roman"/>
                <a:cs typeface="Times New Roman"/>
              </a:rPr>
              <a:t>problems </a:t>
            </a:r>
            <a:r>
              <a:rPr dirty="0" sz="2000">
                <a:latin typeface="Times New Roman"/>
                <a:cs typeface="Times New Roman"/>
              </a:rPr>
              <a:t>or has specific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76071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5"/>
              </a:spcBef>
              <a:buAutoNum type="arabicPeriod" startAt="11"/>
              <a:tabLst>
                <a:tab pos="37973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812800" marR="38417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warehouses.</a:t>
            </a:r>
            <a:endParaRPr sz="2000">
              <a:latin typeface="Times New Roman"/>
              <a:cs typeface="Times New Roman"/>
            </a:endParaRPr>
          </a:p>
          <a:p>
            <a:pPr lvl="1" marL="812800" marR="16954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5">
                <a:latin typeface="Times New Roman"/>
                <a:cs typeface="Times New Roman"/>
              </a:rPr>
              <a:t> its </a:t>
            </a:r>
            <a:r>
              <a:rPr dirty="0" sz="2000">
                <a:latin typeface="Times New Roman"/>
                <a:cs typeface="Times New Roman"/>
              </a:rPr>
              <a:t>long-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short-term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maintain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clients?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vendor’s preliminary testing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customer’s </a:t>
            </a:r>
            <a:r>
              <a:rPr dirty="0" sz="2000">
                <a:latin typeface="Times New Roman"/>
                <a:cs typeface="Times New Roman"/>
              </a:rPr>
              <a:t>existing hardware and bandwidth along </a:t>
            </a:r>
            <a:r>
              <a:rPr dirty="0" sz="2000" spc="-5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 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3937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Reference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checks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existing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34620">
              <a:lnSpc>
                <a:spcPct val="100000"/>
              </a:lnSpc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evaluate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handle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 with established </a:t>
            </a:r>
            <a:r>
              <a:rPr dirty="0" sz="2000" spc="-5">
                <a:latin typeface="Times New Roman"/>
                <a:cs typeface="Times New Roman"/>
              </a:rPr>
              <a:t>clients </a:t>
            </a:r>
            <a:r>
              <a:rPr dirty="0" sz="2000">
                <a:latin typeface="Times New Roman"/>
                <a:cs typeface="Times New Roman"/>
              </a:rPr>
              <a:t>that have been with the cloud provider for longer than contracted 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initial terms.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demonstrate whether the provider is </a:t>
            </a:r>
            <a:r>
              <a:rPr dirty="0" sz="2000" spc="-5">
                <a:latin typeface="Times New Roman"/>
                <a:cs typeface="Times New Roman"/>
              </a:rPr>
              <a:t>effectively </a:t>
            </a:r>
            <a:r>
              <a:rPr dirty="0" sz="2000">
                <a:latin typeface="Times New Roman"/>
                <a:cs typeface="Times New Roman"/>
              </a:rPr>
              <a:t>able to </a:t>
            </a:r>
            <a:r>
              <a:rPr dirty="0" sz="2000" spc="-5">
                <a:latin typeface="Times New Roman"/>
                <a:cs typeface="Times New Roman"/>
              </a:rPr>
              <a:t>maintain its customer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base. On-site </a:t>
            </a:r>
            <a:r>
              <a:rPr dirty="0" sz="2000" spc="-5">
                <a:latin typeface="Times New Roman"/>
                <a:cs typeface="Times New Roman"/>
              </a:rPr>
              <a:t>visits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be done, as these will help you see the technology in action, and get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feedback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110855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moving </a:t>
            </a:r>
            <a:r>
              <a:rPr dirty="0" sz="2000">
                <a:latin typeface="Times New Roman"/>
                <a:cs typeface="Times New Roman"/>
              </a:rPr>
              <a:t>to cloud.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34290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proof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82294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105"/>
              </a:spcBef>
              <a:buAutoNum type="arabicPeriod" startAt="13"/>
              <a:tabLst>
                <a:tab pos="389255" algn="l"/>
              </a:tabLst>
            </a:pPr>
            <a:r>
              <a:rPr dirty="0" sz="2000" spc="-30" b="1">
                <a:latin typeface="Times New Roman"/>
                <a:cs typeface="Times New Roman"/>
              </a:rPr>
              <a:t>Vendor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viability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812800" marR="54991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many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relatively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robustness.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revenue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revenues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maintained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capital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(investors backing the company) to assess whether the vendor will be around and able to grow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grow.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524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Giving ample </a:t>
            </a:r>
            <a:r>
              <a:rPr dirty="0" sz="2000">
                <a:latin typeface="Times New Roman"/>
                <a:cs typeface="Times New Roman"/>
              </a:rPr>
              <a:t>consideration to the above factors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help to ensure that your </a:t>
            </a:r>
            <a:r>
              <a:rPr dirty="0" sz="2000" spc="-15">
                <a:latin typeface="Times New Roman"/>
                <a:cs typeface="Times New Roman"/>
              </a:rPr>
              <a:t>organization’s </a:t>
            </a:r>
            <a:r>
              <a:rPr dirty="0" sz="2000">
                <a:latin typeface="Times New Roman"/>
                <a:cs typeface="Times New Roman"/>
              </a:rPr>
              <a:t>next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best-fit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selection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8223" y="4251959"/>
            <a:ext cx="3703320" cy="24688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104455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Best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follow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before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Migrating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b="1">
                <a:latin typeface="Times New Roman"/>
                <a:cs typeface="Times New Roman"/>
              </a:rPr>
              <a:t> the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Finding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Right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30" b="1">
                <a:latin typeface="Times New Roman"/>
                <a:cs typeface="Times New Roman"/>
              </a:rPr>
              <a:t>Vendor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checklist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help</a:t>
            </a:r>
            <a:r>
              <a:rPr dirty="0" sz="2000" spc="-5">
                <a:latin typeface="Times New Roman"/>
                <a:cs typeface="Times New Roman"/>
              </a:rPr>
              <a:t> 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 lvl="1" marL="812800" marR="7239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 </a:t>
            </a:r>
            <a:r>
              <a:rPr dirty="0" sz="2000" spc="-5">
                <a:latin typeface="Times New Roman"/>
                <a:cs typeface="Times New Roman"/>
              </a:rPr>
              <a:t>attention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limit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penalty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grow.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service-level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outlines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availability,</a:t>
            </a:r>
            <a:r>
              <a:rPr dirty="0" sz="2000" spc="-5">
                <a:latin typeface="Times New Roman"/>
                <a:cs typeface="Times New Roman"/>
              </a:rPr>
              <a:t> performance,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">
                <a:latin typeface="Times New Roman"/>
                <a:cs typeface="Times New Roman"/>
              </a:rPr>
              <a:t> measures,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guaranteed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uptime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 lvl="1" marL="812800" marR="57213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more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satisfy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recommended.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  <a:p>
            <a:pPr lvl="1" marL="812800" marR="26098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allow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customizable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proprietary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format.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provide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customized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workflows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well-defined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hierarchies.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effort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achieve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parameters 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104709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Best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Practices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follow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before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2"/>
              <a:tabLst>
                <a:tab pos="393700" algn="l"/>
                <a:tab pos="39433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h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sed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175" b="1">
                <a:latin typeface="Times New Roman"/>
                <a:cs typeface="Times New Roman"/>
              </a:rPr>
              <a:t>V</a:t>
            </a:r>
            <a:r>
              <a:rPr dirty="0" sz="2000" b="1">
                <a:latin typeface="Times New Roman"/>
                <a:cs typeface="Times New Roman"/>
              </a:rPr>
              <a:t>ersus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Flash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b="1">
                <a:latin typeface="Times New Roman"/>
                <a:cs typeface="Times New Roman"/>
              </a:rPr>
              <a:t>Cu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ches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approaches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927100" marR="1524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Flash-Cut </a:t>
            </a:r>
            <a:r>
              <a:rPr dirty="0" sz="2000" spc="-5" b="1">
                <a:latin typeface="Times New Roman"/>
                <a:cs typeface="Times New Roman"/>
              </a:rPr>
              <a:t>approach </a:t>
            </a:r>
            <a:r>
              <a:rPr dirty="0" sz="2000">
                <a:latin typeface="Times New Roman"/>
                <a:cs typeface="Times New Roman"/>
              </a:rPr>
              <a:t>wherein the cloud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necessary tools and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 infrastructure,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ready,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carried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stretch.</a:t>
            </a:r>
            <a:endParaRPr sz="2000">
              <a:latin typeface="Times New Roman"/>
              <a:cs typeface="Times New Roman"/>
            </a:endParaRPr>
          </a:p>
          <a:p>
            <a:pPr lvl="1" marL="927100" marR="508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Phased-in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approach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migration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carried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manner,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commissioned.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6616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phased-in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smoother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acceptance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0567" y="4460752"/>
            <a:ext cx="5930957" cy="22605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38225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Best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Practices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follow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before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Ev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lua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eem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legal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trouble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providers,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high-level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responsibility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influence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usage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Compensations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trouble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Limitations,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disclaimers,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exclusions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854055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Best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Practices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follow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before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Migrating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4"/>
              <a:tabLst>
                <a:tab pos="393700" algn="l"/>
                <a:tab pos="394335" algn="l"/>
              </a:tabLst>
            </a:pPr>
            <a:r>
              <a:rPr dirty="0" sz="2000" b="1">
                <a:latin typeface="Times New Roman"/>
                <a:cs typeface="Times New Roman"/>
              </a:rPr>
              <a:t>Having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Contingency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crashes?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hack?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bankrupt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anymore?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825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Situations </a:t>
            </a:r>
            <a:r>
              <a:rPr dirty="0" sz="2000" spc="-5">
                <a:latin typeface="Times New Roman"/>
                <a:cs typeface="Times New Roman"/>
              </a:rPr>
              <a:t>like these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meant </a:t>
            </a:r>
            <a:r>
              <a:rPr dirty="0" sz="2000">
                <a:latin typeface="Times New Roman"/>
                <a:cs typeface="Times New Roman"/>
              </a:rPr>
              <a:t>to arise especially in a cloud environment. It is </a:t>
            </a:r>
            <a:r>
              <a:rPr dirty="0" sz="2000" spc="-5">
                <a:latin typeface="Times New Roman"/>
                <a:cs typeface="Times New Roman"/>
              </a:rPr>
              <a:t>extremely important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a contingency plan in place to </a:t>
            </a:r>
            <a:r>
              <a:rPr dirty="0" sz="2000" spc="-5">
                <a:latin typeface="Times New Roman"/>
                <a:cs typeface="Times New Roman"/>
              </a:rPr>
              <a:t>tackle </a:t>
            </a:r>
            <a:r>
              <a:rPr dirty="0" sz="2000">
                <a:latin typeface="Times New Roman"/>
                <a:cs typeface="Times New Roman"/>
              </a:rPr>
              <a:t>such situations and a </a:t>
            </a:r>
            <a:r>
              <a:rPr dirty="0" sz="2000" spc="-5">
                <a:latin typeface="Times New Roman"/>
                <a:cs typeface="Times New Roman"/>
              </a:rPr>
              <a:t>team </a:t>
            </a:r>
            <a:r>
              <a:rPr dirty="0" sz="2000">
                <a:latin typeface="Times New Roman"/>
                <a:cs typeface="Times New Roman"/>
              </a:rPr>
              <a:t>always ready to </a:t>
            </a:r>
            <a:r>
              <a:rPr dirty="0" sz="2000" spc="-5">
                <a:latin typeface="Times New Roman"/>
                <a:cs typeface="Times New Roman"/>
              </a:rPr>
              <a:t>implement </a:t>
            </a:r>
            <a:r>
              <a:rPr dirty="0" sz="2000">
                <a:latin typeface="Times New Roman"/>
                <a:cs typeface="Times New Roman"/>
              </a:rPr>
              <a:t> recovery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notice.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reputation.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8211" y="1196339"/>
            <a:ext cx="1702307" cy="800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96962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Avoid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b="1">
                <a:latin typeface="Times New Roman"/>
                <a:cs typeface="Times New Roman"/>
              </a:rPr>
              <a:t> the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Jumping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algn="just"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 incredible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attract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sizes.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great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homework.</a:t>
            </a:r>
            <a:endParaRPr sz="2000">
              <a:latin typeface="Times New Roman"/>
              <a:cs typeface="Times New Roman"/>
            </a:endParaRPr>
          </a:p>
          <a:p>
            <a:pPr algn="just" lvl="1" marL="812800" marR="10858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Moving to the cloud does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imply </a:t>
            </a:r>
            <a:r>
              <a:rPr dirty="0" sz="2000">
                <a:latin typeface="Times New Roman"/>
                <a:cs typeface="Times New Roman"/>
              </a:rPr>
              <a:t>purchasing a random solution with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card swipe. It requires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diligence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security,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Lack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Contingency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Uncertainty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indispensable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business.</a:t>
            </a:r>
            <a:endParaRPr sz="2000">
              <a:latin typeface="Times New Roman"/>
              <a:cs typeface="Times New Roman"/>
            </a:endParaRPr>
          </a:p>
          <a:p>
            <a:pPr lvl="1" marL="812800" marR="31432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encounter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pitfalls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calamities,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outage,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unexpected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lvl="1" marL="812800" marR="107314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contingency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oneself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failure.</a:t>
            </a:r>
            <a:r>
              <a:rPr dirty="0" sz="2000" spc="-5">
                <a:latin typeface="Times New Roman"/>
                <a:cs typeface="Times New Roman"/>
              </a:rPr>
              <a:t> Organizations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evaluate the various risks associated with the cloud and have a recovery plan in place before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910570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Avoid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b="1">
                <a:latin typeface="Times New Roman"/>
                <a:cs typeface="Times New Roman"/>
              </a:rPr>
              <a:t> the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Lack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Understanding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organization?</a:t>
            </a:r>
            <a:endParaRPr sz="2000">
              <a:latin typeface="Times New Roman"/>
              <a:cs typeface="Times New Roman"/>
            </a:endParaRPr>
          </a:p>
          <a:p>
            <a:pPr lvl="1" marL="812800" marR="17399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 best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start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journey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actual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market.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able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solved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believe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Wrong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Choice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 lvl="1" marL="812800" marR="4368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Choosing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wrong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growing.</a:t>
            </a:r>
            <a:endParaRPr sz="2000">
              <a:latin typeface="Times New Roman"/>
              <a:cs typeface="Times New Roman"/>
            </a:endParaRPr>
          </a:p>
          <a:p>
            <a:pPr lvl="1" marL="812800" marR="38481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contributing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toward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55878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Avoid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b="1">
                <a:latin typeface="Times New Roman"/>
                <a:cs typeface="Times New Roman"/>
              </a:rPr>
              <a:t> the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No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due-diligence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marL="469900" marR="1454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forever.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diligence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mandatory.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ask 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5">
                <a:latin typeface="Times New Roman"/>
                <a:cs typeface="Times New Roman"/>
              </a:rPr>
              <a:t>Where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reside?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Do 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</a:t>
            </a:r>
            <a:r>
              <a:rPr dirty="0" sz="2000" spc="-5">
                <a:latin typeface="Times New Roman"/>
                <a:cs typeface="Times New Roman"/>
              </a:rPr>
              <a:t>certification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encrypted?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keys?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>
                <a:latin typeface="Times New Roman"/>
                <a:cs typeface="Times New Roman"/>
              </a:rPr>
              <a:t> data?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transition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1036935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Practices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Avoid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While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to</a:t>
            </a:r>
            <a:r>
              <a:rPr dirty="0" sz="2400" b="1">
                <a:latin typeface="Times New Roman"/>
                <a:cs typeface="Times New Roman"/>
              </a:rPr>
              <a:t> the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Ign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-L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vel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eem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service-level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significant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legal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determines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turns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to be from the end-user </a:t>
            </a:r>
            <a:r>
              <a:rPr dirty="0" sz="2000" spc="-5">
                <a:latin typeface="Times New Roman"/>
                <a:cs typeface="Times New Roman"/>
              </a:rPr>
              <a:t>perspective. </a:t>
            </a:r>
            <a:r>
              <a:rPr dirty="0" sz="2000">
                <a:latin typeface="Times New Roman"/>
                <a:cs typeface="Times New Roman"/>
              </a:rPr>
              <a:t>It helps evaluate </a:t>
            </a:r>
            <a:r>
              <a:rPr dirty="0" sz="2000" spc="-5">
                <a:latin typeface="Times New Roman"/>
                <a:cs typeface="Times New Roman"/>
              </a:rPr>
              <a:t>parameters </a:t>
            </a:r>
            <a:r>
              <a:rPr dirty="0" sz="2000">
                <a:latin typeface="Times New Roman"/>
                <a:cs typeface="Times New Roman"/>
              </a:rPr>
              <a:t>such as cloud </a:t>
            </a:r>
            <a:r>
              <a:rPr dirty="0" sz="2000" spc="-15">
                <a:latin typeface="Times New Roman"/>
                <a:cs typeface="Times New Roman"/>
              </a:rPr>
              <a:t>availability, </a:t>
            </a:r>
            <a:r>
              <a:rPr dirty="0" sz="2000">
                <a:latin typeface="Times New Roman"/>
                <a:cs typeface="Times New Roman"/>
              </a:rPr>
              <a:t>quality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capacity,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r>
              <a:rPr dirty="0" sz="2000">
                <a:latin typeface="Times New Roman"/>
                <a:cs typeface="Times New Roman"/>
              </a:rPr>
              <a:t> Ignoring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legal aids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misinterpreted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obligations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Approving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Lowest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Bidder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905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It is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wise to use cost as the only factor that influences the choice of </a:t>
            </a:r>
            <a:r>
              <a:rPr dirty="0" sz="2000" spc="-15">
                <a:latin typeface="Times New Roman"/>
                <a:cs typeface="Times New Roman"/>
              </a:rPr>
              <a:t>vendor.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suitability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reliability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mistakes</a:t>
            </a:r>
            <a:r>
              <a:rPr dirty="0" sz="2000">
                <a:latin typeface="Times New Roman"/>
                <a:cs typeface="Times New Roman"/>
              </a:rPr>
              <a:t> in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447" y="1069847"/>
            <a:ext cx="1338072" cy="1373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3213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the </a:t>
            </a:r>
            <a:r>
              <a:rPr dirty="0" sz="2400" spc="-5" b="1">
                <a:latin typeface="Times New Roman"/>
                <a:cs typeface="Times New Roman"/>
              </a:rPr>
              <a:t>Cloud—work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make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transition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2508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staff.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anticipate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prepare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smooth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Get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executive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smoother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executives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champion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</a:t>
            </a:r>
            <a:r>
              <a:rPr dirty="0" sz="2000" spc="5">
                <a:latin typeface="Times New Roman"/>
                <a:cs typeface="Times New Roman"/>
              </a:rPr>
              <a:t> 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top,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listen.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Understand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culture</a:t>
            </a:r>
            <a:endParaRPr sz="2000">
              <a:latin typeface="Times New Roman"/>
              <a:cs typeface="Times New Roman"/>
            </a:endParaRPr>
          </a:p>
          <a:p>
            <a:pPr algn="just" marL="469900" marR="431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embraces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innovation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 doing </a:t>
            </a:r>
            <a:r>
              <a:rPr dirty="0" sz="2000" spc="-5">
                <a:latin typeface="Times New Roman"/>
                <a:cs typeface="Times New Roman"/>
              </a:rPr>
              <a:t>something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way for the </a:t>
            </a:r>
            <a:r>
              <a:rPr dirty="0" sz="2000" spc="-5">
                <a:latin typeface="Times New Roman"/>
                <a:cs typeface="Times New Roman"/>
              </a:rPr>
              <a:t>last ten years, you </a:t>
            </a:r>
            <a:r>
              <a:rPr dirty="0" sz="2000">
                <a:latin typeface="Times New Roman"/>
                <a:cs typeface="Times New Roman"/>
              </a:rPr>
              <a:t>need to understand that there will no </a:t>
            </a:r>
            <a:r>
              <a:rPr dirty="0" sz="2000" spc="5">
                <a:latin typeface="Times New Roman"/>
                <a:cs typeface="Times New Roman"/>
              </a:rPr>
              <a:t>doubt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resistance.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need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rollout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accordingly.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3331" y="2516123"/>
            <a:ext cx="2458212" cy="944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240" y="5500115"/>
            <a:ext cx="2474976" cy="12374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Contents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/>
          </a:p>
          <a:p>
            <a:pPr marL="830580" indent="-457834">
              <a:lnSpc>
                <a:spcPct val="100000"/>
              </a:lnSpc>
              <a:buAutoNum type="arabicPeriod"/>
              <a:tabLst>
                <a:tab pos="830580" algn="l"/>
                <a:tab pos="831215" algn="l"/>
              </a:tabLst>
            </a:pPr>
            <a:r>
              <a:rPr dirty="0" sz="2000" b="0">
                <a:latin typeface="Times New Roman"/>
                <a:cs typeface="Times New Roman"/>
              </a:rPr>
              <a:t>Cloud</a:t>
            </a:r>
            <a:r>
              <a:rPr dirty="0" sz="2000" spc="-5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 b="0">
                <a:latin typeface="Times New Roman"/>
                <a:cs typeface="Times New Roman"/>
              </a:rPr>
              <a:t>Application</a:t>
            </a:r>
            <a:r>
              <a:rPr dirty="0" sz="2000" spc="-7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1800" b="0">
                <a:latin typeface="Times New Roman"/>
                <a:cs typeface="Times New Roman"/>
              </a:rPr>
              <a:t>Data</a:t>
            </a:r>
            <a:r>
              <a:rPr dirty="0" sz="1800" spc="-4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Integration</a:t>
            </a:r>
            <a:endParaRPr sz="1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1800" b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1800" b="0">
                <a:latin typeface="Times New Roman"/>
                <a:cs typeface="Times New Roman"/>
              </a:rPr>
              <a:t>Ensuring</a:t>
            </a:r>
            <a:r>
              <a:rPr dirty="0" sz="1800" spc="-15" b="0">
                <a:latin typeface="Times New Roman"/>
                <a:cs typeface="Times New Roman"/>
              </a:rPr>
              <a:t> </a:t>
            </a:r>
            <a:r>
              <a:rPr dirty="0" sz="1800" spc="-5" b="0">
                <a:latin typeface="Times New Roman"/>
                <a:cs typeface="Times New Roman"/>
              </a:rPr>
              <a:t>Successful</a:t>
            </a:r>
            <a:r>
              <a:rPr dirty="0" sz="1800" spc="-2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Cloud</a:t>
            </a:r>
            <a:r>
              <a:rPr dirty="0" sz="1800" spc="-11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Adoption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 spc="-5">
                <a:latin typeface="Times New Roman"/>
                <a:cs typeface="Times New Roman"/>
              </a:rPr>
              <a:t>Designing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Concept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 spc="-35">
                <a:latin typeface="Times New Roman"/>
                <a:cs typeface="Times New Roman"/>
              </a:rPr>
              <a:t>Vendor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capabilities</a:t>
            </a:r>
            <a:endParaRPr sz="1800">
              <a:latin typeface="Times New Roman"/>
              <a:cs typeface="Times New Roman"/>
            </a:endParaRPr>
          </a:p>
          <a:p>
            <a:pPr lvl="1" marL="128778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87780" algn="l"/>
                <a:tab pos="1288415" algn="l"/>
              </a:tabLst>
            </a:pPr>
            <a:r>
              <a:rPr dirty="0" sz="1800">
                <a:latin typeface="Times New Roman"/>
                <a:cs typeface="Times New Roman"/>
              </a:rPr>
              <a:t>Moving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33743" y="2006171"/>
            <a:ext cx="4974590" cy="263906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95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Risks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>
                <a:latin typeface="Times New Roman"/>
                <a:cs typeface="Times New Roman"/>
              </a:rPr>
              <a:t>Legal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>
                <a:latin typeface="Times New Roman"/>
                <a:cs typeface="Times New Roman"/>
              </a:rPr>
              <a:t>Compliance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dirty="0" sz="1800">
                <a:latin typeface="Times New Roman"/>
                <a:cs typeface="Times New Roman"/>
              </a:rPr>
              <a:t>Privacy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96270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the </a:t>
            </a:r>
            <a:r>
              <a:rPr dirty="0" sz="2400" spc="-5" b="1">
                <a:latin typeface="Times New Roman"/>
                <a:cs typeface="Times New Roman"/>
              </a:rPr>
              <a:t>Cloud—work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make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transition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Communicate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message</a:t>
            </a:r>
            <a:endParaRPr sz="2000">
              <a:latin typeface="Times New Roman"/>
              <a:cs typeface="Times New Roman"/>
            </a:endParaRPr>
          </a:p>
          <a:p>
            <a:pPr marL="469900" marR="1085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understand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message </a:t>
            </a:r>
            <a:r>
              <a:rPr dirty="0" sz="2000">
                <a:latin typeface="Times New Roman"/>
                <a:cs typeface="Times New Roman"/>
              </a:rPr>
              <a:t>to those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will be </a:t>
            </a:r>
            <a:r>
              <a:rPr dirty="0" sz="2000" spc="-5">
                <a:latin typeface="Times New Roman"/>
                <a:cs typeface="Times New Roman"/>
              </a:rPr>
              <a:t>impacted. </a:t>
            </a:r>
            <a:r>
              <a:rPr dirty="0" sz="2000">
                <a:latin typeface="Times New Roman"/>
                <a:cs typeface="Times New Roman"/>
              </a:rPr>
              <a:t>There are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ways to do this depending on your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culture: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Department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meetings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Memos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Podcasts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social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Educate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Everyone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organization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5">
                <a:latin typeface="Times New Roman"/>
                <a:cs typeface="Times New Roman"/>
              </a:rPr>
              <a:t>Why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model?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organization?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individual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impacted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416" y="2699004"/>
            <a:ext cx="2548128" cy="2087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452871"/>
            <a:ext cx="1277112" cy="12679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602595" cy="496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the </a:t>
            </a:r>
            <a:r>
              <a:rPr dirty="0" sz="2400" spc="-5" b="1">
                <a:latin typeface="Times New Roman"/>
                <a:cs typeface="Times New Roman"/>
              </a:rPr>
              <a:t>Cloud—work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 make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transition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Get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people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involved</a:t>
            </a:r>
            <a:endParaRPr sz="2000">
              <a:latin typeface="Times New Roman"/>
              <a:cs typeface="Times New Roman"/>
            </a:endParaRPr>
          </a:p>
          <a:p>
            <a:pPr marL="469900" marR="3225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likely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resist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r>
              <a:rPr dirty="0" sz="2000">
                <a:latin typeface="Times New Roman"/>
                <a:cs typeface="Times New Roman"/>
              </a:rPr>
              <a:t> So,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involved!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committees</a:t>
            </a:r>
            <a:r>
              <a:rPr dirty="0" sz="2000">
                <a:latin typeface="Times New Roman"/>
                <a:cs typeface="Times New Roman"/>
              </a:rPr>
              <a:t> and appoint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lead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 b="1">
                <a:latin typeface="Times New Roman"/>
                <a:cs typeface="Times New Roman"/>
              </a:rPr>
              <a:t>Train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staff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client-virtualized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training.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type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lvl="1" marL="1384300" marR="848994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If you are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a lot of your workload to the cloud and your cloud provider has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staff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trained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  <a:p>
            <a:pPr lvl="1" marL="1384300" marR="5588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that.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new,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trained.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2804" y="2484120"/>
            <a:ext cx="1348740" cy="10515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4183" y="5876542"/>
            <a:ext cx="1737360" cy="9037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4594859"/>
            <a:ext cx="1298448" cy="8305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85405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Impact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IT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9296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considerations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affect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5">
                <a:latin typeface="Times New Roman"/>
                <a:cs typeface="Times New Roman"/>
              </a:rPr>
              <a:t>cloud-computing model, </a:t>
            </a:r>
            <a:r>
              <a:rPr dirty="0" sz="2000">
                <a:latin typeface="Times New Roman"/>
                <a:cs typeface="Times New Roman"/>
              </a:rPr>
              <a:t>high expectations of </a:t>
            </a:r>
            <a:r>
              <a:rPr dirty="0" sz="2000" spc="-5">
                <a:latin typeface="Times New Roman"/>
                <a:cs typeface="Times New Roman"/>
              </a:rPr>
              <a:t>availability </a:t>
            </a:r>
            <a:r>
              <a:rPr dirty="0" sz="2000">
                <a:latin typeface="Times New Roman"/>
                <a:cs typeface="Times New Roman"/>
              </a:rPr>
              <a:t>are a part of the </a:t>
            </a:r>
            <a:r>
              <a:rPr dirty="0" sz="2000" spc="-20">
                <a:latin typeface="Times New Roman"/>
                <a:cs typeface="Times New Roman"/>
              </a:rPr>
              <a:t>model’s </a:t>
            </a:r>
            <a:r>
              <a:rPr dirty="0" sz="2000" spc="-5">
                <a:latin typeface="Times New Roman"/>
                <a:cs typeface="Times New Roman"/>
              </a:rPr>
              <a:t>selling </a:t>
            </a:r>
            <a:r>
              <a:rPr dirty="0" sz="2000">
                <a:latin typeface="Times New Roman"/>
                <a:cs typeface="Times New Roman"/>
              </a:rPr>
              <a:t>point,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 rapid </a:t>
            </a:r>
            <a:r>
              <a:rPr dirty="0" sz="2000" spc="-5">
                <a:latin typeface="Times New Roman"/>
                <a:cs typeface="Times New Roman"/>
              </a:rPr>
              <a:t>restoration </a:t>
            </a:r>
            <a:r>
              <a:rPr dirty="0" sz="2000">
                <a:latin typeface="Times New Roman"/>
                <a:cs typeface="Times New Roman"/>
              </a:rPr>
              <a:t>of service </a:t>
            </a:r>
            <a:r>
              <a:rPr dirty="0" sz="2000" spc="-5">
                <a:latin typeface="Times New Roman"/>
                <a:cs typeface="Times New Roman"/>
              </a:rPr>
              <a:t>becomes critical </a:t>
            </a:r>
            <a:r>
              <a:rPr dirty="0" sz="2000">
                <a:latin typeface="Times New Roman"/>
                <a:cs typeface="Times New Roman"/>
              </a:rPr>
              <a:t>through the use of these processes and the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Change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2355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workflow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done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the ones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 spc="-5">
                <a:latin typeface="Times New Roman"/>
                <a:cs typeface="Times New Roman"/>
              </a:rPr>
              <a:t>determine </a:t>
            </a:r>
            <a:r>
              <a:rPr dirty="0" sz="2000">
                <a:latin typeface="Times New Roman"/>
                <a:cs typeface="Times New Roman"/>
              </a:rPr>
              <a:t>the rules used by the </a:t>
            </a:r>
            <a:r>
              <a:rPr dirty="0" sz="2000" spc="-5">
                <a:latin typeface="Times New Roman"/>
                <a:cs typeface="Times New Roman"/>
              </a:rPr>
              <a:t>automation </a:t>
            </a:r>
            <a:r>
              <a:rPr dirty="0" sz="2000">
                <a:latin typeface="Times New Roman"/>
                <a:cs typeface="Times New Roman"/>
              </a:rPr>
              <a:t>tools for the </a:t>
            </a:r>
            <a:r>
              <a:rPr dirty="0" sz="2000" spc="-5">
                <a:latin typeface="Times New Roman"/>
                <a:cs typeface="Times New Roman"/>
              </a:rPr>
              <a:t>tasks performed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traditionally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2976" y="5664708"/>
            <a:ext cx="2258568" cy="9677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2492" y="2072639"/>
            <a:ext cx="1370076" cy="912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5533644"/>
            <a:ext cx="1758695" cy="10988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09910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Impact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IT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nfigura</a:t>
            </a:r>
            <a:r>
              <a:rPr dirty="0" sz="2000" spc="-1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Asset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geme</a:t>
            </a:r>
            <a:r>
              <a:rPr dirty="0" sz="2000" spc="-10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Configuration is </a:t>
            </a:r>
            <a:r>
              <a:rPr dirty="0" sz="2000" spc="-5">
                <a:latin typeface="Times New Roman"/>
                <a:cs typeface="Times New Roman"/>
              </a:rPr>
              <a:t>easier </a:t>
            </a:r>
            <a:r>
              <a:rPr dirty="0" sz="2000">
                <a:latin typeface="Times New Roman"/>
                <a:cs typeface="Times New Roman"/>
              </a:rPr>
              <a:t>in cloud than the enterprise IT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with an extensive variety of hardware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software to be </a:t>
            </a:r>
            <a:r>
              <a:rPr dirty="0" sz="2000" spc="-5">
                <a:latin typeface="Times New Roman"/>
                <a:cs typeface="Times New Roman"/>
              </a:rPr>
              <a:t>orchestrated. Many service-specific </a:t>
            </a:r>
            <a:r>
              <a:rPr dirty="0" sz="2000">
                <a:latin typeface="Times New Roman"/>
                <a:cs typeface="Times New Roman"/>
              </a:rPr>
              <a:t>tools provide </a:t>
            </a:r>
            <a:r>
              <a:rPr dirty="0" sz="2000" spc="-5">
                <a:latin typeface="Times New Roman"/>
                <a:cs typeface="Times New Roman"/>
              </a:rPr>
              <a:t>configuration capability </a:t>
            </a:r>
            <a:r>
              <a:rPr dirty="0" sz="2000">
                <a:latin typeface="Times New Roman"/>
                <a:cs typeface="Times New Roman"/>
              </a:rPr>
              <a:t>for 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coordination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Asset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</a:t>
            </a:r>
            <a:r>
              <a:rPr dirty="0" sz="2000" spc="-5" b="1">
                <a:latin typeface="Times New Roman"/>
                <a:cs typeface="Times New Roman"/>
              </a:rPr>
              <a:t>—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change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Asset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consumed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revenue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b="1">
                <a:latin typeface="Times New Roman"/>
                <a:cs typeface="Times New Roman"/>
              </a:rPr>
              <a:t>—</a:t>
            </a:r>
            <a:r>
              <a:rPr dirty="0" sz="2000">
                <a:latin typeface="Times New Roman"/>
                <a:cs typeface="Times New Roman"/>
              </a:rPr>
              <a:t>showing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822960"/>
            <a:ext cx="1557527" cy="12649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4064" y="4244340"/>
            <a:ext cx="2590800" cy="1761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4070603"/>
            <a:ext cx="902208" cy="9022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64958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Impact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IT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Service-Level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341630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Service-Level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Availability,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Capacity,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Continuity,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469900" marR="965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customers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warranty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comprises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Service-Level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 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reflected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vital;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architected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service.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4059" y="2362200"/>
            <a:ext cx="1662683" cy="10378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995415"/>
            <a:ext cx="1554480" cy="7223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315" y="3813047"/>
            <a:ext cx="742188" cy="4983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96983" y="5527547"/>
            <a:ext cx="2115312" cy="11902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7500" y="1293875"/>
            <a:ext cx="1072896" cy="6294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9776"/>
            <a:ext cx="5964555" cy="222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Risks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Consequences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56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10805160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Legal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Compliance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355600" marR="897255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Brunette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Rich</a:t>
            </a:r>
            <a:r>
              <a:rPr dirty="0" sz="2000">
                <a:latin typeface="Times New Roman"/>
                <a:cs typeface="Times New Roman"/>
              </a:rPr>
              <a:t> Mogull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Alliance,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paper,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Guidance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employs </a:t>
            </a:r>
            <a:r>
              <a:rPr dirty="0" sz="2000">
                <a:latin typeface="Times New Roman"/>
                <a:cs typeface="Times New Roman"/>
              </a:rPr>
              <a:t>a hybrid, </a:t>
            </a:r>
            <a:r>
              <a:rPr dirty="0" sz="2000" spc="-20">
                <a:latin typeface="Times New Roman"/>
                <a:cs typeface="Times New Roman"/>
              </a:rPr>
              <a:t>community, </a:t>
            </a:r>
            <a:r>
              <a:rPr dirty="0" sz="2000">
                <a:latin typeface="Times New Roman"/>
                <a:cs typeface="Times New Roman"/>
              </a:rPr>
              <a:t>or public cloud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“creates new </a:t>
            </a:r>
            <a:r>
              <a:rPr dirty="0" sz="2000" spc="-5">
                <a:latin typeface="Times New Roman"/>
                <a:cs typeface="Times New Roman"/>
              </a:rPr>
              <a:t>dynamics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relationship </a:t>
            </a:r>
            <a:r>
              <a:rPr dirty="0" sz="2000">
                <a:latin typeface="Times New Roman"/>
                <a:cs typeface="Times New Roman"/>
              </a:rPr>
              <a:t>between an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information, </a:t>
            </a:r>
            <a:r>
              <a:rPr dirty="0" sz="2000" spc="-5">
                <a:latin typeface="Times New Roman"/>
                <a:cs typeface="Times New Roman"/>
              </a:rPr>
              <a:t>involving </a:t>
            </a:r>
            <a:r>
              <a:rPr dirty="0" sz="2000">
                <a:latin typeface="Times New Roman"/>
                <a:cs typeface="Times New Roman"/>
              </a:rPr>
              <a:t>the presence of a third </a:t>
            </a:r>
            <a:r>
              <a:rPr dirty="0" sz="2000" spc="-5">
                <a:latin typeface="Times New Roman"/>
                <a:cs typeface="Times New Roman"/>
              </a:rPr>
              <a:t>party: </a:t>
            </a:r>
            <a:r>
              <a:rPr dirty="0" sz="2000">
                <a:latin typeface="Times New Roman"/>
                <a:cs typeface="Times New Roman"/>
              </a:rPr>
              <a:t> the cloud </a:t>
            </a:r>
            <a:r>
              <a:rPr dirty="0" sz="2000" spc="-15">
                <a:latin typeface="Times New Roman"/>
                <a:cs typeface="Times New Roman"/>
              </a:rPr>
              <a:t>provider. </a:t>
            </a:r>
            <a:r>
              <a:rPr dirty="0" sz="2000">
                <a:latin typeface="Times New Roman"/>
                <a:cs typeface="Times New Roman"/>
              </a:rPr>
              <a:t>This creates new challenges in understanding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laws </a:t>
            </a:r>
            <a:r>
              <a:rPr dirty="0" sz="2000">
                <a:latin typeface="Times New Roman"/>
                <a:cs typeface="Times New Roman"/>
              </a:rPr>
              <a:t>apply to a wide variety 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scenarios.”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384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If the tenant or cloud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operates in the United </a:t>
            </a:r>
            <a:r>
              <a:rPr dirty="0" sz="2000" spc="-5">
                <a:latin typeface="Times New Roman"/>
                <a:cs typeface="Times New Roman"/>
              </a:rPr>
              <a:t>States, </a:t>
            </a:r>
            <a:r>
              <a:rPr dirty="0" sz="2000">
                <a:latin typeface="Times New Roman"/>
                <a:cs typeface="Times New Roman"/>
              </a:rPr>
              <a:t>Canada, or in the European Union, they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subjected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numerous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regulatory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related </a:t>
            </a:r>
            <a:r>
              <a:rPr dirty="0" sz="2000" spc="-15">
                <a:latin typeface="Times New Roman"/>
                <a:cs typeface="Times New Roman"/>
              </a:rPr>
              <a:t>Technology </a:t>
            </a:r>
            <a:r>
              <a:rPr dirty="0" sz="2000">
                <a:latin typeface="Times New Roman"/>
                <a:cs typeface="Times New Roman"/>
              </a:rPr>
              <a:t>and Safe </a:t>
            </a:r>
            <a:r>
              <a:rPr dirty="0" sz="2000" spc="-15">
                <a:latin typeface="Times New Roman"/>
                <a:cs typeface="Times New Roman"/>
              </a:rPr>
              <a:t>Harbor.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laws might relate </a:t>
            </a:r>
            <a:r>
              <a:rPr dirty="0" sz="2000">
                <a:latin typeface="Times New Roman"/>
                <a:cs typeface="Times New Roman"/>
              </a:rPr>
              <a:t>to where the data are stored 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transferred,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confidentiality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aspect.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422798"/>
            <a:ext cx="1085278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of these laws apply to specific </a:t>
            </a:r>
            <a:r>
              <a:rPr dirty="0" sz="2000" spc="-5">
                <a:latin typeface="Times New Roman"/>
                <a:cs typeface="Times New Roman"/>
              </a:rPr>
              <a:t>markets, </a:t>
            </a:r>
            <a:r>
              <a:rPr dirty="0" sz="2000">
                <a:latin typeface="Times New Roman"/>
                <a:cs typeface="Times New Roman"/>
              </a:rPr>
              <a:t>such as the Health Insurance </a:t>
            </a:r>
            <a:r>
              <a:rPr dirty="0" sz="2000" spc="-5">
                <a:latin typeface="Times New Roman"/>
                <a:cs typeface="Times New Roman"/>
              </a:rPr>
              <a:t>Portability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Accountability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(HIPAA)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industry.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health-related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about individual </a:t>
            </a:r>
            <a:r>
              <a:rPr dirty="0" sz="2000" spc="-5">
                <a:latin typeface="Times New Roman"/>
                <a:cs typeface="Times New Roman"/>
              </a:rPr>
              <a:t>employees,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those </a:t>
            </a:r>
            <a:r>
              <a:rPr dirty="0" sz="2000" spc="-5">
                <a:latin typeface="Times New Roman"/>
                <a:cs typeface="Times New Roman"/>
              </a:rPr>
              <a:t>companies might </a:t>
            </a:r>
            <a:r>
              <a:rPr dirty="0" sz="2000">
                <a:latin typeface="Times New Roman"/>
                <a:cs typeface="Times New Roman"/>
              </a:rPr>
              <a:t>have to </a:t>
            </a:r>
            <a:r>
              <a:rPr dirty="0" sz="2000" spc="-5">
                <a:latin typeface="Times New Roman"/>
                <a:cs typeface="Times New Roman"/>
              </a:rPr>
              <a:t>comply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HIPPA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2636520"/>
            <a:ext cx="918972" cy="7010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4516" y="4907279"/>
            <a:ext cx="1367027" cy="762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03052" y="1235963"/>
            <a:ext cx="1092707" cy="98907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1086294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Legal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Compliance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marR="1060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adequately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fines by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government or industry regulatory bodies. Such fines can be substantial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potentially crippling for a </a:t>
            </a:r>
            <a:r>
              <a:rPr dirty="0" sz="2000" spc="-10">
                <a:latin typeface="Times New Roman"/>
                <a:cs typeface="Times New Roman"/>
              </a:rPr>
              <a:t>small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midsize </a:t>
            </a:r>
            <a:r>
              <a:rPr dirty="0" sz="2000">
                <a:latin typeface="Times New Roman"/>
                <a:cs typeface="Times New Roman"/>
              </a:rPr>
              <a:t>business. 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Payment </a:t>
            </a:r>
            <a:r>
              <a:rPr dirty="0" sz="2000">
                <a:latin typeface="Times New Roman"/>
                <a:cs typeface="Times New Roman"/>
              </a:rPr>
              <a:t>Card Industry (PCI)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impose </a:t>
            </a:r>
            <a:r>
              <a:rPr dirty="0" sz="2000">
                <a:latin typeface="Times New Roman"/>
                <a:cs typeface="Times New Roman"/>
              </a:rPr>
              <a:t>fines of up to $100,000 per </a:t>
            </a:r>
            <a:r>
              <a:rPr dirty="0" sz="2000" spc="-5">
                <a:latin typeface="Times New Roman"/>
                <a:cs typeface="Times New Roman"/>
              </a:rPr>
              <a:t>month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violations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its compliance. </a:t>
            </a:r>
            <a:r>
              <a:rPr dirty="0" sz="2000">
                <a:latin typeface="Times New Roman"/>
                <a:cs typeface="Times New Roman"/>
              </a:rPr>
              <a:t>Although these fines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levied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bank,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merchant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Third-Party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Involvement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impose 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469900" marR="3714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regulatory requirements that apply to your enterprise on your supplier as </a:t>
            </a:r>
            <a:r>
              <a:rPr dirty="0" sz="2000" spc="-5">
                <a:latin typeface="Times New Roman"/>
                <a:cs typeface="Times New Roman"/>
              </a:rPr>
              <a:t>well. </a:t>
            </a:r>
            <a:r>
              <a:rPr dirty="0" sz="2000">
                <a:latin typeface="Times New Roman"/>
                <a:cs typeface="Times New Roman"/>
              </a:rPr>
              <a:t>This is your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responsibility,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provider’s.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Taking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35">
                <a:latin typeface="Times New Roman"/>
                <a:cs typeface="Times New Roman"/>
              </a:rPr>
              <a:t>HIPAA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</a:t>
            </a:r>
            <a:r>
              <a:rPr dirty="0" sz="2000" spc="-5">
                <a:latin typeface="Times New Roman"/>
                <a:cs typeface="Times New Roman"/>
              </a:rPr>
              <a:t>subcontractors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clause 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stipulating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the provider will use reasonable security controls and </a:t>
            </a:r>
            <a:r>
              <a:rPr dirty="0" sz="2000" spc="-5">
                <a:latin typeface="Times New Roman"/>
                <a:cs typeface="Times New Roman"/>
              </a:rPr>
              <a:t>also comply </a:t>
            </a:r>
            <a:r>
              <a:rPr dirty="0" sz="2000">
                <a:latin typeface="Times New Roman"/>
                <a:cs typeface="Times New Roman"/>
              </a:rPr>
              <a:t>with any data privacy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40" y="2985516"/>
            <a:ext cx="1184148" cy="9464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3080" y="5513832"/>
            <a:ext cx="2104644" cy="11887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231" y="5843015"/>
            <a:ext cx="1316736" cy="87782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9277985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Legal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Compliance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Contractual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process: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Times New Roman"/>
                <a:cs typeface="Times New Roman"/>
              </a:rPr>
              <a:t>Initial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diligence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negotiation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Termination </a:t>
            </a:r>
            <a:r>
              <a:rPr dirty="0" sz="2000">
                <a:latin typeface="Times New Roman"/>
                <a:cs typeface="Times New Roman"/>
              </a:rPr>
              <a:t>(end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term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abnormal)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Supplier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Initial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Due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Diligence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4508753"/>
            <a:ext cx="10186035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Prior to entering into a contract with a cloud </a:t>
            </a:r>
            <a:r>
              <a:rPr dirty="0" sz="2000" spc="-10">
                <a:latin typeface="Times New Roman"/>
                <a:cs typeface="Times New Roman"/>
              </a:rPr>
              <a:t>supplier, </a:t>
            </a:r>
            <a:r>
              <a:rPr dirty="0" sz="2000">
                <a:latin typeface="Times New Roman"/>
                <a:cs typeface="Times New Roman"/>
              </a:rPr>
              <a:t>your enterprise should evaluate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specific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 and requirements.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should define the scope of the services you are looking </a:t>
            </a:r>
            <a:r>
              <a:rPr dirty="0" sz="2000" spc="-20">
                <a:latin typeface="Times New Roman"/>
                <a:cs typeface="Times New Roman"/>
              </a:rPr>
              <a:t>for, </a:t>
            </a:r>
            <a:r>
              <a:rPr dirty="0" sz="2000">
                <a:latin typeface="Times New Roman"/>
                <a:cs typeface="Times New Roman"/>
              </a:rPr>
              <a:t>along 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restrictions, regulations, or </a:t>
            </a:r>
            <a:r>
              <a:rPr dirty="0" sz="2000" spc="-5">
                <a:latin typeface="Times New Roman"/>
                <a:cs typeface="Times New Roman"/>
              </a:rPr>
              <a:t>compliance </a:t>
            </a:r>
            <a:r>
              <a:rPr dirty="0" sz="2000">
                <a:latin typeface="Times New Roman"/>
                <a:cs typeface="Times New Roman"/>
              </a:rPr>
              <a:t>issues that need to be </a:t>
            </a:r>
            <a:r>
              <a:rPr dirty="0" sz="2000" spc="-5">
                <a:latin typeface="Times New Roman"/>
                <a:cs typeface="Times New Roman"/>
              </a:rPr>
              <a:t>satisfied. </a:t>
            </a:r>
            <a:r>
              <a:rPr dirty="0" sz="2000">
                <a:latin typeface="Times New Roman"/>
                <a:cs typeface="Times New Roman"/>
              </a:rPr>
              <a:t>For instance, if you 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 </a:t>
            </a:r>
            <a:r>
              <a:rPr dirty="0" sz="2000" spc="-35">
                <a:latin typeface="Times New Roman"/>
                <a:cs typeface="Times New Roman"/>
              </a:rPr>
              <a:t>HIPAA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supplier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 </a:t>
            </a:r>
            <a:r>
              <a:rPr dirty="0" sz="2000">
                <a:latin typeface="Times New Roman"/>
                <a:cs typeface="Times New Roman"/>
              </a:rPr>
              <a:t>the guidelines defined by the </a:t>
            </a:r>
            <a:r>
              <a:rPr dirty="0" sz="2000" spc="-35">
                <a:latin typeface="Times New Roman"/>
                <a:cs typeface="Times New Roman"/>
              </a:rPr>
              <a:t>HIPAA </a:t>
            </a:r>
            <a:r>
              <a:rPr dirty="0" sz="2000" spc="-5">
                <a:latin typeface="Times New Roman"/>
                <a:cs typeface="Times New Roman"/>
              </a:rPr>
              <a:t>regulations. </a:t>
            </a:r>
            <a:r>
              <a:rPr dirty="0" sz="2000">
                <a:latin typeface="Times New Roman"/>
                <a:cs typeface="Times New Roman"/>
              </a:rPr>
              <a:t>Assessing the </a:t>
            </a:r>
            <a:r>
              <a:rPr dirty="0" sz="2000" spc="-5">
                <a:latin typeface="Times New Roman"/>
                <a:cs typeface="Times New Roman"/>
              </a:rPr>
              <a:t>different laws </a:t>
            </a:r>
            <a:r>
              <a:rPr dirty="0" sz="2000">
                <a:latin typeface="Times New Roman"/>
                <a:cs typeface="Times New Roman"/>
              </a:rPr>
              <a:t>and regulations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enterprise needs to abide by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well define what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deploy in a cloud or which </a:t>
            </a:r>
            <a:r>
              <a:rPr dirty="0" sz="2000" spc="-5">
                <a:latin typeface="Times New Roman"/>
                <a:cs typeface="Times New Roman"/>
              </a:rPr>
              <a:t>type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use.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9347" y="1100327"/>
            <a:ext cx="3145536" cy="10256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616440" y="2784348"/>
            <a:ext cx="2028825" cy="1548765"/>
            <a:chOff x="9616440" y="2784348"/>
            <a:chExt cx="2028825" cy="15487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6440" y="2784348"/>
              <a:ext cx="2028444" cy="14569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035540" y="4009644"/>
              <a:ext cx="1190625" cy="323215"/>
            </a:xfrm>
            <a:custGeom>
              <a:avLst/>
              <a:gdLst/>
              <a:ahLst/>
              <a:cxnLst/>
              <a:rect l="l" t="t" r="r" b="b"/>
              <a:pathLst>
                <a:path w="1190625" h="323214">
                  <a:moveTo>
                    <a:pt x="1190244" y="0"/>
                  </a:moveTo>
                  <a:lnTo>
                    <a:pt x="0" y="0"/>
                  </a:lnTo>
                  <a:lnTo>
                    <a:pt x="0" y="323087"/>
                  </a:lnTo>
                  <a:lnTo>
                    <a:pt x="1190244" y="323087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2590800"/>
            <a:ext cx="1203960" cy="12039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097737"/>
            <a:ext cx="11253470" cy="374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Compliance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83515">
              <a:lnSpc>
                <a:spcPct val="100000"/>
              </a:lnSpc>
              <a:spcBef>
                <a:spcPts val="1830"/>
              </a:spcBef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major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categorized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5">
                <a:latin typeface="Times New Roman"/>
                <a:cs typeface="Times New Roman"/>
              </a:rPr>
              <a:t> types: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Geographic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compliance: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the flow of personal data across borders, geographic locations play a vital role in the storage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Canada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Europe.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 measures.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6435" y="5477255"/>
            <a:ext cx="1245107" cy="1243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4619" y="1222247"/>
            <a:ext cx="1348740" cy="899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7393305" cy="284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Arial"/>
                <a:cs typeface="Arial"/>
              </a:rPr>
              <a:t>Cloud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-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30" b="1">
                <a:latin typeface="Arial"/>
                <a:cs typeface="Arial"/>
              </a:rPr>
              <a:t>Challenges,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Risk,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and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Mitigation</a:t>
            </a:r>
            <a:endParaRPr sz="24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1995"/>
              </a:spcBef>
            </a:pPr>
            <a:r>
              <a:rPr dirty="0" sz="2400" b="1">
                <a:latin typeface="Times New Roman"/>
                <a:cs typeface="Times New Roman"/>
              </a:rPr>
              <a:t>Moving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–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Important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Considerations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07744" algn="l"/>
                <a:tab pos="1008380" algn="l"/>
              </a:tabLst>
            </a:pP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buFont typeface="Arial MT"/>
              <a:buChar char="•"/>
              <a:tabLst>
                <a:tab pos="1007744" algn="l"/>
                <a:tab pos="1008380" algn="l"/>
              </a:tabLst>
            </a:pP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buFont typeface="Arial MT"/>
              <a:buChar char="•"/>
              <a:tabLst>
                <a:tab pos="1007744" algn="l"/>
                <a:tab pos="1008380" algn="l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buFont typeface="Arial MT"/>
              <a:buChar char="•"/>
              <a:tabLst>
                <a:tab pos="1007744" algn="l"/>
                <a:tab pos="1008380" algn="l"/>
              </a:tabLst>
            </a:pP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59" y="1127760"/>
            <a:ext cx="2679192" cy="1508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3192779"/>
            <a:ext cx="2446020" cy="1761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9156" y="4796028"/>
            <a:ext cx="2342388" cy="1560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663" y="4920996"/>
            <a:ext cx="2438400" cy="16184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097737"/>
            <a:ext cx="1129919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Compliance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393700" indent="-381635">
              <a:lnSpc>
                <a:spcPct val="100000"/>
              </a:lnSpc>
              <a:buAutoNum type="arabicPeriod" startAt="2"/>
              <a:tabLst>
                <a:tab pos="394335" algn="l"/>
              </a:tabLst>
            </a:pPr>
            <a:r>
              <a:rPr dirty="0" sz="2000" b="1">
                <a:latin typeface="Times New Roman"/>
                <a:cs typeface="Times New Roman"/>
              </a:rPr>
              <a:t>Industry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compliance: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stringent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>
                <a:latin typeface="Times New Roman"/>
                <a:cs typeface="Times New Roman"/>
              </a:rPr>
              <a:t> while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 These </a:t>
            </a:r>
            <a:r>
              <a:rPr dirty="0" sz="2000" spc="-5">
                <a:latin typeface="Times New Roman"/>
                <a:cs typeface="Times New Roman"/>
              </a:rPr>
              <a:t>compliance measures </a:t>
            </a:r>
            <a:r>
              <a:rPr dirty="0" sz="2000">
                <a:latin typeface="Times New Roman"/>
                <a:cs typeface="Times New Roman"/>
              </a:rPr>
              <a:t>are practiced 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the regulation of sensitive data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centralized.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legal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matters, 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812800" marR="13589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kept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Draw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checklist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capabilities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framework.</a:t>
            </a:r>
            <a:endParaRPr sz="2000">
              <a:latin typeface="Times New Roman"/>
              <a:cs typeface="Times New Roman"/>
            </a:endParaRPr>
          </a:p>
          <a:p>
            <a:pPr lvl="1" marL="812800" marR="20129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Conduct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audit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5">
                <a:latin typeface="Times New Roman"/>
                <a:cs typeface="Times New Roman"/>
              </a:rPr>
              <a:t> implemented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743" y="4892040"/>
            <a:ext cx="1828800" cy="182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4640" y="1120139"/>
            <a:ext cx="1348740" cy="8976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275695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89535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a third party </a:t>
            </a:r>
            <a:r>
              <a:rPr dirty="0" sz="2000" spc="-5">
                <a:latin typeface="Times New Roman"/>
                <a:cs typeface="Times New Roman"/>
              </a:rPr>
              <a:t>organization managing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in the cloud, the </a:t>
            </a:r>
            <a:r>
              <a:rPr dirty="0" sz="2000" spc="-5">
                <a:latin typeface="Times New Roman"/>
                <a:cs typeface="Times New Roman"/>
              </a:rPr>
              <a:t>responsibility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maintain </a:t>
            </a:r>
            <a:r>
              <a:rPr dirty="0" sz="2000">
                <a:latin typeface="Times New Roman"/>
                <a:cs typeface="Times New Roman"/>
              </a:rPr>
              <a:t>privacy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personal data are enhanced. It is </a:t>
            </a:r>
            <a:r>
              <a:rPr dirty="0" sz="2000" spc="-10">
                <a:latin typeface="Times New Roman"/>
                <a:cs typeface="Times New Roman"/>
              </a:rPr>
              <a:t>common </a:t>
            </a:r>
            <a:r>
              <a:rPr dirty="0" sz="2000">
                <a:latin typeface="Times New Roman"/>
                <a:cs typeface="Times New Roman"/>
              </a:rPr>
              <a:t>and acceptable to share personal data with the cloud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employees,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secrets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protected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leakage.</a:t>
            </a:r>
            <a:endParaRPr sz="2000">
              <a:latin typeface="Times New Roman"/>
              <a:cs typeface="Times New Roman"/>
            </a:endParaRPr>
          </a:p>
          <a:p>
            <a:pPr marL="12700" marR="1111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contracts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812800" marR="28003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research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IDC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(International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Corporation),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71%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confidential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their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marR="74549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 research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intellectual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personal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vulnerable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261725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Privacy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categorized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“personal”.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look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sufficient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35433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obligations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checked.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23558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industry-specific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 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 such as </a:t>
            </a:r>
            <a:r>
              <a:rPr dirty="0" sz="2000" b="1">
                <a:latin typeface="Times New Roman"/>
                <a:cs typeface="Times New Roman"/>
              </a:rPr>
              <a:t>Health Insurance Portability and Accountability Act </a:t>
            </a:r>
            <a:r>
              <a:rPr dirty="0" sz="2000" spc="-20" b="1">
                <a:latin typeface="Times New Roman"/>
                <a:cs typeface="Times New Roman"/>
              </a:rPr>
              <a:t>(HIPAA) </a:t>
            </a:r>
            <a:r>
              <a:rPr dirty="0" sz="2000">
                <a:latin typeface="Times New Roman"/>
                <a:cs typeface="Times New Roman"/>
              </a:rPr>
              <a:t>or the </a:t>
            </a:r>
            <a:r>
              <a:rPr dirty="0" sz="2000" b="1">
                <a:latin typeface="Times New Roman"/>
                <a:cs typeface="Times New Roman"/>
              </a:rPr>
              <a:t>Gramm-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Leach-Bliley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Act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(GLBA)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stringent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applied.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17854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dirty="0" sz="2000" b="1">
                <a:latin typeface="Times New Roman"/>
                <a:cs typeface="Times New Roman"/>
              </a:rPr>
              <a:t>2.	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Controllers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Processors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50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regulate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Act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established.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data controller </a:t>
            </a:r>
            <a:r>
              <a:rPr dirty="0" sz="2000" spc="-5">
                <a:latin typeface="Times New Roman"/>
                <a:cs typeface="Times New Roman"/>
              </a:rPr>
              <a:t>implies </a:t>
            </a:r>
            <a:r>
              <a:rPr dirty="0" sz="2000">
                <a:latin typeface="Times New Roman"/>
                <a:cs typeface="Times New Roman"/>
              </a:rPr>
              <a:t>to an entity that </a:t>
            </a:r>
            <a:r>
              <a:rPr dirty="0" sz="2000" spc="-5">
                <a:latin typeface="Times New Roman"/>
                <a:cs typeface="Times New Roman"/>
              </a:rPr>
              <a:t>determines </a:t>
            </a:r>
            <a:r>
              <a:rPr dirty="0" sz="2000">
                <a:latin typeface="Times New Roman"/>
                <a:cs typeface="Times New Roman"/>
              </a:rPr>
              <a:t>the purpose of holding personal data, and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“processes”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behalf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controller.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ultimate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complying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discrepancies.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113664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5">
                <a:latin typeface="Times New Roman"/>
                <a:cs typeface="Times New Roman"/>
              </a:rPr>
              <a:t>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processor,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controller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30734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precise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obligation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entity.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18171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000"/>
              </a:lnSpc>
              <a:spcBef>
                <a:spcPts val="183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obligation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 must </a:t>
            </a:r>
            <a:r>
              <a:rPr dirty="0" sz="2000" spc="5">
                <a:latin typeface="Times New Roman"/>
                <a:cs typeface="Times New Roman"/>
              </a:rPr>
              <a:t>now </a:t>
            </a:r>
            <a:r>
              <a:rPr dirty="0" sz="2000">
                <a:latin typeface="Times New Roman"/>
                <a:cs typeface="Times New Roman"/>
              </a:rPr>
              <a:t>evaluate the </a:t>
            </a:r>
            <a:r>
              <a:rPr dirty="0" sz="2000" spc="-5">
                <a:latin typeface="Times New Roman"/>
                <a:cs typeface="Times New Roman"/>
              </a:rPr>
              <a:t>technical </a:t>
            </a:r>
            <a:r>
              <a:rPr dirty="0" sz="2000">
                <a:latin typeface="Times New Roman"/>
                <a:cs typeface="Times New Roman"/>
              </a:rPr>
              <a:t>aspects of the provider and </a:t>
            </a:r>
            <a:r>
              <a:rPr dirty="0" sz="2000" spc="-5">
                <a:latin typeface="Times New Roman"/>
                <a:cs typeface="Times New Roman"/>
              </a:rPr>
              <a:t>learn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-5">
                <a:latin typeface="Times New Roman"/>
                <a:cs typeface="Times New Roman"/>
              </a:rPr>
              <a:t>promise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Failing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environment: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interoperability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portability.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Inability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multitenant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2800" marR="168275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amplified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sub-processors/sub-contractors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94359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850265" algn="l"/>
              </a:tabLst>
            </a:pPr>
            <a:r>
              <a:rPr dirty="0" sz="2000" b="1">
                <a:latin typeface="Times New Roman"/>
                <a:cs typeface="Times New Roman"/>
              </a:rPr>
              <a:t>4.	</a:t>
            </a:r>
            <a:r>
              <a:rPr dirty="0" sz="2000" spc="5" b="1">
                <a:latin typeface="Times New Roman"/>
                <a:cs typeface="Times New Roman"/>
              </a:rPr>
              <a:t>Data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Laws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Prior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2011,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judiciary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clear-cut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enhancement of data protection laws in the European Union,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Rules,</a:t>
            </a:r>
            <a:r>
              <a:rPr dirty="0" sz="2000" spc="-15">
                <a:latin typeface="Times New Roman"/>
                <a:cs typeface="Times New Roman"/>
              </a:rPr>
              <a:t> 2011,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2286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bodies,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subjected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26416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(IPC)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assist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4308475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Privacy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Laws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India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7530" y="2332989"/>
          <a:ext cx="11046460" cy="402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440"/>
                <a:gridCol w="5982335"/>
              </a:tblGrid>
              <a:tr h="439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Law/Act/Rights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Explanation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734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ech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ology</a:t>
                      </a:r>
                      <a:r>
                        <a:rPr dirty="0" sz="200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Act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(S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43A)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7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When a corporate body causes a “wrongful loss or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wrongful gain”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due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negligence in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maintaining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fair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 security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 data,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liable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pay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compensation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affected.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84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4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ech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ology</a:t>
                      </a:r>
                      <a:r>
                        <a:rPr dirty="0" sz="200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Act(Sect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72</a:t>
                      </a:r>
                      <a:r>
                        <a:rPr dirty="0" sz="20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67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breach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imprisonment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years and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penalty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extend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five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lakhs.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(Article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21)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(applicable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well)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467725" cy="27978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26797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Passwords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Logins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individual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laundering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money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pertaining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email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social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885180" cy="27978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797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two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are,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categorized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56475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67970" algn="l"/>
              </a:tabLst>
            </a:pP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Loss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money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61345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5600" marR="45339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 storage is a service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in which data are </a:t>
            </a:r>
            <a:r>
              <a:rPr dirty="0" sz="2000" spc="-5">
                <a:latin typeface="Times New Roman"/>
                <a:cs typeface="Times New Roman"/>
              </a:rPr>
              <a:t>maintained, managed, </a:t>
            </a:r>
            <a:r>
              <a:rPr dirty="0" sz="2000">
                <a:latin typeface="Times New Roman"/>
                <a:cs typeface="Times New Roman"/>
              </a:rPr>
              <a:t>backed up </a:t>
            </a:r>
            <a:r>
              <a:rPr dirty="0" sz="2000" spc="-20">
                <a:latin typeface="Times New Roman"/>
                <a:cs typeface="Times New Roman"/>
              </a:rPr>
              <a:t>remotely,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Payment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per-consumption,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per-gigabyte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5">
                <a:latin typeface="Times New Roman"/>
                <a:cs typeface="Times New Roman"/>
              </a:rPr>
              <a:t> radically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down,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bargained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340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commonly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backup,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disaster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recovery,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archiving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infrequently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accessed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Organizations also </a:t>
            </a:r>
            <a:r>
              <a:rPr dirty="0" sz="2000">
                <a:latin typeface="Times New Roman"/>
                <a:cs typeface="Times New Roman"/>
              </a:rPr>
              <a:t>use cloud storage services for </a:t>
            </a:r>
            <a:r>
              <a:rPr dirty="0" sz="2000" b="1">
                <a:latin typeface="Times New Roman"/>
                <a:cs typeface="Times New Roman"/>
              </a:rPr>
              <a:t>DevOps </a:t>
            </a:r>
            <a:r>
              <a:rPr dirty="0" sz="2000">
                <a:latin typeface="Times New Roman"/>
                <a:cs typeface="Times New Roman"/>
              </a:rPr>
              <a:t>as a capital </a:t>
            </a:r>
            <a:r>
              <a:rPr dirty="0" sz="2000" spc="-5">
                <a:latin typeface="Times New Roman"/>
                <a:cs typeface="Times New Roman"/>
              </a:rPr>
              <a:t>cost-cutting measure. </a:t>
            </a:r>
            <a:r>
              <a:rPr dirty="0" sz="2000">
                <a:latin typeface="Times New Roman"/>
                <a:cs typeface="Times New Roman"/>
              </a:rPr>
              <a:t>They can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down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models: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AutoNum type="arabicPeriod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AutoNum type="arabicPeriod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AutoNum type="arabicPeriod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29742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67970" algn="l"/>
                <a:tab pos="6449060" algn="l"/>
              </a:tabLst>
            </a:pP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18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AA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easu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ind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Finance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Banking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Healthcare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od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inis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rat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51459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52095" algn="l"/>
                <a:tab pos="7129780" algn="l"/>
              </a:tabLst>
            </a:pP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cco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otec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troll</a:t>
            </a:r>
            <a:r>
              <a:rPr dirty="0" sz="2000" spc="-10">
                <a:latin typeface="Times New Roman"/>
                <a:cs typeface="Times New Roman"/>
              </a:rPr>
              <a:t>er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30">
                <a:latin typeface="Times New Roman"/>
                <a:cs typeface="Times New Roman"/>
              </a:rPr>
              <a:t>Takes</a:t>
            </a:r>
            <a:r>
              <a:rPr dirty="0" sz="2000" spc="-5">
                <a:latin typeface="Times New Roman"/>
                <a:cs typeface="Times New Roman"/>
              </a:rPr>
              <a:t> complete 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5">
                <a:latin typeface="Times New Roman"/>
                <a:cs typeface="Times New Roman"/>
              </a:rPr>
              <a:t> protection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Shares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responsibility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entities.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behalf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processor.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>
                <a:latin typeface="Times New Roman"/>
                <a:cs typeface="Times New Roman"/>
              </a:rPr>
              <a:t> 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9025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388620" algn="l"/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phased-in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recommended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flash-cut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because,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eliminates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psychological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barrier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aids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better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Phased-in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cleanses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modernize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64349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2890" indent="-25082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6352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5">
                <a:latin typeface="Times New Roman"/>
                <a:cs typeface="Times New Roman"/>
              </a:rPr>
              <a:t> 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cloud?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Due-diligence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Jumping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90169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267970" algn="l"/>
              </a:tabLst>
            </a:pP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Ongoing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Adapting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expertise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05598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335" algn="l"/>
                <a:tab pos="210820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maintained,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20">
                <a:latin typeface="Times New Roman"/>
                <a:cs typeface="Times New Roman"/>
              </a:rPr>
              <a:t>remotely,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lvl="1" marL="1365250" indent="-438784">
              <a:lnSpc>
                <a:spcPct val="100000"/>
              </a:lnSpc>
              <a:buAutoNum type="alphaUcPeriod"/>
              <a:tabLst>
                <a:tab pos="1365250" algn="l"/>
                <a:tab pos="136588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350645" indent="-42418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350010" algn="l"/>
                <a:tab pos="135128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28193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514984" algn="l"/>
                <a:tab pos="5156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90866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3865" algn="l"/>
                <a:tab pos="1083183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edica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iron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otec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ind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53999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Maintaining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assuring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accuracy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Maintaining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backup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3143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14984" algn="l"/>
                <a:tab pos="51562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17200" cy="4266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Public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Cloud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Public storage 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multi-tenant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 </a:t>
            </a:r>
            <a:r>
              <a:rPr dirty="0" sz="1800" spc="-5">
                <a:latin typeface="Times New Roman"/>
                <a:cs typeface="Times New Roman"/>
              </a:rPr>
              <a:t>environment</a:t>
            </a:r>
            <a:r>
              <a:rPr dirty="0" sz="1800">
                <a:latin typeface="Times New Roman"/>
                <a:cs typeface="Times New Roman"/>
              </a:rPr>
              <a:t> that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suited for unstructured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Data 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global</a:t>
            </a:r>
            <a:r>
              <a:rPr dirty="0" sz="1800">
                <a:latin typeface="Times New Roman"/>
                <a:cs typeface="Times New Roman"/>
              </a:rPr>
              <a:t> 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centers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 data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spread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 </a:t>
            </a:r>
            <a:r>
              <a:rPr dirty="0" sz="1800" spc="-5">
                <a:latin typeface="Times New Roman"/>
                <a:cs typeface="Times New Roman"/>
              </a:rPr>
              <a:t>multiple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continents.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Customers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pay 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per-use basis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similar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utility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payment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 lvl="1" marL="756285" marR="24892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Examples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Simple</a:t>
            </a:r>
            <a:r>
              <a:rPr dirty="0" sz="1800">
                <a:latin typeface="Times New Roman"/>
                <a:cs typeface="Times New Roman"/>
              </a:rPr>
              <a:t> Storage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 </a:t>
            </a:r>
            <a:r>
              <a:rPr dirty="0" sz="1800" spc="-5">
                <a:latin typeface="Times New Roman"/>
                <a:cs typeface="Times New Roman"/>
              </a:rPr>
              <a:t>(S3),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Glacier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cold </a:t>
            </a:r>
            <a:r>
              <a:rPr dirty="0" sz="1800" spc="-5">
                <a:latin typeface="Times New Roman"/>
                <a:cs typeface="Times New Roman"/>
              </a:rPr>
              <a:t>storage, </a:t>
            </a:r>
            <a:r>
              <a:rPr dirty="0" sz="1800">
                <a:latin typeface="Times New Roman"/>
                <a:cs typeface="Times New Roman"/>
              </a:rPr>
              <a:t>Google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Google Cloud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Nearline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cold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and </a:t>
            </a:r>
            <a:r>
              <a:rPr dirty="0" sz="1800" spc="-5">
                <a:latin typeface="Times New Roman"/>
                <a:cs typeface="Times New Roman"/>
              </a:rPr>
              <a:t>Microsoft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Azure.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Private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Cloud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lvl="1" marL="756285" marR="76200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Private cloud, or </a:t>
            </a:r>
            <a:r>
              <a:rPr dirty="0" sz="1800" spc="-5">
                <a:latin typeface="Times New Roman"/>
                <a:cs typeface="Times New Roman"/>
              </a:rPr>
              <a:t>on-premise, </a:t>
            </a:r>
            <a:r>
              <a:rPr dirty="0" sz="1800">
                <a:latin typeface="Times New Roman"/>
                <a:cs typeface="Times New Roman"/>
              </a:rPr>
              <a:t>storage services provide a dedicated </a:t>
            </a:r>
            <a:r>
              <a:rPr dirty="0" sz="1800" spc="-5">
                <a:latin typeface="Times New Roman"/>
                <a:cs typeface="Times New Roman"/>
              </a:rPr>
              <a:t>environment </a:t>
            </a:r>
            <a:r>
              <a:rPr dirty="0" sz="1800">
                <a:latin typeface="Times New Roman"/>
                <a:cs typeface="Times New Roman"/>
              </a:rPr>
              <a:t>protected behind an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organization's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firewall.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appropriate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>
                <a:latin typeface="Times New Roman"/>
                <a:cs typeface="Times New Roman"/>
              </a:rPr>
              <a:t> who need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customization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 </a:t>
            </a:r>
            <a:r>
              <a:rPr dirty="0" sz="1800" spc="5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5734811"/>
            <a:ext cx="2961132" cy="986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4204" y="1121663"/>
            <a:ext cx="1577340" cy="1182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6289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Authenticate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thorough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segregation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9406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393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 complex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Check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meets</a:t>
            </a:r>
            <a:r>
              <a:rPr dirty="0" sz="2000">
                <a:latin typeface="Times New Roman"/>
                <a:cs typeface="Times New Roman"/>
              </a:rPr>
              <a:t> the needs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matches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5">
                <a:latin typeface="Times New Roman"/>
                <a:cs typeface="Times New Roman"/>
              </a:rPr>
              <a:t>Try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recreate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lightweight,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30–60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642100" cy="4694555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require: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dirty="0" sz="2000" spc="-5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dirty="0" sz="200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dirty="0" sz="2000" spc="-5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i,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i,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ii,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iv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ii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3500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renewal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very-well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suited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01725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94335" algn="l"/>
              </a:tabLst>
            </a:pP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laws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 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82510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satisfy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downtime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65759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little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service-specific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20014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93700" algn="l"/>
                <a:tab pos="4119245" algn="l"/>
              </a:tabLst>
            </a:pPr>
            <a:r>
              <a:rPr dirty="0" sz="2000" spc="-35">
                <a:latin typeface="Times New Roman"/>
                <a:cs typeface="Times New Roman"/>
              </a:rPr>
              <a:t>HIPPA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Heal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>
                <a:latin typeface="Times New Roman"/>
                <a:cs typeface="Times New Roman"/>
              </a:rPr>
              <a:t>rance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rtabi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Heal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>
                <a:latin typeface="Times New Roman"/>
                <a:cs typeface="Times New Roman"/>
              </a:rPr>
              <a:t>rance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rtabi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89965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4335" algn="l"/>
              </a:tabLst>
            </a:pP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59371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3"/>
              <a:tabLst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02595" cy="399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Hybrid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cloud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3"/>
            </a:pPr>
            <a:endParaRPr sz="1850">
              <a:latin typeface="Times New Roman"/>
              <a:cs typeface="Times New Roman"/>
            </a:endParaRPr>
          </a:p>
          <a:p>
            <a:pPr algn="just" lvl="1" marL="81280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1800">
                <a:latin typeface="Times New Roman"/>
                <a:cs typeface="Times New Roman"/>
              </a:rPr>
              <a:t>Hybrid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mix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private cloud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third-party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orchestration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algn="just" marL="8128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platforms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algn="just" lvl="1" marL="81280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offers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businesses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flexibility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deployment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options.</a:t>
            </a:r>
            <a:endParaRPr sz="1800">
              <a:latin typeface="Times New Roman"/>
              <a:cs typeface="Times New Roman"/>
            </a:endParaRPr>
          </a:p>
          <a:p>
            <a:pPr algn="just" lvl="1" marL="812800" marR="19748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1800" spc="-5">
                <a:latin typeface="Times New Roman"/>
                <a:cs typeface="Times New Roman"/>
              </a:rPr>
              <a:t>An organization might, </a:t>
            </a:r>
            <a:r>
              <a:rPr dirty="0" sz="1800">
                <a:latin typeface="Times New Roman"/>
                <a:cs typeface="Times New Roman"/>
              </a:rPr>
              <a:t>for example, store actively used and structured data in an on-premises cloud, 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unstructured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archival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a public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  <a:p>
            <a:pPr algn="just" lvl="1" marL="812800" marR="6413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dirty="0" sz="1800" spc="-5">
                <a:latin typeface="Times New Roman"/>
                <a:cs typeface="Times New Roman"/>
              </a:rPr>
              <a:t>Despite </a:t>
            </a:r>
            <a:r>
              <a:rPr dirty="0" sz="1800">
                <a:latin typeface="Times New Roman"/>
                <a:cs typeface="Times New Roman"/>
              </a:rPr>
              <a:t>its benefits, a hybrid cloud </a:t>
            </a:r>
            <a:r>
              <a:rPr dirty="0" sz="1800" spc="-5">
                <a:latin typeface="Times New Roman"/>
                <a:cs typeface="Times New Roman"/>
              </a:rPr>
              <a:t>presents </a:t>
            </a:r>
            <a:r>
              <a:rPr dirty="0" sz="1800">
                <a:latin typeface="Times New Roman"/>
                <a:cs typeface="Times New Roman"/>
              </a:rPr>
              <a:t>technical, </a:t>
            </a:r>
            <a:r>
              <a:rPr dirty="0" sz="1800" spc="-5">
                <a:latin typeface="Times New Roman"/>
                <a:cs typeface="Times New Roman"/>
              </a:rPr>
              <a:t>business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management </a:t>
            </a:r>
            <a:r>
              <a:rPr dirty="0" sz="1800">
                <a:latin typeface="Times New Roman"/>
                <a:cs typeface="Times New Roman"/>
              </a:rPr>
              <a:t>challenges. </a:t>
            </a:r>
            <a:r>
              <a:rPr dirty="0" sz="1800" spc="-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example,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 workloads </a:t>
            </a:r>
            <a:r>
              <a:rPr dirty="0" sz="1800" spc="-5">
                <a:latin typeface="Times New Roman"/>
                <a:cs typeface="Times New Roman"/>
              </a:rPr>
              <a:t>must </a:t>
            </a:r>
            <a:r>
              <a:rPr dirty="0" sz="1800">
                <a:latin typeface="Times New Roman"/>
                <a:cs typeface="Times New Roman"/>
              </a:rPr>
              <a:t>access and interact with public cloud storage providers, </a:t>
            </a:r>
            <a:r>
              <a:rPr dirty="0" sz="1800" spc="-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compatibility and </a:t>
            </a:r>
            <a:r>
              <a:rPr dirty="0" sz="1800" spc="-5">
                <a:latin typeface="Times New Roman"/>
                <a:cs typeface="Times New Roman"/>
              </a:rPr>
              <a:t>solid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network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connectivity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important </a:t>
            </a:r>
            <a:r>
              <a:rPr dirty="0" sz="1800">
                <a:latin typeface="Times New Roman"/>
                <a:cs typeface="Times New Roman"/>
              </a:rPr>
              <a:t>factors.</a:t>
            </a:r>
            <a:endParaRPr sz="1800">
              <a:latin typeface="Times New Roman"/>
              <a:cs typeface="Times New Roman"/>
            </a:endParaRPr>
          </a:p>
          <a:p>
            <a:pPr algn="just" lvl="1" marL="812800" marR="53594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</a:tabLst>
            </a:pPr>
            <a:r>
              <a:rPr dirty="0" sz="1800" spc="-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enterprise-level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scalable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suit</a:t>
            </a:r>
            <a:r>
              <a:rPr dirty="0" sz="1800">
                <a:latin typeface="Times New Roman"/>
                <a:cs typeface="Times New Roman"/>
              </a:rPr>
              <a:t> current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anywhere.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1323" y="5137403"/>
            <a:ext cx="1615440" cy="15834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218176"/>
            <a:ext cx="2004060" cy="15026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71322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act,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entity: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50799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lead 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Inability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318875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6"/>
              <a:tabLst>
                <a:tab pos="393700" algn="l"/>
                <a:tab pos="2933700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law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</a:t>
            </a:r>
            <a:r>
              <a:rPr dirty="0" sz="2000" spc="-10">
                <a:latin typeface="Times New Roman"/>
                <a:cs typeface="Times New Roman"/>
              </a:rPr>
              <a:t> 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imprisonment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years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penalty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>
                <a:latin typeface="Times New Roman"/>
                <a:cs typeface="Times New Roman"/>
              </a:rPr>
              <a:t> extend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lakhs.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43A)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ech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ology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(Sec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72A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298430" cy="3900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problem.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meant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 </a:t>
            </a:r>
            <a:r>
              <a:rPr dirty="0" sz="2000">
                <a:latin typeface="Times New Roman"/>
                <a:cs typeface="Times New Roman"/>
              </a:rPr>
              <a:t>unit </a:t>
            </a:r>
            <a:r>
              <a:rPr dirty="0" sz="2000" spc="-80">
                <a:latin typeface="Times New Roman"/>
                <a:cs typeface="Times New Roman"/>
              </a:rPr>
              <a:t>IV.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ways 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responsibilities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negotiating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legal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mitigate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Introduction</a:t>
            </a:r>
            <a:r>
              <a:rPr dirty="0" spc="-50"/>
              <a:t> </a:t>
            </a:r>
            <a:r>
              <a:rPr dirty="0" spc="-15"/>
              <a:t>to</a:t>
            </a:r>
            <a:r>
              <a:rPr dirty="0" spc="-65"/>
              <a:t> </a:t>
            </a:r>
            <a:r>
              <a:rPr dirty="0" spc="-25"/>
              <a:t>Operating</a:t>
            </a:r>
            <a:r>
              <a:rPr dirty="0" spc="-45"/>
              <a:t> </a:t>
            </a:r>
            <a:r>
              <a:rPr dirty="0" spc="-25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1049528"/>
            <a:ext cx="1068133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are </a:t>
            </a:r>
            <a:r>
              <a:rPr dirty="0" sz="2000" spc="-5">
                <a:latin typeface="Times New Roman"/>
                <a:cs typeface="Times New Roman"/>
              </a:rPr>
              <a:t>maintained,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managed,</a:t>
            </a:r>
            <a:r>
              <a:rPr dirty="0" sz="2000">
                <a:latin typeface="Times New Roman"/>
                <a:cs typeface="Times New Roman"/>
              </a:rPr>
              <a:t> backed-up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remotely,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multi-tenant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suited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unstructured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299085" marR="31305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premise,</a:t>
            </a:r>
            <a:r>
              <a:rPr dirty="0" sz="2000">
                <a:latin typeface="Times New Roman"/>
                <a:cs typeface="Times New Roman"/>
              </a:rPr>
              <a:t> storage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behind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organization's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mix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third-party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orchestration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299085" marR="12573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Data storage in a SaaS solution is done by the service </a:t>
            </a:r>
            <a:r>
              <a:rPr dirty="0" sz="2000" spc="-15">
                <a:latin typeface="Times New Roman"/>
                <a:cs typeface="Times New Roman"/>
              </a:rPr>
              <a:t>provider. </a:t>
            </a:r>
            <a:r>
              <a:rPr dirty="0" sz="2000" spc="5">
                <a:latin typeface="Times New Roman"/>
                <a:cs typeface="Times New Roman"/>
              </a:rPr>
              <a:t>Due </a:t>
            </a:r>
            <a:r>
              <a:rPr dirty="0" sz="2000">
                <a:latin typeface="Times New Roman"/>
                <a:cs typeface="Times New Roman"/>
              </a:rPr>
              <a:t>to that, if you are </a:t>
            </a:r>
            <a:r>
              <a:rPr dirty="0" sz="2000" spc="-5">
                <a:latin typeface="Times New Roman"/>
                <a:cs typeface="Times New Roman"/>
              </a:rPr>
              <a:t>migrating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on-premises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operators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(physical,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infrastructure),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299085" marR="40830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immediate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proof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Introduction</a:t>
            </a:r>
            <a:r>
              <a:rPr dirty="0" spc="-50"/>
              <a:t> </a:t>
            </a:r>
            <a:r>
              <a:rPr dirty="0" spc="-15"/>
              <a:t>to</a:t>
            </a:r>
            <a:r>
              <a:rPr dirty="0" spc="-65"/>
              <a:t> </a:t>
            </a:r>
            <a:r>
              <a:rPr dirty="0" spc="-25"/>
              <a:t>Operating</a:t>
            </a:r>
            <a:r>
              <a:rPr dirty="0" spc="-45"/>
              <a:t> </a:t>
            </a:r>
            <a:r>
              <a:rPr dirty="0" spc="-25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1049528"/>
            <a:ext cx="1041717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The 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responsibilities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299085" marR="7302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 there is an interruption to the </a:t>
            </a:r>
            <a:r>
              <a:rPr dirty="0" sz="2000" spc="-15">
                <a:latin typeface="Times New Roman"/>
                <a:cs typeface="Times New Roman"/>
              </a:rPr>
              <a:t>organization’s </a:t>
            </a:r>
            <a:r>
              <a:rPr dirty="0" sz="2000" spc="-5">
                <a:latin typeface="Times New Roman"/>
                <a:cs typeface="Times New Roman"/>
              </a:rPr>
              <a:t>business </a:t>
            </a:r>
            <a:r>
              <a:rPr dirty="0" sz="2000" spc="5">
                <a:latin typeface="Times New Roman"/>
                <a:cs typeface="Times New Roman"/>
              </a:rPr>
              <a:t>due </a:t>
            </a:r>
            <a:r>
              <a:rPr dirty="0" sz="2000">
                <a:latin typeface="Times New Roman"/>
                <a:cs typeface="Times New Roman"/>
              </a:rPr>
              <a:t>to the inability of the vendor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property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company,</a:t>
            </a:r>
            <a:r>
              <a:rPr dirty="0" sz="2000">
                <a:latin typeface="Times New Roman"/>
                <a:cs typeface="Times New Roman"/>
              </a:rPr>
              <a:t> 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299085" marR="2730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Complexities </a:t>
            </a:r>
            <a:r>
              <a:rPr dirty="0" sz="2000">
                <a:latin typeface="Times New Roman"/>
                <a:cs typeface="Times New Roman"/>
              </a:rPr>
              <a:t>while </a:t>
            </a:r>
            <a:r>
              <a:rPr dirty="0" sz="2000" spc="-5">
                <a:latin typeface="Times New Roman"/>
                <a:cs typeface="Times New Roman"/>
              </a:rPr>
              <a:t>migrating </a:t>
            </a:r>
            <a:r>
              <a:rPr dirty="0" sz="2000">
                <a:latin typeface="Times New Roman"/>
                <a:cs typeface="Times New Roman"/>
              </a:rPr>
              <a:t>to the cloud vary from one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15">
                <a:latin typeface="Times New Roman"/>
                <a:cs typeface="Times New Roman"/>
              </a:rPr>
              <a:t>other.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ahead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optimized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299085" marR="52832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fact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major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 </a:t>
            </a:r>
            <a:r>
              <a:rPr dirty="0" sz="2000">
                <a:latin typeface="Times New Roman"/>
                <a:cs typeface="Times New Roman"/>
              </a:rPr>
              <a:t>to the cloud. </a:t>
            </a:r>
            <a:r>
              <a:rPr dirty="0" sz="2000" spc="-5">
                <a:latin typeface="Times New Roman"/>
                <a:cs typeface="Times New Roman"/>
              </a:rPr>
              <a:t>Compliance </a:t>
            </a:r>
            <a:r>
              <a:rPr dirty="0" sz="2000">
                <a:latin typeface="Times New Roman"/>
                <a:cs typeface="Times New Roman"/>
              </a:rPr>
              <a:t>in the cloud can be categorized into two </a:t>
            </a:r>
            <a:r>
              <a:rPr dirty="0" sz="2000" spc="-5">
                <a:latin typeface="Times New Roman"/>
                <a:cs typeface="Times New Roman"/>
              </a:rPr>
              <a:t>types: </a:t>
            </a:r>
            <a:r>
              <a:rPr dirty="0" sz="2000">
                <a:latin typeface="Times New Roman"/>
                <a:cs typeface="Times New Roman"/>
              </a:rPr>
              <a:t>Geographic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530858"/>
          <a:ext cx="11120755" cy="3089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6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https://searchstorage.techtarget.com/definition/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cloud-storage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storage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using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cases.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Security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31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https://searchcompliance.techtarget.com/definit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ion/cloud-computing-security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security.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Designing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proof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concept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774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2"/>
                        </a:rPr>
                        <a:t>www.rightscale.com/blog/enterprise-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cloud-strategies/six-tips-choosing-cloud-proof-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concept-application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highlights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important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things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consider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while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designing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 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proof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concept.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317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www.knowledgehut.com/blog/cloud-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computing/impact-service-management-cloud-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impact 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 on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management.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Legal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Issues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217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https://technet.microsoft.com/en-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us/library/hh994647.aspx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20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dirty="0" sz="120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Cloud </a:t>
            </a:r>
            <a:r>
              <a:rPr dirty="0" spc="-25"/>
              <a:t>Computing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Introduction</a:t>
            </a:r>
            <a:r>
              <a:rPr dirty="0" spc="-50"/>
              <a:t> </a:t>
            </a:r>
            <a:r>
              <a:rPr dirty="0" spc="-15"/>
              <a:t>to</a:t>
            </a:r>
            <a:r>
              <a:rPr dirty="0" spc="-65"/>
              <a:t> </a:t>
            </a:r>
            <a:r>
              <a:rPr dirty="0" spc="-25"/>
              <a:t>Operating</a:t>
            </a:r>
            <a:r>
              <a:rPr dirty="0" spc="-45"/>
              <a:t> </a:t>
            </a:r>
            <a:r>
              <a:rPr dirty="0" spc="-25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827022"/>
          <a:ext cx="11120755" cy="294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964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3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88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www.youtube.com/watch?v=c5q6qwp_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mEM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storage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cases.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Security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www.youtube.com/watch?v=L-cC-JjYos0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security.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www.youtube.com/watch?v=uXn7PB4wlU4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management.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Legal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Issues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5"/>
                        </a:rPr>
                        <a:t>www.youtube.com/watch?v=Te44cpq7LPM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legal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6"/>
                        </a:rPr>
                        <a:t>www.youtube.com/watch?v=wI84CjHMKhk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explains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Cloud</a:t>
            </a:r>
            <a:r>
              <a:rPr dirty="0" spc="-30"/>
              <a:t> </a:t>
            </a:r>
            <a:r>
              <a:rPr dirty="0" spc="-25"/>
              <a:t>Computing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30"/>
              <a:t>Challenges,</a:t>
            </a:r>
            <a:r>
              <a:rPr dirty="0"/>
              <a:t> </a:t>
            </a:r>
            <a:r>
              <a:rPr dirty="0" spc="-25"/>
              <a:t>Risk,</a:t>
            </a:r>
            <a:r>
              <a:rPr dirty="0" spc="-15"/>
              <a:t> </a:t>
            </a:r>
            <a:r>
              <a:rPr dirty="0" spc="-20"/>
              <a:t>and</a:t>
            </a:r>
            <a:r>
              <a:rPr dirty="0" spc="-45"/>
              <a:t> </a:t>
            </a:r>
            <a:r>
              <a:rPr dirty="0" spc="-25"/>
              <a:t>Mitigation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83133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1939035"/>
          <a:ext cx="10924540" cy="95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/>
                <a:gridCol w="4566285"/>
                <a:gridCol w="2635250"/>
              </a:tblGrid>
              <a:tr h="40690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URL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6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7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Vendor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roles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responsibilities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141-144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2023-10-17T05:45:06Z</dcterms:created>
  <dcterms:modified xsi:type="dcterms:W3CDTF">2023-10-17T05:45:06Z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2023-10-17T00:00:00Z</vt:filetime>
  </property>
</Properties>
</file>