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022" y="385127"/>
            <a:ext cx="1157795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3630" y="2827591"/>
            <a:ext cx="4904739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144" y="1893570"/>
            <a:ext cx="10113645" cy="229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56643" y="6465252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aws.amazon.com/vpc/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example.com/" TargetMode="Externa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ws.amazon.com/vpc/latest/userguide/vpc-network-acls.html" TargetMode="External"/><Relationship Id="rId3" Type="http://schemas.openxmlformats.org/officeDocument/2006/relationships/hyperlink" Target="https://docs.aws.amazon.com/vpc/latest/userguide/VPC_SecurityGroups.html" TargetMode="External"/><Relationship Id="rId4" Type="http://schemas.openxmlformats.org/officeDocument/2006/relationships/hyperlink" Target="https://docs.aws.amazon.com/AWSEC2/latest/UserGuide/using-eni.html" TargetMode="External"/><Relationship Id="rId5" Type="http://schemas.openxmlformats.org/officeDocument/2006/relationships/hyperlink" Target="https://docs.aws.amazon.com/vpc/latest/userguide/VPC_Scenarios.html" TargetMode="External"/><Relationship Id="rId6" Type="http://schemas.openxmlformats.org/officeDocument/2006/relationships/hyperlink" Target="https://docs.aws.amazon.com/vpc/latest/userguide/vpn-connections.html" TargetMode="External"/><Relationship Id="rId7" Type="http://schemas.openxmlformats.org/officeDocument/2006/relationships/hyperlink" Target="https://docs.aws.amazon.com/Route53/latest/DeveloperGuide/Welcome.html" TargetMode="External"/><Relationship Id="rId8" Type="http://schemas.openxmlformats.org/officeDocument/2006/relationships/hyperlink" Target="https://docs.aws.amazon.com/AmazonCloudFront/latest/DeveloperGuide/Introduction.html" TargetMode="Externa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X-MdCb9FMLc" TargetMode="External"/><Relationship Id="rId3" Type="http://schemas.openxmlformats.org/officeDocument/2006/relationships/hyperlink" Target="https://www.youtube.com/watch?v=1lwaQ9NQw94" TargetMode="External"/><Relationship Id="rId4" Type="http://schemas.openxmlformats.org/officeDocument/2006/relationships/hyperlink" Target="https://www.youtube.com/watch?v=PlGGMt5Be3c" TargetMode="External"/><Relationship Id="rId5" Type="http://schemas.openxmlformats.org/officeDocument/2006/relationships/hyperlink" Target="https://www.youtube.com/watch?v=Tff1mekxOJ4" TargetMode="External"/><Relationship Id="rId6" Type="http://schemas.openxmlformats.org/officeDocument/2006/relationships/hyperlink" Target="https://www.youtube.com/watch?v=eNxPhHTN8gY" TargetMode="External"/><Relationship Id="rId7" Type="http://schemas.openxmlformats.org/officeDocument/2006/relationships/hyperlink" Target="https://www.youtube.com/watch?v=xfCKXuofY60" TargetMode="External"/><Relationship Id="rId8" Type="http://schemas.openxmlformats.org/officeDocument/2006/relationships/hyperlink" Target="https://www.youtube.com/watch?v=wRaPw1tx6LA" TargetMode="Externa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ns-school.org/Documentation/SP800-81.pdf" TargetMode="External"/><Relationship Id="rId3" Type="http://schemas.openxmlformats.org/officeDocument/2006/relationships/hyperlink" Target="https://www.wiley.com/legacy/compbooks/press/0471348201_09.pdf" TargetMode="External"/><Relationship Id="rId4" Type="http://schemas.openxmlformats.org/officeDocument/2006/relationships/hyperlink" Target="https://docs.aws.amazon.com/vpc/latest/userguide/vpc-ug.pdf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9450" y="2279650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762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300" y="513080"/>
            <a:ext cx="3418840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dirty="0" spc="-55"/>
              <a:t> </a:t>
            </a:r>
            <a:r>
              <a:rPr dirty="0" spc="-30"/>
              <a:t>Web</a:t>
            </a:r>
            <a:r>
              <a:rPr dirty="0" spc="-35"/>
              <a:t> </a:t>
            </a:r>
            <a:r>
              <a:rPr dirty="0"/>
              <a:t>Services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6545" y="3647820"/>
            <a:ext cx="40678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Unit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5:</a:t>
            </a:r>
            <a:r>
              <a:rPr dirty="0" sz="2800" spc="-100" b="1">
                <a:latin typeface="Arial"/>
                <a:cs typeface="Arial"/>
              </a:rPr>
              <a:t> </a:t>
            </a:r>
            <a:r>
              <a:rPr dirty="0" sz="2800" spc="-90" b="1">
                <a:latin typeface="Arial"/>
                <a:cs typeface="Arial"/>
              </a:rPr>
              <a:t>AWS</a:t>
            </a:r>
            <a:r>
              <a:rPr dirty="0" sz="2800" spc="7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Networking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8243" y="642715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564" y="6158229"/>
            <a:ext cx="29343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Arial"/>
                <a:cs typeface="Arial"/>
              </a:rPr>
              <a:t>Version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CWS1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Date: 3-Dec-2018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788015" cy="384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AC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sz="2400" spc="-25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B</a:t>
            </a:r>
            <a:r>
              <a:rPr dirty="0" sz="2400" spc="-20" b="1">
                <a:latin typeface="Times New Roman"/>
                <a:cs typeface="Times New Roman"/>
              </a:rPr>
              <a:t>u</a:t>
            </a:r>
            <a:r>
              <a:rPr dirty="0" sz="2400" spc="-30" b="1">
                <a:latin typeface="Times New Roman"/>
                <a:cs typeface="Times New Roman"/>
              </a:rPr>
              <a:t>c</a:t>
            </a:r>
            <a:r>
              <a:rPr dirty="0" sz="2400" spc="-20" b="1">
                <a:latin typeface="Times New Roman"/>
                <a:cs typeface="Times New Roman"/>
              </a:rPr>
              <a:t>k</a:t>
            </a:r>
            <a:r>
              <a:rPr dirty="0" sz="2400" spc="-3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549910" marR="58419" indent="-228600">
              <a:lnSpc>
                <a:spcPct val="150100"/>
              </a:lnSpc>
              <a:spcBef>
                <a:spcPts val="965"/>
              </a:spcBef>
              <a:buFont typeface="Arial MT"/>
              <a:buChar char="•"/>
              <a:tabLst>
                <a:tab pos="549910" algn="l"/>
                <a:tab pos="550545" algn="l"/>
              </a:tabLst>
            </a:pPr>
            <a:r>
              <a:rPr dirty="0" sz="2000">
                <a:latin typeface="Times New Roman"/>
                <a:cs typeface="Times New Roman"/>
              </a:rPr>
              <a:t>Amazon S3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resource-based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Resource-based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5">
                <a:latin typeface="Times New Roman"/>
                <a:cs typeface="Times New Roman"/>
              </a:rPr>
              <a:t> bucket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ACLs,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ACLs.</a:t>
            </a:r>
            <a:endParaRPr sz="2000">
              <a:latin typeface="Times New Roman"/>
              <a:cs typeface="Times New Roman"/>
            </a:endParaRPr>
          </a:p>
          <a:p>
            <a:pPr marL="549910" marR="5080" indent="-228600">
              <a:lnSpc>
                <a:spcPct val="150100"/>
              </a:lnSpc>
              <a:spcBef>
                <a:spcPts val="994"/>
              </a:spcBef>
              <a:buFont typeface="Arial MT"/>
              <a:buChar char="•"/>
              <a:tabLst>
                <a:tab pos="549910" algn="l"/>
                <a:tab pos="55054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Lists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(ACLs)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objects.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 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ac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</a:t>
            </a:r>
            <a:r>
              <a:rPr dirty="0" sz="2000">
                <a:latin typeface="Times New Roman"/>
                <a:cs typeface="Times New Roman"/>
              </a:rPr>
              <a:t> 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sour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fin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which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</a:t>
            </a:r>
            <a:r>
              <a:rPr dirty="0" sz="2000">
                <a:latin typeface="Times New Roman"/>
                <a:cs typeface="Times New Roman"/>
              </a:rPr>
              <a:t>ounts or  </a:t>
            </a:r>
            <a:r>
              <a:rPr dirty="0" sz="2000" spc="-5">
                <a:latin typeface="Times New Roman"/>
                <a:cs typeface="Times New Roman"/>
              </a:rPr>
              <a:t>groups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received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against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resource,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S3 </a:t>
            </a:r>
            <a:r>
              <a:rPr dirty="0" sz="2000" spc="-10">
                <a:latin typeface="Times New Roman"/>
                <a:cs typeface="Times New Roman"/>
              </a:rPr>
              <a:t>checks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corresponding </a:t>
            </a:r>
            <a:r>
              <a:rPr dirty="0" sz="2000">
                <a:latin typeface="Times New Roman"/>
                <a:cs typeface="Times New Roman"/>
              </a:rPr>
              <a:t>ACL to </a:t>
            </a:r>
            <a:r>
              <a:rPr dirty="0" sz="2000" spc="-5">
                <a:latin typeface="Times New Roman"/>
                <a:cs typeface="Times New Roman"/>
              </a:rPr>
              <a:t>verify </a:t>
            </a:r>
            <a:r>
              <a:rPr dirty="0" sz="2000">
                <a:latin typeface="Times New Roman"/>
                <a:cs typeface="Times New Roman"/>
              </a:rPr>
              <a:t>that the </a:t>
            </a:r>
            <a:r>
              <a:rPr dirty="0" sz="2000" spc="-5">
                <a:latin typeface="Times New Roman"/>
                <a:cs typeface="Times New Roman"/>
              </a:rPr>
              <a:t>requester </a:t>
            </a:r>
            <a:r>
              <a:rPr dirty="0" sz="2000" spc="-10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necessary </a:t>
            </a:r>
            <a:r>
              <a:rPr dirty="0" sz="2000" spc="-10">
                <a:latin typeface="Times New Roman"/>
                <a:cs typeface="Times New Roman"/>
              </a:rPr>
              <a:t>access </a:t>
            </a:r>
            <a:r>
              <a:rPr dirty="0" sz="2000" spc="-5">
                <a:latin typeface="Times New Roman"/>
                <a:cs typeface="Times New Roman"/>
              </a:rPr>
              <a:t> permissions.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6643" y="6465252"/>
            <a:ext cx="229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5655945" cy="5620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Net</a:t>
            </a:r>
            <a:r>
              <a:rPr dirty="0" sz="2400" spc="40" b="1">
                <a:latin typeface="Times New Roman"/>
                <a:cs typeface="Times New Roman"/>
              </a:rPr>
              <a:t>w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k</a:t>
            </a:r>
            <a:r>
              <a:rPr dirty="0" sz="2400" spc="-1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558165" marR="5080" indent="-228600">
              <a:lnSpc>
                <a:spcPct val="100000"/>
              </a:lnSpc>
              <a:buFont typeface="Arial MT"/>
              <a:buChar char="•"/>
              <a:tabLst>
                <a:tab pos="557530" algn="l"/>
                <a:tab pos="558165" algn="l"/>
              </a:tabLst>
            </a:pPr>
            <a:r>
              <a:rPr dirty="0" sz="1700" spc="-5">
                <a:latin typeface="Times New Roman"/>
                <a:cs typeface="Times New Roman"/>
              </a:rPr>
              <a:t>A network access </a:t>
            </a:r>
            <a:r>
              <a:rPr dirty="0" sz="1700">
                <a:latin typeface="Times New Roman"/>
                <a:cs typeface="Times New Roman"/>
              </a:rPr>
              <a:t>control list </a:t>
            </a:r>
            <a:r>
              <a:rPr dirty="0" sz="1700" spc="-10">
                <a:latin typeface="Times New Roman"/>
                <a:cs typeface="Times New Roman"/>
              </a:rPr>
              <a:t>(ACL) </a:t>
            </a:r>
            <a:r>
              <a:rPr dirty="0" sz="1700">
                <a:latin typeface="Times New Roman"/>
                <a:cs typeface="Times New Roman"/>
              </a:rPr>
              <a:t>is an optional </a:t>
            </a:r>
            <a:r>
              <a:rPr dirty="0" sz="1700" spc="-5">
                <a:latin typeface="Times New Roman"/>
                <a:cs typeface="Times New Roman"/>
              </a:rPr>
              <a:t>layer </a:t>
            </a:r>
            <a:r>
              <a:rPr dirty="0" sz="1700">
                <a:latin typeface="Times New Roman"/>
                <a:cs typeface="Times New Roman"/>
              </a:rPr>
              <a:t>of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security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for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your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VPC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that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acts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as </a:t>
            </a:r>
            <a:r>
              <a:rPr dirty="0" sz="1700">
                <a:latin typeface="Times New Roman"/>
                <a:cs typeface="Times New Roman"/>
              </a:rPr>
              <a:t>a </a:t>
            </a:r>
            <a:r>
              <a:rPr dirty="0" sz="1700" spc="-5">
                <a:latin typeface="Times New Roman"/>
                <a:cs typeface="Times New Roman"/>
              </a:rPr>
              <a:t>firewall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for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controlling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traffic </a:t>
            </a:r>
            <a:r>
              <a:rPr dirty="0" sz="1700">
                <a:latin typeface="Times New Roman"/>
                <a:cs typeface="Times New Roman"/>
              </a:rPr>
              <a:t>in and out of one or more subnets. </a:t>
            </a:r>
            <a:r>
              <a:rPr dirty="0" sz="1700" spc="-65">
                <a:latin typeface="Times New Roman"/>
                <a:cs typeface="Times New Roman"/>
              </a:rPr>
              <a:t>You </a:t>
            </a:r>
            <a:r>
              <a:rPr dirty="0" sz="1700" spc="-5">
                <a:latin typeface="Times New Roman"/>
                <a:cs typeface="Times New Roman"/>
              </a:rPr>
              <a:t>might set </a:t>
            </a:r>
            <a:r>
              <a:rPr dirty="0" sz="1700">
                <a:latin typeface="Times New Roman"/>
                <a:cs typeface="Times New Roman"/>
              </a:rPr>
              <a:t>up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network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ACLs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with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rules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similar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your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security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groups </a:t>
            </a:r>
            <a:r>
              <a:rPr dirty="0" sz="1700">
                <a:latin typeface="Times New Roman"/>
                <a:cs typeface="Times New Roman"/>
              </a:rPr>
              <a:t> in order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add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additional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layer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security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your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VPC.</a:t>
            </a:r>
            <a:endParaRPr sz="1700">
              <a:latin typeface="Times New Roman"/>
              <a:cs typeface="Times New Roman"/>
            </a:endParaRPr>
          </a:p>
          <a:p>
            <a:pPr marL="558165" marR="13271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7530" algn="l"/>
                <a:tab pos="558165" algn="l"/>
              </a:tabLst>
            </a:pPr>
            <a:r>
              <a:rPr dirty="0" sz="1700" spc="-45">
                <a:latin typeface="Times New Roman"/>
                <a:cs typeface="Times New Roman"/>
              </a:rPr>
              <a:t>Your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VPC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automatically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comes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with a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modifiable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default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network </a:t>
            </a:r>
            <a:r>
              <a:rPr dirty="0" sz="1700" spc="-10">
                <a:latin typeface="Times New Roman"/>
                <a:cs typeface="Times New Roman"/>
              </a:rPr>
              <a:t>ACL. </a:t>
            </a:r>
            <a:r>
              <a:rPr dirty="0" sz="1700">
                <a:latin typeface="Times New Roman"/>
                <a:cs typeface="Times New Roman"/>
              </a:rPr>
              <a:t>By default, it allows all inbound and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outbound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IPv4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traffic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and,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if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applicable,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IPv6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traffic.</a:t>
            </a:r>
            <a:endParaRPr sz="1700">
              <a:latin typeface="Times New Roman"/>
              <a:cs typeface="Times New Roman"/>
            </a:endParaRPr>
          </a:p>
          <a:p>
            <a:pPr marL="558165" marR="3987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7530" algn="l"/>
                <a:tab pos="558165" algn="l"/>
              </a:tabLst>
            </a:pPr>
            <a:r>
              <a:rPr dirty="0" sz="1700" spc="-65">
                <a:latin typeface="Times New Roman"/>
                <a:cs typeface="Times New Roman"/>
              </a:rPr>
              <a:t>You</a:t>
            </a:r>
            <a:r>
              <a:rPr dirty="0" sz="1700">
                <a:latin typeface="Times New Roman"/>
                <a:cs typeface="Times New Roman"/>
              </a:rPr>
              <a:t> can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create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 custom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network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ACL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associate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it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with </a:t>
            </a:r>
            <a:r>
              <a:rPr dirty="0" sz="1700">
                <a:latin typeface="Times New Roman"/>
                <a:cs typeface="Times New Roman"/>
              </a:rPr>
              <a:t>a subnet. By default, each custom </a:t>
            </a:r>
            <a:r>
              <a:rPr dirty="0" sz="1700" spc="-5">
                <a:latin typeface="Times New Roman"/>
                <a:cs typeface="Times New Roman"/>
              </a:rPr>
              <a:t>network ACL </a:t>
            </a:r>
            <a:r>
              <a:rPr dirty="0" sz="1700">
                <a:latin typeface="Times New Roman"/>
                <a:cs typeface="Times New Roman"/>
              </a:rPr>
              <a:t> denies all inbound and outbound </a:t>
            </a:r>
            <a:r>
              <a:rPr dirty="0" sz="1700" spc="-10">
                <a:latin typeface="Times New Roman"/>
                <a:cs typeface="Times New Roman"/>
              </a:rPr>
              <a:t>traffic </a:t>
            </a:r>
            <a:r>
              <a:rPr dirty="0" sz="1700">
                <a:latin typeface="Times New Roman"/>
                <a:cs typeface="Times New Roman"/>
              </a:rPr>
              <a:t>until </a:t>
            </a:r>
            <a:r>
              <a:rPr dirty="0" sz="1700" spc="-5">
                <a:latin typeface="Times New Roman"/>
                <a:cs typeface="Times New Roman"/>
              </a:rPr>
              <a:t>you </a:t>
            </a:r>
            <a:r>
              <a:rPr dirty="0" sz="1700">
                <a:latin typeface="Times New Roman"/>
                <a:cs typeface="Times New Roman"/>
              </a:rPr>
              <a:t>add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rules.</a:t>
            </a:r>
            <a:endParaRPr sz="1700">
              <a:latin typeface="Times New Roman"/>
              <a:cs typeface="Times New Roman"/>
            </a:endParaRPr>
          </a:p>
          <a:p>
            <a:pPr marL="558165" marR="21717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7530" algn="l"/>
                <a:tab pos="558165" algn="l"/>
              </a:tabLst>
            </a:pPr>
            <a:r>
              <a:rPr dirty="0" sz="1700">
                <a:latin typeface="Times New Roman"/>
                <a:cs typeface="Times New Roman"/>
              </a:rPr>
              <a:t>Each subnet in </a:t>
            </a:r>
            <a:r>
              <a:rPr dirty="0" sz="1700" spc="-5">
                <a:latin typeface="Times New Roman"/>
                <a:cs typeface="Times New Roman"/>
              </a:rPr>
              <a:t>your VPC </a:t>
            </a:r>
            <a:r>
              <a:rPr dirty="0" sz="1700">
                <a:latin typeface="Times New Roman"/>
                <a:cs typeface="Times New Roman"/>
              </a:rPr>
              <a:t>must be associated </a:t>
            </a:r>
            <a:r>
              <a:rPr dirty="0" sz="1700" spc="-5">
                <a:latin typeface="Times New Roman"/>
                <a:cs typeface="Times New Roman"/>
              </a:rPr>
              <a:t>with </a:t>
            </a:r>
            <a:r>
              <a:rPr dirty="0" sz="1700">
                <a:latin typeface="Times New Roman"/>
                <a:cs typeface="Times New Roman"/>
              </a:rPr>
              <a:t>a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network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ACL.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If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you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not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explicitly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associate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subnet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it</a:t>
            </a:r>
            <a:r>
              <a:rPr dirty="0" sz="1700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n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 spc="-10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o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k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700" spc="-20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5">
                <a:latin typeface="Times New Roman"/>
                <a:cs typeface="Times New Roman"/>
              </a:rPr>
              <a:t>u</a:t>
            </a:r>
            <a:r>
              <a:rPr dirty="0" sz="1700" spc="5">
                <a:latin typeface="Times New Roman"/>
                <a:cs typeface="Times New Roman"/>
              </a:rPr>
              <a:t>bn</a:t>
            </a:r>
            <a:r>
              <a:rPr dirty="0" sz="1700">
                <a:latin typeface="Times New Roman"/>
                <a:cs typeface="Times New Roman"/>
              </a:rPr>
              <a:t>et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10">
                <a:latin typeface="Times New Roman"/>
                <a:cs typeface="Times New Roman"/>
              </a:rPr>
              <a:t>u</a:t>
            </a:r>
            <a:r>
              <a:rPr dirty="0" sz="1700" spc="5">
                <a:latin typeface="Times New Roman"/>
                <a:cs typeface="Times New Roman"/>
              </a:rPr>
              <a:t>to</a:t>
            </a:r>
            <a:r>
              <a:rPr dirty="0" sz="1700" spc="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 spc="5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700" spc="-15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ll</a:t>
            </a:r>
            <a:r>
              <a:rPr dirty="0" sz="1700">
                <a:latin typeface="Times New Roman"/>
                <a:cs typeface="Times New Roman"/>
              </a:rPr>
              <a:t>y 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5">
                <a:latin typeface="Times New Roman"/>
                <a:cs typeface="Times New Roman"/>
              </a:rPr>
              <a:t>ss</a:t>
            </a:r>
            <a:r>
              <a:rPr dirty="0" sz="1700">
                <a:latin typeface="Times New Roman"/>
                <a:cs typeface="Times New Roman"/>
              </a:rPr>
              <a:t>o</a:t>
            </a: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700" spc="5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ed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it</a:t>
            </a:r>
            <a:r>
              <a:rPr dirty="0" sz="1700">
                <a:latin typeface="Times New Roman"/>
                <a:cs typeface="Times New Roman"/>
              </a:rPr>
              <a:t>h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</a:t>
            </a:r>
            <a:r>
              <a:rPr dirty="0" sz="1700" spc="10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10">
                <a:latin typeface="Times New Roman"/>
                <a:cs typeface="Times New Roman"/>
              </a:rPr>
              <a:t>f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u</a:t>
            </a:r>
            <a:r>
              <a:rPr dirty="0" sz="1700" spc="-15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t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n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 spc="-15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o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k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C</a:t>
            </a:r>
            <a:r>
              <a:rPr dirty="0" sz="1700" spc="-20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55816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7530" algn="l"/>
                <a:tab pos="558165" algn="l"/>
              </a:tabLst>
            </a:pPr>
            <a:r>
              <a:rPr dirty="0" sz="1700" spc="-65">
                <a:latin typeface="Times New Roman"/>
                <a:cs typeface="Times New Roman"/>
              </a:rPr>
              <a:t>You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associate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 </a:t>
            </a:r>
            <a:r>
              <a:rPr dirty="0" sz="1700" spc="-5">
                <a:latin typeface="Times New Roman"/>
                <a:cs typeface="Times New Roman"/>
              </a:rPr>
              <a:t>network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ACL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with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multiple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subnets;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572250" y="1831594"/>
            <a:ext cx="5387975" cy="4804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797560">
              <a:lnSpc>
                <a:spcPct val="100000"/>
              </a:lnSpc>
              <a:spcBef>
                <a:spcPts val="100"/>
              </a:spcBef>
            </a:pPr>
            <a:r>
              <a:rPr dirty="0" sz="1700" spc="-15">
                <a:latin typeface="Times New Roman"/>
                <a:cs typeface="Times New Roman"/>
              </a:rPr>
              <a:t>however,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 subnet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associated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with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only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one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n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 spc="-15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o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k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C</a:t>
            </a:r>
            <a:r>
              <a:rPr dirty="0" sz="1700">
                <a:latin typeface="Times New Roman"/>
                <a:cs typeface="Times New Roman"/>
              </a:rPr>
              <a:t>L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 t</a:t>
            </a:r>
            <a:r>
              <a:rPr dirty="0" sz="1700" spc="5">
                <a:latin typeface="Times New Roman"/>
                <a:cs typeface="Times New Roman"/>
              </a:rPr>
              <a:t>i</a:t>
            </a:r>
            <a:r>
              <a:rPr dirty="0" sz="1700" spc="15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e.</a:t>
            </a:r>
            <a:endParaRPr sz="1700">
              <a:latin typeface="Times New Roman"/>
              <a:cs typeface="Times New Roman"/>
            </a:endParaRPr>
          </a:p>
          <a:p>
            <a:pPr marL="241300" marR="21399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network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ACL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contains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numbered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list of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rules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that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we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evaluate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order,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starting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with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lowest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numbered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rule,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 determine whether </a:t>
            </a:r>
            <a:r>
              <a:rPr dirty="0" sz="1700" spc="-5">
                <a:latin typeface="Times New Roman"/>
                <a:cs typeface="Times New Roman"/>
              </a:rPr>
              <a:t>traffic </a:t>
            </a:r>
            <a:r>
              <a:rPr dirty="0" sz="1700">
                <a:latin typeface="Times New Roman"/>
                <a:cs typeface="Times New Roman"/>
              </a:rPr>
              <a:t>is allowed in or out of any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5">
                <a:latin typeface="Times New Roman"/>
                <a:cs typeface="Times New Roman"/>
              </a:rPr>
              <a:t>u</a:t>
            </a:r>
            <a:r>
              <a:rPr dirty="0" sz="1700" spc="5">
                <a:latin typeface="Times New Roman"/>
                <a:cs typeface="Times New Roman"/>
              </a:rPr>
              <a:t>bn</a:t>
            </a:r>
            <a:r>
              <a:rPr dirty="0" sz="1700">
                <a:latin typeface="Times New Roman"/>
                <a:cs typeface="Times New Roman"/>
              </a:rPr>
              <a:t>et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ass</a:t>
            </a:r>
            <a:r>
              <a:rPr dirty="0" sz="1700" spc="5">
                <a:latin typeface="Times New Roman"/>
                <a:cs typeface="Times New Roman"/>
              </a:rPr>
              <a:t>o</a:t>
            </a: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700" spc="5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ed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it</a:t>
            </a:r>
            <a:r>
              <a:rPr dirty="0" sz="1700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n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 spc="-10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o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k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700" spc="-20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41300" marR="17145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5">
                <a:latin typeface="Times New Roman"/>
                <a:cs typeface="Times New Roman"/>
              </a:rPr>
              <a:t>highest </a:t>
            </a:r>
            <a:r>
              <a:rPr dirty="0" sz="1700" spc="5">
                <a:latin typeface="Times New Roman"/>
                <a:cs typeface="Times New Roman"/>
              </a:rPr>
              <a:t>number </a:t>
            </a:r>
            <a:r>
              <a:rPr dirty="0" sz="1700">
                <a:latin typeface="Times New Roman"/>
                <a:cs typeface="Times New Roman"/>
              </a:rPr>
              <a:t>that </a:t>
            </a:r>
            <a:r>
              <a:rPr dirty="0" sz="1700" spc="-5">
                <a:latin typeface="Times New Roman"/>
                <a:cs typeface="Times New Roman"/>
              </a:rPr>
              <a:t>you </a:t>
            </a:r>
            <a:r>
              <a:rPr dirty="0" sz="1700">
                <a:latin typeface="Times New Roman"/>
                <a:cs typeface="Times New Roman"/>
              </a:rPr>
              <a:t>can use </a:t>
            </a:r>
            <a:r>
              <a:rPr dirty="0" sz="1700" spc="5">
                <a:latin typeface="Times New Roman"/>
                <a:cs typeface="Times New Roman"/>
              </a:rPr>
              <a:t>for </a:t>
            </a:r>
            <a:r>
              <a:rPr dirty="0" sz="1700">
                <a:latin typeface="Times New Roman"/>
                <a:cs typeface="Times New Roman"/>
              </a:rPr>
              <a:t>a </a:t>
            </a:r>
            <a:r>
              <a:rPr dirty="0" sz="1700" spc="-5">
                <a:latin typeface="Times New Roman"/>
                <a:cs typeface="Times New Roman"/>
              </a:rPr>
              <a:t>rule </a:t>
            </a:r>
            <a:r>
              <a:rPr dirty="0" sz="1700">
                <a:latin typeface="Times New Roman"/>
                <a:cs typeface="Times New Roman"/>
              </a:rPr>
              <a:t>is 32766.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75">
                <a:latin typeface="Times New Roman"/>
                <a:cs typeface="Times New Roman"/>
              </a:rPr>
              <a:t>We </a:t>
            </a:r>
            <a:r>
              <a:rPr dirty="0" sz="1700">
                <a:latin typeface="Times New Roman"/>
                <a:cs typeface="Times New Roman"/>
              </a:rPr>
              <a:t>recommend that </a:t>
            </a:r>
            <a:r>
              <a:rPr dirty="0" sz="1700" spc="-5">
                <a:latin typeface="Times New Roman"/>
                <a:cs typeface="Times New Roman"/>
              </a:rPr>
              <a:t>you start </a:t>
            </a:r>
            <a:r>
              <a:rPr dirty="0" sz="1700">
                <a:latin typeface="Times New Roman"/>
                <a:cs typeface="Times New Roman"/>
              </a:rPr>
              <a:t>by creating </a:t>
            </a:r>
            <a:r>
              <a:rPr dirty="0" sz="1700" spc="-5">
                <a:latin typeface="Times New Roman"/>
                <a:cs typeface="Times New Roman"/>
              </a:rPr>
              <a:t>rules </a:t>
            </a:r>
            <a:r>
              <a:rPr dirty="0" sz="1700">
                <a:latin typeface="Times New Roman"/>
                <a:cs typeface="Times New Roman"/>
              </a:rPr>
              <a:t>in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increments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(for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example,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increments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10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100)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so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that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you</a:t>
            </a:r>
            <a:r>
              <a:rPr dirty="0" sz="1700">
                <a:latin typeface="Times New Roman"/>
                <a:cs typeface="Times New Roman"/>
              </a:rPr>
              <a:t> can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insert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new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rules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where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you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need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 later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on.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network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ACL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separate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inbound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outbound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rules,</a:t>
            </a:r>
            <a:endParaRPr sz="17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each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rule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either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allow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deny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traffic.</a:t>
            </a:r>
            <a:endParaRPr sz="1700">
              <a:latin typeface="Times New Roman"/>
              <a:cs typeface="Times New Roman"/>
            </a:endParaRPr>
          </a:p>
          <a:p>
            <a:pPr marL="241300" marR="64769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15">
                <a:latin typeface="Times New Roman"/>
                <a:cs typeface="Times New Roman"/>
              </a:rPr>
              <a:t>N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 spc="-15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o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k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C</a:t>
            </a:r>
            <a:r>
              <a:rPr dirty="0" sz="1700" spc="-20">
                <a:latin typeface="Times New Roman"/>
                <a:cs typeface="Times New Roman"/>
              </a:rPr>
              <a:t>L</a:t>
            </a:r>
            <a:r>
              <a:rPr dirty="0" sz="1700" spc="-5">
                <a:latin typeface="Times New Roman"/>
                <a:cs typeface="Times New Roman"/>
              </a:rPr>
              <a:t>s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</a:t>
            </a:r>
            <a:r>
              <a:rPr dirty="0" sz="170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5">
                <a:latin typeface="Times New Roman"/>
                <a:cs typeface="Times New Roman"/>
              </a:rPr>
              <a:t>ss;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5">
                <a:latin typeface="Times New Roman"/>
                <a:cs typeface="Times New Roman"/>
              </a:rPr>
              <a:t>s</a:t>
            </a:r>
            <a:r>
              <a:rPr dirty="0" sz="1700">
                <a:latin typeface="Times New Roman"/>
                <a:cs typeface="Times New Roman"/>
              </a:rPr>
              <a:t>p</a:t>
            </a:r>
            <a:r>
              <a:rPr dirty="0" sz="1700" spc="5">
                <a:latin typeface="Times New Roman"/>
                <a:cs typeface="Times New Roman"/>
              </a:rPr>
              <a:t>on</a:t>
            </a:r>
            <a:r>
              <a:rPr dirty="0" sz="1700" spc="-5">
                <a:latin typeface="Times New Roman"/>
                <a:cs typeface="Times New Roman"/>
              </a:rPr>
              <a:t>ses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o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llo</a:t>
            </a:r>
            <a:r>
              <a:rPr dirty="0" sz="1700" spc="-15">
                <a:latin typeface="Times New Roman"/>
                <a:cs typeface="Times New Roman"/>
              </a:rPr>
              <a:t>w</a:t>
            </a:r>
            <a:r>
              <a:rPr dirty="0" sz="1700">
                <a:latin typeface="Times New Roman"/>
                <a:cs typeface="Times New Roman"/>
              </a:rPr>
              <a:t>ed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inboun</a:t>
            </a:r>
            <a:r>
              <a:rPr dirty="0" sz="1700">
                <a:latin typeface="Times New Roman"/>
                <a:cs typeface="Times New Roman"/>
              </a:rPr>
              <a:t>d  </a:t>
            </a:r>
            <a:r>
              <a:rPr dirty="0" sz="1700" spc="-5">
                <a:latin typeface="Times New Roman"/>
                <a:cs typeface="Times New Roman"/>
              </a:rPr>
              <a:t>traffic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are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subject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rules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for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outbound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traffic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(and 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vice versa).</a:t>
            </a:r>
            <a:endParaRPr sz="1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575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78317" y="2349182"/>
          <a:ext cx="8625205" cy="427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270637">
                <a:tc gridSpan="6"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Inbound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9F9916"/>
                      </a:solidFill>
                      <a:prstDash val="solid"/>
                    </a:lnT>
                    <a:lnB w="9525">
                      <a:solidFill>
                        <a:srgbClr val="D01EB1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063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Rule</a:t>
                      </a:r>
                      <a:r>
                        <a:rPr dirty="0" sz="13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b="1">
                          <a:latin typeface="Calibri"/>
                          <a:cs typeface="Calibri"/>
                        </a:rPr>
                        <a:t>#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9FA639"/>
                      </a:solidFill>
                      <a:prstDash val="solid"/>
                    </a:lnT>
                    <a:lnB w="9525">
                      <a:solidFill>
                        <a:srgbClr val="DF1FB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300" spc="-15" b="1"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2F3BC5"/>
                      </a:solidFill>
                      <a:prstDash val="solid"/>
                    </a:lnT>
                    <a:lnB w="9525">
                      <a:solidFill>
                        <a:srgbClr val="9F711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Protocol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0F18B1"/>
                      </a:solidFill>
                      <a:prstDash val="solid"/>
                    </a:lnT>
                    <a:lnB w="9525">
                      <a:solidFill>
                        <a:srgbClr val="80E24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Port</a:t>
                      </a:r>
                      <a:r>
                        <a:rPr dirty="0" sz="13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Range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C030C5"/>
                      </a:solidFill>
                      <a:prstDash val="solid"/>
                    </a:lnT>
                    <a:lnB w="9525">
                      <a:solidFill>
                        <a:srgbClr val="1F3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Source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1F3AC5"/>
                      </a:solidFill>
                      <a:prstDash val="solid"/>
                    </a:lnT>
                    <a:lnB w="9525">
                      <a:solidFill>
                        <a:srgbClr val="6F4B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Allow/Deny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01EB1"/>
                      </a:solidFill>
                      <a:prstDash val="solid"/>
                    </a:lnT>
                    <a:lnB w="9525">
                      <a:solidFill>
                        <a:srgbClr val="509A1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332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 spc="-8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100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DF1FB1"/>
                      </a:solidFill>
                      <a:prstDash val="solid"/>
                    </a:lnT>
                    <a:lnB w="9525">
                      <a:solidFill>
                        <a:srgbClr val="009D1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IPv4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 traffic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9F7112"/>
                      </a:solidFill>
                      <a:prstDash val="solid"/>
                    </a:lnT>
                    <a:lnB w="9525">
                      <a:solidFill>
                        <a:srgbClr val="AF931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80E248"/>
                      </a:solidFill>
                      <a:prstDash val="solid"/>
                    </a:lnT>
                    <a:lnB w="9525">
                      <a:solidFill>
                        <a:srgbClr val="8087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1F3EC5"/>
                      </a:solidFill>
                      <a:prstDash val="solid"/>
                    </a:lnT>
                    <a:lnB w="9525">
                      <a:solidFill>
                        <a:srgbClr val="D04A4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0.0.0.0/0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6F4BDE"/>
                      </a:solidFill>
                      <a:prstDash val="solid"/>
                    </a:lnT>
                    <a:lnB w="9525">
                      <a:solidFill>
                        <a:srgbClr val="4017B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ALLOW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509A16"/>
                      </a:solidFill>
                      <a:prstDash val="solid"/>
                    </a:lnT>
                    <a:lnB w="9525">
                      <a:solidFill>
                        <a:srgbClr val="5FBA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3201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 spc="-8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101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009D16"/>
                      </a:solidFill>
                      <a:prstDash val="solid"/>
                    </a:lnT>
                    <a:lnB w="9525">
                      <a:solidFill>
                        <a:srgbClr val="C031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300" spc="-1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1300" spc="-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1300" spc="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300" spc="-9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1300" spc="-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aff</a:t>
                      </a: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c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AF9316"/>
                      </a:solidFill>
                      <a:prstDash val="solid"/>
                    </a:lnT>
                    <a:lnB w="9525">
                      <a:solidFill>
                        <a:srgbClr val="D05E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80874F"/>
                      </a:solidFill>
                      <a:prstDash val="solid"/>
                    </a:lnT>
                    <a:lnB w="9525">
                      <a:solidFill>
                        <a:srgbClr val="1FA83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D04A48"/>
                      </a:solidFill>
                      <a:prstDash val="solid"/>
                    </a:lnT>
                    <a:lnB w="9525">
                      <a:solidFill>
                        <a:srgbClr val="50E74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 spc="-114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::/0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0034C5"/>
                      </a:solidFill>
                      <a:prstDash val="solid"/>
                    </a:lnR>
                    <a:lnT w="9525">
                      <a:solidFill>
                        <a:srgbClr val="4017B1"/>
                      </a:solidFill>
                      <a:prstDash val="solid"/>
                    </a:lnT>
                    <a:lnB w="9525">
                      <a:solidFill>
                        <a:srgbClr val="6FA01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ALLOW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5FBADF"/>
                      </a:solidFill>
                      <a:prstDash val="solid"/>
                    </a:lnT>
                    <a:lnB w="9525">
                      <a:solidFill>
                        <a:srgbClr val="DF0C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*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34C5"/>
                      </a:solidFill>
                      <a:prstDash val="solid"/>
                    </a:lnL>
                    <a:lnR w="9525">
                      <a:solidFill>
                        <a:srgbClr val="2F3852"/>
                      </a:solidFill>
                      <a:prstDash val="solid"/>
                    </a:lnR>
                    <a:lnT w="9525">
                      <a:solidFill>
                        <a:srgbClr val="C031C5"/>
                      </a:solidFill>
                      <a:prstDash val="solid"/>
                    </a:lnT>
                    <a:lnB w="9525">
                      <a:solidFill>
                        <a:srgbClr val="9FAC1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traffic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9525">
                      <a:solidFill>
                        <a:srgbClr val="2F3852"/>
                      </a:solidFill>
                      <a:prstDash val="solid"/>
                    </a:lnL>
                    <a:lnR w="9525">
                      <a:solidFill>
                        <a:srgbClr val="2F3852"/>
                      </a:solidFill>
                      <a:prstDash val="solid"/>
                    </a:lnR>
                    <a:lnT w="9525">
                      <a:solidFill>
                        <a:srgbClr val="D05ED7"/>
                      </a:solidFill>
                      <a:prstDash val="solid"/>
                    </a:lnT>
                    <a:lnB w="9525">
                      <a:solidFill>
                        <a:srgbClr val="C0E04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2F3852"/>
                      </a:solidFill>
                      <a:prstDash val="solid"/>
                    </a:lnL>
                    <a:lnR w="9525">
                      <a:solidFill>
                        <a:srgbClr val="2F3852"/>
                      </a:solidFill>
                      <a:prstDash val="solid"/>
                    </a:lnR>
                    <a:lnT w="9525">
                      <a:solidFill>
                        <a:srgbClr val="1FA839"/>
                      </a:solidFill>
                      <a:prstDash val="solid"/>
                    </a:lnT>
                    <a:lnB w="9525">
                      <a:solidFill>
                        <a:srgbClr val="D05F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2F3852"/>
                      </a:solidFill>
                      <a:prstDash val="solid"/>
                    </a:lnL>
                    <a:lnR w="9525">
                      <a:solidFill>
                        <a:srgbClr val="2F3852"/>
                      </a:solidFill>
                      <a:prstDash val="solid"/>
                    </a:lnR>
                    <a:lnT w="9525">
                      <a:solidFill>
                        <a:srgbClr val="50E748"/>
                      </a:solidFill>
                      <a:prstDash val="solid"/>
                    </a:lnT>
                    <a:lnB w="9525">
                      <a:solidFill>
                        <a:srgbClr val="9011B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0.0.0.0/0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9525">
                      <a:solidFill>
                        <a:srgbClr val="2F3852"/>
                      </a:solidFill>
                      <a:prstDash val="solid"/>
                    </a:lnL>
                    <a:lnR w="9525">
                      <a:solidFill>
                        <a:srgbClr val="2F3852"/>
                      </a:solidFill>
                      <a:prstDash val="solid"/>
                    </a:lnR>
                    <a:lnT w="9525">
                      <a:solidFill>
                        <a:srgbClr val="6FA015"/>
                      </a:solidFill>
                      <a:prstDash val="solid"/>
                    </a:lnT>
                    <a:lnB w="9525">
                      <a:solidFill>
                        <a:srgbClr val="9F335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 spc="-2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DENY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2F3852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F0C50"/>
                      </a:solidFill>
                      <a:prstDash val="solid"/>
                    </a:lnT>
                    <a:lnB w="9525">
                      <a:solidFill>
                        <a:srgbClr val="90772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3201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*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2F3852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9FAC15"/>
                      </a:solidFill>
                      <a:prstDash val="solid"/>
                    </a:lnT>
                    <a:lnB w="9525">
                      <a:solidFill>
                        <a:srgbClr val="6F44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300" spc="-1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1300" spc="-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1300" spc="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300" spc="-9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1300" spc="-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aff</a:t>
                      </a: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c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C0E048"/>
                      </a:solidFill>
                      <a:prstDash val="solid"/>
                    </a:lnT>
                    <a:lnB w="9525">
                      <a:solidFill>
                        <a:srgbClr val="6F444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D05F13"/>
                      </a:solidFill>
                      <a:prstDash val="solid"/>
                    </a:lnT>
                    <a:lnB w="9525">
                      <a:solidFill>
                        <a:srgbClr val="6F444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9011B1"/>
                      </a:solidFill>
                      <a:prstDash val="solid"/>
                    </a:lnT>
                    <a:lnB w="9525">
                      <a:solidFill>
                        <a:srgbClr val="6F444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 spc="-114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::/0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9F3352"/>
                      </a:solidFill>
                      <a:prstDash val="solid"/>
                    </a:lnT>
                    <a:lnB w="9525">
                      <a:solidFill>
                        <a:srgbClr val="6F444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300" spc="-2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DENY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72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90772C"/>
                      </a:solidFill>
                      <a:prstDash val="solid"/>
                    </a:lnT>
                    <a:lnB w="9525">
                      <a:solidFill>
                        <a:srgbClr val="6F4448"/>
                      </a:solidFill>
                      <a:prstDash val="solid"/>
                    </a:lnB>
                  </a:tcPr>
                </a:tc>
              </a:tr>
              <a:tr h="270763">
                <a:tc gridSpan="6"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Outbound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6F4448"/>
                      </a:solidFill>
                      <a:prstDash val="solid"/>
                    </a:lnT>
                    <a:lnB w="9525">
                      <a:solidFill>
                        <a:srgbClr val="5F3CC5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063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Rule</a:t>
                      </a:r>
                      <a:r>
                        <a:rPr dirty="0" sz="13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b="1">
                          <a:latin typeface="Calibri"/>
                          <a:cs typeface="Calibri"/>
                        </a:rPr>
                        <a:t>#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EF3152"/>
                      </a:solidFill>
                      <a:prstDash val="solid"/>
                    </a:lnT>
                    <a:lnB w="9525">
                      <a:solidFill>
                        <a:srgbClr val="401F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00" spc="-15" b="1"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9F3452"/>
                      </a:solidFill>
                      <a:prstDash val="solid"/>
                    </a:lnT>
                    <a:lnB w="9525">
                      <a:solidFill>
                        <a:srgbClr val="1F56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Protocol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AF9216"/>
                      </a:solidFill>
                      <a:prstDash val="solid"/>
                    </a:lnT>
                    <a:lnB w="9525">
                      <a:solidFill>
                        <a:srgbClr val="003B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Port</a:t>
                      </a:r>
                      <a:r>
                        <a:rPr dirty="0" sz="13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Range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5FB9DF"/>
                      </a:solidFill>
                      <a:prstDash val="solid"/>
                    </a:lnT>
                    <a:lnB w="9525">
                      <a:solidFill>
                        <a:srgbClr val="C0AD1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Destination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9FA415"/>
                      </a:solidFill>
                      <a:prstDash val="solid"/>
                    </a:lnT>
                    <a:lnB w="9525">
                      <a:solidFill>
                        <a:srgbClr val="D030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Allow/Deny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5F3CC5"/>
                      </a:solidFill>
                      <a:prstDash val="solid"/>
                    </a:lnT>
                    <a:lnB w="9525">
                      <a:solidFill>
                        <a:srgbClr val="9F1FB1"/>
                      </a:solidFill>
                      <a:prstDash val="soli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8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100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401FD1"/>
                      </a:solidFill>
                      <a:prstDash val="solid"/>
                    </a:lnT>
                    <a:lnB w="9525">
                      <a:solidFill>
                        <a:srgbClr val="501B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traffic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1F56CF"/>
                      </a:solidFill>
                      <a:prstDash val="solid"/>
                    </a:lnT>
                    <a:lnB w="9525">
                      <a:solidFill>
                        <a:srgbClr val="AFE9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4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003B52"/>
                      </a:solidFill>
                      <a:prstDash val="solid"/>
                    </a:lnT>
                    <a:lnB w="9525">
                      <a:solidFill>
                        <a:srgbClr val="805C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4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C0AD15"/>
                      </a:solidFill>
                      <a:prstDash val="solid"/>
                    </a:lnT>
                    <a:lnB w="9525">
                      <a:solidFill>
                        <a:srgbClr val="C0A6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0.0.0.0/0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D030C5"/>
                      </a:solidFill>
                      <a:prstDash val="solid"/>
                    </a:lnT>
                    <a:lnB w="9525">
                      <a:solidFill>
                        <a:srgbClr val="AF34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ALLOW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9F1FB1"/>
                      </a:solidFill>
                      <a:prstDash val="solid"/>
                    </a:lnT>
                    <a:lnB w="9525">
                      <a:solidFill>
                        <a:srgbClr val="6F3AC5"/>
                      </a:solidFill>
                      <a:prstDash val="solid"/>
                    </a:lnB>
                  </a:tcPr>
                </a:tc>
              </a:tr>
              <a:tr h="47326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8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101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501BB1"/>
                      </a:solidFill>
                      <a:prstDash val="solid"/>
                    </a:lnT>
                    <a:lnB w="9525">
                      <a:solidFill>
                        <a:srgbClr val="503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300" spc="-1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1300" spc="-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1300" spc="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300" spc="-9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1300" spc="-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aff</a:t>
                      </a: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c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AFE948"/>
                      </a:solidFill>
                      <a:prstDash val="solid"/>
                    </a:lnT>
                    <a:lnB w="9525">
                      <a:solidFill>
                        <a:srgbClr val="AF3A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4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805C4A"/>
                      </a:solidFill>
                      <a:prstDash val="solid"/>
                    </a:lnT>
                    <a:lnB w="9525">
                      <a:solidFill>
                        <a:srgbClr val="9039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4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C0A6EB"/>
                      </a:solidFill>
                      <a:prstDash val="solid"/>
                    </a:lnT>
                    <a:lnB w="9525">
                      <a:solidFill>
                        <a:srgbClr val="4076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114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::/0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031C5"/>
                      </a:solidFill>
                      <a:prstDash val="solid"/>
                    </a:lnR>
                    <a:lnT w="9525">
                      <a:solidFill>
                        <a:srgbClr val="AF34C5"/>
                      </a:solidFill>
                      <a:prstDash val="solid"/>
                    </a:lnT>
                    <a:lnB w="9525">
                      <a:solidFill>
                        <a:srgbClr val="AFAA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ALLOW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6F3AC5"/>
                      </a:solidFill>
                      <a:prstDash val="solid"/>
                    </a:lnT>
                    <a:lnB w="9525">
                      <a:solidFill>
                        <a:srgbClr val="C052A7"/>
                      </a:solidFill>
                      <a:prstDash val="solid"/>
                    </a:lnB>
                  </a:tcPr>
                </a:tc>
              </a:tr>
              <a:tr h="27066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*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031C5"/>
                      </a:solidFill>
                      <a:prstDash val="solid"/>
                    </a:lnL>
                    <a:lnR w="9525">
                      <a:solidFill>
                        <a:srgbClr val="80E948"/>
                      </a:solidFill>
                      <a:prstDash val="solid"/>
                    </a:lnR>
                    <a:lnT w="9525">
                      <a:solidFill>
                        <a:srgbClr val="503EC5"/>
                      </a:solidFill>
                      <a:prstDash val="solid"/>
                    </a:lnT>
                    <a:lnB w="9525">
                      <a:solidFill>
                        <a:srgbClr val="1FAC1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traffic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9525">
                      <a:solidFill>
                        <a:srgbClr val="80E948"/>
                      </a:solidFill>
                      <a:prstDash val="solid"/>
                    </a:lnL>
                    <a:lnR w="9525">
                      <a:solidFill>
                        <a:srgbClr val="80E948"/>
                      </a:solidFill>
                      <a:prstDash val="solid"/>
                    </a:lnR>
                    <a:lnT w="9525">
                      <a:solidFill>
                        <a:srgbClr val="AF3A52"/>
                      </a:solidFill>
                      <a:prstDash val="solid"/>
                    </a:lnT>
                    <a:lnB w="9525">
                      <a:solidFill>
                        <a:srgbClr val="DFC9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4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80E948"/>
                      </a:solidFill>
                      <a:prstDash val="solid"/>
                    </a:lnL>
                    <a:lnR w="9525">
                      <a:solidFill>
                        <a:srgbClr val="80E948"/>
                      </a:solidFill>
                      <a:prstDash val="solid"/>
                    </a:lnR>
                    <a:lnT w="9525">
                      <a:solidFill>
                        <a:srgbClr val="903952"/>
                      </a:solidFill>
                      <a:prstDash val="solid"/>
                    </a:lnT>
                    <a:lnB w="9525">
                      <a:solidFill>
                        <a:srgbClr val="6F73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4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80E948"/>
                      </a:solidFill>
                      <a:prstDash val="solid"/>
                    </a:lnL>
                    <a:lnR w="9525">
                      <a:solidFill>
                        <a:srgbClr val="80E948"/>
                      </a:solidFill>
                      <a:prstDash val="solid"/>
                    </a:lnR>
                    <a:lnT w="9525">
                      <a:solidFill>
                        <a:srgbClr val="407612"/>
                      </a:solidFill>
                      <a:prstDash val="solid"/>
                    </a:lnT>
                    <a:lnB w="9525">
                      <a:solidFill>
                        <a:srgbClr val="9039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0.0.0.0/0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9525">
                      <a:solidFill>
                        <a:srgbClr val="80E948"/>
                      </a:solidFill>
                      <a:prstDash val="solid"/>
                    </a:lnL>
                    <a:lnR w="9525">
                      <a:solidFill>
                        <a:srgbClr val="80E948"/>
                      </a:solidFill>
                      <a:prstDash val="solid"/>
                    </a:lnR>
                    <a:lnT w="9525">
                      <a:solidFill>
                        <a:srgbClr val="AFAAE4"/>
                      </a:solidFill>
                      <a:prstDash val="solid"/>
                    </a:lnT>
                    <a:lnB w="9525">
                      <a:solidFill>
                        <a:srgbClr val="AF30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2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DENY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80E948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052A7"/>
                      </a:solidFill>
                      <a:prstDash val="solid"/>
                    </a:lnT>
                    <a:lnB w="9525">
                      <a:solidFill>
                        <a:srgbClr val="80904F"/>
                      </a:solidFill>
                      <a:prstDash val="solid"/>
                    </a:lnB>
                  </a:tcPr>
                </a:tc>
              </a:tr>
              <a:tr h="47324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*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80E948"/>
                      </a:solidFill>
                      <a:prstDash val="solid"/>
                    </a:lnL>
                    <a:lnR w="9525">
                      <a:solidFill>
                        <a:srgbClr val="503EC5"/>
                      </a:solidFill>
                      <a:prstDash val="solid"/>
                    </a:lnR>
                    <a:lnT w="9525">
                      <a:solidFill>
                        <a:srgbClr val="1FAC15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300" spc="-6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1300" spc="-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1300" spc="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300" spc="-1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1300" spc="-1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1300" spc="-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ff</a:t>
                      </a:r>
                      <a:r>
                        <a:rPr dirty="0" sz="1300" spc="-1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130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c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503EC5"/>
                      </a:solidFill>
                      <a:prstDash val="solid"/>
                    </a:lnL>
                    <a:lnR w="9525">
                      <a:solidFill>
                        <a:srgbClr val="503EC5"/>
                      </a:solidFill>
                      <a:prstDash val="solid"/>
                    </a:lnR>
                    <a:lnT w="9525">
                      <a:solidFill>
                        <a:srgbClr val="DFC92D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3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503EC5"/>
                      </a:solidFill>
                      <a:prstDash val="solid"/>
                    </a:lnL>
                    <a:lnR w="9525">
                      <a:solidFill>
                        <a:srgbClr val="503EC5"/>
                      </a:solidFill>
                      <a:prstDash val="solid"/>
                    </a:lnR>
                    <a:lnT w="9525">
                      <a:solidFill>
                        <a:srgbClr val="6F7316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35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503EC5"/>
                      </a:solidFill>
                      <a:prstDash val="solid"/>
                    </a:lnL>
                    <a:lnR w="9525">
                      <a:solidFill>
                        <a:srgbClr val="503EC5"/>
                      </a:solidFill>
                      <a:prstDash val="solid"/>
                    </a:lnR>
                    <a:lnT w="9525">
                      <a:solidFill>
                        <a:srgbClr val="9039C5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11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::/0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503EC5"/>
                      </a:solidFill>
                      <a:prstDash val="solid"/>
                    </a:lnL>
                    <a:lnR w="9525">
                      <a:solidFill>
                        <a:srgbClr val="503EC5"/>
                      </a:solidFill>
                      <a:prstDash val="solid"/>
                    </a:lnR>
                    <a:lnT w="9525">
                      <a:solidFill>
                        <a:srgbClr val="AF3052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-20">
                          <a:solidFill>
                            <a:srgbClr val="444444"/>
                          </a:solidFill>
                          <a:latin typeface="Lucida Sans Unicode"/>
                          <a:cs typeface="Lucida Sans Unicode"/>
                        </a:rPr>
                        <a:t>DENY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355">
                    <a:lnL w="9525">
                      <a:solidFill>
                        <a:srgbClr val="503EC5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80904F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9711055" cy="99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</a:t>
            </a:r>
            <a:r>
              <a:rPr dirty="0" sz="2400" spc="15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ault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Net</a:t>
            </a:r>
            <a:r>
              <a:rPr dirty="0" sz="2400" spc="40" b="1">
                <a:latin typeface="Times New Roman"/>
                <a:cs typeface="Times New Roman"/>
              </a:rPr>
              <a:t>w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k</a:t>
            </a:r>
            <a:r>
              <a:rPr dirty="0" sz="2400" spc="-1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V</a:t>
            </a:r>
            <a:r>
              <a:rPr dirty="0" sz="2400" spc="-10" b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557530" indent="-229235">
              <a:lnSpc>
                <a:spcPct val="100000"/>
              </a:lnSpc>
              <a:spcBef>
                <a:spcPts val="2330"/>
              </a:spcBef>
              <a:buFont typeface="Arial MT"/>
              <a:buChar char="•"/>
              <a:tabLst>
                <a:tab pos="556895" algn="l"/>
                <a:tab pos="557530" algn="l"/>
              </a:tabLst>
            </a:pPr>
            <a:r>
              <a:rPr dirty="0" sz="2000">
                <a:latin typeface="Times New Roman"/>
                <a:cs typeface="Times New Roman"/>
              </a:rPr>
              <a:t>The following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example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IPv6.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3959" y="1897379"/>
            <a:ext cx="7043420" cy="4267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5628640" cy="3728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Controlling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Access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Subnet</a:t>
            </a:r>
            <a:endParaRPr sz="2400">
              <a:latin typeface="Times New Roman"/>
              <a:cs typeface="Times New Roman"/>
            </a:endParaRPr>
          </a:p>
          <a:p>
            <a:pPr marL="560070" marR="1787525" indent="-228600">
              <a:lnSpc>
                <a:spcPct val="150000"/>
              </a:lnSpc>
              <a:spcBef>
                <a:spcPts val="1060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55">
                <a:latin typeface="Times New Roman"/>
                <a:cs typeface="Times New Roman"/>
              </a:rPr>
              <a:t>Your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rules 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rules allow</a:t>
            </a:r>
            <a:r>
              <a:rPr dirty="0" sz="2000" spc="-10">
                <a:latin typeface="Times New Roman"/>
                <a:cs typeface="Times New Roman"/>
              </a:rPr>
              <a:t> access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30">
                <a:latin typeface="Times New Roman"/>
                <a:cs typeface="Times New Roman"/>
              </a:rPr>
              <a:t>IP </a:t>
            </a:r>
            <a:r>
              <a:rPr dirty="0" sz="2000" spc="-5">
                <a:latin typeface="Times New Roman"/>
                <a:cs typeface="Times New Roman"/>
              </a:rPr>
              <a:t>address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 computer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(172.31.1.2/32).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other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networks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denied.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910" y="2737167"/>
            <a:ext cx="576135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Security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groups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in</a:t>
            </a:r>
            <a:r>
              <a:rPr dirty="0" sz="4000" spc="-190" b="1">
                <a:latin typeface="Arial"/>
                <a:cs typeface="Arial"/>
              </a:rPr>
              <a:t> </a:t>
            </a:r>
            <a:r>
              <a:rPr dirty="0" sz="4000" spc="-75" b="1">
                <a:latin typeface="Arial"/>
                <a:cs typeface="Arial"/>
              </a:rPr>
              <a:t>AWS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022" y="385127"/>
            <a:ext cx="2469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Networking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4885" y="1793367"/>
            <a:ext cx="5496560" cy="4888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8890" indent="-228600">
              <a:lnSpc>
                <a:spcPct val="1102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have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limits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security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groups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VPC,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rules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group,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security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groups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associate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network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interface.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rules,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rules.</a:t>
            </a:r>
            <a:endParaRPr sz="1800">
              <a:latin typeface="Times New Roman"/>
              <a:cs typeface="Times New Roman"/>
            </a:endParaRPr>
          </a:p>
          <a:p>
            <a:pPr marL="241300" marR="38735" indent="-228600">
              <a:lnSpc>
                <a:spcPct val="1102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separate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rules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inbound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outbound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traffic.</a:t>
            </a:r>
            <a:endParaRPr sz="1800">
              <a:latin typeface="Times New Roman"/>
              <a:cs typeface="Times New Roman"/>
            </a:endParaRPr>
          </a:p>
          <a:p>
            <a:pPr marL="241300" marR="473709" indent="-228600">
              <a:lnSpc>
                <a:spcPct val="1102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 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5">
                <a:latin typeface="Times New Roman"/>
                <a:cs typeface="Times New Roman"/>
              </a:rPr>
              <a:t> group,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inbound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rules.</a:t>
            </a:r>
            <a:endParaRPr sz="1800">
              <a:latin typeface="Times New Roman"/>
              <a:cs typeface="Times New Roman"/>
            </a:endParaRPr>
          </a:p>
          <a:p>
            <a:pPr algn="just" marL="241300" marR="274955" indent="-228600">
              <a:lnSpc>
                <a:spcPct val="1103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default,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security group </a:t>
            </a:r>
            <a:r>
              <a:rPr dirty="0" sz="1800">
                <a:latin typeface="Times New Roman"/>
                <a:cs typeface="Times New Roman"/>
              </a:rPr>
              <a:t>includes an </a:t>
            </a:r>
            <a:r>
              <a:rPr dirty="0" sz="1800" spc="-5">
                <a:latin typeface="Times New Roman"/>
                <a:cs typeface="Times New Roman"/>
              </a:rPr>
              <a:t>outbound </a:t>
            </a:r>
            <a:r>
              <a:rPr dirty="0" sz="1800">
                <a:latin typeface="Times New Roman"/>
                <a:cs typeface="Times New Roman"/>
              </a:rPr>
              <a:t>rule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10">
                <a:latin typeface="Times New Roman"/>
                <a:cs typeface="Times New Roman"/>
              </a:rPr>
              <a:t>allows </a:t>
            </a:r>
            <a:r>
              <a:rPr dirty="0" sz="1800">
                <a:latin typeface="Times New Roman"/>
                <a:cs typeface="Times New Roman"/>
              </a:rPr>
              <a:t>all outbound </a:t>
            </a:r>
            <a:r>
              <a:rPr dirty="0" sz="1800" spc="-10">
                <a:latin typeface="Times New Roman"/>
                <a:cs typeface="Times New Roman"/>
              </a:rPr>
              <a:t>traffic. </a:t>
            </a:r>
            <a:r>
              <a:rPr dirty="0" sz="1800" spc="-20">
                <a:latin typeface="Times New Roman"/>
                <a:cs typeface="Times New Roman"/>
              </a:rPr>
              <a:t>If </a:t>
            </a:r>
            <a:r>
              <a:rPr dirty="0" sz="1800" spc="-15">
                <a:latin typeface="Times New Roman"/>
                <a:cs typeface="Times New Roman"/>
              </a:rPr>
              <a:t>your </a:t>
            </a:r>
            <a:r>
              <a:rPr dirty="0" sz="1800">
                <a:latin typeface="Times New Roman"/>
                <a:cs typeface="Times New Roman"/>
              </a:rPr>
              <a:t>security </a:t>
            </a:r>
            <a:r>
              <a:rPr dirty="0" sz="1800" spc="-5">
                <a:latin typeface="Times New Roman"/>
                <a:cs typeface="Times New Roman"/>
              </a:rPr>
              <a:t>group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no outbound rules, no outbound </a:t>
            </a:r>
            <a:r>
              <a:rPr dirty="0" sz="1800" spc="-15">
                <a:latin typeface="Times New Roman"/>
                <a:cs typeface="Times New Roman"/>
              </a:rPr>
              <a:t>traffic </a:t>
            </a:r>
            <a:r>
              <a:rPr dirty="0" sz="1800" spc="-5">
                <a:latin typeface="Times New Roman"/>
                <a:cs typeface="Times New Roman"/>
              </a:rPr>
              <a:t>originating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allowed.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5">
                <a:latin typeface="Times New Roman"/>
                <a:cs typeface="Times New Roman"/>
              </a:rPr>
              <a:t> groups</a:t>
            </a:r>
            <a:r>
              <a:rPr dirty="0" sz="1800">
                <a:latin typeface="Times New Roman"/>
                <a:cs typeface="Times New Roman"/>
              </a:rPr>
              <a:t> are </a:t>
            </a:r>
            <a:r>
              <a:rPr dirty="0" sz="1800" spc="-5">
                <a:latin typeface="Times New Roman"/>
                <a:cs typeface="Times New Roman"/>
              </a:rPr>
              <a:t>stateful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—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44132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Characteristics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security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groups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470015" y="1793367"/>
            <a:ext cx="5490210" cy="484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64465">
              <a:lnSpc>
                <a:spcPct val="110200"/>
              </a:lnSpc>
              <a:spcBef>
                <a:spcPts val="100"/>
              </a:spcBef>
            </a:pP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response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traffic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allowed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flow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 regardless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 inbound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security group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rules.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Responses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allowed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inbound </a:t>
            </a:r>
            <a:r>
              <a:rPr dirty="0" sz="1800" spc="-15">
                <a:latin typeface="Times New Roman"/>
                <a:cs typeface="Times New Roman"/>
              </a:rPr>
              <a:t>traffic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10">
                <a:latin typeface="Times New Roman"/>
                <a:cs typeface="Times New Roman"/>
              </a:rPr>
              <a:t>allowed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flow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regardless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outbound rules.</a:t>
            </a:r>
            <a:endParaRPr sz="1800">
              <a:latin typeface="Times New Roman"/>
              <a:cs typeface="Times New Roman"/>
            </a:endParaRPr>
          </a:p>
          <a:p>
            <a:pPr marL="241300" marR="98425" indent="-228600">
              <a:lnSpc>
                <a:spcPct val="110300"/>
              </a:lnSpc>
              <a:spcBef>
                <a:spcPts val="9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Instances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associated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 </a:t>
            </a:r>
            <a:r>
              <a:rPr dirty="0" sz="1800" spc="-5">
                <a:latin typeface="Times New Roman"/>
                <a:cs typeface="Times New Roman"/>
              </a:rPr>
              <a:t>group </a:t>
            </a:r>
            <a:r>
              <a:rPr dirty="0" sz="1800">
                <a:latin typeface="Times New Roman"/>
                <a:cs typeface="Times New Roman"/>
              </a:rPr>
              <a:t>cannot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talk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unless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 rules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allowing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(exception: </a:t>
            </a:r>
            <a:r>
              <a:rPr dirty="0" sz="1800">
                <a:latin typeface="Times New Roman"/>
                <a:cs typeface="Times New Roman"/>
              </a:rPr>
              <a:t> the </a:t>
            </a:r>
            <a:r>
              <a:rPr dirty="0" sz="1800" spc="-5">
                <a:latin typeface="Times New Roman"/>
                <a:cs typeface="Times New Roman"/>
              </a:rPr>
              <a:t>default</a:t>
            </a:r>
            <a:r>
              <a:rPr dirty="0" sz="1800">
                <a:latin typeface="Times New Roman"/>
                <a:cs typeface="Times New Roman"/>
              </a:rPr>
              <a:t> security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group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r>
              <a:rPr dirty="0" sz="1800">
                <a:latin typeface="Times New Roman"/>
                <a:cs typeface="Times New Roman"/>
              </a:rPr>
              <a:t> these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rules 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default).</a:t>
            </a:r>
            <a:endParaRPr sz="1800">
              <a:latin typeface="Times New Roman"/>
              <a:cs typeface="Times New Roman"/>
            </a:endParaRPr>
          </a:p>
          <a:p>
            <a:pPr marL="241300" marR="130810" indent="-228600">
              <a:lnSpc>
                <a:spcPct val="11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Security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groups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associated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interfaces.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After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launch 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change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security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groups</a:t>
            </a:r>
            <a:r>
              <a:rPr dirty="0" sz="1800">
                <a:latin typeface="Times New Roman"/>
                <a:cs typeface="Times New Roman"/>
              </a:rPr>
              <a:t> associated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which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changes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security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groups</a:t>
            </a:r>
            <a:r>
              <a:rPr dirty="0" sz="1800">
                <a:latin typeface="Times New Roman"/>
                <a:cs typeface="Times New Roman"/>
              </a:rPr>
              <a:t> associated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primary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interface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(eth0).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When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security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group,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must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20"/>
              </a:spcBef>
            </a:pP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description.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26782" y="1928939"/>
          <a:ext cx="10230485" cy="4615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3970"/>
                <a:gridCol w="1607820"/>
                <a:gridCol w="1954530"/>
                <a:gridCol w="4098925"/>
              </a:tblGrid>
              <a:tr h="369315">
                <a:tc gridSpan="4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Inbound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9525">
                      <a:solidFill>
                        <a:srgbClr val="EF5FCF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40F0D9"/>
                      </a:solidFill>
                      <a:prstDash val="solid"/>
                    </a:lnT>
                    <a:lnB w="9525">
                      <a:solidFill>
                        <a:srgbClr val="C05B1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9189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Source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9525">
                      <a:solidFill>
                        <a:srgbClr val="EF5FCF"/>
                      </a:solidFill>
                      <a:prstDash val="solid"/>
                    </a:lnL>
                    <a:lnR w="9525">
                      <a:solidFill>
                        <a:srgbClr val="EF5FCF"/>
                      </a:solidFill>
                      <a:prstDash val="solid"/>
                    </a:lnR>
                    <a:lnT w="9525">
                      <a:solidFill>
                        <a:srgbClr val="5F5FD7"/>
                      </a:solidFill>
                      <a:prstDash val="solid"/>
                    </a:lnT>
                    <a:lnB w="9525">
                      <a:solidFill>
                        <a:srgbClr val="C0F8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Protocol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9525">
                      <a:solidFill>
                        <a:srgbClr val="EF5FCF"/>
                      </a:solidFill>
                      <a:prstDash val="solid"/>
                    </a:lnL>
                    <a:lnR w="9525">
                      <a:solidFill>
                        <a:srgbClr val="EF5FCF"/>
                      </a:solidFill>
                      <a:prstDash val="solid"/>
                    </a:lnR>
                    <a:lnT w="9525">
                      <a:solidFill>
                        <a:srgbClr val="1F53D7"/>
                      </a:solidFill>
                      <a:prstDash val="solid"/>
                    </a:lnT>
                    <a:lnB w="9525">
                      <a:solidFill>
                        <a:srgbClr val="80F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Range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9525">
                      <a:solidFill>
                        <a:srgbClr val="EF5FCF"/>
                      </a:solidFill>
                      <a:prstDash val="solid"/>
                    </a:lnL>
                    <a:lnR w="9525">
                      <a:solidFill>
                        <a:srgbClr val="EF5FCF"/>
                      </a:solidFill>
                      <a:prstDash val="solid"/>
                    </a:lnR>
                    <a:lnT w="9525">
                      <a:solidFill>
                        <a:srgbClr val="1F53D7"/>
                      </a:solidFill>
                      <a:prstDash val="solid"/>
                    </a:lnT>
                    <a:lnB w="9525">
                      <a:solidFill>
                        <a:srgbClr val="9F74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Comments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9525">
                      <a:solidFill>
                        <a:srgbClr val="EF5FCF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05B13"/>
                      </a:solidFill>
                      <a:prstDash val="solid"/>
                    </a:lnT>
                    <a:lnB w="9525">
                      <a:solidFill>
                        <a:srgbClr val="AF0FD1"/>
                      </a:solidFill>
                      <a:prstDash val="solid"/>
                    </a:lnB>
                  </a:tcPr>
                </a:tc>
              </a:tr>
              <a:tr h="1099311">
                <a:tc>
                  <a:txBody>
                    <a:bodyPr/>
                    <a:lstStyle/>
                    <a:p>
                      <a:pPr marL="32384" marR="2736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2000" spc="-3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dirty="0" sz="20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3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ID </a:t>
                      </a:r>
                      <a:r>
                        <a:rPr dirty="0" sz="2000" spc="-484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(sg-</a:t>
                      </a:r>
                      <a:r>
                        <a:rPr dirty="0" sz="2000" spc="-15" i="1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xxxxxxxx</a:t>
                      </a:r>
                      <a:r>
                        <a:rPr dirty="0" sz="20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EF5FCF"/>
                      </a:solidFill>
                      <a:prstDash val="solid"/>
                    </a:lnL>
                    <a:lnR w="9525">
                      <a:solidFill>
                        <a:srgbClr val="D0F0D9"/>
                      </a:solidFill>
                      <a:prstDash val="solid"/>
                    </a:lnR>
                    <a:lnT w="9525">
                      <a:solidFill>
                        <a:srgbClr val="C0F8D9"/>
                      </a:solidFill>
                      <a:prstDash val="solid"/>
                    </a:lnT>
                    <a:lnB w="9525">
                      <a:solidFill>
                        <a:srgbClr val="0077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D0F0D9"/>
                      </a:solidFill>
                      <a:prstDash val="solid"/>
                    </a:lnL>
                    <a:lnR w="9525">
                      <a:solidFill>
                        <a:srgbClr val="D0F0D9"/>
                      </a:solidFill>
                      <a:prstDash val="solid"/>
                    </a:lnR>
                    <a:lnT w="9525">
                      <a:solidFill>
                        <a:srgbClr val="80F9D9"/>
                      </a:solidFill>
                      <a:prstDash val="solid"/>
                    </a:lnT>
                    <a:lnB w="9525">
                      <a:solidFill>
                        <a:srgbClr val="0077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D0F0D9"/>
                      </a:solidFill>
                      <a:prstDash val="solid"/>
                    </a:lnL>
                    <a:lnR w="9525">
                      <a:solidFill>
                        <a:srgbClr val="D0F0D9"/>
                      </a:solidFill>
                      <a:prstDash val="solid"/>
                    </a:lnR>
                    <a:lnT w="9525">
                      <a:solidFill>
                        <a:srgbClr val="9F7409"/>
                      </a:solidFill>
                      <a:prstDash val="solid"/>
                    </a:lnT>
                    <a:lnB w="9525">
                      <a:solidFill>
                        <a:srgbClr val="0077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3016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Allow </a:t>
                      </a:r>
                      <a:r>
                        <a:rPr dirty="0" sz="20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inbound </a:t>
                      </a:r>
                      <a:r>
                        <a:rPr dirty="0" sz="20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traffic </a:t>
                      </a: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from instances </a:t>
                      </a:r>
                      <a:r>
                        <a:rPr dirty="0" sz="2000" spc="-49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assigned</a:t>
                      </a:r>
                      <a:r>
                        <a:rPr dirty="0" sz="2000" spc="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3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20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security group.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D0F0D9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AF0FD1"/>
                      </a:solidFill>
                      <a:prstDash val="solid"/>
                    </a:lnT>
                    <a:lnB w="9525">
                      <a:solidFill>
                        <a:srgbClr val="0077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16">
                <a:tc gridSpan="4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b="1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Outbound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D0F0D9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7709"/>
                      </a:solidFill>
                      <a:prstDash val="solid"/>
                    </a:lnT>
                    <a:lnB w="9525">
                      <a:solidFill>
                        <a:srgbClr val="0F770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931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Destination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007709"/>
                      </a:solidFill>
                      <a:prstDash val="solid"/>
                    </a:lnR>
                    <a:lnT w="9525">
                      <a:solidFill>
                        <a:srgbClr val="D0F0D9"/>
                      </a:solidFill>
                      <a:prstDash val="solid"/>
                    </a:lnT>
                    <a:lnB w="9525">
                      <a:solidFill>
                        <a:srgbClr val="5FFF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Protocol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007709"/>
                      </a:solidFill>
                      <a:prstDash val="solid"/>
                    </a:lnR>
                    <a:lnT w="9525">
                      <a:solidFill>
                        <a:srgbClr val="805D13"/>
                      </a:solidFill>
                      <a:prstDash val="solid"/>
                    </a:lnT>
                    <a:lnB w="9525">
                      <a:solidFill>
                        <a:srgbClr val="2FB5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Range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007709"/>
                      </a:solidFill>
                      <a:prstDash val="solid"/>
                    </a:lnR>
                    <a:lnT w="9525">
                      <a:solidFill>
                        <a:srgbClr val="0F7709"/>
                      </a:solidFill>
                      <a:prstDash val="solid"/>
                    </a:lnT>
                    <a:lnB w="9525">
                      <a:solidFill>
                        <a:srgbClr val="0FF0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Comments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F7709"/>
                      </a:solidFill>
                      <a:prstDash val="solid"/>
                    </a:lnT>
                    <a:lnB w="9525">
                      <a:solidFill>
                        <a:srgbClr val="2F5E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9829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0.0.0.0/0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007709"/>
                      </a:solidFill>
                      <a:prstDash val="solid"/>
                    </a:lnR>
                    <a:lnT w="9525">
                      <a:solidFill>
                        <a:srgbClr val="5FFFD9"/>
                      </a:solidFill>
                      <a:prstDash val="solid"/>
                    </a:lnT>
                    <a:lnB w="9525">
                      <a:solidFill>
                        <a:srgbClr val="405D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007709"/>
                      </a:solidFill>
                      <a:prstDash val="solid"/>
                    </a:lnR>
                    <a:lnT w="9525">
                      <a:solidFill>
                        <a:srgbClr val="2FB5EB"/>
                      </a:solidFill>
                      <a:prstDash val="solid"/>
                    </a:lnT>
                    <a:lnB w="9525">
                      <a:solidFill>
                        <a:srgbClr val="905E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007709"/>
                      </a:solidFill>
                      <a:prstDash val="solid"/>
                    </a:lnR>
                    <a:lnT w="9525">
                      <a:solidFill>
                        <a:srgbClr val="0FF0D9"/>
                      </a:solidFill>
                      <a:prstDash val="solid"/>
                    </a:lnT>
                    <a:lnB w="9525">
                      <a:solidFill>
                        <a:srgbClr val="DF5D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dirty="0" sz="20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2000" spc="-3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outbound</a:t>
                      </a:r>
                      <a:r>
                        <a:rPr dirty="0" sz="20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IPv4</a:t>
                      </a:r>
                      <a:r>
                        <a:rPr dirty="0" sz="2000" spc="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traffic.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2F5E13"/>
                      </a:solidFill>
                      <a:prstDash val="solid"/>
                    </a:lnT>
                    <a:lnB w="9525">
                      <a:solidFill>
                        <a:srgbClr val="DFDDB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18932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::/0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007709"/>
                      </a:solidFill>
                      <a:prstDash val="solid"/>
                    </a:lnR>
                    <a:lnT w="9525">
                      <a:solidFill>
                        <a:srgbClr val="405D13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007709"/>
                      </a:solidFill>
                      <a:prstDash val="solid"/>
                    </a:lnR>
                    <a:lnT w="9525">
                      <a:solidFill>
                        <a:srgbClr val="905E13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007709"/>
                      </a:solidFill>
                      <a:prstDash val="solid"/>
                    </a:lnR>
                    <a:lnT w="9525">
                      <a:solidFill>
                        <a:srgbClr val="DF5D13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marR="412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Allow all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outbound 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IPv6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traffic.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rule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added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if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20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VPC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IPv6</a:t>
                      </a:r>
                      <a:r>
                        <a:rPr dirty="0" sz="20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CIDR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20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associate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IPv6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CIDR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20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dirty="0" sz="20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VPC.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7709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FDDBB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53454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Default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rules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for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default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security </a:t>
            </a:r>
            <a:r>
              <a:rPr dirty="0" sz="2400" spc="-10" b="1">
                <a:latin typeface="Times New Roman"/>
                <a:cs typeface="Times New Roman"/>
              </a:rPr>
              <a:t>group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67511" y="1863661"/>
          <a:ext cx="10149205" cy="457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60"/>
                <a:gridCol w="956310"/>
                <a:gridCol w="1231264"/>
                <a:gridCol w="5067935"/>
              </a:tblGrid>
              <a:tr h="306450">
                <a:tc gridSpan="4">
                  <a:txBody>
                    <a:bodyPr/>
                    <a:lstStyle/>
                    <a:p>
                      <a:pPr marL="15875">
                        <a:lnSpc>
                          <a:spcPts val="2095"/>
                        </a:lnSpc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Inbound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EF47DE"/>
                      </a:solidFill>
                      <a:prstDash val="solid"/>
                    </a:lnT>
                    <a:lnB w="9525">
                      <a:solidFill>
                        <a:srgbClr val="DF5ED7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2999">
                <a:tc>
                  <a:txBody>
                    <a:bodyPr/>
                    <a:lstStyle/>
                    <a:p>
                      <a:pPr marL="15875">
                        <a:lnSpc>
                          <a:spcPts val="2095"/>
                        </a:lnSpc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0050CF"/>
                      </a:solidFill>
                      <a:prstDash val="solid"/>
                    </a:lnR>
                    <a:lnT w="9525">
                      <a:solidFill>
                        <a:srgbClr val="C0924F"/>
                      </a:solidFill>
                      <a:prstDash val="solid"/>
                    </a:lnT>
                    <a:lnB w="9525">
                      <a:solidFill>
                        <a:srgbClr val="EF18B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095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Protocol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0050CF"/>
                      </a:solidFill>
                      <a:prstDash val="solid"/>
                    </a:lnR>
                    <a:lnT w="9525">
                      <a:solidFill>
                        <a:srgbClr val="1FF4D9"/>
                      </a:solidFill>
                      <a:prstDash val="solid"/>
                    </a:lnT>
                    <a:lnB w="9525">
                      <a:solidFill>
                        <a:srgbClr val="EFAF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095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dirty="0" sz="1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0050CF"/>
                      </a:solidFill>
                      <a:prstDash val="solid"/>
                    </a:lnR>
                    <a:lnT w="9525">
                      <a:solidFill>
                        <a:srgbClr val="DF5ED7"/>
                      </a:solidFill>
                      <a:prstDash val="solid"/>
                    </a:lnT>
                    <a:lnB w="9525">
                      <a:solidFill>
                        <a:srgbClr val="9FD5E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95"/>
                        </a:lnSpc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Comments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F5ED7"/>
                      </a:solidFill>
                      <a:prstDash val="solid"/>
                    </a:lnT>
                    <a:lnB w="9525">
                      <a:solidFill>
                        <a:srgbClr val="1F1AB1"/>
                      </a:solidFill>
                      <a:prstDash val="solid"/>
                    </a:lnB>
                  </a:tcPr>
                </a:tc>
              </a:tr>
              <a:tr h="854963">
                <a:tc>
                  <a:txBody>
                    <a:bodyPr/>
                    <a:lstStyle/>
                    <a:p>
                      <a:pPr marL="15875">
                        <a:lnSpc>
                          <a:spcPts val="2095"/>
                        </a:lnSpc>
                      </a:pPr>
                      <a:r>
                        <a:rPr dirty="0" sz="1800" spc="-4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network's</a:t>
                      </a:r>
                      <a:r>
                        <a:rPr dirty="0" sz="1800" spc="8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public </a:t>
                      </a: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IPv4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dirty="0" sz="1800" spc="-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range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0050CF"/>
                      </a:solidFill>
                      <a:prstDash val="solid"/>
                    </a:lnR>
                    <a:lnT w="9525">
                      <a:solidFill>
                        <a:srgbClr val="EF18B1"/>
                      </a:solidFill>
                      <a:prstDash val="solid"/>
                    </a:lnT>
                    <a:lnB w="9525">
                      <a:solidFill>
                        <a:srgbClr val="8044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095"/>
                        </a:lnSpc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0050CF"/>
                      </a:solidFill>
                      <a:prstDash val="solid"/>
                    </a:lnR>
                    <a:lnT w="9525">
                      <a:solidFill>
                        <a:srgbClr val="EFAFEB"/>
                      </a:solidFill>
                      <a:prstDash val="solid"/>
                    </a:lnT>
                    <a:lnB w="9525">
                      <a:solidFill>
                        <a:srgbClr val="5094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095"/>
                        </a:lnSpc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0050CF"/>
                      </a:solidFill>
                      <a:prstDash val="solid"/>
                    </a:lnR>
                    <a:lnT w="9525">
                      <a:solidFill>
                        <a:srgbClr val="9FD5E0"/>
                      </a:solidFill>
                      <a:prstDash val="solid"/>
                    </a:lnT>
                    <a:lnB w="9525">
                      <a:solidFill>
                        <a:srgbClr val="EFDF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95"/>
                        </a:lnSpc>
                      </a:pP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Allow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inbound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SSH access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Linux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instances</a:t>
                      </a:r>
                      <a:r>
                        <a:rPr dirty="0" sz="1800" spc="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from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145" marR="268605">
                        <a:lnSpc>
                          <a:spcPct val="100000"/>
                        </a:lnSpc>
                      </a:pP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IPv4</a:t>
                      </a:r>
                      <a:r>
                        <a:rPr dirty="0" sz="1800" spc="6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dirty="0" sz="1800" spc="-3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addresses</a:t>
                      </a:r>
                      <a:r>
                        <a:rPr dirty="0" sz="18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00" spc="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800" spc="4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dirty="0" sz="1800" spc="4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(over</a:t>
                      </a:r>
                      <a:r>
                        <a:rPr dirty="0" sz="1800" spc="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Internet </a:t>
                      </a:r>
                      <a:r>
                        <a:rPr dirty="0" sz="1800" spc="-434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gateway)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1F1AB1"/>
                      </a:solidFill>
                      <a:prstDash val="solid"/>
                    </a:lnT>
                    <a:lnB w="9525">
                      <a:solidFill>
                        <a:srgbClr val="D00A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54963">
                <a:tc>
                  <a:txBody>
                    <a:bodyPr/>
                    <a:lstStyle/>
                    <a:p>
                      <a:pPr marL="15875">
                        <a:lnSpc>
                          <a:spcPts val="2095"/>
                        </a:lnSpc>
                      </a:pPr>
                      <a:r>
                        <a:rPr dirty="0" sz="1800" spc="-4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network's</a:t>
                      </a:r>
                      <a:r>
                        <a:rPr dirty="0" sz="1800" spc="8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public </a:t>
                      </a: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IPv4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dirty="0" sz="1800" spc="-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range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0050CF"/>
                      </a:solidFill>
                      <a:prstDash val="solid"/>
                    </a:lnR>
                    <a:lnT w="9525">
                      <a:solidFill>
                        <a:srgbClr val="8044DE"/>
                      </a:solidFill>
                      <a:prstDash val="solid"/>
                    </a:lnT>
                    <a:lnB w="9525">
                      <a:solidFill>
                        <a:srgbClr val="6F12B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095"/>
                        </a:lnSpc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0050CF"/>
                      </a:solidFill>
                      <a:prstDash val="solid"/>
                    </a:lnR>
                    <a:lnT w="9525">
                      <a:solidFill>
                        <a:srgbClr val="50944F"/>
                      </a:solidFill>
                      <a:prstDash val="solid"/>
                    </a:lnT>
                    <a:lnB w="9525">
                      <a:solidFill>
                        <a:srgbClr val="6F12B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095"/>
                        </a:lnSpc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3389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0050CF"/>
                      </a:solidFill>
                      <a:prstDash val="solid"/>
                    </a:lnR>
                    <a:lnT w="9525">
                      <a:solidFill>
                        <a:srgbClr val="EFDFE0"/>
                      </a:solidFill>
                      <a:prstDash val="solid"/>
                    </a:lnT>
                    <a:lnB w="9525">
                      <a:solidFill>
                        <a:srgbClr val="6F12B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95"/>
                        </a:lnSpc>
                      </a:pP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Allow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inbound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RDP</a:t>
                      </a:r>
                      <a:r>
                        <a:rPr dirty="0" sz="1800" spc="-8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access to</a:t>
                      </a:r>
                      <a:r>
                        <a:rPr dirty="0" sz="1800" spc="-3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dirty="0" sz="1800" spc="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instances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145" marR="530225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800" spc="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IPv4</a:t>
                      </a:r>
                      <a:r>
                        <a:rPr dirty="0" sz="1800" spc="4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dirty="0" sz="1800" spc="-3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addresses</a:t>
                      </a:r>
                      <a:r>
                        <a:rPr dirty="0" sz="1800" spc="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your</a:t>
                      </a:r>
                      <a:r>
                        <a:rPr dirty="0" sz="1800" spc="6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dirty="0" sz="1800" spc="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(over</a:t>
                      </a:r>
                      <a:r>
                        <a:rPr dirty="0" sz="1800" spc="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-434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Internet</a:t>
                      </a:r>
                      <a:r>
                        <a:rPr dirty="0" sz="1800" spc="4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gateway)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00AE3"/>
                      </a:solidFill>
                      <a:prstDash val="solid"/>
                    </a:lnT>
                    <a:lnB w="9525">
                      <a:solidFill>
                        <a:srgbClr val="6F12B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6324">
                <a:tc gridSpan="4">
                  <a:txBody>
                    <a:bodyPr/>
                    <a:lstStyle/>
                    <a:p>
                      <a:pPr marL="15875">
                        <a:lnSpc>
                          <a:spcPts val="2100"/>
                        </a:lnSpc>
                      </a:pPr>
                      <a:r>
                        <a:rPr dirty="0" sz="1800" spc="-5" b="1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Outbound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50CF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6F12B1"/>
                      </a:solidFill>
                      <a:prstDash val="solid"/>
                    </a:lnT>
                    <a:lnB w="9525">
                      <a:solidFill>
                        <a:srgbClr val="AF16B1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2999">
                <a:tc>
                  <a:txBody>
                    <a:bodyPr/>
                    <a:lstStyle/>
                    <a:p>
                      <a:pPr marL="15875">
                        <a:lnSpc>
                          <a:spcPts val="2100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Destination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6F12B1"/>
                      </a:solidFill>
                      <a:prstDash val="solid"/>
                    </a:lnR>
                    <a:lnT w="9525">
                      <a:solidFill>
                        <a:srgbClr val="0050CF"/>
                      </a:solidFill>
                      <a:prstDash val="solid"/>
                    </a:lnT>
                    <a:lnB w="9525">
                      <a:solidFill>
                        <a:srgbClr val="C016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100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Protocol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6F12B1"/>
                      </a:solidFill>
                      <a:prstDash val="solid"/>
                    </a:lnR>
                    <a:lnT w="9525">
                      <a:solidFill>
                        <a:srgbClr val="AFA1E4"/>
                      </a:solidFill>
                      <a:prstDash val="solid"/>
                    </a:lnT>
                    <a:lnB w="9525">
                      <a:solidFill>
                        <a:srgbClr val="D016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1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dirty="0" sz="1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6F12B1"/>
                      </a:solidFill>
                      <a:prstDash val="solid"/>
                    </a:lnR>
                    <a:lnT w="9525">
                      <a:solidFill>
                        <a:srgbClr val="AFA1E4"/>
                      </a:solidFill>
                      <a:prstDash val="solid"/>
                    </a:lnT>
                    <a:lnB w="9525">
                      <a:solidFill>
                        <a:srgbClr val="DF16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100"/>
                        </a:lnSpc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Comments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AF16B1"/>
                      </a:solidFill>
                      <a:prstDash val="solid"/>
                    </a:lnT>
                    <a:lnB w="9525">
                      <a:solidFill>
                        <a:srgbClr val="EF16B1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5875" marR="248920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dirty="0" sz="1800" spc="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8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group </a:t>
                      </a:r>
                      <a:r>
                        <a:rPr dirty="0" sz="1800" spc="-434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800" spc="3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database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servers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6F12B1"/>
                      </a:solidFill>
                      <a:prstDash val="solid"/>
                    </a:lnR>
                    <a:lnT w="9525">
                      <a:solidFill>
                        <a:srgbClr val="C016B1"/>
                      </a:solidFill>
                      <a:prstDash val="solid"/>
                    </a:lnT>
                    <a:lnB w="9525">
                      <a:solidFill>
                        <a:srgbClr val="0017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100"/>
                        </a:lnSpc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6F12B1"/>
                      </a:solidFill>
                      <a:prstDash val="solid"/>
                    </a:lnR>
                    <a:lnT w="9525">
                      <a:solidFill>
                        <a:srgbClr val="D016B1"/>
                      </a:solidFill>
                      <a:prstDash val="solid"/>
                    </a:lnT>
                    <a:lnB w="9525">
                      <a:solidFill>
                        <a:srgbClr val="0F17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100"/>
                        </a:lnSpc>
                      </a:pP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1433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6F12B1"/>
                      </a:solidFill>
                      <a:prstDash val="solid"/>
                    </a:lnR>
                    <a:lnT w="9525">
                      <a:solidFill>
                        <a:srgbClr val="DF16B1"/>
                      </a:solidFill>
                      <a:prstDash val="solid"/>
                    </a:lnT>
                    <a:lnB w="9525">
                      <a:solidFill>
                        <a:srgbClr val="1F17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marR="580390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Allow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outbound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Microsoft SQL Server access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800" spc="-434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instances in</a:t>
                      </a: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800" spc="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EF16B1"/>
                      </a:solidFill>
                      <a:prstDash val="solid"/>
                    </a:lnT>
                    <a:lnB w="9525">
                      <a:solidFill>
                        <a:srgbClr val="2F17B1"/>
                      </a:solidFill>
                      <a:prstDash val="solid"/>
                    </a:lnB>
                  </a:tcPr>
                </a:tc>
              </a:tr>
              <a:tr h="855027">
                <a:tc>
                  <a:txBody>
                    <a:bodyPr/>
                    <a:lstStyle/>
                    <a:p>
                      <a:pPr marL="15875" marR="248920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dirty="0" sz="1800" spc="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8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group </a:t>
                      </a:r>
                      <a:r>
                        <a:rPr dirty="0" sz="1800" spc="-434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1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800" spc="3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MySQL</a:t>
                      </a:r>
                      <a:r>
                        <a:rPr dirty="0" sz="1800" spc="-2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database </a:t>
                      </a:r>
                      <a:r>
                        <a:rPr dirty="0" sz="1800" spc="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servers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6F12B1"/>
                      </a:solidFill>
                      <a:prstDash val="solid"/>
                    </a:lnR>
                    <a:lnT w="9525">
                      <a:solidFill>
                        <a:srgbClr val="0017B1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105"/>
                        </a:lnSpc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TCP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6F12B1"/>
                      </a:solidFill>
                      <a:prstDash val="solid"/>
                    </a:lnR>
                    <a:lnT w="9525">
                      <a:solidFill>
                        <a:srgbClr val="0F17B1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105"/>
                        </a:lnSpc>
                      </a:pP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3306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6F12B1"/>
                      </a:solidFill>
                      <a:prstDash val="solid"/>
                    </a:lnR>
                    <a:lnT w="9525">
                      <a:solidFill>
                        <a:srgbClr val="1F17B1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marR="409575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outbound</a:t>
                      </a: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MySQL</a:t>
                      </a: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800" spc="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instances in</a:t>
                      </a:r>
                      <a:r>
                        <a:rPr dirty="0" sz="1800" spc="-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-434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800" spc="2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800" spc="-1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9525">
                      <a:solidFill>
                        <a:srgbClr val="6F12B1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2F17B1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76288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Rules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for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security </a:t>
            </a:r>
            <a:r>
              <a:rPr dirty="0" sz="2400" spc="-10" b="1">
                <a:latin typeface="Times New Roman"/>
                <a:cs typeface="Times New Roman"/>
              </a:rPr>
              <a:t>group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for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SSH,RDP,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SQL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 MySQL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470515" cy="4309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Security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Group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Rules</a:t>
            </a:r>
            <a:endParaRPr sz="240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  <a:spcBef>
                <a:spcPts val="2235"/>
              </a:spcBef>
            </a:pPr>
            <a:r>
              <a:rPr dirty="0" sz="2000" b="1">
                <a:latin typeface="Times New Roman"/>
                <a:cs typeface="Times New Roman"/>
              </a:rPr>
              <a:t>Stale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Security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Group</a:t>
            </a:r>
            <a:r>
              <a:rPr dirty="0" sz="2000" spc="-5" b="1">
                <a:latin typeface="Times New Roman"/>
                <a:cs typeface="Times New Roman"/>
              </a:rPr>
              <a:t> Rules</a:t>
            </a:r>
            <a:endParaRPr sz="2000">
              <a:latin typeface="Times New Roman"/>
              <a:cs typeface="Times New Roman"/>
            </a:endParaRPr>
          </a:p>
          <a:p>
            <a:pPr marL="1059180" marR="130810" indent="-228600">
              <a:lnSpc>
                <a:spcPct val="150100"/>
              </a:lnSpc>
              <a:spcBef>
                <a:spcPts val="500"/>
              </a:spcBef>
              <a:buFont typeface="Arial MT"/>
              <a:buChar char="•"/>
              <a:tabLst>
                <a:tab pos="1059180" algn="l"/>
                <a:tab pos="1059815" algn="l"/>
              </a:tabLst>
            </a:pP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peering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security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 reference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 instances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referenced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referencing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 group.</a:t>
            </a:r>
            <a:endParaRPr sz="2000">
              <a:latin typeface="Times New Roman"/>
              <a:cs typeface="Times New Roman"/>
            </a:endParaRPr>
          </a:p>
          <a:p>
            <a:pPr algn="just" marL="1059180" marR="5080" indent="-228600">
              <a:lnSpc>
                <a:spcPct val="150100"/>
              </a:lnSpc>
              <a:spcBef>
                <a:spcPts val="500"/>
              </a:spcBef>
              <a:buFont typeface="Arial MT"/>
              <a:buChar char="•"/>
              <a:tabLst>
                <a:tab pos="1059815" algn="l"/>
              </a:tabLst>
            </a:pPr>
            <a:r>
              <a:rPr dirty="0" sz="2000" spc="-25">
                <a:latin typeface="Times New Roman"/>
                <a:cs typeface="Times New Roman"/>
              </a:rPr>
              <a:t>If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owner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peer </a:t>
            </a:r>
            <a:r>
              <a:rPr dirty="0" sz="2000">
                <a:latin typeface="Times New Roman"/>
                <a:cs typeface="Times New Roman"/>
              </a:rPr>
              <a:t>VPC deletes the </a:t>
            </a:r>
            <a:r>
              <a:rPr dirty="0" sz="2000" spc="-5">
                <a:latin typeface="Times New Roman"/>
                <a:cs typeface="Times New Roman"/>
              </a:rPr>
              <a:t>referenced security group, </a:t>
            </a:r>
            <a:r>
              <a:rPr dirty="0" sz="2000">
                <a:latin typeface="Times New Roman"/>
                <a:cs typeface="Times New Roman"/>
              </a:rPr>
              <a:t>or if </a:t>
            </a:r>
            <a:r>
              <a:rPr dirty="0" sz="2000" spc="-2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or the owner 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peer </a:t>
            </a:r>
            <a:r>
              <a:rPr dirty="0" sz="2000">
                <a:latin typeface="Times New Roman"/>
                <a:cs typeface="Times New Roman"/>
              </a:rPr>
              <a:t>VPC </a:t>
            </a:r>
            <a:r>
              <a:rPr dirty="0" sz="2000" spc="-5">
                <a:latin typeface="Times New Roman"/>
                <a:cs typeface="Times New Roman"/>
              </a:rPr>
              <a:t>deletes </a:t>
            </a:r>
            <a:r>
              <a:rPr dirty="0" sz="2000">
                <a:latin typeface="Times New Roman"/>
                <a:cs typeface="Times New Roman"/>
              </a:rPr>
              <a:t>the VPC </a:t>
            </a:r>
            <a:r>
              <a:rPr dirty="0" sz="2000" spc="-5">
                <a:latin typeface="Times New Roman"/>
                <a:cs typeface="Times New Roman"/>
              </a:rPr>
              <a:t>peering connection,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security group rule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marked as stale.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delete stale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 any other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5720" y="1897379"/>
            <a:ext cx="5661660" cy="33451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5627370" cy="441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Creating </a:t>
            </a:r>
            <a:r>
              <a:rPr dirty="0" sz="2400" spc="-5" b="1">
                <a:latin typeface="Times New Roman"/>
                <a:cs typeface="Times New Roman"/>
              </a:rPr>
              <a:t>Security</a:t>
            </a:r>
            <a:r>
              <a:rPr dirty="0" sz="2400" spc="-15" b="1">
                <a:latin typeface="Times New Roman"/>
                <a:cs typeface="Times New Roman"/>
              </a:rPr>
              <a:t> Group</a:t>
            </a:r>
            <a:endParaRPr sz="2400">
              <a:latin typeface="Times New Roman"/>
              <a:cs typeface="Times New Roman"/>
            </a:endParaRPr>
          </a:p>
          <a:p>
            <a:pPr marL="558800" indent="-228600">
              <a:lnSpc>
                <a:spcPct val="100000"/>
              </a:lnSpc>
              <a:spcBef>
                <a:spcPts val="2290"/>
              </a:spcBef>
              <a:buFont typeface="Arial MT"/>
              <a:buChar char="•"/>
              <a:tabLst>
                <a:tab pos="558165" algn="l"/>
                <a:tab pos="55880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descriptive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Rules.</a:t>
            </a:r>
            <a:endParaRPr sz="2000">
              <a:latin typeface="Times New Roman"/>
              <a:cs typeface="Times New Roman"/>
            </a:endParaRPr>
          </a:p>
          <a:p>
            <a:pPr marL="558800" marR="34480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8165" algn="l"/>
                <a:tab pos="55880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simplify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opportunities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error.</a:t>
            </a:r>
            <a:endParaRPr sz="2000">
              <a:latin typeface="Times New Roman"/>
              <a:cs typeface="Times New Roman"/>
            </a:endParaRPr>
          </a:p>
          <a:p>
            <a:pPr marL="55880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8165" algn="l"/>
                <a:tab pos="558800" algn="l"/>
              </a:tabLst>
            </a:pPr>
            <a:r>
              <a:rPr dirty="0" sz="2000" spc="-5">
                <a:latin typeface="Times New Roman"/>
                <a:cs typeface="Times New Roman"/>
              </a:rPr>
              <a:t>Descriptions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255 </a:t>
            </a:r>
            <a:r>
              <a:rPr dirty="0" sz="2000" spc="-10">
                <a:latin typeface="Times New Roman"/>
                <a:cs typeface="Times New Roman"/>
              </a:rPr>
              <a:t>characters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set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viewed from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Console,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Command </a:t>
            </a:r>
            <a:r>
              <a:rPr dirty="0" sz="2000" spc="-15">
                <a:latin typeface="Times New Roman"/>
                <a:cs typeface="Times New Roman"/>
              </a:rPr>
              <a:t>Line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nte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</a:t>
            </a:r>
            <a:r>
              <a:rPr dirty="0" sz="2000" spc="-45">
                <a:latin typeface="Times New Roman"/>
                <a:cs typeface="Times New Roman"/>
              </a:rPr>
              <a:t>L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),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 the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558800" marR="3429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611505" algn="l"/>
                <a:tab pos="612140" algn="l"/>
              </a:tabLst>
            </a:pPr>
            <a:r>
              <a:rPr dirty="0"/>
              <a:t>	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edit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descriptions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653395" cy="18980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 marL="562610" marR="5080" indent="-228600">
              <a:lnSpc>
                <a:spcPct val="150100"/>
              </a:lnSpc>
              <a:spcBef>
                <a:spcPts val="1055"/>
              </a:spcBef>
              <a:buFont typeface="Arial MT"/>
              <a:buChar char="•"/>
              <a:tabLst>
                <a:tab pos="561975" algn="l"/>
                <a:tab pos="56261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familiarise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students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networking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On-Premise,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Route53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DNS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CloudFront 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58243" y="642715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4234" y="2760916"/>
            <a:ext cx="42837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latin typeface="Arial"/>
                <a:cs typeface="Arial"/>
              </a:rPr>
              <a:t>VPN</a:t>
            </a:r>
            <a:r>
              <a:rPr dirty="0" sz="4000" spc="-5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Connections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022" y="385127"/>
            <a:ext cx="2469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Networking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88783" y="2671064"/>
          <a:ext cx="10107930" cy="394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4145"/>
                <a:gridCol w="7404100"/>
              </a:tblGrid>
              <a:tr h="3784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connectivity</a:t>
                      </a:r>
                      <a:r>
                        <a:rPr dirty="0" sz="18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option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</a:tr>
              <a:tr h="1182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managed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355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IPsec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connection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remote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network.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side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connection,</a:t>
                      </a:r>
                      <a:r>
                        <a:rPr dirty="0" sz="180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virtual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private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gateway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provides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two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endpoints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(tunnels)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automatic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failover.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configure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your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gateway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remote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side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connection.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CloudHub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556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have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one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remote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(for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example,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multiple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branch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offices),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multiple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managed</a:t>
                      </a:r>
                      <a:r>
                        <a:rPr dirty="0" sz="180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connections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via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your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virtual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private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gateway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enable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dirty="0" sz="18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these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networks.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463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24701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Third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party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appliance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44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5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dirty="0" sz="180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remote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Amazon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EC2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that's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running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third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party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appliance.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does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provide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maintain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third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party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 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appliances;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however,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choose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range</a:t>
                      </a:r>
                      <a:r>
                        <a:rPr dirty="0" sz="180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products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provided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by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partners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open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communities.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107186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Connections</a:t>
            </a:r>
            <a:endParaRPr sz="24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spcBef>
                <a:spcPts val="2270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remote</a:t>
            </a:r>
            <a:r>
              <a:rPr dirty="0" sz="2000" spc="-5">
                <a:latin typeface="Times New Roman"/>
                <a:cs typeface="Times New Roman"/>
              </a:rPr>
              <a:t> networks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55562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connectivity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299190" cy="4835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ponents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254" b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Times New Roman"/>
                <a:cs typeface="Times New Roman"/>
              </a:rPr>
              <a:t>our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V</a:t>
            </a:r>
            <a:r>
              <a:rPr dirty="0" sz="2400" spc="-10" b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  <a:spcBef>
                <a:spcPts val="2180"/>
              </a:spcBef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consists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  <a:spcBef>
                <a:spcPts val="1000"/>
              </a:spcBef>
            </a:pPr>
            <a:r>
              <a:rPr dirty="0" sz="2000" spc="-15" b="1">
                <a:latin typeface="Times New Roman"/>
                <a:cs typeface="Times New Roman"/>
              </a:rPr>
              <a:t>Virtual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Private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Gateway</a:t>
            </a:r>
            <a:endParaRPr sz="2000">
              <a:latin typeface="Times New Roman"/>
              <a:cs typeface="Times New Roman"/>
            </a:endParaRPr>
          </a:p>
          <a:p>
            <a:pPr marL="1001394" marR="22225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01394" algn="l"/>
                <a:tab pos="100203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concentrator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attach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algn="just" marL="1001394" marR="254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002030" algn="l"/>
              </a:tabLst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create </a:t>
            </a:r>
            <a:r>
              <a:rPr dirty="0" sz="2000">
                <a:latin typeface="Times New Roman"/>
                <a:cs typeface="Times New Roman"/>
              </a:rPr>
              <a:t>a virtual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 spc="-30">
                <a:latin typeface="Times New Roman"/>
                <a:cs typeface="Times New Roman"/>
              </a:rPr>
              <a:t>gateway,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specify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>
                <a:latin typeface="Times New Roman"/>
                <a:cs typeface="Times New Roman"/>
              </a:rPr>
              <a:t>Autonomous </a:t>
            </a:r>
            <a:r>
              <a:rPr dirty="0" sz="2000" spc="-15">
                <a:latin typeface="Times New Roman"/>
                <a:cs typeface="Times New Roman"/>
              </a:rPr>
              <a:t>System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(ASN) </a:t>
            </a:r>
            <a:r>
              <a:rPr dirty="0" sz="2000">
                <a:latin typeface="Times New Roman"/>
                <a:cs typeface="Times New Roman"/>
              </a:rPr>
              <a:t>for the Amazon </a:t>
            </a:r>
            <a:r>
              <a:rPr dirty="0" sz="2000" spc="-5">
                <a:latin typeface="Times New Roman"/>
                <a:cs typeface="Times New Roman"/>
              </a:rPr>
              <a:t>side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35">
                <a:latin typeface="Times New Roman"/>
                <a:cs typeface="Times New Roman"/>
              </a:rPr>
              <a:t>gateway. </a:t>
            </a:r>
            <a:r>
              <a:rPr dirty="0" sz="2000" spc="-25">
                <a:latin typeface="Times New Roman"/>
                <a:cs typeface="Times New Roman"/>
              </a:rPr>
              <a:t>If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do not </a:t>
            </a:r>
            <a:r>
              <a:rPr dirty="0" sz="2000" spc="-5">
                <a:latin typeface="Times New Roman"/>
                <a:cs typeface="Times New Roman"/>
              </a:rPr>
              <a:t>specify an ASN,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virtual private </a:t>
            </a:r>
            <a:r>
              <a:rPr dirty="0" sz="2000" spc="-10">
                <a:latin typeface="Times New Roman"/>
                <a:cs typeface="Times New Roman"/>
              </a:rPr>
              <a:t>gateway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(64512).</a:t>
            </a:r>
            <a:endParaRPr sz="2000">
              <a:latin typeface="Times New Roman"/>
              <a:cs typeface="Times New Roman"/>
            </a:endParaRPr>
          </a:p>
          <a:p>
            <a:pPr algn="just" marL="314960">
              <a:lnSpc>
                <a:spcPct val="100000"/>
              </a:lnSpc>
              <a:spcBef>
                <a:spcPts val="1005"/>
              </a:spcBef>
            </a:pPr>
            <a:r>
              <a:rPr dirty="0" sz="2000" spc="-10" b="1">
                <a:latin typeface="Times New Roman"/>
                <a:cs typeface="Times New Roman"/>
              </a:rPr>
              <a:t>Customer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Gateway</a:t>
            </a:r>
            <a:endParaRPr sz="2000">
              <a:latin typeface="Times New Roman"/>
              <a:cs typeface="Times New Roman"/>
            </a:endParaRPr>
          </a:p>
          <a:p>
            <a:pPr marL="1001394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01394" algn="l"/>
                <a:tab pos="100203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0">
                <a:latin typeface="Times New Roman"/>
                <a:cs typeface="Times New Roman"/>
              </a:rPr>
              <a:t> gateway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physical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 application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1001394" marR="16637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01394" algn="l"/>
                <a:tab pos="100203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customer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0">
                <a:latin typeface="Times New Roman"/>
                <a:cs typeface="Times New Roman"/>
              </a:rPr>
              <a:t> gateway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5210" y="2337689"/>
          <a:ext cx="10138410" cy="309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3830"/>
                <a:gridCol w="7414895"/>
              </a:tblGrid>
              <a:tr h="3784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Item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</a:tr>
              <a:tr h="1250188">
                <a:tc>
                  <a:txBody>
                    <a:bodyPr/>
                    <a:lstStyle/>
                    <a:p>
                      <a:pPr marL="91440" marR="5962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Internet-routable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IP 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(static)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gateway's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external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interface.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92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IP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value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must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static.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gateway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behind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translation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(NAT)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device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that's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enabled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NAT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traversal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(NAT-T),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use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IP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NAT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device,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adjust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firewall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rules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unblock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UDP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port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4500.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(Dynamic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routing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only)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Border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Gateway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Protocol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(BGP)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Autonomous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System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(ASN)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 the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gateway.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288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existing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ASN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assigned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network.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don't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have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one,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private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ASN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(in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64512–65534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range).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wizard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console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VPC,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we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automatically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65000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ASN.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46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010158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Customer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Gateway</a:t>
            </a:r>
            <a:endParaRPr sz="24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902950" cy="503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Categories</a:t>
            </a:r>
            <a:endParaRPr sz="24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spcBef>
                <a:spcPts val="225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55">
                <a:latin typeface="Times New Roman"/>
                <a:cs typeface="Times New Roman"/>
              </a:rPr>
              <a:t>Your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managed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either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an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endParaRPr sz="20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latin typeface="Times New Roman"/>
                <a:cs typeface="Times New Roman"/>
              </a:rPr>
              <a:t>The following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supported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only:</a:t>
            </a:r>
            <a:endParaRPr sz="2000">
              <a:latin typeface="Times New Roman"/>
              <a:cs typeface="Times New Roman"/>
            </a:endParaRPr>
          </a:p>
          <a:p>
            <a:pPr lvl="1" marL="1010919" indent="-22987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 spc="-5">
                <a:latin typeface="Times New Roman"/>
                <a:cs typeface="Times New Roman"/>
              </a:rPr>
              <a:t>N</a:t>
            </a:r>
            <a:r>
              <a:rPr dirty="0" sz="2000" spc="-23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rs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lvl="1" marL="1010919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 spc="-15">
                <a:latin typeface="Times New Roman"/>
                <a:cs typeface="Times New Roman"/>
              </a:rPr>
              <a:t>4-byte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(in </a:t>
            </a:r>
            <a:r>
              <a:rPr dirty="0" sz="2000">
                <a:latin typeface="Times New Roman"/>
                <a:cs typeface="Times New Roman"/>
              </a:rPr>
              <a:t>addition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2-byte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ASN)</a:t>
            </a:r>
            <a:endParaRPr sz="2000">
              <a:latin typeface="Times New Roman"/>
              <a:cs typeface="Times New Roman"/>
            </a:endParaRPr>
          </a:p>
          <a:p>
            <a:pPr lvl="1" marL="1010919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 spc="-20">
                <a:latin typeface="Times New Roman"/>
                <a:cs typeface="Times New Roman"/>
              </a:rPr>
              <a:t>CloudWatch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 lvl="1" marL="1010919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 spc="-5">
                <a:latin typeface="Times New Roman"/>
                <a:cs typeface="Times New Roman"/>
              </a:rPr>
              <a:t>Reusable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gateways</a:t>
            </a:r>
            <a:endParaRPr sz="2000">
              <a:latin typeface="Times New Roman"/>
              <a:cs typeface="Times New Roman"/>
            </a:endParaRPr>
          </a:p>
          <a:p>
            <a:pPr lvl="1" marL="1010919" marR="508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 spc="-5">
                <a:latin typeface="Times New Roman"/>
                <a:cs typeface="Times New Roman"/>
              </a:rPr>
              <a:t>Additional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encryption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options;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AES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256-bit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encryption,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SHA-2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hashing,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additional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Diffie-Hellman</a:t>
            </a:r>
            <a:r>
              <a:rPr dirty="0" sz="2000" spc="-5">
                <a:latin typeface="Times New Roman"/>
                <a:cs typeface="Times New Roman"/>
              </a:rPr>
              <a:t> groups</a:t>
            </a:r>
            <a:endParaRPr sz="2000">
              <a:latin typeface="Times New Roman"/>
              <a:cs typeface="Times New Roman"/>
            </a:endParaRPr>
          </a:p>
          <a:p>
            <a:pPr lvl="1" marL="1010919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 spc="-5">
                <a:latin typeface="Times New Roman"/>
                <a:cs typeface="Times New Roman"/>
              </a:rPr>
              <a:t>Configurable tunnel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endParaRPr sz="2000">
              <a:latin typeface="Times New Roman"/>
              <a:cs typeface="Times New Roman"/>
            </a:endParaRPr>
          </a:p>
          <a:p>
            <a:pPr lvl="1" marL="1010919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side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BGP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243945" cy="409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4" b="1">
                <a:latin typeface="Times New Roman"/>
                <a:cs typeface="Times New Roman"/>
              </a:rPr>
              <a:t>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identify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category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using a </a:t>
            </a:r>
            <a:r>
              <a:rPr dirty="0" sz="2400" spc="5" b="1">
                <a:latin typeface="Times New Roman"/>
                <a:cs typeface="Times New Roman"/>
              </a:rPr>
              <a:t>command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line</a:t>
            </a:r>
            <a:r>
              <a:rPr dirty="0" sz="2400" b="1">
                <a:latin typeface="Times New Roman"/>
                <a:cs typeface="Times New Roman"/>
              </a:rPr>
              <a:t> tool</a:t>
            </a:r>
            <a:endParaRPr sz="24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describe-VPN-connections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CLI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output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returned,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 </a:t>
            </a:r>
            <a:r>
              <a:rPr dirty="0" sz="2000">
                <a:latin typeface="Times New Roman"/>
                <a:cs typeface="Times New Roman"/>
              </a:rPr>
              <a:t>note</a:t>
            </a:r>
            <a:endParaRPr sz="20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Category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indicates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VPN-</a:t>
            </a:r>
            <a:endParaRPr sz="20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ssic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indic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ssic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onn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following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describe-VPN-connections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--VPN-connection-ids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vpn-1a2b3c4d</a:t>
            </a:r>
            <a:endParaRPr sz="2000">
              <a:latin typeface="Times New Roman"/>
              <a:cs typeface="Times New Roman"/>
            </a:endParaRPr>
          </a:p>
          <a:p>
            <a:pPr marL="553085" marR="5080" indent="-228600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"VpnConnections":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[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"VpnConnectionId":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"vpn-1a2b3c4d",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...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"State":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"available",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"VpnGatewayId":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"vgw-11aa22bb",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"CustomerGatewayId":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"cgw-ab12cd34",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"Type":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"ipsec.1",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"Category":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"VPN"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]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79" y="3185160"/>
            <a:ext cx="6553200" cy="35001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11191875" cy="1900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Configuration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  <a:p>
            <a:pPr marL="556260" marR="5080" indent="-228600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>
                <a:latin typeface="Times New Roman"/>
                <a:cs typeface="Times New Roman"/>
              </a:rPr>
              <a:t>The following </a:t>
            </a:r>
            <a:r>
              <a:rPr dirty="0" sz="2000" spc="-10">
                <a:latin typeface="Times New Roman"/>
                <a:cs typeface="Times New Roman"/>
              </a:rPr>
              <a:t>diagrams </a:t>
            </a:r>
            <a:r>
              <a:rPr dirty="0" sz="2000" spc="-5">
                <a:latin typeface="Times New Roman"/>
                <a:cs typeface="Times New Roman"/>
              </a:rPr>
              <a:t>illustrate single </a:t>
            </a:r>
            <a:r>
              <a:rPr dirty="0" sz="2000">
                <a:latin typeface="Times New Roman"/>
                <a:cs typeface="Times New Roman"/>
              </a:rPr>
              <a:t>VPN </a:t>
            </a:r>
            <a:r>
              <a:rPr dirty="0" sz="2000" spc="-5">
                <a:latin typeface="Times New Roman"/>
                <a:cs typeface="Times New Roman"/>
              </a:rPr>
              <a:t>connection. </a:t>
            </a:r>
            <a:r>
              <a:rPr dirty="0" sz="2000">
                <a:latin typeface="Times New Roman"/>
                <a:cs typeface="Times New Roman"/>
              </a:rPr>
              <a:t>The VPC has </a:t>
            </a:r>
            <a:r>
              <a:rPr dirty="0" sz="2000" spc="-1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attached virtual private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gateway,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 network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customer </a:t>
            </a:r>
            <a:r>
              <a:rPr dirty="0" sz="2000" spc="-30">
                <a:latin typeface="Times New Roman"/>
                <a:cs typeface="Times New Roman"/>
              </a:rPr>
              <a:t>gateway,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-5">
                <a:latin typeface="Times New Roman"/>
                <a:cs typeface="Times New Roman"/>
              </a:rPr>
              <a:t> 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bound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routed</a:t>
            </a:r>
            <a:r>
              <a:rPr dirty="0" sz="2000">
                <a:latin typeface="Times New Roman"/>
                <a:cs typeface="Times New Roman"/>
              </a:rPr>
              <a:t> to 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 spc="-35">
                <a:latin typeface="Times New Roman"/>
                <a:cs typeface="Times New Roman"/>
              </a:rPr>
              <a:t>gateway.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991215" cy="4037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Routing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Options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the</a:t>
            </a:r>
            <a:r>
              <a:rPr dirty="0" sz="2000" spc="-5">
                <a:latin typeface="Times New Roman"/>
                <a:cs typeface="Times New Roman"/>
              </a:rPr>
              <a:t> following:</a:t>
            </a:r>
            <a:endParaRPr sz="2000">
              <a:latin typeface="Times New Roman"/>
              <a:cs typeface="Times New Roman"/>
            </a:endParaRPr>
          </a:p>
          <a:p>
            <a:pPr marL="10414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41400" algn="l"/>
                <a:tab pos="1042035" algn="l"/>
              </a:tabLst>
            </a:pP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5">
                <a:latin typeface="Times New Roman"/>
                <a:cs typeface="Times New Roman"/>
              </a:rPr>
              <a:t>type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routing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 to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(static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10">
                <a:latin typeface="Times New Roman"/>
                <a:cs typeface="Times New Roman"/>
              </a:rPr>
              <a:t>dynamic).</a:t>
            </a:r>
            <a:endParaRPr sz="2000">
              <a:latin typeface="Times New Roman"/>
              <a:cs typeface="Times New Roman"/>
            </a:endParaRPr>
          </a:p>
          <a:p>
            <a:pPr marL="10414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41400" algn="l"/>
                <a:tab pos="1042035" algn="l"/>
              </a:tabLst>
            </a:pPr>
            <a:r>
              <a:rPr dirty="0" sz="2000" spc="-5">
                <a:latin typeface="Times New Roman"/>
                <a:cs typeface="Times New Roman"/>
              </a:rPr>
              <a:t>Update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 table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  <a:p>
            <a:pPr marL="5842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limits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05"/>
              </a:spcBef>
            </a:pPr>
            <a:r>
              <a:rPr dirty="0" sz="2000" spc="-5" b="1">
                <a:latin typeface="Times New Roman"/>
                <a:cs typeface="Times New Roman"/>
              </a:rPr>
              <a:t>Static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Dynamic </a:t>
            </a:r>
            <a:r>
              <a:rPr dirty="0" sz="2000" b="1"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  <a:p>
            <a:pPr lvl="1" marL="10414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41400" algn="l"/>
                <a:tab pos="10420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routing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depend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lvl="1" marL="10414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41400" algn="l"/>
                <a:tab pos="1042035" algn="l"/>
              </a:tabLst>
            </a:pP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supports</a:t>
            </a:r>
            <a:r>
              <a:rPr dirty="0" sz="2000" spc="-10">
                <a:latin typeface="Times New Roman"/>
                <a:cs typeface="Times New Roman"/>
              </a:rPr>
              <a:t> Border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Gateway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Protocol</a:t>
            </a:r>
            <a:r>
              <a:rPr dirty="0" sz="2000" spc="-10">
                <a:latin typeface="Times New Roman"/>
                <a:cs typeface="Times New Roman"/>
              </a:rPr>
              <a:t> (BGP),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dynamic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lvl="1" marL="10414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41400" algn="l"/>
                <a:tab pos="1042035" algn="l"/>
              </a:tabLst>
            </a:pP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does</a:t>
            </a:r>
            <a:r>
              <a:rPr dirty="0" sz="2000">
                <a:latin typeface="Times New Roman"/>
                <a:cs typeface="Times New Roman"/>
              </a:rPr>
              <a:t> not support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BGP,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1897379"/>
            <a:ext cx="3124200" cy="44780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7319645" cy="339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</a:t>
            </a:r>
            <a:r>
              <a:rPr dirty="0" sz="2400" spc="15" b="1">
                <a:latin typeface="Times New Roman"/>
                <a:cs typeface="Times New Roman"/>
              </a:rPr>
              <a:t>f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gur</a:t>
            </a:r>
            <a:r>
              <a:rPr dirty="0" sz="2400" spc="-1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V</a:t>
            </a:r>
            <a:r>
              <a:rPr dirty="0" sz="2400" spc="-10" b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22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u</a:t>
            </a:r>
            <a:r>
              <a:rPr dirty="0" sz="2400" spc="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ne</a:t>
            </a:r>
            <a:r>
              <a:rPr dirty="0" sz="2400" spc="-10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20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254" b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Times New Roman"/>
                <a:cs typeface="Times New Roman"/>
              </a:rPr>
              <a:t>our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V</a:t>
            </a:r>
            <a:r>
              <a:rPr dirty="0" sz="2400" spc="-10" b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Conne</a:t>
            </a:r>
            <a:r>
              <a:rPr dirty="0" sz="2400" spc="-1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552450" marR="285115" indent="-228600">
              <a:lnSpc>
                <a:spcPct val="150100"/>
              </a:lnSpc>
              <a:spcBef>
                <a:spcPts val="1010"/>
              </a:spcBef>
              <a:buFont typeface="Arial MT"/>
              <a:buChar char="•"/>
              <a:tabLst>
                <a:tab pos="551815" algn="l"/>
                <a:tab pos="55245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 </a:t>
            </a: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tunnels,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tunnel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 </a:t>
            </a:r>
            <a:r>
              <a:rPr dirty="0" sz="2000" spc="-5">
                <a:latin typeface="Times New Roman"/>
                <a:cs typeface="Times New Roman"/>
              </a:rPr>
              <a:t>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gateway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tunnels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redundancy.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52450" indent="-228600">
              <a:lnSpc>
                <a:spcPct val="100000"/>
              </a:lnSpc>
              <a:buFont typeface="Arial MT"/>
              <a:buChar char="•"/>
              <a:tabLst>
                <a:tab pos="551815" algn="l"/>
                <a:tab pos="55245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shows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 </a:t>
            </a:r>
            <a:r>
              <a:rPr dirty="0" sz="2000" spc="-5">
                <a:latin typeface="Times New Roman"/>
                <a:cs typeface="Times New Roman"/>
              </a:rPr>
              <a:t>tunnels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endParaRPr sz="20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1205"/>
              </a:spcBef>
            </a:pP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5720" y="2760916"/>
            <a:ext cx="71913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latin typeface="Arial"/>
                <a:cs typeface="Arial"/>
              </a:rPr>
              <a:t>VPC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Scenarios</a:t>
            </a:r>
            <a:r>
              <a:rPr dirty="0" sz="4000" spc="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and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Examples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022" y="385127"/>
            <a:ext cx="2469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Networking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653" y="5857788"/>
            <a:ext cx="7331709" cy="87503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resolution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globally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increased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9664065" cy="4636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31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objectives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understand:</a:t>
            </a:r>
            <a:endParaRPr sz="2000">
              <a:latin typeface="Times New Roman"/>
              <a:cs typeface="Times New Roman"/>
            </a:endParaRPr>
          </a:p>
          <a:p>
            <a:pPr marL="1002030" indent="-22923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1002030" algn="l"/>
                <a:tab pos="1002665" algn="l"/>
              </a:tabLst>
            </a:pPr>
            <a:r>
              <a:rPr dirty="0" sz="2000" spc="-5">
                <a:latin typeface="Times New Roman"/>
                <a:cs typeface="Times New Roman"/>
              </a:rPr>
              <a:t>How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configure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instance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 spc="-25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  <a:p>
            <a:pPr marL="1002030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002030" algn="l"/>
                <a:tab pos="1002665" algn="l"/>
              </a:tabLst>
            </a:pPr>
            <a:r>
              <a:rPr dirty="0" sz="2000" spc="-5">
                <a:latin typeface="Times New Roman"/>
                <a:cs typeface="Times New Roman"/>
              </a:rPr>
              <a:t>How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configure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subnet level</a:t>
            </a:r>
            <a:r>
              <a:rPr dirty="0" sz="2000" spc="-25">
                <a:latin typeface="Times New Roman"/>
                <a:cs typeface="Times New Roman"/>
              </a:rPr>
              <a:t> security.</a:t>
            </a:r>
            <a:endParaRPr sz="2000">
              <a:latin typeface="Times New Roman"/>
              <a:cs typeface="Times New Roman"/>
            </a:endParaRPr>
          </a:p>
          <a:p>
            <a:pPr marL="1002030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002030" algn="l"/>
                <a:tab pos="1002665" algn="l"/>
              </a:tabLst>
            </a:pP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secure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premise.</a:t>
            </a:r>
            <a:endParaRPr sz="2000">
              <a:latin typeface="Times New Roman"/>
              <a:cs typeface="Times New Roman"/>
            </a:endParaRPr>
          </a:p>
          <a:p>
            <a:pPr marL="1002030" indent="-22923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1002030" algn="l"/>
                <a:tab pos="1002665" algn="l"/>
              </a:tabLst>
            </a:pPr>
            <a:r>
              <a:rPr dirty="0" sz="2000" spc="-5">
                <a:latin typeface="Times New Roman"/>
                <a:cs typeface="Times New Roman"/>
              </a:rPr>
              <a:t>Requirement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  <a:p>
            <a:pPr marL="1002030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002030" algn="l"/>
                <a:tab pos="1002665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Securing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allowing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port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protocol.</a:t>
            </a:r>
            <a:endParaRPr sz="2000">
              <a:latin typeface="Times New Roman"/>
              <a:cs typeface="Times New Roman"/>
            </a:endParaRPr>
          </a:p>
          <a:p>
            <a:pPr marL="1002030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002030" algn="l"/>
                <a:tab pos="1002665" algn="l"/>
              </a:tabLst>
            </a:pPr>
            <a:r>
              <a:rPr dirty="0" sz="2000">
                <a:latin typeface="Times New Roman"/>
                <a:cs typeface="Times New Roman"/>
              </a:rPr>
              <a:t>Setting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hardware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  <a:p>
            <a:pPr marL="1002030" indent="-22923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1002030" algn="l"/>
                <a:tab pos="1002665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 subnets.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858243" y="642715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605770" cy="2483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Dedicated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Hosts</a:t>
            </a:r>
            <a:endParaRPr sz="2400">
              <a:latin typeface="Times New Roman"/>
              <a:cs typeface="Times New Roman"/>
            </a:endParaRPr>
          </a:p>
          <a:p>
            <a:pPr marL="555625" marR="5080" indent="-228600">
              <a:lnSpc>
                <a:spcPct val="150100"/>
              </a:lnSpc>
              <a:spcBef>
                <a:spcPts val="1065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physical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>
                <a:latin typeface="Times New Roman"/>
                <a:cs typeface="Times New Roman"/>
              </a:rPr>
              <a:t> EC2 </a:t>
            </a:r>
            <a:r>
              <a:rPr dirty="0" sz="2000" spc="-5">
                <a:latin typeface="Times New Roman"/>
                <a:cs typeface="Times New Roman"/>
              </a:rPr>
              <a:t>instance capacity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 marL="555625" marR="81915" indent="-228600">
              <a:lnSpc>
                <a:spcPct val="150100"/>
              </a:lnSpc>
              <a:spcBef>
                <a:spcPts val="994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per-socket,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per-core,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per-VM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licenses,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Windows </a:t>
            </a:r>
            <a:r>
              <a:rPr dirty="0" sz="2000" spc="-20">
                <a:latin typeface="Times New Roman"/>
                <a:cs typeface="Times New Roman"/>
              </a:rPr>
              <a:t>Server,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Server,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SUSE,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Linux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Enterprise </a:t>
            </a:r>
            <a:r>
              <a:rPr dirty="0" sz="2000" spc="-20">
                <a:latin typeface="Times New Roman"/>
                <a:cs typeface="Times New Roman"/>
              </a:rPr>
              <a:t>Server,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953115" cy="424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Dedicated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560070" marR="5080" indent="-228600">
              <a:lnSpc>
                <a:spcPct val="100000"/>
              </a:lnSpc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5">
                <a:latin typeface="Times New Roman"/>
                <a:cs typeface="Times New Roman"/>
              </a:rPr>
              <a:t>Dedicated </a:t>
            </a:r>
            <a:r>
              <a:rPr dirty="0" sz="2000" spc="-10">
                <a:latin typeface="Times New Roman"/>
                <a:cs typeface="Times New Roman"/>
              </a:rPr>
              <a:t>Instances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Amazon EC2 </a:t>
            </a:r>
            <a:r>
              <a:rPr dirty="0" sz="2000" spc="-5">
                <a:latin typeface="Times New Roman"/>
                <a:cs typeface="Times New Roman"/>
              </a:rPr>
              <a:t>instances that </a:t>
            </a:r>
            <a:r>
              <a:rPr dirty="0" sz="2000">
                <a:latin typeface="Times New Roman"/>
                <a:cs typeface="Times New Roman"/>
              </a:rPr>
              <a:t>run in a </a:t>
            </a:r>
            <a:r>
              <a:rPr dirty="0" sz="2000" spc="-20">
                <a:latin typeface="Times New Roman"/>
                <a:cs typeface="Times New Roman"/>
              </a:rPr>
              <a:t>Virtual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(VPC)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hardware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>
                <a:latin typeface="Times New Roman"/>
                <a:cs typeface="Times New Roman"/>
              </a:rPr>
              <a:t> to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customer.</a:t>
            </a:r>
            <a:endParaRPr sz="2000">
              <a:latin typeface="Times New Roman"/>
              <a:cs typeface="Times New Roman"/>
            </a:endParaRPr>
          </a:p>
          <a:p>
            <a:pPr marL="56070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belong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different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physically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isolated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level.</a:t>
            </a:r>
            <a:endParaRPr sz="2000">
              <a:latin typeface="Times New Roman"/>
              <a:cs typeface="Times New Roman"/>
            </a:endParaRPr>
          </a:p>
          <a:p>
            <a:pPr marL="56070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belong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linked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payer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</a:t>
            </a:r>
            <a:endParaRPr sz="20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are also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physically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isolated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hardware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level.</a:t>
            </a:r>
            <a:endParaRPr sz="2000">
              <a:latin typeface="Times New Roman"/>
              <a:cs typeface="Times New Roman"/>
            </a:endParaRPr>
          </a:p>
          <a:p>
            <a:pPr marL="560070" marR="14922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20">
                <a:latin typeface="Times New Roman"/>
                <a:cs typeface="Times New Roman"/>
              </a:rPr>
              <a:t>However,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hardware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5">
                <a:latin typeface="Times New Roman"/>
                <a:cs typeface="Times New Roman"/>
              </a:rPr>
              <a:t> instances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not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56070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physical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visibility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instances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placed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25">
                <a:latin typeface="Times New Roman"/>
                <a:cs typeface="Times New Roman"/>
              </a:rPr>
              <a:t> server.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75689" y="1811147"/>
          <a:ext cx="10062210" cy="417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0"/>
                <a:gridCol w="4207510"/>
                <a:gridCol w="2543809"/>
              </a:tblGrid>
              <a:tr h="40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Dedicated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Host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Dedicated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Instance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solidFill>
                      <a:srgbClr val="FFC000"/>
                    </a:solidFill>
                  </a:tcPr>
                </a:tc>
              </a:tr>
              <a:tr h="367410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Billing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Per-host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billing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Per-instance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billing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78561">
                <a:tc>
                  <a:txBody>
                    <a:bodyPr/>
                    <a:lstStyle/>
                    <a:p>
                      <a:pPr marL="34290" marR="11048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Visibility of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sockets,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cores,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2000" spc="-4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host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5638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Provides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visibility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000" spc="-4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sockets</a:t>
                      </a:r>
                      <a:r>
                        <a:rPr dirty="0" sz="20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physical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cores.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visibility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83360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Host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affinity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2095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Allows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you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consistently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deploy your </a:t>
                      </a:r>
                      <a:r>
                        <a:rPr dirty="0" sz="2000" spc="-4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instances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same</a:t>
                      </a:r>
                      <a:r>
                        <a:rPr dirty="0" sz="2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physical</a:t>
                      </a:r>
                      <a:r>
                        <a:rPr dirty="0" sz="2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server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over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time.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supported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83361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 spc="-30">
                          <a:latin typeface="Calibri"/>
                          <a:cs typeface="Calibri"/>
                        </a:rPr>
                        <a:t>Targeted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placement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457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Provides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visibility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control </a:t>
                      </a:r>
                      <a:r>
                        <a:rPr dirty="0" sz="2000" spc="-4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over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how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instances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are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placed on a </a:t>
                      </a:r>
                      <a:r>
                        <a:rPr dirty="0" sz="2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physical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server.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supported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73748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Automatic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recovery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supported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Supported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73748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Bring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Own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License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(BYOL)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Supported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supported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80632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Differences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between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Dedicated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Hosts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Dedicated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771390" y="4066666"/>
          <a:ext cx="7176770" cy="248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/>
                <a:gridCol w="5367020"/>
              </a:tblGrid>
              <a:tr h="3784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30" b="1">
                          <a:latin typeface="Calibri"/>
                          <a:cs typeface="Calibri"/>
                        </a:rPr>
                        <a:t>Tenancy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solidFill>
                      <a:srgbClr val="FFC000"/>
                    </a:solidFill>
                  </a:tcPr>
                </a:tc>
              </a:tr>
              <a:tr h="908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default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2075" marR="577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instance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launched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into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VPC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runs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shared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hardware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by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default,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unless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you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explicitly specify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different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tenancy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during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launch.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188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dedicated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0545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launched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Dedicated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default,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unless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explicitly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specify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tenancy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host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during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launch.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cannot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specify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tenancy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default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during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launch.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71390" y="1720214"/>
          <a:ext cx="717677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/>
                <a:gridCol w="5298440"/>
              </a:tblGrid>
              <a:tr h="41275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30" b="1">
                          <a:latin typeface="Calibri"/>
                          <a:cs typeface="Calibri"/>
                        </a:rPr>
                        <a:t>Tenancy </a:t>
                      </a:r>
                      <a:r>
                        <a:rPr dirty="0" sz="2000" spc="-25" b="1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solidFill>
                      <a:srgbClr val="FFC00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default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35">
                          <a:latin typeface="Calibri"/>
                          <a:cs typeface="Calibri"/>
                        </a:rPr>
                        <a:t>Your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runs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shared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hardware.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dedicated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35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instance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runs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single-tenant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hardware.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marR="2654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000" spc="-35">
                          <a:latin typeface="Calibri"/>
                          <a:cs typeface="Calibri"/>
                        </a:rPr>
                        <a:t>Your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instance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runs on a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Dedicated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Host,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which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2000" spc="-4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isolated server with configurations that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you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can</a:t>
                      </a:r>
                      <a:r>
                        <a:rPr dirty="0" sz="2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control.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1237" y="3826383"/>
            <a:ext cx="26816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Each VPC has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related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tenancy attribute.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attribute </a:t>
            </a:r>
            <a:r>
              <a:rPr dirty="0" sz="2000" spc="-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352" y="1151191"/>
            <a:ext cx="4022090" cy="190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Dedicated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Basics</a:t>
            </a:r>
            <a:endParaRPr sz="2400">
              <a:latin typeface="Times New Roman"/>
              <a:cs typeface="Times New Roman"/>
            </a:endParaRPr>
          </a:p>
          <a:p>
            <a:pPr marL="346710" marR="5080">
              <a:lnSpc>
                <a:spcPct val="150000"/>
              </a:lnSpc>
              <a:spcBef>
                <a:spcPts val="1130"/>
              </a:spcBef>
            </a:pP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you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 has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tenancy attribute.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attribute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307320" cy="484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Creating</a:t>
            </a:r>
            <a:r>
              <a:rPr dirty="0" sz="2400" b="1">
                <a:latin typeface="Times New Roman"/>
                <a:cs typeface="Times New Roman"/>
              </a:rPr>
              <a:t> a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Tenancy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Dedicated</a:t>
            </a:r>
            <a:endParaRPr sz="2400">
              <a:latin typeface="Times New Roman"/>
              <a:cs typeface="Times New Roman"/>
            </a:endParaRPr>
          </a:p>
          <a:p>
            <a:pPr marL="560705" indent="-229235">
              <a:lnSpc>
                <a:spcPct val="100000"/>
              </a:lnSpc>
              <a:spcBef>
                <a:spcPts val="2255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specifying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tenancy.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endParaRPr sz="20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144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console,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wizard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331470">
              <a:lnSpc>
                <a:spcPct val="100000"/>
              </a:lnSpc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tenancy</a:t>
            </a:r>
            <a:r>
              <a:rPr dirty="0" sz="2000">
                <a:latin typeface="Times New Roman"/>
                <a:cs typeface="Times New Roman"/>
              </a:rPr>
              <a:t> of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(VPC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Wizard)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 the</a:t>
            </a:r>
            <a:r>
              <a:rPr dirty="0" sz="2000" spc="-5">
                <a:latin typeface="Times New Roman"/>
                <a:cs typeface="Times New Roman"/>
              </a:rPr>
              <a:t> below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 lvl="1" marL="1017905" indent="-22987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1017905" algn="l"/>
                <a:tab pos="1018540" algn="l"/>
              </a:tabLst>
            </a:pPr>
            <a:r>
              <a:rPr dirty="0" sz="2000" spc="-5">
                <a:latin typeface="Times New Roman"/>
                <a:cs typeface="Times New Roman"/>
              </a:rPr>
              <a:t>Open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console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4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u="sng" sz="2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https://console.aws.amazon.com/vpc/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1017905" indent="-22987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1017905" algn="l"/>
                <a:tab pos="1018540" algn="l"/>
              </a:tabLst>
            </a:pPr>
            <a:r>
              <a:rPr dirty="0" sz="2000" spc="-5">
                <a:latin typeface="Times New Roman"/>
                <a:cs typeface="Times New Roman"/>
              </a:rPr>
              <a:t>From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dashboard,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Wizard.</a:t>
            </a:r>
            <a:endParaRPr sz="2000">
              <a:latin typeface="Times New Roman"/>
              <a:cs typeface="Times New Roman"/>
            </a:endParaRPr>
          </a:p>
          <a:p>
            <a:pPr lvl="1" marL="1017905" indent="-229870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1017905" algn="l"/>
                <a:tab pos="1018540" algn="l"/>
              </a:tabLst>
            </a:pPr>
            <a:r>
              <a:rPr dirty="0" sz="2000" spc="-5">
                <a:latin typeface="Times New Roman"/>
                <a:cs typeface="Times New Roman"/>
              </a:rPr>
              <a:t>Select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then</a:t>
            </a:r>
            <a:r>
              <a:rPr dirty="0" sz="2000" spc="-5">
                <a:latin typeface="Times New Roman"/>
                <a:cs typeface="Times New Roman"/>
              </a:rPr>
              <a:t> choose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Select.</a:t>
            </a:r>
            <a:endParaRPr sz="2000">
              <a:latin typeface="Times New Roman"/>
              <a:cs typeface="Times New Roman"/>
            </a:endParaRPr>
          </a:p>
          <a:p>
            <a:pPr lvl="1" marL="1017905" indent="-22987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1017905" algn="l"/>
                <a:tab pos="1018540" algn="l"/>
              </a:tabLst>
            </a:pP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wizard,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Hardware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tenancy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  <a:p>
            <a:pPr lvl="1" marL="1017905" indent="-22987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1017905" algn="l"/>
                <a:tab pos="1018540" algn="l"/>
              </a:tabLst>
            </a:pP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994" y="1645285"/>
            <a:ext cx="10521950" cy="508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66875">
              <a:lnSpc>
                <a:spcPct val="1517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Dedicated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EC2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wizard.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tenancy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console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Times New Roman"/>
                <a:cs typeface="Times New Roman"/>
              </a:rPr>
              <a:t>Open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at</a:t>
            </a:r>
            <a:r>
              <a:rPr dirty="0" sz="2000" spc="25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u="sng" sz="2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https://console.aws.amazon.com/ec2/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Launch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Image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(AMI)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>
                <a:latin typeface="Times New Roman"/>
                <a:cs typeface="Times New Roman"/>
              </a:rPr>
              <a:t> 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AMI 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Select.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Type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Next: Configure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240"/>
              </a:spcBef>
            </a:pPr>
            <a:r>
              <a:rPr dirty="0" sz="2000" spc="-10">
                <a:latin typeface="Times New Roman"/>
                <a:cs typeface="Times New Roman"/>
              </a:rPr>
              <a:t>Instance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Details.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Times New Roman"/>
                <a:cs typeface="Times New Roman"/>
              </a:rPr>
              <a:t>Ensure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 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5">
                <a:latin typeface="Times New Roman"/>
                <a:cs typeface="Times New Roman"/>
              </a:rPr>
              <a:t> Dedicated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Details</a:t>
            </a:r>
            <a:r>
              <a:rPr dirty="0" sz="2000" spc="-10">
                <a:latin typeface="Times New Roman"/>
                <a:cs typeface="Times New Roman"/>
              </a:rPr>
              <a:t> page,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subnet.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5">
                <a:latin typeface="Times New Roman"/>
                <a:cs typeface="Times New Roman"/>
              </a:rPr>
              <a:t> Dedicated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244"/>
              </a:spcBef>
            </a:pP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dic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</a:t>
            </a:r>
            <a:r>
              <a:rPr dirty="0" sz="2000">
                <a:latin typeface="Times New Roman"/>
                <a:cs typeface="Times New Roman"/>
              </a:rPr>
              <a:t>tan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om 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st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 then </a:t>
            </a:r>
            <a:r>
              <a:rPr dirty="0" sz="2000" spc="-5">
                <a:latin typeface="Times New Roman"/>
                <a:cs typeface="Times New Roman"/>
              </a:rPr>
              <a:t>N</a:t>
            </a:r>
            <a:r>
              <a:rPr dirty="0" sz="2000" spc="-20">
                <a:latin typeface="Times New Roman"/>
                <a:cs typeface="Times New Roman"/>
              </a:rPr>
              <a:t>e</a:t>
            </a:r>
            <a:r>
              <a:rPr dirty="0" sz="2000" spc="15">
                <a:latin typeface="Times New Roman"/>
                <a:cs typeface="Times New Roman"/>
              </a:rPr>
              <a:t>x</a:t>
            </a:r>
            <a:r>
              <a:rPr dirty="0" sz="2000">
                <a:latin typeface="Times New Roman"/>
                <a:cs typeface="Times New Roman"/>
              </a:rPr>
              <a:t>t: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tor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Continue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prompted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wizard.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 finished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reviewing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698500" marR="5080">
              <a:lnSpc>
                <a:spcPct val="11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Review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Launch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Launch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choose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key pair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5612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Launching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Dedicated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into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9778" y="1745634"/>
            <a:ext cx="5588635" cy="436245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900" spc="-5" b="1">
                <a:latin typeface="Times New Roman"/>
                <a:cs typeface="Times New Roman"/>
              </a:rPr>
              <a:t>Statically-routed</a:t>
            </a:r>
            <a:r>
              <a:rPr dirty="0" sz="1900" spc="-5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VPN</a:t>
            </a:r>
            <a:r>
              <a:rPr dirty="0" sz="1900" spc="1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connections</a:t>
            </a:r>
            <a:endParaRPr sz="1900">
              <a:latin typeface="Times New Roman"/>
              <a:cs typeface="Times New Roman"/>
            </a:endParaRPr>
          </a:p>
          <a:p>
            <a:pPr marL="4572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dirty="0" sz="1900" spc="-10">
                <a:latin typeface="Times New Roman"/>
                <a:cs typeface="Times New Roman"/>
              </a:rPr>
              <a:t>Ci</a:t>
            </a:r>
            <a:r>
              <a:rPr dirty="0" sz="1900">
                <a:latin typeface="Times New Roman"/>
                <a:cs typeface="Times New Roman"/>
              </a:rPr>
              <a:t>sco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ASA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550</a:t>
            </a:r>
            <a:r>
              <a:rPr dirty="0" sz="1900">
                <a:latin typeface="Times New Roman"/>
                <a:cs typeface="Times New Roman"/>
              </a:rPr>
              <a:t>0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Seri</a:t>
            </a:r>
            <a:r>
              <a:rPr dirty="0" sz="1900" spc="-10">
                <a:latin typeface="Times New Roman"/>
                <a:cs typeface="Times New Roman"/>
              </a:rPr>
              <a:t>e</a:t>
            </a:r>
            <a:r>
              <a:rPr dirty="0" sz="1900">
                <a:latin typeface="Times New Roman"/>
                <a:cs typeface="Times New Roman"/>
              </a:rPr>
              <a:t>s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Times New Roman"/>
                <a:cs typeface="Times New Roman"/>
              </a:rPr>
              <a:t>v</a:t>
            </a:r>
            <a:r>
              <a:rPr dirty="0" sz="1900">
                <a:latin typeface="Times New Roman"/>
                <a:cs typeface="Times New Roman"/>
              </a:rPr>
              <a:t>ers</a:t>
            </a:r>
            <a:r>
              <a:rPr dirty="0" sz="1900" spc="-10">
                <a:latin typeface="Times New Roman"/>
                <a:cs typeface="Times New Roman"/>
              </a:rPr>
              <a:t>i</a:t>
            </a:r>
            <a:r>
              <a:rPr dirty="0" sz="1900" spc="5">
                <a:latin typeface="Times New Roman"/>
                <a:cs typeface="Times New Roman"/>
              </a:rPr>
              <a:t>o</a:t>
            </a:r>
            <a:r>
              <a:rPr dirty="0" sz="1900">
                <a:latin typeface="Times New Roman"/>
                <a:cs typeface="Times New Roman"/>
              </a:rPr>
              <a:t>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8</a:t>
            </a:r>
            <a:r>
              <a:rPr dirty="0" sz="1900">
                <a:latin typeface="Times New Roman"/>
                <a:cs typeface="Times New Roman"/>
              </a:rPr>
              <a:t>.2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(</a:t>
            </a:r>
            <a:r>
              <a:rPr dirty="0" sz="1900" spc="5">
                <a:latin typeface="Times New Roman"/>
                <a:cs typeface="Times New Roman"/>
              </a:rPr>
              <a:t>o</a:t>
            </a:r>
            <a:r>
              <a:rPr dirty="0" sz="1900">
                <a:latin typeface="Times New Roman"/>
                <a:cs typeface="Times New Roman"/>
              </a:rPr>
              <a:t>r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l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15">
                <a:latin typeface="Times New Roman"/>
                <a:cs typeface="Times New Roman"/>
              </a:rPr>
              <a:t>t</a:t>
            </a:r>
            <a:r>
              <a:rPr dirty="0" sz="1900">
                <a:latin typeface="Times New Roman"/>
                <a:cs typeface="Times New Roman"/>
              </a:rPr>
              <a:t>er)</a:t>
            </a:r>
            <a:endParaRPr sz="19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dirty="0" sz="1900">
                <a:latin typeface="Times New Roman"/>
                <a:cs typeface="Times New Roman"/>
              </a:rPr>
              <a:t>software</a:t>
            </a:r>
            <a:endParaRPr sz="1900">
              <a:latin typeface="Times New Roman"/>
              <a:cs typeface="Times New Roman"/>
            </a:endParaRPr>
          </a:p>
          <a:p>
            <a:pPr marL="4572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dirty="0" sz="1900" spc="-5">
                <a:latin typeface="Times New Roman"/>
                <a:cs typeface="Times New Roman"/>
              </a:rPr>
              <a:t>Cisco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ISR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running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Cisco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IOS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12.4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(or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later)</a:t>
            </a:r>
            <a:endParaRPr sz="19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software</a:t>
            </a:r>
            <a:endParaRPr sz="1900">
              <a:latin typeface="Times New Roman"/>
              <a:cs typeface="Times New Roman"/>
            </a:endParaRPr>
          </a:p>
          <a:p>
            <a:pPr marL="4572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dirty="0" sz="1900" spc="-5">
                <a:latin typeface="Times New Roman"/>
                <a:cs typeface="Times New Roman"/>
              </a:rPr>
              <a:t>Cisco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Meraki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MX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Series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iOS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9.0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(or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later)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software</a:t>
            </a:r>
            <a:endParaRPr sz="19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000"/>
              </a:spcBef>
            </a:pPr>
            <a:r>
              <a:rPr dirty="0" sz="1900" spc="-5" b="1">
                <a:latin typeface="Times New Roman"/>
                <a:cs typeface="Times New Roman"/>
              </a:rPr>
              <a:t>Dynamically-routed</a:t>
            </a:r>
            <a:r>
              <a:rPr dirty="0" sz="1900" spc="-65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VPN</a:t>
            </a:r>
            <a:r>
              <a:rPr dirty="0" sz="1900" spc="4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connections</a:t>
            </a:r>
            <a:r>
              <a:rPr dirty="0" sz="1900" spc="-15" b="1">
                <a:latin typeface="Times New Roman"/>
                <a:cs typeface="Times New Roman"/>
              </a:rPr>
              <a:t> (requires</a:t>
            </a:r>
            <a:r>
              <a:rPr dirty="0" sz="1900" spc="15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BGP)</a:t>
            </a:r>
            <a:endParaRPr sz="1900">
              <a:latin typeface="Times New Roman"/>
              <a:cs typeface="Times New Roman"/>
            </a:endParaRPr>
          </a:p>
          <a:p>
            <a:pPr marL="457200" marR="30226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dirty="0" sz="1900" spc="-5">
                <a:latin typeface="Times New Roman"/>
                <a:cs typeface="Times New Roman"/>
              </a:rPr>
              <a:t>Barracuda NextGen Firewall F-Series </a:t>
            </a:r>
            <a:r>
              <a:rPr dirty="0" sz="1900">
                <a:latin typeface="Times New Roman"/>
                <a:cs typeface="Times New Roman"/>
              </a:rPr>
              <a:t>running 6.2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(or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later)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software</a:t>
            </a:r>
            <a:endParaRPr sz="1900">
              <a:latin typeface="Times New Roman"/>
              <a:cs typeface="Times New Roman"/>
            </a:endParaRPr>
          </a:p>
          <a:p>
            <a:pPr marL="457200" marR="2413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dirty="0" sz="1900" spc="-5">
                <a:latin typeface="Times New Roman"/>
                <a:cs typeface="Times New Roman"/>
              </a:rPr>
              <a:t>Check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Point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Security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Gateway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running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R77.10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(or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later)</a:t>
            </a:r>
            <a:r>
              <a:rPr dirty="0" sz="1900">
                <a:latin typeface="Times New Roman"/>
                <a:cs typeface="Times New Roman"/>
              </a:rPr>
              <a:t> software</a:t>
            </a:r>
            <a:endParaRPr sz="1900">
              <a:latin typeface="Times New Roman"/>
              <a:cs typeface="Times New Roman"/>
            </a:endParaRPr>
          </a:p>
          <a:p>
            <a:pPr marL="4572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dirty="0" sz="1900" spc="-5">
                <a:latin typeface="Times New Roman"/>
                <a:cs typeface="Times New Roman"/>
              </a:rPr>
              <a:t>Cisco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ISR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running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Cisco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IOS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12.4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(or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later)</a:t>
            </a:r>
            <a:endParaRPr sz="19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dirty="0" sz="1900">
                <a:latin typeface="Times New Roman"/>
                <a:cs typeface="Times New Roman"/>
              </a:rPr>
              <a:t>software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0672" y="1151191"/>
            <a:ext cx="5790565" cy="4993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Setting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Up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Dedicated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Hardware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For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endParaRPr sz="2400">
              <a:latin typeface="Times New Roman"/>
              <a:cs typeface="Times New Roman"/>
            </a:endParaRPr>
          </a:p>
          <a:p>
            <a:pPr marL="240665" marR="31115" indent="-228600">
              <a:lnSpc>
                <a:spcPct val="100000"/>
              </a:lnSpc>
              <a:spcBef>
                <a:spcPts val="22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-5">
                <a:latin typeface="Times New Roman"/>
                <a:cs typeface="Times New Roman"/>
              </a:rPr>
              <a:t>A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hardware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VPN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connection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connects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your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VPC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your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datacentre. Amazon </a:t>
            </a:r>
            <a:r>
              <a:rPr dirty="0" sz="1900">
                <a:latin typeface="Times New Roman"/>
                <a:cs typeface="Times New Roman"/>
              </a:rPr>
              <a:t>supports </a:t>
            </a:r>
            <a:r>
              <a:rPr dirty="0" sz="1900" spc="-5">
                <a:latin typeface="Times New Roman"/>
                <a:cs typeface="Times New Roman"/>
              </a:rPr>
              <a:t>Internet </a:t>
            </a:r>
            <a:r>
              <a:rPr dirty="0" sz="1900">
                <a:latin typeface="Times New Roman"/>
                <a:cs typeface="Times New Roman"/>
              </a:rPr>
              <a:t>Protocol </a:t>
            </a:r>
            <a:r>
              <a:rPr dirty="0" sz="1900" spc="-5">
                <a:latin typeface="Times New Roman"/>
                <a:cs typeface="Times New Roman"/>
              </a:rPr>
              <a:t>security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(IPsec) </a:t>
            </a:r>
            <a:r>
              <a:rPr dirty="0" sz="1900">
                <a:latin typeface="Times New Roman"/>
                <a:cs typeface="Times New Roman"/>
              </a:rPr>
              <a:t>VPN </a:t>
            </a:r>
            <a:r>
              <a:rPr dirty="0" sz="1900" spc="-5">
                <a:latin typeface="Times New Roman"/>
                <a:cs typeface="Times New Roman"/>
              </a:rPr>
              <a:t>connections. Data </a:t>
            </a:r>
            <a:r>
              <a:rPr dirty="0" sz="1900">
                <a:latin typeface="Times New Roman"/>
                <a:cs typeface="Times New Roman"/>
              </a:rPr>
              <a:t>transferred </a:t>
            </a:r>
            <a:r>
              <a:rPr dirty="0" sz="1900" spc="-5">
                <a:latin typeface="Times New Roman"/>
                <a:cs typeface="Times New Roman"/>
              </a:rPr>
              <a:t>between </a:t>
            </a:r>
            <a:r>
              <a:rPr dirty="0" sz="1900" spc="-10">
                <a:latin typeface="Times New Roman"/>
                <a:cs typeface="Times New Roman"/>
              </a:rPr>
              <a:t>your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VPC and </a:t>
            </a:r>
            <a:r>
              <a:rPr dirty="0" sz="1900" spc="-5">
                <a:latin typeface="Times New Roman"/>
                <a:cs typeface="Times New Roman"/>
              </a:rPr>
              <a:t>datacentre </a:t>
            </a:r>
            <a:r>
              <a:rPr dirty="0" sz="1900">
                <a:latin typeface="Times New Roman"/>
                <a:cs typeface="Times New Roman"/>
              </a:rPr>
              <a:t>routes </a:t>
            </a:r>
            <a:r>
              <a:rPr dirty="0" sz="1900" spc="-5">
                <a:latin typeface="Times New Roman"/>
                <a:cs typeface="Times New Roman"/>
              </a:rPr>
              <a:t>over </a:t>
            </a:r>
            <a:r>
              <a:rPr dirty="0" sz="1900">
                <a:latin typeface="Times New Roman"/>
                <a:cs typeface="Times New Roman"/>
              </a:rPr>
              <a:t>an </a:t>
            </a:r>
            <a:r>
              <a:rPr dirty="0" sz="1900" spc="-5">
                <a:latin typeface="Times New Roman"/>
                <a:cs typeface="Times New Roman"/>
              </a:rPr>
              <a:t>encrypted </a:t>
            </a:r>
            <a:r>
              <a:rPr dirty="0" sz="1900">
                <a:latin typeface="Times New Roman"/>
                <a:cs typeface="Times New Roman"/>
              </a:rPr>
              <a:t>VPN 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connection </a:t>
            </a:r>
            <a:r>
              <a:rPr dirty="0" sz="1900" spc="-5">
                <a:latin typeface="Times New Roman"/>
                <a:cs typeface="Times New Roman"/>
              </a:rPr>
              <a:t>to help </a:t>
            </a:r>
            <a:r>
              <a:rPr dirty="0" sz="1900" spc="-10">
                <a:latin typeface="Times New Roman"/>
                <a:cs typeface="Times New Roman"/>
              </a:rPr>
              <a:t>maintain </a:t>
            </a: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spc="-5">
                <a:latin typeface="Times New Roman"/>
                <a:cs typeface="Times New Roman"/>
              </a:rPr>
              <a:t>confidentiality </a:t>
            </a:r>
            <a:r>
              <a:rPr dirty="0" sz="1900">
                <a:latin typeface="Times New Roman"/>
                <a:cs typeface="Times New Roman"/>
              </a:rPr>
              <a:t>and 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integrity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5">
                <a:latin typeface="Times New Roman"/>
                <a:cs typeface="Times New Roman"/>
              </a:rPr>
              <a:t>data in transit. </a:t>
            </a:r>
            <a:r>
              <a:rPr dirty="0" sz="1900">
                <a:latin typeface="Times New Roman"/>
                <a:cs typeface="Times New Roman"/>
              </a:rPr>
              <a:t>An </a:t>
            </a:r>
            <a:r>
              <a:rPr dirty="0" sz="1900" spc="-5">
                <a:latin typeface="Times New Roman"/>
                <a:cs typeface="Times New Roman"/>
              </a:rPr>
              <a:t>Internet gateway </a:t>
            </a:r>
            <a:r>
              <a:rPr dirty="0" sz="1900" spc="-10">
                <a:latin typeface="Times New Roman"/>
                <a:cs typeface="Times New Roman"/>
              </a:rPr>
              <a:t>is </a:t>
            </a:r>
            <a:r>
              <a:rPr dirty="0" sz="1900">
                <a:latin typeface="Times New Roman"/>
                <a:cs typeface="Times New Roman"/>
              </a:rPr>
              <a:t>not 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required</a:t>
            </a:r>
            <a:r>
              <a:rPr dirty="0" sz="1900" spc="-4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establish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hardware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VPN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connection.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900" b="1">
                <a:latin typeface="Times New Roman"/>
                <a:cs typeface="Times New Roman"/>
              </a:rPr>
              <a:t>What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spc="-15" b="1">
                <a:latin typeface="Times New Roman"/>
                <a:cs typeface="Times New Roman"/>
              </a:rPr>
              <a:t>are</a:t>
            </a:r>
            <a:r>
              <a:rPr dirty="0" sz="1900" b="1">
                <a:latin typeface="Times New Roman"/>
                <a:cs typeface="Times New Roman"/>
              </a:rPr>
              <a:t> the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customer</a:t>
            </a:r>
            <a:r>
              <a:rPr dirty="0" sz="1900" spc="-4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gateway</a:t>
            </a:r>
            <a:r>
              <a:rPr dirty="0" sz="1900" spc="-5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devices</a:t>
            </a:r>
            <a:r>
              <a:rPr dirty="0" sz="1900" spc="-15" b="1">
                <a:latin typeface="Times New Roman"/>
                <a:cs typeface="Times New Roman"/>
              </a:rPr>
              <a:t> are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known</a:t>
            </a:r>
            <a:r>
              <a:rPr dirty="0" sz="1900" spc="2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to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 b="1">
                <a:latin typeface="Times New Roman"/>
                <a:cs typeface="Times New Roman"/>
              </a:rPr>
              <a:t>work</a:t>
            </a:r>
            <a:r>
              <a:rPr dirty="0" sz="1900" spc="-4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with</a:t>
            </a:r>
            <a:r>
              <a:rPr dirty="0" sz="1900" spc="-10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Amazon</a:t>
            </a:r>
            <a:r>
              <a:rPr dirty="0" sz="1900" spc="-6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VPC </a:t>
            </a:r>
            <a:r>
              <a:rPr dirty="0" sz="1900" b="1">
                <a:latin typeface="Times New Roman"/>
                <a:cs typeface="Times New Roman"/>
              </a:rPr>
              <a:t>?</a:t>
            </a:r>
            <a:endParaRPr sz="1900">
              <a:latin typeface="Times New Roman"/>
              <a:cs typeface="Times New Roman"/>
            </a:endParaRPr>
          </a:p>
          <a:p>
            <a:pPr marL="240665" marR="685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spc="-5">
                <a:latin typeface="Times New Roman"/>
                <a:cs typeface="Times New Roman"/>
              </a:rPr>
              <a:t>following devices </a:t>
            </a:r>
            <a:r>
              <a:rPr dirty="0" sz="1900" spc="-10">
                <a:latin typeface="Times New Roman"/>
                <a:cs typeface="Times New Roman"/>
              </a:rPr>
              <a:t>meeting </a:t>
            </a:r>
            <a:r>
              <a:rPr dirty="0" sz="1900" spc="-5">
                <a:latin typeface="Times New Roman"/>
                <a:cs typeface="Times New Roman"/>
              </a:rPr>
              <a:t>the aforementioned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requirements </a:t>
            </a:r>
            <a:r>
              <a:rPr dirty="0" sz="1900">
                <a:latin typeface="Times New Roman"/>
                <a:cs typeface="Times New Roman"/>
              </a:rPr>
              <a:t>are known </a:t>
            </a:r>
            <a:r>
              <a:rPr dirty="0" sz="1900" spc="-5">
                <a:latin typeface="Times New Roman"/>
                <a:cs typeface="Times New Roman"/>
              </a:rPr>
              <a:t>to </a:t>
            </a:r>
            <a:r>
              <a:rPr dirty="0" sz="1900">
                <a:latin typeface="Times New Roman"/>
                <a:cs typeface="Times New Roman"/>
              </a:rPr>
              <a:t>work </a:t>
            </a:r>
            <a:r>
              <a:rPr dirty="0" sz="1900" spc="-5">
                <a:latin typeface="Times New Roman"/>
                <a:cs typeface="Times New Roman"/>
              </a:rPr>
              <a:t>with </a:t>
            </a:r>
            <a:r>
              <a:rPr dirty="0" sz="1900">
                <a:latin typeface="Times New Roman"/>
                <a:cs typeface="Times New Roman"/>
              </a:rPr>
              <a:t>hardware VPN 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connections,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have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support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command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line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tools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for </a:t>
            </a:r>
            <a:r>
              <a:rPr dirty="0" sz="1900" spc="-5">
                <a:latin typeface="Times New Roman"/>
                <a:cs typeface="Times New Roman"/>
              </a:rPr>
              <a:t>automatic generation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5">
                <a:latin typeface="Times New Roman"/>
                <a:cs typeface="Times New Roman"/>
              </a:rPr>
              <a:t>configuration files </a:t>
            </a:r>
            <a:r>
              <a:rPr dirty="0" sz="1900">
                <a:latin typeface="Times New Roman"/>
                <a:cs typeface="Times New Roman"/>
              </a:rPr>
              <a:t> appropriate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for</a:t>
            </a:r>
            <a:r>
              <a:rPr dirty="0" sz="1900" spc="-10">
                <a:latin typeface="Times New Roman"/>
                <a:cs typeface="Times New Roman"/>
              </a:rPr>
              <a:t> your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device: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29969" y="2590545"/>
          <a:ext cx="10153650" cy="3808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675"/>
                <a:gridCol w="7146925"/>
              </a:tblGrid>
              <a:tr h="3784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Scenario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Usage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</a:tr>
              <a:tr h="680466">
                <a:tc>
                  <a:txBody>
                    <a:bodyPr/>
                    <a:lstStyle/>
                    <a:p>
                      <a:pPr marL="91440" marR="195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Scenario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Single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Subnet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74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wizard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VPC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running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single-tier,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public-facing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such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blog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simple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site.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Scenario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with Public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Private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Subnets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(NAT)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2075" marR="7829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VPC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wizard to create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VPC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running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public-facing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web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application,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while still maintaining non-publicly accessible back-end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servers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in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second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subnet.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91440" marR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Scenario </a:t>
                      </a:r>
                      <a:r>
                        <a:rPr dirty="0" sz="1800" spc="5" b="1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: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VPC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with Public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Private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Subnets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AWS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Managed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wizard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extending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centre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cloud,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also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directly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access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Internet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46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14387">
                <a:tc>
                  <a:txBody>
                    <a:bodyPr/>
                    <a:lstStyle/>
                    <a:p>
                      <a:pPr marL="91440" marR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Scenario </a:t>
                      </a:r>
                      <a:r>
                        <a:rPr dirty="0" sz="1800" spc="5" b="1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: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 with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Private </a:t>
                      </a:r>
                      <a:r>
                        <a:rPr dirty="0" sz="1800" spc="-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Subnet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Only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AWS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Managed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7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wizard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extending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centre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cloud,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leverage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Amazon's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dirty="0" sz="18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without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exposing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Internet.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085215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Scenarios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spcBef>
                <a:spcPts val="2270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section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examples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VPC, including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scenarios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wizard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9179" y="2159000"/>
            <a:ext cx="5420360" cy="4495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5838190" cy="447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 </a:t>
            </a:r>
            <a:r>
              <a:rPr dirty="0" sz="2400" b="1">
                <a:latin typeface="Times New Roman"/>
                <a:cs typeface="Times New Roman"/>
              </a:rPr>
              <a:t>1: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Single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Subnet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553085" marR="1304290" indent="-228600">
              <a:lnSpc>
                <a:spcPct val="100000"/>
              </a:lnSpc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configuration for this scenario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(VPC)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 </a:t>
            </a:r>
            <a:r>
              <a:rPr dirty="0" sz="2000" spc="-5">
                <a:latin typeface="Times New Roman"/>
                <a:cs typeface="Times New Roman"/>
              </a:rPr>
              <a:t>single </a:t>
            </a:r>
            <a:r>
              <a:rPr dirty="0" sz="2000">
                <a:latin typeface="Times New Roman"/>
                <a:cs typeface="Times New Roman"/>
              </a:rPr>
              <a:t>public </a:t>
            </a:r>
            <a:r>
              <a:rPr dirty="0" sz="2000" spc="-5">
                <a:latin typeface="Times New Roman"/>
                <a:cs typeface="Times New Roman"/>
              </a:rPr>
              <a:t>subnet, and </a:t>
            </a:r>
            <a:r>
              <a:rPr dirty="0" sz="2000" spc="-1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enable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 over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Internet. </a:t>
            </a:r>
            <a:r>
              <a:rPr dirty="0" sz="2000" spc="-75">
                <a:latin typeface="Times New Roman"/>
                <a:cs typeface="Times New Roman"/>
              </a:rPr>
              <a:t>We 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configuration </a:t>
            </a:r>
            <a:r>
              <a:rPr dirty="0" sz="2000">
                <a:latin typeface="Times New Roman"/>
                <a:cs typeface="Times New Roman"/>
              </a:rPr>
              <a:t>if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 </a:t>
            </a:r>
            <a:r>
              <a:rPr dirty="0" sz="2000">
                <a:latin typeface="Times New Roman"/>
                <a:cs typeface="Times New Roman"/>
              </a:rPr>
              <a:t>to run a </a:t>
            </a:r>
            <a:r>
              <a:rPr dirty="0" sz="2000" spc="-10">
                <a:latin typeface="Times New Roman"/>
                <a:cs typeface="Times New Roman"/>
              </a:rPr>
              <a:t>single-tier, </a:t>
            </a:r>
            <a:r>
              <a:rPr dirty="0" sz="2000" spc="-5">
                <a:latin typeface="Times New Roman"/>
                <a:cs typeface="Times New Roman"/>
              </a:rPr>
              <a:t>public-facing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 application, such as </a:t>
            </a:r>
            <a:r>
              <a:rPr dirty="0" sz="2000">
                <a:latin typeface="Times New Roman"/>
                <a:cs typeface="Times New Roman"/>
              </a:rPr>
              <a:t>a blog or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website.</a:t>
            </a:r>
            <a:endParaRPr sz="2000">
              <a:latin typeface="Times New Roman"/>
              <a:cs typeface="Times New Roman"/>
            </a:endParaRPr>
          </a:p>
          <a:p>
            <a:pPr marL="553085" marR="118491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The following </a:t>
            </a:r>
            <a:r>
              <a:rPr dirty="0" sz="2000" spc="-10">
                <a:latin typeface="Times New Roman"/>
                <a:cs typeface="Times New Roman"/>
              </a:rPr>
              <a:t>diagram </a:t>
            </a:r>
            <a:r>
              <a:rPr dirty="0" sz="2000" spc="-5">
                <a:latin typeface="Times New Roman"/>
                <a:cs typeface="Times New Roman"/>
              </a:rPr>
              <a:t>shows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key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components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configuration for this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151235" cy="488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 </a:t>
            </a:r>
            <a:r>
              <a:rPr dirty="0" sz="2400" b="1">
                <a:latin typeface="Times New Roman"/>
                <a:cs typeface="Times New Roman"/>
              </a:rPr>
              <a:t>1: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Single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Subnet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1010919" indent="-229870">
              <a:lnSpc>
                <a:spcPts val="2280"/>
              </a:lnSpc>
              <a:spcBef>
                <a:spcPts val="260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(VPC)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/16</a:t>
            </a:r>
            <a:r>
              <a:rPr dirty="0" sz="2000" spc="-15">
                <a:latin typeface="Times New Roman"/>
                <a:cs typeface="Times New Roman"/>
              </a:rPr>
              <a:t> IPv4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CIDR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 </a:t>
            </a:r>
            <a:r>
              <a:rPr dirty="0" sz="2000" spc="-5">
                <a:latin typeface="Times New Roman"/>
                <a:cs typeface="Times New Roman"/>
              </a:rPr>
              <a:t>(example: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10.0.0.0/16).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1010919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provides </a:t>
            </a:r>
            <a:r>
              <a:rPr dirty="0" sz="2000">
                <a:latin typeface="Times New Roman"/>
                <a:cs typeface="Times New Roman"/>
              </a:rPr>
              <a:t>65,536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1010919" marR="229235" indent="-229235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 spc="-5">
                <a:latin typeface="Times New Roman"/>
                <a:cs typeface="Times New Roman"/>
              </a:rPr>
              <a:t>A subnet </a:t>
            </a:r>
            <a:r>
              <a:rPr dirty="0" sz="2000">
                <a:latin typeface="Times New Roman"/>
                <a:cs typeface="Times New Roman"/>
              </a:rPr>
              <a:t>with a size /24 </a:t>
            </a:r>
            <a:r>
              <a:rPr dirty="0" sz="2000" spc="-15">
                <a:latin typeface="Times New Roman"/>
                <a:cs typeface="Times New Roman"/>
              </a:rPr>
              <a:t>IPv4 CIDR </a:t>
            </a:r>
            <a:r>
              <a:rPr dirty="0" sz="2000">
                <a:latin typeface="Times New Roman"/>
                <a:cs typeface="Times New Roman"/>
              </a:rPr>
              <a:t>block </a:t>
            </a:r>
            <a:r>
              <a:rPr dirty="0" sz="2000" spc="-5">
                <a:latin typeface="Times New Roman"/>
                <a:cs typeface="Times New Roman"/>
              </a:rPr>
              <a:t>(example: </a:t>
            </a:r>
            <a:r>
              <a:rPr dirty="0" sz="2000">
                <a:latin typeface="Times New Roman"/>
                <a:cs typeface="Times New Roman"/>
              </a:rPr>
              <a:t>10.0.0.0/24). This </a:t>
            </a:r>
            <a:r>
              <a:rPr dirty="0" sz="2000" spc="-5">
                <a:latin typeface="Times New Roman"/>
                <a:cs typeface="Times New Roman"/>
              </a:rPr>
              <a:t>provides </a:t>
            </a:r>
            <a:r>
              <a:rPr dirty="0" sz="2000">
                <a:latin typeface="Times New Roman"/>
                <a:cs typeface="Times New Roman"/>
              </a:rPr>
              <a:t>256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 spc="-15">
                <a:latin typeface="Times New Roman"/>
                <a:cs typeface="Times New Roman"/>
              </a:rPr>
              <a:t>IPv4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1010919" indent="-22987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gateway.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connects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1010919" marR="124460" indent="-229235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range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10.0.0.6),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5">
                <a:latin typeface="Times New Roman"/>
                <a:cs typeface="Times New Roman"/>
              </a:rPr>
              <a:t> instances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(example: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198.51.100.2),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instance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10">
                <a:latin typeface="Times New Roman"/>
                <a:cs typeface="Times New Roman"/>
              </a:rPr>
              <a:t>reached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1010919" marR="5080" indent="-229235">
              <a:lnSpc>
                <a:spcPct val="90000"/>
              </a:lnSpc>
              <a:spcBef>
                <a:spcPts val="470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custom route table associated with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subnet.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route table entries enable instances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directly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that's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known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387330" cy="432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2385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outcome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explain/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describe:</a:t>
            </a:r>
            <a:endParaRPr sz="2000">
              <a:latin typeface="Times New Roman"/>
              <a:cs typeface="Times New Roman"/>
            </a:endParaRPr>
          </a:p>
          <a:p>
            <a:pPr marL="1010285" indent="-2298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010285" algn="l"/>
                <a:tab pos="1010919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assigning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ports.</a:t>
            </a:r>
            <a:endParaRPr sz="2000">
              <a:latin typeface="Times New Roman"/>
              <a:cs typeface="Times New Roman"/>
            </a:endParaRPr>
          </a:p>
          <a:p>
            <a:pPr marL="1010285" indent="-2298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010285" algn="l"/>
                <a:tab pos="1010919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Securing </a:t>
            </a:r>
            <a:r>
              <a:rPr dirty="0" sz="2000">
                <a:latin typeface="Times New Roman"/>
                <a:cs typeface="Times New Roman"/>
              </a:rPr>
              <a:t>the 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configuring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ACLs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subnet </a:t>
            </a:r>
            <a:r>
              <a:rPr dirty="0" sz="2000" spc="-5">
                <a:latin typeface="Times New Roman"/>
                <a:cs typeface="Times New Roman"/>
              </a:rPr>
              <a:t>level.</a:t>
            </a:r>
            <a:endParaRPr sz="2000">
              <a:latin typeface="Times New Roman"/>
              <a:cs typeface="Times New Roman"/>
            </a:endParaRPr>
          </a:p>
          <a:p>
            <a:pPr marL="1010285" indent="-2298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010285" algn="l"/>
                <a:tab pos="1010919" algn="l"/>
              </a:tabLst>
            </a:pP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On-premise.</a:t>
            </a:r>
            <a:endParaRPr sz="2000">
              <a:latin typeface="Times New Roman"/>
              <a:cs typeface="Times New Roman"/>
            </a:endParaRPr>
          </a:p>
          <a:p>
            <a:pPr marL="1010285" indent="-2298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010285" algn="l"/>
                <a:tab pos="1010919" algn="l"/>
              </a:tabLst>
            </a:pPr>
            <a:r>
              <a:rPr dirty="0" sz="2000" spc="-5">
                <a:latin typeface="Times New Roman"/>
                <a:cs typeface="Times New Roman"/>
              </a:rPr>
              <a:t>Hardware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customer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gateway.</a:t>
            </a:r>
            <a:endParaRPr sz="2000">
              <a:latin typeface="Times New Roman"/>
              <a:cs typeface="Times New Roman"/>
            </a:endParaRPr>
          </a:p>
          <a:p>
            <a:pPr marL="1010285" indent="-22987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010285" algn="l"/>
                <a:tab pos="1010919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Securing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allowing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specific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groups.</a:t>
            </a:r>
            <a:endParaRPr sz="2000">
              <a:latin typeface="Times New Roman"/>
              <a:cs typeface="Times New Roman"/>
            </a:endParaRPr>
          </a:p>
          <a:p>
            <a:pPr marL="1010285" indent="-2298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010285" algn="l"/>
                <a:tab pos="1010919" algn="l"/>
              </a:tabLst>
            </a:pPr>
            <a:r>
              <a:rPr dirty="0" sz="2000" spc="-5">
                <a:latin typeface="Times New Roman"/>
                <a:cs typeface="Times New Roman"/>
              </a:rPr>
              <a:t>Understanding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differences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1010285" indent="-229870">
              <a:lnSpc>
                <a:spcPts val="2280"/>
              </a:lnSpc>
              <a:spcBef>
                <a:spcPts val="260"/>
              </a:spcBef>
              <a:buFont typeface="Arial MT"/>
              <a:buChar char="•"/>
              <a:tabLst>
                <a:tab pos="1010285" algn="l"/>
                <a:tab pos="1010919" algn="l"/>
              </a:tabLst>
            </a:pP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accessibility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5">
                <a:latin typeface="Times New Roman"/>
                <a:cs typeface="Times New Roman"/>
              </a:rPr>
              <a:t> subnet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 marL="1010285">
              <a:lnSpc>
                <a:spcPts val="2280"/>
              </a:lnSpc>
            </a:pPr>
            <a:r>
              <a:rPr dirty="0" sz="2000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  <a:p>
            <a:pPr marL="1010285" indent="-2298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010285" algn="l"/>
                <a:tab pos="1010919" algn="l"/>
              </a:tabLst>
            </a:pPr>
            <a:r>
              <a:rPr dirty="0" sz="2000" spc="-5">
                <a:latin typeface="Times New Roman"/>
                <a:cs typeface="Times New Roman"/>
              </a:rPr>
              <a:t>Implementing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resolution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Route53 </a:t>
            </a:r>
            <a:r>
              <a:rPr dirty="0" sz="2000" spc="-5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marL="1010285" indent="-2298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010285" algn="l"/>
                <a:tab pos="1010919" algn="l"/>
              </a:tabLst>
            </a:pPr>
            <a:r>
              <a:rPr dirty="0" sz="2000" spc="-5">
                <a:latin typeface="Times New Roman"/>
                <a:cs typeface="Times New Roman"/>
              </a:rPr>
              <a:t>CloudFront provides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greater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globally.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6643" y="6465252"/>
            <a:ext cx="229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469880" cy="4857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 </a:t>
            </a:r>
            <a:r>
              <a:rPr dirty="0" sz="2400" b="1">
                <a:latin typeface="Times New Roman"/>
                <a:cs typeface="Times New Roman"/>
              </a:rPr>
              <a:t>2: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 </a:t>
            </a:r>
            <a:r>
              <a:rPr dirty="0" sz="2400" spc="-5" b="1">
                <a:latin typeface="Times New Roman"/>
                <a:cs typeface="Times New Roman"/>
              </a:rPr>
              <a:t>Private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Subnets </a:t>
            </a:r>
            <a:r>
              <a:rPr dirty="0" sz="2400" spc="-35" b="1">
                <a:latin typeface="Times New Roman"/>
                <a:cs typeface="Times New Roman"/>
              </a:rPr>
              <a:t>(NAT)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561340" marR="230504" indent="-228600">
              <a:lnSpc>
                <a:spcPct val="100000"/>
              </a:lnSpc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(VPC)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public-facing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 </a:t>
            </a:r>
            <a:r>
              <a:rPr dirty="0" sz="2000" spc="-5">
                <a:latin typeface="Times New Roman"/>
                <a:cs typeface="Times New Roman"/>
              </a:rPr>
              <a:t> application,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back-end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publicly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accessible.</a:t>
            </a:r>
            <a:endParaRPr sz="2000">
              <a:latin typeface="Times New Roman"/>
              <a:cs typeface="Times New Roman"/>
            </a:endParaRPr>
          </a:p>
          <a:p>
            <a:pPr marL="561340" marR="7112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multi-tier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">
                <a:latin typeface="Times New Roman"/>
                <a:cs typeface="Times New Roman"/>
              </a:rPr>
              <a:t> subnet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>
                <a:latin typeface="Times New Roman"/>
                <a:cs typeface="Times New Roman"/>
              </a:rPr>
              <a:t> in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  <a:p>
            <a:pPr marL="561340" marR="28067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 marL="56134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outbound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 </a:t>
            </a:r>
            <a:r>
              <a:rPr dirty="0" sz="2000" spc="-5">
                <a:latin typeface="Times New Roman"/>
                <a:cs typeface="Times New Roman"/>
              </a:rPr>
              <a:t>directly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whereas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 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Instead,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Translation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(NAT)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resides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  <a:p>
            <a:pPr marL="561340" marR="177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</a:t>
            </a:r>
            <a:r>
              <a:rPr dirty="0" sz="2000">
                <a:latin typeface="Times New Roman"/>
                <a:cs typeface="Times New Roman"/>
              </a:rPr>
              <a:t> to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updates</a:t>
            </a:r>
            <a:r>
              <a:rPr dirty="0" sz="2000">
                <a:latin typeface="Times New Roman"/>
                <a:cs typeface="Times New Roman"/>
              </a:rPr>
              <a:t> 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NAT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gateway,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establish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227578"/>
            <a:ext cx="5974080" cy="45262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9528175" cy="97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 </a:t>
            </a:r>
            <a:r>
              <a:rPr dirty="0" sz="2400" b="1">
                <a:latin typeface="Times New Roman"/>
                <a:cs typeface="Times New Roman"/>
              </a:rPr>
              <a:t>2: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 </a:t>
            </a:r>
            <a:r>
              <a:rPr dirty="0" sz="2400" spc="-5" b="1">
                <a:latin typeface="Times New Roman"/>
                <a:cs typeface="Times New Roman"/>
              </a:rPr>
              <a:t>Private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Subnets </a:t>
            </a:r>
            <a:r>
              <a:rPr dirty="0" sz="2400" spc="-35" b="1">
                <a:latin typeface="Times New Roman"/>
                <a:cs typeface="Times New Roman"/>
              </a:rPr>
              <a:t>(NAT)</a:t>
            </a:r>
            <a:endParaRPr sz="24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shows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key components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156315" cy="5050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 </a:t>
            </a:r>
            <a:r>
              <a:rPr dirty="0" sz="2400" b="1">
                <a:latin typeface="Times New Roman"/>
                <a:cs typeface="Times New Roman"/>
              </a:rPr>
              <a:t>2: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 </a:t>
            </a:r>
            <a:r>
              <a:rPr dirty="0" sz="2400" spc="-5" b="1">
                <a:latin typeface="Times New Roman"/>
                <a:cs typeface="Times New Roman"/>
              </a:rPr>
              <a:t>Private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Subnets </a:t>
            </a:r>
            <a:r>
              <a:rPr dirty="0" sz="2400" spc="-35" b="1">
                <a:latin typeface="Times New Roman"/>
                <a:cs typeface="Times New Roman"/>
              </a:rPr>
              <a:t>(NAT)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1010919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0919" algn="l"/>
                <a:tab pos="101155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/16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CIDR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block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10.0.0.0/16).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65,536</a:t>
            </a:r>
            <a:r>
              <a:rPr dirty="0" sz="2000" spc="-5">
                <a:latin typeface="Times New Roman"/>
                <a:cs typeface="Times New Roman"/>
              </a:rPr>
              <a:t> 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endParaRPr sz="2000">
              <a:latin typeface="Times New Roman"/>
              <a:cs typeface="Times New Roman"/>
            </a:endParaRPr>
          </a:p>
          <a:p>
            <a:pPr marL="1010919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algn="just" marL="1010919" marR="698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1555" algn="l"/>
              </a:tabLst>
            </a:pPr>
            <a:r>
              <a:rPr dirty="0" sz="2000">
                <a:latin typeface="Times New Roman"/>
                <a:cs typeface="Times New Roman"/>
              </a:rPr>
              <a:t>A public </a:t>
            </a:r>
            <a:r>
              <a:rPr dirty="0" sz="2000" spc="-5">
                <a:latin typeface="Times New Roman"/>
                <a:cs typeface="Times New Roman"/>
              </a:rPr>
              <a:t>subnet </a:t>
            </a:r>
            <a:r>
              <a:rPr dirty="0" sz="2000">
                <a:latin typeface="Times New Roman"/>
                <a:cs typeface="Times New Roman"/>
              </a:rPr>
              <a:t>with a size /24 </a:t>
            </a:r>
            <a:r>
              <a:rPr dirty="0" sz="2000" spc="-15">
                <a:latin typeface="Times New Roman"/>
                <a:cs typeface="Times New Roman"/>
              </a:rPr>
              <a:t>IPv4 </a:t>
            </a:r>
            <a:r>
              <a:rPr dirty="0" sz="2000" spc="-10">
                <a:latin typeface="Times New Roman"/>
                <a:cs typeface="Times New Roman"/>
              </a:rPr>
              <a:t>CIDR </a:t>
            </a:r>
            <a:r>
              <a:rPr dirty="0" sz="2000" spc="-5">
                <a:latin typeface="Times New Roman"/>
                <a:cs typeface="Times New Roman"/>
              </a:rPr>
              <a:t>block (example: 10.0.0.0/24).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provides </a:t>
            </a:r>
            <a:r>
              <a:rPr dirty="0" sz="2000">
                <a:latin typeface="Times New Roman"/>
                <a:cs typeface="Times New Roman"/>
              </a:rPr>
              <a:t>256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gateway.</a:t>
            </a:r>
            <a:endParaRPr sz="2000">
              <a:latin typeface="Times New Roman"/>
              <a:cs typeface="Times New Roman"/>
            </a:endParaRPr>
          </a:p>
          <a:p>
            <a:pPr algn="just" marL="1010919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155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/24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CIDR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block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10.0.1.0/24).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256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endParaRPr sz="2000">
              <a:latin typeface="Times New Roman"/>
              <a:cs typeface="Times New Roman"/>
            </a:endParaRPr>
          </a:p>
          <a:p>
            <a:pPr algn="just" marL="1010919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algn="just" marL="1010919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155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gateway.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connects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algn="just" marL="1010919" marR="67564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1555" algn="l"/>
              </a:tabLst>
            </a:pPr>
            <a:r>
              <a:rPr dirty="0" sz="2000" spc="-10">
                <a:latin typeface="Times New Roman"/>
                <a:cs typeface="Times New Roman"/>
              </a:rPr>
              <a:t>Instances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 spc="-15">
                <a:latin typeface="Times New Roman"/>
                <a:cs typeface="Times New Roman"/>
              </a:rPr>
              <a:t>IPv4 </a:t>
            </a:r>
            <a:r>
              <a:rPr dirty="0" sz="2000" spc="-5">
                <a:latin typeface="Times New Roman"/>
                <a:cs typeface="Times New Roman"/>
              </a:rPr>
              <a:t>addresses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subnet </a:t>
            </a:r>
            <a:r>
              <a:rPr dirty="0" sz="2000" spc="-10">
                <a:latin typeface="Times New Roman"/>
                <a:cs typeface="Times New Roman"/>
              </a:rPr>
              <a:t>range </a:t>
            </a:r>
            <a:r>
              <a:rPr dirty="0" sz="2000" spc="-5">
                <a:latin typeface="Times New Roman"/>
                <a:cs typeface="Times New Roman"/>
              </a:rPr>
              <a:t>(examples: </a:t>
            </a:r>
            <a:r>
              <a:rPr dirty="0" sz="2000">
                <a:latin typeface="Times New Roman"/>
                <a:cs typeface="Times New Roman"/>
              </a:rPr>
              <a:t>10.0.0.5, </a:t>
            </a:r>
            <a:r>
              <a:rPr dirty="0" sz="2000" spc="-5">
                <a:latin typeface="Times New Roman"/>
                <a:cs typeface="Times New Roman"/>
              </a:rPr>
              <a:t>10.0.1.5).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>
                <a:latin typeface="Times New Roman"/>
                <a:cs typeface="Times New Roman"/>
              </a:rPr>
              <a:t> them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  <a:p>
            <a:pPr algn="just" marL="1010919" marR="61849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011555" algn="l"/>
              </a:tabLst>
            </a:pPr>
            <a:r>
              <a:rPr dirty="0" sz="2000" spc="-10">
                <a:latin typeface="Times New Roman"/>
                <a:cs typeface="Times New Roman"/>
              </a:rPr>
              <a:t>Instances </a:t>
            </a:r>
            <a:r>
              <a:rPr dirty="0" sz="2000">
                <a:latin typeface="Times New Roman"/>
                <a:cs typeface="Times New Roman"/>
              </a:rPr>
              <a:t>in the public </a:t>
            </a:r>
            <a:r>
              <a:rPr dirty="0" sz="2000" spc="-5">
                <a:latin typeface="Times New Roman"/>
                <a:cs typeface="Times New Roman"/>
              </a:rPr>
              <a:t>subnet </a:t>
            </a:r>
            <a:r>
              <a:rPr dirty="0" sz="2000">
                <a:latin typeface="Times New Roman"/>
                <a:cs typeface="Times New Roman"/>
              </a:rPr>
              <a:t>with Elastic </a:t>
            </a:r>
            <a:r>
              <a:rPr dirty="0" sz="2000" spc="-15">
                <a:latin typeface="Times New Roman"/>
                <a:cs typeface="Times New Roman"/>
              </a:rPr>
              <a:t>IPv4 </a:t>
            </a:r>
            <a:r>
              <a:rPr dirty="0" sz="2000" spc="-5">
                <a:latin typeface="Times New Roman"/>
                <a:cs typeface="Times New Roman"/>
              </a:rPr>
              <a:t>addresses (example: 198.51.100.1), which 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 </a:t>
            </a:r>
            <a:r>
              <a:rPr dirty="0" sz="2000" spc="-10">
                <a:latin typeface="Times New Roman"/>
                <a:cs typeface="Times New Roman"/>
              </a:rPr>
              <a:t>reached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697845" cy="503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 </a:t>
            </a:r>
            <a:r>
              <a:rPr dirty="0" sz="2400" b="1">
                <a:latin typeface="Times New Roman"/>
                <a:cs typeface="Times New Roman"/>
              </a:rPr>
              <a:t>2: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 </a:t>
            </a:r>
            <a:r>
              <a:rPr dirty="0" sz="2400" spc="-5" b="1">
                <a:latin typeface="Times New Roman"/>
                <a:cs typeface="Times New Roman"/>
              </a:rPr>
              <a:t>Private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Subnets </a:t>
            </a:r>
            <a:r>
              <a:rPr dirty="0" sz="2400" spc="-35" b="1">
                <a:latin typeface="Times New Roman"/>
                <a:cs typeface="Times New Roman"/>
              </a:rPr>
              <a:t>(NAT)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553085" marR="5080" indent="-228600">
              <a:lnSpc>
                <a:spcPct val="100000"/>
              </a:lnSpc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IP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assigned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instead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5">
                <a:latin typeface="Times New Roman"/>
                <a:cs typeface="Times New Roman"/>
              </a:rPr>
              <a:t> 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back-end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need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accept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incoming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 </a:t>
            </a:r>
            <a:r>
              <a:rPr dirty="0" sz="2000" spc="-5">
                <a:latin typeface="Times New Roman"/>
                <a:cs typeface="Times New Roman"/>
              </a:rPr>
              <a:t>from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therefore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addresses;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however,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80">
                <a:latin typeface="Times New Roman"/>
                <a:cs typeface="Times New Roman"/>
              </a:rPr>
              <a:t>NAT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gateway.</a:t>
            </a:r>
            <a:endParaRPr sz="2000">
              <a:latin typeface="Times New Roman"/>
              <a:cs typeface="Times New Roman"/>
            </a:endParaRPr>
          </a:p>
          <a:p>
            <a:pPr marL="553085" marR="3365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NAT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address.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 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80">
                <a:latin typeface="Times New Roman"/>
                <a:cs typeface="Times New Roman"/>
              </a:rPr>
              <a:t>NAT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updates).</a:t>
            </a:r>
            <a:endParaRPr sz="2000">
              <a:latin typeface="Times New Roman"/>
              <a:cs typeface="Times New Roman"/>
            </a:endParaRPr>
          </a:p>
          <a:p>
            <a:pPr marL="553085" marR="20637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5">
                <a:latin typeface="Times New Roman"/>
                <a:cs typeface="Times New Roman"/>
              </a:rPr>
              <a:t>A custom </a:t>
            </a:r>
            <a:r>
              <a:rPr dirty="0" sz="2000">
                <a:latin typeface="Times New Roman"/>
                <a:cs typeface="Times New Roman"/>
              </a:rPr>
              <a:t>route table </a:t>
            </a:r>
            <a:r>
              <a:rPr dirty="0" sz="2000" spc="-5">
                <a:latin typeface="Times New Roman"/>
                <a:cs typeface="Times New Roman"/>
              </a:rPr>
              <a:t>associated with </a:t>
            </a:r>
            <a:r>
              <a:rPr dirty="0" sz="2000">
                <a:latin typeface="Times New Roman"/>
                <a:cs typeface="Times New Roman"/>
              </a:rPr>
              <a:t>the public </a:t>
            </a:r>
            <a:r>
              <a:rPr dirty="0" sz="2000" spc="-5">
                <a:latin typeface="Times New Roman"/>
                <a:cs typeface="Times New Roman"/>
              </a:rPr>
              <a:t>subnet. </a:t>
            </a:r>
            <a:r>
              <a:rPr dirty="0" sz="2000">
                <a:latin typeface="Times New Roman"/>
                <a:cs typeface="Times New Roman"/>
              </a:rPr>
              <a:t>This route table </a:t>
            </a:r>
            <a:r>
              <a:rPr dirty="0" sz="2000" spc="-5">
                <a:latin typeface="Times New Roman"/>
                <a:cs typeface="Times New Roman"/>
              </a:rPr>
              <a:t>contains an entry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 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IPv4,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entry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directly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IPv4.</a:t>
            </a:r>
            <a:endParaRPr sz="2000">
              <a:latin typeface="Times New Roman"/>
              <a:cs typeface="Times New Roman"/>
            </a:endParaRPr>
          </a:p>
          <a:p>
            <a:pPr marL="553085" marR="20764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 associated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route table contains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entry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5">
                <a:latin typeface="Times New Roman"/>
                <a:cs typeface="Times New Roman"/>
              </a:rPr>
              <a:t> subnet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NAT 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IPv4.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040110" cy="443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</a:t>
            </a:r>
            <a:r>
              <a:rPr dirty="0" sz="2400" b="1">
                <a:latin typeface="Times New Roman"/>
                <a:cs typeface="Times New Roman"/>
              </a:rPr>
              <a:t> 3: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 </a:t>
            </a:r>
            <a:r>
              <a:rPr dirty="0" sz="2400" b="1">
                <a:latin typeface="Times New Roman"/>
                <a:cs typeface="Times New Roman"/>
              </a:rPr>
              <a:t>and </a:t>
            </a:r>
            <a:r>
              <a:rPr dirty="0" sz="2400" spc="-5" b="1">
                <a:latin typeface="Times New Roman"/>
                <a:cs typeface="Times New Roman"/>
              </a:rPr>
              <a:t>Private </a:t>
            </a:r>
            <a:r>
              <a:rPr dirty="0" sz="2400" b="1">
                <a:latin typeface="Times New Roman"/>
                <a:cs typeface="Times New Roman"/>
              </a:rPr>
              <a:t>Subnets and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Managed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553085" marR="99060" indent="-228600">
              <a:lnSpc>
                <a:spcPct val="150100"/>
              </a:lnSpc>
              <a:spcBef>
                <a:spcPts val="105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(VPC)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">
                <a:latin typeface="Times New Roman"/>
                <a:cs typeface="Times New Roman"/>
              </a:rPr>
              <a:t> subnet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IPsec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tunnel.</a:t>
            </a:r>
            <a:endParaRPr sz="2000">
              <a:latin typeface="Times New Roman"/>
              <a:cs typeface="Times New Roman"/>
            </a:endParaRPr>
          </a:p>
          <a:p>
            <a:pPr marL="553085" marR="5080" indent="-228600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  <a:p>
            <a:pPr marL="553085" marR="213360" indent="-228600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multi-tiered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scalable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house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 private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>
                <a:latin typeface="Times New Roman"/>
                <a:cs typeface="Times New Roman"/>
              </a:rPr>
              <a:t> by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IPsec </a:t>
            </a:r>
            <a:r>
              <a:rPr dirty="0" sz="2000" spc="-5">
                <a:latin typeface="Times New Roman"/>
                <a:cs typeface="Times New Roman"/>
              </a:rPr>
              <a:t>VPN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2820" y="2192018"/>
            <a:ext cx="5006339" cy="4561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10650220" cy="98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</a:t>
            </a:r>
            <a:r>
              <a:rPr dirty="0" sz="2400" b="1">
                <a:latin typeface="Times New Roman"/>
                <a:cs typeface="Times New Roman"/>
              </a:rPr>
              <a:t> 3: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Private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Subnets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553720" indent="-229235">
              <a:lnSpc>
                <a:spcPct val="100000"/>
              </a:lnSpc>
              <a:spcBef>
                <a:spcPts val="226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shows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key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650220" cy="4682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</a:t>
            </a:r>
            <a:r>
              <a:rPr dirty="0" sz="2400" b="1">
                <a:latin typeface="Times New Roman"/>
                <a:cs typeface="Times New Roman"/>
              </a:rPr>
              <a:t> 3: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Private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Subnets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1001394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01394" algn="l"/>
                <a:tab pos="100203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(VPC)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/16</a:t>
            </a:r>
            <a:r>
              <a:rPr dirty="0" sz="2000" spc="-15">
                <a:latin typeface="Times New Roman"/>
                <a:cs typeface="Times New Roman"/>
              </a:rPr>
              <a:t> IPv4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CIDR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10.0.0.0/16).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provides </a:t>
            </a:r>
            <a:r>
              <a:rPr dirty="0" sz="2000">
                <a:latin typeface="Times New Roman"/>
                <a:cs typeface="Times New Roman"/>
              </a:rPr>
              <a:t>65,536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1001394" marR="206375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01394" algn="l"/>
                <a:tab pos="100203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/24</a:t>
            </a:r>
            <a:r>
              <a:rPr dirty="0" sz="2000" spc="-15">
                <a:latin typeface="Times New Roman"/>
                <a:cs typeface="Times New Roman"/>
              </a:rPr>
              <a:t> IPv4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CIDR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10.0.0.0/24).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provides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256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 </a:t>
            </a:r>
            <a:r>
              <a:rPr dirty="0" sz="2000" spc="-5">
                <a:latin typeface="Times New Roman"/>
                <a:cs typeface="Times New Roman"/>
              </a:rPr>
              <a:t>addresses. A </a:t>
            </a:r>
            <a:r>
              <a:rPr dirty="0" sz="2000">
                <a:latin typeface="Times New Roman"/>
                <a:cs typeface="Times New Roman"/>
              </a:rPr>
              <a:t>public </a:t>
            </a:r>
            <a:r>
              <a:rPr dirty="0" sz="2000" spc="-5">
                <a:latin typeface="Times New Roman"/>
                <a:cs typeface="Times New Roman"/>
              </a:rPr>
              <a:t>subnet </a:t>
            </a:r>
            <a:r>
              <a:rPr dirty="0" sz="2000">
                <a:latin typeface="Times New Roman"/>
                <a:cs typeface="Times New Roman"/>
              </a:rPr>
              <a:t>is a </a:t>
            </a:r>
            <a:r>
              <a:rPr dirty="0" sz="2000" spc="-5">
                <a:latin typeface="Times New Roman"/>
                <a:cs typeface="Times New Roman"/>
              </a:rPr>
              <a:t>subnet that is associated with </a:t>
            </a:r>
            <a:r>
              <a:rPr dirty="0" sz="2000">
                <a:latin typeface="Times New Roman"/>
                <a:cs typeface="Times New Roman"/>
              </a:rPr>
              <a:t>a route table that </a:t>
            </a:r>
            <a:r>
              <a:rPr dirty="0" sz="2000" spc="-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an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gateway.</a:t>
            </a:r>
            <a:endParaRPr sz="2000">
              <a:latin typeface="Times New Roman"/>
              <a:cs typeface="Times New Roman"/>
            </a:endParaRPr>
          </a:p>
          <a:p>
            <a:pPr marL="1001394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001394" algn="l"/>
                <a:tab pos="100203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VPN-only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/24</a:t>
            </a:r>
            <a:r>
              <a:rPr dirty="0" sz="2000" spc="-15">
                <a:latin typeface="Times New Roman"/>
                <a:cs typeface="Times New Roman"/>
              </a:rPr>
              <a:t> IPv4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CIDR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10.0.1.0/24).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256</a:t>
            </a:r>
            <a:endParaRPr sz="200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1001394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01394" algn="l"/>
                <a:tab pos="1002030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gateway.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connects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products.</a:t>
            </a:r>
            <a:endParaRPr sz="2000">
              <a:latin typeface="Times New Roman"/>
              <a:cs typeface="Times New Roman"/>
            </a:endParaRPr>
          </a:p>
          <a:p>
            <a:pPr marL="1001394" marR="302895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01394" algn="l"/>
                <a:tab pos="1002030" algn="l"/>
              </a:tabLst>
            </a:pPr>
            <a:r>
              <a:rPr dirty="0" sz="2000">
                <a:latin typeface="Times New Roman"/>
                <a:cs typeface="Times New Roman"/>
              </a:rPr>
              <a:t>A VPN </a:t>
            </a:r>
            <a:r>
              <a:rPr dirty="0" sz="2000" spc="-5">
                <a:latin typeface="Times New Roman"/>
                <a:cs typeface="Times New Roman"/>
              </a:rPr>
              <a:t>connection between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>
                <a:latin typeface="Times New Roman"/>
                <a:cs typeface="Times New Roman"/>
              </a:rPr>
              <a:t>VPC and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network. </a:t>
            </a:r>
            <a:r>
              <a:rPr dirty="0" sz="2000">
                <a:latin typeface="Times New Roman"/>
                <a:cs typeface="Times New Roman"/>
              </a:rPr>
              <a:t>The VPN </a:t>
            </a:r>
            <a:r>
              <a:rPr dirty="0" sz="2000" spc="-5">
                <a:latin typeface="Times New Roman"/>
                <a:cs typeface="Times New Roman"/>
              </a:rPr>
              <a:t>connection consists </a:t>
            </a:r>
            <a:r>
              <a:rPr dirty="0" sz="2000">
                <a:latin typeface="Times New Roman"/>
                <a:cs typeface="Times New Roman"/>
              </a:rPr>
              <a:t>of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 private </a:t>
            </a:r>
            <a:r>
              <a:rPr dirty="0" sz="2000" spc="-10">
                <a:latin typeface="Times New Roman"/>
                <a:cs typeface="Times New Roman"/>
              </a:rPr>
              <a:t>gateway </a:t>
            </a:r>
            <a:r>
              <a:rPr dirty="0" sz="2000" spc="-5">
                <a:latin typeface="Times New Roman"/>
                <a:cs typeface="Times New Roman"/>
              </a:rPr>
              <a:t>located </a:t>
            </a:r>
            <a:r>
              <a:rPr dirty="0" sz="2000">
                <a:latin typeface="Times New Roman"/>
                <a:cs typeface="Times New Roman"/>
              </a:rPr>
              <a:t>on the Amazon </a:t>
            </a:r>
            <a:r>
              <a:rPr dirty="0" sz="2000" spc="-5">
                <a:latin typeface="Times New Roman"/>
                <a:cs typeface="Times New Roman"/>
              </a:rPr>
              <a:t>side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VPN connection and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located</a:t>
            </a:r>
            <a:r>
              <a:rPr dirty="0" sz="2000">
                <a:latin typeface="Times New Roman"/>
                <a:cs typeface="Times New Roman"/>
              </a:rPr>
              <a:t> on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047730" cy="502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</a:t>
            </a:r>
            <a:r>
              <a:rPr dirty="0" sz="2400" b="1">
                <a:latin typeface="Times New Roman"/>
                <a:cs typeface="Times New Roman"/>
              </a:rPr>
              <a:t> 3: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 </a:t>
            </a:r>
            <a:r>
              <a:rPr dirty="0" sz="2400" b="1">
                <a:latin typeface="Times New Roman"/>
                <a:cs typeface="Times New Roman"/>
              </a:rPr>
              <a:t>and </a:t>
            </a:r>
            <a:r>
              <a:rPr dirty="0" sz="2400" spc="-5" b="1">
                <a:latin typeface="Times New Roman"/>
                <a:cs typeface="Times New Roman"/>
              </a:rPr>
              <a:t>Private </a:t>
            </a:r>
            <a:r>
              <a:rPr dirty="0" sz="2400" b="1">
                <a:latin typeface="Times New Roman"/>
                <a:cs typeface="Times New Roman"/>
              </a:rPr>
              <a:t>Subnets and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Managed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553085" marR="486409" indent="-228600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range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(examples: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10.0.0.5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10.0.1.5),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5">
                <a:latin typeface="Times New Roman"/>
                <a:cs typeface="Times New Roman"/>
              </a:rPr>
              <a:t> and</a:t>
            </a:r>
            <a:r>
              <a:rPr dirty="0" sz="2000">
                <a:latin typeface="Times New Roman"/>
                <a:cs typeface="Times New Roman"/>
              </a:rPr>
              <a:t> 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  <a:p>
            <a:pPr marL="553085" marR="53149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IP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198.51.100.1),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 them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IPv4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assigned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instead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IP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VPN-only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back-end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not </a:t>
            </a:r>
            <a:r>
              <a:rPr dirty="0" sz="2000" spc="-5">
                <a:latin typeface="Times New Roman"/>
                <a:cs typeface="Times New Roman"/>
              </a:rPr>
              <a:t>need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5">
                <a:latin typeface="Times New Roman"/>
                <a:cs typeface="Times New Roman"/>
              </a:rPr>
              <a:t>accept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incoming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Internet,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 and </a:t>
            </a:r>
            <a:r>
              <a:rPr dirty="0" sz="2000" spc="-5">
                <a:latin typeface="Times New Roman"/>
                <a:cs typeface="Times New Roman"/>
              </a:rPr>
              <a:t>receive</a:t>
            </a:r>
            <a:endParaRPr sz="20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553085" marR="19304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-5">
                <a:latin typeface="Times New Roman"/>
                <a:cs typeface="Times New Roman"/>
              </a:rPr>
              <a:t> associated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contains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entry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subnet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communicate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other instances </a:t>
            </a:r>
            <a:r>
              <a:rPr dirty="0" sz="2000">
                <a:latin typeface="Times New Roman"/>
                <a:cs typeface="Times New Roman"/>
              </a:rPr>
              <a:t>in the VPC, </a:t>
            </a:r>
            <a:r>
              <a:rPr dirty="0" sz="2000" spc="-5">
                <a:latin typeface="Times New Roman"/>
                <a:cs typeface="Times New Roman"/>
              </a:rPr>
              <a:t>and an entry that enables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553085" marR="58483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main route table associated with </a:t>
            </a:r>
            <a:r>
              <a:rPr dirty="0" sz="2000">
                <a:latin typeface="Times New Roman"/>
                <a:cs typeface="Times New Roman"/>
              </a:rPr>
              <a:t>the VPN-only </a:t>
            </a:r>
            <a:r>
              <a:rPr dirty="0" sz="2000" spc="-5">
                <a:latin typeface="Times New Roman"/>
                <a:cs typeface="Times New Roman"/>
              </a:rPr>
              <a:t>subnet.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route table contains an entry that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 instances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subnet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communicate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other instances </a:t>
            </a:r>
            <a:r>
              <a:rPr dirty="0" sz="2000">
                <a:latin typeface="Times New Roman"/>
                <a:cs typeface="Times New Roman"/>
              </a:rPr>
              <a:t>in the VPC, </a:t>
            </a:r>
            <a:r>
              <a:rPr dirty="0" sz="2000" spc="-5">
                <a:latin typeface="Times New Roman"/>
                <a:cs typeface="Times New Roman"/>
              </a:rPr>
              <a:t>and an entry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>
                <a:latin typeface="Times New Roman"/>
                <a:cs typeface="Times New Roman"/>
              </a:rPr>
              <a:t> in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043920" cy="352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</a:t>
            </a:r>
            <a:r>
              <a:rPr dirty="0" sz="2400" b="1">
                <a:latin typeface="Times New Roman"/>
                <a:cs typeface="Times New Roman"/>
              </a:rPr>
              <a:t> 3: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 </a:t>
            </a:r>
            <a:r>
              <a:rPr dirty="0" sz="2400" b="1">
                <a:latin typeface="Times New Roman"/>
                <a:cs typeface="Times New Roman"/>
              </a:rPr>
              <a:t>and </a:t>
            </a:r>
            <a:r>
              <a:rPr dirty="0" sz="2400" spc="-5" b="1">
                <a:latin typeface="Times New Roman"/>
                <a:cs typeface="Times New Roman"/>
              </a:rPr>
              <a:t>Private </a:t>
            </a:r>
            <a:r>
              <a:rPr dirty="0" sz="2400" b="1">
                <a:latin typeface="Times New Roman"/>
                <a:cs typeface="Times New Roman"/>
              </a:rPr>
              <a:t>Subnets and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Managed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560070" marR="5080" indent="-228600">
              <a:lnSpc>
                <a:spcPct val="150100"/>
              </a:lnSpc>
              <a:spcBef>
                <a:spcPts val="1055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(VPC)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single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IPsec </a:t>
            </a:r>
            <a:r>
              <a:rPr dirty="0" sz="2000" spc="-5">
                <a:latin typeface="Times New Roman"/>
                <a:cs typeface="Times New Roman"/>
              </a:rPr>
              <a:t>VPN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tunnel.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60070" indent="-229235">
              <a:lnSpc>
                <a:spcPct val="100000"/>
              </a:lnSpc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gateway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60070" indent="-229235">
              <a:lnSpc>
                <a:spcPct val="100000"/>
              </a:lnSpc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Amazon's</a:t>
            </a:r>
            <a:endParaRPr sz="20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6620" y="2258060"/>
            <a:ext cx="5405120" cy="43789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10006330" cy="983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4: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Private </a:t>
            </a:r>
            <a:r>
              <a:rPr dirty="0" sz="2400" b="1">
                <a:latin typeface="Times New Roman"/>
                <a:cs typeface="Times New Roman"/>
              </a:rPr>
              <a:t>Subnet</a:t>
            </a:r>
            <a:r>
              <a:rPr dirty="0" sz="2400" spc="-5" b="1">
                <a:latin typeface="Times New Roman"/>
                <a:cs typeface="Times New Roman"/>
              </a:rPr>
              <a:t> Only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Managed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561975" indent="-229235">
              <a:lnSpc>
                <a:spcPct val="100000"/>
              </a:lnSpc>
              <a:spcBef>
                <a:spcPts val="2260"/>
              </a:spcBef>
              <a:buFont typeface="Arial MT"/>
              <a:buChar char="•"/>
              <a:tabLst>
                <a:tab pos="561975" algn="l"/>
                <a:tab pos="562610" algn="l"/>
              </a:tabLst>
            </a:pPr>
            <a:r>
              <a:rPr dirty="0" sz="2000">
                <a:latin typeface="Times New Roman"/>
                <a:cs typeface="Times New Roman"/>
              </a:rPr>
              <a:t>The 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shows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key components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3611245" cy="3897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Route53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CloudFront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6643" y="6465252"/>
            <a:ext cx="229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038205" cy="527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Scenario</a:t>
            </a:r>
            <a:r>
              <a:rPr dirty="0" sz="2400" b="1">
                <a:latin typeface="Times New Roman"/>
                <a:cs typeface="Times New Roman"/>
              </a:rPr>
              <a:t> 4: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VPC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with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Private </a:t>
            </a:r>
            <a:r>
              <a:rPr dirty="0" sz="2400" b="1">
                <a:latin typeface="Times New Roman"/>
                <a:cs typeface="Times New Roman"/>
              </a:rPr>
              <a:t>Subnet</a:t>
            </a:r>
            <a:r>
              <a:rPr dirty="0" sz="2400" spc="-5" b="1">
                <a:latin typeface="Times New Roman"/>
                <a:cs typeface="Times New Roman"/>
              </a:rPr>
              <a:t> Only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Managed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VPN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289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95631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56310" algn="l"/>
                <a:tab pos="956944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(VPC)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/16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CIDR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10.0.0.0/16).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65,536</a:t>
            </a:r>
            <a:endParaRPr sz="2000">
              <a:latin typeface="Times New Roman"/>
              <a:cs typeface="Times New Roman"/>
            </a:endParaRPr>
          </a:p>
          <a:p>
            <a:pPr marL="95631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IP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956310" marR="47879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56310" algn="l"/>
                <a:tab pos="956944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VPN-only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/24</a:t>
            </a:r>
            <a:r>
              <a:rPr dirty="0" sz="2000" spc="-15">
                <a:latin typeface="Times New Roman"/>
                <a:cs typeface="Times New Roman"/>
              </a:rPr>
              <a:t> CIDR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(example: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10.0.0.0/24).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256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956310" marR="1016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6310" algn="l"/>
                <a:tab pos="956944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 spc="-10">
                <a:latin typeface="Times New Roman"/>
                <a:cs typeface="Times New Roman"/>
              </a:rPr>
              <a:t>gateway </a:t>
            </a:r>
            <a:r>
              <a:rPr dirty="0" sz="2000" spc="-5">
                <a:latin typeface="Times New Roman"/>
                <a:cs typeface="Times New Roman"/>
              </a:rPr>
              <a:t>located </a:t>
            </a:r>
            <a:r>
              <a:rPr dirty="0" sz="2000">
                <a:latin typeface="Times New Roman"/>
                <a:cs typeface="Times New Roman"/>
              </a:rPr>
              <a:t>on the Amazon </a:t>
            </a:r>
            <a:r>
              <a:rPr dirty="0" sz="2000" spc="-5">
                <a:latin typeface="Times New Roman"/>
                <a:cs typeface="Times New Roman"/>
              </a:rPr>
              <a:t>side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VPN connection and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 spc="-10">
                <a:latin typeface="Times New Roman"/>
                <a:cs typeface="Times New Roman"/>
              </a:rPr>
              <a:t>gateway </a:t>
            </a:r>
            <a:r>
              <a:rPr dirty="0" sz="2000" spc="-5">
                <a:latin typeface="Times New Roman"/>
                <a:cs typeface="Times New Roman"/>
              </a:rPr>
              <a:t> located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956310" marR="508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56310" algn="l"/>
                <a:tab pos="956944" algn="l"/>
              </a:tabLst>
            </a:pP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IP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subnet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range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(examples: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10.0.0.5,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10.0.0.6,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10.0.0.7),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5">
                <a:latin typeface="Times New Roman"/>
                <a:cs typeface="Times New Roman"/>
              </a:rPr>
              <a:t> and</a:t>
            </a:r>
            <a:r>
              <a:rPr dirty="0" sz="2000">
                <a:latin typeface="Times New Roman"/>
                <a:cs typeface="Times New Roman"/>
              </a:rPr>
              <a:t> 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  <a:p>
            <a:pPr marL="956310" marR="97155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6310" algn="l"/>
                <a:tab pos="956944" algn="l"/>
              </a:tabLst>
            </a:pPr>
            <a:r>
              <a:rPr dirty="0" sz="2000">
                <a:latin typeface="Times New Roman"/>
                <a:cs typeface="Times New Roman"/>
              </a:rPr>
              <a:t>The main route table </a:t>
            </a:r>
            <a:r>
              <a:rPr dirty="0" sz="2000" spc="-5">
                <a:latin typeface="Times New Roman"/>
                <a:cs typeface="Times New Roman"/>
              </a:rPr>
              <a:t>contains </a:t>
            </a:r>
            <a:r>
              <a:rPr dirty="0" sz="2000">
                <a:latin typeface="Times New Roman"/>
                <a:cs typeface="Times New Roman"/>
              </a:rPr>
              <a:t>a route that </a:t>
            </a:r>
            <a:r>
              <a:rPr dirty="0" sz="2000" spc="-5">
                <a:latin typeface="Times New Roman"/>
                <a:cs typeface="Times New Roman"/>
              </a:rPr>
              <a:t>enables instances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subnet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communicate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-5">
                <a:latin typeface="Times New Roman"/>
                <a:cs typeface="Times New Roman"/>
              </a:rPr>
              <a:t>instances </a:t>
            </a:r>
            <a:r>
              <a:rPr dirty="0" sz="2000">
                <a:latin typeface="Times New Roman"/>
                <a:cs typeface="Times New Roman"/>
              </a:rPr>
              <a:t>in the VPC. Route </a:t>
            </a:r>
            <a:r>
              <a:rPr dirty="0" sz="2000" spc="-5">
                <a:latin typeface="Times New Roman"/>
                <a:cs typeface="Times New Roman"/>
              </a:rPr>
              <a:t>propagation is enabled, so </a:t>
            </a:r>
            <a:r>
              <a:rPr dirty="0" sz="2000">
                <a:latin typeface="Times New Roman"/>
                <a:cs typeface="Times New Roman"/>
              </a:rPr>
              <a:t>a route that </a:t>
            </a:r>
            <a:r>
              <a:rPr dirty="0" sz="2000" spc="-5">
                <a:latin typeface="Times New Roman"/>
                <a:cs typeface="Times New Roman"/>
              </a:rPr>
              <a:t>enables instances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appears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propagated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340" y="2760916"/>
            <a:ext cx="42856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Amazon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Route</a:t>
            </a:r>
            <a:r>
              <a:rPr dirty="0" sz="4000" spc="-3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53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022" y="385127"/>
            <a:ext cx="2469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Networking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9179" y="4818379"/>
            <a:ext cx="3563620" cy="17805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11217275" cy="351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Route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53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561340" indent="-228600">
              <a:lnSpc>
                <a:spcPct val="100000"/>
              </a:lnSpc>
              <a:buFont typeface="Arial MT"/>
              <a:buChar char="•"/>
              <a:tabLst>
                <a:tab pos="561340" algn="l"/>
              </a:tabLst>
            </a:pPr>
            <a:r>
              <a:rPr dirty="0" sz="2000">
                <a:latin typeface="Times New Roman"/>
                <a:cs typeface="Times New Roman"/>
              </a:rPr>
              <a:t>Amazon Route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highly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scalable cloud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System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(DNS)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algn="just" marL="56134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1340" algn="l"/>
              </a:tabLst>
            </a:pPr>
            <a:r>
              <a:rPr dirty="0" sz="2000" spc="-25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is designed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give developers and businesses an extremely reliable and cost </a:t>
            </a:r>
            <a:r>
              <a:rPr dirty="0" sz="2000" spc="-10">
                <a:latin typeface="Times New Roman"/>
                <a:cs typeface="Times New Roman"/>
              </a:rPr>
              <a:t>effective way </a:t>
            </a:r>
            <a:r>
              <a:rPr dirty="0" sz="2000">
                <a:latin typeface="Times New Roman"/>
                <a:cs typeface="Times New Roman"/>
              </a:rPr>
              <a:t>to route </a:t>
            </a:r>
            <a:r>
              <a:rPr dirty="0" sz="2000" spc="-5">
                <a:latin typeface="Times New Roman"/>
                <a:cs typeface="Times New Roman"/>
              </a:rPr>
              <a:t>end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Internet </a:t>
            </a:r>
            <a:r>
              <a:rPr dirty="0" sz="2000" spc="-5">
                <a:latin typeface="Times New Roman"/>
                <a:cs typeface="Times New Roman"/>
              </a:rPr>
              <a:t>applications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translating names </a:t>
            </a:r>
            <a:r>
              <a:rPr dirty="0" sz="2000">
                <a:latin typeface="Times New Roman"/>
                <a:cs typeface="Times New Roman"/>
              </a:rPr>
              <a:t>like </a:t>
            </a:r>
            <a:r>
              <a:rPr dirty="0" sz="2000" spc="-15">
                <a:latin typeface="Times New Roman"/>
                <a:cs typeface="Times New Roman"/>
                <a:hlinkClick r:id="rId3"/>
              </a:rPr>
              <a:t>www.example.com </a:t>
            </a:r>
            <a:r>
              <a:rPr dirty="0" sz="2000">
                <a:latin typeface="Times New Roman"/>
                <a:cs typeface="Times New Roman"/>
              </a:rPr>
              <a:t>into the </a:t>
            </a:r>
            <a:r>
              <a:rPr dirty="0" sz="2000" spc="-5">
                <a:latin typeface="Times New Roman"/>
                <a:cs typeface="Times New Roman"/>
              </a:rPr>
              <a:t>numeric </a:t>
            </a:r>
            <a:r>
              <a:rPr dirty="0" sz="2000" spc="-25">
                <a:latin typeface="Times New Roman"/>
                <a:cs typeface="Times New Roman"/>
              </a:rPr>
              <a:t>IP </a:t>
            </a:r>
            <a:r>
              <a:rPr dirty="0" sz="2000" spc="-5">
                <a:latin typeface="Times New Roman"/>
                <a:cs typeface="Times New Roman"/>
              </a:rPr>
              <a:t>addresses </a:t>
            </a:r>
            <a:r>
              <a:rPr dirty="0" sz="2000">
                <a:latin typeface="Times New Roman"/>
                <a:cs typeface="Times New Roman"/>
              </a:rPr>
              <a:t> like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192.0.2.1 that </a:t>
            </a:r>
            <a:r>
              <a:rPr dirty="0" sz="2000" spc="-5">
                <a:latin typeface="Times New Roman"/>
                <a:cs typeface="Times New Roman"/>
              </a:rPr>
              <a:t>computers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 algn="just" marL="56134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134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Route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IPv6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  <a:p>
            <a:pPr marL="561340" marR="26034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latin typeface="Times New Roman"/>
                <a:cs typeface="Times New Roman"/>
              </a:rPr>
              <a:t>Amazon Route 53 </a:t>
            </a:r>
            <a:r>
              <a:rPr dirty="0" sz="2000" spc="-10">
                <a:latin typeface="Times New Roman"/>
                <a:cs typeface="Times New Roman"/>
              </a:rPr>
              <a:t>effectively </a:t>
            </a:r>
            <a:r>
              <a:rPr dirty="0" sz="2000" spc="-5">
                <a:latin typeface="Times New Roman"/>
                <a:cs typeface="Times New Roman"/>
              </a:rPr>
              <a:t>connects user requests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infrastructure running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such </a:t>
            </a:r>
            <a:r>
              <a:rPr dirty="0" sz="2000" spc="-10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5">
                <a:latin typeface="Times New Roman"/>
                <a:cs typeface="Times New Roman"/>
              </a:rPr>
              <a:t> instances,</a:t>
            </a:r>
            <a:r>
              <a:rPr dirty="0" sz="2000">
                <a:latin typeface="Times New Roman"/>
                <a:cs typeface="Times New Roman"/>
              </a:rPr>
              <a:t> Elastic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Load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Balancing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 </a:t>
            </a:r>
            <a:r>
              <a:rPr dirty="0" sz="2000" spc="-5">
                <a:latin typeface="Times New Roman"/>
                <a:cs typeface="Times New Roman"/>
              </a:rPr>
              <a:t>balancers,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S3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outside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012170" cy="451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What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Rou</a:t>
            </a:r>
            <a:r>
              <a:rPr dirty="0" sz="2400" b="1">
                <a:latin typeface="Times New Roman"/>
                <a:cs typeface="Times New Roman"/>
              </a:rPr>
              <a:t>te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53?</a:t>
            </a:r>
            <a:endParaRPr sz="2400">
              <a:latin typeface="Times New Roman"/>
              <a:cs typeface="Times New Roman"/>
            </a:endParaRPr>
          </a:p>
          <a:p>
            <a:pPr marL="309245" marR="29209">
              <a:lnSpc>
                <a:spcPct val="100000"/>
              </a:lnSpc>
              <a:spcBef>
                <a:spcPts val="2150"/>
              </a:spcBef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Route 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 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 </a:t>
            </a:r>
            <a:r>
              <a:rPr dirty="0" sz="2000" spc="-10">
                <a:latin typeface="Times New Roman"/>
                <a:cs typeface="Times New Roman"/>
              </a:rPr>
              <a:t>System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(DNS)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 use </a:t>
            </a:r>
            <a:r>
              <a:rPr dirty="0" sz="2000">
                <a:latin typeface="Times New Roman"/>
                <a:cs typeface="Times New Roman"/>
              </a:rPr>
              <a:t>Route 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three </a:t>
            </a:r>
            <a:r>
              <a:rPr dirty="0" sz="2000">
                <a:latin typeface="Times New Roman"/>
                <a:cs typeface="Times New Roman"/>
              </a:rPr>
              <a:t>main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combination: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registration,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DNS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routing,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checking.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order:</a:t>
            </a:r>
            <a:endParaRPr sz="2000">
              <a:latin typeface="Times New Roman"/>
              <a:cs typeface="Times New Roman"/>
            </a:endParaRPr>
          </a:p>
          <a:p>
            <a:pPr marL="995044" marR="30607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95044" algn="l"/>
                <a:tab pos="99568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Register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domain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names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Your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example.com.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-10">
                <a:latin typeface="Times New Roman"/>
                <a:cs typeface="Times New Roman"/>
              </a:rPr>
              <a:t> web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known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  <a:p>
            <a:pPr marL="995044" marR="6096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95044" algn="l"/>
                <a:tab pos="99568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Route internet </a:t>
            </a:r>
            <a:r>
              <a:rPr dirty="0" sz="2000" b="1">
                <a:latin typeface="Times New Roman"/>
                <a:cs typeface="Times New Roman"/>
              </a:rPr>
              <a:t>traffic </a:t>
            </a:r>
            <a:r>
              <a:rPr dirty="0" sz="2000" spc="-5" b="1">
                <a:latin typeface="Times New Roman"/>
                <a:cs typeface="Times New Roman"/>
              </a:rPr>
              <a:t>to the </a:t>
            </a:r>
            <a:r>
              <a:rPr dirty="0" sz="2000" spc="-15" b="1">
                <a:latin typeface="Times New Roman"/>
                <a:cs typeface="Times New Roman"/>
              </a:rPr>
              <a:t>resources </a:t>
            </a:r>
            <a:r>
              <a:rPr dirty="0" sz="2000" b="1">
                <a:latin typeface="Times New Roman"/>
                <a:cs typeface="Times New Roman"/>
              </a:rPr>
              <a:t>for your </a:t>
            </a:r>
            <a:r>
              <a:rPr dirty="0" sz="2000" spc="-5" b="1">
                <a:latin typeface="Times New Roman"/>
                <a:cs typeface="Times New Roman"/>
              </a:rPr>
              <a:t>domain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r>
              <a:rPr dirty="0" sz="2000" spc="5">
                <a:latin typeface="Times New Roman"/>
                <a:cs typeface="Times New Roman"/>
              </a:rPr>
              <a:t>When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user opens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web browser 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(example.com)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subdomain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(apex.example.com)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bar,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browser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web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995044" marR="508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95044" algn="l"/>
                <a:tab pos="99568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Check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health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resources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server,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verify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reachable,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functional.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receive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unavailable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 internet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away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unhealthy resources.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276330" cy="521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Domain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Registration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  <a:p>
            <a:pPr marL="549275" marR="5080" indent="-228600">
              <a:lnSpc>
                <a:spcPct val="100000"/>
              </a:lnSpc>
              <a:spcBef>
                <a:spcPts val="2265"/>
              </a:spcBef>
              <a:buFont typeface="Arial MT"/>
              <a:buChar char="•"/>
              <a:tabLst>
                <a:tab pos="549275" algn="l"/>
                <a:tab pos="5499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Domain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name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example.com,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user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types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bar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browser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web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549275" marR="14922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49275" algn="l"/>
                <a:tab pos="5499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Domain </a:t>
            </a:r>
            <a:r>
              <a:rPr dirty="0" sz="2000" spc="-10" b="1">
                <a:latin typeface="Times New Roman"/>
                <a:cs typeface="Times New Roman"/>
              </a:rPr>
              <a:t>registrar </a:t>
            </a:r>
            <a:r>
              <a:rPr dirty="0" sz="2000" b="1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company that </a:t>
            </a:r>
            <a:r>
              <a:rPr dirty="0" sz="2000" spc="-5">
                <a:latin typeface="Times New Roman"/>
                <a:cs typeface="Times New Roman"/>
              </a:rPr>
              <a:t>is accredited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10">
                <a:latin typeface="Times New Roman"/>
                <a:cs typeface="Times New Roman"/>
              </a:rPr>
              <a:t>ICANN (Internet </a:t>
            </a:r>
            <a:r>
              <a:rPr dirty="0" sz="2000">
                <a:latin typeface="Times New Roman"/>
                <a:cs typeface="Times New Roman"/>
              </a:rPr>
              <a:t>Corporation for </a:t>
            </a:r>
            <a:r>
              <a:rPr dirty="0" sz="2000" spc="-5">
                <a:latin typeface="Times New Roman"/>
                <a:cs typeface="Times New Roman"/>
              </a:rPr>
              <a:t>Assigned Names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Numbers)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registrations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top-level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(TLDs).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Registrar,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Inc.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registrar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.com,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.net,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.org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domains.</a:t>
            </a:r>
            <a:endParaRPr sz="2000">
              <a:latin typeface="Times New Roman"/>
              <a:cs typeface="Times New Roman"/>
            </a:endParaRPr>
          </a:p>
          <a:p>
            <a:pPr marL="549275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49275" algn="l"/>
                <a:tab pos="5499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Domain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registry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owns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right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top-level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domain.</a:t>
            </a:r>
            <a:endParaRPr sz="20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VeriSign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registry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right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.com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TLD.</a:t>
            </a:r>
            <a:endParaRPr sz="2000">
              <a:latin typeface="Times New Roman"/>
              <a:cs typeface="Times New Roman"/>
            </a:endParaRPr>
          </a:p>
          <a:p>
            <a:pPr marL="549275" marR="10795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49275" algn="l"/>
                <a:tab pos="5499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Domain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reseller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registrars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Registrar.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 </a:t>
            </a:r>
            <a:r>
              <a:rPr dirty="0" sz="2000" spc="-5">
                <a:latin typeface="Times New Roman"/>
                <a:cs typeface="Times New Roman"/>
              </a:rPr>
              <a:t>reseller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Registrar</a:t>
            </a:r>
            <a:endParaRPr sz="2000">
              <a:latin typeface="Times New Roman"/>
              <a:cs typeface="Times New Roman"/>
            </a:endParaRPr>
          </a:p>
          <a:p>
            <a:pPr marL="549275" marR="26797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49275" algn="l"/>
                <a:tab pos="54991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Top-level </a:t>
            </a:r>
            <a:r>
              <a:rPr dirty="0" sz="2000" spc="-5" b="1">
                <a:latin typeface="Times New Roman"/>
                <a:cs typeface="Times New Roman"/>
              </a:rPr>
              <a:t>domain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(TLD)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.com,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.org,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.ninja.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top-level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domains:</a:t>
            </a:r>
            <a:endParaRPr sz="2000">
              <a:latin typeface="Times New Roman"/>
              <a:cs typeface="Times New Roman"/>
            </a:endParaRPr>
          </a:p>
          <a:p>
            <a:pPr lvl="1" marL="100647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06475" algn="l"/>
                <a:tab pos="1007110" algn="l"/>
              </a:tabLst>
            </a:pPr>
            <a:r>
              <a:rPr dirty="0" sz="1800" b="1">
                <a:latin typeface="Times New Roman"/>
                <a:cs typeface="Times New Roman"/>
              </a:rPr>
              <a:t>Generic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top-level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domains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TLDs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typically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give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what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15">
                <a:latin typeface="Times New Roman"/>
                <a:cs typeface="Times New Roman"/>
              </a:rPr>
              <a:t> will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website.</a:t>
            </a:r>
            <a:endParaRPr sz="1800">
              <a:latin typeface="Times New Roman"/>
              <a:cs typeface="Times New Roman"/>
            </a:endParaRPr>
          </a:p>
          <a:p>
            <a:pPr lvl="1" marL="100647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06475" algn="l"/>
                <a:tab pos="1007110" algn="l"/>
              </a:tabLst>
            </a:pPr>
            <a:r>
              <a:rPr dirty="0" sz="1800" b="1">
                <a:latin typeface="Times New Roman"/>
                <a:cs typeface="Times New Roman"/>
              </a:rPr>
              <a:t>Geographic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top-level domains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TLDs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associated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geographic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areas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such as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countries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cities.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047730" cy="539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Domain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Name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System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(DNS)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563880" indent="-229235">
              <a:lnSpc>
                <a:spcPct val="100000"/>
              </a:lnSpc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dirty="0" sz="1900" spc="-5" b="1">
                <a:latin typeface="Times New Roman"/>
                <a:cs typeface="Times New Roman"/>
              </a:rPr>
              <a:t>Alias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record</a:t>
            </a:r>
            <a:r>
              <a:rPr dirty="0" sz="1900" spc="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:</a:t>
            </a:r>
            <a:r>
              <a:rPr dirty="0" sz="1900" spc="5" b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type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of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record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that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you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can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create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with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Amazon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Route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53</a:t>
            </a:r>
            <a:r>
              <a:rPr dirty="0" sz="1900" spc="-5">
                <a:latin typeface="Times New Roman"/>
                <a:cs typeface="Times New Roman"/>
              </a:rPr>
              <a:t> to </a:t>
            </a:r>
            <a:r>
              <a:rPr dirty="0" sz="1900">
                <a:latin typeface="Times New Roman"/>
                <a:cs typeface="Times New Roman"/>
              </a:rPr>
              <a:t>route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traffic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sz="1900" spc="-60">
                <a:latin typeface="Times New Roman"/>
                <a:cs typeface="Times New Roman"/>
              </a:rPr>
              <a:t>AWS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resources</a:t>
            </a:r>
            <a:endParaRPr sz="1900">
              <a:latin typeface="Times New Roman"/>
              <a:cs typeface="Times New Roman"/>
            </a:endParaRPr>
          </a:p>
          <a:p>
            <a:pPr marL="563245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such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Amazon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CloudFront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distributions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 spc="-1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Amazon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S3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buckets.</a:t>
            </a:r>
            <a:endParaRPr sz="1900">
              <a:latin typeface="Times New Roman"/>
              <a:cs typeface="Times New Roman"/>
            </a:endParaRPr>
          </a:p>
          <a:p>
            <a:pPr marL="563245" marR="29908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dirty="0" sz="1900" b="1">
                <a:latin typeface="Times New Roman"/>
                <a:cs typeface="Times New Roman"/>
              </a:rPr>
              <a:t>Authoritative</a:t>
            </a:r>
            <a:r>
              <a:rPr dirty="0" sz="1900" spc="-4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name</a:t>
            </a:r>
            <a:r>
              <a:rPr dirty="0" sz="1900" spc="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server</a:t>
            </a:r>
            <a:r>
              <a:rPr dirty="0" sz="1900" spc="-5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:</a:t>
            </a:r>
            <a:r>
              <a:rPr dirty="0" sz="1900" spc="10" b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</a:t>
            </a:r>
            <a:r>
              <a:rPr dirty="0" sz="1900" spc="-9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name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server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that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has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definitive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information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about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one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part of</a:t>
            </a:r>
            <a:r>
              <a:rPr dirty="0" sz="1900" spc="-5">
                <a:latin typeface="Times New Roman"/>
                <a:cs typeface="Times New Roman"/>
              </a:rPr>
              <a:t> the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Domain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Name </a:t>
            </a:r>
            <a:r>
              <a:rPr dirty="0" sz="1900" spc="-10">
                <a:latin typeface="Times New Roman"/>
                <a:cs typeface="Times New Roman"/>
              </a:rPr>
              <a:t>System </a:t>
            </a:r>
            <a:r>
              <a:rPr dirty="0" sz="1900">
                <a:latin typeface="Times New Roman"/>
                <a:cs typeface="Times New Roman"/>
              </a:rPr>
              <a:t>(DNS) and </a:t>
            </a:r>
            <a:r>
              <a:rPr dirty="0" sz="1900" spc="-5">
                <a:latin typeface="Times New Roman"/>
                <a:cs typeface="Times New Roman"/>
              </a:rPr>
              <a:t>that </a:t>
            </a:r>
            <a:r>
              <a:rPr dirty="0" sz="1900">
                <a:latin typeface="Times New Roman"/>
                <a:cs typeface="Times New Roman"/>
              </a:rPr>
              <a:t>responds </a:t>
            </a:r>
            <a:r>
              <a:rPr dirty="0" sz="1900" spc="-5">
                <a:latin typeface="Times New Roman"/>
                <a:cs typeface="Times New Roman"/>
              </a:rPr>
              <a:t>to </a:t>
            </a:r>
            <a:r>
              <a:rPr dirty="0" sz="1900">
                <a:latin typeface="Times New Roman"/>
                <a:cs typeface="Times New Roman"/>
              </a:rPr>
              <a:t>requests from a DNS </a:t>
            </a:r>
            <a:r>
              <a:rPr dirty="0" sz="1900" spc="-5">
                <a:latin typeface="Times New Roman"/>
                <a:cs typeface="Times New Roman"/>
              </a:rPr>
              <a:t>resolver </a:t>
            </a:r>
            <a:r>
              <a:rPr dirty="0" sz="1900">
                <a:latin typeface="Times New Roman"/>
                <a:cs typeface="Times New Roman"/>
              </a:rPr>
              <a:t>by </a:t>
            </a:r>
            <a:r>
              <a:rPr dirty="0" sz="1900" spc="-5">
                <a:latin typeface="Times New Roman"/>
                <a:cs typeface="Times New Roman"/>
              </a:rPr>
              <a:t>returning the applicable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information.</a:t>
            </a:r>
            <a:endParaRPr sz="1900">
              <a:latin typeface="Times New Roman"/>
              <a:cs typeface="Times New Roman"/>
            </a:endParaRPr>
          </a:p>
          <a:p>
            <a:pPr marL="56388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dirty="0" sz="1900" b="1">
                <a:latin typeface="Times New Roman"/>
                <a:cs typeface="Times New Roman"/>
              </a:rPr>
              <a:t>DNS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query</a:t>
            </a:r>
            <a:r>
              <a:rPr dirty="0" sz="1900" spc="1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:</a:t>
            </a:r>
            <a:r>
              <a:rPr dirty="0" sz="1900" spc="5" b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Usually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request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that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submitted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by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device,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such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computer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or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smart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phone,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 the</a:t>
            </a:r>
            <a:endParaRPr sz="1900">
              <a:latin typeface="Times New Roman"/>
              <a:cs typeface="Times New Roman"/>
            </a:endParaRPr>
          </a:p>
          <a:p>
            <a:pPr marL="563245">
              <a:lnSpc>
                <a:spcPct val="100000"/>
              </a:lnSpc>
            </a:pPr>
            <a:r>
              <a:rPr dirty="0" sz="1900" spc="-5">
                <a:latin typeface="Times New Roman"/>
                <a:cs typeface="Times New Roman"/>
              </a:rPr>
              <a:t>Domain</a:t>
            </a:r>
            <a:r>
              <a:rPr dirty="0" sz="1900" spc="-10">
                <a:latin typeface="Times New Roman"/>
                <a:cs typeface="Times New Roman"/>
              </a:rPr>
              <a:t> Name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System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(DNS)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for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resource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that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associated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with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domain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name.</a:t>
            </a:r>
            <a:endParaRPr sz="1900">
              <a:latin typeface="Times New Roman"/>
              <a:cs typeface="Times New Roman"/>
            </a:endParaRPr>
          </a:p>
          <a:p>
            <a:pPr marL="563245" marR="91630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dirty="0" sz="1900" b="1">
                <a:latin typeface="Times New Roman"/>
                <a:cs typeface="Times New Roman"/>
              </a:rPr>
              <a:t>DNS</a:t>
            </a:r>
            <a:r>
              <a:rPr dirty="0" sz="1900" spc="-10" b="1">
                <a:latin typeface="Times New Roman"/>
                <a:cs typeface="Times New Roman"/>
              </a:rPr>
              <a:t> resolver</a:t>
            </a:r>
            <a:r>
              <a:rPr dirty="0" sz="1900" spc="-6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:</a:t>
            </a:r>
            <a:r>
              <a:rPr dirty="0" sz="1900" spc="30" b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DNS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Times New Roman"/>
                <a:cs typeface="Times New Roman"/>
              </a:rPr>
              <a:t>server,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often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managed</a:t>
            </a:r>
            <a:r>
              <a:rPr dirty="0" sz="1900" spc="5">
                <a:latin typeface="Times New Roman"/>
                <a:cs typeface="Times New Roman"/>
              </a:rPr>
              <a:t> by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</a:t>
            </a:r>
            <a:r>
              <a:rPr dirty="0" sz="1900" spc="-5">
                <a:latin typeface="Times New Roman"/>
                <a:cs typeface="Times New Roman"/>
              </a:rPr>
              <a:t> Internet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Service </a:t>
            </a:r>
            <a:r>
              <a:rPr dirty="0" sz="1900">
                <a:latin typeface="Times New Roman"/>
                <a:cs typeface="Times New Roman"/>
              </a:rPr>
              <a:t>Provider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(ISP),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that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acts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intermediary between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user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requests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DNS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name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servers.</a:t>
            </a:r>
            <a:endParaRPr sz="1900">
              <a:latin typeface="Times New Roman"/>
              <a:cs typeface="Times New Roman"/>
            </a:endParaRPr>
          </a:p>
          <a:p>
            <a:pPr marL="56388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dirty="0" sz="1900" b="1">
                <a:latin typeface="Times New Roman"/>
                <a:cs typeface="Times New Roman"/>
              </a:rPr>
              <a:t>Domain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Name</a:t>
            </a:r>
            <a:r>
              <a:rPr dirty="0" sz="1900" spc="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System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(DNS)</a:t>
            </a:r>
            <a:r>
              <a:rPr dirty="0" sz="1900" spc="-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:</a:t>
            </a:r>
            <a:r>
              <a:rPr dirty="0" sz="1900" spc="35" b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worldwide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network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of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servers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that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help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computers,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smart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phones,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tablets,</a:t>
            </a:r>
            <a:endParaRPr sz="1900">
              <a:latin typeface="Times New Roman"/>
              <a:cs typeface="Times New Roman"/>
            </a:endParaRPr>
          </a:p>
          <a:p>
            <a:pPr marL="563245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other</a:t>
            </a:r>
            <a:r>
              <a:rPr dirty="0" sz="1900" spc="-4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IP-enabled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devices </a:t>
            </a:r>
            <a:r>
              <a:rPr dirty="0" sz="1900">
                <a:latin typeface="Times New Roman"/>
                <a:cs typeface="Times New Roman"/>
              </a:rPr>
              <a:t>to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communicate with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one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Times New Roman"/>
                <a:cs typeface="Times New Roman"/>
              </a:rPr>
              <a:t>another.</a:t>
            </a:r>
            <a:endParaRPr sz="1900">
              <a:latin typeface="Times New Roman"/>
              <a:cs typeface="Times New Roman"/>
            </a:endParaRPr>
          </a:p>
          <a:p>
            <a:pPr marL="563245" marR="52069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dirty="0" sz="1900" b="1">
                <a:latin typeface="Times New Roman"/>
                <a:cs typeface="Times New Roman"/>
              </a:rPr>
              <a:t>Hosted</a:t>
            </a:r>
            <a:r>
              <a:rPr dirty="0" sz="1900" spc="-1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zone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:</a:t>
            </a:r>
            <a:r>
              <a:rPr dirty="0" sz="1900" spc="30" b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container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for records,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which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includes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information </a:t>
            </a:r>
            <a:r>
              <a:rPr dirty="0" sz="1900">
                <a:latin typeface="Times New Roman"/>
                <a:cs typeface="Times New Roman"/>
              </a:rPr>
              <a:t>about</a:t>
            </a:r>
            <a:r>
              <a:rPr dirty="0" sz="1900" spc="-4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how </a:t>
            </a:r>
            <a:r>
              <a:rPr dirty="0" sz="1900" spc="-10">
                <a:latin typeface="Times New Roman"/>
                <a:cs typeface="Times New Roman"/>
              </a:rPr>
              <a:t>you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want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route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traffic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for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domain </a:t>
            </a:r>
            <a:r>
              <a:rPr dirty="0" sz="1900">
                <a:latin typeface="Times New Roman"/>
                <a:cs typeface="Times New Roman"/>
              </a:rPr>
              <a:t>(such </a:t>
            </a:r>
            <a:r>
              <a:rPr dirty="0" sz="1900" spc="-5">
                <a:latin typeface="Times New Roman"/>
                <a:cs typeface="Times New Roman"/>
              </a:rPr>
              <a:t>as example.com) </a:t>
            </a:r>
            <a:r>
              <a:rPr dirty="0" sz="1900">
                <a:latin typeface="Times New Roman"/>
                <a:cs typeface="Times New Roman"/>
              </a:rPr>
              <a:t>and </a:t>
            </a:r>
            <a:r>
              <a:rPr dirty="0" sz="1900" spc="-5">
                <a:latin typeface="Times New Roman"/>
                <a:cs typeface="Times New Roman"/>
              </a:rPr>
              <a:t>all </a:t>
            </a:r>
            <a:r>
              <a:rPr dirty="0" sz="1900" spc="5">
                <a:latin typeface="Times New Roman"/>
                <a:cs typeface="Times New Roman"/>
              </a:rPr>
              <a:t>of </a:t>
            </a:r>
            <a:r>
              <a:rPr dirty="0" sz="1900" spc="-10">
                <a:latin typeface="Times New Roman"/>
                <a:cs typeface="Times New Roman"/>
              </a:rPr>
              <a:t>its </a:t>
            </a:r>
            <a:r>
              <a:rPr dirty="0" sz="1900" spc="-5">
                <a:latin typeface="Times New Roman"/>
                <a:cs typeface="Times New Roman"/>
              </a:rPr>
              <a:t>subdomains </a:t>
            </a:r>
            <a:r>
              <a:rPr dirty="0" sz="1900">
                <a:latin typeface="Times New Roman"/>
                <a:cs typeface="Times New Roman"/>
              </a:rPr>
              <a:t>(such </a:t>
            </a:r>
            <a:r>
              <a:rPr dirty="0" sz="1900" spc="-5">
                <a:latin typeface="Times New Roman"/>
                <a:cs typeface="Times New Roman"/>
              </a:rPr>
              <a:t>as </a:t>
            </a:r>
            <a:r>
              <a:rPr dirty="0" sz="1900" spc="-10">
                <a:latin typeface="Times New Roman"/>
                <a:cs typeface="Times New Roman"/>
                <a:hlinkClick r:id="rId2"/>
              </a:rPr>
              <a:t>www.example.com, </a:t>
            </a:r>
            <a:r>
              <a:rPr dirty="0" sz="1900" spc="-5">
                <a:latin typeface="Times New Roman"/>
                <a:cs typeface="Times New Roman"/>
              </a:rPr>
              <a:t>retail.example.com, </a:t>
            </a:r>
            <a:r>
              <a:rPr dirty="0" sz="1900">
                <a:latin typeface="Times New Roman"/>
                <a:cs typeface="Times New Roman"/>
              </a:rPr>
              <a:t> and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seattle.accounting.example.com).</a:t>
            </a:r>
            <a:r>
              <a:rPr dirty="0" sz="1900" spc="-15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hosted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zone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has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same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name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corresponding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domain.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994" y="1775714"/>
            <a:ext cx="10800715" cy="4893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45415" indent="-2286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IP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address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assigned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internet—such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laptop,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phone,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web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server—that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5">
                <a:latin typeface="Times New Roman"/>
                <a:cs typeface="Times New Roman"/>
              </a:rPr>
              <a:t>device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Protocol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version</a:t>
            </a:r>
            <a:r>
              <a:rPr dirty="0" sz="2000">
                <a:latin typeface="Times New Roman"/>
                <a:cs typeface="Times New Roman"/>
              </a:rPr>
              <a:t> 4 </a:t>
            </a:r>
            <a:r>
              <a:rPr dirty="0" sz="2000" spc="-10">
                <a:latin typeface="Times New Roman"/>
                <a:cs typeface="Times New Roman"/>
              </a:rPr>
              <a:t>(IPv4)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192.0.2.44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Protocol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version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(IPv6)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2001:0db8:85a3:0000:0000:abcd:0001:2345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1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Name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servers: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(DNS)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translate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IP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another.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either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recursive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(also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known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DNS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resolver)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authoritative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 algn="just" marL="241300" marR="597535" indent="-228600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Private DNS </a:t>
            </a:r>
            <a:r>
              <a:rPr dirty="0" sz="2000" b="1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A local version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Domain Name </a:t>
            </a:r>
            <a:r>
              <a:rPr dirty="0" sz="2000" spc="-15">
                <a:latin typeface="Times New Roman"/>
                <a:cs typeface="Times New Roman"/>
              </a:rPr>
              <a:t>System </a:t>
            </a:r>
            <a:r>
              <a:rPr dirty="0" sz="2000" spc="-5">
                <a:latin typeface="Times New Roman"/>
                <a:cs typeface="Times New Roman"/>
              </a:rPr>
              <a:t>(DNS)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lets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route </a:t>
            </a:r>
            <a:r>
              <a:rPr dirty="0" sz="2000" spc="-10">
                <a:latin typeface="Times New Roman"/>
                <a:cs typeface="Times New Roman"/>
              </a:rPr>
              <a:t>traffic </a:t>
            </a:r>
            <a:r>
              <a:rPr dirty="0" sz="2000">
                <a:latin typeface="Times New Roman"/>
                <a:cs typeface="Times New Roman"/>
              </a:rPr>
              <a:t>for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its </a:t>
            </a:r>
            <a:r>
              <a:rPr dirty="0" sz="2000" spc="-5">
                <a:latin typeface="Times New Roman"/>
                <a:cs typeface="Times New Roman"/>
              </a:rPr>
              <a:t>subdomains </a:t>
            </a:r>
            <a:r>
              <a:rPr dirty="0" sz="2000">
                <a:latin typeface="Times New Roman"/>
                <a:cs typeface="Times New Roman"/>
              </a:rPr>
              <a:t>to Amazon EC2 </a:t>
            </a:r>
            <a:r>
              <a:rPr dirty="0" sz="2000" spc="-5">
                <a:latin typeface="Times New Roman"/>
                <a:cs typeface="Times New Roman"/>
              </a:rPr>
              <a:t>instances within </a:t>
            </a:r>
            <a:r>
              <a:rPr dirty="0" sz="2000">
                <a:latin typeface="Times New Roman"/>
                <a:cs typeface="Times New Roman"/>
              </a:rPr>
              <a:t>one or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20">
                <a:latin typeface="Times New Roman"/>
                <a:cs typeface="Times New Roman"/>
              </a:rPr>
              <a:t>Virtual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(VPCs).</a:t>
            </a:r>
            <a:endParaRPr sz="2000">
              <a:latin typeface="Times New Roman"/>
              <a:cs typeface="Times New Roman"/>
            </a:endParaRPr>
          </a:p>
          <a:p>
            <a:pPr marL="241300" marR="61594" indent="-228600">
              <a:lnSpc>
                <a:spcPct val="1101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Record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(DNS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record)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define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a</a:t>
            </a:r>
            <a:r>
              <a:rPr dirty="0" sz="2000" spc="-5">
                <a:latin typeface="Times New Roman"/>
                <a:cs typeface="Times New Roman"/>
              </a:rPr>
              <a:t> subdomain.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records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example.com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20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traffic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192.0.2.234.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50723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Domain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Name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System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(DNS)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56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294620" cy="399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Domain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Name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System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(DNS)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marL="560070" marR="122555" indent="-228600">
              <a:lnSpc>
                <a:spcPct val="100000"/>
              </a:lnSpc>
              <a:buFont typeface="Arial MT"/>
              <a:buChar char="•"/>
              <a:tabLst>
                <a:tab pos="56070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Reusable delegation set </a:t>
            </a:r>
            <a:r>
              <a:rPr dirty="0" sz="2000" b="1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A set </a:t>
            </a:r>
            <a:r>
              <a:rPr dirty="0" sz="2000">
                <a:latin typeface="Times New Roman"/>
                <a:cs typeface="Times New Roman"/>
              </a:rPr>
              <a:t>of four </a:t>
            </a:r>
            <a:r>
              <a:rPr dirty="0" sz="2000" spc="-5">
                <a:latin typeface="Times New Roman"/>
                <a:cs typeface="Times New Roman"/>
              </a:rPr>
              <a:t>authoritative name servers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>
                <a:latin typeface="Times New Roman"/>
                <a:cs typeface="Times New Roman"/>
              </a:rPr>
              <a:t>with more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 one </a:t>
            </a:r>
            <a:r>
              <a:rPr dirty="0" sz="2000" spc="-5">
                <a:latin typeface="Times New Roman"/>
                <a:cs typeface="Times New Roman"/>
              </a:rPr>
              <a:t>hosted </a:t>
            </a:r>
            <a:r>
              <a:rPr dirty="0" sz="2000">
                <a:latin typeface="Times New Roman"/>
                <a:cs typeface="Times New Roman"/>
              </a:rPr>
              <a:t>zone. </a:t>
            </a:r>
            <a:r>
              <a:rPr dirty="0" sz="2000" spc="-1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default, </a:t>
            </a:r>
            <a:r>
              <a:rPr dirty="0" sz="2000">
                <a:latin typeface="Times New Roman"/>
                <a:cs typeface="Times New Roman"/>
              </a:rPr>
              <a:t>Route 53 </a:t>
            </a:r>
            <a:r>
              <a:rPr dirty="0" sz="2000" spc="-5">
                <a:latin typeface="Times New Roman"/>
                <a:cs typeface="Times New Roman"/>
              </a:rPr>
              <a:t>assigns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random selection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name servers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each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zone.</a:t>
            </a:r>
            <a:endParaRPr sz="2000">
              <a:latin typeface="Times New Roman"/>
              <a:cs typeface="Times New Roman"/>
            </a:endParaRPr>
          </a:p>
          <a:p>
            <a:pPr marL="56007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Subdomain </a:t>
            </a:r>
            <a:r>
              <a:rPr dirty="0" sz="2000" b="1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domain </a:t>
            </a:r>
            <a:r>
              <a:rPr dirty="0" sz="2000" spc="-5">
                <a:latin typeface="Times New Roman"/>
                <a:cs typeface="Times New Roman"/>
              </a:rPr>
              <a:t>name that has </a:t>
            </a:r>
            <a:r>
              <a:rPr dirty="0" sz="2000">
                <a:latin typeface="Times New Roman"/>
                <a:cs typeface="Times New Roman"/>
              </a:rPr>
              <a:t>one or </a:t>
            </a:r>
            <a:r>
              <a:rPr dirty="0" sz="2000" spc="-5">
                <a:latin typeface="Times New Roman"/>
                <a:cs typeface="Times New Roman"/>
              </a:rPr>
              <a:t>more labels prepended </a:t>
            </a:r>
            <a:r>
              <a:rPr dirty="0" sz="2000">
                <a:latin typeface="Times New Roman"/>
                <a:cs typeface="Times New Roman"/>
              </a:rPr>
              <a:t>to the </a:t>
            </a:r>
            <a:r>
              <a:rPr dirty="0" sz="2000" spc="-10">
                <a:latin typeface="Times New Roman"/>
                <a:cs typeface="Times New Roman"/>
              </a:rPr>
              <a:t>registered </a:t>
            </a:r>
            <a:r>
              <a:rPr dirty="0" sz="2000">
                <a:latin typeface="Times New Roman"/>
                <a:cs typeface="Times New Roman"/>
              </a:rPr>
              <a:t>domain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example.com,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25">
                <a:latin typeface="Times New Roman"/>
                <a:cs typeface="Times New Roman"/>
                <a:hlinkClick r:id="rId2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subdomain.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 </a:t>
            </a:r>
            <a:r>
              <a:rPr dirty="0" sz="2000" spc="-5">
                <a:latin typeface="Times New Roman"/>
                <a:cs typeface="Times New Roman"/>
              </a:rPr>
              <a:t>accounting.example.com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example.com </a:t>
            </a:r>
            <a:r>
              <a:rPr dirty="0" sz="2000">
                <a:latin typeface="Times New Roman"/>
                <a:cs typeface="Times New Roman"/>
              </a:rPr>
              <a:t> domain,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 </a:t>
            </a:r>
            <a:r>
              <a:rPr dirty="0" sz="2000" spc="-5">
                <a:latin typeface="Times New Roman"/>
                <a:cs typeface="Times New Roman"/>
              </a:rPr>
              <a:t>seattle.accounting.example.com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subdomain.</a:t>
            </a:r>
            <a:endParaRPr sz="2000">
              <a:latin typeface="Times New Roman"/>
              <a:cs typeface="Times New Roman"/>
            </a:endParaRPr>
          </a:p>
          <a:p>
            <a:pPr algn="just" marL="560070" marR="22225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60705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Time </a:t>
            </a:r>
            <a:r>
              <a:rPr dirty="0" sz="2000" spc="-5" b="1">
                <a:latin typeface="Times New Roman"/>
                <a:cs typeface="Times New Roman"/>
              </a:rPr>
              <a:t>to </a:t>
            </a:r>
            <a:r>
              <a:rPr dirty="0" sz="2000" b="1">
                <a:latin typeface="Times New Roman"/>
                <a:cs typeface="Times New Roman"/>
              </a:rPr>
              <a:t>live (TTL) :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amount </a:t>
            </a:r>
            <a:r>
              <a:rPr dirty="0" sz="2000">
                <a:latin typeface="Times New Roman"/>
                <a:cs typeface="Times New Roman"/>
              </a:rPr>
              <a:t>of time, in </a:t>
            </a:r>
            <a:r>
              <a:rPr dirty="0" sz="2000" spc="-5">
                <a:latin typeface="Times New Roman"/>
                <a:cs typeface="Times New Roman"/>
              </a:rPr>
              <a:t>seconds, that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want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DNS resolver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cache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(store) the values for a record before </a:t>
            </a:r>
            <a:r>
              <a:rPr dirty="0" sz="2000">
                <a:latin typeface="Times New Roman"/>
                <a:cs typeface="Times New Roman"/>
              </a:rPr>
              <a:t>submitting </a:t>
            </a:r>
            <a:r>
              <a:rPr dirty="0" sz="2000" spc="-5">
                <a:latin typeface="Times New Roman"/>
                <a:cs typeface="Times New Roman"/>
              </a:rPr>
              <a:t>another request </a:t>
            </a:r>
            <a:r>
              <a:rPr dirty="0" sz="2000">
                <a:latin typeface="Times New Roman"/>
                <a:cs typeface="Times New Roman"/>
              </a:rPr>
              <a:t>to Route 53 to </a:t>
            </a:r>
            <a:r>
              <a:rPr dirty="0" sz="2000" spc="-10">
                <a:latin typeface="Times New Roman"/>
                <a:cs typeface="Times New Roman"/>
              </a:rPr>
              <a:t>get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current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values 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record.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361420" cy="541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Domain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Name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System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(DNS)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50520" marR="37592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Routing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policy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records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responds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queries.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following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policies:</a:t>
            </a:r>
            <a:endParaRPr sz="2000">
              <a:latin typeface="Times New Roman"/>
              <a:cs typeface="Times New Roman"/>
            </a:endParaRPr>
          </a:p>
          <a:p>
            <a:pPr marL="1036319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36319" algn="l"/>
                <a:tab pos="103695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Simple </a:t>
            </a:r>
            <a:r>
              <a:rPr dirty="0" sz="2000" spc="-10" b="1">
                <a:latin typeface="Times New Roman"/>
                <a:cs typeface="Times New Roman"/>
              </a:rPr>
              <a:t>routing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policy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 internet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single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given</a:t>
            </a:r>
            <a:endParaRPr sz="2000">
              <a:latin typeface="Times New Roman"/>
              <a:cs typeface="Times New Roman"/>
            </a:endParaRPr>
          </a:p>
          <a:p>
            <a:pPr marL="1036319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function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example.com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website.</a:t>
            </a:r>
            <a:endParaRPr sz="2000">
              <a:latin typeface="Times New Roman"/>
              <a:cs typeface="Times New Roman"/>
            </a:endParaRPr>
          </a:p>
          <a:p>
            <a:pPr marL="1036319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36319" algn="l"/>
                <a:tab pos="103695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Failover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routing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policy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active-passive </a:t>
            </a:r>
            <a:r>
              <a:rPr dirty="0" sz="2000" spc="-20">
                <a:latin typeface="Times New Roman"/>
                <a:cs typeface="Times New Roman"/>
              </a:rPr>
              <a:t>failover.</a:t>
            </a:r>
            <a:endParaRPr sz="2000">
              <a:latin typeface="Times New Roman"/>
              <a:cs typeface="Times New Roman"/>
            </a:endParaRPr>
          </a:p>
          <a:p>
            <a:pPr marL="1036319" marR="5715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036319" algn="l"/>
                <a:tab pos="103695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Geolocation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routing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policy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route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location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  <a:p>
            <a:pPr marL="1036319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36319" algn="l"/>
                <a:tab pos="103695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Geoproximity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routing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policy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Use</a:t>
            </a:r>
            <a:r>
              <a:rPr dirty="0" sz="2000" spc="-5">
                <a:latin typeface="Times New Roman"/>
                <a:cs typeface="Times New Roman"/>
              </a:rPr>
              <a:t> 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location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1036319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optionally,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shift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-5">
                <a:latin typeface="Times New Roman"/>
                <a:cs typeface="Times New Roman"/>
              </a:rPr>
              <a:t> from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20">
                <a:latin typeface="Times New Roman"/>
                <a:cs typeface="Times New Roman"/>
              </a:rPr>
              <a:t>another.</a:t>
            </a:r>
            <a:endParaRPr sz="2000">
              <a:latin typeface="Times New Roman"/>
              <a:cs typeface="Times New Roman"/>
            </a:endParaRPr>
          </a:p>
          <a:p>
            <a:pPr marL="1036319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36319" algn="l"/>
                <a:tab pos="103695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Latency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routing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policy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</a:t>
            </a:r>
            <a:endParaRPr sz="2000">
              <a:latin typeface="Times New Roman"/>
              <a:cs typeface="Times New Roman"/>
            </a:endParaRPr>
          </a:p>
          <a:p>
            <a:pPr marL="1036319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latency.</a:t>
            </a:r>
            <a:endParaRPr sz="2000">
              <a:latin typeface="Times New Roman"/>
              <a:cs typeface="Times New Roman"/>
            </a:endParaRPr>
          </a:p>
          <a:p>
            <a:pPr marL="1036319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36319" algn="l"/>
                <a:tab pos="103695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Multivalue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answer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routing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policy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respond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queries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1036319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eight healthy records selected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 random.</a:t>
            </a:r>
            <a:endParaRPr sz="2000">
              <a:latin typeface="Times New Roman"/>
              <a:cs typeface="Times New Roman"/>
            </a:endParaRPr>
          </a:p>
          <a:p>
            <a:pPr marL="1036319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36319" algn="l"/>
                <a:tab pos="1036955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Weighted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routing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policy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proportions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specify.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965815" cy="423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Health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Checking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  <a:p>
            <a:pPr marL="560705" indent="-229235">
              <a:lnSpc>
                <a:spcPct val="100000"/>
              </a:lnSpc>
              <a:spcBef>
                <a:spcPts val="2265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DNS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failover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routing </a:t>
            </a:r>
            <a:r>
              <a:rPr dirty="0" sz="2000" spc="-10">
                <a:latin typeface="Times New Roman"/>
                <a:cs typeface="Times New Roman"/>
              </a:rPr>
              <a:t>traffic away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unhealthy 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healthy resources.</a:t>
            </a:r>
            <a:endParaRPr sz="2000">
              <a:latin typeface="Times New Roman"/>
              <a:cs typeface="Times New Roman"/>
            </a:endParaRPr>
          </a:p>
          <a:p>
            <a:pPr marL="56070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b="1">
                <a:latin typeface="Times New Roman"/>
                <a:cs typeface="Times New Roman"/>
              </a:rPr>
              <a:t>Endpoint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20">
                <a:latin typeface="Times New Roman"/>
                <a:cs typeface="Times New Roman"/>
              </a:rPr>
              <a:t> server,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health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check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monitor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of.</a:t>
            </a:r>
            <a:endParaRPr sz="2000">
              <a:latin typeface="Times New Roman"/>
              <a:cs typeface="Times New Roman"/>
            </a:endParaRPr>
          </a:p>
          <a:p>
            <a:pPr lvl="1" marL="1017905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7905" algn="l"/>
                <a:tab pos="101854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endpoint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(192.0.2.243),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15">
                <a:latin typeface="Times New Roman"/>
                <a:cs typeface="Times New Roman"/>
              </a:rPr>
              <a:t>IPv6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  <a:p>
            <a:pPr marL="101790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(2001:0db8:85a3:0000:0000:abcd:0001:2345),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(example.com).</a:t>
            </a:r>
            <a:endParaRPr sz="2000">
              <a:latin typeface="Times New Roman"/>
              <a:cs typeface="Times New Roman"/>
            </a:endParaRPr>
          </a:p>
          <a:p>
            <a:pPr marL="560705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60070" algn="l"/>
                <a:tab pos="56070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health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check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lvl="1" marL="1017905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7905" algn="l"/>
                <a:tab pos="1018540" algn="l"/>
              </a:tabLst>
            </a:pPr>
            <a:r>
              <a:rPr dirty="0" sz="2000">
                <a:latin typeface="Times New Roman"/>
                <a:cs typeface="Times New Roman"/>
              </a:rPr>
              <a:t>Monitor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whether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specified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endpoint,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server,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healthy</a:t>
            </a:r>
            <a:endParaRPr sz="2000">
              <a:latin typeface="Times New Roman"/>
              <a:cs typeface="Times New Roman"/>
            </a:endParaRPr>
          </a:p>
          <a:p>
            <a:pPr lvl="1" marL="1017905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7905" algn="l"/>
                <a:tab pos="1018540" algn="l"/>
              </a:tabLst>
            </a:pPr>
            <a:r>
              <a:rPr dirty="0" sz="2000" spc="-20">
                <a:latin typeface="Times New Roman"/>
                <a:cs typeface="Times New Roman"/>
              </a:rPr>
              <a:t>Optionally,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endpoint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unhealthy</a:t>
            </a:r>
            <a:endParaRPr sz="2000">
              <a:latin typeface="Times New Roman"/>
              <a:cs typeface="Times New Roman"/>
            </a:endParaRPr>
          </a:p>
          <a:p>
            <a:pPr lvl="1" marL="1017905" indent="-22987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17905" algn="l"/>
                <a:tab pos="1018540" algn="l"/>
              </a:tabLst>
            </a:pPr>
            <a:r>
              <a:rPr dirty="0" sz="2000" spc="-20">
                <a:latin typeface="Times New Roman"/>
                <a:cs typeface="Times New Roman"/>
              </a:rPr>
              <a:t>Optionally,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DNS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failover,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reroute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-5">
                <a:latin typeface="Times New Roman"/>
                <a:cs typeface="Times New Roman"/>
              </a:rPr>
              <a:t> 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101790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unhealthy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56643" y="6465252"/>
            <a:ext cx="229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0229215" cy="241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Introduction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Networking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288290" marR="541020" indent="-228600">
              <a:lnSpc>
                <a:spcPts val="2160"/>
              </a:lnSpc>
              <a:buFont typeface="Arial MT"/>
              <a:buChar char="•"/>
              <a:tabLst>
                <a:tab pos="288290" algn="l"/>
                <a:tab pos="2889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handling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capacity,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physical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288290" indent="-22923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88290" algn="l"/>
                <a:tab pos="2889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together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5">
                <a:latin typeface="Times New Roman"/>
                <a:cs typeface="Times New Roman"/>
              </a:rPr>
              <a:t> needs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288290" marR="5080" indent="-228600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288290" algn="l"/>
                <a:tab pos="288925" algn="l"/>
              </a:tabLst>
            </a:pPr>
            <a:r>
              <a:rPr dirty="0" sz="2000" spc="-1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Elastic </a:t>
            </a:r>
            <a:r>
              <a:rPr dirty="0" sz="2000" spc="-15">
                <a:latin typeface="Times New Roman"/>
                <a:cs typeface="Times New Roman"/>
              </a:rPr>
              <a:t>Load </a:t>
            </a:r>
            <a:r>
              <a:rPr dirty="0" sz="2000" spc="-5">
                <a:latin typeface="Times New Roman"/>
                <a:cs typeface="Times New Roman"/>
              </a:rPr>
              <a:t>Balancing works with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20">
                <a:latin typeface="Times New Roman"/>
                <a:cs typeface="Times New Roman"/>
              </a:rPr>
              <a:t>Virtual </a:t>
            </a:r>
            <a:r>
              <a:rPr dirty="0" sz="2000" spc="-5">
                <a:latin typeface="Times New Roman"/>
                <a:cs typeface="Times New Roman"/>
              </a:rPr>
              <a:t>Private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(VPC) </a:t>
            </a:r>
            <a:r>
              <a:rPr dirty="0" sz="2000">
                <a:latin typeface="Times New Roman"/>
                <a:cs typeface="Times New Roman"/>
              </a:rPr>
              <a:t>to provide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robust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620" y="1897379"/>
            <a:ext cx="6464300" cy="48412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7341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How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Does DNS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Route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Traffic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114" b="1">
                <a:latin typeface="Times New Roman"/>
                <a:cs typeface="Times New Roman"/>
              </a:rPr>
              <a:t>To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65" b="1">
                <a:latin typeface="Times New Roman"/>
                <a:cs typeface="Times New Roman"/>
              </a:rPr>
              <a:t>Your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Web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Application?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101" y="2760916"/>
            <a:ext cx="27609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CloudFront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022" y="385127"/>
            <a:ext cx="2469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Networking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6619" y="2273300"/>
            <a:ext cx="3540760" cy="35407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7868920" cy="429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What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CloudFront </a:t>
            </a:r>
            <a:r>
              <a:rPr dirty="0" sz="2400" b="1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558800" marR="224790" indent="-229235">
              <a:lnSpc>
                <a:spcPct val="100000"/>
              </a:lnSpc>
              <a:spcBef>
                <a:spcPts val="2305"/>
              </a:spcBef>
              <a:buFont typeface="Arial MT"/>
              <a:buChar char="•"/>
              <a:tabLst>
                <a:tab pos="558165" algn="l"/>
                <a:tab pos="558800" algn="l"/>
              </a:tabLst>
            </a:pP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CloudFront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fast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Content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Delivery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Network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(CDN)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securely delivers data, videos, applications, and </a:t>
            </a:r>
            <a:r>
              <a:rPr dirty="0" sz="2000" spc="-15">
                <a:latin typeface="Times New Roman"/>
                <a:cs typeface="Times New Roman"/>
              </a:rPr>
              <a:t>APIs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globally </a:t>
            </a:r>
            <a:r>
              <a:rPr dirty="0" sz="2000">
                <a:latin typeface="Times New Roman"/>
                <a:cs typeface="Times New Roman"/>
              </a:rPr>
              <a:t>with low </a:t>
            </a:r>
            <a:r>
              <a:rPr dirty="0" sz="2000" spc="-30">
                <a:latin typeface="Times New Roman"/>
                <a:cs typeface="Times New Roman"/>
              </a:rPr>
              <a:t>latency,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transfer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speeds,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developer-friendly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558800" marR="311785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8165" algn="l"/>
                <a:tab pos="558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CloudFront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integrated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– both </a:t>
            </a:r>
            <a:r>
              <a:rPr dirty="0" sz="2000" spc="-10">
                <a:latin typeface="Times New Roman"/>
                <a:cs typeface="Times New Roman"/>
              </a:rPr>
              <a:t>physical </a:t>
            </a:r>
            <a:r>
              <a:rPr dirty="0" sz="2000" spc="-5">
                <a:latin typeface="Times New Roman"/>
                <a:cs typeface="Times New Roman"/>
              </a:rPr>
              <a:t>locations that </a:t>
            </a:r>
            <a:r>
              <a:rPr dirty="0" sz="2000" spc="-1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directly connected </a:t>
            </a:r>
            <a:r>
              <a:rPr dirty="0" sz="2000">
                <a:latin typeface="Times New Roman"/>
                <a:cs typeface="Times New Roman"/>
              </a:rPr>
              <a:t>to the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global infrastructure, </a:t>
            </a:r>
            <a:r>
              <a:rPr dirty="0" sz="2000" spc="-1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well </a:t>
            </a:r>
            <a:r>
              <a:rPr dirty="0" sz="2000" spc="-1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other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558800" marR="508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8165" algn="l"/>
                <a:tab pos="558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CloudFront works seamlessly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services </a:t>
            </a:r>
            <a:r>
              <a:rPr dirty="0" sz="2000">
                <a:latin typeface="Times New Roman"/>
                <a:cs typeface="Times New Roman"/>
              </a:rPr>
              <a:t>including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Shield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D</a:t>
            </a:r>
            <a:r>
              <a:rPr dirty="0" sz="2000" spc="-5">
                <a:latin typeface="Times New Roman"/>
                <a:cs typeface="Times New Roman"/>
              </a:rPr>
              <a:t>oS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on,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3, El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st</a:t>
            </a:r>
            <a:r>
              <a:rPr dirty="0" sz="2000">
                <a:latin typeface="Times New Roman"/>
                <a:cs typeface="Times New Roman"/>
              </a:rPr>
              <a:t>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lan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EC2 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origins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Lambda@Edge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los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 to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ustome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’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rs 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 to customi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us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 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15">
                <a:latin typeface="Times New Roman"/>
                <a:cs typeface="Times New Roman"/>
              </a:rPr>
              <a:t>x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ri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ce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994" y="1816480"/>
            <a:ext cx="10673080" cy="4929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960119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CDN,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group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 </a:t>
            </a:r>
            <a:r>
              <a:rPr dirty="0" sz="2000" spc="-10" b="1">
                <a:latin typeface="Times New Roman"/>
                <a:cs typeface="Times New Roman"/>
              </a:rPr>
              <a:t>servers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strategically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placed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across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globe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purpose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5">
                <a:latin typeface="Times New Roman"/>
                <a:cs typeface="Times New Roman"/>
              </a:rPr>
              <a:t> delivering</a:t>
            </a:r>
            <a:r>
              <a:rPr dirty="0" sz="2000">
                <a:latin typeface="Times New Roman"/>
                <a:cs typeface="Times New Roman"/>
              </a:rPr>
              <a:t> 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>
                <a:latin typeface="Times New Roman"/>
                <a:cs typeface="Times New Roman"/>
              </a:rPr>
              <a:t> much </a:t>
            </a:r>
            <a:r>
              <a:rPr dirty="0" sz="2000" spc="-25">
                <a:latin typeface="Times New Roman"/>
                <a:cs typeface="Times New Roman"/>
              </a:rPr>
              <a:t>faster.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When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visitor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</a:t>
            </a:r>
            <a:r>
              <a:rPr dirty="0" sz="2000">
                <a:latin typeface="Times New Roman"/>
                <a:cs typeface="Times New Roman"/>
              </a:rPr>
              <a:t> is </a:t>
            </a:r>
            <a:r>
              <a:rPr dirty="0" sz="2000" spc="-5">
                <a:latin typeface="Times New Roman"/>
                <a:cs typeface="Times New Roman"/>
              </a:rPr>
              <a:t>routed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nearest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CDN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edge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000" spc="-20">
                <a:latin typeface="Times New Roman"/>
                <a:cs typeface="Times New Roman"/>
              </a:rPr>
              <a:t>server,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reducing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improving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speed.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latin typeface="Times New Roman"/>
                <a:cs typeface="Times New Roman"/>
              </a:rPr>
              <a:t>Here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hosted</a:t>
            </a:r>
            <a:r>
              <a:rPr dirty="0" sz="2000">
                <a:latin typeface="Times New Roman"/>
                <a:cs typeface="Times New Roman"/>
              </a:rPr>
              <a:t> on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CDN: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Images: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PNG,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JPG,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SVG, </a:t>
            </a:r>
            <a:r>
              <a:rPr dirty="0" sz="2000" spc="-60">
                <a:latin typeface="Times New Roman"/>
                <a:cs typeface="Times New Roman"/>
              </a:rPr>
              <a:t>GIF,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TIF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Stylesheets: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CSS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Javascript: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JS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Video</a:t>
            </a:r>
            <a:r>
              <a:rPr dirty="0" sz="2000" b="1">
                <a:latin typeface="Times New Roman"/>
                <a:cs typeface="Times New Roman"/>
              </a:rPr>
              <a:t> and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Audio: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85">
                <a:latin typeface="Times New Roman"/>
                <a:cs typeface="Times New Roman"/>
              </a:rPr>
              <a:t>FLV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(Flash),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HLS,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MP4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(HTML5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videos),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(QuickTime),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WMV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(Windows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Media),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MP3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60">
                <a:latin typeface="Times New Roman"/>
                <a:cs typeface="Times New Roman"/>
              </a:rPr>
              <a:t>WAV</a:t>
            </a:r>
            <a:endParaRPr sz="20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45" b="1">
                <a:latin typeface="Times New Roman"/>
                <a:cs typeface="Times New Roman"/>
              </a:rPr>
              <a:t>Web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Fonts: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EOT,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TTF,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OTF,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CFF,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AFM,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LWFN,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FFIL,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FON,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PFM,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PFB,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WOFF,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SVG,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STD,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XSF,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more…</a:t>
            </a:r>
            <a:endParaRPr sz="2000">
              <a:latin typeface="Times New Roman"/>
              <a:cs typeface="Times New Roman"/>
            </a:endParaRPr>
          </a:p>
          <a:p>
            <a:pPr lvl="1" marL="698500" marR="508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Other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File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Formats:</a:t>
            </a:r>
            <a:r>
              <a:rPr dirty="0" sz="2000" spc="65" b="1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HTML,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JSON, </a:t>
            </a:r>
            <a:r>
              <a:rPr dirty="0" sz="2000" spc="-45">
                <a:latin typeface="Times New Roman"/>
                <a:cs typeface="Times New Roman"/>
              </a:rPr>
              <a:t>PDF,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PPT,</a:t>
            </a:r>
            <a:r>
              <a:rPr dirty="0" sz="2000" spc="-15">
                <a:latin typeface="Times New Roman"/>
                <a:cs typeface="Times New Roman"/>
              </a:rPr>
              <a:t> XLS,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EPUB,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ODT,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ODP,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ODS,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TXT,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RTF,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ZIP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21551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What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CDN?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63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398250" cy="534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Benefits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CloudFront</a:t>
            </a:r>
            <a:endParaRPr sz="2400">
              <a:latin typeface="Times New Roman"/>
              <a:cs typeface="Times New Roman"/>
            </a:endParaRPr>
          </a:p>
          <a:p>
            <a:pPr marL="570865" indent="-229235">
              <a:lnSpc>
                <a:spcPct val="100000"/>
              </a:lnSpc>
              <a:spcBef>
                <a:spcPts val="2320"/>
              </a:spcBef>
              <a:buFont typeface="Arial MT"/>
              <a:buChar char="•"/>
              <a:tabLst>
                <a:tab pos="570865" algn="l"/>
                <a:tab pos="571500" algn="l"/>
              </a:tabLst>
            </a:pPr>
            <a:r>
              <a:rPr dirty="0" sz="1800" b="1">
                <a:latin typeface="Times New Roman"/>
                <a:cs typeface="Times New Roman"/>
              </a:rPr>
              <a:t>Fast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global</a:t>
            </a:r>
            <a:endParaRPr sz="1800">
              <a:latin typeface="Times New Roman"/>
              <a:cs typeface="Times New Roman"/>
            </a:endParaRPr>
          </a:p>
          <a:p>
            <a:pPr lvl="1" marL="1028065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8065" algn="l"/>
                <a:tab pos="102870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CloudFront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Delivery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(CDN)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massively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scaled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globally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distributed.</a:t>
            </a:r>
            <a:endParaRPr sz="1800">
              <a:latin typeface="Times New Roman"/>
              <a:cs typeface="Times New Roman"/>
            </a:endParaRPr>
          </a:p>
          <a:p>
            <a:pPr lvl="1" marL="1028065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8065" algn="l"/>
                <a:tab pos="102870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CloudFront</a:t>
            </a:r>
            <a:r>
              <a:rPr dirty="0" sz="1800" spc="-10">
                <a:latin typeface="Times New Roman"/>
                <a:cs typeface="Times New Roman"/>
              </a:rPr>
              <a:t> network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r>
              <a:rPr dirty="0" sz="1800">
                <a:latin typeface="Times New Roman"/>
                <a:cs typeface="Times New Roman"/>
              </a:rPr>
              <a:t> 138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Points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Presence</a:t>
            </a:r>
            <a:r>
              <a:rPr dirty="0" sz="1800" spc="-5">
                <a:latin typeface="Times New Roman"/>
                <a:cs typeface="Times New Roman"/>
              </a:rPr>
              <a:t> (PoPs),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leverages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highly-resilient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backbone</a:t>
            </a:r>
            <a:endParaRPr sz="1800">
              <a:latin typeface="Times New Roman"/>
              <a:cs typeface="Times New Roman"/>
            </a:endParaRPr>
          </a:p>
          <a:p>
            <a:pPr marL="1028065">
              <a:lnSpc>
                <a:spcPct val="100000"/>
              </a:lnSpc>
              <a:spcBef>
                <a:spcPts val="220"/>
              </a:spcBef>
            </a:pP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superior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performance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availability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  <a:p>
            <a:pPr marL="570865" indent="-2292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70865" algn="l"/>
                <a:tab pos="571500" algn="l"/>
              </a:tabLst>
            </a:pPr>
            <a:r>
              <a:rPr dirty="0" sz="1800" b="1">
                <a:latin typeface="Times New Roman"/>
                <a:cs typeface="Times New Roman"/>
              </a:rPr>
              <a:t>Security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at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edge</a:t>
            </a:r>
            <a:endParaRPr sz="1800">
              <a:latin typeface="Times New Roman"/>
              <a:cs typeface="Times New Roman"/>
            </a:endParaRPr>
          </a:p>
          <a:p>
            <a:pPr lvl="1" marL="1028065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8065" algn="l"/>
                <a:tab pos="1028700" algn="l"/>
              </a:tabLst>
            </a:pP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CloudFront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highly-secure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CDN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network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level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protection.</a:t>
            </a:r>
            <a:endParaRPr sz="1800">
              <a:latin typeface="Times New Roman"/>
              <a:cs typeface="Times New Roman"/>
            </a:endParaRPr>
          </a:p>
          <a:p>
            <a:pPr marL="570865" indent="-2292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570865" algn="l"/>
                <a:tab pos="571500" algn="l"/>
              </a:tabLst>
            </a:pPr>
            <a:r>
              <a:rPr dirty="0" sz="1800" b="1">
                <a:latin typeface="Times New Roman"/>
                <a:cs typeface="Times New Roman"/>
              </a:rPr>
              <a:t>Highly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programmable</a:t>
            </a:r>
            <a:endParaRPr sz="1800">
              <a:latin typeface="Times New Roman"/>
              <a:cs typeface="Times New Roman"/>
            </a:endParaRPr>
          </a:p>
          <a:p>
            <a:pPr lvl="1" marL="1028065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8065" algn="l"/>
                <a:tab pos="1028700" algn="l"/>
              </a:tabLst>
            </a:pP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CloudFront features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customised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your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specific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5">
                <a:latin typeface="Times New Roman"/>
                <a:cs typeface="Times New Roman"/>
              </a:rPr>
              <a:t> requirements.</a:t>
            </a:r>
            <a:endParaRPr sz="1800">
              <a:latin typeface="Times New Roman"/>
              <a:cs typeface="Times New Roman"/>
            </a:endParaRPr>
          </a:p>
          <a:p>
            <a:pPr lvl="1" marL="1028065" marR="287020" indent="-228600">
              <a:lnSpc>
                <a:spcPct val="109300"/>
              </a:lnSpc>
              <a:spcBef>
                <a:spcPts val="520"/>
              </a:spcBef>
              <a:buFont typeface="Arial MT"/>
              <a:buChar char="•"/>
              <a:tabLst>
                <a:tab pos="1028065" algn="l"/>
                <a:tab pos="1028700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CDN </a:t>
            </a:r>
            <a:r>
              <a:rPr dirty="0" sz="1800">
                <a:latin typeface="Times New Roman"/>
                <a:cs typeface="Times New Roman"/>
              </a:rPr>
              <a:t>also supports </a:t>
            </a:r>
            <a:r>
              <a:rPr dirty="0" sz="1800" spc="-5">
                <a:latin typeface="Times New Roman"/>
                <a:cs typeface="Times New Roman"/>
              </a:rPr>
              <a:t>integrations </a:t>
            </a:r>
            <a:r>
              <a:rPr dirty="0" sz="1800" spc="-1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other tools and </a:t>
            </a:r>
            <a:r>
              <a:rPr dirty="0" sz="1800" spc="-5">
                <a:latin typeface="Times New Roman"/>
                <a:cs typeface="Times New Roman"/>
              </a:rPr>
              <a:t>automation interfaces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20">
                <a:latin typeface="Times New Roman"/>
                <a:cs typeface="Times New Roman"/>
              </a:rPr>
              <a:t>today's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DevOps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CI/CD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environments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native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APIs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tools.</a:t>
            </a:r>
            <a:endParaRPr sz="1800">
              <a:latin typeface="Times New Roman"/>
              <a:cs typeface="Times New Roman"/>
            </a:endParaRPr>
          </a:p>
          <a:p>
            <a:pPr marL="570865" indent="-2292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570865" algn="l"/>
                <a:tab pos="5715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Deep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integration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10" b="1">
                <a:latin typeface="Times New Roman"/>
                <a:cs typeface="Times New Roman"/>
              </a:rPr>
              <a:t>w</a:t>
            </a:r>
            <a:r>
              <a:rPr dirty="0" sz="1800" spc="-5" b="1">
                <a:latin typeface="Times New Roman"/>
                <a:cs typeface="Times New Roman"/>
              </a:rPr>
              <a:t>ith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spc="-204" b="1">
                <a:latin typeface="Times New Roman"/>
                <a:cs typeface="Times New Roman"/>
              </a:rPr>
              <a:t>A</a:t>
            </a:r>
            <a:r>
              <a:rPr dirty="0" sz="1800" spc="-5" b="1">
                <a:latin typeface="Times New Roman"/>
                <a:cs typeface="Times New Roman"/>
              </a:rPr>
              <a:t>WS</a:t>
            </a:r>
            <a:endParaRPr sz="1800">
              <a:latin typeface="Times New Roman"/>
              <a:cs typeface="Times New Roman"/>
            </a:endParaRPr>
          </a:p>
          <a:p>
            <a:pPr lvl="1" marL="1028065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8065" algn="l"/>
                <a:tab pos="1028700" algn="l"/>
              </a:tabLst>
            </a:pP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CloudFront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integrated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-50">
                <a:latin typeface="Times New Roman"/>
                <a:cs typeface="Times New Roman"/>
              </a:rPr>
              <a:t> AWS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S3,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EC2, Elastic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Load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Balancing,</a:t>
            </a:r>
            <a:endParaRPr sz="1800">
              <a:latin typeface="Times New Roman"/>
              <a:cs typeface="Times New Roman"/>
            </a:endParaRPr>
          </a:p>
          <a:p>
            <a:pPr marL="1028065">
              <a:lnSpc>
                <a:spcPct val="100000"/>
              </a:lnSpc>
              <a:spcBef>
                <a:spcPts val="219"/>
              </a:spcBef>
            </a:pP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Route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53,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Elemental</a:t>
            </a:r>
            <a:r>
              <a:rPr dirty="0" sz="1800">
                <a:latin typeface="Times New Roman"/>
                <a:cs typeface="Times New Roman"/>
              </a:rPr>
              <a:t> Media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40" y="2164079"/>
            <a:ext cx="4333240" cy="36220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52" y="1151191"/>
            <a:ext cx="6246495" cy="5000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How</a:t>
            </a:r>
            <a:r>
              <a:rPr dirty="0" sz="2400" spc="-85" b="1">
                <a:latin typeface="Times New Roman"/>
                <a:cs typeface="Times New Roman"/>
              </a:rPr>
              <a:t> You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Set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Up</a:t>
            </a:r>
            <a:r>
              <a:rPr dirty="0" sz="2400" spc="-5" b="1">
                <a:latin typeface="Times New Roman"/>
                <a:cs typeface="Times New Roman"/>
              </a:rPr>
              <a:t> CloudFront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5" b="1">
                <a:latin typeface="Times New Roman"/>
                <a:cs typeface="Times New Roman"/>
              </a:rPr>
              <a:t> Deliver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558165" marR="358775" indent="-228600">
              <a:lnSpc>
                <a:spcPct val="90000"/>
              </a:lnSpc>
              <a:buFont typeface="Arial MT"/>
              <a:buChar char="•"/>
              <a:tabLst>
                <a:tab pos="557530" algn="l"/>
                <a:tab pos="55816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CloudFront</a:t>
            </a:r>
            <a:r>
              <a:rPr dirty="0" sz="2000">
                <a:latin typeface="Times New Roman"/>
                <a:cs typeface="Times New Roman"/>
              </a:rPr>
              <a:t> distribution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tell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CloudFront where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content</a:t>
            </a:r>
            <a:r>
              <a:rPr dirty="0" sz="2000">
                <a:latin typeface="Times New Roman"/>
                <a:cs typeface="Times New Roman"/>
              </a:rPr>
              <a:t> to 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from,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</a:t>
            </a:r>
            <a:r>
              <a:rPr dirty="0" sz="2000">
                <a:latin typeface="Times New Roman"/>
                <a:cs typeface="Times New Roman"/>
              </a:rPr>
              <a:t> how to</a:t>
            </a:r>
            <a:r>
              <a:rPr dirty="0" sz="2000" spc="-5">
                <a:latin typeface="Times New Roman"/>
                <a:cs typeface="Times New Roman"/>
              </a:rPr>
              <a:t> track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content </a:t>
            </a:r>
            <a:r>
              <a:rPr dirty="0" sz="2000" spc="-25">
                <a:latin typeface="Times New Roman"/>
                <a:cs typeface="Times New Roman"/>
              </a:rPr>
              <a:t>delivery.</a:t>
            </a:r>
            <a:endParaRPr sz="2000">
              <a:latin typeface="Times New Roman"/>
              <a:cs typeface="Times New Roman"/>
            </a:endParaRPr>
          </a:p>
          <a:p>
            <a:pPr marL="558165" marR="154940" indent="-228600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557530" algn="l"/>
                <a:tab pos="558165" algn="l"/>
              </a:tabLst>
            </a:pPr>
            <a:r>
              <a:rPr dirty="0" sz="2000" spc="-5">
                <a:latin typeface="Times New Roman"/>
                <a:cs typeface="Times New Roman"/>
              </a:rPr>
              <a:t>Then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CloudFront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computers—edge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servers—that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your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viewers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deliver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content </a:t>
            </a:r>
            <a:r>
              <a:rPr dirty="0" sz="2000">
                <a:latin typeface="Times New Roman"/>
                <a:cs typeface="Times New Roman"/>
              </a:rPr>
              <a:t> quickly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see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lvl="1" marL="1243965" indent="-45847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1243965" algn="l"/>
                <a:tab pos="124460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origin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 lvl="1" marL="1243965" indent="-45847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1243965" algn="l"/>
                <a:tab pos="124460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origin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 lvl="1" marL="1243965" indent="-45847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1243965" algn="l"/>
                <a:tab pos="124460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CloudFront</a:t>
            </a:r>
            <a:r>
              <a:rPr dirty="0" sz="2000">
                <a:latin typeface="Times New Roman"/>
                <a:cs typeface="Times New Roman"/>
              </a:rPr>
              <a:t> distribution.</a:t>
            </a:r>
            <a:endParaRPr sz="2000">
              <a:latin typeface="Times New Roman"/>
              <a:cs typeface="Times New Roman"/>
            </a:endParaRPr>
          </a:p>
          <a:p>
            <a:pPr lvl="1" marL="1243965" indent="-458470">
              <a:lnSpc>
                <a:spcPts val="2280"/>
              </a:lnSpc>
              <a:spcBef>
                <a:spcPts val="260"/>
              </a:spcBef>
              <a:buAutoNum type="arabicPeriod"/>
              <a:tabLst>
                <a:tab pos="1243965" algn="l"/>
                <a:tab pos="1244600" algn="l"/>
              </a:tabLst>
            </a:pPr>
            <a:r>
              <a:rPr dirty="0" sz="2000" spc="-5">
                <a:latin typeface="Times New Roman"/>
                <a:cs typeface="Times New Roman"/>
              </a:rPr>
              <a:t>CloudFront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assigns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5">
                <a:latin typeface="Times New Roman"/>
                <a:cs typeface="Times New Roman"/>
              </a:rPr>
              <a:t> domain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1243965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new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distribution.</a:t>
            </a:r>
            <a:endParaRPr sz="2000">
              <a:latin typeface="Times New Roman"/>
              <a:cs typeface="Times New Roman"/>
            </a:endParaRPr>
          </a:p>
          <a:p>
            <a:pPr lvl="1" marL="1243965" indent="-458470">
              <a:lnSpc>
                <a:spcPts val="2280"/>
              </a:lnSpc>
              <a:spcBef>
                <a:spcPts val="265"/>
              </a:spcBef>
              <a:buAutoNum type="arabicPeriod" startAt="5"/>
              <a:tabLst>
                <a:tab pos="1243965" algn="l"/>
                <a:tab pos="1244600" algn="l"/>
              </a:tabLst>
            </a:pPr>
            <a:r>
              <a:rPr dirty="0" sz="2000" spc="-5">
                <a:latin typeface="Times New Roman"/>
                <a:cs typeface="Times New Roman"/>
              </a:rPr>
              <a:t>CloudFront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distribution's</a:t>
            </a:r>
            <a:endParaRPr sz="2000">
              <a:latin typeface="Times New Roman"/>
              <a:cs typeface="Times New Roman"/>
            </a:endParaRPr>
          </a:p>
          <a:p>
            <a:pPr marL="1243965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edge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locations.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353" y="4073270"/>
            <a:ext cx="6113780" cy="262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CloudFront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compares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</a:t>
            </a:r>
            <a:r>
              <a:rPr dirty="0" sz="1800" spc="-15">
                <a:latin typeface="Times New Roman"/>
                <a:cs typeface="Times New Roman"/>
              </a:rPr>
              <a:t> with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specifications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distribution 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forwards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the </a:t>
            </a:r>
            <a:r>
              <a:rPr dirty="0" sz="1800" spc="-5">
                <a:latin typeface="Times New Roman"/>
                <a:cs typeface="Times New Roman"/>
              </a:rPr>
              <a:t>files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applicable</a:t>
            </a:r>
            <a:r>
              <a:rPr dirty="0" sz="1800" spc="-5">
                <a:latin typeface="Times New Roman"/>
                <a:cs typeface="Times New Roman"/>
              </a:rPr>
              <a:t> origin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server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corresponding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file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41300" marR="280035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origin servers </a:t>
            </a:r>
            <a:r>
              <a:rPr dirty="0" sz="1800">
                <a:latin typeface="Times New Roman"/>
                <a:cs typeface="Times New Roman"/>
              </a:rPr>
              <a:t>send the </a:t>
            </a:r>
            <a:r>
              <a:rPr dirty="0" sz="1800" spc="-5">
                <a:latin typeface="Times New Roman"/>
                <a:cs typeface="Times New Roman"/>
              </a:rPr>
              <a:t>files </a:t>
            </a:r>
            <a:r>
              <a:rPr dirty="0" sz="1800">
                <a:latin typeface="Times New Roman"/>
                <a:cs typeface="Times New Roman"/>
              </a:rPr>
              <a:t>back to the CloudFront </a:t>
            </a:r>
            <a:r>
              <a:rPr dirty="0" sz="1800" spc="-5">
                <a:latin typeface="Times New Roman"/>
                <a:cs typeface="Times New Roman"/>
              </a:rPr>
              <a:t>edge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location.</a:t>
            </a:r>
            <a:endParaRPr sz="1800">
              <a:latin typeface="Times New Roman"/>
              <a:cs typeface="Times New Roman"/>
            </a:endParaRPr>
          </a:p>
          <a:p>
            <a:pPr marL="241300" marR="26034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first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byte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arrives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origin,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CloudFront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begins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forward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25">
                <a:latin typeface="Times New Roman"/>
                <a:cs typeface="Times New Roman"/>
              </a:rPr>
              <a:t>user.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CloudFront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 adds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cache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edge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next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someone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requests</a:t>
            </a:r>
            <a:r>
              <a:rPr dirty="0" sz="1800">
                <a:latin typeface="Times New Roman"/>
                <a:cs typeface="Times New Roman"/>
              </a:rPr>
              <a:t> those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0" y="2026920"/>
            <a:ext cx="4284979" cy="3970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1352" y="1151191"/>
            <a:ext cx="6901180" cy="288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How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CloudFront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Delivers </a:t>
            </a:r>
            <a:r>
              <a:rPr dirty="0" sz="2400" b="1">
                <a:latin typeface="Times New Roman"/>
                <a:cs typeface="Times New Roman"/>
              </a:rPr>
              <a:t>Content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65" b="1">
                <a:latin typeface="Times New Roman"/>
                <a:cs typeface="Times New Roman"/>
              </a:rPr>
              <a:t>Your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786130" marR="303530" indent="-457200">
              <a:lnSpc>
                <a:spcPct val="100000"/>
              </a:lnSpc>
              <a:buAutoNum type="arabicPeriod"/>
              <a:tabLst>
                <a:tab pos="786130" algn="l"/>
                <a:tab pos="786765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website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requests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more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objects,</a:t>
            </a:r>
            <a:r>
              <a:rPr dirty="0" sz="1800" spc="-5">
                <a:latin typeface="Times New Roman"/>
                <a:cs typeface="Times New Roman"/>
              </a:rPr>
              <a:t> such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image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HTML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 marL="786130" marR="240665" indent="-4572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86130" algn="l"/>
                <a:tab pos="786765" algn="l"/>
              </a:tabLst>
            </a:pPr>
            <a:r>
              <a:rPr dirty="0" sz="1800" spc="-5">
                <a:latin typeface="Times New Roman"/>
                <a:cs typeface="Times New Roman"/>
              </a:rPr>
              <a:t>DNS </a:t>
            </a:r>
            <a:r>
              <a:rPr dirty="0" sz="1800">
                <a:latin typeface="Times New Roman"/>
                <a:cs typeface="Times New Roman"/>
              </a:rPr>
              <a:t>routes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CloudFront </a:t>
            </a:r>
            <a:r>
              <a:rPr dirty="0" sz="1800" spc="-5">
                <a:latin typeface="Times New Roman"/>
                <a:cs typeface="Times New Roman"/>
              </a:rPr>
              <a:t>edge </a:t>
            </a:r>
            <a:r>
              <a:rPr dirty="0" sz="1800">
                <a:latin typeface="Times New Roman"/>
                <a:cs typeface="Times New Roman"/>
              </a:rPr>
              <a:t>location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best </a:t>
            </a:r>
            <a:r>
              <a:rPr dirty="0" sz="1800" spc="-5">
                <a:latin typeface="Times New Roman"/>
                <a:cs typeface="Times New Roman"/>
              </a:rPr>
              <a:t>serve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request.</a:t>
            </a:r>
            <a:endParaRPr sz="1800">
              <a:latin typeface="Times New Roman"/>
              <a:cs typeface="Times New Roman"/>
            </a:endParaRPr>
          </a:p>
          <a:p>
            <a:pPr marL="786130" marR="5080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86130" algn="l"/>
                <a:tab pos="786765" algn="l"/>
              </a:tabLst>
            </a:pPr>
            <a:r>
              <a:rPr dirty="0" sz="1800" spc="-20">
                <a:latin typeface="Times New Roman"/>
                <a:cs typeface="Times New Roman"/>
              </a:rPr>
              <a:t>In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edge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location,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CloudFront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checks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cache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the requested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files.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If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cache,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CloudFront returns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them 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user.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If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not 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cache, 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does the</a:t>
            </a:r>
            <a:r>
              <a:rPr dirty="0" sz="1800" spc="-10">
                <a:latin typeface="Times New Roman"/>
                <a:cs typeface="Times New Roman"/>
              </a:rPr>
              <a:t> following: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66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339" y="2760916"/>
            <a:ext cx="66986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Self</a:t>
            </a:r>
            <a:r>
              <a:rPr dirty="0" sz="4000" spc="-160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Assessment</a:t>
            </a:r>
            <a:r>
              <a:rPr dirty="0" sz="4000" spc="1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Questions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385127"/>
            <a:ext cx="2469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Networking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67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776" y="6436042"/>
            <a:ext cx="7218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80" b="1">
                <a:latin typeface="Times New Roman"/>
                <a:cs typeface="Times New Roman"/>
              </a:rPr>
              <a:t>You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can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associate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</a:t>
            </a:r>
            <a:r>
              <a:rPr dirty="0" sz="2000" spc="-5" b="1">
                <a:latin typeface="Times New Roman"/>
                <a:cs typeface="Times New Roman"/>
              </a:rPr>
              <a:t>network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ACL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only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single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1167745" cy="457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784225" indent="-457834">
              <a:lnSpc>
                <a:spcPct val="100000"/>
              </a:lnSpc>
              <a:spcBef>
                <a:spcPts val="2315"/>
              </a:spcBef>
              <a:buAutoNum type="arabicPeriod"/>
              <a:tabLst>
                <a:tab pos="784225" algn="l"/>
                <a:tab pos="784860" algn="l"/>
                <a:tab pos="964057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given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List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(ACL)	</a:t>
            </a:r>
            <a:r>
              <a:rPr dirty="0" sz="200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3250">
              <a:latin typeface="Times New Roman"/>
              <a:cs typeface="Times New Roman"/>
            </a:endParaRPr>
          </a:p>
          <a:p>
            <a:pPr lvl="1" marL="1699260" indent="-457834">
              <a:lnSpc>
                <a:spcPct val="100000"/>
              </a:lnSpc>
              <a:buAutoNum type="alphaLcPeriod"/>
              <a:tabLst>
                <a:tab pos="1699260" algn="l"/>
                <a:tab pos="1699895" algn="l"/>
              </a:tabLst>
            </a:pPr>
            <a:r>
              <a:rPr dirty="0" sz="2000" spc="-55">
                <a:latin typeface="Times New Roman"/>
                <a:cs typeface="Times New Roman"/>
              </a:rPr>
              <a:t>Your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ACL.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endParaRPr sz="2000">
              <a:latin typeface="Times New Roman"/>
              <a:cs typeface="Times New Roman"/>
            </a:endParaRPr>
          </a:p>
          <a:p>
            <a:pPr marL="1699260">
              <a:lnSpc>
                <a:spcPct val="100000"/>
              </a:lnSpc>
              <a:spcBef>
                <a:spcPts val="1205"/>
              </a:spcBef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inbound and outbound </a:t>
            </a:r>
            <a:r>
              <a:rPr dirty="0" sz="2000" spc="-15">
                <a:latin typeface="Times New Roman"/>
                <a:cs typeface="Times New Roman"/>
              </a:rPr>
              <a:t>IPv4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 </a:t>
            </a:r>
            <a:r>
              <a:rPr dirty="0" sz="2000" spc="-5">
                <a:latin typeface="Times New Roman"/>
                <a:cs typeface="Times New Roman"/>
              </a:rPr>
              <a:t>and,</a:t>
            </a:r>
            <a:r>
              <a:rPr dirty="0" sz="2000">
                <a:latin typeface="Times New Roman"/>
                <a:cs typeface="Times New Roman"/>
              </a:rPr>
              <a:t> if </a:t>
            </a:r>
            <a:r>
              <a:rPr dirty="0" sz="2000" spc="-5">
                <a:latin typeface="Times New Roman"/>
                <a:cs typeface="Times New Roman"/>
              </a:rPr>
              <a:t>applicable,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IPv6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traffic.</a:t>
            </a:r>
            <a:endParaRPr sz="2000">
              <a:latin typeface="Times New Roman"/>
              <a:cs typeface="Times New Roman"/>
            </a:endParaRPr>
          </a:p>
          <a:p>
            <a:pPr lvl="1" marL="1699260" marR="742950" indent="-457200">
              <a:lnSpc>
                <a:spcPct val="150000"/>
              </a:lnSpc>
              <a:spcBef>
                <a:spcPts val="500"/>
              </a:spcBef>
              <a:buAutoNum type="alphaLcPeriod" startAt="2"/>
              <a:tabLst>
                <a:tab pos="1699260" algn="l"/>
                <a:tab pos="169989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denies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inbound and outbound </a:t>
            </a:r>
            <a:r>
              <a:rPr dirty="0" sz="2000" spc="-10">
                <a:latin typeface="Times New Roman"/>
                <a:cs typeface="Times New Roman"/>
              </a:rPr>
              <a:t>traffic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rules.</a:t>
            </a:r>
            <a:endParaRPr sz="2000">
              <a:latin typeface="Times New Roman"/>
              <a:cs typeface="Times New Roman"/>
            </a:endParaRPr>
          </a:p>
          <a:p>
            <a:pPr lvl="1" marL="1699260" indent="-457834">
              <a:lnSpc>
                <a:spcPct val="100000"/>
              </a:lnSpc>
              <a:spcBef>
                <a:spcPts val="1705"/>
              </a:spcBef>
              <a:buAutoNum type="alphaLcPeriod" startAt="2"/>
              <a:tabLst>
                <a:tab pos="1699260" algn="l"/>
                <a:tab pos="169989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  <a:p>
            <a:pPr lvl="1" marL="1699260" indent="-457834">
              <a:lnSpc>
                <a:spcPct val="100000"/>
              </a:lnSpc>
              <a:spcBef>
                <a:spcPts val="1700"/>
              </a:spcBef>
              <a:buAutoNum type="alphaLcPeriod" startAt="2"/>
              <a:tabLst>
                <a:tab pos="1699260" algn="l"/>
                <a:tab pos="1699895" algn="l"/>
              </a:tabLst>
            </a:pP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20">
                <a:latin typeface="Times New Roman"/>
                <a:cs typeface="Times New Roman"/>
              </a:rPr>
              <a:t> your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 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68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313670" cy="492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784225" marR="5080" indent="-457200">
              <a:lnSpc>
                <a:spcPct val="140000"/>
              </a:lnSpc>
              <a:spcBef>
                <a:spcPts val="1450"/>
              </a:spcBef>
              <a:buAutoNum type="arabicPeriod" startAt="2"/>
              <a:tabLst>
                <a:tab pos="784225" algn="l"/>
                <a:tab pos="784860" algn="l"/>
                <a:tab pos="6787515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horizontally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redundant,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 between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2"/>
            </a:pPr>
            <a:endParaRPr sz="2850">
              <a:latin typeface="Times New Roman"/>
              <a:cs typeface="Times New Roman"/>
            </a:endParaRPr>
          </a:p>
          <a:p>
            <a:pPr lvl="1" marL="1757680" indent="-516255">
              <a:lnSpc>
                <a:spcPct val="100000"/>
              </a:lnSpc>
              <a:buAutoNum type="alphaLcPeriod"/>
              <a:tabLst>
                <a:tab pos="1757680" algn="l"/>
                <a:tab pos="1758314" algn="l"/>
              </a:tabLst>
            </a:pP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endParaRPr sz="2000">
              <a:latin typeface="Times New Roman"/>
              <a:cs typeface="Times New Roman"/>
            </a:endParaRPr>
          </a:p>
          <a:p>
            <a:pPr lvl="1" marL="1757680" indent="-516255">
              <a:lnSpc>
                <a:spcPct val="100000"/>
              </a:lnSpc>
              <a:spcBef>
                <a:spcPts val="1460"/>
              </a:spcBef>
              <a:buAutoNum type="alphaLcPeriod"/>
              <a:tabLst>
                <a:tab pos="1757680" algn="l"/>
                <a:tab pos="1758314" algn="l"/>
              </a:tabLst>
            </a:pPr>
            <a:r>
              <a:rPr dirty="0" sz="2000" spc="-5">
                <a:latin typeface="Times New Roman"/>
                <a:cs typeface="Times New Roman"/>
              </a:rPr>
              <a:t>Subnets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endParaRPr sz="2000">
              <a:latin typeface="Times New Roman"/>
              <a:cs typeface="Times New Roman"/>
            </a:endParaRPr>
          </a:p>
          <a:p>
            <a:pPr lvl="1" marL="1757680" indent="-516255">
              <a:lnSpc>
                <a:spcPct val="100000"/>
              </a:lnSpc>
              <a:spcBef>
                <a:spcPts val="1465"/>
              </a:spcBef>
              <a:buAutoNum type="alphaLcPeriod"/>
              <a:tabLst>
                <a:tab pos="1757680" algn="l"/>
                <a:tab pos="1758314" algn="l"/>
              </a:tabLst>
            </a:pP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another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endParaRPr sz="2000">
              <a:latin typeface="Times New Roman"/>
              <a:cs typeface="Times New Roman"/>
            </a:endParaRPr>
          </a:p>
          <a:p>
            <a:pPr lvl="1" marL="1757680" indent="-516255">
              <a:lnSpc>
                <a:spcPct val="100000"/>
              </a:lnSpc>
              <a:spcBef>
                <a:spcPts val="1460"/>
              </a:spcBef>
              <a:buAutoNum type="alphaLcPeriod"/>
              <a:tabLst>
                <a:tab pos="1757680" algn="l"/>
                <a:tab pos="1758314" algn="l"/>
              </a:tabLst>
            </a:pPr>
            <a:r>
              <a:rPr dirty="0" sz="2000" spc="-10">
                <a:latin typeface="Times New Roman"/>
                <a:cs typeface="Times New Roman"/>
              </a:rPr>
              <a:t>Instances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4206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 Instances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VPC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5210" y="1889505"/>
          <a:ext cx="10138410" cy="3820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6795"/>
                <a:gridCol w="2655570"/>
                <a:gridCol w="5167629"/>
              </a:tblGrid>
              <a:tr h="3784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Service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solidFill>
                      <a:srgbClr val="FFC000"/>
                    </a:solidFill>
                  </a:tcPr>
                </a:tc>
              </a:tr>
              <a:tr h="633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Amazon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CloudFront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79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Delivery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(CDN)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3924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Highly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secure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global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CDN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get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viewers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with low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latency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high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transfer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speeds.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Amazon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Virtual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Private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Cloud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Isolate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resources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own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private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virtual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network.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60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Direct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Connect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7119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Dedicated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Connections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AWS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8648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Dedicated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Amazon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VPC.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Elastic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Load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Balancing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Load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Balancing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5321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Automatically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distribute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traffic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across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multiple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Amazon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EC2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instances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in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cloud.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60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Amazon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Route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010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Domain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Service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(DNS)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3752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Highly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available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scalable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DNS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connect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requests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resources.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756643" y="6465252"/>
            <a:ext cx="229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35426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Networking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776" y="2989198"/>
            <a:ext cx="1514475" cy="1984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sz="2000" spc="-5">
                <a:latin typeface="Times New Roman"/>
                <a:cs typeface="Times New Roman"/>
              </a:rPr>
              <a:t>a.	</a:t>
            </a:r>
            <a:r>
              <a:rPr dirty="0" sz="2000">
                <a:latin typeface="Times New Roman"/>
                <a:cs typeface="Times New Roman"/>
              </a:rPr>
              <a:t>/8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/32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b.	/16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  <a:tabLst>
                <a:tab pos="527685" algn="l"/>
              </a:tabLst>
            </a:pPr>
            <a:r>
              <a:rPr dirty="0" sz="2000" spc="-5">
                <a:latin typeface="Times New Roman"/>
                <a:cs typeface="Times New Roman"/>
              </a:rPr>
              <a:t>c.	</a:t>
            </a:r>
            <a:r>
              <a:rPr dirty="0" sz="2000">
                <a:latin typeface="Times New Roman"/>
                <a:cs typeface="Times New Roman"/>
              </a:rPr>
              <a:t>/16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/28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d.	/16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/29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90776" y="5745797"/>
            <a:ext cx="19945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/16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/28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352" y="1151191"/>
            <a:ext cx="9955530" cy="1002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tabLst>
                <a:tab pos="784225" algn="l"/>
                <a:tab pos="9878695" algn="l"/>
              </a:tabLst>
            </a:pPr>
            <a:r>
              <a:rPr dirty="0" sz="2000">
                <a:latin typeface="Times New Roman"/>
                <a:cs typeface="Times New Roman"/>
              </a:rPr>
              <a:t>3.	</a:t>
            </a:r>
            <a:r>
              <a:rPr dirty="0" sz="2000" spc="-2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v4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ddr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ubn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 </a:t>
            </a:r>
            <a:r>
              <a:rPr dirty="0" sz="2000" spc="5">
                <a:latin typeface="Times New Roman"/>
                <a:cs typeface="Times New Roman"/>
              </a:rPr>
              <a:t>C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DR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 </a:t>
            </a:r>
            <a:r>
              <a:rPr dirty="0" sz="2000" spc="-5">
                <a:latin typeface="Times New Roman"/>
                <a:cs typeface="Times New Roman"/>
              </a:rPr>
              <a:t>si</a:t>
            </a:r>
            <a:r>
              <a:rPr dirty="0" sz="2000" spc="5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om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5408" y="2924809"/>
            <a:ext cx="9732010" cy="293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firewall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controls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more 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instance.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traffic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deny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port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80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80" b="1">
                <a:latin typeface="Times New Roman"/>
                <a:cs typeface="Times New Roman"/>
              </a:rPr>
              <a:t>You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can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deny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port</a:t>
            </a:r>
            <a:r>
              <a:rPr dirty="0" sz="2000" spc="4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80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instance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security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group.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7690484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tabLst>
                <a:tab pos="827405" algn="l"/>
              </a:tabLst>
            </a:pPr>
            <a:r>
              <a:rPr dirty="0" sz="2000" spc="-5">
                <a:latin typeface="Times New Roman"/>
                <a:cs typeface="Times New Roman"/>
              </a:rPr>
              <a:t>4.	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given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1504" y="6299200"/>
            <a:ext cx="24669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i,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0440670" cy="443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74700" indent="-457834">
              <a:lnSpc>
                <a:spcPct val="100000"/>
              </a:lnSpc>
              <a:buAutoNum type="arabicPeriod" startAt="5"/>
              <a:tabLst>
                <a:tab pos="774700" algn="l"/>
                <a:tab pos="77533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5">
                <a:latin typeface="Times New Roman"/>
                <a:cs typeface="Times New Roman"/>
              </a:rPr>
              <a:t> given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networks</a:t>
            </a:r>
            <a:r>
              <a:rPr dirty="0" sz="2000">
                <a:latin typeface="Times New Roman"/>
                <a:cs typeface="Times New Roman"/>
              </a:rPr>
              <a:t> 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connection?</a:t>
            </a:r>
            <a:endParaRPr sz="2000">
              <a:latin typeface="Times New Roman"/>
              <a:cs typeface="Times New Roman"/>
            </a:endParaRPr>
          </a:p>
          <a:p>
            <a:pPr lvl="1" marL="1290955" indent="-516890">
              <a:lnSpc>
                <a:spcPct val="100000"/>
              </a:lnSpc>
              <a:spcBef>
                <a:spcPts val="505"/>
              </a:spcBef>
              <a:buAutoNum type="romanLcPeriod"/>
              <a:tabLst>
                <a:tab pos="1290955" algn="l"/>
                <a:tab pos="1291590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endParaRPr sz="2000">
              <a:latin typeface="Times New Roman"/>
              <a:cs typeface="Times New Roman"/>
            </a:endParaRPr>
          </a:p>
          <a:p>
            <a:pPr lvl="1" marL="1290955" indent="-516890">
              <a:lnSpc>
                <a:spcPct val="100000"/>
              </a:lnSpc>
              <a:spcBef>
                <a:spcPts val="500"/>
              </a:spcBef>
              <a:buAutoNum type="romanLcPeriod"/>
              <a:tabLst>
                <a:tab pos="1290955" algn="l"/>
                <a:tab pos="1291590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CloudHub</a:t>
            </a:r>
            <a:endParaRPr sz="2000">
              <a:latin typeface="Times New Roman"/>
              <a:cs typeface="Times New Roman"/>
            </a:endParaRPr>
          </a:p>
          <a:p>
            <a:pPr lvl="1" marL="1290955" indent="-516890">
              <a:lnSpc>
                <a:spcPct val="100000"/>
              </a:lnSpc>
              <a:spcBef>
                <a:spcPts val="500"/>
              </a:spcBef>
              <a:buAutoNum type="romanLcPeriod"/>
              <a:tabLst>
                <a:tab pos="1290955" algn="l"/>
                <a:tab pos="1291590" algn="l"/>
              </a:tabLst>
            </a:pPr>
            <a:r>
              <a:rPr dirty="0" sz="2000">
                <a:latin typeface="Times New Roman"/>
                <a:cs typeface="Times New Roman"/>
              </a:rPr>
              <a:t>Third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 appliance</a:t>
            </a:r>
            <a:endParaRPr sz="2000">
              <a:latin typeface="Times New Roman"/>
              <a:cs typeface="Times New Roman"/>
            </a:endParaRPr>
          </a:p>
          <a:p>
            <a:pPr lvl="2" marL="1689735" indent="-457834">
              <a:lnSpc>
                <a:spcPct val="100000"/>
              </a:lnSpc>
              <a:spcBef>
                <a:spcPts val="1260"/>
              </a:spcBef>
              <a:buAutoNum type="alphaLcPeriod"/>
              <a:tabLst>
                <a:tab pos="1689735" algn="l"/>
                <a:tab pos="169037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lvl="2" marL="1689735" indent="-457834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1689735" algn="l"/>
                <a:tab pos="169037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lvl="2" marL="1689735" indent="-457834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1689735" algn="l"/>
                <a:tab pos="169037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lvl="2" marL="1689735" indent="-457834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1689735" algn="l"/>
                <a:tab pos="1690370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72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924" y="3346195"/>
            <a:ext cx="3028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iii.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924" y="2118487"/>
            <a:ext cx="10229215" cy="262763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840"/>
              </a:spcBef>
              <a:buAutoNum type="romanLcPeriod"/>
              <a:tabLst>
                <a:tab pos="528320" algn="l"/>
                <a:tab pos="528955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concentrator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528320" marR="5080" indent="-516255">
              <a:lnSpc>
                <a:spcPct val="110000"/>
              </a:lnSpc>
              <a:spcBef>
                <a:spcPts val="500"/>
              </a:spcBef>
              <a:buAutoNum type="romanLcPeriod"/>
              <a:tabLst>
                <a:tab pos="528320" algn="l"/>
                <a:tab pos="52895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attach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>
                <a:latin typeface="Times New Roman"/>
                <a:cs typeface="Times New Roman"/>
              </a:rPr>
              <a:t> which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528320" marR="391795">
              <a:lnSpc>
                <a:spcPct val="110000"/>
              </a:lnSpc>
              <a:spcBef>
                <a:spcPts val="505"/>
              </a:spcBef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gateway,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Autonomous</a:t>
            </a:r>
            <a:r>
              <a:rPr dirty="0" sz="2000" spc="-15">
                <a:latin typeface="Times New Roman"/>
                <a:cs typeface="Times New Roman"/>
              </a:rPr>
              <a:t> System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N)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si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te</a:t>
            </a:r>
            <a:r>
              <a:rPr dirty="0" sz="2000" spc="-15">
                <a:latin typeface="Times New Roman"/>
                <a:cs typeface="Times New Roman"/>
              </a:rPr>
              <a:t>w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20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528320" algn="l"/>
              </a:tabLst>
            </a:pPr>
            <a:r>
              <a:rPr dirty="0" sz="2000">
                <a:latin typeface="Times New Roman"/>
                <a:cs typeface="Times New Roman"/>
              </a:rPr>
              <a:t>iv.	</a:t>
            </a: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don't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ASN,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virtual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created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ASN</a:t>
            </a:r>
            <a:endParaRPr sz="20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  <a:spcBef>
                <a:spcPts val="244"/>
              </a:spcBef>
            </a:pPr>
            <a:r>
              <a:rPr dirty="0" sz="2000" spc="-5">
                <a:latin typeface="Times New Roman"/>
                <a:cs typeface="Times New Roman"/>
              </a:rPr>
              <a:t>(64510).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8704" y="4719837"/>
            <a:ext cx="3285490" cy="16224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44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(i)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5">
                <a:latin typeface="Times New Roman"/>
                <a:cs typeface="Times New Roman"/>
              </a:rPr>
              <a:t> (ii)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(iv)</a:t>
            </a:r>
            <a:r>
              <a:rPr dirty="0" sz="2000" spc="-10">
                <a:latin typeface="Times New Roman"/>
                <a:cs typeface="Times New Roman"/>
              </a:rPr>
              <a:t> 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Correct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4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(i)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(ii)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(iii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)are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Correct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40"/>
              </a:spcBef>
              <a:buAutoNum type="alphaLcPeriod"/>
              <a:tabLst>
                <a:tab pos="469265" algn="l"/>
                <a:tab pos="469900" algn="l"/>
                <a:tab pos="1089025" algn="l"/>
              </a:tabLst>
            </a:pPr>
            <a:r>
              <a:rPr dirty="0" sz="2000" spc="-5">
                <a:latin typeface="Times New Roman"/>
                <a:cs typeface="Times New Roman"/>
              </a:rPr>
              <a:t>Both	(iii)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(iv)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(iv)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correct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8704" y="6410007"/>
            <a:ext cx="396747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 (i)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,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(ii)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(iii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)are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Correct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352" y="1151191"/>
            <a:ext cx="6155055" cy="99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335"/>
              </a:spcBef>
              <a:tabLst>
                <a:tab pos="774700" algn="l"/>
              </a:tabLst>
            </a:pPr>
            <a:r>
              <a:rPr dirty="0" sz="2000">
                <a:latin typeface="Times New Roman"/>
                <a:cs typeface="Times New Roman"/>
              </a:rPr>
              <a:t>6.	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Gateway?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73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481945" cy="527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768985" indent="-457834">
              <a:lnSpc>
                <a:spcPct val="100000"/>
              </a:lnSpc>
              <a:buAutoNum type="arabicPeriod" startAt="7"/>
              <a:tabLst>
                <a:tab pos="768985" algn="l"/>
                <a:tab pos="76962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Gateway?</a:t>
            </a:r>
            <a:endParaRPr sz="20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spcBef>
                <a:spcPts val="260"/>
              </a:spcBef>
              <a:buAutoNum type="romanLcPeriod"/>
              <a:tabLst>
                <a:tab pos="1284605" algn="l"/>
                <a:tab pos="128524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physical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spcBef>
                <a:spcPts val="260"/>
              </a:spcBef>
              <a:buAutoNum type="romanLcPeriod"/>
              <a:tabLst>
                <a:tab pos="1284605" algn="l"/>
                <a:tab pos="128524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software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side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lvl="1" marL="1284605" marR="5080" indent="-516255">
              <a:lnSpc>
                <a:spcPts val="2160"/>
              </a:lnSpc>
              <a:spcBef>
                <a:spcPts val="535"/>
              </a:spcBef>
              <a:buAutoNum type="romanLcPeriod"/>
              <a:tabLst>
                <a:tab pos="1284605" algn="l"/>
                <a:tab pos="128524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customer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gateway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romanLcPeriod"/>
            </a:pPr>
            <a:endParaRPr sz="3200">
              <a:latin typeface="Times New Roman"/>
              <a:cs typeface="Times New Roman"/>
            </a:endParaRPr>
          </a:p>
          <a:p>
            <a:pPr lvl="2" marL="1683385" indent="-457834">
              <a:lnSpc>
                <a:spcPct val="100000"/>
              </a:lnSpc>
              <a:buAutoNum type="alphaLcPeriod"/>
              <a:tabLst>
                <a:tab pos="1683385" algn="l"/>
                <a:tab pos="168402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lvl="2" marL="1683385" indent="-457834">
              <a:lnSpc>
                <a:spcPct val="100000"/>
              </a:lnSpc>
              <a:spcBef>
                <a:spcPts val="1460"/>
              </a:spcBef>
              <a:buAutoNum type="alphaLcPeriod"/>
              <a:tabLst>
                <a:tab pos="1683385" algn="l"/>
                <a:tab pos="168402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lvl="2" marL="1683385" indent="-457834">
              <a:lnSpc>
                <a:spcPct val="100000"/>
              </a:lnSpc>
              <a:spcBef>
                <a:spcPts val="1460"/>
              </a:spcBef>
              <a:buAutoNum type="alphaLcPeriod"/>
              <a:tabLst>
                <a:tab pos="1683385" algn="l"/>
                <a:tab pos="168402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lvl="2" marL="1683385" indent="-457834">
              <a:lnSpc>
                <a:spcPct val="100000"/>
              </a:lnSpc>
              <a:spcBef>
                <a:spcPts val="1465"/>
              </a:spcBef>
              <a:buAutoNum type="alphaLcPeriod"/>
              <a:tabLst>
                <a:tab pos="1683385" algn="l"/>
                <a:tab pos="1684020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22618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i,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776" y="2924809"/>
            <a:ext cx="8534400" cy="293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visibility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sockets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physical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cores.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Automatic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</a:t>
            </a:r>
            <a:r>
              <a:rPr dirty="0" sz="2000" spc="-10">
                <a:latin typeface="Times New Roman"/>
                <a:cs typeface="Times New Roman"/>
              </a:rPr>
              <a:t>recovery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Bring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Your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Own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License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(BYOL)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Host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affinity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Automatic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instance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recovery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supported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by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Dedicated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Host.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9817735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tabLst>
                <a:tab pos="784225" algn="l"/>
              </a:tabLst>
            </a:pPr>
            <a:r>
              <a:rPr dirty="0" sz="2000" spc="-5">
                <a:latin typeface="Times New Roman"/>
                <a:cs typeface="Times New Roman"/>
              </a:rPr>
              <a:t>8.	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given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Instance?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203180" cy="4923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768985" indent="-457834">
              <a:lnSpc>
                <a:spcPct val="100000"/>
              </a:lnSpc>
              <a:buAutoNum type="arabicPeriod" startAt="9"/>
              <a:tabLst>
                <a:tab pos="768985" algn="l"/>
                <a:tab pos="769620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NAT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NAT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768985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Times New Roman"/>
                <a:cs typeface="Times New Roman"/>
              </a:rPr>
              <a:t>instance?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lvl="1" marL="1683385" indent="-457834">
              <a:lnSpc>
                <a:spcPct val="100000"/>
              </a:lnSpc>
              <a:buAutoNum type="alphaLcPeriod"/>
              <a:tabLst>
                <a:tab pos="1683385" algn="l"/>
                <a:tab pos="1684020" algn="l"/>
              </a:tabLst>
            </a:pPr>
            <a:r>
              <a:rPr dirty="0" sz="2000" spc="-5">
                <a:latin typeface="Times New Roman"/>
                <a:cs typeface="Times New Roman"/>
              </a:rPr>
              <a:t>Scenario </a:t>
            </a:r>
            <a:r>
              <a:rPr dirty="0" sz="2000">
                <a:latin typeface="Times New Roman"/>
                <a:cs typeface="Times New Roman"/>
              </a:rPr>
              <a:t>1: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Single</a:t>
            </a:r>
            <a:r>
              <a:rPr dirty="0" sz="2000">
                <a:latin typeface="Times New Roman"/>
                <a:cs typeface="Times New Roman"/>
              </a:rPr>
              <a:t> 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endParaRPr sz="2000">
              <a:latin typeface="Times New Roman"/>
              <a:cs typeface="Times New Roman"/>
            </a:endParaRPr>
          </a:p>
          <a:p>
            <a:pPr lvl="1" marL="1683385" indent="-457834">
              <a:lnSpc>
                <a:spcPct val="100000"/>
              </a:lnSpc>
              <a:spcBef>
                <a:spcPts val="1460"/>
              </a:spcBef>
              <a:buAutoNum type="alphaLcPeriod"/>
              <a:tabLst>
                <a:tab pos="1683385" algn="l"/>
                <a:tab pos="1684020" algn="l"/>
              </a:tabLst>
            </a:pPr>
            <a:r>
              <a:rPr dirty="0" sz="2000" spc="-5">
                <a:latin typeface="Times New Roman"/>
                <a:cs typeface="Times New Roman"/>
              </a:rPr>
              <a:t>Scenario </a:t>
            </a:r>
            <a:r>
              <a:rPr dirty="0" sz="2000">
                <a:latin typeface="Times New Roman"/>
                <a:cs typeface="Times New Roman"/>
              </a:rPr>
              <a:t>2: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 with 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Subnets</a:t>
            </a:r>
            <a:endParaRPr sz="2000">
              <a:latin typeface="Times New Roman"/>
              <a:cs typeface="Times New Roman"/>
            </a:endParaRPr>
          </a:p>
          <a:p>
            <a:pPr lvl="1" marL="1683385" indent="-457834">
              <a:lnSpc>
                <a:spcPct val="100000"/>
              </a:lnSpc>
              <a:spcBef>
                <a:spcPts val="1465"/>
              </a:spcBef>
              <a:buAutoNum type="alphaLcPeriod"/>
              <a:tabLst>
                <a:tab pos="1683385" algn="l"/>
                <a:tab pos="1684020" algn="l"/>
              </a:tabLst>
            </a:pP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lvl="1" marL="1683385" indent="-457834">
              <a:lnSpc>
                <a:spcPct val="100000"/>
              </a:lnSpc>
              <a:spcBef>
                <a:spcPts val="1455"/>
              </a:spcBef>
              <a:buAutoNum type="alphaLcPeriod"/>
              <a:tabLst>
                <a:tab pos="1683385" algn="l"/>
                <a:tab pos="1684020" algn="l"/>
              </a:tabLst>
            </a:pP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>
                <a:latin typeface="Times New Roman"/>
                <a:cs typeface="Times New Roman"/>
              </a:rPr>
              <a:t> 4: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 with a</a:t>
            </a:r>
            <a:r>
              <a:rPr dirty="0" sz="2000" spc="-5">
                <a:latin typeface="Times New Roman"/>
                <a:cs typeface="Times New Roman"/>
              </a:rPr>
              <a:t> 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>
                <a:latin typeface="Times New Roman"/>
                <a:cs typeface="Times New Roman"/>
              </a:rPr>
              <a:t> Only</a:t>
            </a:r>
            <a:r>
              <a:rPr dirty="0" sz="2000" spc="-5">
                <a:latin typeface="Times New Roman"/>
                <a:cs typeface="Times New Roman"/>
              </a:rPr>
              <a:t> and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26185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Scenario</a:t>
            </a:r>
            <a:r>
              <a:rPr dirty="0" sz="2000" b="1">
                <a:latin typeface="Times New Roman"/>
                <a:cs typeface="Times New Roman"/>
              </a:rPr>
              <a:t> 2: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VPC</a:t>
            </a:r>
            <a:r>
              <a:rPr dirty="0" sz="2000" spc="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Public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Private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Subnets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475" y="3375659"/>
            <a:ext cx="4168775" cy="241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CloudHub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Third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 appliance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-75" b="1">
                <a:latin typeface="Times New Roman"/>
                <a:cs typeface="Times New Roman"/>
              </a:rPr>
              <a:t>AWS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VPN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CloudHub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0229850" cy="144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2330"/>
              </a:spcBef>
              <a:tabLst>
                <a:tab pos="662305" algn="l"/>
              </a:tabLst>
            </a:pPr>
            <a:r>
              <a:rPr dirty="0" sz="2000">
                <a:latin typeface="Times New Roman"/>
                <a:cs typeface="Times New Roman"/>
              </a:rPr>
              <a:t>10.	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connectivity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hub-and-spoke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  <a:p>
            <a:pPr marL="662305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8060" y="2924809"/>
            <a:ext cx="10059670" cy="2807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When 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Wizard,</a:t>
            </a:r>
            <a:r>
              <a:rPr dirty="0" sz="2000" spc="-25">
                <a:latin typeface="Times New Roman"/>
                <a:cs typeface="Times New Roman"/>
              </a:rPr>
              <a:t> 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subnet's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Zone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wizard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confirmation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  <a:p>
            <a:pPr marL="533400" indent="-521334">
              <a:lnSpc>
                <a:spcPct val="100000"/>
              </a:lnSpc>
              <a:spcBef>
                <a:spcPts val="1700"/>
              </a:spcBef>
              <a:buAutoNum type="alphaLcPeriod" startAt="3"/>
              <a:tabLst>
                <a:tab pos="533400" algn="l"/>
                <a:tab pos="534035" algn="l"/>
              </a:tabLst>
            </a:pP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don’t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"No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Preference"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selected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>
                <a:latin typeface="Times New Roman"/>
                <a:cs typeface="Times New Roman"/>
              </a:rPr>
              <a:t> 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an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region.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700"/>
              </a:spcBef>
              <a:buAutoNum type="alphaLcPeriod" startAt="4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8060" y="6443979"/>
            <a:ext cx="26911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 </a:t>
            </a:r>
            <a:r>
              <a:rPr dirty="0" sz="2000" b="1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352" y="1151191"/>
            <a:ext cx="7962900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  <a:tabLst>
                <a:tab pos="652145" algn="l"/>
              </a:tabLst>
            </a:pPr>
            <a:r>
              <a:rPr dirty="0" sz="2000" spc="-5">
                <a:latin typeface="Times New Roman"/>
                <a:cs typeface="Times New Roman"/>
              </a:rPr>
              <a:t>11.	How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Zone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my </a:t>
            </a:r>
            <a:r>
              <a:rPr dirty="0" sz="2000" spc="-5">
                <a:latin typeface="Times New Roman"/>
                <a:cs typeface="Times New Roman"/>
              </a:rPr>
              <a:t>subnets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located </a:t>
            </a:r>
            <a:r>
              <a:rPr dirty="0" sz="2000">
                <a:latin typeface="Times New Roman"/>
                <a:cs typeface="Times New Roman"/>
              </a:rPr>
              <a:t>in?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78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832465" cy="516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636905" indent="-458470">
              <a:lnSpc>
                <a:spcPct val="100000"/>
              </a:lnSpc>
              <a:buAutoNum type="arabicPeriod" startAt="12"/>
              <a:tabLst>
                <a:tab pos="636905" algn="l"/>
                <a:tab pos="637540" algn="l"/>
              </a:tabLst>
            </a:pPr>
            <a:r>
              <a:rPr dirty="0" sz="2000">
                <a:latin typeface="Times New Roman"/>
                <a:cs typeface="Times New Roman"/>
              </a:rPr>
              <a:t>Am 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charged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network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bandwidth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12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12"/>
            </a:pPr>
            <a:endParaRPr sz="2600">
              <a:latin typeface="Times New Roman"/>
              <a:cs typeface="Times New Roman"/>
            </a:endParaRPr>
          </a:p>
          <a:p>
            <a:pPr lvl="1" marL="1551305" marR="67945" indent="-457834">
              <a:lnSpc>
                <a:spcPct val="100000"/>
              </a:lnSpc>
              <a:buAutoNum type="alphaLcPeriod"/>
              <a:tabLst>
                <a:tab pos="1551305" algn="l"/>
                <a:tab pos="1551940" algn="l"/>
              </a:tabLst>
            </a:pP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reside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Zones,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charged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$0.01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GB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  <a:p>
            <a:pPr lvl="1" marL="1551305" indent="-457834">
              <a:lnSpc>
                <a:spcPct val="100000"/>
              </a:lnSpc>
              <a:spcBef>
                <a:spcPts val="500"/>
              </a:spcBef>
              <a:buAutoNum type="alphaLcPeriod"/>
              <a:tabLst>
                <a:tab pos="1551305" algn="l"/>
                <a:tab pos="1551940" algn="l"/>
              </a:tabLst>
            </a:pP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instances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reside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Zones,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charged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$0.01</a:t>
            </a:r>
            <a:endParaRPr sz="2000">
              <a:latin typeface="Times New Roman"/>
              <a:cs typeface="Times New Roman"/>
            </a:endParaRPr>
          </a:p>
          <a:p>
            <a:pPr marL="155130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per GB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  <a:p>
            <a:pPr lvl="1" marL="1551305" indent="-457834">
              <a:lnSpc>
                <a:spcPct val="100000"/>
              </a:lnSpc>
              <a:spcBef>
                <a:spcPts val="500"/>
              </a:spcBef>
              <a:buAutoNum type="alphaLcPeriod" startAt="3"/>
              <a:tabLst>
                <a:tab pos="1551305" algn="l"/>
                <a:tab pos="1551940" algn="l"/>
              </a:tabLst>
            </a:pP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bandwidth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Charges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applicable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zones.</a:t>
            </a:r>
            <a:endParaRPr sz="2000">
              <a:latin typeface="Times New Roman"/>
              <a:cs typeface="Times New Roman"/>
            </a:endParaRPr>
          </a:p>
          <a:p>
            <a:pPr lvl="1" marL="1551305" indent="-457834">
              <a:lnSpc>
                <a:spcPct val="100000"/>
              </a:lnSpc>
              <a:spcBef>
                <a:spcPts val="500"/>
              </a:spcBef>
              <a:buAutoNum type="alphaLcPeriod" startAt="3"/>
              <a:tabLst>
                <a:tab pos="1551305" algn="l"/>
                <a:tab pos="1551940" algn="l"/>
              </a:tabLst>
            </a:pP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bandwidth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Charges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instances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zones.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094105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If the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instances</a:t>
            </a:r>
            <a:r>
              <a:rPr dirty="0" sz="2000" spc="-10" b="1">
                <a:latin typeface="Times New Roman"/>
                <a:cs typeface="Times New Roman"/>
              </a:rPr>
              <a:t> reside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 </a:t>
            </a:r>
            <a:r>
              <a:rPr dirty="0" sz="2000" b="1">
                <a:latin typeface="Times New Roman"/>
                <a:cs typeface="Times New Roman"/>
              </a:rPr>
              <a:t>subnets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 different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Availability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Zones,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will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  <a:p>
            <a:pPr marL="1094105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latin typeface="Times New Roman"/>
                <a:cs typeface="Times New Roman"/>
              </a:rPr>
              <a:t>charged </a:t>
            </a:r>
            <a:r>
              <a:rPr dirty="0" sz="2000" b="1">
                <a:latin typeface="Times New Roman"/>
                <a:cs typeface="Times New Roman"/>
              </a:rPr>
              <a:t>$0.01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GB</a:t>
            </a:r>
            <a:r>
              <a:rPr dirty="0" sz="2000" b="1">
                <a:latin typeface="Times New Roman"/>
                <a:cs typeface="Times New Roman"/>
              </a:rPr>
              <a:t> for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9184" y="2782887"/>
            <a:ext cx="48006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Access Control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List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6643" y="6465252"/>
            <a:ext cx="229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385127"/>
            <a:ext cx="2469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Networking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2820" y="2917888"/>
            <a:ext cx="1363345" cy="189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 spc="-75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 spc="-1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</a:t>
            </a:r>
            <a:r>
              <a:rPr dirty="0" sz="2000" spc="5" b="1">
                <a:latin typeface="Times New Roman"/>
                <a:cs typeface="Times New Roman"/>
              </a:rPr>
              <a:t>w</a:t>
            </a:r>
            <a:r>
              <a:rPr dirty="0" sz="2000" spc="-10" b="1">
                <a:latin typeface="Times New Roman"/>
                <a:cs typeface="Times New Roman"/>
              </a:rPr>
              <a:t>er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229" b="1">
                <a:latin typeface="Times New Roman"/>
                <a:cs typeface="Times New Roman"/>
              </a:rPr>
              <a:t>Y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7610475" cy="992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2330"/>
              </a:spcBef>
              <a:tabLst>
                <a:tab pos="636905" algn="l"/>
              </a:tabLst>
            </a:pPr>
            <a:r>
              <a:rPr dirty="0" sz="2000">
                <a:latin typeface="Times New Roman"/>
                <a:cs typeface="Times New Roman"/>
              </a:rPr>
              <a:t>13.	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belonging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5">
                <a:latin typeface="Times New Roman"/>
                <a:cs typeface="Times New Roman"/>
              </a:rPr>
              <a:t>another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098530" cy="4920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636905" indent="-458470">
              <a:lnSpc>
                <a:spcPct val="100000"/>
              </a:lnSpc>
              <a:buAutoNum type="arabicPeriod" startAt="14"/>
              <a:tabLst>
                <a:tab pos="636905" algn="l"/>
                <a:tab pos="63754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approximate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maximum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throughput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14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14"/>
            </a:pPr>
            <a:endParaRPr sz="2850">
              <a:latin typeface="Times New Roman"/>
              <a:cs typeface="Times New Roman"/>
            </a:endParaRPr>
          </a:p>
          <a:p>
            <a:pPr lvl="1" marL="1551305" indent="-457834">
              <a:lnSpc>
                <a:spcPct val="100000"/>
              </a:lnSpc>
              <a:buAutoNum type="alphaLcPeriod"/>
              <a:tabLst>
                <a:tab pos="1551305" algn="l"/>
                <a:tab pos="1551940" algn="l"/>
              </a:tabLst>
            </a:pPr>
            <a:r>
              <a:rPr dirty="0" sz="2000" spc="-5">
                <a:latin typeface="Times New Roman"/>
                <a:cs typeface="Times New Roman"/>
              </a:rPr>
              <a:t>VGW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IPSEC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throughput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upto </a:t>
            </a:r>
            <a:r>
              <a:rPr dirty="0" sz="2000" spc="-5">
                <a:latin typeface="Times New Roman"/>
                <a:cs typeface="Times New Roman"/>
              </a:rPr>
              <a:t>1.25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Gbps.</a:t>
            </a:r>
            <a:endParaRPr sz="2000">
              <a:latin typeface="Times New Roman"/>
              <a:cs typeface="Times New Roman"/>
            </a:endParaRPr>
          </a:p>
          <a:p>
            <a:pPr lvl="1" marL="1551305" marR="5080" indent="-457834">
              <a:lnSpc>
                <a:spcPct val="140100"/>
              </a:lnSpc>
              <a:spcBef>
                <a:spcPts val="500"/>
              </a:spcBef>
              <a:buFont typeface="Times New Roman"/>
              <a:buAutoNum type="alphaLcPeriod"/>
              <a:tabLst>
                <a:tab pos="1614805" algn="l"/>
                <a:tab pos="1615440" algn="l"/>
              </a:tabLst>
            </a:pPr>
            <a:r>
              <a:rPr dirty="0"/>
              <a:t>	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cumulatively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bound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VGW throughput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2.50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Gbps.</a:t>
            </a:r>
            <a:endParaRPr sz="2000">
              <a:latin typeface="Times New Roman"/>
              <a:cs typeface="Times New Roman"/>
            </a:endParaRPr>
          </a:p>
          <a:p>
            <a:pPr lvl="1" marL="1551305" indent="-457834">
              <a:lnSpc>
                <a:spcPct val="100000"/>
              </a:lnSpc>
              <a:spcBef>
                <a:spcPts val="1460"/>
              </a:spcBef>
              <a:buAutoNum type="alphaLcPeriod"/>
              <a:tabLst>
                <a:tab pos="1551305" algn="l"/>
                <a:tab pos="1551940" algn="l"/>
              </a:tabLst>
            </a:pPr>
            <a:r>
              <a:rPr dirty="0" sz="2000" spc="-5">
                <a:latin typeface="Times New Roman"/>
                <a:cs typeface="Times New Roman"/>
              </a:rPr>
              <a:t>VGW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IPSEC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throughput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upto 2.50 </a:t>
            </a:r>
            <a:r>
              <a:rPr dirty="0" sz="2000" spc="-5">
                <a:latin typeface="Times New Roman"/>
                <a:cs typeface="Times New Roman"/>
              </a:rPr>
              <a:t>Gbps.</a:t>
            </a:r>
            <a:endParaRPr sz="2000">
              <a:latin typeface="Times New Roman"/>
              <a:cs typeface="Times New Roman"/>
            </a:endParaRPr>
          </a:p>
          <a:p>
            <a:pPr lvl="1" marL="1551305" indent="-457834">
              <a:lnSpc>
                <a:spcPct val="100000"/>
              </a:lnSpc>
              <a:spcBef>
                <a:spcPts val="1465"/>
              </a:spcBef>
              <a:buAutoNum type="alphaLcPeriod"/>
              <a:tabLst>
                <a:tab pos="1551305" algn="l"/>
                <a:tab pos="1551940" algn="l"/>
              </a:tabLst>
            </a:pPr>
            <a:r>
              <a:rPr dirty="0" sz="2000" spc="-5">
                <a:latin typeface="Times New Roman"/>
                <a:cs typeface="Times New Roman"/>
              </a:rPr>
              <a:t>VGW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IPSEC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throughput</a:t>
            </a:r>
            <a:r>
              <a:rPr dirty="0" sz="2000">
                <a:latin typeface="Times New Roman"/>
                <a:cs typeface="Times New Roman"/>
              </a:rPr>
              <a:t> more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 2.50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Gbps.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14173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VGW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IPSEC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VPN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throughput</a:t>
            </a:r>
            <a:r>
              <a:rPr dirty="0" sz="2000" b="1">
                <a:latin typeface="Times New Roman"/>
                <a:cs typeface="Times New Roman"/>
              </a:rPr>
              <a:t> upto 1.25 </a:t>
            </a:r>
            <a:r>
              <a:rPr dirty="0" sz="2000" spc="-5" b="1">
                <a:latin typeface="Times New Roman"/>
                <a:cs typeface="Times New Roman"/>
              </a:rPr>
              <a:t>Gbps.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2820" y="2914967"/>
            <a:ext cx="3670935" cy="293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(start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authority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record)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SPF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(sender policy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framework)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 spc="-55">
                <a:latin typeface="Times New Roman"/>
                <a:cs typeface="Times New Roman"/>
              </a:rPr>
              <a:t>SRV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(service locator)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 </a:t>
            </a:r>
            <a:r>
              <a:rPr dirty="0" sz="2000" b="1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6571615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2305"/>
              </a:spcBef>
              <a:tabLst>
                <a:tab pos="636905" algn="l"/>
              </a:tabLst>
            </a:pPr>
            <a:r>
              <a:rPr dirty="0" sz="2000">
                <a:latin typeface="Times New Roman"/>
                <a:cs typeface="Times New Roman"/>
              </a:rPr>
              <a:t>15.	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ord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Route 53 suppo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t?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7" y="6257925"/>
            <a:ext cx="4649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>
                <a:latin typeface="Times New Roman"/>
                <a:cs typeface="Times New Roman"/>
              </a:rPr>
              <a:t>7.	</a:t>
            </a:r>
            <a:r>
              <a:rPr dirty="0" sz="2000" spc="-5">
                <a:latin typeface="Times New Roman"/>
                <a:cs typeface="Times New Roman"/>
              </a:rPr>
              <a:t>Configure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CloudFront for S3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1176635" cy="4852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788670" indent="-457834">
              <a:lnSpc>
                <a:spcPct val="100000"/>
              </a:lnSpc>
              <a:buAutoNum type="arabicPeriod"/>
              <a:tabLst>
                <a:tab pos="788670" algn="l"/>
                <a:tab pos="789305" algn="l"/>
              </a:tabLst>
            </a:pPr>
            <a:r>
              <a:rPr dirty="0" sz="2000" spc="-5">
                <a:latin typeface="Times New Roman"/>
                <a:cs typeface="Times New Roman"/>
              </a:rPr>
              <a:t>Prepare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document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differentiates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788670" indent="-457834">
              <a:lnSpc>
                <a:spcPct val="100000"/>
              </a:lnSpc>
              <a:buAutoNum type="arabicPeriod"/>
              <a:tabLst>
                <a:tab pos="788670" algn="l"/>
                <a:tab pos="789305" algn="l"/>
                <a:tab pos="2131695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	with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check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communication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78867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part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 </a:t>
            </a:r>
            <a:r>
              <a:rPr dirty="0" sz="2000" spc="-5">
                <a:latin typeface="Times New Roman"/>
                <a:cs typeface="Times New Roman"/>
              </a:rPr>
              <a:t>subnets.</a:t>
            </a:r>
            <a:endParaRPr sz="2000">
              <a:latin typeface="Times New Roman"/>
              <a:cs typeface="Times New Roman"/>
            </a:endParaRPr>
          </a:p>
          <a:p>
            <a:pPr marL="788670" marR="127635" indent="-457200">
              <a:lnSpc>
                <a:spcPct val="150000"/>
              </a:lnSpc>
              <a:spcBef>
                <a:spcPts val="1005"/>
              </a:spcBef>
              <a:buAutoNum type="arabicPeriod" startAt="3"/>
              <a:tabLst>
                <a:tab pos="788670" algn="l"/>
                <a:tab pos="789305" algn="l"/>
              </a:tabLst>
            </a:pP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NAT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Gateway/NAT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which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access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internet.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3"/>
            </a:pPr>
            <a:endParaRPr sz="1900">
              <a:latin typeface="Times New Roman"/>
              <a:cs typeface="Times New Roman"/>
            </a:endParaRPr>
          </a:p>
          <a:p>
            <a:pPr marL="788670" indent="-457834">
              <a:lnSpc>
                <a:spcPct val="100000"/>
              </a:lnSpc>
              <a:buAutoNum type="arabicPeriod" startAt="3"/>
              <a:tabLst>
                <a:tab pos="788670" algn="l"/>
                <a:tab pos="789305" algn="l"/>
              </a:tabLst>
            </a:pPr>
            <a:r>
              <a:rPr dirty="0" sz="2000" spc="-5">
                <a:latin typeface="Times New Roman"/>
                <a:cs typeface="Times New Roman"/>
              </a:rPr>
              <a:t>Prepare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</a:t>
            </a:r>
            <a:r>
              <a:rPr dirty="0" sz="2000">
                <a:latin typeface="Times New Roman"/>
                <a:cs typeface="Times New Roman"/>
              </a:rPr>
              <a:t> on 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list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>
                <a:latin typeface="Times New Roman"/>
                <a:cs typeface="Times New Roman"/>
              </a:rPr>
              <a:t> on </a:t>
            </a:r>
            <a:r>
              <a:rPr dirty="0" sz="2000" spc="-5">
                <a:latin typeface="Times New Roman"/>
                <a:cs typeface="Times New Roman"/>
              </a:rPr>
              <a:t>premise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3"/>
            </a:pPr>
            <a:endParaRPr sz="1900">
              <a:latin typeface="Times New Roman"/>
              <a:cs typeface="Times New Roman"/>
            </a:endParaRPr>
          </a:p>
          <a:p>
            <a:pPr marL="788670" indent="-457834">
              <a:lnSpc>
                <a:spcPct val="100000"/>
              </a:lnSpc>
              <a:buAutoNum type="arabicPeriod" startAt="3"/>
              <a:tabLst>
                <a:tab pos="788670" algn="l"/>
                <a:tab pos="789305" algn="l"/>
              </a:tabLst>
            </a:pPr>
            <a:r>
              <a:rPr dirty="0" sz="2000" spc="-5">
                <a:latin typeface="Times New Roman"/>
                <a:cs typeface="Times New Roman"/>
              </a:rPr>
              <a:t>Discuss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various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3"/>
            </a:pPr>
            <a:endParaRPr sz="1900">
              <a:latin typeface="Times New Roman"/>
              <a:cs typeface="Times New Roman"/>
            </a:endParaRPr>
          </a:p>
          <a:p>
            <a:pPr marL="788670" indent="-457834">
              <a:lnSpc>
                <a:spcPct val="100000"/>
              </a:lnSpc>
              <a:buAutoNum type="arabicPeriod" startAt="3"/>
              <a:tabLst>
                <a:tab pos="788670" algn="l"/>
                <a:tab pos="789305" algn="l"/>
              </a:tabLst>
            </a:pPr>
            <a:r>
              <a:rPr dirty="0" sz="2000" spc="-5">
                <a:latin typeface="Times New Roman"/>
                <a:cs typeface="Times New Roman"/>
              </a:rPr>
              <a:t>Discuss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 Records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DNS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Route53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782043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83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1269345" cy="462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Understanding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advantages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</a:t>
            </a:r>
            <a:endParaRPr sz="20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Requirement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Internet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Gateway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endParaRPr sz="2000">
              <a:latin typeface="Times New Roman"/>
              <a:cs typeface="Times New Roman"/>
            </a:endParaRPr>
          </a:p>
          <a:p>
            <a:pPr marL="555625" marR="635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firewall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specific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 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Components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establish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premise.</a:t>
            </a:r>
            <a:endParaRPr sz="20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>
                <a:latin typeface="Times New Roman"/>
                <a:cs typeface="Times New Roman"/>
              </a:rPr>
              <a:t>Setting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 Dedicated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Hardware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endParaRPr sz="20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Implementing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respect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public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subnets</a:t>
            </a:r>
            <a:endParaRPr sz="2000">
              <a:latin typeface="Times New Roman"/>
              <a:cs typeface="Times New Roman"/>
            </a:endParaRPr>
          </a:p>
          <a:p>
            <a:pPr marL="555625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619125" algn="l"/>
                <a:tab pos="619760" algn="l"/>
              </a:tabLst>
            </a:pPr>
            <a:r>
              <a:rPr dirty="0"/>
              <a:t>	</a:t>
            </a:r>
            <a:r>
              <a:rPr dirty="0" sz="2000" spc="-5">
                <a:latin typeface="Times New Roman"/>
                <a:cs typeface="Times New Roman"/>
              </a:rPr>
              <a:t>Route53 helps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students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register </a:t>
            </a:r>
            <a:r>
              <a:rPr dirty="0" sz="2000">
                <a:latin typeface="Times New Roman"/>
                <a:cs typeface="Times New Roman"/>
              </a:rPr>
              <a:t>their own </a:t>
            </a:r>
            <a:r>
              <a:rPr dirty="0" sz="2000" spc="-5">
                <a:latin typeface="Times New Roman"/>
                <a:cs typeface="Times New Roman"/>
              </a:rPr>
              <a:t>domain </a:t>
            </a:r>
            <a:r>
              <a:rPr dirty="0" sz="2000">
                <a:latin typeface="Times New Roman"/>
                <a:cs typeface="Times New Roman"/>
              </a:rPr>
              <a:t>to publish the </a:t>
            </a:r>
            <a:r>
              <a:rPr dirty="0" sz="2000" spc="-5">
                <a:latin typeface="Times New Roman"/>
                <a:cs typeface="Times New Roman"/>
              </a:rPr>
              <a:t>applications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required </a:t>
            </a:r>
            <a:r>
              <a:rPr dirty="0" sz="2000">
                <a:latin typeface="Times New Roman"/>
                <a:cs typeface="Times New Roman"/>
              </a:rPr>
              <a:t>domain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  <a:p>
            <a:pPr marL="555625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dirty="0" sz="2000" spc="-5">
                <a:latin typeface="Times New Roman"/>
                <a:cs typeface="Times New Roman"/>
              </a:rPr>
              <a:t>CloudFront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7905" y="1870582"/>
          <a:ext cx="10174605" cy="4853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0"/>
                <a:gridCol w="6739890"/>
                <a:gridCol w="1760220"/>
              </a:tblGrid>
              <a:tr h="372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of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Topic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8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Note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ACL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 marR="447675" indent="533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https://docs.aws.amazon.com/vpc/latest/userguide/vpc-network- </a:t>
                      </a:r>
                      <a:r>
                        <a:rPr dirty="0" sz="1800" spc="-395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2"/>
                        </a:rPr>
                        <a:t> </a:t>
                      </a: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acls.html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VPC-ACL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Groups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https://docs.aws.amazon.com/vpc/latest/userguide/VPC_SecurityGro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ups.html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Security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Groups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Interface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https://docs.aws.amazon.com/AWSEC2/latest/UserGuide/using-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eni.html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EC2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Interface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Scenarios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https://docs.aws.amazon.com/vpc/latest/userguide/VPC_Scenarios.ht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Scenarios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Connections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 marR="13220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https://docs.aws.amazon.com/vpc/latest/userguide/vpn- </a:t>
                      </a:r>
                      <a:r>
                        <a:rPr dirty="0" sz="1800" spc="-395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6"/>
                        </a:rPr>
                        <a:t> </a:t>
                      </a: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connections.html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Connections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1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Route53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954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 marR="1085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https://docs.aws.amazon.com/Route53/latest/DeveloperGuide/Welco </a:t>
                      </a:r>
                      <a:r>
                        <a:rPr dirty="0" sz="1800" spc="-395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7"/>
                        </a:rPr>
                        <a:t> </a:t>
                      </a: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me.html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DNS-Route53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954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CloudFront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https://docs.aws.amazon.com/AmazonCloudFront/latest/DeveloperG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uide/Introduction.html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CDN-CloudFront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2186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Document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144" y="1893570"/>
          <a:ext cx="10128885" cy="399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7860"/>
                <a:gridCol w="5659755"/>
                <a:gridCol w="2530475"/>
              </a:tblGrid>
              <a:tr h="372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Topic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800" spc="38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Note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ACL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176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u="heavy" sz="18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https://www.youtube.com/watch?v=X-MdCb9FMLc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1760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VPC-ACL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176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Groups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u="heavy" sz="18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https://www.youtube.com/watch?v=1lwaQ9NQw94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 marR="694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Security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Groups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Interface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u="heavy" sz="18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https://www.youtube.com/watch?v=PlGGMt5Be3c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 marR="6642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EC2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Interface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Scenarios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heavy" sz="18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https://www.youtube.com/watch?v=Tff1mekxOJ4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VPC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Scenarios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Connections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u="heavy" sz="18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https://www.youtube.com/watch?v=eNxPhHTN8gY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Connections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Route53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0002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u="heavy" sz="18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https://www.youtube.com/watch?v=xfCKXuofY60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0002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DNS-Route53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0002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CloudFront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u="heavy" sz="18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https://www.youtube.com/watch?v=wRaPw1tx6LA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CDN-CloudFront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59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imes New Roman"/>
                <a:cs typeface="Times New Roman"/>
              </a:rPr>
              <a:t>Video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144" y="1893570"/>
          <a:ext cx="10113645" cy="2292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1725"/>
                <a:gridCol w="1988820"/>
                <a:gridCol w="3202939"/>
              </a:tblGrid>
              <a:tr h="372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eBook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35" b="1">
                          <a:latin typeface="Calibri"/>
                          <a:cs typeface="Calibri"/>
                        </a:rPr>
                        <a:t>Topic</a:t>
                      </a:r>
                      <a:r>
                        <a:rPr dirty="0" sz="18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Page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u="heavy" sz="1800" spc="-2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https://www.dns-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school.org/Documentation/SP800-81.pdf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DNS: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Route53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0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1-1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4.3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 marR="1682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u="heavy" sz="1800" spc="-3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</a:t>
                      </a:r>
                      <a:r>
                        <a:rPr dirty="0" u="heavy" sz="1800" spc="-2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t</a:t>
                      </a: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t</a:t>
                      </a: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p</a:t>
                      </a: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s</a:t>
                      </a: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:</a:t>
                      </a: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/</a:t>
                      </a:r>
                      <a:r>
                        <a:rPr dirty="0" u="heavy" sz="1800" spc="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/</a:t>
                      </a: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ww</a:t>
                      </a:r>
                      <a:r>
                        <a:rPr dirty="0" u="heavy" sz="1800" spc="-13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</a:t>
                      </a:r>
                      <a:r>
                        <a:rPr dirty="0" u="heavy" sz="1800" spc="-5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.</a:t>
                      </a: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</a:t>
                      </a: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il</a:t>
                      </a:r>
                      <a:r>
                        <a:rPr dirty="0" u="heavy" sz="1800" spc="-2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e</a:t>
                      </a:r>
                      <a:r>
                        <a:rPr dirty="0" u="heavy" sz="1800" spc="-114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y</a:t>
                      </a: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.</a:t>
                      </a:r>
                      <a:r>
                        <a:rPr dirty="0" u="heavy" sz="1800" spc="-2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c</a:t>
                      </a: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o</a:t>
                      </a: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m</a:t>
                      </a:r>
                      <a:r>
                        <a:rPr dirty="0" u="heavy" sz="1800" spc="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/</a:t>
                      </a: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le</a:t>
                      </a:r>
                      <a:r>
                        <a:rPr dirty="0" u="heavy" sz="1800" spc="-4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g</a:t>
                      </a: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acy</a:t>
                      </a:r>
                      <a:r>
                        <a:rPr dirty="0" u="heavy" sz="1800" spc="-3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/</a:t>
                      </a:r>
                      <a:r>
                        <a:rPr dirty="0" u="heavy" sz="1800" spc="-2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c</a:t>
                      </a: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o</a:t>
                      </a: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mp</a:t>
                      </a: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b</a:t>
                      </a:r>
                      <a:r>
                        <a:rPr dirty="0" u="heavy" sz="1800" spc="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o</a:t>
                      </a: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o</a:t>
                      </a:r>
                      <a:r>
                        <a:rPr dirty="0" u="heavy" sz="1800" spc="-2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k</a:t>
                      </a: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s/p</a:t>
                      </a:r>
                      <a:r>
                        <a:rPr dirty="0" u="heavy" sz="1800" spc="-3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r</a:t>
                      </a: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ess/ </a:t>
                      </a:r>
                      <a:r>
                        <a:rPr dirty="0" sz="1800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3"/>
                        </a:rPr>
                        <a:t> </a:t>
                      </a:r>
                      <a:r>
                        <a:rPr dirty="0" u="heavy" sz="18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0471348201_09.pdf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VPN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5">
                          <a:latin typeface="Calibri"/>
                          <a:cs typeface="Calibri"/>
                        </a:rPr>
                        <a:t>194-206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2636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https://docs.aws.amazon.com/vpc/latest/userguid </a:t>
                      </a:r>
                      <a:r>
                        <a:rPr dirty="0" sz="1800" spc="-395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4"/>
                        </a:rPr>
                        <a:t> </a:t>
                      </a: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e/vpc-ug.pdf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5">
                          <a:latin typeface="Calibri"/>
                          <a:cs typeface="Calibri"/>
                        </a:rPr>
                        <a:t>1-100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61352" y="1151191"/>
            <a:ext cx="183133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E-Book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52" y="1151191"/>
            <a:ext cx="10638790" cy="294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AC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sz="2400" spc="-25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B</a:t>
            </a:r>
            <a:r>
              <a:rPr dirty="0" sz="2400" spc="-20" b="1">
                <a:latin typeface="Times New Roman"/>
                <a:cs typeface="Times New Roman"/>
              </a:rPr>
              <a:t>u</a:t>
            </a:r>
            <a:r>
              <a:rPr dirty="0" sz="2400" spc="-30" b="1">
                <a:latin typeface="Times New Roman"/>
                <a:cs typeface="Times New Roman"/>
              </a:rPr>
              <a:t>c</a:t>
            </a:r>
            <a:r>
              <a:rPr dirty="0" sz="2400" spc="-20" b="1">
                <a:latin typeface="Times New Roman"/>
                <a:cs typeface="Times New Roman"/>
              </a:rPr>
              <a:t>k</a:t>
            </a:r>
            <a:r>
              <a:rPr dirty="0" sz="2400" spc="-3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554990" marR="165100" indent="-228600">
              <a:lnSpc>
                <a:spcPct val="150100"/>
              </a:lnSpc>
              <a:spcBef>
                <a:spcPts val="1055"/>
              </a:spcBef>
              <a:buFont typeface="Arial MT"/>
              <a:buChar char="•"/>
              <a:tabLst>
                <a:tab pos="554355" algn="l"/>
                <a:tab pos="554990" algn="l"/>
              </a:tabLst>
            </a:pP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Lists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(ACLs)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resource-based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manage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ACLs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basic read/write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limits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ACLs.</a:t>
            </a:r>
            <a:endParaRPr sz="2000">
              <a:latin typeface="Times New Roman"/>
              <a:cs typeface="Times New Roman"/>
            </a:endParaRPr>
          </a:p>
          <a:p>
            <a:pPr marL="554990" marR="5080" indent="-228600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554355" algn="l"/>
                <a:tab pos="554990" algn="l"/>
              </a:tabLst>
            </a:pP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accounts;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users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6643" y="6465252"/>
            <a:ext cx="229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385127"/>
            <a:ext cx="2469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40"/>
              <a:t> </a:t>
            </a:r>
            <a:r>
              <a:rPr dirty="0" sz="2400"/>
              <a:t>Networking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 Anand</dc:creator>
  <dc:title>PowerPoint Presentation</dc:title>
  <dcterms:created xsi:type="dcterms:W3CDTF">2022-05-05T07:37:23Z</dcterms:created>
  <dcterms:modified xsi:type="dcterms:W3CDTF">2022-05-05T07:37:23Z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2022-05-05T00:00:00Z</vt:filetime>
  </property>
</Properties>
</file>