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8/20/2024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noAutofit/>
          </a:bodyPr>
          <a:lstStyle/>
          <a:p>
            <a:r>
              <a:rPr lang="en-IN" sz="5400" dirty="0" smtClean="0"/>
              <a:t>Digital Empowerment</a:t>
            </a:r>
            <a:endParaRPr lang="en-IN" sz="5400" dirty="0"/>
          </a:p>
        </p:txBody>
      </p:sp>
      <p:sp>
        <p:nvSpPr>
          <p:cNvPr id="3" name="Subtitle 2"/>
          <p:cNvSpPr>
            <a:spLocks noGrp="1"/>
          </p:cNvSpPr>
          <p:nvPr>
            <p:ph type="subTitle" idx="1"/>
          </p:nvPr>
        </p:nvSpPr>
        <p:spPr>
          <a:xfrm>
            <a:off x="1371600" y="1219200"/>
            <a:ext cx="6400800" cy="914400"/>
          </a:xfrm>
        </p:spPr>
        <p:txBody>
          <a:bodyPr>
            <a:noAutofit/>
          </a:bodyPr>
          <a:lstStyle/>
          <a:p>
            <a:r>
              <a:rPr lang="en-IN" sz="4400" dirty="0"/>
              <a:t> </a:t>
            </a:r>
          </a:p>
          <a:p>
            <a:r>
              <a:rPr lang="en-IN" sz="4400" dirty="0" smtClean="0"/>
              <a:t>Unit-I</a:t>
            </a:r>
            <a:r>
              <a:rPr lang="en-IN" sz="4400" dirty="0"/>
              <a:t/>
            </a:r>
            <a:br>
              <a:rPr lang="en-IN" sz="4400" dirty="0"/>
            </a:br>
            <a:r>
              <a:rPr lang="en-IN" sz="4400" dirty="0"/>
              <a:t>Digital Inclusion</a:t>
            </a:r>
            <a:endParaRPr lang="en-IN" sz="4400" dirty="0"/>
          </a:p>
        </p:txBody>
      </p:sp>
    </p:spTree>
    <p:extLst>
      <p:ext uri="{BB962C8B-B14F-4D97-AF65-F5344CB8AC3E}">
        <p14:creationId xmlns:p14="http://schemas.microsoft.com/office/powerpoint/2010/main" val="195164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r>
              <a:rPr lang="en-IN" dirty="0" smtClean="0"/>
              <a:t> </a:t>
            </a:r>
            <a:r>
              <a:rPr lang="en-IN" dirty="0"/>
              <a:t> </a:t>
            </a:r>
            <a:r>
              <a:rPr lang="en-IN" sz="2600" dirty="0">
                <a:solidFill>
                  <a:srgbClr val="FFFF00"/>
                </a:solidFill>
              </a:rPr>
              <a:t>Needs of Digital Inclusion and Digital Empowerment</a:t>
            </a:r>
            <a:r>
              <a:rPr lang="en-IN" dirty="0"/>
              <a:t>:</a:t>
            </a:r>
            <a:r>
              <a:rPr lang="en-IN" dirty="0" smtClean="0"/>
              <a:t/>
            </a:r>
            <a:br>
              <a:rPr lang="en-IN" dirty="0" smtClean="0"/>
            </a:br>
            <a:endParaRPr lang="en-IN" dirty="0"/>
          </a:p>
        </p:txBody>
      </p:sp>
      <p:sp>
        <p:nvSpPr>
          <p:cNvPr id="4" name="TextBox 3"/>
          <p:cNvSpPr txBox="1"/>
          <p:nvPr/>
        </p:nvSpPr>
        <p:spPr>
          <a:xfrm>
            <a:off x="457200" y="2133600"/>
            <a:ext cx="8305800" cy="4154984"/>
          </a:xfrm>
          <a:prstGeom prst="rect">
            <a:avLst/>
          </a:prstGeom>
          <a:noFill/>
        </p:spPr>
        <p:txBody>
          <a:bodyPr wrap="square" rtlCol="0">
            <a:spAutoFit/>
          </a:bodyPr>
          <a:lstStyle/>
          <a:p>
            <a:r>
              <a:rPr lang="en-IN" sz="2400" dirty="0">
                <a:solidFill>
                  <a:srgbClr val="FF0000"/>
                </a:solidFill>
              </a:rPr>
              <a:t>Data Privacy and Security: </a:t>
            </a:r>
          </a:p>
          <a:p>
            <a:r>
              <a:rPr lang="en-IN" sz="2400" dirty="0"/>
              <a:t>Digital inclusion necessitates safeguarding individuals' data privacy and ensuring </a:t>
            </a:r>
            <a:r>
              <a:rPr lang="en-IN" sz="2400" dirty="0" smtClean="0"/>
              <a:t>robust </a:t>
            </a:r>
            <a:r>
              <a:rPr lang="en-IN" sz="2400" dirty="0" err="1"/>
              <a:t>cybersecurity</a:t>
            </a:r>
            <a:r>
              <a:rPr lang="en-IN" sz="2400" dirty="0"/>
              <a:t> measures. As individuals engage in online activities, share </a:t>
            </a:r>
            <a:r>
              <a:rPr lang="en-IN" sz="2400" dirty="0" smtClean="0"/>
              <a:t>personal </a:t>
            </a:r>
            <a:r>
              <a:rPr lang="en-IN" sz="2400" dirty="0"/>
              <a:t>information, and conduct transactions, it is essential to protect their </a:t>
            </a:r>
            <a:r>
              <a:rPr lang="en-IN" sz="2400" dirty="0" smtClean="0"/>
              <a:t>data </a:t>
            </a:r>
            <a:r>
              <a:rPr lang="en-IN" sz="2400" dirty="0"/>
              <a:t>from unauthorized access, breaches, and misuse. Establishing stringent </a:t>
            </a:r>
            <a:r>
              <a:rPr lang="en-IN" sz="2400" dirty="0" smtClean="0"/>
              <a:t>data </a:t>
            </a:r>
            <a:r>
              <a:rPr lang="en-IN" sz="2400" dirty="0"/>
              <a:t>protection regulations, promoting </a:t>
            </a:r>
            <a:r>
              <a:rPr lang="en-IN" sz="2400" dirty="0" err="1"/>
              <a:t>cybersecurity</a:t>
            </a:r>
            <a:r>
              <a:rPr lang="en-IN" sz="2400" dirty="0"/>
              <a:t> awareness, and </a:t>
            </a:r>
            <a:r>
              <a:rPr lang="en-IN" sz="2400" dirty="0" smtClean="0"/>
              <a:t>empowering </a:t>
            </a:r>
            <a:r>
              <a:rPr lang="en-IN" sz="2400" dirty="0"/>
              <a:t>individuals with knowledge and tools to protect their digital identities </a:t>
            </a:r>
            <a:r>
              <a:rPr lang="en-IN" sz="2400" dirty="0" smtClean="0"/>
              <a:t>are </a:t>
            </a:r>
            <a:r>
              <a:rPr lang="en-IN" sz="2400" dirty="0"/>
              <a:t>crucial aspects of digital inclusion</a:t>
            </a:r>
          </a:p>
          <a:p>
            <a:endParaRPr lang="en-IN" sz="2400" dirty="0"/>
          </a:p>
        </p:txBody>
      </p:sp>
    </p:spTree>
    <p:extLst>
      <p:ext uri="{BB962C8B-B14F-4D97-AF65-F5344CB8AC3E}">
        <p14:creationId xmlns:p14="http://schemas.microsoft.com/office/powerpoint/2010/main" val="373102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2400" dirty="0" smtClean="0">
                <a:solidFill>
                  <a:srgbClr val="FFFF00"/>
                </a:solidFill>
              </a:rPr>
              <a:t> </a:t>
            </a:r>
            <a:r>
              <a:rPr lang="en-IN" sz="2400" dirty="0">
                <a:solidFill>
                  <a:srgbClr val="FFFF00"/>
                </a:solidFill>
              </a:rPr>
              <a:t> Challenges of Digital Inclusion and Digital Empowerment:</a:t>
            </a:r>
            <a:endParaRPr lang="en-IN" sz="2400" dirty="0">
              <a:solidFill>
                <a:srgbClr val="FFFF00"/>
              </a:solidFill>
            </a:endParaRPr>
          </a:p>
        </p:txBody>
      </p:sp>
      <p:sp>
        <p:nvSpPr>
          <p:cNvPr id="4" name="TextBox 3"/>
          <p:cNvSpPr txBox="1"/>
          <p:nvPr/>
        </p:nvSpPr>
        <p:spPr>
          <a:xfrm>
            <a:off x="533400" y="2133600"/>
            <a:ext cx="8305800" cy="3785652"/>
          </a:xfrm>
          <a:prstGeom prst="rect">
            <a:avLst/>
          </a:prstGeom>
          <a:noFill/>
        </p:spPr>
        <p:txBody>
          <a:bodyPr wrap="square" rtlCol="0">
            <a:spAutoFit/>
          </a:bodyPr>
          <a:lstStyle/>
          <a:p>
            <a:r>
              <a:rPr lang="en-IN" sz="2400" dirty="0">
                <a:solidFill>
                  <a:srgbClr val="FF0000"/>
                </a:solidFill>
              </a:rPr>
              <a:t>Digital Divide: </a:t>
            </a:r>
          </a:p>
          <a:p>
            <a:r>
              <a:rPr lang="en-IN" sz="2400" dirty="0"/>
              <a:t>The digital divide refers to the disparities in internet connectivity, device </a:t>
            </a:r>
            <a:r>
              <a:rPr lang="en-IN" sz="2400" dirty="0" smtClean="0"/>
              <a:t>ownership</a:t>
            </a:r>
            <a:r>
              <a:rPr lang="en-IN" sz="2400" dirty="0"/>
              <a:t>, and access to digital infrastructure. Many individuals, particularly </a:t>
            </a:r>
            <a:r>
              <a:rPr lang="en-IN" sz="2400" dirty="0" smtClean="0"/>
              <a:t>those </a:t>
            </a:r>
            <a:r>
              <a:rPr lang="en-IN" sz="2400" dirty="0"/>
              <a:t>in rural and underserved areas, lack access to reliable and </a:t>
            </a:r>
            <a:r>
              <a:rPr lang="en-IN" sz="2400" dirty="0" smtClean="0"/>
              <a:t>affordable internet </a:t>
            </a:r>
            <a:r>
              <a:rPr lang="en-IN" sz="2400" dirty="0"/>
              <a:t>services. Bridging the digital divide requires investments in expanding </a:t>
            </a:r>
            <a:r>
              <a:rPr lang="en-IN" sz="2400" dirty="0" smtClean="0"/>
              <a:t>broadband </a:t>
            </a:r>
            <a:r>
              <a:rPr lang="en-IN" sz="2400" dirty="0"/>
              <a:t>infrastructure, promoting community access points, and providing </a:t>
            </a:r>
            <a:r>
              <a:rPr lang="en-IN" sz="2400" dirty="0" smtClean="0"/>
              <a:t>affordable </a:t>
            </a:r>
            <a:r>
              <a:rPr lang="en-IN" sz="2400" dirty="0"/>
              <a:t>internet options to ensure equitable access for </a:t>
            </a:r>
            <a:r>
              <a:rPr lang="en-IN" sz="2400" dirty="0" smtClean="0"/>
              <a:t>all</a:t>
            </a:r>
            <a:endParaRPr lang="en-IN" sz="2400" dirty="0"/>
          </a:p>
          <a:p>
            <a:endParaRPr lang="en-IN" sz="2400" dirty="0"/>
          </a:p>
        </p:txBody>
      </p:sp>
    </p:spTree>
    <p:extLst>
      <p:ext uri="{BB962C8B-B14F-4D97-AF65-F5344CB8AC3E}">
        <p14:creationId xmlns:p14="http://schemas.microsoft.com/office/powerpoint/2010/main" val="299362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lnSpcReduction="10000"/>
          </a:bodyPr>
          <a:lstStyle/>
          <a:p>
            <a:r>
              <a:rPr lang="en-IN" dirty="0" smtClean="0"/>
              <a:t> </a:t>
            </a:r>
            <a:r>
              <a:rPr lang="en-IN" dirty="0"/>
              <a:t> </a:t>
            </a:r>
            <a:r>
              <a:rPr lang="en-IN" sz="2800" dirty="0">
                <a:solidFill>
                  <a:srgbClr val="FFFF00"/>
                </a:solidFill>
              </a:rPr>
              <a:t>Challenges of Digital Inclusion and Digital Empowerment:</a:t>
            </a:r>
            <a:endParaRPr lang="en-IN" sz="2800" dirty="0">
              <a:solidFill>
                <a:srgbClr val="FFFF00"/>
              </a:solidFill>
            </a:endParaRPr>
          </a:p>
        </p:txBody>
      </p:sp>
      <p:sp>
        <p:nvSpPr>
          <p:cNvPr id="4" name="TextBox 3"/>
          <p:cNvSpPr txBox="1"/>
          <p:nvPr/>
        </p:nvSpPr>
        <p:spPr>
          <a:xfrm>
            <a:off x="457200" y="2133600"/>
            <a:ext cx="8382000" cy="3785652"/>
          </a:xfrm>
          <a:prstGeom prst="rect">
            <a:avLst/>
          </a:prstGeom>
          <a:noFill/>
        </p:spPr>
        <p:txBody>
          <a:bodyPr wrap="square" rtlCol="0">
            <a:spAutoFit/>
          </a:bodyPr>
          <a:lstStyle/>
          <a:p>
            <a:r>
              <a:rPr lang="en-IN" sz="2400" dirty="0">
                <a:solidFill>
                  <a:srgbClr val="FF0000"/>
                </a:solidFill>
              </a:rPr>
              <a:t>Limited Digital Literacy: </a:t>
            </a:r>
          </a:p>
          <a:p>
            <a:r>
              <a:rPr lang="en-IN" sz="2400" dirty="0"/>
              <a:t>Disparities in digital literacy levels hinder individuals from fully participating in the </a:t>
            </a:r>
            <a:r>
              <a:rPr lang="en-IN" sz="2400" dirty="0" smtClean="0"/>
              <a:t>digital </a:t>
            </a:r>
            <a:r>
              <a:rPr lang="en-IN" sz="2400" dirty="0"/>
              <a:t>world. Some individuals may lack the necessary skills to navigate digital </a:t>
            </a:r>
            <a:r>
              <a:rPr lang="en-IN" sz="2400" dirty="0" smtClean="0"/>
              <a:t>technologies</a:t>
            </a:r>
            <a:r>
              <a:rPr lang="en-IN" sz="2400" dirty="0"/>
              <a:t>, use online services, or critically evaluate digital content. </a:t>
            </a:r>
            <a:r>
              <a:rPr lang="en-IN" sz="2400" dirty="0" smtClean="0"/>
              <a:t>Addressing </a:t>
            </a:r>
            <a:r>
              <a:rPr lang="en-IN" sz="2400" dirty="0"/>
              <a:t>limited digital literacy requires comprehensive digital literacy </a:t>
            </a:r>
            <a:r>
              <a:rPr lang="en-IN" sz="2400" dirty="0" smtClean="0"/>
              <a:t>programs</a:t>
            </a:r>
            <a:r>
              <a:rPr lang="en-IN" sz="2400" dirty="0"/>
              <a:t>, training </a:t>
            </a:r>
            <a:r>
              <a:rPr lang="en-IN" sz="2400" dirty="0" smtClean="0"/>
              <a:t>opportunities</a:t>
            </a:r>
            <a:r>
              <a:rPr lang="en-IN" sz="2400" dirty="0"/>
              <a:t>, and resources that focus on building </a:t>
            </a:r>
            <a:r>
              <a:rPr lang="en-IN" sz="2400" dirty="0" smtClean="0"/>
              <a:t> foundational </a:t>
            </a:r>
            <a:r>
              <a:rPr lang="en-IN" sz="2400" dirty="0"/>
              <a:t>skills, promoting </a:t>
            </a:r>
            <a:r>
              <a:rPr lang="en-IN" sz="2400" dirty="0" smtClean="0"/>
              <a:t>cyber security </a:t>
            </a:r>
            <a:r>
              <a:rPr lang="en-IN" sz="2400" dirty="0"/>
              <a:t>awareness, and fostering critical </a:t>
            </a:r>
            <a:r>
              <a:rPr lang="en-IN" sz="2400" dirty="0" smtClean="0"/>
              <a:t>thinking </a:t>
            </a:r>
            <a:r>
              <a:rPr lang="en-IN" sz="2400" dirty="0"/>
              <a:t>in the digital realm</a:t>
            </a:r>
          </a:p>
          <a:p>
            <a:endParaRPr lang="en-IN" sz="2400" dirty="0"/>
          </a:p>
        </p:txBody>
      </p:sp>
    </p:spTree>
    <p:extLst>
      <p:ext uri="{BB962C8B-B14F-4D97-AF65-F5344CB8AC3E}">
        <p14:creationId xmlns:p14="http://schemas.microsoft.com/office/powerpoint/2010/main" val="5179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Autofit/>
          </a:bodyPr>
          <a:lstStyle/>
          <a:p>
            <a:r>
              <a:rPr lang="en-IN" sz="2800" dirty="0" smtClean="0">
                <a:solidFill>
                  <a:srgbClr val="FFFF00"/>
                </a:solidFill>
              </a:rPr>
              <a:t> </a:t>
            </a:r>
            <a:r>
              <a:rPr lang="en-IN" sz="2800" dirty="0">
                <a:solidFill>
                  <a:srgbClr val="FFFF00"/>
                </a:solidFill>
              </a:rPr>
              <a:t> Challenges of Digital Inclusion and Digital Empowerment:</a:t>
            </a:r>
            <a:endParaRPr lang="en-IN" sz="2800" dirty="0">
              <a:solidFill>
                <a:srgbClr val="FFFF00"/>
              </a:solidFill>
            </a:endParaRPr>
          </a:p>
        </p:txBody>
      </p:sp>
      <p:sp>
        <p:nvSpPr>
          <p:cNvPr id="4" name="TextBox 3"/>
          <p:cNvSpPr txBox="1"/>
          <p:nvPr/>
        </p:nvSpPr>
        <p:spPr>
          <a:xfrm>
            <a:off x="457200" y="2133600"/>
            <a:ext cx="8382000" cy="4154984"/>
          </a:xfrm>
          <a:prstGeom prst="rect">
            <a:avLst/>
          </a:prstGeom>
          <a:noFill/>
        </p:spPr>
        <p:txBody>
          <a:bodyPr wrap="square" rtlCol="0">
            <a:spAutoFit/>
          </a:bodyPr>
          <a:lstStyle/>
          <a:p>
            <a:r>
              <a:rPr lang="en-IN" sz="2400" dirty="0">
                <a:solidFill>
                  <a:srgbClr val="FF0000"/>
                </a:solidFill>
              </a:rPr>
              <a:t>Affordability: </a:t>
            </a:r>
          </a:p>
          <a:p>
            <a:r>
              <a:rPr lang="en-IN" sz="2400" dirty="0"/>
              <a:t>High costs associated with digital devices, internet services, and technology-</a:t>
            </a:r>
          </a:p>
          <a:p>
            <a:r>
              <a:rPr lang="en-IN" sz="2400" dirty="0"/>
              <a:t>related resources can create barriers to digital inclusion. Affordability challenges </a:t>
            </a:r>
            <a:r>
              <a:rPr lang="en-IN" sz="2400" dirty="0" smtClean="0"/>
              <a:t>may </a:t>
            </a:r>
            <a:r>
              <a:rPr lang="en-IN" sz="2400" dirty="0"/>
              <a:t>prevent individuals, particularly those from low-income backgrounds, from </a:t>
            </a:r>
            <a:r>
              <a:rPr lang="en-IN" sz="2400" dirty="0" smtClean="0"/>
              <a:t>accessing </a:t>
            </a:r>
            <a:r>
              <a:rPr lang="en-IN" sz="2400" dirty="0"/>
              <a:t>necessary devices and reliable internet connectivity. Efforts should be </a:t>
            </a:r>
            <a:r>
              <a:rPr lang="en-IN" sz="2400" dirty="0" smtClean="0"/>
              <a:t>made </a:t>
            </a:r>
            <a:r>
              <a:rPr lang="en-IN" sz="2400" dirty="0"/>
              <a:t>to reduce costs, provide subsidies, and promote affordable options for </a:t>
            </a:r>
            <a:r>
              <a:rPr lang="en-IN" sz="2400" dirty="0" smtClean="0"/>
              <a:t>devices </a:t>
            </a:r>
            <a:r>
              <a:rPr lang="en-IN" sz="2400" dirty="0"/>
              <a:t>and internet access to ensure inclusivity</a:t>
            </a:r>
          </a:p>
          <a:p>
            <a:endParaRPr lang="en-IN" sz="2400" dirty="0"/>
          </a:p>
        </p:txBody>
      </p:sp>
    </p:spTree>
    <p:extLst>
      <p:ext uri="{BB962C8B-B14F-4D97-AF65-F5344CB8AC3E}">
        <p14:creationId xmlns:p14="http://schemas.microsoft.com/office/powerpoint/2010/main" val="122393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2400" dirty="0" smtClean="0">
                <a:solidFill>
                  <a:srgbClr val="FFFF00"/>
                </a:solidFill>
              </a:rPr>
              <a:t> </a:t>
            </a:r>
            <a:r>
              <a:rPr lang="en-IN" sz="2400" dirty="0">
                <a:solidFill>
                  <a:srgbClr val="FFFF00"/>
                </a:solidFill>
              </a:rPr>
              <a:t> Challenges of Digital Inclusion and Digital Empowerment:</a:t>
            </a:r>
            <a:endParaRPr lang="en-IN" sz="2400" dirty="0">
              <a:solidFill>
                <a:srgbClr val="FFFF00"/>
              </a:solidFill>
            </a:endParaRPr>
          </a:p>
        </p:txBody>
      </p:sp>
      <p:sp>
        <p:nvSpPr>
          <p:cNvPr id="4" name="TextBox 3"/>
          <p:cNvSpPr txBox="1"/>
          <p:nvPr/>
        </p:nvSpPr>
        <p:spPr>
          <a:xfrm>
            <a:off x="762000" y="2133600"/>
            <a:ext cx="7848600" cy="3785652"/>
          </a:xfrm>
          <a:prstGeom prst="rect">
            <a:avLst/>
          </a:prstGeom>
          <a:noFill/>
        </p:spPr>
        <p:txBody>
          <a:bodyPr wrap="square" rtlCol="0">
            <a:spAutoFit/>
          </a:bodyPr>
          <a:lstStyle/>
          <a:p>
            <a:r>
              <a:rPr lang="en-IN" sz="2400" dirty="0" smtClean="0">
                <a:solidFill>
                  <a:srgbClr val="FF0000"/>
                </a:solidFill>
              </a:rPr>
              <a:t>Infrastructure</a:t>
            </a:r>
            <a:r>
              <a:rPr lang="en-IN" sz="2400" dirty="0"/>
              <a:t>: </a:t>
            </a:r>
          </a:p>
          <a:p>
            <a:r>
              <a:rPr lang="en-IN" sz="2400" dirty="0"/>
              <a:t>Insufficient broadband coverage, particularly in rural and remote areas, limits </a:t>
            </a:r>
            <a:r>
              <a:rPr lang="en-IN" sz="2400" dirty="0" smtClean="0"/>
              <a:t>access </a:t>
            </a:r>
            <a:r>
              <a:rPr lang="en-IN" sz="2400" dirty="0"/>
              <a:t>to digital opportunities. The lack of necessary digital infrastructure </a:t>
            </a:r>
            <a:r>
              <a:rPr lang="en-IN" sz="2400" dirty="0" smtClean="0"/>
              <a:t>hinders </a:t>
            </a:r>
            <a:r>
              <a:rPr lang="en-IN" sz="2400" dirty="0"/>
              <a:t>individuals' ability to access online resources, participate in online </a:t>
            </a:r>
            <a:r>
              <a:rPr lang="en-IN" sz="2400" dirty="0" smtClean="0"/>
              <a:t>activities</a:t>
            </a:r>
            <a:r>
              <a:rPr lang="en-IN" sz="2400" dirty="0"/>
              <a:t>, and fully engage in the digital economy. Governments and </a:t>
            </a:r>
            <a:r>
              <a:rPr lang="en-IN" sz="2400" dirty="0" smtClean="0"/>
              <a:t>organizations </a:t>
            </a:r>
            <a:r>
              <a:rPr lang="en-IN" sz="2400" dirty="0"/>
              <a:t>need to invest in expanding broadband infrastructure and ensuring </a:t>
            </a:r>
            <a:r>
              <a:rPr lang="en-IN" sz="2400" dirty="0" smtClean="0"/>
              <a:t>reliable </a:t>
            </a:r>
            <a:r>
              <a:rPr lang="en-IN" sz="2400" dirty="0"/>
              <a:t>connectivity, even in remote and underserved regions</a:t>
            </a:r>
          </a:p>
          <a:p>
            <a:endParaRPr lang="en-IN" sz="2400" dirty="0"/>
          </a:p>
        </p:txBody>
      </p:sp>
    </p:spTree>
    <p:extLst>
      <p:ext uri="{BB962C8B-B14F-4D97-AF65-F5344CB8AC3E}">
        <p14:creationId xmlns:p14="http://schemas.microsoft.com/office/powerpoint/2010/main" val="701979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2400" dirty="0" smtClean="0">
                <a:solidFill>
                  <a:srgbClr val="FFFF00"/>
                </a:solidFill>
              </a:rPr>
              <a:t> </a:t>
            </a:r>
            <a:r>
              <a:rPr lang="en-IN" sz="2400" dirty="0">
                <a:solidFill>
                  <a:srgbClr val="FFFF00"/>
                </a:solidFill>
              </a:rPr>
              <a:t> Challenges of Digital Inclusion and Digital Empowerment:</a:t>
            </a:r>
            <a:endParaRPr lang="en-IN" sz="2400" dirty="0">
              <a:solidFill>
                <a:srgbClr val="FFFF00"/>
              </a:solidFill>
            </a:endParaRPr>
          </a:p>
        </p:txBody>
      </p:sp>
      <p:sp>
        <p:nvSpPr>
          <p:cNvPr id="4" name="TextBox 3"/>
          <p:cNvSpPr txBox="1"/>
          <p:nvPr/>
        </p:nvSpPr>
        <p:spPr>
          <a:xfrm>
            <a:off x="381000" y="2133600"/>
            <a:ext cx="8305800" cy="3785652"/>
          </a:xfrm>
          <a:prstGeom prst="rect">
            <a:avLst/>
          </a:prstGeom>
          <a:noFill/>
        </p:spPr>
        <p:txBody>
          <a:bodyPr wrap="square" rtlCol="0">
            <a:spAutoFit/>
          </a:bodyPr>
          <a:lstStyle/>
          <a:p>
            <a:r>
              <a:rPr lang="en-IN" sz="2400" dirty="0">
                <a:solidFill>
                  <a:srgbClr val="FF0000"/>
                </a:solidFill>
              </a:rPr>
              <a:t>Gender and Social Disparities: </a:t>
            </a:r>
          </a:p>
          <a:p>
            <a:r>
              <a:rPr lang="en-IN" sz="2400" dirty="0"/>
              <a:t>Gender gaps and inequalities in digital access, literacy, and opportunities exist in </a:t>
            </a:r>
            <a:r>
              <a:rPr lang="en-IN" sz="2400" dirty="0" smtClean="0"/>
              <a:t>many </a:t>
            </a:r>
            <a:r>
              <a:rPr lang="en-IN" sz="2400" dirty="0"/>
              <a:t>societies. Women, girls, and marginalized groups may face additional </a:t>
            </a:r>
            <a:r>
              <a:rPr lang="en-IN" sz="2400" dirty="0" smtClean="0"/>
              <a:t>barriers</a:t>
            </a:r>
            <a:r>
              <a:rPr lang="en-IN" sz="2400" dirty="0"/>
              <a:t>, including cultural biases, limited access to resources, and social norms </a:t>
            </a:r>
          </a:p>
          <a:p>
            <a:r>
              <a:rPr lang="en-IN" sz="2400" dirty="0"/>
              <a:t>that restrict their digital engagement. Addressing gender and social disparities </a:t>
            </a:r>
            <a:r>
              <a:rPr lang="en-IN" sz="2400" dirty="0" smtClean="0"/>
              <a:t>requires </a:t>
            </a:r>
            <a:r>
              <a:rPr lang="en-IN" sz="2400" dirty="0"/>
              <a:t>targeted interventions, such as promoting digital skills training, </a:t>
            </a:r>
            <a:r>
              <a:rPr lang="en-IN" sz="2400" dirty="0" smtClean="0"/>
              <a:t>encouraging </a:t>
            </a:r>
            <a:r>
              <a:rPr lang="en-IN" sz="2400" dirty="0"/>
              <a:t>inclusivity in digital design, and providing equal opportunities for all </a:t>
            </a:r>
          </a:p>
          <a:p>
            <a:r>
              <a:rPr lang="en-IN" sz="2400" dirty="0"/>
              <a:t>individuals to participate in the digital world.</a:t>
            </a:r>
          </a:p>
        </p:txBody>
      </p:sp>
    </p:spTree>
    <p:extLst>
      <p:ext uri="{BB962C8B-B14F-4D97-AF65-F5344CB8AC3E}">
        <p14:creationId xmlns:p14="http://schemas.microsoft.com/office/powerpoint/2010/main" val="134615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Autofit/>
          </a:bodyPr>
          <a:lstStyle/>
          <a:p>
            <a:r>
              <a:rPr lang="en-IN" sz="2400" dirty="0" smtClean="0">
                <a:solidFill>
                  <a:srgbClr val="FFFF00"/>
                </a:solidFill>
              </a:rPr>
              <a:t> </a:t>
            </a:r>
            <a:r>
              <a:rPr lang="en-IN" sz="2400" dirty="0">
                <a:solidFill>
                  <a:srgbClr val="FFFF00"/>
                </a:solidFill>
              </a:rPr>
              <a:t> Challenges of Digital Inclusion and Digital Empowerment:</a:t>
            </a:r>
            <a:endParaRPr lang="en-IN" sz="2400" dirty="0">
              <a:solidFill>
                <a:srgbClr val="FFFF00"/>
              </a:solidFill>
            </a:endParaRPr>
          </a:p>
        </p:txBody>
      </p:sp>
      <p:sp>
        <p:nvSpPr>
          <p:cNvPr id="4" name="TextBox 3"/>
          <p:cNvSpPr txBox="1"/>
          <p:nvPr/>
        </p:nvSpPr>
        <p:spPr>
          <a:xfrm>
            <a:off x="533400" y="2133600"/>
            <a:ext cx="8153400" cy="3416320"/>
          </a:xfrm>
          <a:prstGeom prst="rect">
            <a:avLst/>
          </a:prstGeom>
          <a:noFill/>
        </p:spPr>
        <p:txBody>
          <a:bodyPr wrap="square" rtlCol="0">
            <a:spAutoFit/>
          </a:bodyPr>
          <a:lstStyle/>
          <a:p>
            <a:r>
              <a:rPr lang="en-IN" sz="2400" dirty="0">
                <a:solidFill>
                  <a:srgbClr val="FF0000"/>
                </a:solidFill>
              </a:rPr>
              <a:t>Inclusive Design: </a:t>
            </a:r>
          </a:p>
          <a:p>
            <a:r>
              <a:rPr lang="en-IN" sz="2400" dirty="0"/>
              <a:t>Digital platforms, applications, and content should be designed to be accessible </a:t>
            </a:r>
            <a:r>
              <a:rPr lang="en-IN" sz="2400" dirty="0" smtClean="0"/>
              <a:t>and </a:t>
            </a:r>
            <a:r>
              <a:rPr lang="en-IN" sz="2400" dirty="0"/>
              <a:t>inclusive for individuals with disabilities. Ensuring that digital interfaces </a:t>
            </a:r>
            <a:r>
              <a:rPr lang="en-IN" sz="2400" dirty="0" smtClean="0"/>
              <a:t>accommodate </a:t>
            </a:r>
            <a:r>
              <a:rPr lang="en-IN" sz="2400" dirty="0"/>
              <a:t>different abilities and provide assistive technologies promotes </a:t>
            </a:r>
            <a:r>
              <a:rPr lang="en-IN" sz="2400" dirty="0" smtClean="0"/>
              <a:t> equal </a:t>
            </a:r>
            <a:r>
              <a:rPr lang="en-IN" sz="2400" dirty="0"/>
              <a:t>access and participation. Inclusive design principles can address barriers </a:t>
            </a:r>
            <a:r>
              <a:rPr lang="en-IN" sz="2400" dirty="0" smtClean="0"/>
              <a:t>faced </a:t>
            </a:r>
            <a:r>
              <a:rPr lang="en-IN" sz="2400" dirty="0"/>
              <a:t>by individuals with visual, auditory, cognitive, or physical impairments, </a:t>
            </a:r>
            <a:r>
              <a:rPr lang="en-IN" sz="2400" dirty="0" smtClean="0"/>
              <a:t>enabling </a:t>
            </a:r>
            <a:r>
              <a:rPr lang="en-IN" sz="2400" dirty="0"/>
              <a:t>them to fully engage in the digital realm</a:t>
            </a:r>
          </a:p>
        </p:txBody>
      </p:sp>
    </p:spTree>
    <p:extLst>
      <p:ext uri="{BB962C8B-B14F-4D97-AF65-F5344CB8AC3E}">
        <p14:creationId xmlns:p14="http://schemas.microsoft.com/office/powerpoint/2010/main" val="80771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Autofit/>
          </a:bodyPr>
          <a:lstStyle/>
          <a:p>
            <a:r>
              <a:rPr lang="en-IN" sz="2400" dirty="0" smtClean="0">
                <a:solidFill>
                  <a:srgbClr val="FFFF00"/>
                </a:solidFill>
              </a:rPr>
              <a:t> </a:t>
            </a:r>
            <a:r>
              <a:rPr lang="en-IN" sz="2400" dirty="0">
                <a:solidFill>
                  <a:srgbClr val="FFFF00"/>
                </a:solidFill>
              </a:rPr>
              <a:t> Challenges of Digital Inclusion and Digital Empowerment:</a:t>
            </a:r>
            <a:endParaRPr lang="en-IN" sz="2400" dirty="0">
              <a:solidFill>
                <a:srgbClr val="FFFF00"/>
              </a:solidFill>
            </a:endParaRPr>
          </a:p>
        </p:txBody>
      </p:sp>
      <p:sp>
        <p:nvSpPr>
          <p:cNvPr id="4" name="TextBox 3"/>
          <p:cNvSpPr txBox="1"/>
          <p:nvPr/>
        </p:nvSpPr>
        <p:spPr>
          <a:xfrm>
            <a:off x="457200" y="2133600"/>
            <a:ext cx="8077200" cy="3416320"/>
          </a:xfrm>
          <a:prstGeom prst="rect">
            <a:avLst/>
          </a:prstGeom>
          <a:noFill/>
        </p:spPr>
        <p:txBody>
          <a:bodyPr wrap="square" rtlCol="0">
            <a:spAutoFit/>
          </a:bodyPr>
          <a:lstStyle/>
          <a:p>
            <a:r>
              <a:rPr lang="en-IN" sz="2400" dirty="0">
                <a:solidFill>
                  <a:srgbClr val="FF0000"/>
                </a:solidFill>
              </a:rPr>
              <a:t>Disinformation and Misinformation: </a:t>
            </a:r>
          </a:p>
          <a:p>
            <a:r>
              <a:rPr lang="en-IN" sz="2400" dirty="0"/>
              <a:t>The spread of false information, disinformation, and misinformation poses </a:t>
            </a:r>
            <a:r>
              <a:rPr lang="en-IN" sz="2400" dirty="0" smtClean="0"/>
              <a:t>challenges </a:t>
            </a:r>
            <a:r>
              <a:rPr lang="en-IN" sz="2400" dirty="0"/>
              <a:t>to digital empowerment. Misleading content can negatively impact </a:t>
            </a:r>
            <a:r>
              <a:rPr lang="en-IN" sz="2400" dirty="0" smtClean="0"/>
              <a:t>individuals</a:t>
            </a:r>
            <a:r>
              <a:rPr lang="en-IN" sz="2400" dirty="0"/>
              <a:t>' understanding, decision-making, and engagement in online spaces. </a:t>
            </a:r>
            <a:r>
              <a:rPr lang="en-IN" sz="2400" dirty="0" smtClean="0"/>
              <a:t>Promoting </a:t>
            </a:r>
            <a:r>
              <a:rPr lang="en-IN" sz="2400" dirty="0"/>
              <a:t>digital media literacy, critical thinking skills, and fact-checking </a:t>
            </a:r>
            <a:r>
              <a:rPr lang="en-IN" sz="2400" dirty="0" smtClean="0"/>
              <a:t>initiatives </a:t>
            </a:r>
            <a:r>
              <a:rPr lang="en-IN" sz="2400" dirty="0"/>
              <a:t>are crucial in combating the spread of disinformation and ensuring that </a:t>
            </a:r>
            <a:r>
              <a:rPr lang="en-IN" sz="2400" dirty="0" smtClean="0"/>
              <a:t>individuals </a:t>
            </a:r>
            <a:r>
              <a:rPr lang="en-IN" sz="2400" dirty="0"/>
              <a:t>have access to accurate and reliable information online.</a:t>
            </a:r>
          </a:p>
        </p:txBody>
      </p:sp>
    </p:spTree>
    <p:extLst>
      <p:ext uri="{BB962C8B-B14F-4D97-AF65-F5344CB8AC3E}">
        <p14:creationId xmlns:p14="http://schemas.microsoft.com/office/powerpoint/2010/main" val="423887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dirty="0" smtClean="0"/>
              <a:t> </a:t>
            </a:r>
            <a:r>
              <a:rPr lang="en-IN" dirty="0"/>
              <a:t> </a:t>
            </a:r>
            <a:r>
              <a:rPr lang="en-IN" sz="2400" dirty="0">
                <a:solidFill>
                  <a:srgbClr val="FFFF00"/>
                </a:solidFill>
              </a:rPr>
              <a:t>Challenges of Digital Inclusion and Digital Empowerment:</a:t>
            </a:r>
            <a:endParaRPr lang="en-IN" sz="2400" dirty="0">
              <a:solidFill>
                <a:srgbClr val="FFFF00"/>
              </a:solidFill>
            </a:endParaRPr>
          </a:p>
        </p:txBody>
      </p:sp>
      <p:sp>
        <p:nvSpPr>
          <p:cNvPr id="4" name="TextBox 3"/>
          <p:cNvSpPr txBox="1"/>
          <p:nvPr/>
        </p:nvSpPr>
        <p:spPr>
          <a:xfrm>
            <a:off x="685800" y="2133600"/>
            <a:ext cx="7696200" cy="3046988"/>
          </a:xfrm>
          <a:prstGeom prst="rect">
            <a:avLst/>
          </a:prstGeom>
          <a:noFill/>
        </p:spPr>
        <p:txBody>
          <a:bodyPr wrap="square" rtlCol="0">
            <a:spAutoFit/>
          </a:bodyPr>
          <a:lstStyle/>
          <a:p>
            <a:r>
              <a:rPr lang="en-IN" sz="2400" dirty="0">
                <a:solidFill>
                  <a:srgbClr val="FF0000"/>
                </a:solidFill>
              </a:rPr>
              <a:t>Digital Dependency: </a:t>
            </a:r>
          </a:p>
          <a:p>
            <a:r>
              <a:rPr lang="en-IN" sz="2400" dirty="0"/>
              <a:t>While digital empowerment is beneficial, excessive digital usage and screen time </a:t>
            </a:r>
            <a:r>
              <a:rPr lang="en-IN" sz="2400" dirty="0" smtClean="0"/>
              <a:t>can </a:t>
            </a:r>
            <a:r>
              <a:rPr lang="en-IN" sz="2400" dirty="0"/>
              <a:t>have negative impacts on individuals' mental health, well-being, and </a:t>
            </a:r>
            <a:r>
              <a:rPr lang="en-IN" sz="2400" dirty="0" smtClean="0"/>
              <a:t>productivity</a:t>
            </a:r>
            <a:r>
              <a:rPr lang="en-IN" sz="2400" dirty="0"/>
              <a:t>. Balancing digital engagement with offline activities, promoting digital </a:t>
            </a:r>
            <a:r>
              <a:rPr lang="en-IN" sz="2400" dirty="0" smtClean="0"/>
              <a:t>wellness</a:t>
            </a:r>
            <a:r>
              <a:rPr lang="en-IN" sz="2400" dirty="0"/>
              <a:t>, and encouraging healthy digital habits are essential to mitigate the </a:t>
            </a:r>
            <a:r>
              <a:rPr lang="en-IN" sz="2400" dirty="0" smtClean="0"/>
              <a:t>potential </a:t>
            </a:r>
            <a:r>
              <a:rPr lang="en-IN" sz="2400" dirty="0"/>
              <a:t>negative consequences of digital dependency</a:t>
            </a:r>
          </a:p>
        </p:txBody>
      </p:sp>
    </p:spTree>
    <p:extLst>
      <p:ext uri="{BB962C8B-B14F-4D97-AF65-F5344CB8AC3E}">
        <p14:creationId xmlns:p14="http://schemas.microsoft.com/office/powerpoint/2010/main" val="412016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Autofit/>
          </a:bodyPr>
          <a:lstStyle/>
          <a:p>
            <a:r>
              <a:rPr lang="en-IN" sz="2400" dirty="0" smtClean="0">
                <a:solidFill>
                  <a:srgbClr val="FFFF00"/>
                </a:solidFill>
              </a:rPr>
              <a:t> </a:t>
            </a:r>
            <a:r>
              <a:rPr lang="en-IN" sz="2400" dirty="0">
                <a:solidFill>
                  <a:srgbClr val="FFFF00"/>
                </a:solidFill>
              </a:rPr>
              <a:t> Challenges of Digital Inclusion and Digital Empowerment:</a:t>
            </a:r>
            <a:endParaRPr lang="en-IN" sz="2400" dirty="0">
              <a:solidFill>
                <a:srgbClr val="FFFF00"/>
              </a:solidFill>
            </a:endParaRPr>
          </a:p>
        </p:txBody>
      </p:sp>
      <p:sp>
        <p:nvSpPr>
          <p:cNvPr id="4" name="TextBox 3"/>
          <p:cNvSpPr txBox="1"/>
          <p:nvPr/>
        </p:nvSpPr>
        <p:spPr>
          <a:xfrm>
            <a:off x="685800" y="2133600"/>
            <a:ext cx="7696200" cy="3785652"/>
          </a:xfrm>
          <a:prstGeom prst="rect">
            <a:avLst/>
          </a:prstGeom>
          <a:noFill/>
        </p:spPr>
        <p:txBody>
          <a:bodyPr wrap="square" rtlCol="0">
            <a:spAutoFit/>
          </a:bodyPr>
          <a:lstStyle/>
          <a:p>
            <a:r>
              <a:rPr lang="en-IN" sz="2400" dirty="0">
                <a:solidFill>
                  <a:srgbClr val="FF0000"/>
                </a:solidFill>
              </a:rPr>
              <a:t>Digital Security and Privacy: </a:t>
            </a:r>
          </a:p>
          <a:p>
            <a:r>
              <a:rPr lang="en-IN" sz="2400" dirty="0"/>
              <a:t>Protecting individuals' personal data, privacy, and digital identities is a critical </a:t>
            </a:r>
            <a:r>
              <a:rPr lang="en-IN" sz="2400" dirty="0" smtClean="0"/>
              <a:t>aspect </a:t>
            </a:r>
            <a:r>
              <a:rPr lang="en-IN" sz="2400" dirty="0"/>
              <a:t>of digital inclusion. Privacy breaches, data misuse, and cyber threats </a:t>
            </a:r>
            <a:r>
              <a:rPr lang="en-IN" sz="2400" dirty="0" smtClean="0"/>
              <a:t>pose </a:t>
            </a:r>
            <a:r>
              <a:rPr lang="en-IN" sz="2400" dirty="0"/>
              <a:t>significant challenges to individuals' digital empowerment. Establishing </a:t>
            </a:r>
            <a:r>
              <a:rPr lang="en-IN" sz="2400" dirty="0" smtClean="0"/>
              <a:t>stringent </a:t>
            </a:r>
            <a:r>
              <a:rPr lang="en-IN" sz="2400" dirty="0"/>
              <a:t>data protection regulations, promoting </a:t>
            </a:r>
            <a:r>
              <a:rPr lang="en-IN" sz="2400" dirty="0" err="1"/>
              <a:t>cybersecurity</a:t>
            </a:r>
            <a:r>
              <a:rPr lang="en-IN" sz="2400" dirty="0"/>
              <a:t> awareness and </a:t>
            </a:r>
            <a:r>
              <a:rPr lang="en-IN" sz="2400" dirty="0" smtClean="0"/>
              <a:t>education</a:t>
            </a:r>
            <a:r>
              <a:rPr lang="en-IN" sz="2400" dirty="0"/>
              <a:t>, and empowering individuals with knowledge and tools to protect their </a:t>
            </a:r>
            <a:r>
              <a:rPr lang="en-IN" sz="2400" dirty="0" smtClean="0"/>
              <a:t>digital </a:t>
            </a:r>
            <a:r>
              <a:rPr lang="en-IN" sz="2400" dirty="0"/>
              <a:t>identities are necessary to ensure digital safety and privacy</a:t>
            </a:r>
          </a:p>
        </p:txBody>
      </p:sp>
    </p:spTree>
    <p:extLst>
      <p:ext uri="{BB962C8B-B14F-4D97-AF65-F5344CB8AC3E}">
        <p14:creationId xmlns:p14="http://schemas.microsoft.com/office/powerpoint/2010/main" val="341264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t> </a:t>
            </a:r>
            <a:r>
              <a:rPr lang="en-IN" sz="3300" dirty="0"/>
              <a:t>Digital Empowerment</a:t>
            </a:r>
            <a:endParaRPr lang="en-IN" sz="3300" dirty="0"/>
          </a:p>
          <a:p>
            <a:r>
              <a:rPr lang="en-IN" dirty="0"/>
              <a:t/>
            </a:r>
            <a:br>
              <a:rPr lang="en-IN" dirty="0"/>
            </a:br>
            <a:endParaRPr lang="en-IN" dirty="0"/>
          </a:p>
        </p:txBody>
      </p:sp>
      <p:sp>
        <p:nvSpPr>
          <p:cNvPr id="4" name="TextBox 3"/>
          <p:cNvSpPr txBox="1"/>
          <p:nvPr/>
        </p:nvSpPr>
        <p:spPr>
          <a:xfrm>
            <a:off x="990600" y="2133600"/>
            <a:ext cx="7010400" cy="4216539"/>
          </a:xfrm>
          <a:prstGeom prst="rect">
            <a:avLst/>
          </a:prstGeom>
          <a:noFill/>
        </p:spPr>
        <p:txBody>
          <a:bodyPr wrap="square" rtlCol="0">
            <a:spAutoFit/>
          </a:bodyPr>
          <a:lstStyle/>
          <a:p>
            <a:r>
              <a:rPr lang="en-IN" sz="2400" dirty="0"/>
              <a:t>Digital empowerment refers to the ability of individuals and communities to access, use, </a:t>
            </a:r>
            <a:r>
              <a:rPr lang="en-IN" sz="2400" dirty="0" smtClean="0"/>
              <a:t>and create </a:t>
            </a:r>
            <a:r>
              <a:rPr lang="en-IN" sz="2400" dirty="0"/>
              <a:t>digital technologies in order to improve their </a:t>
            </a:r>
            <a:r>
              <a:rPr lang="en-IN" sz="2800" dirty="0"/>
              <a:t>socio-economic</a:t>
            </a:r>
            <a:r>
              <a:rPr lang="en-IN" sz="2400" dirty="0"/>
              <a:t> well-being and to participate fully in the information society. This can include access to digital </a:t>
            </a:r>
            <a:r>
              <a:rPr lang="en-IN" sz="2400" dirty="0" smtClean="0"/>
              <a:t>literacy education</a:t>
            </a:r>
            <a:r>
              <a:rPr lang="en-IN" sz="2400" dirty="0"/>
              <a:t>, internet access, and digital tools and resources. The goal of digital </a:t>
            </a:r>
            <a:r>
              <a:rPr lang="en-IN" sz="2400" dirty="0" smtClean="0"/>
              <a:t>empowerment is </a:t>
            </a:r>
            <a:r>
              <a:rPr lang="en-IN" sz="2400" dirty="0"/>
              <a:t>to bridge the digital divide and to provide marginalized communities with the </a:t>
            </a:r>
            <a:r>
              <a:rPr lang="en-IN" sz="2400" dirty="0" smtClean="0"/>
              <a:t>resources and </a:t>
            </a:r>
            <a:r>
              <a:rPr lang="en-IN" sz="2400" dirty="0"/>
              <a:t>skills they need to fully participate in the digital economy.</a:t>
            </a:r>
          </a:p>
        </p:txBody>
      </p:sp>
    </p:spTree>
    <p:extLst>
      <p:ext uri="{BB962C8B-B14F-4D97-AF65-F5344CB8AC3E}">
        <p14:creationId xmlns:p14="http://schemas.microsoft.com/office/powerpoint/2010/main" val="92363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2400" dirty="0" smtClean="0">
                <a:solidFill>
                  <a:srgbClr val="FFFF00"/>
                </a:solidFill>
              </a:rPr>
              <a:t> </a:t>
            </a:r>
            <a:r>
              <a:rPr lang="en-IN" sz="2400" dirty="0">
                <a:solidFill>
                  <a:srgbClr val="FFFF00"/>
                </a:solidFill>
              </a:rPr>
              <a:t> Challenges of Digital Inclusion and Digital Empowerment:</a:t>
            </a:r>
            <a:endParaRPr lang="en-IN" sz="2400" dirty="0">
              <a:solidFill>
                <a:srgbClr val="FFFF00"/>
              </a:solidFill>
            </a:endParaRPr>
          </a:p>
        </p:txBody>
      </p:sp>
      <p:sp>
        <p:nvSpPr>
          <p:cNvPr id="4" name="TextBox 3"/>
          <p:cNvSpPr txBox="1"/>
          <p:nvPr/>
        </p:nvSpPr>
        <p:spPr>
          <a:xfrm>
            <a:off x="457200" y="2133600"/>
            <a:ext cx="8382000" cy="3785652"/>
          </a:xfrm>
          <a:prstGeom prst="rect">
            <a:avLst/>
          </a:prstGeom>
          <a:noFill/>
        </p:spPr>
        <p:txBody>
          <a:bodyPr wrap="square" rtlCol="0">
            <a:spAutoFit/>
          </a:bodyPr>
          <a:lstStyle/>
          <a:p>
            <a:r>
              <a:rPr lang="en-IN" sz="2400" dirty="0">
                <a:solidFill>
                  <a:srgbClr val="FF0000"/>
                </a:solidFill>
              </a:rPr>
              <a:t>Resistance to Change: </a:t>
            </a:r>
          </a:p>
          <a:p>
            <a:r>
              <a:rPr lang="en-IN" sz="2400" dirty="0"/>
              <a:t>Resistance and </a:t>
            </a:r>
            <a:r>
              <a:rPr lang="en-IN" sz="2400" dirty="0" err="1"/>
              <a:t>skepticism</a:t>
            </a:r>
            <a:r>
              <a:rPr lang="en-IN" sz="2400" dirty="0"/>
              <a:t> towards adopting digital technologies and embracing </a:t>
            </a:r>
            <a:r>
              <a:rPr lang="en-IN" sz="2400" dirty="0" smtClean="0"/>
              <a:t>digital </a:t>
            </a:r>
            <a:r>
              <a:rPr lang="en-IN" sz="2400" dirty="0"/>
              <a:t>transformation can hinder digital inclusion efforts. Overcoming resistance </a:t>
            </a:r>
            <a:r>
              <a:rPr lang="en-IN" sz="2400" dirty="0" smtClean="0"/>
              <a:t>requires </a:t>
            </a:r>
            <a:r>
              <a:rPr lang="en-IN" sz="2400" dirty="0"/>
              <a:t>effective communication, awareness campaigns, and demonstrating the </a:t>
            </a:r>
            <a:r>
              <a:rPr lang="en-IN" sz="2400" dirty="0" smtClean="0"/>
              <a:t>benefits </a:t>
            </a:r>
            <a:r>
              <a:rPr lang="en-IN" sz="2400" dirty="0"/>
              <a:t>of digital technologies in various aspects of life, such as education, </a:t>
            </a:r>
            <a:r>
              <a:rPr lang="en-IN" sz="2400" dirty="0" smtClean="0"/>
              <a:t>healthcare</a:t>
            </a:r>
            <a:r>
              <a:rPr lang="en-IN" sz="2400" dirty="0"/>
              <a:t>, and governance. Addressing concerns and providing support during </a:t>
            </a:r>
            <a:r>
              <a:rPr lang="en-IN" sz="2400" dirty="0" smtClean="0"/>
              <a:t>the </a:t>
            </a:r>
            <a:r>
              <a:rPr lang="en-IN" sz="2400" dirty="0"/>
              <a:t>transition to digital platforms can help individuals embrace technology and </a:t>
            </a:r>
            <a:r>
              <a:rPr lang="en-IN" sz="2400" dirty="0" smtClean="0"/>
              <a:t>benefit </a:t>
            </a:r>
            <a:r>
              <a:rPr lang="en-IN" sz="2400" dirty="0"/>
              <a:t>from digital inclusion initiatives.</a:t>
            </a:r>
          </a:p>
        </p:txBody>
      </p:sp>
    </p:spTree>
    <p:extLst>
      <p:ext uri="{BB962C8B-B14F-4D97-AF65-F5344CB8AC3E}">
        <p14:creationId xmlns:p14="http://schemas.microsoft.com/office/powerpoint/2010/main" val="3748589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85800" y="1219200"/>
            <a:ext cx="8153400" cy="914400"/>
          </a:xfrm>
        </p:spPr>
        <p:txBody>
          <a:bodyPr>
            <a:noAutofit/>
          </a:bodyPr>
          <a:lstStyle/>
          <a:p>
            <a:r>
              <a:rPr lang="en-IN" dirty="0" smtClean="0">
                <a:solidFill>
                  <a:srgbClr val="FFFF00"/>
                </a:solidFill>
              </a:rPr>
              <a:t> </a:t>
            </a:r>
            <a:r>
              <a:rPr lang="en-IN" dirty="0">
                <a:solidFill>
                  <a:srgbClr val="FFFF00"/>
                </a:solidFill>
              </a:rPr>
              <a:t> </a:t>
            </a:r>
            <a:r>
              <a:rPr lang="en-IN" dirty="0" smtClean="0">
                <a:solidFill>
                  <a:srgbClr val="FFFF00"/>
                </a:solidFill>
              </a:rPr>
              <a:t>Vision </a:t>
            </a:r>
            <a:r>
              <a:rPr lang="en-IN" dirty="0">
                <a:solidFill>
                  <a:srgbClr val="FFFF00"/>
                </a:solidFill>
              </a:rPr>
              <a:t>of Digital India: </a:t>
            </a:r>
            <a:r>
              <a:rPr lang="en-IN" dirty="0" err="1">
                <a:solidFill>
                  <a:srgbClr val="FFFF00"/>
                </a:solidFill>
              </a:rPr>
              <a:t>DigiLocker</a:t>
            </a:r>
            <a:r>
              <a:rPr lang="en-IN" dirty="0">
                <a:solidFill>
                  <a:srgbClr val="FFFF00"/>
                </a:solidFill>
              </a:rPr>
              <a:t>, E-Hospitals, </a:t>
            </a:r>
            <a:r>
              <a:rPr lang="en-IN" dirty="0" smtClean="0">
                <a:solidFill>
                  <a:srgbClr val="FFFF00"/>
                </a:solidFill>
              </a:rPr>
              <a:t>e-</a:t>
            </a:r>
            <a:r>
              <a:rPr lang="en-IN" dirty="0" err="1" smtClean="0">
                <a:solidFill>
                  <a:srgbClr val="FFFF00"/>
                </a:solidFill>
              </a:rPr>
              <a:t>Pathshala</a:t>
            </a:r>
            <a:r>
              <a:rPr lang="en-IN" dirty="0" smtClean="0">
                <a:solidFill>
                  <a:srgbClr val="FFFF00"/>
                </a:solidFill>
              </a:rPr>
              <a:t>, BHIM </a:t>
            </a:r>
            <a:r>
              <a:rPr lang="en-IN" dirty="0">
                <a:solidFill>
                  <a:srgbClr val="FFFF00"/>
                </a:solidFill>
              </a:rPr>
              <a:t>e-</a:t>
            </a:r>
            <a:r>
              <a:rPr lang="en-IN" dirty="0" err="1">
                <a:solidFill>
                  <a:srgbClr val="FFFF00"/>
                </a:solidFill>
              </a:rPr>
              <a:t>Kranti</a:t>
            </a:r>
            <a:r>
              <a:rPr lang="en-IN" dirty="0">
                <a:solidFill>
                  <a:srgbClr val="FFFF00"/>
                </a:solidFill>
              </a:rPr>
              <a:t> </a:t>
            </a:r>
          </a:p>
          <a:p>
            <a:r>
              <a:rPr lang="en-IN" dirty="0">
                <a:solidFill>
                  <a:srgbClr val="FFFF00"/>
                </a:solidFill>
              </a:rPr>
              <a:t>(Electronic Delivery of Services), e-Health Campaigns</a:t>
            </a:r>
          </a:p>
        </p:txBody>
      </p:sp>
      <p:sp>
        <p:nvSpPr>
          <p:cNvPr id="4" name="TextBox 3"/>
          <p:cNvSpPr txBox="1"/>
          <p:nvPr/>
        </p:nvSpPr>
        <p:spPr>
          <a:xfrm>
            <a:off x="701040" y="1981200"/>
            <a:ext cx="8153400" cy="4493538"/>
          </a:xfrm>
          <a:prstGeom prst="rect">
            <a:avLst/>
          </a:prstGeom>
          <a:noFill/>
        </p:spPr>
        <p:txBody>
          <a:bodyPr wrap="square" rtlCol="0">
            <a:spAutoFit/>
          </a:bodyPr>
          <a:lstStyle/>
          <a:p>
            <a:r>
              <a:rPr lang="en-IN" sz="2200" dirty="0" err="1">
                <a:solidFill>
                  <a:srgbClr val="FF0000"/>
                </a:solidFill>
              </a:rPr>
              <a:t>DigiLocker</a:t>
            </a:r>
            <a:r>
              <a:rPr lang="en-IN" sz="2200" dirty="0"/>
              <a:t>: </a:t>
            </a:r>
          </a:p>
          <a:p>
            <a:r>
              <a:rPr lang="en-IN" sz="2200" dirty="0" err="1"/>
              <a:t>DigiLocker</a:t>
            </a:r>
            <a:r>
              <a:rPr lang="en-IN" sz="2200" dirty="0"/>
              <a:t> is a cloud-based platform that provides citizens with a secure digital </a:t>
            </a:r>
            <a:r>
              <a:rPr lang="en-IN" sz="2200" dirty="0" smtClean="0"/>
              <a:t>storage </a:t>
            </a:r>
            <a:r>
              <a:rPr lang="en-IN" sz="2200" dirty="0"/>
              <a:t>space for their important documents, such as educational certificates, </a:t>
            </a:r>
            <a:r>
              <a:rPr lang="en-IN" sz="2200" dirty="0" smtClean="0"/>
              <a:t>identification </a:t>
            </a:r>
            <a:r>
              <a:rPr lang="en-IN" sz="2200" dirty="0"/>
              <a:t>proofs, and government-issued documents. It eliminates the need </a:t>
            </a:r>
            <a:r>
              <a:rPr lang="en-IN" sz="2200" dirty="0" smtClean="0"/>
              <a:t>for </a:t>
            </a:r>
            <a:r>
              <a:rPr lang="en-IN" sz="2200" dirty="0"/>
              <a:t>individuals to carry physical copies of their documents and provides a </a:t>
            </a:r>
            <a:r>
              <a:rPr lang="en-IN" sz="2200" dirty="0" smtClean="0"/>
              <a:t>convenient </a:t>
            </a:r>
            <a:r>
              <a:rPr lang="en-IN" sz="2200" dirty="0"/>
              <a:t>and reliable digital alternative. </a:t>
            </a:r>
            <a:r>
              <a:rPr lang="en-IN" sz="2200" dirty="0" err="1"/>
              <a:t>DigiLocker</a:t>
            </a:r>
            <a:r>
              <a:rPr lang="en-IN" sz="2200" dirty="0"/>
              <a:t> ensures data privacy </a:t>
            </a:r>
            <a:r>
              <a:rPr lang="en-IN" sz="2200" dirty="0" smtClean="0"/>
              <a:t>and </a:t>
            </a:r>
            <a:r>
              <a:rPr lang="en-IN" sz="2200" dirty="0"/>
              <a:t>security, allowing individuals to store and access their documents anytime and </a:t>
            </a:r>
            <a:r>
              <a:rPr lang="en-IN" sz="2200" dirty="0" smtClean="0"/>
              <a:t>anywhere </a:t>
            </a:r>
            <a:r>
              <a:rPr lang="en-IN" sz="2200" dirty="0"/>
              <a:t>through a mobile app or web portal. The platform also facilitates easy </a:t>
            </a:r>
            <a:r>
              <a:rPr lang="en-IN" sz="2200" dirty="0" smtClean="0"/>
              <a:t>verification </a:t>
            </a:r>
            <a:r>
              <a:rPr lang="en-IN" sz="2200" dirty="0"/>
              <a:t>of documents, making it a valuable tool for various purposes like job </a:t>
            </a:r>
            <a:r>
              <a:rPr lang="en-IN" sz="2200" dirty="0" smtClean="0"/>
              <a:t>applications</a:t>
            </a:r>
            <a:r>
              <a:rPr lang="en-IN" sz="2200" dirty="0"/>
              <a:t>, education admissions, and government services</a:t>
            </a:r>
          </a:p>
          <a:p>
            <a:endParaRPr lang="en-IN" sz="2200" dirty="0"/>
          </a:p>
        </p:txBody>
      </p:sp>
    </p:spTree>
    <p:extLst>
      <p:ext uri="{BB962C8B-B14F-4D97-AF65-F5344CB8AC3E}">
        <p14:creationId xmlns:p14="http://schemas.microsoft.com/office/powerpoint/2010/main" val="1040715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914400" y="1219200"/>
            <a:ext cx="7696200" cy="914400"/>
          </a:xfrm>
        </p:spPr>
        <p:txBody>
          <a:bodyPr>
            <a:normAutofit fontScale="92500"/>
          </a:bodyPr>
          <a:lstStyle/>
          <a:p>
            <a:r>
              <a:rPr lang="en-IN" dirty="0" smtClean="0">
                <a:solidFill>
                  <a:srgbClr val="FFFF00"/>
                </a:solidFill>
              </a:rPr>
              <a:t> </a:t>
            </a:r>
            <a:r>
              <a:rPr lang="en-IN" dirty="0">
                <a:solidFill>
                  <a:srgbClr val="FFFF00"/>
                </a:solidFill>
              </a:rPr>
              <a:t> </a:t>
            </a:r>
            <a:r>
              <a:rPr lang="en-IN" dirty="0" smtClean="0">
                <a:solidFill>
                  <a:srgbClr val="FFFF00"/>
                </a:solidFill>
              </a:rPr>
              <a:t>Vision </a:t>
            </a:r>
            <a:r>
              <a:rPr lang="en-IN" dirty="0">
                <a:solidFill>
                  <a:srgbClr val="FFFF00"/>
                </a:solidFill>
              </a:rPr>
              <a:t>of Digital India: </a:t>
            </a:r>
            <a:r>
              <a:rPr lang="en-IN" dirty="0" err="1">
                <a:solidFill>
                  <a:srgbClr val="FFFF00"/>
                </a:solidFill>
              </a:rPr>
              <a:t>DigiLocker</a:t>
            </a:r>
            <a:r>
              <a:rPr lang="en-IN" dirty="0">
                <a:solidFill>
                  <a:srgbClr val="FFFF00"/>
                </a:solidFill>
              </a:rPr>
              <a:t>, E-Hospitals, e-</a:t>
            </a:r>
            <a:r>
              <a:rPr lang="en-IN" dirty="0" err="1">
                <a:solidFill>
                  <a:srgbClr val="FFFF00"/>
                </a:solidFill>
              </a:rPr>
              <a:t>Pathshala</a:t>
            </a:r>
            <a:r>
              <a:rPr lang="en-IN" dirty="0">
                <a:solidFill>
                  <a:srgbClr val="FFFF00"/>
                </a:solidFill>
              </a:rPr>
              <a:t>, BHIM e-</a:t>
            </a:r>
            <a:r>
              <a:rPr lang="en-IN" dirty="0" err="1">
                <a:solidFill>
                  <a:srgbClr val="FFFF00"/>
                </a:solidFill>
              </a:rPr>
              <a:t>Kranti</a:t>
            </a:r>
            <a:r>
              <a:rPr lang="en-IN" dirty="0">
                <a:solidFill>
                  <a:srgbClr val="FFFF00"/>
                </a:solidFill>
              </a:rPr>
              <a:t> </a:t>
            </a:r>
          </a:p>
          <a:p>
            <a:r>
              <a:rPr lang="en-IN" dirty="0">
                <a:solidFill>
                  <a:srgbClr val="FFFF00"/>
                </a:solidFill>
              </a:rPr>
              <a:t>(Electronic Delivery of Services), e-Health Campaigns</a:t>
            </a:r>
          </a:p>
        </p:txBody>
      </p:sp>
      <p:sp>
        <p:nvSpPr>
          <p:cNvPr id="4" name="TextBox 3"/>
          <p:cNvSpPr txBox="1"/>
          <p:nvPr/>
        </p:nvSpPr>
        <p:spPr>
          <a:xfrm>
            <a:off x="685800" y="2133600"/>
            <a:ext cx="8153400" cy="4832092"/>
          </a:xfrm>
          <a:prstGeom prst="rect">
            <a:avLst/>
          </a:prstGeom>
          <a:noFill/>
        </p:spPr>
        <p:txBody>
          <a:bodyPr wrap="square" rtlCol="0">
            <a:spAutoFit/>
          </a:bodyPr>
          <a:lstStyle/>
          <a:p>
            <a:r>
              <a:rPr lang="en-IN" sz="2200" dirty="0">
                <a:solidFill>
                  <a:srgbClr val="FF0000"/>
                </a:solidFill>
              </a:rPr>
              <a:t>E-Hospitals: </a:t>
            </a:r>
          </a:p>
          <a:p>
            <a:r>
              <a:rPr lang="en-IN" sz="2200" dirty="0"/>
              <a:t>The E-Hospitals initiative focuses on digitizing healthcare services to improve </a:t>
            </a:r>
            <a:r>
              <a:rPr lang="en-IN" sz="2200" dirty="0" smtClean="0"/>
              <a:t>accessibility</a:t>
            </a:r>
            <a:r>
              <a:rPr lang="en-IN" sz="2200" dirty="0"/>
              <a:t>, efficiency, and patient experience. It encompasses various digital </a:t>
            </a:r>
            <a:r>
              <a:rPr lang="en-IN" sz="2200" dirty="0" smtClean="0"/>
              <a:t>solutions</a:t>
            </a:r>
            <a:r>
              <a:rPr lang="en-IN" sz="2200" dirty="0"/>
              <a:t>, including online registration, appointment scheduling, electronic health </a:t>
            </a:r>
            <a:r>
              <a:rPr lang="en-IN" sz="2200" dirty="0" smtClean="0"/>
              <a:t>records </a:t>
            </a:r>
            <a:r>
              <a:rPr lang="en-IN" sz="2200" dirty="0"/>
              <a:t>(EHR), and telemedicine consultations. E-Hospitals streamline </a:t>
            </a:r>
            <a:r>
              <a:rPr lang="en-IN" sz="2200" dirty="0" smtClean="0"/>
              <a:t>administrative </a:t>
            </a:r>
            <a:r>
              <a:rPr lang="en-IN" sz="2200" dirty="0"/>
              <a:t>processes, reduce waiting times, and enhance communication </a:t>
            </a:r>
            <a:r>
              <a:rPr lang="en-IN" sz="2200" dirty="0" smtClean="0"/>
              <a:t>between </a:t>
            </a:r>
            <a:r>
              <a:rPr lang="en-IN" sz="2200" dirty="0"/>
              <a:t>patients and healthcare providers. It enables individuals to access </a:t>
            </a:r>
            <a:r>
              <a:rPr lang="en-IN" sz="2200" dirty="0" smtClean="0"/>
              <a:t>healthcare </a:t>
            </a:r>
            <a:r>
              <a:rPr lang="en-IN" sz="2200" dirty="0"/>
              <a:t>services remotely, particularly beneficial for those in rural or remote </a:t>
            </a:r>
            <a:r>
              <a:rPr lang="en-IN" sz="2200" dirty="0" smtClean="0"/>
              <a:t>areas</a:t>
            </a:r>
            <a:r>
              <a:rPr lang="en-IN" sz="2200" dirty="0"/>
              <a:t>. The initiative also promotes interoperability among healthcare providers, </a:t>
            </a:r>
          </a:p>
          <a:p>
            <a:r>
              <a:rPr lang="en-IN" sz="2200" dirty="0"/>
              <a:t>ensuring seamless sharing of patient information and fostering continuity of care</a:t>
            </a:r>
          </a:p>
          <a:p>
            <a:endParaRPr lang="en-IN" sz="2200" dirty="0"/>
          </a:p>
        </p:txBody>
      </p:sp>
    </p:spTree>
    <p:extLst>
      <p:ext uri="{BB962C8B-B14F-4D97-AF65-F5344CB8AC3E}">
        <p14:creationId xmlns:p14="http://schemas.microsoft.com/office/powerpoint/2010/main" val="631720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762000" y="1219200"/>
            <a:ext cx="7924800" cy="914400"/>
          </a:xfrm>
        </p:spPr>
        <p:txBody>
          <a:bodyPr>
            <a:noAutofit/>
          </a:bodyPr>
          <a:lstStyle/>
          <a:p>
            <a:r>
              <a:rPr lang="en-IN" dirty="0" smtClean="0">
                <a:solidFill>
                  <a:srgbClr val="FFFF00"/>
                </a:solidFill>
              </a:rPr>
              <a:t> </a:t>
            </a:r>
            <a:r>
              <a:rPr lang="en-IN" dirty="0">
                <a:solidFill>
                  <a:srgbClr val="FFFF00"/>
                </a:solidFill>
              </a:rPr>
              <a:t> </a:t>
            </a:r>
            <a:r>
              <a:rPr lang="en-IN" dirty="0" smtClean="0">
                <a:solidFill>
                  <a:srgbClr val="FFFF00"/>
                </a:solidFill>
              </a:rPr>
              <a:t>Vision </a:t>
            </a:r>
            <a:r>
              <a:rPr lang="en-IN" dirty="0">
                <a:solidFill>
                  <a:srgbClr val="FFFF00"/>
                </a:solidFill>
              </a:rPr>
              <a:t>of Digital India: </a:t>
            </a:r>
            <a:r>
              <a:rPr lang="en-IN" dirty="0" err="1">
                <a:solidFill>
                  <a:srgbClr val="FFFF00"/>
                </a:solidFill>
              </a:rPr>
              <a:t>DigiLocker</a:t>
            </a:r>
            <a:r>
              <a:rPr lang="en-IN" dirty="0">
                <a:solidFill>
                  <a:srgbClr val="FFFF00"/>
                </a:solidFill>
              </a:rPr>
              <a:t>, E-Hospitals, e-</a:t>
            </a:r>
            <a:r>
              <a:rPr lang="en-IN" dirty="0" err="1">
                <a:solidFill>
                  <a:srgbClr val="FFFF00"/>
                </a:solidFill>
              </a:rPr>
              <a:t>Pathshala</a:t>
            </a:r>
            <a:r>
              <a:rPr lang="en-IN" dirty="0" smtClean="0">
                <a:solidFill>
                  <a:srgbClr val="FFFF00"/>
                </a:solidFill>
              </a:rPr>
              <a:t>,</a:t>
            </a:r>
          </a:p>
          <a:p>
            <a:r>
              <a:rPr lang="en-IN" dirty="0" smtClean="0">
                <a:solidFill>
                  <a:srgbClr val="FFFF00"/>
                </a:solidFill>
              </a:rPr>
              <a:t> </a:t>
            </a:r>
            <a:r>
              <a:rPr lang="en-IN" dirty="0">
                <a:solidFill>
                  <a:srgbClr val="FFFF00"/>
                </a:solidFill>
              </a:rPr>
              <a:t>BHIM e-</a:t>
            </a:r>
            <a:r>
              <a:rPr lang="en-IN" dirty="0" err="1">
                <a:solidFill>
                  <a:srgbClr val="FFFF00"/>
                </a:solidFill>
              </a:rPr>
              <a:t>Kranti</a:t>
            </a:r>
            <a:r>
              <a:rPr lang="en-IN" dirty="0">
                <a:solidFill>
                  <a:srgbClr val="FFFF00"/>
                </a:solidFill>
              </a:rPr>
              <a:t> </a:t>
            </a:r>
            <a:r>
              <a:rPr lang="en-IN" dirty="0" smtClean="0">
                <a:solidFill>
                  <a:srgbClr val="FFFF00"/>
                </a:solidFill>
              </a:rPr>
              <a:t>(</a:t>
            </a:r>
            <a:r>
              <a:rPr lang="en-IN" dirty="0">
                <a:solidFill>
                  <a:srgbClr val="FFFF00"/>
                </a:solidFill>
              </a:rPr>
              <a:t>Electronic Delivery of Services), e-Health Campaigns</a:t>
            </a:r>
          </a:p>
        </p:txBody>
      </p:sp>
      <p:sp>
        <p:nvSpPr>
          <p:cNvPr id="4" name="TextBox 3"/>
          <p:cNvSpPr txBox="1"/>
          <p:nvPr/>
        </p:nvSpPr>
        <p:spPr>
          <a:xfrm>
            <a:off x="685800" y="2133600"/>
            <a:ext cx="8153400" cy="4524315"/>
          </a:xfrm>
          <a:prstGeom prst="rect">
            <a:avLst/>
          </a:prstGeom>
          <a:noFill/>
        </p:spPr>
        <p:txBody>
          <a:bodyPr wrap="square" rtlCol="0">
            <a:spAutoFit/>
          </a:bodyPr>
          <a:lstStyle/>
          <a:p>
            <a:r>
              <a:rPr lang="en-IN" sz="2400" dirty="0">
                <a:solidFill>
                  <a:srgbClr val="FF0000"/>
                </a:solidFill>
              </a:rPr>
              <a:t>e-</a:t>
            </a:r>
            <a:r>
              <a:rPr lang="en-IN" sz="2400" dirty="0" err="1">
                <a:solidFill>
                  <a:srgbClr val="FF0000"/>
                </a:solidFill>
              </a:rPr>
              <a:t>Pathshala</a:t>
            </a:r>
            <a:r>
              <a:rPr lang="en-IN" sz="2400" dirty="0">
                <a:solidFill>
                  <a:srgbClr val="FF0000"/>
                </a:solidFill>
              </a:rPr>
              <a:t>: </a:t>
            </a:r>
          </a:p>
          <a:p>
            <a:r>
              <a:rPr lang="en-IN" sz="2400" dirty="0"/>
              <a:t>e-</a:t>
            </a:r>
            <a:r>
              <a:rPr lang="en-IN" sz="2400" dirty="0" err="1"/>
              <a:t>Pathshala</a:t>
            </a:r>
            <a:r>
              <a:rPr lang="en-IN" sz="2400" dirty="0"/>
              <a:t> aims to revolutionize education by providing digital resources and </a:t>
            </a:r>
            <a:r>
              <a:rPr lang="en-IN" sz="2400" dirty="0" smtClean="0"/>
              <a:t>tools </a:t>
            </a:r>
            <a:r>
              <a:rPr lang="en-IN" sz="2400" dirty="0"/>
              <a:t>to students and teachers. It offers online textbooks, multimedia content, </a:t>
            </a:r>
            <a:r>
              <a:rPr lang="en-IN" sz="2400" dirty="0" smtClean="0"/>
              <a:t>e-learning </a:t>
            </a:r>
            <a:r>
              <a:rPr lang="en-IN" sz="2400" dirty="0"/>
              <a:t>materials, and interactive learning platforms. e-</a:t>
            </a:r>
            <a:r>
              <a:rPr lang="en-IN" sz="2400" dirty="0" err="1"/>
              <a:t>Pathshala</a:t>
            </a:r>
            <a:r>
              <a:rPr lang="en-IN" sz="2400" dirty="0"/>
              <a:t> caters to </a:t>
            </a:r>
            <a:r>
              <a:rPr lang="en-IN" sz="2400" dirty="0" smtClean="0"/>
              <a:t>students </a:t>
            </a:r>
            <a:r>
              <a:rPr lang="en-IN" sz="2400" dirty="0"/>
              <a:t>of all levels, from primary to higher education, and covers various </a:t>
            </a:r>
            <a:r>
              <a:rPr lang="en-IN" sz="2400" dirty="0" smtClean="0"/>
              <a:t>subjects </a:t>
            </a:r>
            <a:r>
              <a:rPr lang="en-IN" sz="2400" dirty="0"/>
              <a:t>and disciplines. The initiative promotes self-paced learning, </a:t>
            </a:r>
            <a:r>
              <a:rPr lang="en-IN" sz="2400" dirty="0" smtClean="0"/>
              <a:t>personalized </a:t>
            </a:r>
            <a:r>
              <a:rPr lang="en-IN" sz="2400" dirty="0"/>
              <a:t>education, and access to quality educational resources, </a:t>
            </a:r>
            <a:r>
              <a:rPr lang="en-IN" sz="2400" dirty="0" smtClean="0"/>
              <a:t>irrespective </a:t>
            </a:r>
            <a:r>
              <a:rPr lang="en-IN" sz="2400" dirty="0"/>
              <a:t>of geographical location. It also supports teachers in delivering </a:t>
            </a:r>
            <a:r>
              <a:rPr lang="en-IN" sz="2400" dirty="0" smtClean="0"/>
              <a:t>engaging </a:t>
            </a:r>
            <a:r>
              <a:rPr lang="en-IN" sz="2400" dirty="0"/>
              <a:t>and interactive lessons through digital content, fostering a </a:t>
            </a:r>
            <a:r>
              <a:rPr lang="en-IN" sz="2400" dirty="0" smtClean="0"/>
              <a:t>technology-enabled </a:t>
            </a:r>
            <a:r>
              <a:rPr lang="en-IN" sz="2400" dirty="0"/>
              <a:t>education ecosystem.</a:t>
            </a:r>
          </a:p>
        </p:txBody>
      </p:sp>
    </p:spTree>
    <p:extLst>
      <p:ext uri="{BB962C8B-B14F-4D97-AF65-F5344CB8AC3E}">
        <p14:creationId xmlns:p14="http://schemas.microsoft.com/office/powerpoint/2010/main" val="3328652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85800" y="1219200"/>
            <a:ext cx="8153400" cy="914400"/>
          </a:xfrm>
        </p:spPr>
        <p:txBody>
          <a:bodyPr>
            <a:noAutofit/>
          </a:bodyPr>
          <a:lstStyle/>
          <a:p>
            <a:r>
              <a:rPr lang="en-IN" dirty="0" smtClean="0">
                <a:solidFill>
                  <a:srgbClr val="FFFF00"/>
                </a:solidFill>
              </a:rPr>
              <a:t> </a:t>
            </a:r>
            <a:r>
              <a:rPr lang="en-IN" dirty="0">
                <a:solidFill>
                  <a:srgbClr val="FFFF00"/>
                </a:solidFill>
              </a:rPr>
              <a:t> </a:t>
            </a:r>
            <a:r>
              <a:rPr lang="en-IN" dirty="0" smtClean="0">
                <a:solidFill>
                  <a:srgbClr val="FFFF00"/>
                </a:solidFill>
              </a:rPr>
              <a:t>Vision </a:t>
            </a:r>
            <a:r>
              <a:rPr lang="en-IN" dirty="0">
                <a:solidFill>
                  <a:srgbClr val="FFFF00"/>
                </a:solidFill>
              </a:rPr>
              <a:t>of Digital India: </a:t>
            </a:r>
            <a:r>
              <a:rPr lang="en-IN" dirty="0" err="1">
                <a:solidFill>
                  <a:srgbClr val="FFFF00"/>
                </a:solidFill>
              </a:rPr>
              <a:t>DigiLocker</a:t>
            </a:r>
            <a:r>
              <a:rPr lang="en-IN" dirty="0">
                <a:solidFill>
                  <a:srgbClr val="FFFF00"/>
                </a:solidFill>
              </a:rPr>
              <a:t>, E-Hospitals, e-</a:t>
            </a:r>
            <a:r>
              <a:rPr lang="en-IN" dirty="0" err="1">
                <a:solidFill>
                  <a:srgbClr val="FFFF00"/>
                </a:solidFill>
              </a:rPr>
              <a:t>Pathshala</a:t>
            </a:r>
            <a:r>
              <a:rPr lang="en-IN" dirty="0">
                <a:solidFill>
                  <a:srgbClr val="FFFF00"/>
                </a:solidFill>
              </a:rPr>
              <a:t>, BHIM e-</a:t>
            </a:r>
            <a:r>
              <a:rPr lang="en-IN" dirty="0" err="1">
                <a:solidFill>
                  <a:srgbClr val="FFFF00"/>
                </a:solidFill>
              </a:rPr>
              <a:t>Kranti</a:t>
            </a:r>
            <a:r>
              <a:rPr lang="en-IN" dirty="0">
                <a:solidFill>
                  <a:srgbClr val="FFFF00"/>
                </a:solidFill>
              </a:rPr>
              <a:t> </a:t>
            </a:r>
          </a:p>
          <a:p>
            <a:r>
              <a:rPr lang="en-IN" dirty="0">
                <a:solidFill>
                  <a:srgbClr val="FFFF00"/>
                </a:solidFill>
              </a:rPr>
              <a:t>(Electronic Delivery of Services), e-Health Campaigns</a:t>
            </a:r>
          </a:p>
        </p:txBody>
      </p:sp>
      <p:sp>
        <p:nvSpPr>
          <p:cNvPr id="4" name="TextBox 3"/>
          <p:cNvSpPr txBox="1"/>
          <p:nvPr/>
        </p:nvSpPr>
        <p:spPr>
          <a:xfrm>
            <a:off x="685800" y="2133600"/>
            <a:ext cx="8153400" cy="4154984"/>
          </a:xfrm>
          <a:prstGeom prst="rect">
            <a:avLst/>
          </a:prstGeom>
          <a:noFill/>
        </p:spPr>
        <p:txBody>
          <a:bodyPr wrap="square" rtlCol="0">
            <a:spAutoFit/>
          </a:bodyPr>
          <a:lstStyle/>
          <a:p>
            <a:r>
              <a:rPr lang="en-IN" sz="2200" dirty="0">
                <a:solidFill>
                  <a:srgbClr val="FF0000"/>
                </a:solidFill>
              </a:rPr>
              <a:t>BHIM e-</a:t>
            </a:r>
            <a:r>
              <a:rPr lang="en-IN" sz="2200" dirty="0" err="1">
                <a:solidFill>
                  <a:srgbClr val="FF0000"/>
                </a:solidFill>
              </a:rPr>
              <a:t>Kranti</a:t>
            </a:r>
            <a:r>
              <a:rPr lang="en-IN" sz="2200" dirty="0">
                <a:solidFill>
                  <a:srgbClr val="FF0000"/>
                </a:solidFill>
              </a:rPr>
              <a:t> (Electronic Delivery of Services): </a:t>
            </a:r>
          </a:p>
          <a:p>
            <a:r>
              <a:rPr lang="en-IN" sz="2200" dirty="0"/>
              <a:t>BHIM e-</a:t>
            </a:r>
            <a:r>
              <a:rPr lang="en-IN" sz="2200" dirty="0" err="1"/>
              <a:t>Kranti</a:t>
            </a:r>
            <a:r>
              <a:rPr lang="en-IN" sz="2200" dirty="0"/>
              <a:t> focuses on digitizing government services and making them </a:t>
            </a:r>
            <a:r>
              <a:rPr lang="en-IN" sz="2200" dirty="0" smtClean="0"/>
              <a:t>accessible </a:t>
            </a:r>
            <a:r>
              <a:rPr lang="en-IN" sz="2200" dirty="0"/>
              <a:t>to citizens through digital platforms. It aims to simplify and streamline </a:t>
            </a:r>
            <a:r>
              <a:rPr lang="en-IN" sz="2200" dirty="0" smtClean="0"/>
              <a:t>service </a:t>
            </a:r>
            <a:r>
              <a:rPr lang="en-IN" sz="2200" dirty="0"/>
              <a:t>delivery by enabling online applications, payments, and document </a:t>
            </a:r>
            <a:r>
              <a:rPr lang="en-IN" sz="2200" dirty="0" smtClean="0"/>
              <a:t>submission</a:t>
            </a:r>
            <a:r>
              <a:rPr lang="en-IN" sz="2200" dirty="0"/>
              <a:t>. The initiative covers a wide range of services, including applying for </a:t>
            </a:r>
            <a:r>
              <a:rPr lang="en-IN" sz="2200" dirty="0" smtClean="0"/>
              <a:t>government </a:t>
            </a:r>
            <a:r>
              <a:rPr lang="en-IN" sz="2200" dirty="0"/>
              <a:t>schemes, obtaining certificates, and accessing public welfare </a:t>
            </a:r>
            <a:r>
              <a:rPr lang="en-IN" sz="2200" dirty="0" smtClean="0"/>
              <a:t>programs</a:t>
            </a:r>
            <a:r>
              <a:rPr lang="en-IN" sz="2200" dirty="0"/>
              <a:t>. By reducing bureaucratic hurdles, minimizing paperwork, and </a:t>
            </a:r>
            <a:r>
              <a:rPr lang="en-IN" sz="2200" dirty="0" smtClean="0"/>
              <a:t>promoting </a:t>
            </a:r>
            <a:r>
              <a:rPr lang="en-IN" sz="2200" dirty="0"/>
              <a:t>transparency, BHIM e-</a:t>
            </a:r>
            <a:r>
              <a:rPr lang="en-IN" sz="2200" dirty="0" err="1"/>
              <a:t>Kranti</a:t>
            </a:r>
            <a:r>
              <a:rPr lang="en-IN" sz="2200" dirty="0"/>
              <a:t> enhances the efficiency and </a:t>
            </a:r>
            <a:r>
              <a:rPr lang="en-IN" sz="2200" dirty="0" smtClean="0"/>
              <a:t>effectiveness </a:t>
            </a:r>
            <a:r>
              <a:rPr lang="en-IN" sz="2200" dirty="0"/>
              <a:t>of government services. It empowers citizens by enabling them to </a:t>
            </a:r>
            <a:r>
              <a:rPr lang="en-IN" sz="2200" dirty="0" smtClean="0"/>
              <a:t>access </a:t>
            </a:r>
            <a:r>
              <a:rPr lang="en-IN" sz="2200" dirty="0"/>
              <a:t>and avail services conveniently from their homes or any location with </a:t>
            </a:r>
            <a:r>
              <a:rPr lang="en-IN" sz="2200" dirty="0" smtClean="0"/>
              <a:t>internet </a:t>
            </a:r>
            <a:r>
              <a:rPr lang="en-IN" sz="2200" dirty="0"/>
              <a:t>connectivity</a:t>
            </a:r>
          </a:p>
        </p:txBody>
      </p:sp>
    </p:spTree>
    <p:extLst>
      <p:ext uri="{BB962C8B-B14F-4D97-AF65-F5344CB8AC3E}">
        <p14:creationId xmlns:p14="http://schemas.microsoft.com/office/powerpoint/2010/main" val="2159897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85800" y="1219200"/>
            <a:ext cx="8001000" cy="914400"/>
          </a:xfrm>
        </p:spPr>
        <p:txBody>
          <a:bodyPr>
            <a:noAutofit/>
          </a:bodyPr>
          <a:lstStyle/>
          <a:p>
            <a:r>
              <a:rPr lang="en-IN" dirty="0" smtClean="0">
                <a:solidFill>
                  <a:srgbClr val="FFFF00"/>
                </a:solidFill>
              </a:rPr>
              <a:t> </a:t>
            </a:r>
            <a:r>
              <a:rPr lang="en-IN" dirty="0">
                <a:solidFill>
                  <a:srgbClr val="FFFF00"/>
                </a:solidFill>
              </a:rPr>
              <a:t> </a:t>
            </a:r>
            <a:r>
              <a:rPr lang="en-IN" dirty="0" smtClean="0">
                <a:solidFill>
                  <a:srgbClr val="FFFF00"/>
                </a:solidFill>
              </a:rPr>
              <a:t>Vision </a:t>
            </a:r>
            <a:r>
              <a:rPr lang="en-IN" dirty="0">
                <a:solidFill>
                  <a:srgbClr val="FFFF00"/>
                </a:solidFill>
              </a:rPr>
              <a:t>of Digital India: </a:t>
            </a:r>
            <a:r>
              <a:rPr lang="en-IN" dirty="0" err="1">
                <a:solidFill>
                  <a:srgbClr val="FFFF00"/>
                </a:solidFill>
              </a:rPr>
              <a:t>DigiLocker</a:t>
            </a:r>
            <a:r>
              <a:rPr lang="en-IN" dirty="0">
                <a:solidFill>
                  <a:srgbClr val="FFFF00"/>
                </a:solidFill>
              </a:rPr>
              <a:t>, E-Hospitals, </a:t>
            </a:r>
            <a:r>
              <a:rPr lang="en-IN" dirty="0" smtClean="0">
                <a:solidFill>
                  <a:srgbClr val="FFFF00"/>
                </a:solidFill>
              </a:rPr>
              <a:t>e-</a:t>
            </a:r>
            <a:r>
              <a:rPr lang="en-IN" dirty="0" err="1" smtClean="0">
                <a:solidFill>
                  <a:srgbClr val="FFFF00"/>
                </a:solidFill>
              </a:rPr>
              <a:t>Pathshala</a:t>
            </a:r>
            <a:r>
              <a:rPr lang="en-IN" dirty="0" smtClean="0">
                <a:solidFill>
                  <a:srgbClr val="FFFF00"/>
                </a:solidFill>
              </a:rPr>
              <a:t>, </a:t>
            </a:r>
          </a:p>
          <a:p>
            <a:r>
              <a:rPr lang="en-IN" dirty="0" smtClean="0">
                <a:solidFill>
                  <a:srgbClr val="FFFF00"/>
                </a:solidFill>
              </a:rPr>
              <a:t>BHIM </a:t>
            </a:r>
            <a:r>
              <a:rPr lang="en-IN" dirty="0" err="1" smtClean="0">
                <a:solidFill>
                  <a:srgbClr val="FFFF00"/>
                </a:solidFill>
              </a:rPr>
              <a:t>eKranti</a:t>
            </a:r>
            <a:r>
              <a:rPr lang="en-IN" dirty="0" smtClean="0">
                <a:solidFill>
                  <a:srgbClr val="FFFF00"/>
                </a:solidFill>
              </a:rPr>
              <a:t> (</a:t>
            </a:r>
            <a:r>
              <a:rPr lang="en-IN" dirty="0">
                <a:solidFill>
                  <a:srgbClr val="FFFF00"/>
                </a:solidFill>
              </a:rPr>
              <a:t>Electronic Delivery of Services), e-Health Campaigns</a:t>
            </a:r>
          </a:p>
        </p:txBody>
      </p:sp>
      <p:sp>
        <p:nvSpPr>
          <p:cNvPr id="4" name="TextBox 3"/>
          <p:cNvSpPr txBox="1"/>
          <p:nvPr/>
        </p:nvSpPr>
        <p:spPr>
          <a:xfrm>
            <a:off x="685800" y="2133600"/>
            <a:ext cx="8153400" cy="4832092"/>
          </a:xfrm>
          <a:prstGeom prst="rect">
            <a:avLst/>
          </a:prstGeom>
          <a:noFill/>
        </p:spPr>
        <p:txBody>
          <a:bodyPr wrap="square" rtlCol="0">
            <a:spAutoFit/>
          </a:bodyPr>
          <a:lstStyle/>
          <a:p>
            <a:r>
              <a:rPr lang="en-IN" sz="2200" dirty="0">
                <a:solidFill>
                  <a:srgbClr val="FF0000"/>
                </a:solidFill>
              </a:rPr>
              <a:t>e-Health Campaigns: </a:t>
            </a:r>
          </a:p>
          <a:p>
            <a:r>
              <a:rPr lang="en-IN" sz="2200" dirty="0"/>
              <a:t>e-Health campaigns utilize digital technologies to promote </a:t>
            </a:r>
            <a:r>
              <a:rPr lang="en-IN" sz="2200" dirty="0" smtClean="0"/>
              <a:t>healthcare </a:t>
            </a:r>
            <a:r>
              <a:rPr lang="en-IN" sz="2200" dirty="0"/>
              <a:t>awareness, preventive care, and disease management. These campaigns </a:t>
            </a:r>
            <a:r>
              <a:rPr lang="en-IN" sz="2200" dirty="0" smtClean="0"/>
              <a:t>leverage </a:t>
            </a:r>
            <a:r>
              <a:rPr lang="en-IN" sz="2200" dirty="0"/>
              <a:t>online platforms, mobile applications, and digital communication </a:t>
            </a:r>
            <a:r>
              <a:rPr lang="en-IN" sz="2200" dirty="0" smtClean="0"/>
              <a:t>channels </a:t>
            </a:r>
            <a:r>
              <a:rPr lang="en-IN" sz="2200" dirty="0"/>
              <a:t>to disseminate information on healthcare topics, share tips for healthy </a:t>
            </a:r>
            <a:r>
              <a:rPr lang="en-IN" sz="2200" dirty="0" smtClean="0"/>
              <a:t>living</a:t>
            </a:r>
            <a:r>
              <a:rPr lang="en-IN" sz="2200" dirty="0"/>
              <a:t>, and provide guidance on managing common health conditions. e-Health </a:t>
            </a:r>
            <a:r>
              <a:rPr lang="en-IN" sz="2200" dirty="0" smtClean="0"/>
              <a:t>campaigns </a:t>
            </a:r>
            <a:r>
              <a:rPr lang="en-IN" sz="2200" dirty="0"/>
              <a:t>aim to empower individuals to take charge of their health and </a:t>
            </a:r>
            <a:r>
              <a:rPr lang="en-IN" sz="2200" dirty="0" smtClean="0"/>
              <a:t>well-being </a:t>
            </a:r>
            <a:r>
              <a:rPr lang="en-IN" sz="2200" dirty="0"/>
              <a:t>by providing them with reliable and accessible health-related information. </a:t>
            </a:r>
          </a:p>
          <a:p>
            <a:r>
              <a:rPr lang="en-IN" sz="2200" dirty="0"/>
              <a:t>They encourage the adoption of healthy lifestyles, regular screenings, and early </a:t>
            </a:r>
            <a:r>
              <a:rPr lang="en-IN" sz="2200" dirty="0" smtClean="0"/>
              <a:t>intervention</a:t>
            </a:r>
            <a:r>
              <a:rPr lang="en-IN" sz="2200" dirty="0"/>
              <a:t>, leading to improved overall health outcomes</a:t>
            </a:r>
          </a:p>
          <a:p>
            <a:endParaRPr lang="en-IN" sz="2200" dirty="0"/>
          </a:p>
        </p:txBody>
      </p:sp>
    </p:spTree>
    <p:extLst>
      <p:ext uri="{BB962C8B-B14F-4D97-AF65-F5344CB8AC3E}">
        <p14:creationId xmlns:p14="http://schemas.microsoft.com/office/powerpoint/2010/main" val="383203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85800" y="1219200"/>
            <a:ext cx="8001000" cy="914400"/>
          </a:xfrm>
        </p:spPr>
        <p:txBody>
          <a:bodyPr>
            <a:noAutofit/>
          </a:bodyPr>
          <a:lstStyle/>
          <a:p>
            <a:r>
              <a:rPr lang="en-IN" dirty="0" smtClean="0">
                <a:solidFill>
                  <a:srgbClr val="FFFF00"/>
                </a:solidFill>
              </a:rPr>
              <a:t> </a:t>
            </a:r>
            <a:r>
              <a:rPr lang="en-IN" dirty="0">
                <a:solidFill>
                  <a:srgbClr val="FFFF00"/>
                </a:solidFill>
              </a:rPr>
              <a:t> </a:t>
            </a:r>
            <a:r>
              <a:rPr lang="en-IN" dirty="0" smtClean="0">
                <a:solidFill>
                  <a:srgbClr val="FFFF00"/>
                </a:solidFill>
              </a:rPr>
              <a:t>Vision </a:t>
            </a:r>
            <a:r>
              <a:rPr lang="en-IN" dirty="0">
                <a:solidFill>
                  <a:srgbClr val="FFFF00"/>
                </a:solidFill>
              </a:rPr>
              <a:t>of Digital India: </a:t>
            </a:r>
            <a:r>
              <a:rPr lang="en-IN" dirty="0" err="1">
                <a:solidFill>
                  <a:srgbClr val="FFFF00"/>
                </a:solidFill>
              </a:rPr>
              <a:t>DigiLocker</a:t>
            </a:r>
            <a:r>
              <a:rPr lang="en-IN" dirty="0">
                <a:solidFill>
                  <a:srgbClr val="FFFF00"/>
                </a:solidFill>
              </a:rPr>
              <a:t>, E-Hospitals, e-</a:t>
            </a:r>
            <a:r>
              <a:rPr lang="en-IN" dirty="0" err="1">
                <a:solidFill>
                  <a:srgbClr val="FFFF00"/>
                </a:solidFill>
              </a:rPr>
              <a:t>Pathshala</a:t>
            </a:r>
            <a:r>
              <a:rPr lang="en-IN" dirty="0">
                <a:solidFill>
                  <a:srgbClr val="FFFF00"/>
                </a:solidFill>
              </a:rPr>
              <a:t>, BHIM </a:t>
            </a:r>
            <a:r>
              <a:rPr lang="en-IN" dirty="0" err="1" smtClean="0">
                <a:solidFill>
                  <a:srgbClr val="FFFF00"/>
                </a:solidFill>
              </a:rPr>
              <a:t>eKranti</a:t>
            </a:r>
            <a:r>
              <a:rPr lang="en-IN" dirty="0" smtClean="0">
                <a:solidFill>
                  <a:srgbClr val="FFFF00"/>
                </a:solidFill>
              </a:rPr>
              <a:t> (</a:t>
            </a:r>
            <a:r>
              <a:rPr lang="en-IN" dirty="0">
                <a:solidFill>
                  <a:srgbClr val="FFFF00"/>
                </a:solidFill>
              </a:rPr>
              <a:t>Electronic Delivery of Services), e-Health Campaigns</a:t>
            </a:r>
          </a:p>
        </p:txBody>
      </p:sp>
      <p:sp>
        <p:nvSpPr>
          <p:cNvPr id="4" name="TextBox 3"/>
          <p:cNvSpPr txBox="1"/>
          <p:nvPr/>
        </p:nvSpPr>
        <p:spPr>
          <a:xfrm>
            <a:off x="685800" y="2133600"/>
            <a:ext cx="8153400" cy="5016758"/>
          </a:xfrm>
          <a:prstGeom prst="rect">
            <a:avLst/>
          </a:prstGeom>
          <a:noFill/>
        </p:spPr>
        <p:txBody>
          <a:bodyPr wrap="square" rtlCol="0">
            <a:spAutoFit/>
          </a:bodyPr>
          <a:lstStyle/>
          <a:p>
            <a:r>
              <a:rPr lang="en-IN" sz="2000" dirty="0">
                <a:solidFill>
                  <a:srgbClr val="FF0000"/>
                </a:solidFill>
              </a:rPr>
              <a:t>Public Utility Portals of Govt. of India: </a:t>
            </a:r>
          </a:p>
          <a:p>
            <a:r>
              <a:rPr lang="en-IN" sz="2000" dirty="0"/>
              <a:t>The government of India has developed various public utility portals to provide </a:t>
            </a:r>
            <a:r>
              <a:rPr lang="en-IN" sz="2000" dirty="0" smtClean="0"/>
              <a:t>citizens </a:t>
            </a:r>
            <a:r>
              <a:rPr lang="en-IN" sz="2000" dirty="0"/>
              <a:t>with easy access to essential services and information. These portals </a:t>
            </a:r>
            <a:r>
              <a:rPr lang="en-IN" sz="2000" dirty="0" smtClean="0"/>
              <a:t>include </a:t>
            </a:r>
            <a:r>
              <a:rPr lang="en-IN" sz="2000" dirty="0"/>
              <a:t>platforms for filing income tax returns, accessing healthcare information, </a:t>
            </a:r>
            <a:r>
              <a:rPr lang="en-IN" sz="2000" dirty="0" smtClean="0"/>
              <a:t>obtaining </a:t>
            </a:r>
            <a:r>
              <a:rPr lang="en-IN" sz="2000" dirty="0"/>
              <a:t>financial services, submitting Right to Information (RTI) requests, and </a:t>
            </a:r>
          </a:p>
          <a:p>
            <a:r>
              <a:rPr lang="en-IN" sz="2000" dirty="0"/>
              <a:t>accessing educational resources. These initiatives promote transparency, </a:t>
            </a:r>
            <a:r>
              <a:rPr lang="en-IN" sz="2000" dirty="0" smtClean="0"/>
              <a:t>efficiency</a:t>
            </a:r>
            <a:r>
              <a:rPr lang="en-IN" sz="2000" dirty="0"/>
              <a:t>, and citizen-centric service delivery. For example, the income tax filing </a:t>
            </a:r>
            <a:r>
              <a:rPr lang="en-IN" sz="2000" dirty="0" smtClean="0"/>
              <a:t>portal </a:t>
            </a:r>
            <a:r>
              <a:rPr lang="en-IN" sz="2000" dirty="0"/>
              <a:t>simplifies the process of filing tax returns and facilitates online payment. </a:t>
            </a:r>
          </a:p>
          <a:p>
            <a:r>
              <a:rPr lang="en-IN" sz="2000" dirty="0"/>
              <a:t>The healthcare portal provides information on healthcare facilities, schemes, and </a:t>
            </a:r>
            <a:r>
              <a:rPr lang="en-IN" sz="2000" dirty="0" smtClean="0"/>
              <a:t>health-related </a:t>
            </a:r>
            <a:r>
              <a:rPr lang="en-IN" sz="2000" dirty="0"/>
              <a:t>updates. Such portals consolidate and centralize information and </a:t>
            </a:r>
            <a:r>
              <a:rPr lang="en-IN" sz="2000" dirty="0" smtClean="0"/>
              <a:t>services</a:t>
            </a:r>
            <a:r>
              <a:rPr lang="en-IN" sz="2000" dirty="0"/>
              <a:t>, making them easily accessible to citizens, saving time, and reducing </a:t>
            </a:r>
          </a:p>
          <a:p>
            <a:r>
              <a:rPr lang="en-IN" sz="2000" dirty="0"/>
              <a:t>the need for physical interactions</a:t>
            </a:r>
          </a:p>
          <a:p>
            <a:endParaRPr lang="en-IN" sz="2000" dirty="0"/>
          </a:p>
        </p:txBody>
      </p:sp>
    </p:spTree>
    <p:extLst>
      <p:ext uri="{BB962C8B-B14F-4D97-AF65-F5344CB8AC3E}">
        <p14:creationId xmlns:p14="http://schemas.microsoft.com/office/powerpoint/2010/main" val="3202137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09600" y="1219200"/>
            <a:ext cx="8077200" cy="914400"/>
          </a:xfrm>
        </p:spPr>
        <p:txBody>
          <a:bodyPr>
            <a:normAutofit/>
          </a:bodyPr>
          <a:lstStyle/>
          <a:p>
            <a:r>
              <a:rPr lang="en-IN" dirty="0" smtClean="0"/>
              <a:t> </a:t>
            </a:r>
            <a:r>
              <a:rPr lang="en-IN" sz="2200" dirty="0" smtClean="0">
                <a:solidFill>
                  <a:srgbClr val="FFFF00"/>
                </a:solidFill>
              </a:rPr>
              <a:t>Vision </a:t>
            </a:r>
            <a:r>
              <a:rPr lang="en-IN" sz="2200" dirty="0">
                <a:solidFill>
                  <a:srgbClr val="FFFF00"/>
                </a:solidFill>
              </a:rPr>
              <a:t>of Digital India: </a:t>
            </a:r>
            <a:r>
              <a:rPr lang="en-IN" sz="2200" dirty="0" err="1">
                <a:solidFill>
                  <a:srgbClr val="FFFF00"/>
                </a:solidFill>
              </a:rPr>
              <a:t>DigiLocker</a:t>
            </a:r>
            <a:r>
              <a:rPr lang="en-IN" sz="2200" dirty="0">
                <a:solidFill>
                  <a:srgbClr val="FFFF00"/>
                </a:solidFill>
              </a:rPr>
              <a:t>, E-Hospitals, </a:t>
            </a:r>
            <a:r>
              <a:rPr lang="en-IN" sz="2200" dirty="0" smtClean="0">
                <a:solidFill>
                  <a:srgbClr val="FFFF00"/>
                </a:solidFill>
              </a:rPr>
              <a:t> e-</a:t>
            </a:r>
            <a:r>
              <a:rPr lang="en-IN" sz="2200" dirty="0" err="1" smtClean="0">
                <a:solidFill>
                  <a:srgbClr val="FFFF00"/>
                </a:solidFill>
              </a:rPr>
              <a:t>Pathshala</a:t>
            </a:r>
            <a:r>
              <a:rPr lang="en-IN" sz="2200" dirty="0">
                <a:solidFill>
                  <a:srgbClr val="FFFF00"/>
                </a:solidFill>
              </a:rPr>
              <a:t>, BHIM </a:t>
            </a:r>
            <a:r>
              <a:rPr lang="en-IN" sz="2200" dirty="0" smtClean="0">
                <a:solidFill>
                  <a:srgbClr val="FFFF00"/>
                </a:solidFill>
              </a:rPr>
              <a:t>e-</a:t>
            </a:r>
            <a:r>
              <a:rPr lang="en-IN" sz="2200" dirty="0" err="1" smtClean="0">
                <a:solidFill>
                  <a:srgbClr val="FFFF00"/>
                </a:solidFill>
              </a:rPr>
              <a:t>Kranti</a:t>
            </a:r>
            <a:r>
              <a:rPr lang="en-IN" sz="2200" dirty="0">
                <a:solidFill>
                  <a:srgbClr val="FFFF00"/>
                </a:solidFill>
              </a:rPr>
              <a:t> </a:t>
            </a:r>
            <a:r>
              <a:rPr lang="en-IN" sz="2200" dirty="0" smtClean="0">
                <a:solidFill>
                  <a:srgbClr val="FFFF00"/>
                </a:solidFill>
              </a:rPr>
              <a:t>(</a:t>
            </a:r>
            <a:r>
              <a:rPr lang="en-IN" sz="2200" dirty="0">
                <a:solidFill>
                  <a:srgbClr val="FFFF00"/>
                </a:solidFill>
              </a:rPr>
              <a:t>Electronic Delivery of Services), e-Health Campaigns</a:t>
            </a:r>
          </a:p>
        </p:txBody>
      </p:sp>
      <p:sp>
        <p:nvSpPr>
          <p:cNvPr id="4" name="TextBox 3"/>
          <p:cNvSpPr txBox="1"/>
          <p:nvPr/>
        </p:nvSpPr>
        <p:spPr>
          <a:xfrm>
            <a:off x="685800" y="2133600"/>
            <a:ext cx="8153400" cy="3785652"/>
          </a:xfrm>
          <a:prstGeom prst="rect">
            <a:avLst/>
          </a:prstGeom>
          <a:noFill/>
        </p:spPr>
        <p:txBody>
          <a:bodyPr wrap="square" rtlCol="0">
            <a:spAutoFit/>
          </a:bodyPr>
          <a:lstStyle/>
          <a:p>
            <a:r>
              <a:rPr lang="en-IN" sz="2400" dirty="0"/>
              <a:t>The Vision of Digital India is a comprehensive approach to leverage digital </a:t>
            </a:r>
            <a:r>
              <a:rPr lang="en-IN" sz="2400" dirty="0" smtClean="0"/>
              <a:t>technologies </a:t>
            </a:r>
            <a:r>
              <a:rPr lang="en-IN" sz="2400" dirty="0"/>
              <a:t>for the betterment of citizens' lives. It aims to enhance access to </a:t>
            </a:r>
            <a:r>
              <a:rPr lang="en-IN" sz="2400" dirty="0" smtClean="0"/>
              <a:t>services</a:t>
            </a:r>
            <a:r>
              <a:rPr lang="en-IN" sz="2400" dirty="0"/>
              <a:t>, improve governance, promote inclusivity, and drive economic growth. By </a:t>
            </a:r>
            <a:r>
              <a:rPr lang="en-IN" sz="2400" dirty="0" smtClean="0"/>
              <a:t>implementing </a:t>
            </a:r>
            <a:r>
              <a:rPr lang="en-IN" sz="2400" dirty="0"/>
              <a:t>initiatives like </a:t>
            </a:r>
            <a:r>
              <a:rPr lang="en-IN" sz="2400" dirty="0" err="1"/>
              <a:t>DigiLocker</a:t>
            </a:r>
            <a:r>
              <a:rPr lang="en-IN" sz="2400" dirty="0"/>
              <a:t>, E-Hospitals, e-</a:t>
            </a:r>
            <a:r>
              <a:rPr lang="en-IN" sz="2400" dirty="0" err="1"/>
              <a:t>Pathshala</a:t>
            </a:r>
            <a:r>
              <a:rPr lang="en-IN" sz="2400" dirty="0"/>
              <a:t>, BHIM e-</a:t>
            </a:r>
            <a:r>
              <a:rPr lang="en-IN" sz="2400" dirty="0" err="1"/>
              <a:t>Kranti</a:t>
            </a:r>
            <a:r>
              <a:rPr lang="en-IN" sz="2400" dirty="0"/>
              <a:t>, </a:t>
            </a:r>
            <a:r>
              <a:rPr lang="en-IN" sz="2400" dirty="0" smtClean="0"/>
              <a:t>e-Health </a:t>
            </a:r>
            <a:r>
              <a:rPr lang="en-IN" sz="2400" dirty="0"/>
              <a:t>campaigns, and public utility portals, the government of India strives to create </a:t>
            </a:r>
            <a:r>
              <a:rPr lang="en-IN" sz="2400" dirty="0" smtClean="0"/>
              <a:t>a </a:t>
            </a:r>
            <a:r>
              <a:rPr lang="en-IN" sz="2400" dirty="0"/>
              <a:t>digitally empowered nation where individuals have easy access to essential </a:t>
            </a:r>
            <a:r>
              <a:rPr lang="en-IN" sz="2400" dirty="0" smtClean="0"/>
              <a:t>services</a:t>
            </a:r>
            <a:r>
              <a:rPr lang="en-IN" sz="2400" dirty="0"/>
              <a:t>, resources, and opportunities.</a:t>
            </a:r>
          </a:p>
          <a:p>
            <a:endParaRPr lang="en-IN" sz="2400" dirty="0"/>
          </a:p>
        </p:txBody>
      </p:sp>
    </p:spTree>
    <p:extLst>
      <p:ext uri="{BB962C8B-B14F-4D97-AF65-F5344CB8AC3E}">
        <p14:creationId xmlns:p14="http://schemas.microsoft.com/office/powerpoint/2010/main" val="364040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85800" y="1219200"/>
            <a:ext cx="8153400" cy="914400"/>
          </a:xfrm>
        </p:spPr>
        <p:txBody>
          <a:bodyPr>
            <a:normAutofit/>
          </a:bodyPr>
          <a:lstStyle/>
          <a:p>
            <a:r>
              <a:rPr lang="en-IN" sz="2400" dirty="0" smtClean="0">
                <a:solidFill>
                  <a:srgbClr val="FFFF00"/>
                </a:solidFill>
              </a:rPr>
              <a:t> </a:t>
            </a:r>
            <a:r>
              <a:rPr lang="en-IN" sz="2400" dirty="0">
                <a:solidFill>
                  <a:srgbClr val="FFFF00"/>
                </a:solidFill>
              </a:rPr>
              <a:t> Public utility portals of Govt. of India such as </a:t>
            </a:r>
            <a:r>
              <a:rPr lang="en-IN" sz="2400" dirty="0" smtClean="0">
                <a:solidFill>
                  <a:srgbClr val="FFFF00"/>
                </a:solidFill>
              </a:rPr>
              <a:t>RTI, Health, Finance</a:t>
            </a:r>
            <a:r>
              <a:rPr lang="en-IN" sz="2400" dirty="0">
                <a:solidFill>
                  <a:srgbClr val="FFFF00"/>
                </a:solidFill>
              </a:rPr>
              <a:t>, Income Tax </a:t>
            </a:r>
            <a:r>
              <a:rPr lang="en-IN" sz="2400" dirty="0" smtClean="0">
                <a:solidFill>
                  <a:srgbClr val="FFFF00"/>
                </a:solidFill>
              </a:rPr>
              <a:t>filing</a:t>
            </a:r>
            <a:r>
              <a:rPr lang="en-IN" sz="2400" dirty="0">
                <a:solidFill>
                  <a:srgbClr val="FFFF00"/>
                </a:solidFill>
              </a:rPr>
              <a:t>, Education</a:t>
            </a:r>
          </a:p>
        </p:txBody>
      </p:sp>
      <p:sp>
        <p:nvSpPr>
          <p:cNvPr id="4" name="TextBox 3"/>
          <p:cNvSpPr txBox="1"/>
          <p:nvPr/>
        </p:nvSpPr>
        <p:spPr>
          <a:xfrm>
            <a:off x="685800" y="2133600"/>
            <a:ext cx="8153400" cy="4893647"/>
          </a:xfrm>
          <a:prstGeom prst="rect">
            <a:avLst/>
          </a:prstGeom>
          <a:noFill/>
        </p:spPr>
        <p:txBody>
          <a:bodyPr wrap="square" rtlCol="0">
            <a:spAutoFit/>
          </a:bodyPr>
          <a:lstStyle/>
          <a:p>
            <a:r>
              <a:rPr lang="en-IN" sz="2400" dirty="0">
                <a:solidFill>
                  <a:srgbClr val="FF0000"/>
                </a:solidFill>
              </a:rPr>
              <a:t>Right to Information (RTI) Portal: </a:t>
            </a:r>
          </a:p>
          <a:p>
            <a:r>
              <a:rPr lang="en-IN" sz="2400" dirty="0"/>
              <a:t>The RTI </a:t>
            </a:r>
            <a:r>
              <a:rPr lang="en-IN" sz="2400" dirty="0" smtClean="0"/>
              <a:t>portal </a:t>
            </a:r>
            <a:r>
              <a:rPr lang="en-IN" sz="2400" dirty="0"/>
              <a:t>is an online platform that enables citizens to exercise their right to </a:t>
            </a:r>
            <a:r>
              <a:rPr lang="en-IN" sz="2400" dirty="0" smtClean="0"/>
              <a:t>information</a:t>
            </a:r>
            <a:r>
              <a:rPr lang="en-IN" sz="2400" dirty="0"/>
              <a:t>. It allows individuals to file RTI applications electronically, making </a:t>
            </a:r>
            <a:r>
              <a:rPr lang="en-IN" sz="2400" dirty="0" smtClean="0"/>
              <a:t>the process </a:t>
            </a:r>
            <a:r>
              <a:rPr lang="en-IN" sz="2400" dirty="0"/>
              <a:t>more convenient and accessible. The portal provides guidelines on how </a:t>
            </a:r>
            <a:r>
              <a:rPr lang="en-IN" sz="2400" dirty="0" smtClean="0"/>
              <a:t>to </a:t>
            </a:r>
            <a:r>
              <a:rPr lang="en-IN" sz="2400" dirty="0"/>
              <a:t>draft an effective RTI application and offers templates for easy submission. It </a:t>
            </a:r>
            <a:r>
              <a:rPr lang="en-IN" sz="2400" dirty="0" smtClean="0"/>
              <a:t>also </a:t>
            </a:r>
            <a:r>
              <a:rPr lang="en-IN" sz="2400" dirty="0"/>
              <a:t>allows users to track the status of their applications and receive </a:t>
            </a:r>
            <a:r>
              <a:rPr lang="en-IN" sz="2400" dirty="0" smtClean="0"/>
              <a:t>responses </a:t>
            </a:r>
            <a:r>
              <a:rPr lang="en-IN" sz="2400" dirty="0"/>
              <a:t>digitally. The RTI portal promotes transparency and accountability by </a:t>
            </a:r>
            <a:r>
              <a:rPr lang="en-IN" sz="2400" dirty="0" smtClean="0"/>
              <a:t>empowering </a:t>
            </a:r>
            <a:r>
              <a:rPr lang="en-IN" sz="2400" dirty="0"/>
              <a:t>citizens to obtain information about government policies, projects, </a:t>
            </a:r>
            <a:r>
              <a:rPr lang="en-IN" sz="2400" dirty="0" smtClean="0"/>
              <a:t>and </a:t>
            </a:r>
            <a:r>
              <a:rPr lang="en-IN" sz="2400" dirty="0"/>
              <a:t>actions, fostering a more informed and participatory democracy</a:t>
            </a:r>
          </a:p>
          <a:p>
            <a:endParaRPr lang="en-IN" sz="2400" dirty="0"/>
          </a:p>
        </p:txBody>
      </p:sp>
    </p:spTree>
    <p:extLst>
      <p:ext uri="{BB962C8B-B14F-4D97-AF65-F5344CB8AC3E}">
        <p14:creationId xmlns:p14="http://schemas.microsoft.com/office/powerpoint/2010/main" val="2987094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09600" y="1219200"/>
            <a:ext cx="8153400" cy="914400"/>
          </a:xfrm>
        </p:spPr>
        <p:txBody>
          <a:bodyPr>
            <a:normAutofit/>
          </a:bodyPr>
          <a:lstStyle/>
          <a:p>
            <a:r>
              <a:rPr lang="en-IN" sz="2400" dirty="0" smtClean="0">
                <a:solidFill>
                  <a:srgbClr val="FFFF00"/>
                </a:solidFill>
              </a:rPr>
              <a:t> </a:t>
            </a:r>
            <a:r>
              <a:rPr lang="en-IN" sz="2400" dirty="0">
                <a:solidFill>
                  <a:srgbClr val="FFFF00"/>
                </a:solidFill>
              </a:rPr>
              <a:t> Public utility portals of Govt. of India such as </a:t>
            </a:r>
            <a:r>
              <a:rPr lang="en-IN" sz="2400" dirty="0" smtClean="0">
                <a:solidFill>
                  <a:srgbClr val="FFFF00"/>
                </a:solidFill>
              </a:rPr>
              <a:t>RTI, Health, Finance</a:t>
            </a:r>
            <a:r>
              <a:rPr lang="en-IN" sz="2400" dirty="0">
                <a:solidFill>
                  <a:srgbClr val="FFFF00"/>
                </a:solidFill>
              </a:rPr>
              <a:t>, Income Tax </a:t>
            </a:r>
            <a:r>
              <a:rPr lang="en-IN" sz="2400" dirty="0" smtClean="0">
                <a:solidFill>
                  <a:srgbClr val="FFFF00"/>
                </a:solidFill>
              </a:rPr>
              <a:t>filing</a:t>
            </a:r>
            <a:r>
              <a:rPr lang="en-IN" sz="2400" dirty="0">
                <a:solidFill>
                  <a:srgbClr val="FFFF00"/>
                </a:solidFill>
              </a:rPr>
              <a:t>, Education</a:t>
            </a:r>
          </a:p>
        </p:txBody>
      </p:sp>
      <p:sp>
        <p:nvSpPr>
          <p:cNvPr id="4" name="TextBox 3"/>
          <p:cNvSpPr txBox="1"/>
          <p:nvPr/>
        </p:nvSpPr>
        <p:spPr>
          <a:xfrm>
            <a:off x="685800" y="2133600"/>
            <a:ext cx="8153400" cy="5016758"/>
          </a:xfrm>
          <a:prstGeom prst="rect">
            <a:avLst/>
          </a:prstGeom>
          <a:noFill/>
        </p:spPr>
        <p:txBody>
          <a:bodyPr wrap="square" rtlCol="0">
            <a:spAutoFit/>
          </a:bodyPr>
          <a:lstStyle/>
          <a:p>
            <a:r>
              <a:rPr lang="en-IN" sz="2000" dirty="0">
                <a:solidFill>
                  <a:srgbClr val="FF0000"/>
                </a:solidFill>
              </a:rPr>
              <a:t>Health Portal: </a:t>
            </a:r>
          </a:p>
          <a:p>
            <a:r>
              <a:rPr lang="en-IN" sz="2000" dirty="0"/>
              <a:t>The health portal of the Government of India serves as a comprehensive source </a:t>
            </a:r>
            <a:r>
              <a:rPr lang="en-IN" sz="2000" dirty="0" smtClean="0"/>
              <a:t>of </a:t>
            </a:r>
            <a:r>
              <a:rPr lang="en-IN" sz="2000" dirty="0"/>
              <a:t>health-related information and services. It provides a wealth of resources to </a:t>
            </a:r>
            <a:r>
              <a:rPr lang="en-IN" sz="2000" dirty="0" smtClean="0"/>
              <a:t>help </a:t>
            </a:r>
            <a:r>
              <a:rPr lang="en-IN" sz="2000" dirty="0"/>
              <a:t>citizens make informed decisions about their health and well-being. The </a:t>
            </a:r>
            <a:r>
              <a:rPr lang="en-IN" sz="2000" dirty="0" smtClean="0"/>
              <a:t>portal </a:t>
            </a:r>
            <a:r>
              <a:rPr lang="en-IN" sz="2000" dirty="0"/>
              <a:t>offers information on healthcare facilities, including hospitals, clinics, and </a:t>
            </a:r>
            <a:r>
              <a:rPr lang="en-IN" sz="2000" dirty="0" smtClean="0"/>
              <a:t>health </a:t>
            </a:r>
            <a:r>
              <a:rPr lang="en-IN" sz="2000" dirty="0" err="1"/>
              <a:t>centers</a:t>
            </a:r>
            <a:r>
              <a:rPr lang="en-IN" sz="2000" dirty="0"/>
              <a:t>, enabling individuals to locate nearby healthcare providers. It </a:t>
            </a:r>
            <a:r>
              <a:rPr lang="en-IN" sz="2000" dirty="0" smtClean="0"/>
              <a:t>provides </a:t>
            </a:r>
            <a:r>
              <a:rPr lang="en-IN" sz="2000" dirty="0"/>
              <a:t>updates on government health programs, initiatives, and campaigns </a:t>
            </a:r>
            <a:r>
              <a:rPr lang="en-IN" sz="2000" dirty="0" smtClean="0"/>
              <a:t>aimed </a:t>
            </a:r>
            <a:r>
              <a:rPr lang="en-IN" sz="2000" dirty="0"/>
              <a:t>at promoting public health and disease prevention. The portal also offers </a:t>
            </a:r>
            <a:r>
              <a:rPr lang="en-IN" sz="2000" dirty="0" smtClean="0"/>
              <a:t>access </a:t>
            </a:r>
            <a:r>
              <a:rPr lang="en-IN" sz="2000" dirty="0"/>
              <a:t>to health-related statistics, research findings, and advisories on emerging </a:t>
            </a:r>
            <a:r>
              <a:rPr lang="en-IN" sz="2000" dirty="0" smtClean="0"/>
              <a:t>health </a:t>
            </a:r>
            <a:r>
              <a:rPr lang="en-IN" sz="2000" dirty="0"/>
              <a:t>issues. Citizens can find information on health insurance schemes, </a:t>
            </a:r>
            <a:r>
              <a:rPr lang="en-IN" sz="2000" dirty="0" smtClean="0"/>
              <a:t>government </a:t>
            </a:r>
            <a:r>
              <a:rPr lang="en-IN" sz="2000" dirty="0"/>
              <a:t>healthcare benefits, and programs for specific demographics, such </a:t>
            </a:r>
            <a:r>
              <a:rPr lang="en-IN" sz="2000" dirty="0" smtClean="0"/>
              <a:t>as </a:t>
            </a:r>
            <a:r>
              <a:rPr lang="en-IN" sz="2000" dirty="0"/>
              <a:t>women, children, and senior citizens. The health portal plays a vital role in </a:t>
            </a:r>
            <a:r>
              <a:rPr lang="en-IN" sz="2000" dirty="0" smtClean="0"/>
              <a:t>promoting </a:t>
            </a:r>
            <a:r>
              <a:rPr lang="en-IN" sz="2000" dirty="0"/>
              <a:t>health literacy, facilitating access to healthcare services, and raising </a:t>
            </a:r>
            <a:r>
              <a:rPr lang="en-IN" sz="2000" dirty="0" smtClean="0"/>
              <a:t>awareness </a:t>
            </a:r>
            <a:r>
              <a:rPr lang="en-IN" sz="2000" dirty="0"/>
              <a:t>about preventive </a:t>
            </a:r>
            <a:r>
              <a:rPr lang="en-IN" sz="2000" dirty="0" smtClean="0"/>
              <a:t>measures.</a:t>
            </a:r>
            <a:endParaRPr lang="en-IN" sz="2000" dirty="0"/>
          </a:p>
          <a:p>
            <a:endParaRPr lang="en-IN" sz="2000" dirty="0"/>
          </a:p>
        </p:txBody>
      </p:sp>
    </p:spTree>
    <p:extLst>
      <p:ext uri="{BB962C8B-B14F-4D97-AF65-F5344CB8AC3E}">
        <p14:creationId xmlns:p14="http://schemas.microsoft.com/office/powerpoint/2010/main" val="62246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Autofit/>
          </a:bodyPr>
          <a:lstStyle/>
          <a:p>
            <a:r>
              <a:rPr lang="en-IN" sz="3200" dirty="0" smtClean="0"/>
              <a:t> </a:t>
            </a:r>
            <a:r>
              <a:rPr lang="en-IN" sz="3200" dirty="0"/>
              <a:t> Digital </a:t>
            </a:r>
            <a:r>
              <a:rPr lang="en-IN" sz="3200" dirty="0" smtClean="0"/>
              <a:t>Inclusion </a:t>
            </a:r>
          </a:p>
          <a:p>
            <a:r>
              <a:rPr lang="en-IN" sz="3200" dirty="0" smtClean="0"/>
              <a:t/>
            </a:r>
            <a:br>
              <a:rPr lang="en-IN" sz="3200" dirty="0" smtClean="0"/>
            </a:br>
            <a:endParaRPr lang="en-IN" sz="3200" dirty="0"/>
          </a:p>
        </p:txBody>
      </p:sp>
      <p:sp>
        <p:nvSpPr>
          <p:cNvPr id="4" name="TextBox 3"/>
          <p:cNvSpPr txBox="1"/>
          <p:nvPr/>
        </p:nvSpPr>
        <p:spPr>
          <a:xfrm>
            <a:off x="990600" y="2133600"/>
            <a:ext cx="7010400" cy="3785652"/>
          </a:xfrm>
          <a:prstGeom prst="rect">
            <a:avLst/>
          </a:prstGeom>
          <a:noFill/>
        </p:spPr>
        <p:txBody>
          <a:bodyPr wrap="square" rtlCol="0">
            <a:spAutoFit/>
          </a:bodyPr>
          <a:lstStyle/>
          <a:p>
            <a:r>
              <a:rPr lang="en-IN" sz="2000" dirty="0" smtClean="0"/>
              <a:t>Digital inclusion refers to the efforts to ensure that all individuals and communities have access to and can effectively use digital technologies and the internet. This includes providing access to digital literacy education, internet access, and digital tools and resources to marginalized communities and individuals who may not have access due to financial, physical, or social barriers. </a:t>
            </a:r>
            <a:r>
              <a:rPr lang="en-IN" sz="2000" dirty="0"/>
              <a:t>The goal of digital inclusion is to bridge the digital divide and </a:t>
            </a:r>
            <a:r>
              <a:rPr lang="en-IN" sz="2000" dirty="0" smtClean="0"/>
              <a:t>to ensure </a:t>
            </a:r>
            <a:r>
              <a:rPr lang="en-IN" sz="2000" dirty="0"/>
              <a:t>that everyone can participate fully in the digital economy and society. This can include providing training and support for digital literacy and digital skills, as well as creating policies and programs that promote digital inclusion and access</a:t>
            </a:r>
            <a:endParaRPr lang="en-IN" sz="2000" dirty="0"/>
          </a:p>
        </p:txBody>
      </p:sp>
    </p:spTree>
    <p:extLst>
      <p:ext uri="{BB962C8B-B14F-4D97-AF65-F5344CB8AC3E}">
        <p14:creationId xmlns:p14="http://schemas.microsoft.com/office/powerpoint/2010/main" val="945636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85800" y="1219200"/>
            <a:ext cx="8001000" cy="914400"/>
          </a:xfrm>
        </p:spPr>
        <p:txBody>
          <a:bodyPr>
            <a:normAutofit/>
          </a:bodyPr>
          <a:lstStyle/>
          <a:p>
            <a:r>
              <a:rPr lang="en-IN" sz="2400" dirty="0" smtClean="0">
                <a:solidFill>
                  <a:srgbClr val="FFFF00"/>
                </a:solidFill>
              </a:rPr>
              <a:t> </a:t>
            </a:r>
            <a:r>
              <a:rPr lang="en-IN" sz="2400" dirty="0">
                <a:solidFill>
                  <a:srgbClr val="FFFF00"/>
                </a:solidFill>
              </a:rPr>
              <a:t> Public utility portals of Govt. of India such as </a:t>
            </a:r>
            <a:r>
              <a:rPr lang="en-IN" sz="2400" dirty="0" smtClean="0">
                <a:solidFill>
                  <a:srgbClr val="FFFF00"/>
                </a:solidFill>
              </a:rPr>
              <a:t>RTI, Health, Finance</a:t>
            </a:r>
            <a:r>
              <a:rPr lang="en-IN" sz="2400" dirty="0">
                <a:solidFill>
                  <a:srgbClr val="FFFF00"/>
                </a:solidFill>
              </a:rPr>
              <a:t>, Income Tax </a:t>
            </a:r>
            <a:r>
              <a:rPr lang="en-IN" sz="2400" dirty="0" smtClean="0">
                <a:solidFill>
                  <a:srgbClr val="FFFF00"/>
                </a:solidFill>
              </a:rPr>
              <a:t>filing</a:t>
            </a:r>
            <a:r>
              <a:rPr lang="en-IN" sz="2400" dirty="0">
                <a:solidFill>
                  <a:srgbClr val="FFFF00"/>
                </a:solidFill>
              </a:rPr>
              <a:t>, Education</a:t>
            </a:r>
          </a:p>
        </p:txBody>
      </p:sp>
      <p:sp>
        <p:nvSpPr>
          <p:cNvPr id="4" name="TextBox 3"/>
          <p:cNvSpPr txBox="1"/>
          <p:nvPr/>
        </p:nvSpPr>
        <p:spPr>
          <a:xfrm>
            <a:off x="685800" y="2133600"/>
            <a:ext cx="8153400" cy="4401205"/>
          </a:xfrm>
          <a:prstGeom prst="rect">
            <a:avLst/>
          </a:prstGeom>
          <a:noFill/>
        </p:spPr>
        <p:txBody>
          <a:bodyPr wrap="square" rtlCol="0">
            <a:spAutoFit/>
          </a:bodyPr>
          <a:lstStyle/>
          <a:p>
            <a:r>
              <a:rPr lang="en-IN" sz="2000" dirty="0">
                <a:solidFill>
                  <a:srgbClr val="FF0000"/>
                </a:solidFill>
              </a:rPr>
              <a:t>Finance Portal: </a:t>
            </a:r>
          </a:p>
          <a:p>
            <a:r>
              <a:rPr lang="en-IN" sz="2000" dirty="0"/>
              <a:t>The finance portal is designed to provide individuals with easy access to </a:t>
            </a:r>
          </a:p>
          <a:p>
            <a:r>
              <a:rPr lang="en-IN" sz="2000" dirty="0"/>
              <a:t>financial information, services, and resources. It offers a range of financial tools </a:t>
            </a:r>
            <a:r>
              <a:rPr lang="en-IN" sz="2000" dirty="0" smtClean="0"/>
              <a:t>and </a:t>
            </a:r>
            <a:r>
              <a:rPr lang="en-IN" sz="2000" dirty="0"/>
              <a:t>guidance to help citizens make informed decisions about their personal </a:t>
            </a:r>
            <a:r>
              <a:rPr lang="en-IN" sz="2000" dirty="0" smtClean="0"/>
              <a:t>finances</a:t>
            </a:r>
            <a:r>
              <a:rPr lang="en-IN" sz="2000" dirty="0"/>
              <a:t>. The portal provides information on government financial schemes, </a:t>
            </a:r>
            <a:r>
              <a:rPr lang="en-IN" sz="2000" dirty="0" smtClean="0"/>
              <a:t>investment </a:t>
            </a:r>
            <a:r>
              <a:rPr lang="en-IN" sz="2000" dirty="0"/>
              <a:t>options, and banking services. It offers updates on tax policies, rules, </a:t>
            </a:r>
            <a:r>
              <a:rPr lang="en-IN" sz="2000" dirty="0" smtClean="0"/>
              <a:t>and </a:t>
            </a:r>
            <a:r>
              <a:rPr lang="en-IN" sz="2000" dirty="0"/>
              <a:t>regulations, enabling individuals to understand and </a:t>
            </a:r>
            <a:r>
              <a:rPr lang="en-IN" sz="2000" dirty="0" err="1"/>
              <a:t>fulfill</a:t>
            </a:r>
            <a:r>
              <a:rPr lang="en-IN" sz="2000" dirty="0"/>
              <a:t> their tax </a:t>
            </a:r>
            <a:r>
              <a:rPr lang="en-IN" sz="2000" dirty="0" smtClean="0"/>
              <a:t>obligations</a:t>
            </a:r>
            <a:r>
              <a:rPr lang="en-IN" sz="2000" dirty="0"/>
              <a:t>. The portal also provides access to financial calculators, budgeting </a:t>
            </a:r>
            <a:r>
              <a:rPr lang="en-IN" sz="2000" dirty="0" smtClean="0"/>
              <a:t>tools</a:t>
            </a:r>
            <a:r>
              <a:rPr lang="en-IN" sz="2000" dirty="0"/>
              <a:t>, and educational resources to promote financial literacy. Citizens can </a:t>
            </a:r>
            <a:r>
              <a:rPr lang="en-IN" sz="2000" dirty="0" smtClean="0"/>
              <a:t>find information </a:t>
            </a:r>
            <a:r>
              <a:rPr lang="en-IN" sz="2000" dirty="0"/>
              <a:t>on savings schemes, insurance policies, and retirement planning </a:t>
            </a:r>
            <a:r>
              <a:rPr lang="en-IN" sz="2000" dirty="0" smtClean="0"/>
              <a:t>options</a:t>
            </a:r>
            <a:r>
              <a:rPr lang="en-IN" sz="2000" dirty="0"/>
              <a:t>. The finance portal aims to empower individuals to make sound financial </a:t>
            </a:r>
            <a:r>
              <a:rPr lang="en-IN" sz="2000" dirty="0" smtClean="0"/>
              <a:t>decisions </a:t>
            </a:r>
            <a:r>
              <a:rPr lang="en-IN" sz="2000" dirty="0"/>
              <a:t>and improve their financial </a:t>
            </a:r>
            <a:r>
              <a:rPr lang="en-IN" sz="2000" dirty="0" smtClean="0"/>
              <a:t>well-being.</a:t>
            </a:r>
            <a:endParaRPr lang="en-IN" sz="2000" dirty="0"/>
          </a:p>
          <a:p>
            <a:endParaRPr lang="en-IN" sz="2000" dirty="0"/>
          </a:p>
        </p:txBody>
      </p:sp>
    </p:spTree>
    <p:extLst>
      <p:ext uri="{BB962C8B-B14F-4D97-AF65-F5344CB8AC3E}">
        <p14:creationId xmlns:p14="http://schemas.microsoft.com/office/powerpoint/2010/main" val="3678801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85800" y="1219200"/>
            <a:ext cx="7848600" cy="914400"/>
          </a:xfrm>
        </p:spPr>
        <p:txBody>
          <a:bodyPr>
            <a:normAutofit/>
          </a:bodyPr>
          <a:lstStyle/>
          <a:p>
            <a:r>
              <a:rPr lang="en-IN" sz="2400" dirty="0" smtClean="0">
                <a:solidFill>
                  <a:srgbClr val="FFFF00"/>
                </a:solidFill>
              </a:rPr>
              <a:t> </a:t>
            </a:r>
            <a:r>
              <a:rPr lang="en-IN" sz="2400" dirty="0">
                <a:solidFill>
                  <a:srgbClr val="FFFF00"/>
                </a:solidFill>
              </a:rPr>
              <a:t> Public utility portals of Govt. of India such as </a:t>
            </a:r>
            <a:r>
              <a:rPr lang="en-IN" sz="2400" dirty="0" smtClean="0">
                <a:solidFill>
                  <a:srgbClr val="FFFF00"/>
                </a:solidFill>
              </a:rPr>
              <a:t>RTI, Health, Finance</a:t>
            </a:r>
            <a:r>
              <a:rPr lang="en-IN" sz="2400" dirty="0">
                <a:solidFill>
                  <a:srgbClr val="FFFF00"/>
                </a:solidFill>
              </a:rPr>
              <a:t>, Income Tax </a:t>
            </a:r>
            <a:r>
              <a:rPr lang="en-IN" sz="2400" dirty="0" smtClean="0">
                <a:solidFill>
                  <a:srgbClr val="FFFF00"/>
                </a:solidFill>
              </a:rPr>
              <a:t>filing</a:t>
            </a:r>
            <a:r>
              <a:rPr lang="en-IN" sz="2400" dirty="0">
                <a:solidFill>
                  <a:srgbClr val="FFFF00"/>
                </a:solidFill>
              </a:rPr>
              <a:t>, Education</a:t>
            </a:r>
          </a:p>
        </p:txBody>
      </p:sp>
      <p:sp>
        <p:nvSpPr>
          <p:cNvPr id="4" name="TextBox 3"/>
          <p:cNvSpPr txBox="1"/>
          <p:nvPr/>
        </p:nvSpPr>
        <p:spPr>
          <a:xfrm>
            <a:off x="685800" y="2133600"/>
            <a:ext cx="8153400" cy="5324535"/>
          </a:xfrm>
          <a:prstGeom prst="rect">
            <a:avLst/>
          </a:prstGeom>
          <a:noFill/>
        </p:spPr>
        <p:txBody>
          <a:bodyPr wrap="square" rtlCol="0">
            <a:spAutoFit/>
          </a:bodyPr>
          <a:lstStyle/>
          <a:p>
            <a:r>
              <a:rPr lang="en-IN" sz="2000" dirty="0">
                <a:solidFill>
                  <a:srgbClr val="FF0000"/>
                </a:solidFill>
              </a:rPr>
              <a:t>Income Tax Filing Portal: </a:t>
            </a:r>
          </a:p>
          <a:p>
            <a:r>
              <a:rPr lang="en-IN" sz="2000" dirty="0"/>
              <a:t>The income tax filing portal is a dedicated platform for taxpayers to file their </a:t>
            </a:r>
            <a:r>
              <a:rPr lang="en-IN" sz="2000" dirty="0" smtClean="0"/>
              <a:t>income </a:t>
            </a:r>
            <a:r>
              <a:rPr lang="en-IN" sz="2000" dirty="0"/>
              <a:t>tax returns electronically. It simplifies the tax filing process by providing a </a:t>
            </a:r>
            <a:r>
              <a:rPr lang="en-IN" sz="2000" dirty="0" smtClean="0"/>
              <a:t>user-friendly </a:t>
            </a:r>
            <a:r>
              <a:rPr lang="en-IN" sz="2000" dirty="0"/>
              <a:t>interface that guides individuals through the various sections and </a:t>
            </a:r>
            <a:r>
              <a:rPr lang="en-IN" sz="2000" dirty="0" smtClean="0"/>
              <a:t>forms </a:t>
            </a:r>
            <a:r>
              <a:rPr lang="en-IN" sz="2000" dirty="0"/>
              <a:t>required to complete their tax return. The portal allows taxpayers to enter </a:t>
            </a:r>
            <a:r>
              <a:rPr lang="en-IN" sz="2000" dirty="0" smtClean="0"/>
              <a:t>their </a:t>
            </a:r>
            <a:r>
              <a:rPr lang="en-IN" sz="2000" dirty="0"/>
              <a:t>income details, claim deductions, and compute their tax liabilities </a:t>
            </a:r>
            <a:r>
              <a:rPr lang="en-IN" sz="2000" dirty="0" smtClean="0"/>
              <a:t>accurately</a:t>
            </a:r>
            <a:r>
              <a:rPr lang="en-IN" sz="2000" dirty="0"/>
              <a:t>. It offers features such as pre-filled forms, auto-calculations, and </a:t>
            </a:r>
            <a:r>
              <a:rPr lang="en-IN" sz="2000" dirty="0" smtClean="0"/>
              <a:t>validation </a:t>
            </a:r>
            <a:r>
              <a:rPr lang="en-IN" sz="2000" dirty="0"/>
              <a:t>checks to minimize errors and ensure compliance with tax laws. </a:t>
            </a:r>
            <a:r>
              <a:rPr lang="en-IN" sz="2000" dirty="0" smtClean="0"/>
              <a:t>The </a:t>
            </a:r>
            <a:r>
              <a:rPr lang="en-IN" sz="2000" dirty="0"/>
              <a:t>portal also facilitates online payment of taxes, making it convenient for taxpayers </a:t>
            </a:r>
            <a:r>
              <a:rPr lang="en-IN" sz="2000" dirty="0" smtClean="0"/>
              <a:t>to </a:t>
            </a:r>
            <a:r>
              <a:rPr lang="en-IN" sz="2000" dirty="0" err="1"/>
              <a:t>fulfill</a:t>
            </a:r>
            <a:r>
              <a:rPr lang="en-IN" sz="2000" dirty="0"/>
              <a:t> their tax obligations. Additionally, the income tax filing portal provides </a:t>
            </a:r>
            <a:r>
              <a:rPr lang="en-IN" sz="2000" dirty="0" smtClean="0"/>
              <a:t>access </a:t>
            </a:r>
            <a:r>
              <a:rPr lang="en-IN" sz="2000" dirty="0"/>
              <a:t>to important documents such as Form 16 (TDS certificate) and enables </a:t>
            </a:r>
          </a:p>
          <a:p>
            <a:r>
              <a:rPr lang="en-IN" sz="2000" dirty="0"/>
              <a:t>taxpayers to view their tax filing history and track the status of their refunds. It </a:t>
            </a:r>
            <a:r>
              <a:rPr lang="en-IN" sz="2000" dirty="0" smtClean="0"/>
              <a:t>plays </a:t>
            </a:r>
            <a:r>
              <a:rPr lang="en-IN" sz="2000" dirty="0"/>
              <a:t>a crucial role in streamlining the income tax process, reducing paperwork, </a:t>
            </a:r>
            <a:r>
              <a:rPr lang="en-IN" sz="2000" dirty="0" smtClean="0"/>
              <a:t>and </a:t>
            </a:r>
            <a:r>
              <a:rPr lang="en-IN" sz="2000" dirty="0"/>
              <a:t>promoting efficiency in tax administration</a:t>
            </a:r>
          </a:p>
          <a:p>
            <a:endParaRPr lang="en-IN" sz="2000" dirty="0"/>
          </a:p>
          <a:p>
            <a:endParaRPr lang="en-IN" sz="2000" dirty="0"/>
          </a:p>
        </p:txBody>
      </p:sp>
    </p:spTree>
    <p:extLst>
      <p:ext uri="{BB962C8B-B14F-4D97-AF65-F5344CB8AC3E}">
        <p14:creationId xmlns:p14="http://schemas.microsoft.com/office/powerpoint/2010/main" val="3253715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685800" y="1219200"/>
            <a:ext cx="8001000" cy="914400"/>
          </a:xfrm>
        </p:spPr>
        <p:txBody>
          <a:bodyPr>
            <a:normAutofit/>
          </a:bodyPr>
          <a:lstStyle/>
          <a:p>
            <a:r>
              <a:rPr lang="en-IN" dirty="0" smtClean="0">
                <a:solidFill>
                  <a:srgbClr val="FFFF00"/>
                </a:solidFill>
              </a:rPr>
              <a:t> </a:t>
            </a:r>
            <a:r>
              <a:rPr lang="en-IN" dirty="0">
                <a:solidFill>
                  <a:srgbClr val="FFFF00"/>
                </a:solidFill>
              </a:rPr>
              <a:t> Public utility portals of Govt. of India such as </a:t>
            </a:r>
            <a:r>
              <a:rPr lang="en-IN" dirty="0" smtClean="0">
                <a:solidFill>
                  <a:srgbClr val="FFFF00"/>
                </a:solidFill>
              </a:rPr>
              <a:t>RTI, Health, Finance</a:t>
            </a:r>
            <a:r>
              <a:rPr lang="en-IN" dirty="0">
                <a:solidFill>
                  <a:srgbClr val="FFFF00"/>
                </a:solidFill>
              </a:rPr>
              <a:t>, Income Tax </a:t>
            </a:r>
            <a:r>
              <a:rPr lang="en-IN" dirty="0" smtClean="0">
                <a:solidFill>
                  <a:srgbClr val="FFFF00"/>
                </a:solidFill>
              </a:rPr>
              <a:t>filing</a:t>
            </a:r>
            <a:r>
              <a:rPr lang="en-IN" dirty="0">
                <a:solidFill>
                  <a:srgbClr val="FFFF00"/>
                </a:solidFill>
              </a:rPr>
              <a:t>, Education</a:t>
            </a:r>
          </a:p>
        </p:txBody>
      </p:sp>
      <p:sp>
        <p:nvSpPr>
          <p:cNvPr id="4" name="TextBox 3"/>
          <p:cNvSpPr txBox="1"/>
          <p:nvPr/>
        </p:nvSpPr>
        <p:spPr>
          <a:xfrm>
            <a:off x="685800" y="2133600"/>
            <a:ext cx="8153400" cy="4708981"/>
          </a:xfrm>
          <a:prstGeom prst="rect">
            <a:avLst/>
          </a:prstGeom>
          <a:noFill/>
        </p:spPr>
        <p:txBody>
          <a:bodyPr wrap="square" rtlCol="0">
            <a:spAutoFit/>
          </a:bodyPr>
          <a:lstStyle/>
          <a:p>
            <a:r>
              <a:rPr lang="en-IN" sz="2000" dirty="0">
                <a:solidFill>
                  <a:srgbClr val="FF0000"/>
                </a:solidFill>
              </a:rPr>
              <a:t>Education Portal: </a:t>
            </a:r>
          </a:p>
          <a:p>
            <a:r>
              <a:rPr lang="en-IN" sz="2000" dirty="0"/>
              <a:t>The education portal serves as a centralized platform for accessing information </a:t>
            </a:r>
            <a:r>
              <a:rPr lang="en-IN" sz="2000" dirty="0" smtClean="0"/>
              <a:t>related </a:t>
            </a:r>
            <a:r>
              <a:rPr lang="en-IN" sz="2000" dirty="0"/>
              <a:t>to education in India. It caters to the needs of students, parents, and </a:t>
            </a:r>
            <a:r>
              <a:rPr lang="en-IN" sz="2000" dirty="0" smtClean="0"/>
              <a:t>educators </a:t>
            </a:r>
            <a:r>
              <a:rPr lang="en-IN" sz="2000" dirty="0"/>
              <a:t>by providing a wide range of educational resources and services. The </a:t>
            </a:r>
            <a:r>
              <a:rPr lang="en-IN" sz="2000" dirty="0" smtClean="0"/>
              <a:t>portal </a:t>
            </a:r>
            <a:r>
              <a:rPr lang="en-IN" sz="2000" dirty="0"/>
              <a:t>offers information on schools, colleges, universities, and educational </a:t>
            </a:r>
            <a:r>
              <a:rPr lang="en-IN" sz="2000" dirty="0" smtClean="0"/>
              <a:t>programs </a:t>
            </a:r>
            <a:r>
              <a:rPr lang="en-IN" sz="2000" dirty="0"/>
              <a:t>across the country. It provides details about admission procedures, </a:t>
            </a:r>
            <a:r>
              <a:rPr lang="en-IN" sz="2000" dirty="0" smtClean="0"/>
              <a:t>eligibility </a:t>
            </a:r>
            <a:r>
              <a:rPr lang="en-IN" sz="2000" dirty="0"/>
              <a:t>criteria, and entrance examinations for various courses. Students can </a:t>
            </a:r>
            <a:r>
              <a:rPr lang="en-IN" sz="2000" dirty="0" smtClean="0"/>
              <a:t>access </a:t>
            </a:r>
            <a:r>
              <a:rPr lang="en-IN" sz="2000" dirty="0"/>
              <a:t>digital textbooks, study materials, and online learning resources to </a:t>
            </a:r>
            <a:r>
              <a:rPr lang="en-IN" sz="2000" dirty="0" smtClean="0"/>
              <a:t>supplement </a:t>
            </a:r>
            <a:r>
              <a:rPr lang="en-IN" sz="2000" dirty="0"/>
              <a:t>their education. The portal also offers scholarship information, </a:t>
            </a:r>
            <a:r>
              <a:rPr lang="en-IN" sz="2000" dirty="0" smtClean="0"/>
              <a:t>helping </a:t>
            </a:r>
            <a:r>
              <a:rPr lang="en-IN" sz="2000" dirty="0"/>
              <a:t>students find financial support for their studies. It provides updates on </a:t>
            </a:r>
          </a:p>
          <a:p>
            <a:r>
              <a:rPr lang="en-IN" sz="2000" dirty="0"/>
              <a:t>educational policies, government schemes, and initiatives aimed at improving </a:t>
            </a:r>
            <a:r>
              <a:rPr lang="en-IN" sz="2000" dirty="0" smtClean="0"/>
              <a:t>the </a:t>
            </a:r>
            <a:r>
              <a:rPr lang="en-IN" sz="2000" dirty="0"/>
              <a:t>quality of education. The education portal aims to empower individuals with </a:t>
            </a:r>
            <a:r>
              <a:rPr lang="en-IN" sz="2000" dirty="0" smtClean="0"/>
              <a:t>information</a:t>
            </a:r>
            <a:r>
              <a:rPr lang="en-IN" sz="2000" dirty="0"/>
              <a:t>, enhance access to educational opportunities, and foster lifelong </a:t>
            </a:r>
            <a:r>
              <a:rPr lang="en-IN" sz="2000" dirty="0" smtClean="0"/>
              <a:t>learning</a:t>
            </a:r>
            <a:r>
              <a:rPr lang="en-IN" sz="2000" dirty="0"/>
              <a:t>.</a:t>
            </a:r>
          </a:p>
        </p:txBody>
      </p:sp>
    </p:spTree>
    <p:extLst>
      <p:ext uri="{BB962C8B-B14F-4D97-AF65-F5344CB8AC3E}">
        <p14:creationId xmlns:p14="http://schemas.microsoft.com/office/powerpoint/2010/main" val="967764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990600" y="1219200"/>
            <a:ext cx="7162800" cy="914400"/>
          </a:xfrm>
        </p:spPr>
        <p:txBody>
          <a:bodyPr>
            <a:normAutofit/>
          </a:bodyPr>
          <a:lstStyle/>
          <a:p>
            <a:r>
              <a:rPr lang="en-IN" sz="2400" dirty="0" smtClean="0">
                <a:solidFill>
                  <a:srgbClr val="FFFF00"/>
                </a:solidFill>
              </a:rPr>
              <a:t> </a:t>
            </a:r>
            <a:r>
              <a:rPr lang="en-IN" sz="2400" dirty="0">
                <a:solidFill>
                  <a:srgbClr val="FFFF00"/>
                </a:solidFill>
              </a:rPr>
              <a:t> Public utility portals of Govt. of India such as </a:t>
            </a:r>
            <a:r>
              <a:rPr lang="en-IN" sz="2400" dirty="0" smtClean="0">
                <a:solidFill>
                  <a:srgbClr val="FFFF00"/>
                </a:solidFill>
              </a:rPr>
              <a:t>RTI, Health, Finance</a:t>
            </a:r>
            <a:r>
              <a:rPr lang="en-IN" sz="2400" dirty="0">
                <a:solidFill>
                  <a:srgbClr val="FFFF00"/>
                </a:solidFill>
              </a:rPr>
              <a:t>, Income Tax </a:t>
            </a:r>
            <a:r>
              <a:rPr lang="en-IN" sz="2400" dirty="0" smtClean="0">
                <a:solidFill>
                  <a:srgbClr val="FFFF00"/>
                </a:solidFill>
              </a:rPr>
              <a:t>filing</a:t>
            </a:r>
            <a:r>
              <a:rPr lang="en-IN" sz="2400" dirty="0">
                <a:solidFill>
                  <a:srgbClr val="FFFF00"/>
                </a:solidFill>
              </a:rPr>
              <a:t>, Education</a:t>
            </a:r>
          </a:p>
        </p:txBody>
      </p:sp>
      <p:sp>
        <p:nvSpPr>
          <p:cNvPr id="4" name="TextBox 3"/>
          <p:cNvSpPr txBox="1"/>
          <p:nvPr/>
        </p:nvSpPr>
        <p:spPr>
          <a:xfrm>
            <a:off x="685800" y="2133600"/>
            <a:ext cx="8153400" cy="2677656"/>
          </a:xfrm>
          <a:prstGeom prst="rect">
            <a:avLst/>
          </a:prstGeom>
          <a:noFill/>
        </p:spPr>
        <p:txBody>
          <a:bodyPr wrap="square" rtlCol="0">
            <a:spAutoFit/>
          </a:bodyPr>
          <a:lstStyle/>
          <a:p>
            <a:r>
              <a:rPr lang="en-IN" sz="2400" dirty="0"/>
              <a:t>These public utility portals of the Government of India serve as valuable resources </a:t>
            </a:r>
            <a:r>
              <a:rPr lang="en-IN" sz="2400" dirty="0" smtClean="0"/>
              <a:t>for </a:t>
            </a:r>
            <a:r>
              <a:rPr lang="en-IN" sz="2400" dirty="0"/>
              <a:t>citizens, providing easy access to essential services, information, and </a:t>
            </a:r>
            <a:r>
              <a:rPr lang="en-IN" sz="2400" dirty="0" smtClean="0"/>
              <a:t>opportunities</a:t>
            </a:r>
            <a:r>
              <a:rPr lang="en-IN" sz="2400" dirty="0"/>
              <a:t>. They leverage technology to enhance transparency, efficiency, and </a:t>
            </a:r>
          </a:p>
          <a:p>
            <a:r>
              <a:rPr lang="en-IN" sz="2400" dirty="0"/>
              <a:t>citizen participation in governance. By embracing digital platforms, these portals </a:t>
            </a:r>
            <a:r>
              <a:rPr lang="en-IN" sz="2400" dirty="0" smtClean="0"/>
              <a:t>contribute </a:t>
            </a:r>
            <a:r>
              <a:rPr lang="en-IN" sz="2400" dirty="0"/>
              <a:t>to the vision of a more inclusive and digitally empowered nation</a:t>
            </a:r>
          </a:p>
        </p:txBody>
      </p:sp>
    </p:spTree>
    <p:extLst>
      <p:ext uri="{BB962C8B-B14F-4D97-AF65-F5344CB8AC3E}">
        <p14:creationId xmlns:p14="http://schemas.microsoft.com/office/powerpoint/2010/main" val="2716292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a:t>
            </a:r>
            <a:endParaRPr lang="en-IN" dirty="0"/>
          </a:p>
        </p:txBody>
      </p:sp>
      <p:sp>
        <p:nvSpPr>
          <p:cNvPr id="3" name="Title 2"/>
          <p:cNvSpPr>
            <a:spLocks noGrp="1"/>
          </p:cNvSpPr>
          <p:nvPr>
            <p:ph type="title"/>
          </p:nvPr>
        </p:nvSpPr>
        <p:spPr/>
        <p:txBody>
          <a:bodyPr/>
          <a:lstStyle/>
          <a:p>
            <a:r>
              <a:rPr lang="en-IN" dirty="0" smtClean="0"/>
              <a:t>Keep Learning</a:t>
            </a:r>
            <a:endParaRPr lang="en-IN" dirty="0"/>
          </a:p>
        </p:txBody>
      </p:sp>
      <p:sp>
        <p:nvSpPr>
          <p:cNvPr id="4" name="Rectangle 3"/>
          <p:cNvSpPr/>
          <p:nvPr/>
        </p:nvSpPr>
        <p:spPr>
          <a:xfrm rot="20954505">
            <a:off x="1003001" y="3429917"/>
            <a:ext cx="6468868"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994543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92500" lnSpcReduction="20000"/>
          </a:bodyPr>
          <a:lstStyle/>
          <a:p>
            <a:r>
              <a:rPr lang="en-IN" dirty="0" smtClean="0"/>
              <a:t> </a:t>
            </a:r>
            <a:r>
              <a:rPr lang="en-IN" sz="2600" dirty="0">
                <a:solidFill>
                  <a:srgbClr val="FFFF00"/>
                </a:solidFill>
              </a:rPr>
              <a:t> Needs of Digital Inclusion and Digital Empowerment</a:t>
            </a:r>
            <a:r>
              <a:rPr lang="en-IN" dirty="0"/>
              <a:t>:</a:t>
            </a:r>
            <a:r>
              <a:rPr lang="en-IN" dirty="0" smtClean="0"/>
              <a:t/>
            </a:r>
            <a:br>
              <a:rPr lang="en-IN" dirty="0" smtClean="0"/>
            </a:br>
            <a:endParaRPr lang="en-IN" dirty="0"/>
          </a:p>
        </p:txBody>
      </p:sp>
      <p:sp>
        <p:nvSpPr>
          <p:cNvPr id="4" name="TextBox 3"/>
          <p:cNvSpPr txBox="1"/>
          <p:nvPr/>
        </p:nvSpPr>
        <p:spPr>
          <a:xfrm>
            <a:off x="533400" y="2133600"/>
            <a:ext cx="7772400" cy="3416320"/>
          </a:xfrm>
          <a:prstGeom prst="rect">
            <a:avLst/>
          </a:prstGeom>
          <a:noFill/>
        </p:spPr>
        <p:txBody>
          <a:bodyPr wrap="square" rtlCol="0">
            <a:spAutoFit/>
          </a:bodyPr>
          <a:lstStyle/>
          <a:p>
            <a:r>
              <a:rPr lang="en-IN" sz="2400" dirty="0">
                <a:solidFill>
                  <a:srgbClr val="FF0000"/>
                </a:solidFill>
              </a:rPr>
              <a:t>Access to Information: </a:t>
            </a:r>
          </a:p>
          <a:p>
            <a:r>
              <a:rPr lang="en-IN" sz="2400" dirty="0"/>
              <a:t>Access to information is a fundamental need for individuals to thrive in the digital </a:t>
            </a:r>
            <a:r>
              <a:rPr lang="en-IN" sz="2400" dirty="0" smtClean="0"/>
              <a:t>age</a:t>
            </a:r>
            <a:r>
              <a:rPr lang="en-IN" sz="2400" dirty="0"/>
              <a:t>. Digital inclusion aims to provide equal access to information and knowledge </a:t>
            </a:r>
            <a:r>
              <a:rPr lang="en-IN" sz="2400" dirty="0" smtClean="0"/>
              <a:t>available </a:t>
            </a:r>
            <a:r>
              <a:rPr lang="en-IN" sz="2400" dirty="0"/>
              <a:t>online, regardless of geographical location or socioeconomic </a:t>
            </a:r>
            <a:r>
              <a:rPr lang="en-IN" sz="2400" dirty="0" smtClean="0"/>
              <a:t>background</a:t>
            </a:r>
            <a:r>
              <a:rPr lang="en-IN" sz="2400" dirty="0"/>
              <a:t>. It ensures that individuals have the opportunity to learn, explore, </a:t>
            </a:r>
            <a:r>
              <a:rPr lang="en-IN" sz="2400" dirty="0" smtClean="0"/>
              <a:t>and </a:t>
            </a:r>
            <a:r>
              <a:rPr lang="en-IN" sz="2400" dirty="0"/>
              <a:t>stay informed through online resources, educational materials, news, and </a:t>
            </a:r>
          </a:p>
          <a:p>
            <a:r>
              <a:rPr lang="en-IN" sz="2400" dirty="0"/>
              <a:t>various digital platforms</a:t>
            </a:r>
          </a:p>
        </p:txBody>
      </p:sp>
    </p:spTree>
    <p:extLst>
      <p:ext uri="{BB962C8B-B14F-4D97-AF65-F5344CB8AC3E}">
        <p14:creationId xmlns:p14="http://schemas.microsoft.com/office/powerpoint/2010/main" val="53367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normAutofit fontScale="90000"/>
          </a:bodyPr>
          <a:lstStyle/>
          <a:p>
            <a:r>
              <a:rPr lang="en-IN" dirty="0" smtClean="0"/>
              <a:t>Digital Empowerment</a:t>
            </a:r>
            <a:br>
              <a:rPr lang="en-IN" dirty="0" smtClean="0"/>
            </a:br>
            <a:r>
              <a:rPr lang="en-IN" sz="2700" dirty="0" smtClean="0"/>
              <a:t>UNIT-I Digital Inclusion</a:t>
            </a:r>
            <a:endParaRPr lang="en-IN" dirty="0"/>
          </a:p>
        </p:txBody>
      </p:sp>
      <p:sp>
        <p:nvSpPr>
          <p:cNvPr id="3" name="Subtitle 2"/>
          <p:cNvSpPr>
            <a:spLocks noGrp="1"/>
          </p:cNvSpPr>
          <p:nvPr>
            <p:ph type="subTitle" idx="1"/>
          </p:nvPr>
        </p:nvSpPr>
        <p:spPr>
          <a:xfrm>
            <a:off x="1371600" y="1219200"/>
            <a:ext cx="6400800" cy="914400"/>
          </a:xfrm>
        </p:spPr>
        <p:txBody>
          <a:bodyPr>
            <a:noAutofit/>
          </a:bodyPr>
          <a:lstStyle/>
          <a:p>
            <a:r>
              <a:rPr lang="en-IN" dirty="0" smtClean="0"/>
              <a:t> </a:t>
            </a:r>
            <a:r>
              <a:rPr lang="en-IN" sz="2400" dirty="0">
                <a:solidFill>
                  <a:srgbClr val="FFFF00"/>
                </a:solidFill>
              </a:rPr>
              <a:t>Needs of Digital Inclusion and Digital Empowerment</a:t>
            </a:r>
            <a:r>
              <a:rPr lang="en-IN" dirty="0"/>
              <a:t>:</a:t>
            </a:r>
            <a:br>
              <a:rPr lang="en-IN" dirty="0"/>
            </a:br>
            <a:endParaRPr lang="en-IN" dirty="0"/>
          </a:p>
        </p:txBody>
      </p:sp>
      <p:sp>
        <p:nvSpPr>
          <p:cNvPr id="4" name="TextBox 3"/>
          <p:cNvSpPr txBox="1"/>
          <p:nvPr/>
        </p:nvSpPr>
        <p:spPr>
          <a:xfrm>
            <a:off x="533400" y="2133600"/>
            <a:ext cx="8305800" cy="3416320"/>
          </a:xfrm>
          <a:prstGeom prst="rect">
            <a:avLst/>
          </a:prstGeom>
          <a:noFill/>
        </p:spPr>
        <p:txBody>
          <a:bodyPr wrap="square" rtlCol="0">
            <a:spAutoFit/>
          </a:bodyPr>
          <a:lstStyle/>
          <a:p>
            <a:r>
              <a:rPr lang="en-IN" sz="2400" dirty="0">
                <a:solidFill>
                  <a:srgbClr val="FF0000"/>
                </a:solidFill>
              </a:rPr>
              <a:t>Education and Skill Development:</a:t>
            </a:r>
            <a:r>
              <a:rPr lang="en-IN" sz="2400" dirty="0"/>
              <a:t> </a:t>
            </a:r>
          </a:p>
          <a:p>
            <a:r>
              <a:rPr lang="en-IN" sz="2400" dirty="0"/>
              <a:t>Digital inclusion requires equipping individuals with digital literacy and skills to </a:t>
            </a:r>
            <a:r>
              <a:rPr lang="en-IN" sz="2400" dirty="0" smtClean="0"/>
              <a:t>effectively </a:t>
            </a:r>
            <a:r>
              <a:rPr lang="en-IN" sz="2400" dirty="0"/>
              <a:t>navigate and utilize digital technologies. This </a:t>
            </a:r>
            <a:r>
              <a:rPr lang="en-IN" sz="2400" dirty="0" smtClean="0"/>
              <a:t>includes </a:t>
            </a:r>
            <a:r>
              <a:rPr lang="en-IN" sz="2400" dirty="0"/>
              <a:t>basic computer </a:t>
            </a:r>
            <a:r>
              <a:rPr lang="en-IN" sz="2400" dirty="0" smtClean="0"/>
              <a:t>skills</a:t>
            </a:r>
            <a:r>
              <a:rPr lang="en-IN" sz="2400" dirty="0"/>
              <a:t>, internet usage, online communication, digital content creation, and critical </a:t>
            </a:r>
            <a:r>
              <a:rPr lang="en-IN" sz="2400" dirty="0" smtClean="0"/>
              <a:t>thinking </a:t>
            </a:r>
            <a:r>
              <a:rPr lang="en-IN" sz="2400" dirty="0"/>
              <a:t>in the digital realm. Digital literacy programs and initiatives are crucial </a:t>
            </a:r>
            <a:r>
              <a:rPr lang="en-IN" sz="2400" dirty="0" smtClean="0"/>
              <a:t>for </a:t>
            </a:r>
            <a:r>
              <a:rPr lang="en-IN" sz="2400" dirty="0"/>
              <a:t>individuals to adapt, learn, and succeed in an increasingly technology-driven </a:t>
            </a:r>
          </a:p>
          <a:p>
            <a:r>
              <a:rPr lang="en-IN" sz="2400" dirty="0"/>
              <a:t>society.</a:t>
            </a:r>
          </a:p>
        </p:txBody>
      </p:sp>
    </p:spTree>
    <p:extLst>
      <p:ext uri="{BB962C8B-B14F-4D97-AF65-F5344CB8AC3E}">
        <p14:creationId xmlns:p14="http://schemas.microsoft.com/office/powerpoint/2010/main" val="377275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70000" lnSpcReduction="20000"/>
          </a:bodyPr>
          <a:lstStyle/>
          <a:p>
            <a:r>
              <a:rPr lang="en-IN" dirty="0" smtClean="0"/>
              <a:t> </a:t>
            </a:r>
            <a:r>
              <a:rPr lang="en-IN" dirty="0"/>
              <a:t> </a:t>
            </a:r>
            <a:r>
              <a:rPr lang="en-IN" sz="3600" dirty="0">
                <a:solidFill>
                  <a:srgbClr val="FFFF00"/>
                </a:solidFill>
              </a:rPr>
              <a:t>Needs of Digital Inclusion and Digital Empowerment</a:t>
            </a:r>
            <a:r>
              <a:rPr lang="en-IN" dirty="0"/>
              <a:t>:</a:t>
            </a:r>
            <a:r>
              <a:rPr lang="en-IN" dirty="0" smtClean="0"/>
              <a:t/>
            </a:r>
            <a:br>
              <a:rPr lang="en-IN" dirty="0" smtClean="0"/>
            </a:br>
            <a:endParaRPr lang="en-IN" dirty="0"/>
          </a:p>
        </p:txBody>
      </p:sp>
      <p:sp>
        <p:nvSpPr>
          <p:cNvPr id="4" name="TextBox 3"/>
          <p:cNvSpPr txBox="1"/>
          <p:nvPr/>
        </p:nvSpPr>
        <p:spPr>
          <a:xfrm>
            <a:off x="990600" y="2133600"/>
            <a:ext cx="7010400" cy="4154984"/>
          </a:xfrm>
          <a:prstGeom prst="rect">
            <a:avLst/>
          </a:prstGeom>
          <a:noFill/>
        </p:spPr>
        <p:txBody>
          <a:bodyPr wrap="square" rtlCol="0">
            <a:spAutoFit/>
          </a:bodyPr>
          <a:lstStyle/>
          <a:p>
            <a:r>
              <a:rPr lang="en-IN" sz="2400" dirty="0">
                <a:solidFill>
                  <a:srgbClr val="FF0000"/>
                </a:solidFill>
              </a:rPr>
              <a:t>Economic Opportunities: </a:t>
            </a:r>
          </a:p>
          <a:p>
            <a:r>
              <a:rPr lang="en-IN" sz="2400" dirty="0"/>
              <a:t>Digital empowerment opens up avenues for entrepreneurship, employment, and </a:t>
            </a:r>
            <a:r>
              <a:rPr lang="en-IN" sz="2400" dirty="0" smtClean="0"/>
              <a:t>economic </a:t>
            </a:r>
            <a:r>
              <a:rPr lang="en-IN" sz="2400" dirty="0"/>
              <a:t>growth. Digital platforms and tools enable individuals to start </a:t>
            </a:r>
            <a:r>
              <a:rPr lang="en-IN" sz="2400" dirty="0" smtClean="0"/>
              <a:t>businesses</a:t>
            </a:r>
            <a:r>
              <a:rPr lang="en-IN" sz="2400" dirty="0"/>
              <a:t>, access global markets, and leverage online marketplaces. By </a:t>
            </a:r>
            <a:r>
              <a:rPr lang="en-IN" sz="2400" dirty="0" smtClean="0"/>
              <a:t>fostering </a:t>
            </a:r>
            <a:r>
              <a:rPr lang="en-IN" sz="2400" dirty="0"/>
              <a:t>digital skills and promoting entrepreneurship programs, individuals can </a:t>
            </a:r>
            <a:r>
              <a:rPr lang="en-IN" sz="2400" dirty="0" smtClean="0"/>
              <a:t>capitalize </a:t>
            </a:r>
            <a:r>
              <a:rPr lang="en-IN" sz="2400" dirty="0"/>
              <a:t>on the digital economy, creating opportunities for income generation, </a:t>
            </a:r>
          </a:p>
          <a:p>
            <a:r>
              <a:rPr lang="en-IN" sz="2400" dirty="0"/>
              <a:t>job creation, and economic advancement</a:t>
            </a:r>
          </a:p>
        </p:txBody>
      </p:sp>
    </p:spTree>
    <p:extLst>
      <p:ext uri="{BB962C8B-B14F-4D97-AF65-F5344CB8AC3E}">
        <p14:creationId xmlns:p14="http://schemas.microsoft.com/office/powerpoint/2010/main" val="423910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25000" lnSpcReduction="20000"/>
          </a:bodyPr>
          <a:lstStyle/>
          <a:p>
            <a:r>
              <a:rPr lang="en-IN" dirty="0" smtClean="0"/>
              <a:t> </a:t>
            </a:r>
            <a:r>
              <a:rPr lang="en-IN" dirty="0"/>
              <a:t> </a:t>
            </a:r>
            <a:r>
              <a:rPr lang="en-IN" sz="9600" dirty="0">
                <a:solidFill>
                  <a:srgbClr val="FFFF00"/>
                </a:solidFill>
              </a:rPr>
              <a:t>Needs of Digital Inclusion and Digital Empowerment:</a:t>
            </a:r>
            <a:r>
              <a:rPr lang="en-IN" sz="9600" dirty="0" smtClean="0">
                <a:solidFill>
                  <a:srgbClr val="FFFF00"/>
                </a:solidFill>
              </a:rPr>
              <a:t/>
            </a:r>
            <a:br>
              <a:rPr lang="en-IN" sz="9600" dirty="0" smtClean="0">
                <a:solidFill>
                  <a:srgbClr val="FFFF00"/>
                </a:solidFill>
              </a:rPr>
            </a:br>
            <a:endParaRPr lang="en-IN" sz="9600" dirty="0">
              <a:solidFill>
                <a:srgbClr val="FFFF00"/>
              </a:solidFill>
            </a:endParaRPr>
          </a:p>
        </p:txBody>
      </p:sp>
      <p:sp>
        <p:nvSpPr>
          <p:cNvPr id="4" name="TextBox 3"/>
          <p:cNvSpPr txBox="1"/>
          <p:nvPr/>
        </p:nvSpPr>
        <p:spPr>
          <a:xfrm>
            <a:off x="990600" y="2133600"/>
            <a:ext cx="7010400" cy="3785652"/>
          </a:xfrm>
          <a:prstGeom prst="rect">
            <a:avLst/>
          </a:prstGeom>
          <a:noFill/>
        </p:spPr>
        <p:txBody>
          <a:bodyPr wrap="square" rtlCol="0">
            <a:spAutoFit/>
          </a:bodyPr>
          <a:lstStyle/>
          <a:p>
            <a:r>
              <a:rPr lang="en-IN" sz="2400" dirty="0">
                <a:solidFill>
                  <a:srgbClr val="FF0000"/>
                </a:solidFill>
              </a:rPr>
              <a:t>Civic Participation: </a:t>
            </a:r>
          </a:p>
          <a:p>
            <a:r>
              <a:rPr lang="en-IN" sz="2400" dirty="0"/>
              <a:t>Digital inclusion empowers individuals to engage in civic activities, participate in </a:t>
            </a:r>
            <a:r>
              <a:rPr lang="en-IN" sz="2400" dirty="0" smtClean="0"/>
              <a:t>e-governance</a:t>
            </a:r>
            <a:r>
              <a:rPr lang="en-IN" sz="2400" dirty="0"/>
              <a:t>, and exercise their democratic rights in the digital realm. It enables </a:t>
            </a:r>
            <a:r>
              <a:rPr lang="en-IN" sz="2400" dirty="0" smtClean="0"/>
              <a:t>citizens </a:t>
            </a:r>
            <a:r>
              <a:rPr lang="en-IN" sz="2400" dirty="0"/>
              <a:t>to connect with government services, access information, express their </a:t>
            </a:r>
            <a:r>
              <a:rPr lang="en-IN" sz="2400" dirty="0" smtClean="0"/>
              <a:t>opinions</a:t>
            </a:r>
            <a:r>
              <a:rPr lang="en-IN" sz="2400" dirty="0"/>
              <a:t>, and contribute to public discussions. Digital platforms and initiatives </a:t>
            </a:r>
            <a:r>
              <a:rPr lang="en-IN" sz="2400" dirty="0" smtClean="0"/>
              <a:t>can </a:t>
            </a:r>
            <a:r>
              <a:rPr lang="en-IN" sz="2400" dirty="0"/>
              <a:t>enhance transparency, accountability, and citizen participation in </a:t>
            </a:r>
            <a:r>
              <a:rPr lang="en-IN" sz="2400" dirty="0" smtClean="0"/>
              <a:t>decision-making </a:t>
            </a:r>
            <a:r>
              <a:rPr lang="en-IN" sz="2400" dirty="0"/>
              <a:t>processes</a:t>
            </a:r>
          </a:p>
        </p:txBody>
      </p:sp>
    </p:spTree>
    <p:extLst>
      <p:ext uri="{BB962C8B-B14F-4D97-AF65-F5344CB8AC3E}">
        <p14:creationId xmlns:p14="http://schemas.microsoft.com/office/powerpoint/2010/main" val="318396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Autofit/>
          </a:bodyPr>
          <a:lstStyle/>
          <a:p>
            <a:r>
              <a:rPr lang="en-IN" sz="2800" dirty="0" smtClean="0">
                <a:solidFill>
                  <a:srgbClr val="FFFF00"/>
                </a:solidFill>
              </a:rPr>
              <a:t> </a:t>
            </a:r>
            <a:r>
              <a:rPr lang="en-IN" sz="2800" dirty="0">
                <a:solidFill>
                  <a:srgbClr val="FFFF00"/>
                </a:solidFill>
              </a:rPr>
              <a:t> Needs of Digital Inclusion and Digital Empowerment:</a:t>
            </a:r>
            <a:r>
              <a:rPr lang="en-IN" sz="2800" dirty="0" smtClean="0">
                <a:solidFill>
                  <a:srgbClr val="FFFF00"/>
                </a:solidFill>
              </a:rPr>
              <a:t/>
            </a:r>
            <a:br>
              <a:rPr lang="en-IN" sz="2800" dirty="0" smtClean="0">
                <a:solidFill>
                  <a:srgbClr val="FFFF00"/>
                </a:solidFill>
              </a:rPr>
            </a:br>
            <a:endParaRPr lang="en-IN" sz="2800" dirty="0">
              <a:solidFill>
                <a:srgbClr val="FFFF00"/>
              </a:solidFill>
            </a:endParaRPr>
          </a:p>
        </p:txBody>
      </p:sp>
      <p:sp>
        <p:nvSpPr>
          <p:cNvPr id="4" name="TextBox 3"/>
          <p:cNvSpPr txBox="1"/>
          <p:nvPr/>
        </p:nvSpPr>
        <p:spPr>
          <a:xfrm>
            <a:off x="533400" y="2133600"/>
            <a:ext cx="8305800" cy="3785652"/>
          </a:xfrm>
          <a:prstGeom prst="rect">
            <a:avLst/>
          </a:prstGeom>
          <a:noFill/>
        </p:spPr>
        <p:txBody>
          <a:bodyPr wrap="square" rtlCol="0">
            <a:spAutoFit/>
          </a:bodyPr>
          <a:lstStyle/>
          <a:p>
            <a:r>
              <a:rPr lang="en-IN" sz="2400" dirty="0" smtClean="0">
                <a:solidFill>
                  <a:srgbClr val="FF0000"/>
                </a:solidFill>
              </a:rPr>
              <a:t>Social </a:t>
            </a:r>
            <a:r>
              <a:rPr lang="en-IN" sz="2400" dirty="0">
                <a:solidFill>
                  <a:srgbClr val="FF0000"/>
                </a:solidFill>
              </a:rPr>
              <a:t>Connections: </a:t>
            </a:r>
          </a:p>
          <a:p>
            <a:r>
              <a:rPr lang="en-IN" sz="2400" dirty="0"/>
              <a:t>Digital inclusion fosters social connections and reduces social isolation in </a:t>
            </a:r>
            <a:r>
              <a:rPr lang="en-IN" sz="2400" dirty="0" smtClean="0"/>
              <a:t>an </a:t>
            </a:r>
            <a:r>
              <a:rPr lang="en-IN" sz="2400" dirty="0"/>
              <a:t>increasingly connected world. It enables individuals to communicate, collaborate, </a:t>
            </a:r>
            <a:r>
              <a:rPr lang="en-IN" sz="2400" dirty="0" smtClean="0"/>
              <a:t>and </a:t>
            </a:r>
            <a:r>
              <a:rPr lang="en-IN" sz="2400" dirty="0"/>
              <a:t>share experiences with others, regardless of physical distance. Through </a:t>
            </a:r>
            <a:r>
              <a:rPr lang="en-IN" sz="2400" dirty="0" smtClean="0"/>
              <a:t>social </a:t>
            </a:r>
            <a:r>
              <a:rPr lang="en-IN" sz="2400" dirty="0"/>
              <a:t>media, online communities, and digital </a:t>
            </a:r>
            <a:r>
              <a:rPr lang="en-IN" sz="2400" dirty="0" smtClean="0"/>
              <a:t>communication </a:t>
            </a:r>
            <a:r>
              <a:rPr lang="en-IN" sz="2400" dirty="0"/>
              <a:t>tools, individuals </a:t>
            </a:r>
            <a:r>
              <a:rPr lang="en-IN" sz="2400" dirty="0" smtClean="0"/>
              <a:t>can </a:t>
            </a:r>
            <a:r>
              <a:rPr lang="en-IN" sz="2400" dirty="0"/>
              <a:t>build and expand their social networks, strengthening relationships and </a:t>
            </a:r>
            <a:r>
              <a:rPr lang="en-IN" sz="2400" dirty="0" smtClean="0"/>
              <a:t>promoting </a:t>
            </a:r>
            <a:r>
              <a:rPr lang="en-IN" sz="2400" dirty="0"/>
              <a:t>social cohesion</a:t>
            </a:r>
          </a:p>
          <a:p>
            <a:endParaRPr lang="en-IN" sz="2400" dirty="0"/>
          </a:p>
        </p:txBody>
      </p:sp>
    </p:spTree>
    <p:extLst>
      <p:ext uri="{BB962C8B-B14F-4D97-AF65-F5344CB8AC3E}">
        <p14:creationId xmlns:p14="http://schemas.microsoft.com/office/powerpoint/2010/main" val="318076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25000" lnSpcReduction="20000"/>
          </a:bodyPr>
          <a:lstStyle/>
          <a:p>
            <a:r>
              <a:rPr lang="en-IN" dirty="0" smtClean="0"/>
              <a:t> </a:t>
            </a:r>
            <a:r>
              <a:rPr lang="en-IN" dirty="0"/>
              <a:t> </a:t>
            </a:r>
            <a:r>
              <a:rPr lang="en-IN" sz="9600" dirty="0">
                <a:solidFill>
                  <a:srgbClr val="FFFF00"/>
                </a:solidFill>
              </a:rPr>
              <a:t>Needs of Digital Inclusion and Digital Empowerment:</a:t>
            </a:r>
            <a:r>
              <a:rPr lang="en-IN" sz="9600" dirty="0" smtClean="0">
                <a:solidFill>
                  <a:srgbClr val="FFFF00"/>
                </a:solidFill>
              </a:rPr>
              <a:t/>
            </a:r>
            <a:br>
              <a:rPr lang="en-IN" sz="9600" dirty="0" smtClean="0">
                <a:solidFill>
                  <a:srgbClr val="FFFF00"/>
                </a:solidFill>
              </a:rPr>
            </a:br>
            <a:endParaRPr lang="en-IN" sz="9600" dirty="0">
              <a:solidFill>
                <a:srgbClr val="FFFF00"/>
              </a:solidFill>
            </a:endParaRPr>
          </a:p>
        </p:txBody>
      </p:sp>
      <p:sp>
        <p:nvSpPr>
          <p:cNvPr id="4" name="TextBox 3"/>
          <p:cNvSpPr txBox="1"/>
          <p:nvPr/>
        </p:nvSpPr>
        <p:spPr>
          <a:xfrm>
            <a:off x="457200" y="2133600"/>
            <a:ext cx="8305800" cy="3908762"/>
          </a:xfrm>
          <a:prstGeom prst="rect">
            <a:avLst/>
          </a:prstGeom>
          <a:noFill/>
        </p:spPr>
        <p:txBody>
          <a:bodyPr wrap="square" rtlCol="0">
            <a:spAutoFit/>
          </a:bodyPr>
          <a:lstStyle/>
          <a:p>
            <a:r>
              <a:rPr lang="en-IN" sz="2400" dirty="0">
                <a:solidFill>
                  <a:srgbClr val="FF0000"/>
                </a:solidFill>
              </a:rPr>
              <a:t>Language and Cultural </a:t>
            </a:r>
            <a:r>
              <a:rPr lang="en-IN" sz="3200" dirty="0">
                <a:solidFill>
                  <a:srgbClr val="FF0000"/>
                </a:solidFill>
              </a:rPr>
              <a:t>Inclusivity</a:t>
            </a:r>
            <a:r>
              <a:rPr lang="en-IN" sz="2400" dirty="0">
                <a:solidFill>
                  <a:srgbClr val="FF0000"/>
                </a:solidFill>
              </a:rPr>
              <a:t>: </a:t>
            </a:r>
          </a:p>
          <a:p>
            <a:r>
              <a:rPr lang="en-IN" sz="2400" dirty="0"/>
              <a:t>Digital inclusion should address language and cultural diversity to ensure equal </a:t>
            </a:r>
            <a:r>
              <a:rPr lang="en-IN" sz="2400" dirty="0" smtClean="0"/>
              <a:t>access </a:t>
            </a:r>
            <a:r>
              <a:rPr lang="en-IN" sz="2400" dirty="0"/>
              <a:t>and participation for all populations. It requires providing multilingual </a:t>
            </a:r>
            <a:r>
              <a:rPr lang="en-IN" sz="2400" dirty="0" smtClean="0"/>
              <a:t>digital </a:t>
            </a:r>
            <a:r>
              <a:rPr lang="en-IN" sz="2400" dirty="0"/>
              <a:t>platforms, translations, and cultural inclusivity in digital design and content </a:t>
            </a:r>
            <a:r>
              <a:rPr lang="en-IN" sz="2400" dirty="0" smtClean="0"/>
              <a:t>creation</a:t>
            </a:r>
            <a:r>
              <a:rPr lang="en-IN" sz="2400" dirty="0"/>
              <a:t>. By considering diverse languages, cultures, and perspectives, digital </a:t>
            </a:r>
            <a:r>
              <a:rPr lang="en-IN" sz="2400" dirty="0" smtClean="0"/>
              <a:t>platforms </a:t>
            </a:r>
            <a:r>
              <a:rPr lang="en-IN" sz="2400" dirty="0"/>
              <a:t>become more accessible and inclusive, enabling individuals from </a:t>
            </a:r>
            <a:r>
              <a:rPr lang="en-IN" sz="2400" dirty="0" smtClean="0"/>
              <a:t> different </a:t>
            </a:r>
            <a:r>
              <a:rPr lang="en-IN" sz="2400" dirty="0"/>
              <a:t>backgrounds to fully engage and benefit from digital resources.</a:t>
            </a:r>
          </a:p>
          <a:p>
            <a:endParaRPr lang="en-IN" sz="2400" dirty="0"/>
          </a:p>
        </p:txBody>
      </p:sp>
    </p:spTree>
    <p:extLst>
      <p:ext uri="{BB962C8B-B14F-4D97-AF65-F5344CB8AC3E}">
        <p14:creationId xmlns:p14="http://schemas.microsoft.com/office/powerpoint/2010/main" val="2927359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170</TotalTime>
  <Words>2922</Words>
  <Application>Microsoft Office PowerPoint</Application>
  <PresentationFormat>On-screen Show (4:3)</PresentationFormat>
  <Paragraphs>152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Waveform</vt:lpstr>
      <vt:lpstr>Digital Empowerment</vt:lpstr>
      <vt:lpstr>Digital Empowerment</vt:lpstr>
      <vt:lpstr>Digital Empowerment</vt:lpstr>
      <vt:lpstr>Digital Empowerment</vt:lpstr>
      <vt:lpstr>Digital Empowerment UNIT-I Digital Inclusion</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Keep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Empowerment</dc:title>
  <dc:creator>Administrator</dc:creator>
  <cp:lastModifiedBy>Administrator</cp:lastModifiedBy>
  <cp:revision>40</cp:revision>
  <dcterms:created xsi:type="dcterms:W3CDTF">2006-08-16T00:00:00Z</dcterms:created>
  <dcterms:modified xsi:type="dcterms:W3CDTF">2024-08-20T09:34:17Z</dcterms:modified>
</cp:coreProperties>
</file>