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chtarget.com/searchcustomerexperience/definition/B2C" TargetMode="External"/><Relationship Id="rId2" Type="http://schemas.openxmlformats.org/officeDocument/2006/relationships/hyperlink" Target="https://www.techtarget.com/searchcio/definition/B2B"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stable-coins-catalyst-to-cryptocurrency/"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npci.org.in/what-we-do/upi/product-overview"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noAutofit/>
          </a:bodyPr>
          <a:lstStyle/>
          <a:p>
            <a:r>
              <a:rPr lang="en-IN" sz="5400" dirty="0" smtClean="0"/>
              <a:t>Digital Empowerment</a:t>
            </a:r>
            <a:endParaRPr lang="en-IN" sz="5400" dirty="0"/>
          </a:p>
        </p:txBody>
      </p:sp>
      <p:sp>
        <p:nvSpPr>
          <p:cNvPr id="3" name="Subtitle 2"/>
          <p:cNvSpPr>
            <a:spLocks noGrp="1"/>
          </p:cNvSpPr>
          <p:nvPr>
            <p:ph type="subTitle" idx="1"/>
          </p:nvPr>
        </p:nvSpPr>
        <p:spPr>
          <a:xfrm>
            <a:off x="1371600" y="1219200"/>
            <a:ext cx="6400800" cy="914400"/>
          </a:xfrm>
        </p:spPr>
        <p:txBody>
          <a:bodyPr>
            <a:noAutofit/>
          </a:bodyPr>
          <a:lstStyle/>
          <a:p>
            <a:r>
              <a:rPr lang="en-IN" sz="4400" dirty="0"/>
              <a:t> </a:t>
            </a:r>
          </a:p>
          <a:p>
            <a:r>
              <a:rPr lang="en-IN" sz="4400" dirty="0" smtClean="0"/>
              <a:t>Unit-II</a:t>
            </a:r>
            <a:r>
              <a:rPr lang="en-IN" sz="4400" dirty="0"/>
              <a:t/>
            </a:r>
            <a:br>
              <a:rPr lang="en-IN" sz="4400" dirty="0"/>
            </a:br>
            <a:r>
              <a:rPr lang="en-IN" sz="4400" dirty="0" smtClean="0"/>
              <a:t>Information System</a:t>
            </a:r>
          </a:p>
          <a:p>
            <a:endParaRPr lang="en-IN" sz="4400" dirty="0"/>
          </a:p>
        </p:txBody>
      </p:sp>
    </p:spTree>
    <p:extLst>
      <p:ext uri="{BB962C8B-B14F-4D97-AF65-F5344CB8AC3E}">
        <p14:creationId xmlns:p14="http://schemas.microsoft.com/office/powerpoint/2010/main" val="19516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5"/>
            <a:ext cx="7553597" cy="3539430"/>
          </a:xfrm>
          <a:prstGeom prst="rect">
            <a:avLst/>
          </a:prstGeom>
          <a:noFill/>
        </p:spPr>
        <p:txBody>
          <a:bodyPr wrap="square" rtlCol="0">
            <a:spAutoFit/>
          </a:bodyPr>
          <a:lstStyle/>
          <a:p>
            <a:r>
              <a:rPr lang="en-IN" sz="2800" dirty="0">
                <a:solidFill>
                  <a:srgbClr val="FF0000"/>
                </a:solidFill>
              </a:rPr>
              <a:t>Khan Academy: </a:t>
            </a:r>
            <a:r>
              <a:rPr lang="en-IN" sz="2800" dirty="0"/>
              <a:t>Khan Academy is a non-profit organization that provides </a:t>
            </a:r>
            <a:r>
              <a:rPr lang="en-IN" sz="2800" dirty="0" smtClean="0"/>
              <a:t>free </a:t>
            </a:r>
            <a:r>
              <a:rPr lang="en-IN" sz="2800" dirty="0"/>
              <a:t>educational resources and courses across multiple subjects. It offers </a:t>
            </a:r>
            <a:r>
              <a:rPr lang="en-IN" sz="2800" dirty="0" smtClean="0"/>
              <a:t>instructional </a:t>
            </a:r>
            <a:r>
              <a:rPr lang="en-IN" sz="2800" dirty="0"/>
              <a:t>videos, practice exercises, and personalized </a:t>
            </a:r>
            <a:r>
              <a:rPr lang="en-IN" sz="2800" dirty="0" smtClean="0"/>
              <a:t>learning </a:t>
            </a:r>
            <a:r>
              <a:rPr lang="en-IN" sz="2800" dirty="0"/>
              <a:t>dashboards. Khan Academy's courses cater to learners of all ages, from </a:t>
            </a:r>
            <a:r>
              <a:rPr lang="en-IN" sz="2800" dirty="0" smtClean="0"/>
              <a:t>K-12 </a:t>
            </a:r>
            <a:r>
              <a:rPr lang="en-IN" sz="2800" dirty="0"/>
              <a:t>to higher education and beyond</a:t>
            </a:r>
          </a:p>
          <a:p>
            <a:endParaRPr lang="en-IN" sz="2800" dirty="0"/>
          </a:p>
        </p:txBody>
      </p:sp>
    </p:spTree>
    <p:extLst>
      <p:ext uri="{BB962C8B-B14F-4D97-AF65-F5344CB8AC3E}">
        <p14:creationId xmlns:p14="http://schemas.microsoft.com/office/powerpoint/2010/main" val="389135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5"/>
            <a:ext cx="7782198" cy="2677656"/>
          </a:xfrm>
          <a:prstGeom prst="rect">
            <a:avLst/>
          </a:prstGeom>
          <a:noFill/>
        </p:spPr>
        <p:txBody>
          <a:bodyPr wrap="square" rtlCol="0">
            <a:spAutoFit/>
          </a:bodyPr>
          <a:lstStyle/>
          <a:p>
            <a:r>
              <a:rPr lang="en-IN" sz="2800" dirty="0">
                <a:solidFill>
                  <a:srgbClr val="FF0000"/>
                </a:solidFill>
              </a:rPr>
              <a:t>Virtual Classrooms</a:t>
            </a:r>
            <a:r>
              <a:rPr lang="en-IN" sz="2800" dirty="0"/>
              <a:t>: Virtual classrooms are online spaces where students and </a:t>
            </a:r>
            <a:r>
              <a:rPr lang="en-IN" sz="2800" dirty="0" smtClean="0"/>
              <a:t>teacher scan </a:t>
            </a:r>
            <a:r>
              <a:rPr lang="en-IN" sz="2800" dirty="0"/>
              <a:t>interact in real-time, with features such as video conferencing, </a:t>
            </a:r>
            <a:r>
              <a:rPr lang="en-IN" sz="2800" dirty="0" smtClean="0"/>
              <a:t>white boarding</a:t>
            </a:r>
            <a:r>
              <a:rPr lang="en-IN" sz="2800" dirty="0"/>
              <a:t>, </a:t>
            </a:r>
            <a:r>
              <a:rPr lang="en-IN" sz="2800" dirty="0" smtClean="0"/>
              <a:t>and screen </a:t>
            </a:r>
            <a:r>
              <a:rPr lang="en-IN" sz="2800" dirty="0"/>
              <a:t>sharing. Some popular virtual classroom tools include Zoom, Microsoft Teams</a:t>
            </a:r>
            <a:r>
              <a:rPr lang="en-IN" sz="2800" dirty="0" smtClean="0"/>
              <a:t>, and </a:t>
            </a:r>
            <a:r>
              <a:rPr lang="en-IN" sz="2800" dirty="0"/>
              <a:t>Google </a:t>
            </a:r>
            <a:r>
              <a:rPr lang="en-IN" sz="2800" dirty="0" smtClean="0"/>
              <a:t>Meet.</a:t>
            </a:r>
            <a:endParaRPr lang="en-IN" sz="2800" dirty="0"/>
          </a:p>
        </p:txBody>
      </p:sp>
    </p:spTree>
    <p:extLst>
      <p:ext uri="{BB962C8B-B14F-4D97-AF65-F5344CB8AC3E}">
        <p14:creationId xmlns:p14="http://schemas.microsoft.com/office/powerpoint/2010/main" val="365397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108543"/>
          </a:xfrm>
          <a:prstGeom prst="rect">
            <a:avLst/>
          </a:prstGeom>
          <a:noFill/>
        </p:spPr>
        <p:txBody>
          <a:bodyPr wrap="square" rtlCol="0">
            <a:spAutoFit/>
          </a:bodyPr>
          <a:lstStyle/>
          <a:p>
            <a:r>
              <a:rPr lang="en-IN" sz="2800" dirty="0">
                <a:solidFill>
                  <a:srgbClr val="FF0000"/>
                </a:solidFill>
              </a:rPr>
              <a:t>Zoom: </a:t>
            </a:r>
            <a:r>
              <a:rPr lang="en-IN" sz="2800" dirty="0"/>
              <a:t>Zoom has gained immense popularity as a video conferencing and </a:t>
            </a:r>
            <a:r>
              <a:rPr lang="en-IN" sz="2800" dirty="0" smtClean="0"/>
              <a:t>webinar </a:t>
            </a:r>
            <a:r>
              <a:rPr lang="en-IN" sz="2800" dirty="0"/>
              <a:t>platform. It offers features like video and audio conferencing, screen </a:t>
            </a:r>
          </a:p>
          <a:p>
            <a:r>
              <a:rPr lang="en-IN" sz="2800" dirty="0"/>
              <a:t>sharing, breakout rooms, and chat functionality. Zoom is widely used in </a:t>
            </a:r>
            <a:r>
              <a:rPr lang="en-IN" sz="2800" dirty="0" smtClean="0"/>
              <a:t>educational </a:t>
            </a:r>
            <a:r>
              <a:rPr lang="en-IN" sz="2800" dirty="0"/>
              <a:t>settings for virtual classrooms, online lectures, </a:t>
            </a:r>
            <a:r>
              <a:rPr lang="en-IN" sz="2800" dirty="0" smtClean="0"/>
              <a:t>group discussions</a:t>
            </a:r>
            <a:r>
              <a:rPr lang="en-IN" sz="2800" dirty="0"/>
              <a:t>, and interactive sessions</a:t>
            </a:r>
          </a:p>
        </p:txBody>
      </p:sp>
    </p:spTree>
    <p:extLst>
      <p:ext uri="{BB962C8B-B14F-4D97-AF65-F5344CB8AC3E}">
        <p14:creationId xmlns:p14="http://schemas.microsoft.com/office/powerpoint/2010/main" val="390313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539430"/>
          </a:xfrm>
          <a:prstGeom prst="rect">
            <a:avLst/>
          </a:prstGeom>
          <a:noFill/>
        </p:spPr>
        <p:txBody>
          <a:bodyPr wrap="square" rtlCol="0">
            <a:spAutoFit/>
          </a:bodyPr>
          <a:lstStyle/>
          <a:p>
            <a:r>
              <a:rPr lang="en-IN" sz="2800" dirty="0">
                <a:solidFill>
                  <a:srgbClr val="FF0000"/>
                </a:solidFill>
              </a:rPr>
              <a:t>Microsoft Teams</a:t>
            </a:r>
            <a:r>
              <a:rPr lang="en-IN" sz="2800" dirty="0"/>
              <a:t>: Microsoft Teams is a communication and collaboration </a:t>
            </a:r>
            <a:r>
              <a:rPr lang="en-IN" sz="2800" dirty="0" smtClean="0"/>
              <a:t>platform </a:t>
            </a:r>
            <a:r>
              <a:rPr lang="en-IN" sz="2800" dirty="0"/>
              <a:t>that includes video calling, chat, file sharing, and collaboration </a:t>
            </a:r>
            <a:r>
              <a:rPr lang="en-IN" sz="2800" dirty="0" smtClean="0"/>
              <a:t>features</a:t>
            </a:r>
            <a:r>
              <a:rPr lang="en-IN" sz="2800" dirty="0"/>
              <a:t>. It is suitable for online learning environments, allowing educators and students to connect, collaborate, and hold virtual meetings and </a:t>
            </a:r>
            <a:r>
              <a:rPr lang="en-IN" sz="2800" dirty="0" smtClean="0"/>
              <a:t>discussions</a:t>
            </a:r>
            <a:endParaRPr lang="en-IN" sz="2800" dirty="0"/>
          </a:p>
          <a:p>
            <a:endParaRPr lang="en-IN" sz="2800" dirty="0"/>
          </a:p>
        </p:txBody>
      </p:sp>
    </p:spTree>
    <p:extLst>
      <p:ext uri="{BB962C8B-B14F-4D97-AF65-F5344CB8AC3E}">
        <p14:creationId xmlns:p14="http://schemas.microsoft.com/office/powerpoint/2010/main" val="337889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108543"/>
          </a:xfrm>
          <a:prstGeom prst="rect">
            <a:avLst/>
          </a:prstGeom>
          <a:noFill/>
        </p:spPr>
        <p:txBody>
          <a:bodyPr wrap="square" rtlCol="0">
            <a:spAutoFit/>
          </a:bodyPr>
          <a:lstStyle/>
          <a:p>
            <a:r>
              <a:rPr lang="en-IN" sz="2800" dirty="0">
                <a:solidFill>
                  <a:srgbClr val="FF0000"/>
                </a:solidFill>
              </a:rPr>
              <a:t>Google Meet</a:t>
            </a:r>
            <a:r>
              <a:rPr lang="en-IN" sz="2800" dirty="0"/>
              <a:t>: Google Meet is an integrated part of Google Workspace </a:t>
            </a:r>
            <a:r>
              <a:rPr lang="en-IN" sz="2800" dirty="0" smtClean="0"/>
              <a:t>(</a:t>
            </a:r>
            <a:r>
              <a:rPr lang="en-IN" sz="2800" dirty="0"/>
              <a:t>formerly G Suite) that offers video meetings, screen sharing, and chat </a:t>
            </a:r>
            <a:r>
              <a:rPr lang="en-IN" sz="2800" dirty="0" smtClean="0"/>
              <a:t>functionality</a:t>
            </a:r>
            <a:r>
              <a:rPr lang="en-IN" sz="2800" dirty="0"/>
              <a:t>. It is commonly used in educational institutions for virtual </a:t>
            </a:r>
            <a:r>
              <a:rPr lang="en-IN" sz="2800" dirty="0" smtClean="0"/>
              <a:t>classes</a:t>
            </a:r>
            <a:r>
              <a:rPr lang="en-IN" sz="2800" dirty="0"/>
              <a:t>, online tutorials, and collaborative projects.</a:t>
            </a:r>
          </a:p>
          <a:p>
            <a:endParaRPr lang="en-IN" sz="2800" dirty="0"/>
          </a:p>
        </p:txBody>
      </p:sp>
    </p:spTree>
    <p:extLst>
      <p:ext uri="{BB962C8B-B14F-4D97-AF65-F5344CB8AC3E}">
        <p14:creationId xmlns:p14="http://schemas.microsoft.com/office/powerpoint/2010/main" val="274614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4832092"/>
          </a:xfrm>
          <a:prstGeom prst="rect">
            <a:avLst/>
          </a:prstGeom>
          <a:noFill/>
        </p:spPr>
        <p:txBody>
          <a:bodyPr wrap="square" rtlCol="0">
            <a:spAutoFit/>
          </a:bodyPr>
          <a:lstStyle/>
          <a:p>
            <a:r>
              <a:rPr lang="en-IN" sz="2800" dirty="0"/>
              <a:t>3. Content Creation and Sharing</a:t>
            </a:r>
            <a:r>
              <a:rPr lang="en-IN" sz="2800" dirty="0" smtClean="0"/>
              <a:t>:</a:t>
            </a:r>
          </a:p>
          <a:p>
            <a:endParaRPr lang="en-IN" sz="2800" dirty="0" smtClean="0"/>
          </a:p>
          <a:p>
            <a:r>
              <a:rPr lang="en-IN" sz="2800" dirty="0">
                <a:solidFill>
                  <a:srgbClr val="FF0000"/>
                </a:solidFill>
              </a:rPr>
              <a:t>Google Classroom</a:t>
            </a:r>
            <a:r>
              <a:rPr lang="en-IN" sz="2800" dirty="0"/>
              <a:t>: Google Classroom is a dedicated platform for education, </a:t>
            </a:r>
            <a:r>
              <a:rPr lang="en-IN" sz="2800" dirty="0" smtClean="0"/>
              <a:t>enabling </a:t>
            </a:r>
            <a:r>
              <a:rPr lang="en-IN" sz="2800" dirty="0"/>
              <a:t>teachers to create and manage online courses. It offers features for </a:t>
            </a:r>
          </a:p>
          <a:p>
            <a:r>
              <a:rPr lang="en-IN" sz="2800" dirty="0"/>
              <a:t>content creation, assignment distribution, grading, and feedback. Google </a:t>
            </a:r>
            <a:r>
              <a:rPr lang="en-IN" sz="2800" dirty="0" smtClean="0"/>
              <a:t>Classroom </a:t>
            </a:r>
            <a:r>
              <a:rPr lang="en-IN" sz="2800" dirty="0"/>
              <a:t>integrates with other Google tools like Google Drive, Docs, and </a:t>
            </a:r>
          </a:p>
          <a:p>
            <a:r>
              <a:rPr lang="en-IN" sz="2800" dirty="0"/>
              <a:t>Sheets, allowing seamless content sharing and collaboration</a:t>
            </a:r>
          </a:p>
          <a:p>
            <a:endParaRPr lang="en-IN" sz="2800" dirty="0"/>
          </a:p>
        </p:txBody>
      </p:sp>
    </p:spTree>
    <p:extLst>
      <p:ext uri="{BB962C8B-B14F-4D97-AF65-F5344CB8AC3E}">
        <p14:creationId xmlns:p14="http://schemas.microsoft.com/office/powerpoint/2010/main" val="178627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4832092"/>
          </a:xfrm>
          <a:prstGeom prst="rect">
            <a:avLst/>
          </a:prstGeom>
          <a:noFill/>
        </p:spPr>
        <p:txBody>
          <a:bodyPr wrap="square" rtlCol="0">
            <a:spAutoFit/>
          </a:bodyPr>
          <a:lstStyle/>
          <a:p>
            <a:r>
              <a:rPr lang="en-IN" sz="2800" dirty="0"/>
              <a:t>3. Content Creation and Sharing</a:t>
            </a:r>
            <a:r>
              <a:rPr lang="en-IN" sz="2800" dirty="0" smtClean="0"/>
              <a:t>:</a:t>
            </a:r>
          </a:p>
          <a:p>
            <a:endParaRPr lang="en-IN" sz="2800" dirty="0" smtClean="0"/>
          </a:p>
          <a:p>
            <a:r>
              <a:rPr lang="en-IN" sz="2800" dirty="0">
                <a:solidFill>
                  <a:srgbClr val="FF0000"/>
                </a:solidFill>
              </a:rPr>
              <a:t>Microsoft OneNote</a:t>
            </a:r>
            <a:r>
              <a:rPr lang="en-IN" sz="2800" dirty="0"/>
              <a:t>: OneNote is a note-taking application that provides a </a:t>
            </a:r>
            <a:r>
              <a:rPr lang="en-IN" sz="2800" dirty="0" smtClean="0"/>
              <a:t>flexible </a:t>
            </a:r>
            <a:r>
              <a:rPr lang="en-IN" sz="2800" dirty="0"/>
              <a:t>platform for educators and students to organize course materials, </a:t>
            </a:r>
          </a:p>
          <a:p>
            <a:r>
              <a:rPr lang="en-IN" sz="2800" dirty="0"/>
              <a:t>take notes, create multimedia content, and collaborate on shared notebooks. </a:t>
            </a:r>
            <a:r>
              <a:rPr lang="en-IN" sz="2800" dirty="0" smtClean="0"/>
              <a:t>It </a:t>
            </a:r>
            <a:r>
              <a:rPr lang="en-IN" sz="2800" dirty="0"/>
              <a:t>supports text, images, audio, and video content, making it suitable for </a:t>
            </a:r>
            <a:r>
              <a:rPr lang="en-IN" sz="2800" dirty="0" smtClean="0"/>
              <a:t>creating </a:t>
            </a:r>
            <a:r>
              <a:rPr lang="en-IN" sz="2800" dirty="0"/>
              <a:t>interactive and engaging learning </a:t>
            </a:r>
            <a:r>
              <a:rPr lang="en-IN" sz="2800" dirty="0" smtClean="0"/>
              <a:t>resources.</a:t>
            </a:r>
            <a:endParaRPr lang="en-IN" sz="2800" dirty="0"/>
          </a:p>
          <a:p>
            <a:endParaRPr lang="en-IN" sz="2800" dirty="0"/>
          </a:p>
        </p:txBody>
      </p:sp>
    </p:spTree>
    <p:extLst>
      <p:ext uri="{BB962C8B-B14F-4D97-AF65-F5344CB8AC3E}">
        <p14:creationId xmlns:p14="http://schemas.microsoft.com/office/powerpoint/2010/main" val="1889705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108543"/>
          </a:xfrm>
          <a:prstGeom prst="rect">
            <a:avLst/>
          </a:prstGeom>
          <a:noFill/>
        </p:spPr>
        <p:txBody>
          <a:bodyPr wrap="square" rtlCol="0">
            <a:spAutoFit/>
          </a:bodyPr>
          <a:lstStyle/>
          <a:p>
            <a:r>
              <a:rPr lang="en-IN" sz="2800" dirty="0">
                <a:solidFill>
                  <a:srgbClr val="FF0000"/>
                </a:solidFill>
              </a:rPr>
              <a:t>E-commerce</a:t>
            </a:r>
            <a:r>
              <a:rPr lang="en-IN" sz="2800" dirty="0"/>
              <a:t> (electronic commerce) is the buying and selling of goods and services, or the transmitting of funds or data, over an electronic network, primarily the internet. These e-commerce transactions typically fall within four types: business-to-business (</a:t>
            </a:r>
            <a:r>
              <a:rPr lang="en-IN" sz="2800" u="sng" dirty="0">
                <a:hlinkClick r:id="rId2"/>
              </a:rPr>
              <a:t>B2B</a:t>
            </a:r>
            <a:r>
              <a:rPr lang="en-IN" sz="2800" dirty="0"/>
              <a:t>), business-to-consumer (</a:t>
            </a:r>
            <a:r>
              <a:rPr lang="en-IN" sz="2800" u="sng" dirty="0">
                <a:hlinkClick r:id="rId3"/>
              </a:rPr>
              <a:t>B2C</a:t>
            </a:r>
            <a:r>
              <a:rPr lang="en-IN" sz="2800" dirty="0"/>
              <a:t>), consumer-to-consumer or consumer-to-business.</a:t>
            </a:r>
          </a:p>
        </p:txBody>
      </p:sp>
    </p:spTree>
    <p:extLst>
      <p:ext uri="{BB962C8B-B14F-4D97-AF65-F5344CB8AC3E}">
        <p14:creationId xmlns:p14="http://schemas.microsoft.com/office/powerpoint/2010/main" val="198620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539430"/>
          </a:xfrm>
          <a:prstGeom prst="rect">
            <a:avLst/>
          </a:prstGeom>
          <a:noFill/>
        </p:spPr>
        <p:txBody>
          <a:bodyPr wrap="square" rtlCol="0">
            <a:spAutoFit/>
          </a:bodyPr>
          <a:lstStyle/>
          <a:p>
            <a:r>
              <a:rPr lang="en-IN" sz="2800" dirty="0">
                <a:solidFill>
                  <a:srgbClr val="FF0000"/>
                </a:solidFill>
              </a:rPr>
              <a:t>Online Shopping </a:t>
            </a:r>
            <a:r>
              <a:rPr lang="en-IN" sz="2800" dirty="0" smtClean="0">
                <a:solidFill>
                  <a:srgbClr val="FF0000"/>
                </a:solidFill>
              </a:rPr>
              <a:t>: </a:t>
            </a:r>
          </a:p>
          <a:p>
            <a:r>
              <a:rPr lang="en-IN" sz="2800" dirty="0" smtClean="0"/>
              <a:t>Buying </a:t>
            </a:r>
            <a:r>
              <a:rPr lang="en-IN" sz="2800" dirty="0"/>
              <a:t>and selling goods on the Internet is one of the most popular examples of ecommerce. Sellers create storefronts that are the online equivalents of retail outlets. Buyers browse and purchase products with mouse clicks. Though Amazon.com is not the pioneer of online shopping, it is arguably the most famous online shopping destination.</a:t>
            </a:r>
            <a:endParaRPr lang="en-IN" sz="2800" dirty="0"/>
          </a:p>
        </p:txBody>
      </p:sp>
    </p:spTree>
    <p:extLst>
      <p:ext uri="{BB962C8B-B14F-4D97-AF65-F5344CB8AC3E}">
        <p14:creationId xmlns:p14="http://schemas.microsoft.com/office/powerpoint/2010/main" val="212987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970318"/>
          </a:xfrm>
          <a:prstGeom prst="rect">
            <a:avLst/>
          </a:prstGeom>
          <a:noFill/>
        </p:spPr>
        <p:txBody>
          <a:bodyPr wrap="square" rtlCol="0">
            <a:spAutoFit/>
          </a:bodyPr>
          <a:lstStyle/>
          <a:p>
            <a:r>
              <a:rPr lang="en-IN" sz="2800" dirty="0">
                <a:solidFill>
                  <a:srgbClr val="FF0000"/>
                </a:solidFill>
              </a:rPr>
              <a:t>Electronic </a:t>
            </a:r>
            <a:r>
              <a:rPr lang="en-IN" sz="2800" dirty="0" smtClean="0">
                <a:solidFill>
                  <a:srgbClr val="FF0000"/>
                </a:solidFill>
              </a:rPr>
              <a:t>Payments:</a:t>
            </a:r>
          </a:p>
          <a:p>
            <a:r>
              <a:rPr lang="en-IN" sz="2800" dirty="0" smtClean="0"/>
              <a:t> </a:t>
            </a:r>
            <a:r>
              <a:rPr lang="en-IN" sz="2800" dirty="0"/>
              <a:t>When you are buying goods online, there needs to be a mechanism to pay online too. That is where payment processors and payment gateways come into the picture. Electronic payments reduce the inefficiency associated with writing and mailing checks. It also does away with many of the safety issues that arise due to payment made in currency notes</a:t>
            </a:r>
            <a:r>
              <a:rPr lang="en-IN" sz="2800" dirty="0" smtClean="0"/>
              <a:t>.</a:t>
            </a:r>
            <a:endParaRPr lang="en-IN" sz="2800" dirty="0"/>
          </a:p>
        </p:txBody>
      </p:sp>
    </p:spTree>
    <p:extLst>
      <p:ext uri="{BB962C8B-B14F-4D97-AF65-F5344CB8AC3E}">
        <p14:creationId xmlns:p14="http://schemas.microsoft.com/office/powerpoint/2010/main" val="89269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13312" y="1801906"/>
            <a:ext cx="7010400" cy="5016758"/>
          </a:xfrm>
          <a:prstGeom prst="rect">
            <a:avLst/>
          </a:prstGeom>
          <a:noFill/>
        </p:spPr>
        <p:txBody>
          <a:bodyPr wrap="square" rtlCol="0">
            <a:spAutoFit/>
          </a:bodyPr>
          <a:lstStyle/>
          <a:p>
            <a:r>
              <a:rPr lang="en-IN" sz="3200" dirty="0">
                <a:solidFill>
                  <a:srgbClr val="FF0000"/>
                </a:solidFill>
              </a:rPr>
              <a:t>Tools/platforms for online </a:t>
            </a:r>
            <a:r>
              <a:rPr lang="en-IN" sz="3200" dirty="0" smtClean="0">
                <a:solidFill>
                  <a:srgbClr val="FF0000"/>
                </a:solidFill>
              </a:rPr>
              <a:t>learning:</a:t>
            </a:r>
          </a:p>
          <a:p>
            <a:r>
              <a:rPr lang="en-IN" sz="3200" dirty="0"/>
              <a:t>Online learning refers to the use of digital technologies to deliver educational content </a:t>
            </a:r>
            <a:r>
              <a:rPr lang="en-IN" sz="3200" dirty="0" smtClean="0"/>
              <a:t>and facilitate </a:t>
            </a:r>
            <a:r>
              <a:rPr lang="en-IN" sz="3200" dirty="0"/>
              <a:t>learning over the internet. Here are a few examples of tools and platforms that </a:t>
            </a:r>
            <a:r>
              <a:rPr lang="en-IN" sz="3200" dirty="0" smtClean="0"/>
              <a:t>are commonly </a:t>
            </a:r>
            <a:r>
              <a:rPr lang="en-IN" sz="3200" dirty="0"/>
              <a:t>used for online </a:t>
            </a:r>
            <a:r>
              <a:rPr lang="en-IN" sz="3200" dirty="0" smtClean="0"/>
              <a:t>learning:</a:t>
            </a:r>
            <a:endParaRPr lang="en-IN" sz="3200" dirty="0"/>
          </a:p>
          <a:p>
            <a:r>
              <a:rPr lang="en-IN" sz="3200" dirty="0"/>
              <a:t> </a:t>
            </a:r>
          </a:p>
          <a:p>
            <a:r>
              <a:rPr lang="en-IN" sz="3200" dirty="0"/>
              <a:t> </a:t>
            </a:r>
          </a:p>
        </p:txBody>
      </p:sp>
    </p:spTree>
    <p:extLst>
      <p:ext uri="{BB962C8B-B14F-4D97-AF65-F5344CB8AC3E}">
        <p14:creationId xmlns:p14="http://schemas.microsoft.com/office/powerpoint/2010/main" val="92363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3539430"/>
          </a:xfrm>
          <a:prstGeom prst="rect">
            <a:avLst/>
          </a:prstGeom>
          <a:noFill/>
        </p:spPr>
        <p:txBody>
          <a:bodyPr wrap="square" rtlCol="0">
            <a:spAutoFit/>
          </a:bodyPr>
          <a:lstStyle/>
          <a:p>
            <a:r>
              <a:rPr lang="en-IN" sz="2800" dirty="0">
                <a:solidFill>
                  <a:srgbClr val="FF0000"/>
                </a:solidFill>
              </a:rPr>
              <a:t>Online </a:t>
            </a:r>
            <a:r>
              <a:rPr lang="en-IN" sz="2800" dirty="0" smtClean="0">
                <a:solidFill>
                  <a:srgbClr val="FF0000"/>
                </a:solidFill>
              </a:rPr>
              <a:t>Auctions:</a:t>
            </a:r>
          </a:p>
          <a:p>
            <a:r>
              <a:rPr lang="en-IN" sz="2800" dirty="0" smtClean="0"/>
              <a:t> </a:t>
            </a:r>
            <a:r>
              <a:rPr lang="en-IN" sz="2800" dirty="0"/>
              <a:t>When you think online auction, you think eBay. Physical auctions predate online auctions, but the Internet made auctions accessible to a large number of buyers and sellers. Online auctions are an efficient mechanism for price discovery. Many buyers find the auction shopping mechanism much interesting than regular storefront shopping.</a:t>
            </a:r>
            <a:endParaRPr lang="en-IN" sz="2800" dirty="0"/>
          </a:p>
        </p:txBody>
      </p:sp>
    </p:spTree>
    <p:extLst>
      <p:ext uri="{BB962C8B-B14F-4D97-AF65-F5344CB8AC3E}">
        <p14:creationId xmlns:p14="http://schemas.microsoft.com/office/powerpoint/2010/main" val="1614041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609600" y="1801905"/>
            <a:ext cx="8229600" cy="2677656"/>
          </a:xfrm>
          <a:prstGeom prst="rect">
            <a:avLst/>
          </a:prstGeom>
          <a:noFill/>
        </p:spPr>
        <p:txBody>
          <a:bodyPr wrap="square" rtlCol="0">
            <a:spAutoFit/>
          </a:bodyPr>
          <a:lstStyle/>
          <a:p>
            <a:r>
              <a:rPr lang="en-IN" sz="2800" dirty="0">
                <a:solidFill>
                  <a:srgbClr val="FF0000"/>
                </a:solidFill>
              </a:rPr>
              <a:t>Internet </a:t>
            </a:r>
            <a:r>
              <a:rPr lang="en-IN" sz="2800" dirty="0" smtClean="0">
                <a:solidFill>
                  <a:srgbClr val="FF0000"/>
                </a:solidFill>
              </a:rPr>
              <a:t>Banking:</a:t>
            </a:r>
          </a:p>
          <a:p>
            <a:r>
              <a:rPr lang="en-IN" sz="2800" dirty="0" smtClean="0"/>
              <a:t>Today </a:t>
            </a:r>
            <a:r>
              <a:rPr lang="en-IN" sz="2800" dirty="0"/>
              <a:t>it is possible for you to perform the entire gamut of banking operations without visiting a physical bank branch. Interfacing of websites with bank accounts, and by extension credit cards, was the biggest driver of ecommerce</a:t>
            </a:r>
            <a:endParaRPr lang="en-IN" sz="2800" dirty="0"/>
          </a:p>
        </p:txBody>
      </p:sp>
    </p:spTree>
    <p:extLst>
      <p:ext uri="{BB962C8B-B14F-4D97-AF65-F5344CB8AC3E}">
        <p14:creationId xmlns:p14="http://schemas.microsoft.com/office/powerpoint/2010/main" val="229026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539931" y="1801905"/>
            <a:ext cx="8229600" cy="2246769"/>
          </a:xfrm>
          <a:prstGeom prst="rect">
            <a:avLst/>
          </a:prstGeom>
          <a:noFill/>
        </p:spPr>
        <p:txBody>
          <a:bodyPr wrap="square" rtlCol="0">
            <a:spAutoFit/>
          </a:bodyPr>
          <a:lstStyle/>
          <a:p>
            <a:r>
              <a:rPr lang="en-IN" sz="2800" dirty="0">
                <a:solidFill>
                  <a:srgbClr val="FF0000"/>
                </a:solidFill>
              </a:rPr>
              <a:t>Online </a:t>
            </a:r>
            <a:r>
              <a:rPr lang="en-IN" sz="2800" dirty="0" smtClean="0">
                <a:solidFill>
                  <a:srgbClr val="FF0000"/>
                </a:solidFill>
              </a:rPr>
              <a:t>Ticketing</a:t>
            </a:r>
            <a:r>
              <a:rPr lang="en-IN" sz="2800" dirty="0" smtClean="0"/>
              <a:t>:</a:t>
            </a:r>
          </a:p>
          <a:p>
            <a:r>
              <a:rPr lang="en-IN" sz="2800" dirty="0" smtClean="0"/>
              <a:t> </a:t>
            </a:r>
            <a:r>
              <a:rPr lang="en-IN" sz="2800" dirty="0"/>
              <a:t>Air tickets, movie tickets, train tickets, play tickets, tickets to sporting events, and just about any kind of tickets can be booked online. Online ticketing does away with the need to queue up at ticket counters.</a:t>
            </a:r>
            <a:endParaRPr lang="en-IN" sz="2800" dirty="0"/>
          </a:p>
        </p:txBody>
      </p:sp>
    </p:spTree>
    <p:extLst>
      <p:ext uri="{BB962C8B-B14F-4D97-AF65-F5344CB8AC3E}">
        <p14:creationId xmlns:p14="http://schemas.microsoft.com/office/powerpoint/2010/main" val="267966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539931" y="1801905"/>
            <a:ext cx="8229600" cy="4031873"/>
          </a:xfrm>
          <a:prstGeom prst="rect">
            <a:avLst/>
          </a:prstGeom>
          <a:noFill/>
        </p:spPr>
        <p:txBody>
          <a:bodyPr wrap="square" rtlCol="0">
            <a:spAutoFit/>
          </a:bodyPr>
          <a:lstStyle/>
          <a:p>
            <a:r>
              <a:rPr lang="en-IN" sz="2800" dirty="0">
                <a:solidFill>
                  <a:srgbClr val="FF0000"/>
                </a:solidFill>
              </a:rPr>
              <a:t>Types of </a:t>
            </a:r>
            <a:r>
              <a:rPr lang="en-IN" sz="2800" dirty="0" smtClean="0">
                <a:solidFill>
                  <a:srgbClr val="FF0000"/>
                </a:solidFill>
              </a:rPr>
              <a:t>Ecommerce</a:t>
            </a:r>
            <a:r>
              <a:rPr lang="en-IN" sz="2800" dirty="0" smtClean="0"/>
              <a:t>:</a:t>
            </a:r>
          </a:p>
          <a:p>
            <a:r>
              <a:rPr lang="en-IN" sz="2800" dirty="0"/>
              <a:t>Ecommerce can be classified based on the type of participants in the </a:t>
            </a:r>
            <a:r>
              <a:rPr lang="en-IN" sz="2800" dirty="0" smtClean="0"/>
              <a:t>transaction:</a:t>
            </a:r>
          </a:p>
          <a:p>
            <a:r>
              <a:rPr lang="en-IN" sz="3200" dirty="0">
                <a:solidFill>
                  <a:srgbClr val="FFFF00"/>
                </a:solidFill>
              </a:rPr>
              <a:t>Business to Business E-commerce </a:t>
            </a:r>
            <a:r>
              <a:rPr lang="en-IN" sz="2800" dirty="0">
                <a:solidFill>
                  <a:srgbClr val="FFFF00"/>
                </a:solidFill>
              </a:rPr>
              <a:t>(</a:t>
            </a:r>
            <a:r>
              <a:rPr lang="en-IN" sz="2800" dirty="0" smtClean="0">
                <a:solidFill>
                  <a:srgbClr val="FFFF00"/>
                </a:solidFill>
              </a:rPr>
              <a:t>B2B)</a:t>
            </a:r>
            <a:r>
              <a:rPr lang="en-IN" sz="2800" dirty="0" smtClean="0"/>
              <a:t> </a:t>
            </a:r>
          </a:p>
          <a:p>
            <a:r>
              <a:rPr lang="en-IN" sz="2800" dirty="0" smtClean="0"/>
              <a:t>In </a:t>
            </a:r>
            <a:r>
              <a:rPr lang="en-IN" sz="2800" dirty="0"/>
              <a:t>this type of e-commerce, both participants are businesses. As a result, the volume and value of B2B e-commerce can be huge. An example of business to business e-commerce could be a manufacturer of gadgets sourcing components online.</a:t>
            </a:r>
            <a:endParaRPr lang="en-IN" sz="2800" dirty="0" smtClean="0"/>
          </a:p>
        </p:txBody>
      </p:sp>
    </p:spTree>
    <p:extLst>
      <p:ext uri="{BB962C8B-B14F-4D97-AF65-F5344CB8AC3E}">
        <p14:creationId xmlns:p14="http://schemas.microsoft.com/office/powerpoint/2010/main" val="7814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228600" y="1801905"/>
            <a:ext cx="8610599" cy="4647426"/>
          </a:xfrm>
          <a:prstGeom prst="rect">
            <a:avLst/>
          </a:prstGeom>
          <a:noFill/>
        </p:spPr>
        <p:txBody>
          <a:bodyPr wrap="square" rtlCol="0">
            <a:spAutoFit/>
          </a:bodyPr>
          <a:lstStyle/>
          <a:p>
            <a:r>
              <a:rPr lang="en-IN" sz="2400" dirty="0">
                <a:solidFill>
                  <a:srgbClr val="FF0000"/>
                </a:solidFill>
              </a:rPr>
              <a:t>Types of </a:t>
            </a:r>
            <a:r>
              <a:rPr lang="en-IN" sz="2400" dirty="0" smtClean="0">
                <a:solidFill>
                  <a:srgbClr val="FF0000"/>
                </a:solidFill>
              </a:rPr>
              <a:t>Ecommerce</a:t>
            </a:r>
            <a:r>
              <a:rPr lang="en-IN" sz="2400" dirty="0" smtClean="0"/>
              <a:t>:</a:t>
            </a:r>
          </a:p>
          <a:p>
            <a:r>
              <a:rPr lang="en-IN" sz="2400" dirty="0"/>
              <a:t>Ecommerce can be classified based on the type of participants in the </a:t>
            </a:r>
            <a:r>
              <a:rPr lang="en-IN" sz="2400" dirty="0" smtClean="0"/>
              <a:t>transaction:</a:t>
            </a:r>
          </a:p>
          <a:p>
            <a:r>
              <a:rPr lang="en-IN" sz="2800" dirty="0">
                <a:solidFill>
                  <a:srgbClr val="FFFF00"/>
                </a:solidFill>
              </a:rPr>
              <a:t>Business to Consumer Ecommerce (B2C </a:t>
            </a:r>
            <a:r>
              <a:rPr lang="en-IN" sz="2800" dirty="0" smtClean="0">
                <a:solidFill>
                  <a:srgbClr val="FFFF00"/>
                </a:solidFill>
              </a:rPr>
              <a:t>):</a:t>
            </a:r>
          </a:p>
          <a:p>
            <a:r>
              <a:rPr lang="en-IN" sz="2800" dirty="0" smtClean="0"/>
              <a:t> </a:t>
            </a:r>
            <a:r>
              <a:rPr lang="en-IN" sz="2800" dirty="0"/>
              <a:t>When we hear the term e-commerce, most people think of B2C e-commerce. That is why a name like Amazon.com pops up in most discussions about </a:t>
            </a:r>
            <a:r>
              <a:rPr lang="en-IN" sz="2800" dirty="0" smtClean="0"/>
              <a:t>	e-commerce</a:t>
            </a:r>
            <a:r>
              <a:rPr lang="en-IN" sz="2800" dirty="0"/>
              <a:t>. Elimination of the need for physical stores is the biggest rationale for business to consumer e-commerce. But the complexity and cost of logistics can be a barrier to B2C e-commerce growth.</a:t>
            </a:r>
            <a:endParaRPr lang="en-IN" sz="2400" dirty="0" smtClean="0"/>
          </a:p>
        </p:txBody>
      </p:sp>
    </p:spTree>
    <p:extLst>
      <p:ext uri="{BB962C8B-B14F-4D97-AF65-F5344CB8AC3E}">
        <p14:creationId xmlns:p14="http://schemas.microsoft.com/office/powerpoint/2010/main" val="182462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228600" y="1801905"/>
            <a:ext cx="8610599" cy="5078313"/>
          </a:xfrm>
          <a:prstGeom prst="rect">
            <a:avLst/>
          </a:prstGeom>
          <a:noFill/>
        </p:spPr>
        <p:txBody>
          <a:bodyPr wrap="square" rtlCol="0">
            <a:spAutoFit/>
          </a:bodyPr>
          <a:lstStyle/>
          <a:p>
            <a:r>
              <a:rPr lang="en-IN" sz="2400" dirty="0">
                <a:solidFill>
                  <a:srgbClr val="FF0000"/>
                </a:solidFill>
              </a:rPr>
              <a:t>Types of </a:t>
            </a:r>
            <a:r>
              <a:rPr lang="en-IN" sz="2400" dirty="0" smtClean="0">
                <a:solidFill>
                  <a:srgbClr val="FF0000"/>
                </a:solidFill>
              </a:rPr>
              <a:t>Ecommerce</a:t>
            </a:r>
            <a:r>
              <a:rPr lang="en-IN" sz="2400" dirty="0" smtClean="0"/>
              <a:t>:</a:t>
            </a:r>
          </a:p>
          <a:p>
            <a:r>
              <a:rPr lang="en-IN" sz="2400" dirty="0"/>
              <a:t>Ecommerce can be classified based on the type of participants in the </a:t>
            </a:r>
            <a:r>
              <a:rPr lang="en-IN" sz="2400" dirty="0" smtClean="0"/>
              <a:t>transaction:</a:t>
            </a:r>
          </a:p>
          <a:p>
            <a:r>
              <a:rPr lang="en-IN" sz="2800" dirty="0">
                <a:solidFill>
                  <a:srgbClr val="FFFF00"/>
                </a:solidFill>
              </a:rPr>
              <a:t>Consumer to Business Ecommerce (C2B </a:t>
            </a:r>
            <a:r>
              <a:rPr lang="en-IN" sz="2800" dirty="0" smtClean="0">
                <a:solidFill>
                  <a:srgbClr val="FFFF00"/>
                </a:solidFill>
              </a:rPr>
              <a:t>):</a:t>
            </a:r>
          </a:p>
          <a:p>
            <a:r>
              <a:rPr lang="en-IN" sz="2800" dirty="0" smtClean="0"/>
              <a:t> </a:t>
            </a:r>
            <a:r>
              <a:rPr lang="en-IN" sz="2800" dirty="0"/>
              <a:t>On the face of it, C2B e-commerce seems lop-sided. But online commerce has empowered consumers to originate requirements that businesses </a:t>
            </a:r>
            <a:r>
              <a:rPr lang="en-IN" sz="2800" dirty="0" err="1"/>
              <a:t>fulfill</a:t>
            </a:r>
            <a:r>
              <a:rPr lang="en-IN" sz="2800" dirty="0"/>
              <a:t>. An example of this could be a job board where a consumer places her requirements and multiple companies bid for winning the project. Another example would be a consumer posting his requirements of a holiday package, and various tour operators making offers. </a:t>
            </a:r>
            <a:endParaRPr lang="en-IN" sz="2400" dirty="0" smtClean="0"/>
          </a:p>
        </p:txBody>
      </p:sp>
    </p:spTree>
    <p:extLst>
      <p:ext uri="{BB962C8B-B14F-4D97-AF65-F5344CB8AC3E}">
        <p14:creationId xmlns:p14="http://schemas.microsoft.com/office/powerpoint/2010/main" val="263990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endParaRPr lang="en-IN" sz="7400" dirty="0">
              <a:solidFill>
                <a:srgbClr val="FFFF00"/>
              </a:solidFill>
            </a:endParaRPr>
          </a:p>
          <a:p>
            <a:r>
              <a:rPr lang="en-IN" dirty="0"/>
              <a:t/>
            </a:r>
            <a:br>
              <a:rPr lang="en-IN" dirty="0"/>
            </a:br>
            <a:endParaRPr lang="en-IN" dirty="0"/>
          </a:p>
        </p:txBody>
      </p:sp>
      <p:sp>
        <p:nvSpPr>
          <p:cNvPr id="4" name="TextBox 3"/>
          <p:cNvSpPr txBox="1"/>
          <p:nvPr/>
        </p:nvSpPr>
        <p:spPr>
          <a:xfrm>
            <a:off x="228600" y="1801905"/>
            <a:ext cx="8610599" cy="4216539"/>
          </a:xfrm>
          <a:prstGeom prst="rect">
            <a:avLst/>
          </a:prstGeom>
          <a:noFill/>
        </p:spPr>
        <p:txBody>
          <a:bodyPr wrap="square" rtlCol="0">
            <a:spAutoFit/>
          </a:bodyPr>
          <a:lstStyle/>
          <a:p>
            <a:r>
              <a:rPr lang="en-IN" sz="2400" dirty="0">
                <a:solidFill>
                  <a:srgbClr val="FF0000"/>
                </a:solidFill>
              </a:rPr>
              <a:t>Types of </a:t>
            </a:r>
            <a:r>
              <a:rPr lang="en-IN" sz="2400" dirty="0" smtClean="0">
                <a:solidFill>
                  <a:srgbClr val="FF0000"/>
                </a:solidFill>
              </a:rPr>
              <a:t>Ecommerce</a:t>
            </a:r>
            <a:r>
              <a:rPr lang="en-IN" sz="2400" dirty="0" smtClean="0"/>
              <a:t>:</a:t>
            </a:r>
          </a:p>
          <a:p>
            <a:r>
              <a:rPr lang="en-IN" sz="2400" dirty="0"/>
              <a:t>Ecommerce can be classified based on the type of participants in the </a:t>
            </a:r>
            <a:r>
              <a:rPr lang="en-IN" sz="2400" dirty="0" smtClean="0"/>
              <a:t>transaction:</a:t>
            </a:r>
          </a:p>
          <a:p>
            <a:r>
              <a:rPr lang="en-IN" sz="2800" dirty="0">
                <a:solidFill>
                  <a:srgbClr val="FFFF00"/>
                </a:solidFill>
              </a:rPr>
              <a:t>Consumer to Consumer Ecommerce (C2C E-commerce</a:t>
            </a:r>
            <a:r>
              <a:rPr lang="en-IN" sz="2800" dirty="0"/>
              <a:t>) The moment you think of C2C e-commerce eBay.com comes to mind. That is because it is the most popular platform that enables consumers to sell to other consumers. Since eBay.com is a business, this form of e-commerce could also be called C2B2C ecommerce (consumer to business to consumer e-commerce)</a:t>
            </a:r>
            <a:endParaRPr lang="en-IN" sz="2400" dirty="0" smtClean="0"/>
          </a:p>
        </p:txBody>
      </p:sp>
    </p:spTree>
    <p:extLst>
      <p:ext uri="{BB962C8B-B14F-4D97-AF65-F5344CB8AC3E}">
        <p14:creationId xmlns:p14="http://schemas.microsoft.com/office/powerpoint/2010/main" val="361611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416320"/>
          </a:xfrm>
          <a:prstGeom prst="rect">
            <a:avLst/>
          </a:prstGeom>
          <a:noFill/>
        </p:spPr>
        <p:txBody>
          <a:bodyPr wrap="square" rtlCol="0">
            <a:spAutoFit/>
          </a:bodyPr>
          <a:lstStyle/>
          <a:p>
            <a:r>
              <a:rPr lang="en-IN" sz="2400" dirty="0"/>
              <a:t>E- payment </a:t>
            </a:r>
            <a:r>
              <a:rPr lang="en-IN" sz="2400" dirty="0" smtClean="0"/>
              <a:t>methods:</a:t>
            </a:r>
          </a:p>
          <a:p>
            <a:r>
              <a:rPr lang="en-IN" sz="2400" b="1" dirty="0" err="1">
                <a:solidFill>
                  <a:srgbClr val="FF0000"/>
                </a:solidFill>
              </a:rPr>
              <a:t>eCash</a:t>
            </a:r>
            <a:r>
              <a:rPr lang="en-IN" sz="2400" dirty="0"/>
              <a:t> is known as Electronic Cash which</a:t>
            </a:r>
            <a:r>
              <a:rPr lang="en-IN" sz="2400" b="1" dirty="0"/>
              <a:t> </a:t>
            </a:r>
            <a:r>
              <a:rPr lang="en-IN" sz="2400" dirty="0"/>
              <a:t>is a digital currency technique from which transactions can be achieved anywhere through the internet. It is an easier form of payment, it is based on the principles of </a:t>
            </a:r>
            <a:r>
              <a:rPr lang="en-IN" sz="2400" u="sng" dirty="0" err="1">
                <a:hlinkClick r:id="rId2"/>
              </a:rPr>
              <a:t>blockchain</a:t>
            </a:r>
            <a:r>
              <a:rPr lang="en-IN" sz="2400" u="sng" dirty="0">
                <a:hlinkClick r:id="rId2"/>
              </a:rPr>
              <a:t> technology</a:t>
            </a:r>
            <a:r>
              <a:rPr lang="en-IN" sz="2400" dirty="0"/>
              <a:t> (</a:t>
            </a:r>
            <a:r>
              <a:rPr lang="en-IN" sz="2400" u="sng" dirty="0">
                <a:hlinkClick r:id="rId3"/>
              </a:rPr>
              <a:t>Digital Signatures</a:t>
            </a:r>
            <a:r>
              <a:rPr lang="en-IN" sz="2400" dirty="0"/>
              <a:t>) among the Peer-to-Peer network</a:t>
            </a:r>
            <a:r>
              <a:rPr lang="en-IN" sz="2400" dirty="0" smtClean="0"/>
              <a:t>.</a:t>
            </a:r>
            <a:r>
              <a:rPr lang="en-IN" sz="2400" dirty="0"/>
              <a:t> All transactions and dealings are stored in specific digital databases. It is the alternate payment system to pay for bills, products, and services without the use of paper or coin currency.</a:t>
            </a:r>
            <a:endParaRPr lang="en-IN" sz="2400" dirty="0" smtClean="0"/>
          </a:p>
        </p:txBody>
      </p:sp>
    </p:spTree>
    <p:extLst>
      <p:ext uri="{BB962C8B-B14F-4D97-AF65-F5344CB8AC3E}">
        <p14:creationId xmlns:p14="http://schemas.microsoft.com/office/powerpoint/2010/main" val="2308259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416320"/>
          </a:xfrm>
          <a:prstGeom prst="rect">
            <a:avLst/>
          </a:prstGeom>
          <a:noFill/>
        </p:spPr>
        <p:txBody>
          <a:bodyPr wrap="square" rtlCol="0">
            <a:spAutoFit/>
          </a:bodyPr>
          <a:lstStyle/>
          <a:p>
            <a:r>
              <a:rPr lang="en-IN" sz="2400" dirty="0"/>
              <a:t>E- payment </a:t>
            </a:r>
            <a:r>
              <a:rPr lang="en-IN" sz="2400" dirty="0" smtClean="0"/>
              <a:t>methods:</a:t>
            </a:r>
          </a:p>
          <a:p>
            <a:pPr fontAlgn="base"/>
            <a:r>
              <a:rPr lang="en-IN" sz="2400" b="1" dirty="0"/>
              <a:t>Features of Electronic Cash:</a:t>
            </a:r>
            <a:endParaRPr lang="en-IN" sz="2400" dirty="0"/>
          </a:p>
          <a:p>
            <a:pPr fontAlgn="base"/>
            <a:r>
              <a:rPr lang="en-IN" sz="2400" b="1" dirty="0"/>
              <a:t>Decentralized: </a:t>
            </a:r>
            <a:r>
              <a:rPr lang="en-IN" sz="2400" dirty="0"/>
              <a:t>This shows that it is managed by a centralized organization by distributed ledgers. It reduces the trust issues as the user may not need to trust anybody. It improves performance and consistency. It makes transactions irreversible.</a:t>
            </a:r>
          </a:p>
          <a:p>
            <a:pPr fontAlgn="base"/>
            <a:r>
              <a:rPr lang="en-IN" sz="2400" b="1" dirty="0"/>
              <a:t>Transparency: </a:t>
            </a:r>
            <a:r>
              <a:rPr lang="en-IN" sz="2400" dirty="0"/>
              <a:t>This means that all transactions are visible and clear, and nothing will be hidden from the participants. This enhances the trust and faith in electronic cash.</a:t>
            </a:r>
          </a:p>
        </p:txBody>
      </p:sp>
    </p:spTree>
    <p:extLst>
      <p:ext uri="{BB962C8B-B14F-4D97-AF65-F5344CB8AC3E}">
        <p14:creationId xmlns:p14="http://schemas.microsoft.com/office/powerpoint/2010/main" val="849691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416320"/>
          </a:xfrm>
          <a:prstGeom prst="rect">
            <a:avLst/>
          </a:prstGeom>
          <a:noFill/>
        </p:spPr>
        <p:txBody>
          <a:bodyPr wrap="square" rtlCol="0">
            <a:spAutoFit/>
          </a:bodyPr>
          <a:lstStyle/>
          <a:p>
            <a:r>
              <a:rPr lang="en-IN" sz="2400" dirty="0"/>
              <a:t>E- payment </a:t>
            </a:r>
            <a:r>
              <a:rPr lang="en-IN" sz="2400" dirty="0" smtClean="0"/>
              <a:t>methods:</a:t>
            </a:r>
          </a:p>
          <a:p>
            <a:pPr fontAlgn="base"/>
            <a:r>
              <a:rPr lang="en-IN" sz="2400" b="1" dirty="0"/>
              <a:t>Examples of </a:t>
            </a:r>
            <a:r>
              <a:rPr lang="en-IN" sz="2400" b="1" dirty="0" err="1"/>
              <a:t>eCash</a:t>
            </a:r>
            <a:endParaRPr lang="en-IN" sz="2400" b="1" dirty="0"/>
          </a:p>
          <a:p>
            <a:pPr fontAlgn="base"/>
            <a:r>
              <a:rPr lang="en-IN" sz="2400" b="1" dirty="0" err="1"/>
              <a:t>Cryptocurrencies</a:t>
            </a:r>
            <a:r>
              <a:rPr lang="en-IN" sz="2400" b="1" dirty="0"/>
              <a:t>:</a:t>
            </a:r>
            <a:r>
              <a:rPr lang="en-IN" sz="2400" dirty="0"/>
              <a:t> It is referred to as the digital currency which is developed using cryptography technology and is very much decentralized by its properties. The main advantage of </a:t>
            </a:r>
            <a:r>
              <a:rPr lang="en-IN" sz="2400" dirty="0" err="1"/>
              <a:t>cryptocurrency</a:t>
            </a:r>
            <a:r>
              <a:rPr lang="en-IN" sz="2400" dirty="0"/>
              <a:t> is it is a faster money transfer and is secured with transparency. But the cost of mining is higher and the fluctuations in </a:t>
            </a:r>
            <a:r>
              <a:rPr lang="en-IN" sz="2400" dirty="0" err="1"/>
              <a:t>cryptocurrency</a:t>
            </a:r>
            <a:r>
              <a:rPr lang="en-IN" sz="2400" dirty="0"/>
              <a:t> are quite unstable.</a:t>
            </a:r>
          </a:p>
          <a:p>
            <a:pPr fontAlgn="base"/>
            <a:endParaRPr lang="en-IN" sz="2400" dirty="0"/>
          </a:p>
        </p:txBody>
      </p:sp>
    </p:spTree>
    <p:extLst>
      <p:ext uri="{BB962C8B-B14F-4D97-AF65-F5344CB8AC3E}">
        <p14:creationId xmlns:p14="http://schemas.microsoft.com/office/powerpoint/2010/main" val="237553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3662541"/>
          </a:xfrm>
          <a:prstGeom prst="rect">
            <a:avLst/>
          </a:prstGeom>
          <a:noFill/>
        </p:spPr>
        <p:txBody>
          <a:bodyPr wrap="square" rtlCol="0">
            <a:spAutoFit/>
          </a:bodyPr>
          <a:lstStyle/>
          <a:p>
            <a:r>
              <a:rPr lang="en-IN" sz="3200" dirty="0"/>
              <a:t> </a:t>
            </a:r>
            <a:r>
              <a:rPr lang="en-IN" sz="4000" dirty="0" smtClean="0"/>
              <a:t>1</a:t>
            </a:r>
            <a:r>
              <a:rPr lang="en-IN" sz="3200" dirty="0" smtClean="0"/>
              <a:t>:Learning </a:t>
            </a:r>
            <a:r>
              <a:rPr lang="en-IN" sz="3200" dirty="0"/>
              <a:t>Management Systems (LMS): LMSs are software platforms that are used </a:t>
            </a:r>
            <a:r>
              <a:rPr lang="en-IN" sz="3200" dirty="0" smtClean="0"/>
              <a:t>to create</a:t>
            </a:r>
            <a:r>
              <a:rPr lang="en-IN" sz="3200" dirty="0"/>
              <a:t>, manage, and deliver online learning content. Some popular LMSs </a:t>
            </a:r>
            <a:r>
              <a:rPr lang="en-IN" sz="3200" dirty="0" smtClean="0"/>
              <a:t>include Blackboard</a:t>
            </a:r>
            <a:r>
              <a:rPr lang="en-IN" sz="3200" dirty="0"/>
              <a:t>, Canvas, and Moodle</a:t>
            </a:r>
            <a:r>
              <a:rPr lang="en-IN" sz="3200" dirty="0" smtClean="0"/>
              <a:t>.</a:t>
            </a:r>
            <a:endParaRPr lang="en-IN" sz="3200" dirty="0"/>
          </a:p>
          <a:p>
            <a:r>
              <a:rPr lang="en-IN" sz="3200" dirty="0"/>
              <a:t> </a:t>
            </a:r>
          </a:p>
          <a:p>
            <a:endParaRPr lang="en-IN" sz="3200" dirty="0"/>
          </a:p>
        </p:txBody>
      </p:sp>
    </p:spTree>
    <p:extLst>
      <p:ext uri="{BB962C8B-B14F-4D97-AF65-F5344CB8AC3E}">
        <p14:creationId xmlns:p14="http://schemas.microsoft.com/office/powerpoint/2010/main" val="358841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4893647"/>
          </a:xfrm>
          <a:prstGeom prst="rect">
            <a:avLst/>
          </a:prstGeom>
          <a:noFill/>
        </p:spPr>
        <p:txBody>
          <a:bodyPr wrap="square" rtlCol="0">
            <a:spAutoFit/>
          </a:bodyPr>
          <a:lstStyle/>
          <a:p>
            <a:r>
              <a:rPr lang="en-IN" sz="2400" dirty="0"/>
              <a:t>E- payment </a:t>
            </a:r>
            <a:r>
              <a:rPr lang="en-IN" sz="2400" dirty="0" smtClean="0"/>
              <a:t>methods:</a:t>
            </a:r>
          </a:p>
          <a:p>
            <a:pPr fontAlgn="base"/>
            <a:r>
              <a:rPr lang="en-IN" sz="2400" b="1" dirty="0"/>
              <a:t>Examples of </a:t>
            </a:r>
            <a:r>
              <a:rPr lang="en-IN" sz="2400" b="1" dirty="0" err="1"/>
              <a:t>eCash</a:t>
            </a:r>
            <a:endParaRPr lang="en-IN" sz="2400" b="1" dirty="0"/>
          </a:p>
          <a:p>
            <a:pPr fontAlgn="base"/>
            <a:r>
              <a:rPr lang="en-IN" sz="2400" b="1" dirty="0"/>
              <a:t>Central Bank Digital Currencies: </a:t>
            </a:r>
            <a:r>
              <a:rPr lang="en-IN" sz="2400" dirty="0"/>
              <a:t>It is referred to as fiat currency which is fully authorized by the legal party. It doesn’t hide the transactions of payment like other digital currencies do. It is directly proportional to the country’s financial economy</a:t>
            </a:r>
            <a:r>
              <a:rPr lang="en-IN" sz="2400" dirty="0" smtClean="0"/>
              <a:t>.</a:t>
            </a:r>
          </a:p>
          <a:p>
            <a:pPr fontAlgn="base"/>
            <a:endParaRPr lang="en-IN" sz="2400" b="1" dirty="0" smtClean="0"/>
          </a:p>
          <a:p>
            <a:pPr fontAlgn="base"/>
            <a:r>
              <a:rPr lang="en-IN" sz="2400" b="1" dirty="0" err="1" smtClean="0"/>
              <a:t>Stablecoins</a:t>
            </a:r>
            <a:r>
              <a:rPr lang="en-IN" sz="2400" b="1" dirty="0"/>
              <a:t>: </a:t>
            </a:r>
            <a:r>
              <a:rPr lang="en-IN" sz="2400" u="sng" dirty="0" err="1">
                <a:hlinkClick r:id="rId2"/>
              </a:rPr>
              <a:t>Stablecoins</a:t>
            </a:r>
            <a:r>
              <a:rPr lang="en-IN" sz="2400" dirty="0"/>
              <a:t> are the coins that are totally stable according to the currency rate of a specific country, such as Tether, </a:t>
            </a:r>
            <a:r>
              <a:rPr lang="en-IN" sz="2400" dirty="0" err="1"/>
              <a:t>TrueUSD</a:t>
            </a:r>
            <a:r>
              <a:rPr lang="en-IN" sz="2400" dirty="0"/>
              <a:t>, </a:t>
            </a:r>
            <a:r>
              <a:rPr lang="en-IN" sz="2400" dirty="0" err="1"/>
              <a:t>Binance</a:t>
            </a:r>
            <a:r>
              <a:rPr lang="en-IN" sz="2400" dirty="0"/>
              <a:t> USD, Dai, etc. Its currency rate is fixed to the fiat currency of a country like the USA. Its main demand is in the time of high investments as it is very much safe.</a:t>
            </a:r>
          </a:p>
          <a:p>
            <a:pPr fontAlgn="base"/>
            <a:endParaRPr lang="en-IN" sz="2400" dirty="0"/>
          </a:p>
        </p:txBody>
      </p:sp>
    </p:spTree>
    <p:extLst>
      <p:ext uri="{BB962C8B-B14F-4D97-AF65-F5344CB8AC3E}">
        <p14:creationId xmlns:p14="http://schemas.microsoft.com/office/powerpoint/2010/main" val="293105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416320"/>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1. Unified Payments Interface (UPI):</a:t>
            </a:r>
          </a:p>
          <a:p>
            <a:pPr fontAlgn="base"/>
            <a:r>
              <a:rPr lang="en-IN" sz="2400" u="sng" dirty="0">
                <a:hlinkClick r:id="rId2"/>
              </a:rPr>
              <a:t>UPI</a:t>
            </a:r>
            <a:r>
              <a:rPr lang="en-IN" sz="2400" dirty="0"/>
              <a:t> has become a widely adopted and popular electronic payment system in India. It enables users to link multiple bank accounts to a single mobile application, allowing seamless and instant fund transfers between individuals and merchants.</a:t>
            </a:r>
          </a:p>
          <a:p>
            <a:pPr fontAlgn="base"/>
            <a:endParaRPr lang="en-IN" sz="2400" dirty="0"/>
          </a:p>
        </p:txBody>
      </p:sp>
    </p:spTree>
    <p:extLst>
      <p:ext uri="{BB962C8B-B14F-4D97-AF65-F5344CB8AC3E}">
        <p14:creationId xmlns:p14="http://schemas.microsoft.com/office/powerpoint/2010/main" val="1738781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416320"/>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2. Mobile Wallets:</a:t>
            </a:r>
          </a:p>
          <a:p>
            <a:pPr fontAlgn="base"/>
            <a:r>
              <a:rPr lang="en-IN" sz="2400" dirty="0"/>
              <a:t>Mobile Wallet services like </a:t>
            </a:r>
            <a:r>
              <a:rPr lang="en-IN" sz="2400" dirty="0" err="1"/>
              <a:t>Paytm</a:t>
            </a:r>
            <a:r>
              <a:rPr lang="en-IN" sz="2400" dirty="0"/>
              <a:t>, </a:t>
            </a:r>
            <a:r>
              <a:rPr lang="en-IN" sz="2400" dirty="0" err="1"/>
              <a:t>PhonePe</a:t>
            </a:r>
            <a:r>
              <a:rPr lang="en-IN" sz="2400" dirty="0"/>
              <a:t>, and Google Pay have gained widespread acceptance. Users can load money into these digital wallets and use the balance for various transactions, including mobile recharge, bill payments, and online shopping.</a:t>
            </a:r>
          </a:p>
          <a:p>
            <a:pPr fontAlgn="base"/>
            <a:endParaRPr lang="en-IN" sz="2400" dirty="0"/>
          </a:p>
        </p:txBody>
      </p:sp>
    </p:spTree>
    <p:extLst>
      <p:ext uri="{BB962C8B-B14F-4D97-AF65-F5344CB8AC3E}">
        <p14:creationId xmlns:p14="http://schemas.microsoft.com/office/powerpoint/2010/main" val="2637163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046988"/>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3. Debit and Credit Cards:</a:t>
            </a:r>
          </a:p>
          <a:p>
            <a:pPr fontAlgn="base"/>
            <a:r>
              <a:rPr lang="en-IN" sz="2400" dirty="0"/>
              <a:t>Debit and Credit card usage is prevalent in India, with various banks issuing these cards for electronic transactions. Cards are commonly used for Point-of-Sale (POS) transactions, online purchases, and cash withdrawals from ATMs.</a:t>
            </a:r>
          </a:p>
        </p:txBody>
      </p:sp>
    </p:spTree>
    <p:extLst>
      <p:ext uri="{BB962C8B-B14F-4D97-AF65-F5344CB8AC3E}">
        <p14:creationId xmlns:p14="http://schemas.microsoft.com/office/powerpoint/2010/main" val="618963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2677656"/>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4. Immediate Payment Service (IMPS):</a:t>
            </a:r>
          </a:p>
          <a:p>
            <a:pPr fontAlgn="base"/>
            <a:r>
              <a:rPr lang="en-IN" sz="2400" dirty="0"/>
              <a:t>IMPS enables instant interbank electronic fund transfers through mobile phones, internet banking, or ATMs. It is particularly useful for peer-to-peer transactions and small-value payments.</a:t>
            </a:r>
          </a:p>
        </p:txBody>
      </p:sp>
    </p:spTree>
    <p:extLst>
      <p:ext uri="{BB962C8B-B14F-4D97-AF65-F5344CB8AC3E}">
        <p14:creationId xmlns:p14="http://schemas.microsoft.com/office/powerpoint/2010/main" val="289031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3046988"/>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5. National Electronic Funds Transfer (NEFT):</a:t>
            </a:r>
          </a:p>
          <a:p>
            <a:pPr fontAlgn="base"/>
            <a:r>
              <a:rPr lang="en-IN" sz="2400" dirty="0"/>
              <a:t>NEFT is a nationwide electronic payment system that facilitates one-to-one funds transfer between bank accounts. It operates on a deferred settlement basis and is widely used for both individual and corporate transactions.</a:t>
            </a:r>
          </a:p>
        </p:txBody>
      </p:sp>
    </p:spTree>
    <p:extLst>
      <p:ext uri="{BB962C8B-B14F-4D97-AF65-F5344CB8AC3E}">
        <p14:creationId xmlns:p14="http://schemas.microsoft.com/office/powerpoint/2010/main" val="398039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90600"/>
          </a:xfrm>
        </p:spPr>
        <p:txBody>
          <a:bodyPr>
            <a:normAutofit fontScale="32500" lnSpcReduction="20000"/>
          </a:bodyPr>
          <a:lstStyle/>
          <a:p>
            <a:r>
              <a:rPr lang="en-IN" sz="7400" dirty="0">
                <a:solidFill>
                  <a:srgbClr val="FFFF00"/>
                </a:solidFill>
              </a:rPr>
              <a:t> </a:t>
            </a:r>
            <a:r>
              <a:rPr lang="en-IN" sz="7400" dirty="0" smtClean="0">
                <a:solidFill>
                  <a:srgbClr val="FFFF00"/>
                </a:solidFill>
              </a:rPr>
              <a:t>Information </a:t>
            </a:r>
            <a:r>
              <a:rPr lang="en-IN" sz="7400" dirty="0" smtClean="0">
                <a:solidFill>
                  <a:srgbClr val="FFFF00"/>
                </a:solidFill>
              </a:rPr>
              <a:t>System</a:t>
            </a:r>
          </a:p>
          <a:p>
            <a:r>
              <a:rPr lang="en-IN" sz="7400" dirty="0" smtClean="0">
                <a:solidFill>
                  <a:srgbClr val="FFFF00"/>
                </a:solidFill>
              </a:rPr>
              <a:t>E-commerce</a:t>
            </a:r>
          </a:p>
          <a:p>
            <a:r>
              <a:rPr lang="en-IN" dirty="0" smtClean="0"/>
              <a:t/>
            </a:r>
            <a:br>
              <a:rPr lang="en-IN" dirty="0" smtClean="0"/>
            </a:br>
            <a:endParaRPr lang="en-IN" dirty="0"/>
          </a:p>
        </p:txBody>
      </p:sp>
      <p:sp>
        <p:nvSpPr>
          <p:cNvPr id="4" name="TextBox 3"/>
          <p:cNvSpPr txBox="1"/>
          <p:nvPr/>
        </p:nvSpPr>
        <p:spPr>
          <a:xfrm>
            <a:off x="228600" y="1801905"/>
            <a:ext cx="8610599" cy="2677656"/>
          </a:xfrm>
          <a:prstGeom prst="rect">
            <a:avLst/>
          </a:prstGeom>
          <a:noFill/>
        </p:spPr>
        <p:txBody>
          <a:bodyPr wrap="square" rtlCol="0">
            <a:spAutoFit/>
          </a:bodyPr>
          <a:lstStyle/>
          <a:p>
            <a:r>
              <a:rPr lang="en-IN" sz="2400" dirty="0"/>
              <a:t>E- payment </a:t>
            </a:r>
            <a:r>
              <a:rPr lang="en-IN" sz="2400" dirty="0" smtClean="0"/>
              <a:t>methods:</a:t>
            </a:r>
          </a:p>
          <a:p>
            <a:pPr fontAlgn="base"/>
            <a:endParaRPr lang="en-IN" sz="2400" b="1" dirty="0" smtClean="0"/>
          </a:p>
          <a:p>
            <a:pPr fontAlgn="base"/>
            <a:r>
              <a:rPr lang="en-IN" sz="2400" b="1" dirty="0" smtClean="0"/>
              <a:t>Types </a:t>
            </a:r>
            <a:r>
              <a:rPr lang="en-IN" sz="2400" b="1" dirty="0"/>
              <a:t>of Electronic Payment System</a:t>
            </a:r>
          </a:p>
          <a:p>
            <a:pPr fontAlgn="base"/>
            <a:r>
              <a:rPr lang="en-IN" sz="2400" b="1" dirty="0">
                <a:solidFill>
                  <a:srgbClr val="FF0000"/>
                </a:solidFill>
              </a:rPr>
              <a:t>6. Real-Time Gross Settlement (RTGS):</a:t>
            </a:r>
          </a:p>
          <a:p>
            <a:pPr fontAlgn="base"/>
            <a:r>
              <a:rPr lang="en-IN" sz="2400" dirty="0"/>
              <a:t>RTGS is another electronic fund transfer system that allows real-time settlement of large-value transactions. It is typically used for high-value interbank transfers.</a:t>
            </a:r>
          </a:p>
        </p:txBody>
      </p:sp>
    </p:spTree>
    <p:extLst>
      <p:ext uri="{BB962C8B-B14F-4D97-AF65-F5344CB8AC3E}">
        <p14:creationId xmlns:p14="http://schemas.microsoft.com/office/powerpoint/2010/main" val="2352096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endParaRPr lang="en-IN" dirty="0"/>
          </a:p>
        </p:txBody>
      </p:sp>
      <p:sp>
        <p:nvSpPr>
          <p:cNvPr id="3" name="Title 2"/>
          <p:cNvSpPr>
            <a:spLocks noGrp="1"/>
          </p:cNvSpPr>
          <p:nvPr>
            <p:ph type="title"/>
          </p:nvPr>
        </p:nvSpPr>
        <p:spPr/>
        <p:txBody>
          <a:bodyPr/>
          <a:lstStyle/>
          <a:p>
            <a:r>
              <a:rPr lang="en-IN" dirty="0" smtClean="0"/>
              <a:t>Keep Learning</a:t>
            </a:r>
            <a:endParaRPr lang="en-IN" dirty="0"/>
          </a:p>
        </p:txBody>
      </p:sp>
      <p:sp>
        <p:nvSpPr>
          <p:cNvPr id="4" name="Rectangle 3"/>
          <p:cNvSpPr/>
          <p:nvPr/>
        </p:nvSpPr>
        <p:spPr>
          <a:xfrm rot="20954505">
            <a:off x="1003001" y="3429917"/>
            <a:ext cx="64688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9454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3970318"/>
          </a:xfrm>
          <a:prstGeom prst="rect">
            <a:avLst/>
          </a:prstGeom>
          <a:noFill/>
        </p:spPr>
        <p:txBody>
          <a:bodyPr wrap="square" rtlCol="0">
            <a:spAutoFit/>
          </a:bodyPr>
          <a:lstStyle/>
          <a:p>
            <a:r>
              <a:rPr lang="en-IN" sz="2800" dirty="0">
                <a:solidFill>
                  <a:srgbClr val="FF0000"/>
                </a:solidFill>
              </a:rPr>
              <a:t>a) Moodle</a:t>
            </a:r>
            <a:r>
              <a:rPr lang="en-IN" sz="2800" dirty="0"/>
              <a:t>: Moodle is an open-source Learning Management System that </a:t>
            </a:r>
            <a:r>
              <a:rPr lang="en-IN" sz="2800" dirty="0" smtClean="0"/>
              <a:t>provides </a:t>
            </a:r>
            <a:r>
              <a:rPr lang="en-IN" sz="2800" dirty="0"/>
              <a:t>a robust set of tools for creating, delivering, and managing online </a:t>
            </a:r>
            <a:r>
              <a:rPr lang="en-IN" sz="2800" dirty="0" smtClean="0"/>
              <a:t>courses</a:t>
            </a:r>
            <a:r>
              <a:rPr lang="en-IN" sz="2800" dirty="0"/>
              <a:t>. It offers features such as course creation, content management, </a:t>
            </a:r>
            <a:r>
              <a:rPr lang="en-IN" sz="2800" dirty="0" smtClean="0"/>
              <a:t>discussion </a:t>
            </a:r>
            <a:r>
              <a:rPr lang="en-IN" sz="2800" dirty="0"/>
              <a:t>forums, assessment and grading, and learner tracking. Moodle is </a:t>
            </a:r>
            <a:r>
              <a:rPr lang="en-IN" sz="2800" dirty="0" smtClean="0"/>
              <a:t>highly </a:t>
            </a:r>
            <a:r>
              <a:rPr lang="en-IN" sz="2800" dirty="0"/>
              <a:t>customizable, allowing educators to tailor their online learning </a:t>
            </a:r>
            <a:r>
              <a:rPr lang="en-IN" sz="2800" dirty="0" smtClean="0"/>
              <a:t>environments </a:t>
            </a:r>
            <a:r>
              <a:rPr lang="en-IN" sz="2800" dirty="0"/>
              <a:t>to their specific needs</a:t>
            </a:r>
            <a:endParaRPr lang="en-IN" sz="2800" dirty="0"/>
          </a:p>
        </p:txBody>
      </p:sp>
    </p:spTree>
    <p:extLst>
      <p:ext uri="{BB962C8B-B14F-4D97-AF65-F5344CB8AC3E}">
        <p14:creationId xmlns:p14="http://schemas.microsoft.com/office/powerpoint/2010/main" val="403181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3970318"/>
          </a:xfrm>
          <a:prstGeom prst="rect">
            <a:avLst/>
          </a:prstGeom>
          <a:noFill/>
        </p:spPr>
        <p:txBody>
          <a:bodyPr wrap="square" rtlCol="0">
            <a:spAutoFit/>
          </a:bodyPr>
          <a:lstStyle/>
          <a:p>
            <a:r>
              <a:rPr lang="en-IN" sz="2800" dirty="0" smtClean="0">
                <a:solidFill>
                  <a:srgbClr val="FF0000"/>
                </a:solidFill>
              </a:rPr>
              <a:t>b) </a:t>
            </a:r>
            <a:r>
              <a:rPr lang="en-IN" sz="2800" dirty="0">
                <a:solidFill>
                  <a:srgbClr val="FF0000"/>
                </a:solidFill>
              </a:rPr>
              <a:t>Canvas</a:t>
            </a:r>
            <a:r>
              <a:rPr lang="en-IN" sz="2800" dirty="0"/>
              <a:t>: Canvas is a cloud-based LMS widely used in educational </a:t>
            </a:r>
            <a:r>
              <a:rPr lang="en-IN" sz="2800" dirty="0" smtClean="0"/>
              <a:t>institutions </a:t>
            </a:r>
            <a:r>
              <a:rPr lang="en-IN" sz="2800" dirty="0"/>
              <a:t>and organizations. It offers a user-friendly interface, collaborative </a:t>
            </a:r>
            <a:r>
              <a:rPr lang="en-IN" sz="2800" dirty="0" smtClean="0"/>
              <a:t>tools</a:t>
            </a:r>
            <a:r>
              <a:rPr lang="en-IN" sz="2800" dirty="0"/>
              <a:t>, and features like course creation, content management, assessment, </a:t>
            </a:r>
          </a:p>
          <a:p>
            <a:r>
              <a:rPr lang="en-IN" sz="2800" dirty="0"/>
              <a:t>and </a:t>
            </a:r>
            <a:r>
              <a:rPr lang="en-IN" sz="2800" dirty="0" smtClean="0"/>
              <a:t>grade book</a:t>
            </a:r>
            <a:r>
              <a:rPr lang="en-IN" sz="2800" dirty="0"/>
              <a:t>. Canvas also provides integrations with external tools and </a:t>
            </a:r>
            <a:r>
              <a:rPr lang="en-IN" sz="2800" dirty="0" smtClean="0"/>
              <a:t>supports </a:t>
            </a:r>
            <a:r>
              <a:rPr lang="en-IN" sz="2800" dirty="0"/>
              <a:t>various learning formats, including blended learning and flipped </a:t>
            </a:r>
            <a:r>
              <a:rPr lang="en-IN" sz="2800" dirty="0" smtClean="0"/>
              <a:t>classrooms</a:t>
            </a:r>
            <a:endParaRPr lang="en-IN" sz="2800" dirty="0"/>
          </a:p>
        </p:txBody>
      </p:sp>
    </p:spTree>
    <p:extLst>
      <p:ext uri="{BB962C8B-B14F-4D97-AF65-F5344CB8AC3E}">
        <p14:creationId xmlns:p14="http://schemas.microsoft.com/office/powerpoint/2010/main" val="98346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3108543"/>
          </a:xfrm>
          <a:prstGeom prst="rect">
            <a:avLst/>
          </a:prstGeom>
          <a:noFill/>
        </p:spPr>
        <p:txBody>
          <a:bodyPr wrap="square" rtlCol="0">
            <a:spAutoFit/>
          </a:bodyPr>
          <a:lstStyle/>
          <a:p>
            <a:r>
              <a:rPr lang="en-IN" sz="2800" dirty="0">
                <a:solidFill>
                  <a:srgbClr val="FF0000"/>
                </a:solidFill>
              </a:rPr>
              <a:t>c</a:t>
            </a:r>
            <a:r>
              <a:rPr lang="en-IN" sz="2800" dirty="0" smtClean="0">
                <a:solidFill>
                  <a:srgbClr val="FF0000"/>
                </a:solidFill>
              </a:rPr>
              <a:t>) </a:t>
            </a:r>
            <a:r>
              <a:rPr lang="en-IN" sz="2800" dirty="0">
                <a:solidFill>
                  <a:srgbClr val="FF0000"/>
                </a:solidFill>
              </a:rPr>
              <a:t>Blackboard</a:t>
            </a:r>
            <a:r>
              <a:rPr lang="en-IN" sz="2800" dirty="0"/>
              <a:t>: Blackboard is a comprehensive LMS that supports online </a:t>
            </a:r>
            <a:r>
              <a:rPr lang="en-IN" sz="2800" dirty="0" smtClean="0"/>
              <a:t>learning </a:t>
            </a:r>
            <a:r>
              <a:rPr lang="en-IN" sz="2800" dirty="0"/>
              <a:t>and course management. It offers features such as content </a:t>
            </a:r>
            <a:r>
              <a:rPr lang="en-IN" sz="2800" dirty="0" smtClean="0"/>
              <a:t>creation</a:t>
            </a:r>
            <a:r>
              <a:rPr lang="en-IN" sz="2800" dirty="0"/>
              <a:t>, assessment and grading, communication tools, and course </a:t>
            </a:r>
            <a:r>
              <a:rPr lang="en-IN" sz="2800" dirty="0" smtClean="0"/>
              <a:t>analytics</a:t>
            </a:r>
            <a:r>
              <a:rPr lang="en-IN" sz="2800" dirty="0"/>
              <a:t>. Blackboard provides a flexible and scalable platform for institutions </a:t>
            </a:r>
            <a:r>
              <a:rPr lang="en-IN" sz="2800" dirty="0" smtClean="0"/>
              <a:t>of </a:t>
            </a:r>
            <a:r>
              <a:rPr lang="en-IN" sz="2800" dirty="0"/>
              <a:t>all sizes.</a:t>
            </a:r>
          </a:p>
        </p:txBody>
      </p:sp>
    </p:spTree>
    <p:extLst>
      <p:ext uri="{BB962C8B-B14F-4D97-AF65-F5344CB8AC3E}">
        <p14:creationId xmlns:p14="http://schemas.microsoft.com/office/powerpoint/2010/main" val="131863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2246769"/>
          </a:xfrm>
          <a:prstGeom prst="rect">
            <a:avLst/>
          </a:prstGeom>
          <a:noFill/>
        </p:spPr>
        <p:txBody>
          <a:bodyPr wrap="square" rtlCol="0">
            <a:spAutoFit/>
          </a:bodyPr>
          <a:lstStyle/>
          <a:p>
            <a:r>
              <a:rPr lang="en-IN" sz="2800" dirty="0" smtClean="0"/>
              <a:t>2.MOOCs </a:t>
            </a:r>
            <a:r>
              <a:rPr lang="en-IN" sz="2800" dirty="0"/>
              <a:t>(Massive Open Online Courses): MOOCs are online courses that are open </a:t>
            </a:r>
            <a:r>
              <a:rPr lang="en-IN" sz="2800" dirty="0" smtClean="0"/>
              <a:t>to anyone</a:t>
            </a:r>
            <a:r>
              <a:rPr lang="en-IN" sz="2800" dirty="0"/>
              <a:t>, anywhere, and are often offered for free. Some popular MOOC </a:t>
            </a:r>
            <a:r>
              <a:rPr lang="en-IN" sz="2800" dirty="0" smtClean="0"/>
              <a:t>platforms include </a:t>
            </a:r>
            <a:r>
              <a:rPr lang="en-IN" sz="2800" dirty="0" err="1"/>
              <a:t>Coursera</a:t>
            </a:r>
            <a:r>
              <a:rPr lang="en-IN" sz="2800" dirty="0"/>
              <a:t>, </a:t>
            </a:r>
            <a:r>
              <a:rPr lang="en-IN" sz="2800" dirty="0" err="1"/>
              <a:t>edX</a:t>
            </a:r>
            <a:r>
              <a:rPr lang="en-IN" sz="2800" dirty="0"/>
              <a:t>, and </a:t>
            </a:r>
            <a:r>
              <a:rPr lang="en-IN" sz="2800" dirty="0" err="1"/>
              <a:t>Udemy</a:t>
            </a:r>
            <a:endParaRPr lang="en-IN" sz="2800" dirty="0"/>
          </a:p>
        </p:txBody>
      </p:sp>
    </p:spTree>
    <p:extLst>
      <p:ext uri="{BB962C8B-B14F-4D97-AF65-F5344CB8AC3E}">
        <p14:creationId xmlns:p14="http://schemas.microsoft.com/office/powerpoint/2010/main" val="396010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6"/>
            <a:ext cx="7553597" cy="3539430"/>
          </a:xfrm>
          <a:prstGeom prst="rect">
            <a:avLst/>
          </a:prstGeom>
          <a:noFill/>
        </p:spPr>
        <p:txBody>
          <a:bodyPr wrap="square" rtlCol="0">
            <a:spAutoFit/>
          </a:bodyPr>
          <a:lstStyle/>
          <a:p>
            <a:r>
              <a:rPr lang="en-IN" sz="2800" dirty="0" err="1">
                <a:solidFill>
                  <a:srgbClr val="FF0000"/>
                </a:solidFill>
              </a:rPr>
              <a:t>Coursera</a:t>
            </a:r>
            <a:r>
              <a:rPr lang="en-IN" sz="2800" dirty="0"/>
              <a:t>: </a:t>
            </a:r>
            <a:r>
              <a:rPr lang="en-IN" sz="2800" dirty="0" err="1"/>
              <a:t>Coursera</a:t>
            </a:r>
            <a:r>
              <a:rPr lang="en-IN" sz="2800" dirty="0"/>
              <a:t> is an online learning platform that offers a vast range of </a:t>
            </a:r>
            <a:r>
              <a:rPr lang="en-IN" sz="2800" dirty="0" smtClean="0"/>
              <a:t>courses </a:t>
            </a:r>
            <a:r>
              <a:rPr lang="en-IN" sz="2800" dirty="0"/>
              <a:t>from leading universities and institutions worldwide. It provides </a:t>
            </a:r>
            <a:r>
              <a:rPr lang="en-IN" sz="2800" dirty="0" smtClean="0"/>
              <a:t>high-quality </a:t>
            </a:r>
            <a:r>
              <a:rPr lang="en-IN" sz="2800" dirty="0"/>
              <a:t>video lectures, interactive quizzes, assignments, and discussion </a:t>
            </a:r>
            <a:r>
              <a:rPr lang="en-IN" sz="2800" dirty="0" smtClean="0"/>
              <a:t>forums</a:t>
            </a:r>
            <a:r>
              <a:rPr lang="en-IN" sz="2800" dirty="0"/>
              <a:t>. </a:t>
            </a:r>
            <a:r>
              <a:rPr lang="en-IN" sz="2800" dirty="0" err="1"/>
              <a:t>Coursera</a:t>
            </a:r>
            <a:r>
              <a:rPr lang="en-IN" sz="2800" dirty="0"/>
              <a:t> courses often come with certificates upon completion and </a:t>
            </a:r>
            <a:r>
              <a:rPr lang="en-IN" sz="2800" dirty="0" smtClean="0"/>
              <a:t>offer </a:t>
            </a:r>
            <a:r>
              <a:rPr lang="en-IN" sz="2800" dirty="0"/>
              <a:t>both free and paid </a:t>
            </a:r>
            <a:r>
              <a:rPr lang="en-IN" sz="2800" dirty="0" err="1"/>
              <a:t>enrollment</a:t>
            </a:r>
            <a:r>
              <a:rPr lang="en-IN" sz="2800" dirty="0"/>
              <a:t> options.</a:t>
            </a:r>
          </a:p>
        </p:txBody>
      </p:sp>
    </p:spTree>
    <p:extLst>
      <p:ext uri="{BB962C8B-B14F-4D97-AF65-F5344CB8AC3E}">
        <p14:creationId xmlns:p14="http://schemas.microsoft.com/office/powerpoint/2010/main" val="62328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fontScale="85000" lnSpcReduction="20000"/>
          </a:bodyPr>
          <a:lstStyle/>
          <a:p>
            <a:r>
              <a:rPr lang="en-IN" sz="3300" dirty="0">
                <a:solidFill>
                  <a:srgbClr val="FFFF00"/>
                </a:solidFill>
              </a:rPr>
              <a:t> </a:t>
            </a:r>
            <a:r>
              <a:rPr lang="en-IN" sz="3300" dirty="0" smtClean="0">
                <a:solidFill>
                  <a:srgbClr val="FFFF00"/>
                </a:solidFill>
              </a:rPr>
              <a:t>Information System</a:t>
            </a:r>
            <a:endParaRPr lang="en-IN" sz="3300" dirty="0">
              <a:solidFill>
                <a:srgbClr val="FFFF00"/>
              </a:solidFill>
            </a:endParaRPr>
          </a:p>
          <a:p>
            <a:r>
              <a:rPr lang="en-IN" dirty="0"/>
              <a:t/>
            </a:r>
            <a:br>
              <a:rPr lang="en-IN" dirty="0"/>
            </a:br>
            <a:endParaRPr lang="en-IN" dirty="0"/>
          </a:p>
        </p:txBody>
      </p:sp>
      <p:sp>
        <p:nvSpPr>
          <p:cNvPr id="4" name="TextBox 3"/>
          <p:cNvSpPr txBox="1"/>
          <p:nvPr/>
        </p:nvSpPr>
        <p:spPr>
          <a:xfrm>
            <a:off x="904602" y="1801905"/>
            <a:ext cx="7553597" cy="3539430"/>
          </a:xfrm>
          <a:prstGeom prst="rect">
            <a:avLst/>
          </a:prstGeom>
          <a:noFill/>
        </p:spPr>
        <p:txBody>
          <a:bodyPr wrap="square" rtlCol="0">
            <a:spAutoFit/>
          </a:bodyPr>
          <a:lstStyle/>
          <a:p>
            <a:r>
              <a:rPr lang="en-IN" sz="2800" dirty="0" err="1">
                <a:solidFill>
                  <a:srgbClr val="FF0000"/>
                </a:solidFill>
              </a:rPr>
              <a:t>Udemy</a:t>
            </a:r>
            <a:r>
              <a:rPr lang="en-IN" sz="2800" dirty="0"/>
              <a:t>: </a:t>
            </a:r>
            <a:r>
              <a:rPr lang="en-IN" sz="2800" dirty="0" err="1"/>
              <a:t>Udemy</a:t>
            </a:r>
            <a:r>
              <a:rPr lang="en-IN" sz="2800" dirty="0"/>
              <a:t> is a popular online learning marketplace that offers a wide </a:t>
            </a:r>
            <a:r>
              <a:rPr lang="en-IN" sz="2800" dirty="0" smtClean="0"/>
              <a:t>variety </a:t>
            </a:r>
            <a:r>
              <a:rPr lang="en-IN" sz="2800" dirty="0"/>
              <a:t>of courses on diverse subjects. It allows subject matter experts to </a:t>
            </a:r>
            <a:r>
              <a:rPr lang="en-IN" sz="2800" dirty="0" smtClean="0"/>
              <a:t>create </a:t>
            </a:r>
            <a:r>
              <a:rPr lang="en-IN" sz="2800" dirty="0"/>
              <a:t>and publish their courses, which include video lectures, quizzes, </a:t>
            </a:r>
          </a:p>
          <a:p>
            <a:r>
              <a:rPr lang="en-IN" sz="2800" dirty="0"/>
              <a:t>assignments, and supplementary resources. </a:t>
            </a:r>
            <a:r>
              <a:rPr lang="en-IN" sz="2800" dirty="0" err="1"/>
              <a:t>Udemy</a:t>
            </a:r>
            <a:r>
              <a:rPr lang="en-IN" sz="2800" dirty="0"/>
              <a:t> courses are typically </a:t>
            </a:r>
            <a:r>
              <a:rPr lang="en-IN" sz="2800" dirty="0" smtClean="0"/>
              <a:t>self-paced</a:t>
            </a:r>
            <a:r>
              <a:rPr lang="en-IN" sz="2800" dirty="0"/>
              <a:t>, allowing learners to study at their own convenience</a:t>
            </a:r>
          </a:p>
        </p:txBody>
      </p:sp>
    </p:spTree>
    <p:extLst>
      <p:ext uri="{BB962C8B-B14F-4D97-AF65-F5344CB8AC3E}">
        <p14:creationId xmlns:p14="http://schemas.microsoft.com/office/powerpoint/2010/main" val="1151602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404</TotalTime>
  <Words>1789</Words>
  <Application>Microsoft Office PowerPoint</Application>
  <PresentationFormat>On-screen Show (4:3)</PresentationFormat>
  <Paragraphs>229</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Waveform</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Empowerment</dc:title>
  <dc:creator>Administrator</dc:creator>
  <cp:lastModifiedBy>Administrator</cp:lastModifiedBy>
  <cp:revision>62</cp:revision>
  <dcterms:created xsi:type="dcterms:W3CDTF">2006-08-16T00:00:00Z</dcterms:created>
  <dcterms:modified xsi:type="dcterms:W3CDTF">2024-08-21T08:49:48Z</dcterms:modified>
</cp:coreProperties>
</file>