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5699" y="442976"/>
            <a:ext cx="11620601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4759" y="2587243"/>
            <a:ext cx="714248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2827" y="1996694"/>
            <a:ext cx="9643110" cy="3643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xample.com/" TargetMode="External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xample.com/" TargetMode="External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xample.com/" TargetMode="External"/></Relationships>
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/Relationships>
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/Relationships>

</file>

<file path=ppt/slides/_rels/slide1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g"/></Relationships>

</file>

<file path=ppt/slides/_rels/slide1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1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uru99.com/modifyingamazonec2instanceparameters.html" TargetMode="External"/><Relationship Id="rId3" Type="http://schemas.openxmlformats.org/officeDocument/2006/relationships/hyperlink" Target="https://aws.amazon.com/ec2/instance-types/" TargetMode="External"/><Relationship Id="rId4" Type="http://schemas.openxmlformats.org/officeDocument/2006/relationships/hyperlink" Target="https://docs.aws.amazon.com/AWSEC2/latest/UserGuide/AMIs.html" TargetMode="External"/><Relationship Id="rId5" Type="http://schemas.openxmlformats.org/officeDocument/2006/relationships/hyperlink" Target="https://www.tutorialspoint.com/amazon_web_services/amazon_web_services_elastic_block_store.htm" TargetMode="External"/><Relationship Id="rId6" Type="http://schemas.openxmlformats.org/officeDocument/2006/relationships/hyperlink" Target="https://aws.amazon.com/route53/" TargetMode="External"/><Relationship Id="rId7" Type="http://schemas.openxmlformats.org/officeDocument/2006/relationships/hyperlink" Target="https://aws.amazon.com/sns/" TargetMode="External"/><Relationship Id="rId8" Type="http://schemas.openxmlformats.org/officeDocument/2006/relationships/hyperlink" Target="https://aws.amazon.com/sns/details/" TargetMode="External"/></Relationships>

</file>

<file path=ppt/slides/_rels/slide1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KpVNEzpvaY0" TargetMode="External"/><Relationship Id="rId3" Type="http://schemas.openxmlformats.org/officeDocument/2006/relationships/hyperlink" Target="https://www.youtube.com/watch?v=TsRBftzZsQo" TargetMode="External"/><Relationship Id="rId4" Type="http://schemas.openxmlformats.org/officeDocument/2006/relationships/hyperlink" Target="https://www.youtube.com/watch?v=HTefwhNticU" TargetMode="External"/><Relationship Id="rId5" Type="http://schemas.openxmlformats.org/officeDocument/2006/relationships/hyperlink" Target="https://www.youtube.com/watch?v=MTBR9jyD5RM" TargetMode="External"/><Relationship Id="rId6" Type="http://schemas.openxmlformats.org/officeDocument/2006/relationships/hyperlink" Target="https://www.youtube.com/watch?v=HwZ3wNaM69s" TargetMode="External"/></Relationships>

</file>

<file path=ppt/slides/_rels/slide1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docs.s3.amazonaws.com/gettingstarted/latest/awsgsg-intro.pdf" TargetMode="External"/><Relationship Id="rId3" Type="http://schemas.openxmlformats.org/officeDocument/2006/relationships/hyperlink" Target="http://fit.mta.edu.vn/files/DanhSach/Book_Amazon%20webservices%20for%20dummies.pdf" TargetMode="Externa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jp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Relationship Id="rId3" Type="http://schemas.openxmlformats.org/officeDocument/2006/relationships/image" Target="../media/image50.png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xample.com/" TargetMode="External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8688" y="2276855"/>
            <a:ext cx="5796915" cy="0"/>
          </a:xfrm>
          <a:custGeom>
            <a:avLst/>
            <a:gdLst/>
            <a:ahLst/>
            <a:cxnLst/>
            <a:rect l="l" t="t" r="r" b="b"/>
            <a:pathLst>
              <a:path w="5796915" h="0">
                <a:moveTo>
                  <a:pt x="0" y="0"/>
                </a:moveTo>
                <a:lnTo>
                  <a:pt x="5796915" y="0"/>
                </a:lnTo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791" y="512063"/>
            <a:ext cx="3419856" cy="14630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Subject: Cloud</a:t>
            </a:r>
            <a:r>
              <a:rPr dirty="0" spc="-10"/>
              <a:t> </a:t>
            </a:r>
            <a:r>
              <a:rPr dirty="0" spc="-5"/>
              <a:t>Web</a:t>
            </a:r>
            <a:r>
              <a:rPr dirty="0" spc="-10"/>
              <a:t> </a:t>
            </a:r>
            <a:r>
              <a:rPr dirty="0" spc="-5"/>
              <a:t>Services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817984" y="6465214"/>
            <a:ext cx="1657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953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9204" y="3403803"/>
            <a:ext cx="21463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Module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Number: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3866" y="3860038"/>
            <a:ext cx="57785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0" b="1">
                <a:latin typeface="Arial"/>
                <a:cs typeface="Arial"/>
              </a:rPr>
              <a:t>Module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25" b="1">
                <a:latin typeface="Arial"/>
                <a:cs typeface="Arial"/>
              </a:rPr>
              <a:t>Name:</a:t>
            </a:r>
            <a:r>
              <a:rPr dirty="0" sz="2800" spc="-15" b="1">
                <a:latin typeface="Arial"/>
                <a:cs typeface="Arial"/>
              </a:rPr>
              <a:t> </a:t>
            </a:r>
            <a:r>
              <a:rPr dirty="0" sz="2800" spc="-25" b="1">
                <a:latin typeface="Arial"/>
                <a:cs typeface="Arial"/>
              </a:rPr>
              <a:t>Introduction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15" b="1">
                <a:latin typeface="Arial"/>
                <a:cs typeface="Arial"/>
              </a:rPr>
              <a:t>to</a:t>
            </a:r>
            <a:r>
              <a:rPr dirty="0" sz="2800" spc="-35" b="1">
                <a:latin typeface="Arial"/>
                <a:cs typeface="Arial"/>
              </a:rPr>
              <a:t> </a:t>
            </a:r>
            <a:r>
              <a:rPr dirty="0" sz="2800" spc="-25" b="1">
                <a:latin typeface="Arial"/>
                <a:cs typeface="Arial"/>
              </a:rPr>
              <a:t>EC2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1243965"/>
            <a:ext cx="11008360" cy="5020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Why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EC2?</a:t>
            </a:r>
            <a:endParaRPr sz="2400">
              <a:latin typeface="Times New Roman"/>
              <a:cs typeface="Times New Roman"/>
            </a:endParaRPr>
          </a:p>
          <a:p>
            <a:pPr marL="829310" indent="-343535">
              <a:lnSpc>
                <a:spcPct val="100000"/>
              </a:lnSpc>
              <a:spcBef>
                <a:spcPts val="2010"/>
              </a:spcBef>
              <a:buAutoNum type="arabicPeriod" startAt="3"/>
              <a:tabLst>
                <a:tab pos="829310" algn="l"/>
                <a:tab pos="829944" algn="l"/>
              </a:tabLst>
            </a:pPr>
            <a:r>
              <a:rPr dirty="0" sz="2000" b="1">
                <a:latin typeface="Times New Roman"/>
                <a:cs typeface="Times New Roman"/>
              </a:rPr>
              <a:t>Automation</a:t>
            </a:r>
            <a:endParaRPr sz="2000">
              <a:latin typeface="Times New Roman"/>
              <a:cs typeface="Times New Roman"/>
            </a:endParaRPr>
          </a:p>
          <a:p>
            <a:pPr lvl="1" marL="1172210" marR="506095" indent="-22860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1172210" algn="l"/>
                <a:tab pos="1172845" algn="l"/>
              </a:tabLst>
            </a:pP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continuous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releasing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necessity.</a:t>
            </a:r>
            <a:endParaRPr sz="2000">
              <a:latin typeface="Times New Roman"/>
              <a:cs typeface="Times New Roman"/>
            </a:endParaRPr>
          </a:p>
          <a:p>
            <a:pPr lvl="1" marL="1172210" indent="-22923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172210" algn="l"/>
                <a:tab pos="1172845" algn="l"/>
              </a:tabLst>
            </a:pPr>
            <a:r>
              <a:rPr dirty="0" sz="2000" spc="5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deployment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scaling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provide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much</a:t>
            </a:r>
            <a:r>
              <a:rPr dirty="0" sz="2000">
                <a:latin typeface="Times New Roman"/>
                <a:cs typeface="Times New Roman"/>
              </a:rPr>
              <a:t> better</a:t>
            </a:r>
            <a:endParaRPr sz="2000">
              <a:latin typeface="Times New Roman"/>
              <a:cs typeface="Times New Roman"/>
            </a:endParaRPr>
          </a:p>
          <a:p>
            <a:pPr marL="117221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fewer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failure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faster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20">
                <a:latin typeface="Times New Roman"/>
                <a:cs typeface="Times New Roman"/>
              </a:rPr>
              <a:t>error.</a:t>
            </a:r>
            <a:endParaRPr sz="2000">
              <a:latin typeface="Times New Roman"/>
              <a:cs typeface="Times New Roman"/>
            </a:endParaRPr>
          </a:p>
          <a:p>
            <a:pPr lvl="1" marL="1172210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172210" algn="l"/>
                <a:tab pos="1172845" algn="l"/>
              </a:tabLst>
            </a:pPr>
            <a:r>
              <a:rPr dirty="0" sz="2000">
                <a:latin typeface="Times New Roman"/>
                <a:cs typeface="Times New Roman"/>
              </a:rPr>
              <a:t>Additionally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decouple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our</a:t>
            </a:r>
            <a:r>
              <a:rPr dirty="0" sz="2000" spc="-10">
                <a:latin typeface="Times New Roman"/>
                <a:cs typeface="Times New Roman"/>
              </a:rPr>
              <a:t> team.</a:t>
            </a:r>
            <a:endParaRPr sz="2000">
              <a:latin typeface="Times New Roman"/>
              <a:cs typeface="Times New Roman"/>
            </a:endParaRPr>
          </a:p>
          <a:p>
            <a:pPr lvl="1" marL="1172210" marR="1141095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172210" algn="l"/>
                <a:tab pos="1172845" algn="l"/>
              </a:tabLst>
            </a:pPr>
            <a:r>
              <a:rPr dirty="0" sz="2000" spc="-70">
                <a:latin typeface="Times New Roman"/>
                <a:cs typeface="Times New Roman"/>
              </a:rPr>
              <a:t>We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simply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additional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admins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because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much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larger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infrastructure.</a:t>
            </a:r>
            <a:endParaRPr sz="2000">
              <a:latin typeface="Times New Roman"/>
              <a:cs typeface="Times New Roman"/>
            </a:endParaRPr>
          </a:p>
          <a:p>
            <a:pPr marL="829310" indent="-343535">
              <a:lnSpc>
                <a:spcPct val="100000"/>
              </a:lnSpc>
              <a:spcBef>
                <a:spcPts val="1764"/>
              </a:spcBef>
              <a:buAutoNum type="arabicPeriod" startAt="3"/>
              <a:tabLst>
                <a:tab pos="829310" algn="l"/>
                <a:tab pos="829944" algn="l"/>
              </a:tabLst>
            </a:pPr>
            <a:r>
              <a:rPr dirty="0" sz="2000" b="1">
                <a:latin typeface="Times New Roman"/>
                <a:cs typeface="Times New Roman"/>
              </a:rPr>
              <a:t>Scaling</a:t>
            </a:r>
            <a:endParaRPr sz="2000">
              <a:latin typeface="Times New Roman"/>
              <a:cs typeface="Times New Roman"/>
            </a:endParaRPr>
          </a:p>
          <a:p>
            <a:pPr lvl="1" marL="1172210" marR="5080" indent="-22860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1172210" algn="l"/>
                <a:tab pos="1172845" algn="l"/>
              </a:tabLst>
            </a:pPr>
            <a:r>
              <a:rPr dirty="0" sz="2000" spc="-70">
                <a:latin typeface="Times New Roman"/>
                <a:cs typeface="Times New Roman"/>
              </a:rPr>
              <a:t>We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able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scale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time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limiting</a:t>
            </a:r>
            <a:r>
              <a:rPr dirty="0" sz="2000">
                <a:latin typeface="Times New Roman"/>
                <a:cs typeface="Times New Roman"/>
              </a:rPr>
              <a:t> ourselves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>
                <a:latin typeface="Times New Roman"/>
                <a:cs typeface="Times New Roman"/>
              </a:rPr>
              <a:t> physical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servers.</a:t>
            </a:r>
            <a:endParaRPr sz="2000">
              <a:latin typeface="Times New Roman"/>
              <a:cs typeface="Times New Roman"/>
            </a:endParaRPr>
          </a:p>
          <a:p>
            <a:pPr lvl="1" marL="1172210" indent="-22923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172210" algn="l"/>
                <a:tab pos="117284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thus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go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7057" y="2750896"/>
            <a:ext cx="301688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latin typeface="Arial"/>
                <a:cs typeface="Arial"/>
              </a:rPr>
              <a:t>DNS</a:t>
            </a:r>
            <a:r>
              <a:rPr dirty="0" sz="4000" spc="-12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System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699" y="442976"/>
            <a:ext cx="280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EC2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0889615" cy="4617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DNS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780415" marR="62230" indent="-287020">
              <a:lnSpc>
                <a:spcPct val="100000"/>
              </a:lnSpc>
              <a:spcBef>
                <a:spcPts val="2070"/>
              </a:spcBef>
              <a:buFont typeface="Arial MT"/>
              <a:buChar char="•"/>
              <a:tabLst>
                <a:tab pos="780415" algn="l"/>
                <a:tab pos="781050" algn="l"/>
              </a:tabLst>
            </a:pP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Internet,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smart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laptop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massive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retail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websites,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another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using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numbers.</a:t>
            </a:r>
            <a:endParaRPr sz="2000">
              <a:latin typeface="Times New Roman"/>
              <a:cs typeface="Times New Roman"/>
            </a:endParaRPr>
          </a:p>
          <a:p>
            <a:pPr marL="780415" marR="37465" indent="-287020">
              <a:lnSpc>
                <a:spcPct val="100000"/>
              </a:lnSpc>
              <a:buFont typeface="Arial MT"/>
              <a:buChar char="•"/>
              <a:tabLst>
                <a:tab pos="780415" algn="l"/>
                <a:tab pos="781050" algn="l"/>
              </a:tabLst>
            </a:pP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numbers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addresses.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>
                <a:latin typeface="Times New Roman"/>
                <a:cs typeface="Times New Roman"/>
              </a:rPr>
              <a:t> open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browser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website,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don't have to </a:t>
            </a:r>
            <a:r>
              <a:rPr dirty="0" sz="2000" spc="-5">
                <a:latin typeface="Times New Roman"/>
                <a:cs typeface="Times New Roman"/>
              </a:rPr>
              <a:t>remember </a:t>
            </a:r>
            <a:r>
              <a:rPr dirty="0" sz="2000">
                <a:latin typeface="Times New Roman"/>
                <a:cs typeface="Times New Roman"/>
              </a:rPr>
              <a:t>and enter a long </a:t>
            </a:r>
            <a:r>
              <a:rPr dirty="0" sz="2000" spc="-15">
                <a:latin typeface="Times New Roman"/>
                <a:cs typeface="Times New Roman"/>
              </a:rPr>
              <a:t>number. </a:t>
            </a:r>
            <a:r>
              <a:rPr dirty="0" sz="2000">
                <a:latin typeface="Times New Roman"/>
                <a:cs typeface="Times New Roman"/>
              </a:rPr>
              <a:t>Instead, you can enter a </a:t>
            </a:r>
            <a:r>
              <a:rPr dirty="0" sz="2000" spc="-5">
                <a:latin typeface="Times New Roman"/>
                <a:cs typeface="Times New Roman"/>
              </a:rPr>
              <a:t>domain name like </a:t>
            </a:r>
            <a:r>
              <a:rPr dirty="0" sz="2000">
                <a:latin typeface="Times New Roman"/>
                <a:cs typeface="Times New Roman"/>
              </a:rPr>
              <a:t> example.com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still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 up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place.</a:t>
            </a:r>
            <a:endParaRPr sz="2000">
              <a:latin typeface="Times New Roman"/>
              <a:cs typeface="Times New Roman"/>
            </a:endParaRPr>
          </a:p>
          <a:p>
            <a:pPr marL="780415" marR="5080" indent="-287020">
              <a:lnSpc>
                <a:spcPct val="100000"/>
              </a:lnSpc>
              <a:buFont typeface="Arial MT"/>
              <a:buChar char="•"/>
              <a:tabLst>
                <a:tab pos="780415" algn="l"/>
                <a:tab pos="781050" algn="l"/>
              </a:tabLst>
            </a:pPr>
            <a:r>
              <a:rPr dirty="0" sz="2000">
                <a:latin typeface="Times New Roman"/>
                <a:cs typeface="Times New Roman"/>
              </a:rPr>
              <a:t>A DNS service such as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Route 53 is a globally distributed service that translates </a:t>
            </a:r>
            <a:r>
              <a:rPr dirty="0" sz="2000" spc="-5">
                <a:latin typeface="Times New Roman"/>
                <a:cs typeface="Times New Roman"/>
              </a:rPr>
              <a:t>human </a:t>
            </a:r>
            <a:r>
              <a:rPr dirty="0" sz="2000">
                <a:latin typeface="Times New Roman"/>
                <a:cs typeface="Times New Roman"/>
              </a:rPr>
              <a:t> readable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  <a:hlinkClick r:id="rId2"/>
              </a:rPr>
              <a:t>www.example.com</a:t>
            </a:r>
            <a:r>
              <a:rPr dirty="0" sz="2000" spc="-35">
                <a:latin typeface="Times New Roman"/>
                <a:cs typeface="Times New Roman"/>
                <a:hlinkClick r:id="rId2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numeric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192.0.2.1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computers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15">
                <a:latin typeface="Times New Roman"/>
                <a:cs typeface="Times New Roman"/>
              </a:rPr>
              <a:t> other.</a:t>
            </a:r>
            <a:endParaRPr sz="2000">
              <a:latin typeface="Times New Roman"/>
              <a:cs typeface="Times New Roman"/>
            </a:endParaRPr>
          </a:p>
          <a:p>
            <a:pPr marL="780415" marR="54610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80415" algn="l"/>
                <a:tab pos="781050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5">
                <a:latin typeface="Times New Roman"/>
                <a:cs typeface="Times New Roman"/>
              </a:rPr>
              <a:t>Internet’s </a:t>
            </a:r>
            <a:r>
              <a:rPr dirty="0" sz="2000">
                <a:latin typeface="Times New Roman"/>
                <a:cs typeface="Times New Roman"/>
              </a:rPr>
              <a:t>DNS </a:t>
            </a:r>
            <a:r>
              <a:rPr dirty="0" sz="2000" spc="-5">
                <a:latin typeface="Times New Roman"/>
                <a:cs typeface="Times New Roman"/>
              </a:rPr>
              <a:t>system </a:t>
            </a:r>
            <a:r>
              <a:rPr dirty="0" sz="2000">
                <a:latin typeface="Times New Roman"/>
                <a:cs typeface="Times New Roman"/>
              </a:rPr>
              <a:t>works </a:t>
            </a:r>
            <a:r>
              <a:rPr dirty="0" sz="2000" spc="-5">
                <a:latin typeface="Times New Roman"/>
                <a:cs typeface="Times New Roman"/>
              </a:rPr>
              <a:t>much like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phone </a:t>
            </a:r>
            <a:r>
              <a:rPr dirty="0" sz="2000">
                <a:latin typeface="Times New Roman"/>
                <a:cs typeface="Times New Roman"/>
              </a:rPr>
              <a:t>book by </a:t>
            </a:r>
            <a:r>
              <a:rPr dirty="0" sz="2000" spc="-5">
                <a:latin typeface="Times New Roman"/>
                <a:cs typeface="Times New Roman"/>
              </a:rPr>
              <a:t>managing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mapping </a:t>
            </a:r>
            <a:r>
              <a:rPr dirty="0" sz="2000">
                <a:latin typeface="Times New Roman"/>
                <a:cs typeface="Times New Roman"/>
              </a:rPr>
              <a:t>between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names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numbers.</a:t>
            </a:r>
            <a:endParaRPr sz="2000">
              <a:latin typeface="Times New Roman"/>
              <a:cs typeface="Times New Roman"/>
            </a:endParaRPr>
          </a:p>
          <a:p>
            <a:pPr marL="780415" marR="329565" indent="-287020">
              <a:lnSpc>
                <a:spcPct val="100000"/>
              </a:lnSpc>
              <a:buFont typeface="Arial MT"/>
              <a:buChar char="•"/>
              <a:tabLst>
                <a:tab pos="780415" algn="l"/>
                <a:tab pos="781050" algn="l"/>
              </a:tabLst>
            </a:pP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translate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names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addresses,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controlling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end </a:t>
            </a:r>
            <a:r>
              <a:rPr dirty="0" sz="2000">
                <a:latin typeface="Times New Roman"/>
                <a:cs typeface="Times New Roman"/>
              </a:rPr>
              <a:t>user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-5">
                <a:latin typeface="Times New Roman"/>
                <a:cs typeface="Times New Roman"/>
              </a:rPr>
              <a:t> domain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>
                <a:latin typeface="Times New Roman"/>
                <a:cs typeface="Times New Roman"/>
              </a:rPr>
              <a:t> 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browser.</a:t>
            </a:r>
            <a:endParaRPr sz="2000">
              <a:latin typeface="Times New Roman"/>
              <a:cs typeface="Times New Roman"/>
            </a:endParaRPr>
          </a:p>
          <a:p>
            <a:pPr marL="780415" indent="-287020">
              <a:lnSpc>
                <a:spcPct val="100000"/>
              </a:lnSpc>
              <a:buFont typeface="Arial MT"/>
              <a:buChar char="•"/>
              <a:tabLst>
                <a:tab pos="780415" algn="l"/>
                <a:tab pos="781050" algn="l"/>
              </a:tabLst>
            </a:pP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queries.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7936" y="6427114"/>
            <a:ext cx="2590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8750" y="4288663"/>
            <a:ext cx="10228580" cy="2465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latin typeface="Times New Roman"/>
                <a:cs typeface="Times New Roman"/>
              </a:rPr>
              <a:t>Clients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typically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5">
                <a:latin typeface="Times New Roman"/>
                <a:cs typeface="Times New Roman"/>
              </a:rPr>
              <a:t> 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queries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authoritative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Instead,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generally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another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resolver,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recursive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recursive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hotel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concierge: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doesn't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records,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intermediary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behalf.</a:t>
            </a:r>
            <a:endParaRPr sz="2000">
              <a:latin typeface="Times New Roman"/>
              <a:cs typeface="Times New Roman"/>
            </a:endParaRPr>
          </a:p>
          <a:p>
            <a:pPr marL="299085" marR="18669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recursive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reference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cached,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period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time,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answers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source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IP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passes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more authoritative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find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information.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04850" y="1243965"/>
            <a:ext cx="11087100" cy="3070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latin typeface="Times New Roman"/>
                <a:cs typeface="Times New Roman"/>
              </a:rPr>
              <a:t>Types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DNS</a:t>
            </a:r>
            <a:r>
              <a:rPr dirty="0" sz="2400" b="1">
                <a:latin typeface="Times New Roman"/>
                <a:cs typeface="Times New Roman"/>
              </a:rPr>
              <a:t> Service</a:t>
            </a:r>
            <a:endParaRPr sz="2400">
              <a:latin typeface="Times New Roman"/>
              <a:cs typeface="Times New Roman"/>
            </a:endParaRPr>
          </a:p>
          <a:p>
            <a:pPr marL="478790">
              <a:lnSpc>
                <a:spcPct val="100000"/>
              </a:lnSpc>
              <a:spcBef>
                <a:spcPts val="1889"/>
              </a:spcBef>
            </a:pPr>
            <a:r>
              <a:rPr dirty="0" sz="2000" b="1">
                <a:latin typeface="Times New Roman"/>
                <a:cs typeface="Times New Roman"/>
              </a:rPr>
              <a:t>Authoritative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DNS:</a:t>
            </a:r>
            <a:endParaRPr sz="2000">
              <a:latin typeface="Times New Roman"/>
              <a:cs typeface="Times New Roman"/>
            </a:endParaRPr>
          </a:p>
          <a:p>
            <a:pPr marL="1223010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223010" algn="l"/>
                <a:tab pos="1223645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authoritative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update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mechanism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manage </a:t>
            </a:r>
            <a:r>
              <a:rPr dirty="0" sz="2000">
                <a:latin typeface="Times New Roman"/>
                <a:cs typeface="Times New Roman"/>
              </a:rPr>
              <a:t>their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names.</a:t>
            </a:r>
            <a:endParaRPr sz="2000">
              <a:latin typeface="Times New Roman"/>
              <a:cs typeface="Times New Roman"/>
            </a:endParaRPr>
          </a:p>
          <a:p>
            <a:pPr marL="1223010" marR="384175" indent="-287020">
              <a:lnSpc>
                <a:spcPct val="100000"/>
              </a:lnSpc>
              <a:buFont typeface="Arial MT"/>
              <a:buChar char="•"/>
              <a:tabLst>
                <a:tab pos="1223010" algn="l"/>
                <a:tab pos="1223645" algn="l"/>
              </a:tabLst>
            </a:pPr>
            <a:r>
              <a:rPr dirty="0" sz="2000">
                <a:latin typeface="Times New Roman"/>
                <a:cs typeface="Times New Roman"/>
              </a:rPr>
              <a:t>It then answers DNS queries, </a:t>
            </a:r>
            <a:r>
              <a:rPr dirty="0" sz="2000" spc="-5">
                <a:latin typeface="Times New Roman"/>
                <a:cs typeface="Times New Roman"/>
              </a:rPr>
              <a:t>translating domain names </a:t>
            </a:r>
            <a:r>
              <a:rPr dirty="0" sz="2000">
                <a:latin typeface="Times New Roman"/>
                <a:cs typeface="Times New Roman"/>
              </a:rPr>
              <a:t>into IP address so </a:t>
            </a:r>
            <a:r>
              <a:rPr dirty="0" sz="2000" spc="-5">
                <a:latin typeface="Times New Roman"/>
                <a:cs typeface="Times New Roman"/>
              </a:rPr>
              <a:t>computers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other.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Authoritative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authority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domain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responsible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answers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recursive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 marL="1223010" indent="-287655">
              <a:lnSpc>
                <a:spcPct val="100000"/>
              </a:lnSpc>
              <a:buFont typeface="Arial MT"/>
              <a:buChar char="•"/>
              <a:tabLst>
                <a:tab pos="1223010" algn="l"/>
                <a:tab pos="122364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Route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authoritative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  <a:p>
            <a:pPr marL="47879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Recursive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DNS: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1244580" cy="5135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w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Does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</a:t>
            </a:r>
            <a:r>
              <a:rPr dirty="0" sz="2400" spc="-15" b="1">
                <a:latin typeface="Times New Roman"/>
                <a:cs typeface="Times New Roman"/>
              </a:rPr>
              <a:t>N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spc="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Route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8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ra</a:t>
            </a:r>
            <a:r>
              <a:rPr dirty="0" sz="2400" spc="5" b="1">
                <a:latin typeface="Times New Roman"/>
                <a:cs typeface="Times New Roman"/>
              </a:rPr>
              <a:t>f</a:t>
            </a:r>
            <a:r>
              <a:rPr dirty="0" sz="2400" b="1">
                <a:latin typeface="Times New Roman"/>
                <a:cs typeface="Times New Roman"/>
              </a:rPr>
              <a:t>f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22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o</a:t>
            </a:r>
            <a:r>
              <a:rPr dirty="0" sz="2400" spc="-100" b="1">
                <a:latin typeface="Times New Roman"/>
                <a:cs typeface="Times New Roman"/>
              </a:rPr>
              <a:t> </a:t>
            </a:r>
            <a:r>
              <a:rPr dirty="0" sz="2400" spc="-275" b="1">
                <a:latin typeface="Times New Roman"/>
                <a:cs typeface="Times New Roman"/>
              </a:rPr>
              <a:t>Y</a:t>
            </a:r>
            <a:r>
              <a:rPr dirty="0" sz="2400" spc="-5" b="1">
                <a:latin typeface="Times New Roman"/>
                <a:cs typeface="Times New Roman"/>
              </a:rPr>
              <a:t>our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135" b="1">
                <a:latin typeface="Times New Roman"/>
                <a:cs typeface="Times New Roman"/>
              </a:rPr>
              <a:t>W</a:t>
            </a:r>
            <a:r>
              <a:rPr dirty="0" sz="2400" spc="-5" b="1">
                <a:latin typeface="Times New Roman"/>
                <a:cs typeface="Times New Roman"/>
              </a:rPr>
              <a:t>eb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spc="-15" b="1">
                <a:latin typeface="Times New Roman"/>
                <a:cs typeface="Times New Roman"/>
              </a:rPr>
              <a:t>p</a:t>
            </a:r>
            <a:r>
              <a:rPr dirty="0" sz="2400" spc="-5" b="1">
                <a:latin typeface="Times New Roman"/>
                <a:cs typeface="Times New Roman"/>
              </a:rPr>
              <a:t>pli</a:t>
            </a:r>
            <a:r>
              <a:rPr dirty="0" sz="2400" b="1">
                <a:latin typeface="Times New Roman"/>
                <a:cs typeface="Times New Roman"/>
              </a:rPr>
              <a:t>ca</a:t>
            </a:r>
            <a:r>
              <a:rPr dirty="0" sz="2400" spc="5" b="1">
                <a:latin typeface="Times New Roman"/>
                <a:cs typeface="Times New Roman"/>
              </a:rPr>
              <a:t>t</a:t>
            </a:r>
            <a:r>
              <a:rPr dirty="0" sz="2400" spc="-5" b="1">
                <a:latin typeface="Times New Roman"/>
                <a:cs typeface="Times New Roman"/>
              </a:rPr>
              <a:t>io</a:t>
            </a:r>
            <a:r>
              <a:rPr dirty="0" sz="2400" spc="15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497205" marR="227329">
              <a:lnSpc>
                <a:spcPct val="150100"/>
              </a:lnSpc>
              <a:spcBef>
                <a:spcPts val="915"/>
              </a:spcBef>
            </a:pPr>
            <a:r>
              <a:rPr dirty="0" sz="2000">
                <a:latin typeface="Times New Roman"/>
                <a:cs typeface="Times New Roman"/>
              </a:rPr>
              <a:t>The diagram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next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slide </a:t>
            </a:r>
            <a:r>
              <a:rPr dirty="0" sz="2000">
                <a:latin typeface="Times New Roman"/>
                <a:cs typeface="Times New Roman"/>
              </a:rPr>
              <a:t>gives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overview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recursive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authoritative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together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end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website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application.</a:t>
            </a:r>
            <a:endParaRPr sz="2000">
              <a:latin typeface="Times New Roman"/>
              <a:cs typeface="Times New Roman"/>
            </a:endParaRPr>
          </a:p>
          <a:p>
            <a:pPr marL="1240790" indent="-28702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240790" algn="l"/>
                <a:tab pos="124142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browser,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  <a:hlinkClick r:id="rId2"/>
              </a:rPr>
              <a:t>www.example.com</a:t>
            </a:r>
            <a:r>
              <a:rPr dirty="0" sz="2000" spc="-30">
                <a:latin typeface="Times New Roman"/>
                <a:cs typeface="Times New Roman"/>
                <a:hlinkClick r:id="rId2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bar,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presses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Enter.</a:t>
            </a:r>
            <a:endParaRPr sz="2000">
              <a:latin typeface="Times New Roman"/>
              <a:cs typeface="Times New Roman"/>
            </a:endParaRPr>
          </a:p>
          <a:p>
            <a:pPr marL="1240790" marR="5080" indent="-287020">
              <a:lnSpc>
                <a:spcPct val="100000"/>
              </a:lnSpc>
              <a:buFont typeface="Arial MT"/>
              <a:buChar char="•"/>
              <a:tabLst>
                <a:tab pos="1240790" algn="l"/>
                <a:tab pos="124142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  <a:hlinkClick r:id="rId2"/>
              </a:rPr>
              <a:t>www.example.com</a:t>
            </a:r>
            <a:r>
              <a:rPr dirty="0" sz="2000" spc="-30">
                <a:latin typeface="Times New Roman"/>
                <a:cs typeface="Times New Roman"/>
                <a:hlinkClick r:id="rId2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 </a:t>
            </a:r>
            <a:r>
              <a:rPr dirty="0" sz="2000" spc="-10">
                <a:latin typeface="Times New Roman"/>
                <a:cs typeface="Times New Roman"/>
              </a:rPr>
              <a:t>resolver,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typically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user's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(ISP),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cable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provider,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DSL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broadband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provider,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corporate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 marL="1240790" marR="39179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240790" algn="l"/>
                <a:tab pos="1241425" algn="l"/>
              </a:tabLst>
            </a:pPr>
            <a:r>
              <a:rPr dirty="0" sz="2000">
                <a:latin typeface="Times New Roman"/>
                <a:cs typeface="Times New Roman"/>
              </a:rPr>
              <a:t>The DNS resolver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ISP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forwards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  <a:hlinkClick r:id="rId2"/>
              </a:rPr>
              <a:t>www.example.com</a:t>
            </a:r>
            <a:r>
              <a:rPr dirty="0" sz="2000" spc="-35">
                <a:latin typeface="Times New Roman"/>
                <a:cs typeface="Times New Roman"/>
                <a:hlinkClick r:id="rId2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 root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server.</a:t>
            </a:r>
            <a:endParaRPr sz="2000">
              <a:latin typeface="Times New Roman"/>
              <a:cs typeface="Times New Roman"/>
            </a:endParaRPr>
          </a:p>
          <a:p>
            <a:pPr marL="1240790" marR="172720" indent="-287020">
              <a:lnSpc>
                <a:spcPct val="100000"/>
              </a:lnSpc>
              <a:buFont typeface="Arial MT"/>
              <a:buChar char="•"/>
              <a:tabLst>
                <a:tab pos="1240790" algn="l"/>
                <a:tab pos="1241425" algn="l"/>
              </a:tabLst>
            </a:pPr>
            <a:r>
              <a:rPr dirty="0" sz="2000">
                <a:latin typeface="Times New Roman"/>
                <a:cs typeface="Times New Roman"/>
              </a:rPr>
              <a:t>The DNS resolver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ISP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forwards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  <a:hlinkClick r:id="rId2"/>
              </a:rPr>
              <a:t>www.example.com</a:t>
            </a:r>
            <a:r>
              <a:rPr dirty="0" sz="2000" spc="-30">
                <a:latin typeface="Times New Roman"/>
                <a:cs typeface="Times New Roman"/>
                <a:hlinkClick r:id="rId2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again,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0">
                <a:latin typeface="Times New Roman"/>
                <a:cs typeface="Times New Roman"/>
              </a:rPr>
              <a:t> time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TLD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>
                <a:latin typeface="Times New Roman"/>
                <a:cs typeface="Times New Roman"/>
              </a:rPr>
              <a:t> servers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.com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domains.</a:t>
            </a:r>
            <a:endParaRPr sz="2000">
              <a:latin typeface="Times New Roman"/>
              <a:cs typeface="Times New Roman"/>
            </a:endParaRPr>
          </a:p>
          <a:p>
            <a:pPr marL="1240790" indent="-287020">
              <a:lnSpc>
                <a:spcPct val="100000"/>
              </a:lnSpc>
              <a:buFont typeface="Arial MT"/>
              <a:buChar char="•"/>
              <a:tabLst>
                <a:tab pos="1240790" algn="l"/>
                <a:tab pos="124142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name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.com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domains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four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endParaRPr sz="2000">
              <a:latin typeface="Times New Roman"/>
              <a:cs typeface="Times New Roman"/>
            </a:endParaRPr>
          </a:p>
          <a:p>
            <a:pPr marL="124079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>
                <a:latin typeface="Times New Roman"/>
                <a:cs typeface="Times New Roman"/>
              </a:rPr>
              <a:t> servers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associated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example.com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domain.</a:t>
            </a:r>
            <a:endParaRPr sz="2000">
              <a:latin typeface="Times New Roman"/>
              <a:cs typeface="Times New Roman"/>
            </a:endParaRPr>
          </a:p>
          <a:p>
            <a:pPr marL="1240790" marR="66675" indent="-287020">
              <a:lnSpc>
                <a:spcPct val="100000"/>
              </a:lnSpc>
              <a:buFont typeface="Arial MT"/>
              <a:buChar char="•"/>
              <a:tabLst>
                <a:tab pos="1240790" algn="l"/>
                <a:tab pos="124142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 resolver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ISP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Route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-5">
                <a:latin typeface="Times New Roman"/>
                <a:cs typeface="Times New Roman"/>
              </a:rPr>
              <a:t> name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forwards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request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  <a:hlinkClick r:id="rId2"/>
              </a:rPr>
              <a:t>www.example.com</a:t>
            </a:r>
            <a:r>
              <a:rPr dirty="0" sz="2000" spc="-35">
                <a:latin typeface="Times New Roman"/>
                <a:cs typeface="Times New Roman"/>
                <a:hlinkClick r:id="rId2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server.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1231245" cy="4917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w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Does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</a:t>
            </a:r>
            <a:r>
              <a:rPr dirty="0" sz="2400" spc="-15" b="1">
                <a:latin typeface="Times New Roman"/>
                <a:cs typeface="Times New Roman"/>
              </a:rPr>
              <a:t>N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spc="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Route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8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ra</a:t>
            </a:r>
            <a:r>
              <a:rPr dirty="0" sz="2400" spc="5" b="1">
                <a:latin typeface="Times New Roman"/>
                <a:cs typeface="Times New Roman"/>
              </a:rPr>
              <a:t>f</a:t>
            </a:r>
            <a:r>
              <a:rPr dirty="0" sz="2400" b="1">
                <a:latin typeface="Times New Roman"/>
                <a:cs typeface="Times New Roman"/>
              </a:rPr>
              <a:t>f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22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o</a:t>
            </a:r>
            <a:r>
              <a:rPr dirty="0" sz="2400" spc="-100" b="1">
                <a:latin typeface="Times New Roman"/>
                <a:cs typeface="Times New Roman"/>
              </a:rPr>
              <a:t> </a:t>
            </a:r>
            <a:r>
              <a:rPr dirty="0" sz="2400" spc="-275" b="1">
                <a:latin typeface="Times New Roman"/>
                <a:cs typeface="Times New Roman"/>
              </a:rPr>
              <a:t>Y</a:t>
            </a:r>
            <a:r>
              <a:rPr dirty="0" sz="2400" spc="-5" b="1">
                <a:latin typeface="Times New Roman"/>
                <a:cs typeface="Times New Roman"/>
              </a:rPr>
              <a:t>our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135" b="1">
                <a:latin typeface="Times New Roman"/>
                <a:cs typeface="Times New Roman"/>
              </a:rPr>
              <a:t>W</a:t>
            </a:r>
            <a:r>
              <a:rPr dirty="0" sz="2400" spc="-5" b="1">
                <a:latin typeface="Times New Roman"/>
                <a:cs typeface="Times New Roman"/>
              </a:rPr>
              <a:t>eb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spc="-15" b="1">
                <a:latin typeface="Times New Roman"/>
                <a:cs typeface="Times New Roman"/>
              </a:rPr>
              <a:t>p</a:t>
            </a:r>
            <a:r>
              <a:rPr dirty="0" sz="2400" spc="-5" b="1">
                <a:latin typeface="Times New Roman"/>
                <a:cs typeface="Times New Roman"/>
              </a:rPr>
              <a:t>pli</a:t>
            </a:r>
            <a:r>
              <a:rPr dirty="0" sz="2400" b="1">
                <a:latin typeface="Times New Roman"/>
                <a:cs typeface="Times New Roman"/>
              </a:rPr>
              <a:t>ca</a:t>
            </a:r>
            <a:r>
              <a:rPr dirty="0" sz="2400" spc="5" b="1">
                <a:latin typeface="Times New Roman"/>
                <a:cs typeface="Times New Roman"/>
              </a:rPr>
              <a:t>t</a:t>
            </a:r>
            <a:r>
              <a:rPr dirty="0" sz="2400" spc="-5" b="1">
                <a:latin typeface="Times New Roman"/>
                <a:cs typeface="Times New Roman"/>
              </a:rPr>
              <a:t>io</a:t>
            </a:r>
            <a:r>
              <a:rPr dirty="0" sz="2400" spc="15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779145" marR="5080" indent="-287020">
              <a:lnSpc>
                <a:spcPct val="100000"/>
              </a:lnSpc>
              <a:spcBef>
                <a:spcPts val="2030"/>
              </a:spcBef>
              <a:buFont typeface="Arial MT"/>
              <a:buChar char="•"/>
              <a:tabLst>
                <a:tab pos="779145" algn="l"/>
                <a:tab pos="779780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Route 53 </a:t>
            </a:r>
            <a:r>
              <a:rPr dirty="0" sz="2000" spc="-5">
                <a:latin typeface="Times New Roman"/>
                <a:cs typeface="Times New Roman"/>
              </a:rPr>
              <a:t>name </a:t>
            </a:r>
            <a:r>
              <a:rPr dirty="0" sz="2000">
                <a:latin typeface="Times New Roman"/>
                <a:cs typeface="Times New Roman"/>
              </a:rPr>
              <a:t>server looks in the example.com hosted zone for the </a:t>
            </a:r>
            <a:r>
              <a:rPr dirty="0" sz="2000" spc="-10">
                <a:latin typeface="Times New Roman"/>
                <a:cs typeface="Times New Roman"/>
                <a:hlinkClick r:id="rId2"/>
              </a:rPr>
              <a:t>www.example.com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record,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associated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server,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192.0.2.44,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10">
                <a:latin typeface="Times New Roman"/>
                <a:cs typeface="Times New Roman"/>
              </a:rPr>
              <a:t> resolver.</a:t>
            </a:r>
            <a:endParaRPr sz="2000">
              <a:latin typeface="Times New Roman"/>
              <a:cs typeface="Times New Roman"/>
            </a:endParaRPr>
          </a:p>
          <a:p>
            <a:pPr marL="779145" indent="-287655">
              <a:lnSpc>
                <a:spcPct val="100000"/>
              </a:lnSpc>
              <a:buFont typeface="Arial MT"/>
              <a:buChar char="•"/>
              <a:tabLst>
                <a:tab pos="779145" algn="l"/>
                <a:tab pos="779780" algn="l"/>
              </a:tabLst>
            </a:pPr>
            <a:r>
              <a:rPr dirty="0" sz="2000">
                <a:latin typeface="Times New Roman"/>
                <a:cs typeface="Times New Roman"/>
              </a:rPr>
              <a:t>The DNS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resolver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ISP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finally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needs.</a:t>
            </a:r>
            <a:endParaRPr sz="2000">
              <a:latin typeface="Times New Roman"/>
              <a:cs typeface="Times New Roman"/>
            </a:endParaRPr>
          </a:p>
          <a:p>
            <a:pPr marL="779145" indent="-287655">
              <a:lnSpc>
                <a:spcPct val="100000"/>
              </a:lnSpc>
              <a:buFont typeface="Arial MT"/>
              <a:buChar char="•"/>
              <a:tabLst>
                <a:tab pos="779145" algn="l"/>
                <a:tab pos="77978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resolver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browser.</a:t>
            </a:r>
            <a:endParaRPr sz="2000">
              <a:latin typeface="Times New Roman"/>
              <a:cs typeface="Times New Roman"/>
            </a:endParaRPr>
          </a:p>
          <a:p>
            <a:pPr algn="just" marL="779145" marR="95885" indent="-287020">
              <a:lnSpc>
                <a:spcPct val="100000"/>
              </a:lnSpc>
              <a:buFont typeface="Arial MT"/>
              <a:buChar char="•"/>
              <a:tabLst>
                <a:tab pos="779780" algn="l"/>
              </a:tabLst>
            </a:pPr>
            <a:r>
              <a:rPr dirty="0" sz="2000">
                <a:latin typeface="Times New Roman"/>
                <a:cs typeface="Times New Roman"/>
              </a:rPr>
              <a:t>The DNS resolver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caches (stores) the IP address for example.com for an </a:t>
            </a:r>
            <a:r>
              <a:rPr dirty="0" sz="2000" spc="-5">
                <a:latin typeface="Times New Roman"/>
                <a:cs typeface="Times New Roman"/>
              </a:rPr>
              <a:t>amount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10">
                <a:latin typeface="Times New Roman"/>
                <a:cs typeface="Times New Roman"/>
              </a:rPr>
              <a:t>time </a:t>
            </a:r>
            <a:r>
              <a:rPr dirty="0" sz="2000">
                <a:latin typeface="Times New Roman"/>
                <a:cs typeface="Times New Roman"/>
              </a:rPr>
              <a:t>that you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respond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quickly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next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someone</a:t>
            </a:r>
            <a:r>
              <a:rPr dirty="0" sz="2000">
                <a:latin typeface="Times New Roman"/>
                <a:cs typeface="Times New Roman"/>
              </a:rPr>
              <a:t> browses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example.com.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5">
                <a:latin typeface="Times New Roman"/>
                <a:cs typeface="Times New Roman"/>
              </a:rPr>
              <a:t> live</a:t>
            </a:r>
            <a:r>
              <a:rPr dirty="0" sz="2000">
                <a:latin typeface="Times New Roman"/>
                <a:cs typeface="Times New Roman"/>
              </a:rPr>
              <a:t> (TTL).</a:t>
            </a:r>
            <a:endParaRPr sz="2000">
              <a:latin typeface="Times New Roman"/>
              <a:cs typeface="Times New Roman"/>
            </a:endParaRPr>
          </a:p>
          <a:p>
            <a:pPr marL="779145" marR="431165" indent="-287020">
              <a:lnSpc>
                <a:spcPct val="100000"/>
              </a:lnSpc>
              <a:buFont typeface="Arial MT"/>
              <a:buChar char="•"/>
              <a:tabLst>
                <a:tab pos="779145" algn="l"/>
                <a:tab pos="77978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browser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sends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  <a:hlinkClick r:id="rId2"/>
              </a:rPr>
              <a:t>www.example.com</a:t>
            </a:r>
            <a:r>
              <a:rPr dirty="0" sz="2000" spc="-30">
                <a:latin typeface="Times New Roman"/>
                <a:cs typeface="Times New Roman"/>
                <a:hlinkClick r:id="rId2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resolver.</a:t>
            </a:r>
            <a:endParaRPr sz="2000">
              <a:latin typeface="Times New Roman"/>
              <a:cs typeface="Times New Roman"/>
            </a:endParaRPr>
          </a:p>
          <a:p>
            <a:pPr marL="779145" marR="38227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79145" algn="l"/>
                <a:tab pos="779780" algn="l"/>
              </a:tabLst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EC2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bucket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that's</a:t>
            </a:r>
            <a:r>
              <a:rPr dirty="0" sz="2000">
                <a:latin typeface="Times New Roman"/>
                <a:cs typeface="Times New Roman"/>
              </a:rPr>
              <a:t> configured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website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endpoint.</a:t>
            </a:r>
            <a:endParaRPr sz="2000">
              <a:latin typeface="Times New Roman"/>
              <a:cs typeface="Times New Roman"/>
            </a:endParaRPr>
          </a:p>
          <a:p>
            <a:pPr marL="779145" marR="39370" indent="-287020">
              <a:lnSpc>
                <a:spcPct val="100000"/>
              </a:lnSpc>
              <a:buFont typeface="Arial MT"/>
              <a:buChar char="•"/>
              <a:tabLst>
                <a:tab pos="779145" algn="l"/>
                <a:tab pos="779780" algn="l"/>
              </a:tabLst>
            </a:pPr>
            <a:r>
              <a:rPr dirty="0" sz="2000">
                <a:latin typeface="Times New Roman"/>
                <a:cs typeface="Times New Roman"/>
              </a:rPr>
              <a:t>The web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192.0.2.44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web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page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  <a:hlinkClick r:id="rId2"/>
              </a:rPr>
              <a:t>www.example.com</a:t>
            </a:r>
            <a:r>
              <a:rPr dirty="0" sz="2000" spc="-30">
                <a:latin typeface="Times New Roman"/>
                <a:cs typeface="Times New Roman"/>
                <a:hlinkClick r:id="rId2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browser,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 browser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displays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page.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7460" y="1757172"/>
            <a:ext cx="7461504" cy="49636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1243965"/>
            <a:ext cx="7346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w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Does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</a:t>
            </a:r>
            <a:r>
              <a:rPr dirty="0" sz="2400" spc="-15" b="1">
                <a:latin typeface="Times New Roman"/>
                <a:cs typeface="Times New Roman"/>
              </a:rPr>
              <a:t>N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spc="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Route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8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ra</a:t>
            </a:r>
            <a:r>
              <a:rPr dirty="0" sz="2400" spc="5" b="1">
                <a:latin typeface="Times New Roman"/>
                <a:cs typeface="Times New Roman"/>
              </a:rPr>
              <a:t>f</a:t>
            </a:r>
            <a:r>
              <a:rPr dirty="0" sz="2400" b="1">
                <a:latin typeface="Times New Roman"/>
                <a:cs typeface="Times New Roman"/>
              </a:rPr>
              <a:t>f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225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o</a:t>
            </a:r>
            <a:r>
              <a:rPr dirty="0" sz="2400" spc="-100" b="1">
                <a:latin typeface="Times New Roman"/>
                <a:cs typeface="Times New Roman"/>
              </a:rPr>
              <a:t> </a:t>
            </a:r>
            <a:r>
              <a:rPr dirty="0" sz="2400" spc="-275" b="1">
                <a:latin typeface="Times New Roman"/>
                <a:cs typeface="Times New Roman"/>
              </a:rPr>
              <a:t>Y</a:t>
            </a:r>
            <a:r>
              <a:rPr dirty="0" sz="2400" spc="-5" b="1">
                <a:latin typeface="Times New Roman"/>
                <a:cs typeface="Times New Roman"/>
              </a:rPr>
              <a:t>our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135" b="1">
                <a:latin typeface="Times New Roman"/>
                <a:cs typeface="Times New Roman"/>
              </a:rPr>
              <a:t>W</a:t>
            </a:r>
            <a:r>
              <a:rPr dirty="0" sz="2400" spc="-5" b="1">
                <a:latin typeface="Times New Roman"/>
                <a:cs typeface="Times New Roman"/>
              </a:rPr>
              <a:t>eb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spc="-15" b="1">
                <a:latin typeface="Times New Roman"/>
                <a:cs typeface="Times New Roman"/>
              </a:rPr>
              <a:t>p</a:t>
            </a:r>
            <a:r>
              <a:rPr dirty="0" sz="2400" spc="-5" b="1">
                <a:latin typeface="Times New Roman"/>
                <a:cs typeface="Times New Roman"/>
              </a:rPr>
              <a:t>pli</a:t>
            </a:r>
            <a:r>
              <a:rPr dirty="0" sz="2400" b="1">
                <a:latin typeface="Times New Roman"/>
                <a:cs typeface="Times New Roman"/>
              </a:rPr>
              <a:t>ca</a:t>
            </a:r>
            <a:r>
              <a:rPr dirty="0" sz="2400" spc="5" b="1">
                <a:latin typeface="Times New Roman"/>
                <a:cs typeface="Times New Roman"/>
              </a:rPr>
              <a:t>t</a:t>
            </a:r>
            <a:r>
              <a:rPr dirty="0" sz="2400" spc="-5" b="1">
                <a:latin typeface="Times New Roman"/>
                <a:cs typeface="Times New Roman"/>
              </a:rPr>
              <a:t>io</a:t>
            </a:r>
            <a:r>
              <a:rPr dirty="0" sz="2400" spc="15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1905" y="2810967"/>
            <a:ext cx="272796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0" b="1">
                <a:latin typeface="Arial"/>
                <a:cs typeface="Arial"/>
              </a:rPr>
              <a:t>C</a:t>
            </a:r>
            <a:r>
              <a:rPr dirty="0" sz="4000" spc="-20" b="1">
                <a:latin typeface="Arial"/>
                <a:cs typeface="Arial"/>
              </a:rPr>
              <a:t>l</a:t>
            </a:r>
            <a:r>
              <a:rPr dirty="0" sz="4000" spc="-40" b="1">
                <a:latin typeface="Arial"/>
                <a:cs typeface="Arial"/>
              </a:rPr>
              <a:t>oudF</a:t>
            </a:r>
            <a:r>
              <a:rPr dirty="0" sz="4000" spc="-25" b="1">
                <a:latin typeface="Arial"/>
                <a:cs typeface="Arial"/>
              </a:rPr>
              <a:t>r</a:t>
            </a:r>
            <a:r>
              <a:rPr dirty="0" sz="4000" spc="-40" b="1">
                <a:latin typeface="Arial"/>
                <a:cs typeface="Arial"/>
              </a:rPr>
              <a:t>on</a:t>
            </a:r>
            <a:r>
              <a:rPr dirty="0" sz="4000" spc="-5" b="1">
                <a:latin typeface="Arial"/>
                <a:cs typeface="Arial"/>
              </a:rPr>
              <a:t>t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699" y="442976"/>
            <a:ext cx="280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EC2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7936" y="6427114"/>
            <a:ext cx="2590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5824" y="1712823"/>
            <a:ext cx="10710545" cy="505587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CloudFront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CDN (Content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Network).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retrieves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bucket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distributes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datacenter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locations.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edge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locations.</a:t>
            </a:r>
            <a:endParaRPr sz="2000">
              <a:latin typeface="Times New Roman"/>
              <a:cs typeface="Times New Roman"/>
            </a:endParaRPr>
          </a:p>
          <a:p>
            <a:pPr marL="299085" marR="366395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nearest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edge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resulting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lowest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latency,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low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traffic,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CloudFront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global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(CDN)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videos,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viewers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latency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high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transfer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speeds.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get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started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CloudFront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minutes,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same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you're</a:t>
            </a:r>
            <a:r>
              <a:rPr dirty="0" sz="2000">
                <a:latin typeface="Times New Roman"/>
                <a:cs typeface="Times New Roman"/>
              </a:rPr>
              <a:t> already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familiar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with: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APIs,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Console,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CloudFormation,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CLIs,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SDKs.</a:t>
            </a:r>
            <a:endParaRPr sz="2000">
              <a:latin typeface="Times New Roman"/>
              <a:cs typeface="Times New Roman"/>
            </a:endParaRPr>
          </a:p>
          <a:p>
            <a:pPr marL="299085" marR="234315" indent="-28702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CloudFront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simple,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pay-as-you-go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pricing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no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upfront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fees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long-term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CloudFront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subscription.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04850" y="1243965"/>
            <a:ext cx="15614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CloudF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spc="-5" b="1">
                <a:latin typeface="Times New Roman"/>
                <a:cs typeface="Times New Roman"/>
              </a:rPr>
              <a:t>ont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1395710" cy="5089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Amazon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CloudFront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Use</a:t>
            </a:r>
            <a:r>
              <a:rPr dirty="0" sz="2400" b="1">
                <a:latin typeface="Times New Roman"/>
                <a:cs typeface="Times New Roman"/>
              </a:rPr>
              <a:t> Cases:</a:t>
            </a:r>
            <a:endParaRPr sz="2400">
              <a:latin typeface="Times New Roman"/>
              <a:cs typeface="Times New Roman"/>
            </a:endParaRPr>
          </a:p>
          <a:p>
            <a:pPr marL="568325">
              <a:lnSpc>
                <a:spcPct val="100000"/>
              </a:lnSpc>
              <a:spcBef>
                <a:spcPts val="2185"/>
              </a:spcBef>
            </a:pPr>
            <a:r>
              <a:rPr dirty="0" sz="2000" b="1">
                <a:latin typeface="Times New Roman"/>
                <a:cs typeface="Times New Roman"/>
              </a:rPr>
              <a:t>St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ic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Asset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</a:t>
            </a:r>
            <a:r>
              <a:rPr dirty="0" sz="2000" spc="10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ching:</a:t>
            </a:r>
            <a:endParaRPr sz="2000">
              <a:latin typeface="Times New Roman"/>
              <a:cs typeface="Times New Roman"/>
            </a:endParaRPr>
          </a:p>
          <a:p>
            <a:pPr marL="1312545" indent="-287655">
              <a:lnSpc>
                <a:spcPct val="100000"/>
              </a:lnSpc>
              <a:buFont typeface="Arial MT"/>
              <a:buChar char="•"/>
              <a:tabLst>
                <a:tab pos="1312545" algn="l"/>
                <a:tab pos="131318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CloudFront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(e.g.,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images, style</a:t>
            </a:r>
            <a:r>
              <a:rPr dirty="0" sz="2000">
                <a:latin typeface="Times New Roman"/>
                <a:cs typeface="Times New Roman"/>
              </a:rPr>
              <a:t> sheets,</a:t>
            </a:r>
            <a:endParaRPr sz="2000">
              <a:latin typeface="Times New Roman"/>
              <a:cs typeface="Times New Roman"/>
            </a:endParaRPr>
          </a:p>
          <a:p>
            <a:pPr marL="131254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JavaScript,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etc.)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viewers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globe.</a:t>
            </a:r>
            <a:endParaRPr sz="2000">
              <a:latin typeface="Times New Roman"/>
              <a:cs typeface="Times New Roman"/>
            </a:endParaRPr>
          </a:p>
          <a:p>
            <a:pPr marL="1312545" marR="5080" indent="-287020">
              <a:lnSpc>
                <a:spcPct val="100000"/>
              </a:lnSpc>
              <a:buFont typeface="Arial MT"/>
              <a:buChar char="•"/>
              <a:tabLst>
                <a:tab pos="1312545" algn="l"/>
                <a:tab pos="1313180" algn="l"/>
              </a:tabLst>
            </a:pPr>
            <a:r>
              <a:rPr dirty="0" sz="2000">
                <a:latin typeface="Times New Roman"/>
                <a:cs typeface="Times New Roman"/>
              </a:rPr>
              <a:t>CloudFront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multi-tier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cache by default,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edge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caches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improve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latency</a:t>
            </a:r>
            <a:r>
              <a:rPr dirty="0" sz="2000">
                <a:latin typeface="Times New Roman"/>
                <a:cs typeface="Times New Roman"/>
              </a:rPr>
              <a:t> 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lower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load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origin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already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cached 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edge.</a:t>
            </a:r>
            <a:endParaRPr sz="2000">
              <a:latin typeface="Times New Roman"/>
              <a:cs typeface="Times New Roman"/>
            </a:endParaRPr>
          </a:p>
          <a:p>
            <a:pPr marL="1312545" indent="-287655">
              <a:lnSpc>
                <a:spcPct val="100000"/>
              </a:lnSpc>
              <a:buFont typeface="Arial MT"/>
              <a:buChar char="•"/>
              <a:tabLst>
                <a:tab pos="1312545" algn="l"/>
                <a:tab pos="1313180" algn="l"/>
              </a:tabLst>
            </a:pPr>
            <a:r>
              <a:rPr dirty="0" sz="2000">
                <a:latin typeface="Times New Roman"/>
                <a:cs typeface="Times New Roman"/>
              </a:rPr>
              <a:t>Caching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static </a:t>
            </a:r>
            <a:r>
              <a:rPr dirty="0" sz="2000">
                <a:latin typeface="Times New Roman"/>
                <a:cs typeface="Times New Roman"/>
              </a:rPr>
              <a:t>content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performance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scale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viewers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fast</a:t>
            </a:r>
            <a:endParaRPr sz="2000">
              <a:latin typeface="Times New Roman"/>
              <a:cs typeface="Times New Roman"/>
            </a:endParaRPr>
          </a:p>
          <a:p>
            <a:pPr marL="131254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reliable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experience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visiting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website.</a:t>
            </a:r>
            <a:endParaRPr sz="2000">
              <a:latin typeface="Times New Roman"/>
              <a:cs typeface="Times New Roman"/>
            </a:endParaRPr>
          </a:p>
          <a:p>
            <a:pPr marL="568325">
              <a:lnSpc>
                <a:spcPct val="100000"/>
              </a:lnSpc>
              <a:spcBef>
                <a:spcPts val="770"/>
              </a:spcBef>
            </a:pPr>
            <a:r>
              <a:rPr dirty="0" sz="2000" spc="-5" b="1">
                <a:latin typeface="Times New Roman"/>
                <a:cs typeface="Times New Roman"/>
              </a:rPr>
              <a:t>Live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On-Demand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Video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Streaming:</a:t>
            </a:r>
            <a:endParaRPr sz="2000">
              <a:latin typeface="Times New Roman"/>
              <a:cs typeface="Times New Roman"/>
            </a:endParaRPr>
          </a:p>
          <a:p>
            <a:pPr marL="1312545" marR="47625" indent="-28702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312545" algn="l"/>
                <a:tab pos="1313180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CloudFront CDN </a:t>
            </a:r>
            <a:r>
              <a:rPr dirty="0" sz="2000" spc="-5">
                <a:latin typeface="Times New Roman"/>
                <a:cs typeface="Times New Roman"/>
              </a:rPr>
              <a:t>offers multiple </a:t>
            </a:r>
            <a:r>
              <a:rPr dirty="0" sz="2000">
                <a:latin typeface="Times New Roman"/>
                <a:cs typeface="Times New Roman"/>
              </a:rPr>
              <a:t>options for </a:t>
            </a:r>
            <a:r>
              <a:rPr dirty="0" sz="2000" spc="-5">
                <a:latin typeface="Times New Roman"/>
                <a:cs typeface="Times New Roman"/>
              </a:rPr>
              <a:t>streaming </a:t>
            </a:r>
            <a:r>
              <a:rPr dirty="0" sz="2000">
                <a:latin typeface="Times New Roman"/>
                <a:cs typeface="Times New Roman"/>
              </a:rPr>
              <a:t>your </a:t>
            </a:r>
            <a:r>
              <a:rPr dirty="0" sz="2000" spc="-5">
                <a:latin typeface="Times New Roman"/>
                <a:cs typeface="Times New Roman"/>
              </a:rPr>
              <a:t>media </a:t>
            </a:r>
            <a:r>
              <a:rPr dirty="0" sz="2000">
                <a:latin typeface="Times New Roman"/>
                <a:cs typeface="Times New Roman"/>
              </a:rPr>
              <a:t>– both pre-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recorded </a:t>
            </a:r>
            <a:r>
              <a:rPr dirty="0" sz="2000" spc="-5">
                <a:latin typeface="Times New Roman"/>
                <a:cs typeface="Times New Roman"/>
              </a:rPr>
              <a:t>files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live </a:t>
            </a:r>
            <a:r>
              <a:rPr dirty="0" sz="2000">
                <a:latin typeface="Times New Roman"/>
                <a:cs typeface="Times New Roman"/>
              </a:rPr>
              <a:t>events – at sustained, high throughput required for 4K delivery to global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viewers.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on-demand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streaming,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use CloudFront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multi-bitrate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adaptive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streaming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Smooth,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HLS, HDS,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MPEG-DASH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formats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 device.</a:t>
            </a:r>
            <a:endParaRPr sz="2000">
              <a:latin typeface="Times New Roman"/>
              <a:cs typeface="Times New Roman"/>
            </a:endParaRPr>
          </a:p>
          <a:p>
            <a:pPr marL="1312545" marR="230504" indent="-287020">
              <a:lnSpc>
                <a:spcPct val="100000"/>
              </a:lnSpc>
              <a:buFont typeface="Arial MT"/>
              <a:buChar char="•"/>
              <a:tabLst>
                <a:tab pos="1312545" algn="l"/>
                <a:tab pos="131318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broadcast a </a:t>
            </a:r>
            <a:r>
              <a:rPr dirty="0" sz="2000" spc="-5">
                <a:latin typeface="Times New Roman"/>
                <a:cs typeface="Times New Roman"/>
              </a:rPr>
              <a:t>live stream, you </a:t>
            </a:r>
            <a:r>
              <a:rPr dirty="0" sz="2000">
                <a:latin typeface="Times New Roman"/>
                <a:cs typeface="Times New Roman"/>
              </a:rPr>
              <a:t>can use CloudFront to cache the </a:t>
            </a:r>
            <a:r>
              <a:rPr dirty="0" sz="2000" spc="-5">
                <a:latin typeface="Times New Roman"/>
                <a:cs typeface="Times New Roman"/>
              </a:rPr>
              <a:t>media </a:t>
            </a:r>
            <a:r>
              <a:rPr dirty="0" sz="2000">
                <a:latin typeface="Times New Roman"/>
                <a:cs typeface="Times New Roman"/>
              </a:rPr>
              <a:t>fragments at the edge 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collapse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manifest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load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origin.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1184890" cy="4527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Amazon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CloudFront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Use</a:t>
            </a:r>
            <a:r>
              <a:rPr dirty="0" sz="2400" b="1">
                <a:latin typeface="Times New Roman"/>
                <a:cs typeface="Times New Roman"/>
              </a:rPr>
              <a:t> Cases:</a:t>
            </a:r>
            <a:endParaRPr sz="2400">
              <a:latin typeface="Times New Roman"/>
              <a:cs typeface="Times New Roman"/>
            </a:endParaRPr>
          </a:p>
          <a:p>
            <a:pPr marL="568325">
              <a:lnSpc>
                <a:spcPct val="100000"/>
              </a:lnSpc>
              <a:spcBef>
                <a:spcPts val="2130"/>
              </a:spcBef>
            </a:pPr>
            <a:r>
              <a:rPr dirty="0" sz="2000" spc="-5" b="1">
                <a:latin typeface="Times New Roman"/>
                <a:cs typeface="Times New Roman"/>
              </a:rPr>
              <a:t>Software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Distribution</a:t>
            </a:r>
            <a:endParaRPr sz="2000">
              <a:latin typeface="Times New Roman"/>
              <a:cs typeface="Times New Roman"/>
            </a:endParaRPr>
          </a:p>
          <a:p>
            <a:pPr marL="1368425" marR="410845" indent="-3435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368425" algn="l"/>
                <a:tab pos="136906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CloudFront </a:t>
            </a:r>
            <a:r>
              <a:rPr dirty="0" sz="2000" spc="-5">
                <a:latin typeface="Times New Roman"/>
                <a:cs typeface="Times New Roman"/>
              </a:rPr>
              <a:t>scales automatically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-5">
                <a:latin typeface="Times New Roman"/>
                <a:cs typeface="Times New Roman"/>
              </a:rPr>
              <a:t>globally-distributed clients </a:t>
            </a:r>
            <a:r>
              <a:rPr dirty="0" sz="2000">
                <a:latin typeface="Times New Roman"/>
                <a:cs typeface="Times New Roman"/>
              </a:rPr>
              <a:t>download software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updates.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>
                <a:latin typeface="Times New Roman"/>
                <a:cs typeface="Times New Roman"/>
              </a:rPr>
              <a:t> 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 the edge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 marL="1368425" marR="22225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368425" algn="l"/>
                <a:tab pos="1369060" algn="l"/>
              </a:tabLst>
            </a:pPr>
            <a:r>
              <a:rPr dirty="0" sz="2000" spc="-10">
                <a:latin typeface="Times New Roman"/>
                <a:cs typeface="Times New Roman"/>
              </a:rPr>
              <a:t>CloudFront’s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transfer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 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binaries,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improving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experience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lowering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costs.</a:t>
            </a:r>
            <a:endParaRPr sz="2000">
              <a:latin typeface="Times New Roman"/>
              <a:cs typeface="Times New Roman"/>
            </a:endParaRPr>
          </a:p>
          <a:p>
            <a:pPr marL="568325">
              <a:lnSpc>
                <a:spcPct val="100000"/>
              </a:lnSpc>
              <a:spcBef>
                <a:spcPts val="765"/>
              </a:spcBef>
            </a:pPr>
            <a:r>
              <a:rPr dirty="0" sz="2000" b="1">
                <a:latin typeface="Times New Roman"/>
                <a:cs typeface="Times New Roman"/>
              </a:rPr>
              <a:t>API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Accel</a:t>
            </a:r>
            <a:r>
              <a:rPr dirty="0" sz="2000" spc="-10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ra</a:t>
            </a:r>
            <a:r>
              <a:rPr dirty="0" sz="2000" spc="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ion</a:t>
            </a:r>
            <a:endParaRPr sz="2000">
              <a:latin typeface="Times New Roman"/>
              <a:cs typeface="Times New Roman"/>
            </a:endParaRPr>
          </a:p>
          <a:p>
            <a:pPr marL="1368425" marR="5080" indent="-3435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368425" algn="l"/>
                <a:tab pos="136906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CloudFront can be used to secure and </a:t>
            </a:r>
            <a:r>
              <a:rPr dirty="0" sz="2000" spc="-5">
                <a:latin typeface="Times New Roman"/>
                <a:cs typeface="Times New Roman"/>
              </a:rPr>
              <a:t>accelerate </a:t>
            </a:r>
            <a:r>
              <a:rPr dirty="0" sz="2000">
                <a:latin typeface="Times New Roman"/>
                <a:cs typeface="Times New Roman"/>
              </a:rPr>
              <a:t>your API </a:t>
            </a:r>
            <a:r>
              <a:rPr dirty="0" sz="2000" spc="-5">
                <a:latin typeface="Times New Roman"/>
                <a:cs typeface="Times New Roman"/>
              </a:rPr>
              <a:t>calls. </a:t>
            </a:r>
            <a:r>
              <a:rPr dirty="0" sz="2000">
                <a:latin typeface="Times New Roman"/>
                <a:cs typeface="Times New Roman"/>
              </a:rPr>
              <a:t>CloudFront supports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proxy </a:t>
            </a:r>
            <a:r>
              <a:rPr dirty="0" sz="2000" spc="-5">
                <a:latin typeface="Times New Roman"/>
                <a:cs typeface="Times New Roman"/>
              </a:rPr>
              <a:t>methods </a:t>
            </a:r>
            <a:r>
              <a:rPr dirty="0" sz="2000" spc="-25">
                <a:latin typeface="Times New Roman"/>
                <a:cs typeface="Times New Roman"/>
              </a:rPr>
              <a:t>(POST, </a:t>
            </a:r>
            <a:r>
              <a:rPr dirty="0" sz="2000" spc="-35">
                <a:latin typeface="Times New Roman"/>
                <a:cs typeface="Times New Roman"/>
              </a:rPr>
              <a:t>PUT, </a:t>
            </a:r>
            <a:r>
              <a:rPr dirty="0" sz="2000">
                <a:latin typeface="Times New Roman"/>
                <a:cs typeface="Times New Roman"/>
              </a:rPr>
              <a:t>OPTIONS, DELETE, and </a:t>
            </a:r>
            <a:r>
              <a:rPr dirty="0" sz="2000" spc="-65">
                <a:latin typeface="Times New Roman"/>
                <a:cs typeface="Times New Roman"/>
              </a:rPr>
              <a:t>PATCH) </a:t>
            </a:r>
            <a:r>
              <a:rPr dirty="0" sz="2000">
                <a:latin typeface="Times New Roman"/>
                <a:cs typeface="Times New Roman"/>
              </a:rPr>
              <a:t>and is already integrated with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API Gateway by default. </a:t>
            </a:r>
            <a:r>
              <a:rPr dirty="0" sz="2000" spc="-20">
                <a:latin typeface="Times New Roman"/>
                <a:cs typeface="Times New Roman"/>
              </a:rPr>
              <a:t>With </a:t>
            </a:r>
            <a:r>
              <a:rPr dirty="0" sz="2000">
                <a:latin typeface="Times New Roman"/>
                <a:cs typeface="Times New Roman"/>
              </a:rPr>
              <a:t>CloudFront, TLS connections with </a:t>
            </a:r>
            <a:r>
              <a:rPr dirty="0" sz="2000" spc="-5">
                <a:latin typeface="Times New Roman"/>
                <a:cs typeface="Times New Roman"/>
              </a:rPr>
              <a:t>clients terminate </a:t>
            </a:r>
            <a:r>
              <a:rPr dirty="0" sz="2000">
                <a:latin typeface="Times New Roman"/>
                <a:cs typeface="Times New Roman"/>
              </a:rPr>
              <a:t>at 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nearby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edge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CloudFront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optimized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AWS-backbone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paths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securely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API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9638" y="4896739"/>
            <a:ext cx="10116185" cy="179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55">
                <a:latin typeface="Times New Roman"/>
                <a:cs typeface="Times New Roman"/>
              </a:rPr>
              <a:t>AWS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shrinks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deployment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time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minutes.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you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utilize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their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Machine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Images,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you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machine</a:t>
            </a:r>
            <a:r>
              <a:rPr dirty="0" sz="1800">
                <a:latin typeface="Times New Roman"/>
                <a:cs typeface="Times New Roman"/>
              </a:rPr>
              <a:t> deployed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ready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accept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connections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that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short amount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  <a:p>
            <a:pPr marL="241300" marR="203835" indent="-22923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important </a:t>
            </a:r>
            <a:r>
              <a:rPr dirty="0" sz="1800" spc="-5">
                <a:latin typeface="Times New Roman"/>
                <a:cs typeface="Times New Roman"/>
              </a:rPr>
              <a:t>when,</a:t>
            </a:r>
            <a:r>
              <a:rPr dirty="0" sz="1800">
                <a:latin typeface="Times New Roman"/>
                <a:cs typeface="Times New Roman"/>
              </a:rPr>
              <a:t> for example,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you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running a </a:t>
            </a:r>
            <a:r>
              <a:rPr dirty="0" sz="1800" spc="-5">
                <a:latin typeface="Times New Roman"/>
                <a:cs typeface="Times New Roman"/>
              </a:rPr>
              <a:t>promotion</a:t>
            </a:r>
            <a:r>
              <a:rPr dirty="0" sz="1800">
                <a:latin typeface="Times New Roman"/>
                <a:cs typeface="Times New Roman"/>
              </a:rPr>
              <a:t> that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generates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tons of </a:t>
            </a:r>
            <a:r>
              <a:rPr dirty="0" sz="1800" spc="-5">
                <a:latin typeface="Times New Roman"/>
                <a:cs typeface="Times New Roman"/>
              </a:rPr>
              <a:t>traffic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specific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intervals,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 </a:t>
            </a:r>
            <a:r>
              <a:rPr dirty="0" sz="1800" spc="-5">
                <a:latin typeface="Times New Roman"/>
                <a:cs typeface="Times New Roman"/>
              </a:rPr>
              <a:t>just</a:t>
            </a:r>
            <a:r>
              <a:rPr dirty="0" sz="1800">
                <a:latin typeface="Times New Roman"/>
                <a:cs typeface="Times New Roman"/>
              </a:rPr>
              <a:t> need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flexibility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handle the demand </a:t>
            </a:r>
            <a:r>
              <a:rPr dirty="0" sz="1800" spc="-5">
                <a:latin typeface="Times New Roman"/>
                <a:cs typeface="Times New Roman"/>
              </a:rPr>
              <a:t>when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new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product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launches.</a:t>
            </a:r>
            <a:endParaRPr sz="1800">
              <a:latin typeface="Times New Roman"/>
              <a:cs typeface="Times New Roman"/>
            </a:endParaRPr>
          </a:p>
          <a:p>
            <a:pPr marL="241300" marR="13335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>
                <a:latin typeface="Times New Roman"/>
                <a:cs typeface="Times New Roman"/>
              </a:rPr>
              <a:t>The Cloud </a:t>
            </a:r>
            <a:r>
              <a:rPr dirty="0" sz="1800" spc="-5">
                <a:latin typeface="Times New Roman"/>
                <a:cs typeface="Times New Roman"/>
              </a:rPr>
              <a:t>formation </a:t>
            </a:r>
            <a:r>
              <a:rPr dirty="0" sz="1800" spc="-15">
                <a:latin typeface="Times New Roman"/>
                <a:cs typeface="Times New Roman"/>
              </a:rPr>
              <a:t>Templates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a gift from the </a:t>
            </a:r>
            <a:r>
              <a:rPr dirty="0" sz="1800" spc="-55">
                <a:latin typeface="Times New Roman"/>
                <a:cs typeface="Times New Roman"/>
              </a:rPr>
              <a:t>AWS </a:t>
            </a:r>
            <a:r>
              <a:rPr dirty="0" sz="1800">
                <a:latin typeface="Times New Roman"/>
                <a:cs typeface="Times New Roman"/>
              </a:rPr>
              <a:t>which can be </a:t>
            </a:r>
            <a:r>
              <a:rPr dirty="0" sz="1800" spc="-5">
                <a:latin typeface="Times New Roman"/>
                <a:cs typeface="Times New Roman"/>
              </a:rPr>
              <a:t>used </a:t>
            </a:r>
            <a:r>
              <a:rPr dirty="0" sz="1800">
                <a:latin typeface="Times New Roman"/>
                <a:cs typeface="Times New Roman"/>
              </a:rPr>
              <a:t>to roll out </a:t>
            </a:r>
            <a:r>
              <a:rPr dirty="0" sz="1800" spc="-5">
                <a:latin typeface="Times New Roman"/>
                <a:cs typeface="Times New Roman"/>
              </a:rPr>
              <a:t>multiple </a:t>
            </a:r>
            <a:r>
              <a:rPr dirty="0" sz="1800">
                <a:latin typeface="Times New Roman"/>
                <a:cs typeface="Times New Roman"/>
              </a:rPr>
              <a:t>environments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 the click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button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well 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 rolled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down at the click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button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when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requirement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recedes.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1243965"/>
            <a:ext cx="11033125" cy="3613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Why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EC2?</a:t>
            </a:r>
            <a:endParaRPr sz="2400">
              <a:latin typeface="Times New Roman"/>
              <a:cs typeface="Times New Roman"/>
            </a:endParaRPr>
          </a:p>
          <a:p>
            <a:pPr marL="822960" indent="-343535">
              <a:lnSpc>
                <a:spcPct val="100000"/>
              </a:lnSpc>
              <a:spcBef>
                <a:spcPts val="2010"/>
              </a:spcBef>
              <a:buAutoNum type="arabicPeriod" startAt="5"/>
              <a:tabLst>
                <a:tab pos="822960" algn="l"/>
                <a:tab pos="823594" algn="l"/>
              </a:tabLst>
            </a:pPr>
            <a:r>
              <a:rPr dirty="0" sz="2000" b="1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 lvl="1" marL="1165860" marR="41910" indent="-229235">
              <a:lnSpc>
                <a:spcPct val="100000"/>
              </a:lnSpc>
              <a:spcBef>
                <a:spcPts val="944"/>
              </a:spcBef>
              <a:buFont typeface="Arial MT"/>
              <a:buChar char="•"/>
              <a:tabLst>
                <a:tab pos="1165860" algn="l"/>
                <a:tab pos="1166495" algn="l"/>
              </a:tabLst>
            </a:pPr>
            <a:r>
              <a:rPr dirty="0" sz="1800" spc="-5">
                <a:latin typeface="Times New Roman"/>
                <a:cs typeface="Times New Roman"/>
              </a:rPr>
              <a:t>Access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5">
                <a:latin typeface="Times New Roman"/>
                <a:cs typeface="Times New Roman"/>
              </a:rPr>
              <a:t>AWS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resources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restricted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using 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IAM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(Identity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Access </a:t>
            </a:r>
            <a:r>
              <a:rPr dirty="0" sz="1800">
                <a:latin typeface="Times New Roman"/>
                <a:cs typeface="Times New Roman"/>
              </a:rPr>
              <a:t>Management),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using the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roles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5">
                <a:latin typeface="Times New Roman"/>
                <a:cs typeface="Times New Roman"/>
              </a:rPr>
              <a:t>IAM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define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privileges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</a:t>
            </a:r>
            <a:r>
              <a:rPr dirty="0" sz="1800">
                <a:latin typeface="Times New Roman"/>
                <a:cs typeface="Times New Roman"/>
              </a:rPr>
              <a:t> actions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 greatly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reduces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malpractices.</a:t>
            </a:r>
            <a:endParaRPr sz="1800">
              <a:latin typeface="Times New Roman"/>
              <a:cs typeface="Times New Roman"/>
            </a:endParaRPr>
          </a:p>
          <a:p>
            <a:pPr lvl="1" marL="1165860" indent="-22923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1165860" algn="l"/>
                <a:tab pos="1166495" algn="l"/>
              </a:tabLst>
            </a:pPr>
            <a:r>
              <a:rPr dirty="0" sz="1800" spc="-55">
                <a:latin typeface="Times New Roman"/>
                <a:cs typeface="Times New Roman"/>
              </a:rPr>
              <a:t>AWS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VPC,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host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our</a:t>
            </a:r>
            <a:r>
              <a:rPr dirty="0" sz="1800">
                <a:latin typeface="Times New Roman"/>
                <a:cs typeface="Times New Roman"/>
              </a:rPr>
              <a:t> services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private</a:t>
            </a:r>
            <a:r>
              <a:rPr dirty="0" sz="1800" spc="-5">
                <a:latin typeface="Times New Roman"/>
                <a:cs typeface="Times New Roman"/>
              </a:rPr>
              <a:t> network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endParaRPr sz="1800">
              <a:latin typeface="Times New Roman"/>
              <a:cs typeface="Times New Roman"/>
            </a:endParaRPr>
          </a:p>
          <a:p>
            <a:pPr marL="116586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accessible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internet,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but 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communicate </a:t>
            </a:r>
            <a:r>
              <a:rPr dirty="0" sz="1800">
                <a:latin typeface="Times New Roman"/>
                <a:cs typeface="Times New Roman"/>
              </a:rPr>
              <a:t>with the resources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the</a:t>
            </a:r>
            <a:r>
              <a:rPr dirty="0" sz="1800" spc="-5">
                <a:latin typeface="Times New Roman"/>
                <a:cs typeface="Times New Roman"/>
              </a:rPr>
              <a:t> same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network.</a:t>
            </a:r>
            <a:endParaRPr sz="1800">
              <a:latin typeface="Times New Roman"/>
              <a:cs typeface="Times New Roman"/>
            </a:endParaRPr>
          </a:p>
          <a:p>
            <a:pPr lvl="1" marL="1165860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165860" algn="l"/>
                <a:tab pos="1166495" algn="l"/>
              </a:tabLst>
            </a:pP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restricts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access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resources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such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 any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ill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intentioned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</a:t>
            </a:r>
            <a:r>
              <a:rPr dirty="0" sz="1800">
                <a:latin typeface="Times New Roman"/>
                <a:cs typeface="Times New Roman"/>
              </a:rPr>
              <a:t> from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internet.</a:t>
            </a:r>
            <a:endParaRPr sz="1800">
              <a:latin typeface="Times New Roman"/>
              <a:cs typeface="Times New Roman"/>
            </a:endParaRPr>
          </a:p>
          <a:p>
            <a:pPr lvl="1" marL="1165860" marR="5080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65860" algn="l"/>
                <a:tab pos="1166495" algn="l"/>
              </a:tabLst>
            </a:pPr>
            <a:r>
              <a:rPr dirty="0" sz="1800">
                <a:latin typeface="Times New Roman"/>
                <a:cs typeface="Times New Roman"/>
              </a:rPr>
              <a:t>These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resources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hosted in the private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network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accessed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using the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VPN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 </a:t>
            </a:r>
            <a:r>
              <a:rPr dirty="0" sz="1800" spc="-10">
                <a:latin typeface="Times New Roman"/>
                <a:cs typeface="Times New Roman"/>
              </a:rPr>
              <a:t>some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open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source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like Open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VPN.</a:t>
            </a:r>
            <a:endParaRPr sz="1800">
              <a:latin typeface="Times New Roman"/>
              <a:cs typeface="Times New Roman"/>
            </a:endParaRPr>
          </a:p>
          <a:p>
            <a:pPr marL="822960" indent="-343535">
              <a:lnSpc>
                <a:spcPct val="100000"/>
              </a:lnSpc>
              <a:spcBef>
                <a:spcPts val="995"/>
              </a:spcBef>
              <a:buAutoNum type="arabicPeriod" startAt="5"/>
              <a:tabLst>
                <a:tab pos="822960" algn="l"/>
                <a:tab pos="823594" algn="l"/>
              </a:tabLst>
            </a:pPr>
            <a:r>
              <a:rPr dirty="0" sz="2000" b="1">
                <a:latin typeface="Times New Roman"/>
                <a:cs typeface="Times New Roman"/>
              </a:rPr>
              <a:t>Deployment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Scaling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8232" y="2127504"/>
            <a:ext cx="5379720" cy="4229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1243965"/>
            <a:ext cx="6396990" cy="426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How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95" b="1">
                <a:latin typeface="Times New Roman"/>
                <a:cs typeface="Times New Roman"/>
              </a:rPr>
              <a:t>You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Up</a:t>
            </a:r>
            <a:r>
              <a:rPr dirty="0" sz="2400" spc="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CloudFront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Deliver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Content?</a:t>
            </a:r>
            <a:endParaRPr sz="2400">
              <a:latin typeface="Times New Roman"/>
              <a:cs typeface="Times New Roman"/>
            </a:endParaRPr>
          </a:p>
          <a:p>
            <a:pPr marL="599440" marR="1311275">
              <a:lnSpc>
                <a:spcPct val="150000"/>
              </a:lnSpc>
              <a:spcBef>
                <a:spcPts val="1680"/>
              </a:spcBef>
            </a:pP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create a CloudFront </a:t>
            </a:r>
            <a:r>
              <a:rPr dirty="0" sz="2000" spc="-5">
                <a:latin typeface="Times New Roman"/>
                <a:cs typeface="Times New Roman"/>
              </a:rPr>
              <a:t>distribution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tell </a:t>
            </a:r>
            <a:r>
              <a:rPr dirty="0" sz="2000">
                <a:latin typeface="Times New Roman"/>
                <a:cs typeface="Times New Roman"/>
              </a:rPr>
              <a:t> CloudFront where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want content to be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from, 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details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 and </a:t>
            </a:r>
            <a:r>
              <a:rPr dirty="0" sz="2000" spc="-5">
                <a:latin typeface="Times New Roman"/>
                <a:cs typeface="Times New Roman"/>
              </a:rPr>
              <a:t>manage </a:t>
            </a:r>
            <a:r>
              <a:rPr dirty="0" sz="2000">
                <a:latin typeface="Times New Roman"/>
                <a:cs typeface="Times New Roman"/>
              </a:rPr>
              <a:t>content </a:t>
            </a:r>
            <a:r>
              <a:rPr dirty="0" sz="2000" spc="-15">
                <a:latin typeface="Times New Roman"/>
                <a:cs typeface="Times New Roman"/>
              </a:rPr>
              <a:t>delivery. </a:t>
            </a:r>
            <a:r>
              <a:rPr dirty="0" sz="2000">
                <a:latin typeface="Times New Roman"/>
                <a:cs typeface="Times New Roman"/>
              </a:rPr>
              <a:t>Then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CloudFront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uses </a:t>
            </a:r>
            <a:r>
              <a:rPr dirty="0" sz="2000" spc="-5">
                <a:latin typeface="Times New Roman"/>
                <a:cs typeface="Times New Roman"/>
              </a:rPr>
              <a:t>computers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—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edge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 marL="599440" marR="1280795">
              <a:lnSpc>
                <a:spcPct val="15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— that are </a:t>
            </a:r>
            <a:r>
              <a:rPr dirty="0" sz="2000" spc="-5">
                <a:latin typeface="Times New Roman"/>
                <a:cs typeface="Times New Roman"/>
              </a:rPr>
              <a:t>close </a:t>
            </a:r>
            <a:r>
              <a:rPr dirty="0" sz="2000">
                <a:latin typeface="Times New Roman"/>
                <a:cs typeface="Times New Roman"/>
              </a:rPr>
              <a:t>to your viewers to deliver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quickly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wants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use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1204575" cy="524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How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95" b="1">
                <a:latin typeface="Times New Roman"/>
                <a:cs typeface="Times New Roman"/>
              </a:rPr>
              <a:t>You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Configure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CloudFront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Deliver</a:t>
            </a:r>
            <a:r>
              <a:rPr dirty="0" sz="2400" spc="-150" b="1">
                <a:latin typeface="Times New Roman"/>
                <a:cs typeface="Times New Roman"/>
              </a:rPr>
              <a:t> </a:t>
            </a:r>
            <a:r>
              <a:rPr dirty="0" sz="2400" spc="-70" b="1">
                <a:latin typeface="Times New Roman"/>
                <a:cs typeface="Times New Roman"/>
              </a:rPr>
              <a:t>Your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Content?</a:t>
            </a:r>
            <a:endParaRPr sz="2400">
              <a:latin typeface="Times New Roman"/>
              <a:cs typeface="Times New Roman"/>
            </a:endParaRPr>
          </a:p>
          <a:p>
            <a:pPr marL="840740" marR="83820" indent="-342900">
              <a:lnSpc>
                <a:spcPct val="100000"/>
              </a:lnSpc>
              <a:spcBef>
                <a:spcPts val="2185"/>
              </a:spcBef>
              <a:buAutoNum type="arabicPeriod"/>
              <a:tabLst>
                <a:tab pos="840740" algn="l"/>
                <a:tab pos="841375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specify origin servers, </a:t>
            </a:r>
            <a:r>
              <a:rPr dirty="0" sz="2000" spc="-5">
                <a:latin typeface="Times New Roman"/>
                <a:cs typeface="Times New Roman"/>
              </a:rPr>
              <a:t>like an Amazon </a:t>
            </a:r>
            <a:r>
              <a:rPr dirty="0" sz="2000">
                <a:latin typeface="Times New Roman"/>
                <a:cs typeface="Times New Roman"/>
              </a:rPr>
              <a:t>S3 bucket or your </a:t>
            </a:r>
            <a:r>
              <a:rPr dirty="0" sz="2000" spc="5">
                <a:latin typeface="Times New Roman"/>
                <a:cs typeface="Times New Roman"/>
              </a:rPr>
              <a:t>own </a:t>
            </a:r>
            <a:r>
              <a:rPr dirty="0" sz="2000">
                <a:latin typeface="Times New Roman"/>
                <a:cs typeface="Times New Roman"/>
              </a:rPr>
              <a:t>HTTP </a:t>
            </a:r>
            <a:r>
              <a:rPr dirty="0" sz="2000" spc="-10">
                <a:latin typeface="Times New Roman"/>
                <a:cs typeface="Times New Roman"/>
              </a:rPr>
              <a:t>server, </a:t>
            </a:r>
            <a:r>
              <a:rPr dirty="0" sz="2000">
                <a:latin typeface="Times New Roman"/>
                <a:cs typeface="Times New Roman"/>
              </a:rPr>
              <a:t>from which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CloudFront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gets your</a:t>
            </a:r>
            <a:r>
              <a:rPr dirty="0" sz="2000" spc="-5">
                <a:latin typeface="Times New Roman"/>
                <a:cs typeface="Times New Roman"/>
              </a:rPr>
              <a:t> files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distributed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CloudFront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edge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world.</a:t>
            </a:r>
            <a:endParaRPr sz="2000">
              <a:latin typeface="Times New Roman"/>
              <a:cs typeface="Times New Roman"/>
            </a:endParaRPr>
          </a:p>
          <a:p>
            <a:pPr lvl="1" marL="1297940" marR="2349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297940" algn="l"/>
                <a:tab pos="1298575" algn="l"/>
              </a:tabLst>
            </a:pPr>
            <a:r>
              <a:rPr dirty="0" sz="2000">
                <a:latin typeface="Times New Roman"/>
                <a:cs typeface="Times New Roman"/>
              </a:rPr>
              <a:t>An origin server stores the original, definitive version of your objects. If </a:t>
            </a:r>
            <a:r>
              <a:rPr dirty="0" sz="2000" spc="-5">
                <a:latin typeface="Times New Roman"/>
                <a:cs typeface="Times New Roman"/>
              </a:rPr>
              <a:t>you're </a:t>
            </a:r>
            <a:r>
              <a:rPr dirty="0" sz="2000">
                <a:latin typeface="Times New Roman"/>
                <a:cs typeface="Times New Roman"/>
              </a:rPr>
              <a:t>serving content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 </a:t>
            </a:r>
            <a:r>
              <a:rPr dirty="0" sz="2000" spc="-45">
                <a:latin typeface="Times New Roman"/>
                <a:cs typeface="Times New Roman"/>
              </a:rPr>
              <a:t>HTTP, </a:t>
            </a:r>
            <a:r>
              <a:rPr dirty="0" sz="2000">
                <a:latin typeface="Times New Roman"/>
                <a:cs typeface="Times New Roman"/>
              </a:rPr>
              <a:t>your origin server is </a:t>
            </a:r>
            <a:r>
              <a:rPr dirty="0" sz="2000" spc="-5">
                <a:latin typeface="Times New Roman"/>
                <a:cs typeface="Times New Roman"/>
              </a:rPr>
              <a:t>either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S3 bucket or an HTTP </a:t>
            </a:r>
            <a:r>
              <a:rPr dirty="0" sz="2000" spc="-10">
                <a:latin typeface="Times New Roman"/>
                <a:cs typeface="Times New Roman"/>
              </a:rPr>
              <a:t>server, </a:t>
            </a:r>
            <a:r>
              <a:rPr dirty="0" sz="2000">
                <a:latin typeface="Times New Roman"/>
                <a:cs typeface="Times New Roman"/>
              </a:rPr>
              <a:t>such as a web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server.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HTTP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>
                <a:latin typeface="Times New Roman"/>
                <a:cs typeface="Times New Roman"/>
              </a:rPr>
              <a:t> Compute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(Amazon </a:t>
            </a:r>
            <a:r>
              <a:rPr dirty="0" sz="2000">
                <a:latin typeface="Times New Roman"/>
                <a:cs typeface="Times New Roman"/>
              </a:rPr>
              <a:t>EC2)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manage;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 known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custom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origins.</a:t>
            </a:r>
            <a:endParaRPr sz="2000">
              <a:latin typeface="Times New Roman"/>
              <a:cs typeface="Times New Roman"/>
            </a:endParaRPr>
          </a:p>
          <a:p>
            <a:pPr lvl="1" marL="1297940" marR="470534" indent="-342900">
              <a:lnSpc>
                <a:spcPct val="100000"/>
              </a:lnSpc>
              <a:buFont typeface="Arial MT"/>
              <a:buChar char="•"/>
              <a:tabLst>
                <a:tab pos="1297940" algn="l"/>
                <a:tab pos="1298575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Adobe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Media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30">
                <a:latin typeface="Times New Roman"/>
                <a:cs typeface="Times New Roman"/>
              </a:rPr>
              <a:t> RTMP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protocol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distribute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media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demand,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origin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always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bucket.</a:t>
            </a:r>
            <a:endParaRPr sz="2000">
              <a:latin typeface="Times New Roman"/>
              <a:cs typeface="Times New Roman"/>
            </a:endParaRPr>
          </a:p>
          <a:p>
            <a:pPr marL="840740" marR="156210" indent="-342900">
              <a:lnSpc>
                <a:spcPct val="100000"/>
              </a:lnSpc>
              <a:buAutoNum type="arabicPeriod"/>
              <a:tabLst>
                <a:tab pos="840740" algn="l"/>
                <a:tab pos="841375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upload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5">
                <a:latin typeface="Times New Roman"/>
                <a:cs typeface="Times New Roman"/>
              </a:rPr>
              <a:t> files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origin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servers.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Your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typically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pages, </a:t>
            </a:r>
            <a:r>
              <a:rPr dirty="0" sz="2000" spc="-5">
                <a:latin typeface="Times New Roman"/>
                <a:cs typeface="Times New Roman"/>
              </a:rPr>
              <a:t>images,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media files, </a:t>
            </a:r>
            <a:r>
              <a:rPr dirty="0" sz="2000" spc="5">
                <a:latin typeface="Times New Roman"/>
                <a:cs typeface="Times New Roman"/>
              </a:rPr>
              <a:t>but </a:t>
            </a:r>
            <a:r>
              <a:rPr dirty="0" sz="2000">
                <a:latin typeface="Times New Roman"/>
                <a:cs typeface="Times New Roman"/>
              </a:rPr>
              <a:t>can be anything that can be served over HTTP or a supported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version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Adobe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RTMP,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protocol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Adobe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Flash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Media</a:t>
            </a:r>
            <a:r>
              <a:rPr dirty="0" sz="2000" spc="-15">
                <a:latin typeface="Times New Roman"/>
                <a:cs typeface="Times New Roman"/>
              </a:rPr>
              <a:t> Server.</a:t>
            </a:r>
            <a:endParaRPr sz="2000">
              <a:latin typeface="Times New Roman"/>
              <a:cs typeface="Times New Roman"/>
            </a:endParaRPr>
          </a:p>
          <a:p>
            <a:pPr lvl="1" marL="1297940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297940" algn="l"/>
                <a:tab pos="1298575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you're</a:t>
            </a:r>
            <a:r>
              <a:rPr dirty="0" sz="2000">
                <a:latin typeface="Times New Roman"/>
                <a:cs typeface="Times New Roman"/>
              </a:rPr>
              <a:t> 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S3 bucket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origin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server,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make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bucket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publicly readable, so that anyone </a:t>
            </a:r>
            <a:r>
              <a:rPr dirty="0" sz="2000" spc="5">
                <a:latin typeface="Times New Roman"/>
                <a:cs typeface="Times New Roman"/>
              </a:rPr>
              <a:t>who knows </a:t>
            </a:r>
            <a:r>
              <a:rPr dirty="0" sz="2000">
                <a:latin typeface="Times New Roman"/>
                <a:cs typeface="Times New Roman"/>
              </a:rPr>
              <a:t>the CloudFront URLs for your objects can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them.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keeping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controlling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them.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1094720" cy="416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How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95" b="1">
                <a:latin typeface="Times New Roman"/>
                <a:cs typeface="Times New Roman"/>
              </a:rPr>
              <a:t>You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Configure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CloudFront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Deliver</a:t>
            </a:r>
            <a:r>
              <a:rPr dirty="0" sz="2400" spc="-150" b="1">
                <a:latin typeface="Times New Roman"/>
                <a:cs typeface="Times New Roman"/>
              </a:rPr>
              <a:t> </a:t>
            </a:r>
            <a:r>
              <a:rPr dirty="0" sz="2400" spc="-70" b="1">
                <a:latin typeface="Times New Roman"/>
                <a:cs typeface="Times New Roman"/>
              </a:rPr>
              <a:t>Your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Content?</a:t>
            </a:r>
            <a:endParaRPr sz="2400">
              <a:latin typeface="Times New Roman"/>
              <a:cs typeface="Times New Roman"/>
            </a:endParaRPr>
          </a:p>
          <a:p>
            <a:pPr marL="835660" marR="5080" indent="-342900">
              <a:lnSpc>
                <a:spcPct val="150000"/>
              </a:lnSpc>
              <a:spcBef>
                <a:spcPts val="930"/>
              </a:spcBef>
              <a:buAutoNum type="arabicPeriod" startAt="3"/>
              <a:tabLst>
                <a:tab pos="835660" algn="l"/>
                <a:tab pos="836294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create a CloudFront </a:t>
            </a:r>
            <a:r>
              <a:rPr dirty="0" sz="2000" spc="-5">
                <a:latin typeface="Times New Roman"/>
                <a:cs typeface="Times New Roman"/>
              </a:rPr>
              <a:t>distribution, </a:t>
            </a:r>
            <a:r>
              <a:rPr dirty="0" sz="2000">
                <a:latin typeface="Times New Roman"/>
                <a:cs typeface="Times New Roman"/>
              </a:rPr>
              <a:t>which </a:t>
            </a:r>
            <a:r>
              <a:rPr dirty="0" sz="2000" spc="-5">
                <a:latin typeface="Times New Roman"/>
                <a:cs typeface="Times New Roman"/>
              </a:rPr>
              <a:t>tells </a:t>
            </a:r>
            <a:r>
              <a:rPr dirty="0" sz="2000">
                <a:latin typeface="Times New Roman"/>
                <a:cs typeface="Times New Roman"/>
              </a:rPr>
              <a:t>CloudFront which origin servers to get your </a:t>
            </a:r>
            <a:r>
              <a:rPr dirty="0" sz="2000" spc="-5">
                <a:latin typeface="Times New Roman"/>
                <a:cs typeface="Times New Roman"/>
              </a:rPr>
              <a:t>files </a:t>
            </a:r>
            <a:r>
              <a:rPr dirty="0" sz="2000">
                <a:latin typeface="Times New Roman"/>
                <a:cs typeface="Times New Roman"/>
              </a:rPr>
              <a:t> 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files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site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application.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same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details such as whether you want CloudFront to log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requests and whether you want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distribution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enabled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soon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it's</a:t>
            </a:r>
            <a:r>
              <a:rPr dirty="0" sz="2000">
                <a:latin typeface="Times New Roman"/>
                <a:cs typeface="Times New Roman"/>
              </a:rPr>
              <a:t> created.</a:t>
            </a:r>
            <a:endParaRPr sz="2000">
              <a:latin typeface="Times New Roman"/>
              <a:cs typeface="Times New Roman"/>
            </a:endParaRPr>
          </a:p>
          <a:p>
            <a:pPr marL="835660" marR="219710" indent="-342900">
              <a:lnSpc>
                <a:spcPct val="150000"/>
              </a:lnSpc>
              <a:buAutoNum type="arabicPeriod" startAt="3"/>
              <a:tabLst>
                <a:tab pos="835660" algn="l"/>
                <a:tab pos="836294" algn="l"/>
              </a:tabLst>
            </a:pPr>
            <a:r>
              <a:rPr dirty="0" sz="2000">
                <a:latin typeface="Times New Roman"/>
                <a:cs typeface="Times New Roman"/>
              </a:rPr>
              <a:t>CloudFront assigns a </a:t>
            </a:r>
            <a:r>
              <a:rPr dirty="0" sz="2000" spc="-5">
                <a:latin typeface="Times New Roman"/>
                <a:cs typeface="Times New Roman"/>
              </a:rPr>
              <a:t>domain name </a:t>
            </a:r>
            <a:r>
              <a:rPr dirty="0" sz="2000">
                <a:latin typeface="Times New Roman"/>
                <a:cs typeface="Times New Roman"/>
              </a:rPr>
              <a:t>to your new </a:t>
            </a:r>
            <a:r>
              <a:rPr dirty="0" sz="2000" spc="-5">
                <a:latin typeface="Times New Roman"/>
                <a:cs typeface="Times New Roman"/>
              </a:rPr>
              <a:t>distribution </a:t>
            </a:r>
            <a:r>
              <a:rPr dirty="0" sz="2000">
                <a:latin typeface="Times New Roman"/>
                <a:cs typeface="Times New Roman"/>
              </a:rPr>
              <a:t>that you </a:t>
            </a:r>
            <a:r>
              <a:rPr dirty="0" sz="2000" spc="-5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see in the CloudFront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console,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returned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programmatic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>
                <a:latin typeface="Times New Roman"/>
                <a:cs typeface="Times New Roman"/>
              </a:rPr>
              <a:t> an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API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request.</a:t>
            </a:r>
            <a:endParaRPr sz="2000">
              <a:latin typeface="Times New Roman"/>
              <a:cs typeface="Times New Roman"/>
            </a:endParaRPr>
          </a:p>
          <a:p>
            <a:pPr marL="835660" indent="-343535">
              <a:lnSpc>
                <a:spcPct val="100000"/>
              </a:lnSpc>
              <a:spcBef>
                <a:spcPts val="1200"/>
              </a:spcBef>
              <a:buAutoNum type="arabicPeriod" startAt="3"/>
              <a:tabLst>
                <a:tab pos="835660" algn="l"/>
                <a:tab pos="836294" algn="l"/>
              </a:tabLst>
            </a:pPr>
            <a:r>
              <a:rPr dirty="0" sz="2000">
                <a:latin typeface="Times New Roman"/>
                <a:cs typeface="Times New Roman"/>
              </a:rPr>
              <a:t>CloudFront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sends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5">
                <a:latin typeface="Times New Roman"/>
                <a:cs typeface="Times New Roman"/>
              </a:rPr>
              <a:t> distribution's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edge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locations—collections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 marL="835660">
              <a:lnSpc>
                <a:spcPct val="100000"/>
              </a:lnSpc>
              <a:spcBef>
                <a:spcPts val="1205"/>
              </a:spcBef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geographically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dispersed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CloudFront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caches copies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5">
                <a:latin typeface="Times New Roman"/>
                <a:cs typeface="Times New Roman"/>
              </a:rPr>
              <a:t> objects.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1270615" cy="5280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Features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CloudFront</a:t>
            </a:r>
            <a:endParaRPr sz="2400">
              <a:latin typeface="Times New Roman"/>
              <a:cs typeface="Times New Roman"/>
            </a:endParaRPr>
          </a:p>
          <a:p>
            <a:pPr marL="512445" marR="445134">
              <a:lnSpc>
                <a:spcPct val="150000"/>
              </a:lnSpc>
              <a:spcBef>
                <a:spcPts val="850"/>
              </a:spcBef>
            </a:pPr>
            <a:r>
              <a:rPr dirty="0" sz="2000" b="1">
                <a:latin typeface="Times New Roman"/>
                <a:cs typeface="Times New Roman"/>
              </a:rPr>
              <a:t>Fast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−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broad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edge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CloudFront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caches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copies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 that results in lowering </a:t>
            </a:r>
            <a:r>
              <a:rPr dirty="0" sz="2000" spc="-20">
                <a:latin typeface="Times New Roman"/>
                <a:cs typeface="Times New Roman"/>
              </a:rPr>
              <a:t>latency, </a:t>
            </a:r>
            <a:r>
              <a:rPr dirty="0" sz="2000">
                <a:latin typeface="Times New Roman"/>
                <a:cs typeface="Times New Roman"/>
              </a:rPr>
              <a:t>high data transfer rates and low network </a:t>
            </a:r>
            <a:r>
              <a:rPr dirty="0" sz="2000" spc="-5">
                <a:latin typeface="Times New Roman"/>
                <a:cs typeface="Times New Roman"/>
              </a:rPr>
              <a:t>traffic. </a:t>
            </a:r>
            <a:r>
              <a:rPr dirty="0" sz="2000">
                <a:latin typeface="Times New Roman"/>
                <a:cs typeface="Times New Roman"/>
              </a:rPr>
              <a:t>All these </a:t>
            </a:r>
            <a:r>
              <a:rPr dirty="0" sz="2000" spc="-5">
                <a:latin typeface="Times New Roman"/>
                <a:cs typeface="Times New Roman"/>
              </a:rPr>
              <a:t>make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CloudFront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fast.</a:t>
            </a:r>
            <a:endParaRPr sz="2000">
              <a:latin typeface="Times New Roman"/>
              <a:cs typeface="Times New Roman"/>
            </a:endParaRPr>
          </a:p>
          <a:p>
            <a:pPr marL="969644">
              <a:lnSpc>
                <a:spcPct val="100000"/>
              </a:lnSpc>
              <a:spcBef>
                <a:spcPts val="434"/>
              </a:spcBef>
            </a:pPr>
            <a:r>
              <a:rPr dirty="0" sz="2000" b="1">
                <a:latin typeface="Times New Roman"/>
                <a:cs typeface="Times New Roman"/>
              </a:rPr>
              <a:t>Simple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−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use.</a:t>
            </a:r>
            <a:endParaRPr sz="2000">
              <a:latin typeface="Times New Roman"/>
              <a:cs typeface="Times New Roman"/>
            </a:endParaRPr>
          </a:p>
          <a:p>
            <a:pPr marL="969644" marR="171450">
              <a:lnSpc>
                <a:spcPct val="100000"/>
              </a:lnSpc>
            </a:pPr>
            <a:r>
              <a:rPr dirty="0" sz="2000" spc="5" b="1">
                <a:latin typeface="Times New Roman"/>
                <a:cs typeface="Times New Roman"/>
              </a:rPr>
              <a:t>Can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used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with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other</a:t>
            </a:r>
            <a:r>
              <a:rPr dirty="0" sz="2000" spc="-180" b="1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AWS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−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CloudFront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way</a:t>
            </a:r>
            <a:r>
              <a:rPr dirty="0" sz="2000">
                <a:latin typeface="Times New Roman"/>
                <a:cs typeface="Times New Roman"/>
              </a:rPr>
              <a:t> 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easily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S3,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 spc="5">
                <a:latin typeface="Times New Roman"/>
                <a:cs typeface="Times New Roman"/>
              </a:rPr>
              <a:t>EC2.</a:t>
            </a:r>
            <a:endParaRPr sz="2000">
              <a:latin typeface="Times New Roman"/>
              <a:cs typeface="Times New Roman"/>
            </a:endParaRPr>
          </a:p>
          <a:p>
            <a:pPr marL="969644" marR="508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Cost-effective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− Using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CloudFront,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we</a:t>
            </a:r>
            <a:r>
              <a:rPr dirty="0" sz="2000">
                <a:latin typeface="Times New Roman"/>
                <a:cs typeface="Times New Roman"/>
              </a:rPr>
              <a:t> pay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hidden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charges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no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up-front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fees.</a:t>
            </a:r>
            <a:endParaRPr sz="2000">
              <a:latin typeface="Times New Roman"/>
              <a:cs typeface="Times New Roman"/>
            </a:endParaRPr>
          </a:p>
          <a:p>
            <a:pPr marL="969644" marR="38671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Elastic </a:t>
            </a:r>
            <a:r>
              <a:rPr dirty="0" sz="2000">
                <a:latin typeface="Times New Roman"/>
                <a:cs typeface="Times New Roman"/>
              </a:rPr>
              <a:t>− </a:t>
            </a:r>
            <a:r>
              <a:rPr dirty="0" sz="2000" spc="-5">
                <a:latin typeface="Times New Roman"/>
                <a:cs typeface="Times New Roman"/>
              </a:rPr>
              <a:t>Using Amazon </a:t>
            </a:r>
            <a:r>
              <a:rPr dirty="0" sz="2000">
                <a:latin typeface="Times New Roman"/>
                <a:cs typeface="Times New Roman"/>
              </a:rPr>
              <a:t>CloudFront, </a:t>
            </a:r>
            <a:r>
              <a:rPr dirty="0" sz="2000" spc="-5">
                <a:latin typeface="Times New Roman"/>
                <a:cs typeface="Times New Roman"/>
              </a:rPr>
              <a:t>we </a:t>
            </a:r>
            <a:r>
              <a:rPr dirty="0" sz="2000">
                <a:latin typeface="Times New Roman"/>
                <a:cs typeface="Times New Roman"/>
              </a:rPr>
              <a:t>need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worry about </a:t>
            </a:r>
            <a:r>
              <a:rPr dirty="0" sz="2000" spc="-5">
                <a:latin typeface="Times New Roman"/>
                <a:cs typeface="Times New Roman"/>
              </a:rPr>
              <a:t>maintenance.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service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automatically </a:t>
            </a:r>
            <a:r>
              <a:rPr dirty="0" sz="2000">
                <a:latin typeface="Times New Roman"/>
                <a:cs typeface="Times New Roman"/>
              </a:rPr>
              <a:t>responds if any action is needed, in case the </a:t>
            </a:r>
            <a:r>
              <a:rPr dirty="0" sz="2000" spc="-5">
                <a:latin typeface="Times New Roman"/>
                <a:cs typeface="Times New Roman"/>
              </a:rPr>
              <a:t>demand </a:t>
            </a:r>
            <a:r>
              <a:rPr dirty="0" sz="2000">
                <a:latin typeface="Times New Roman"/>
                <a:cs typeface="Times New Roman"/>
              </a:rPr>
              <a:t>increases or decreases.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Reliable </a:t>
            </a:r>
            <a:r>
              <a:rPr dirty="0" sz="2000">
                <a:latin typeface="Times New Roman"/>
                <a:cs typeface="Times New Roman"/>
              </a:rPr>
              <a:t>−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CloudFront is built on </a:t>
            </a:r>
            <a:r>
              <a:rPr dirty="0" sz="2000" spc="-15">
                <a:latin typeface="Times New Roman"/>
                <a:cs typeface="Times New Roman"/>
              </a:rPr>
              <a:t>Amazon’s </a:t>
            </a:r>
            <a:r>
              <a:rPr dirty="0" sz="2000">
                <a:latin typeface="Times New Roman"/>
                <a:cs typeface="Times New Roman"/>
              </a:rPr>
              <a:t>highly reliable </a:t>
            </a:r>
            <a:r>
              <a:rPr dirty="0" sz="2000" spc="-5">
                <a:latin typeface="Times New Roman"/>
                <a:cs typeface="Times New Roman"/>
              </a:rPr>
              <a:t>infrastructure, </a:t>
            </a:r>
            <a:r>
              <a:rPr dirty="0" sz="2000">
                <a:latin typeface="Times New Roman"/>
                <a:cs typeface="Times New Roman"/>
              </a:rPr>
              <a:t>i.e.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edge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re-route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next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nearest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situations.</a:t>
            </a:r>
            <a:endParaRPr sz="2000">
              <a:latin typeface="Times New Roman"/>
              <a:cs typeface="Times New Roman"/>
            </a:endParaRPr>
          </a:p>
          <a:p>
            <a:pPr marL="969644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Global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−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CloudFront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global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edge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most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8445" y="2706369"/>
            <a:ext cx="650430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latin typeface="Arial"/>
                <a:cs typeface="Arial"/>
              </a:rPr>
              <a:t>Simple</a:t>
            </a:r>
            <a:r>
              <a:rPr dirty="0" sz="4000" spc="-4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Notification</a:t>
            </a:r>
            <a:r>
              <a:rPr dirty="0" sz="4000" spc="-2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Service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699" y="442976"/>
            <a:ext cx="280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EC2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1273790" cy="4605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Simple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Notification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  <a:p>
            <a:pPr marL="784225" marR="5080" indent="-287020">
              <a:lnSpc>
                <a:spcPct val="150000"/>
              </a:lnSpc>
              <a:spcBef>
                <a:spcPts val="775"/>
              </a:spcBef>
              <a:buFont typeface="Arial MT"/>
              <a:buChar char="•"/>
              <a:tabLst>
                <a:tab pos="784225" algn="l"/>
                <a:tab pos="78486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Simple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Notification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(SNS)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flexible,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fully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pub/sub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mobile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notifications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coordinating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delivery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subscribing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endpoints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clients.</a:t>
            </a:r>
            <a:endParaRPr sz="2000">
              <a:latin typeface="Times New Roman"/>
              <a:cs typeface="Times New Roman"/>
            </a:endParaRPr>
          </a:p>
          <a:p>
            <a:pPr marL="784225" marR="365760" indent="-287020">
              <a:lnSpc>
                <a:spcPts val="3600"/>
              </a:lnSpc>
              <a:spcBef>
                <a:spcPts val="320"/>
              </a:spcBef>
              <a:buFont typeface="Arial MT"/>
              <a:buChar char="•"/>
              <a:tabLst>
                <a:tab pos="784225" algn="l"/>
                <a:tab pos="784860" algn="l"/>
              </a:tabLst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SNS 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fan-out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large</a:t>
            </a:r>
            <a:r>
              <a:rPr dirty="0" sz="2000" spc="-5">
                <a:latin typeface="Times New Roman"/>
                <a:cs typeface="Times New Roman"/>
              </a:rPr>
              <a:t> number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subscribers,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distributed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mobile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 marL="784225" indent="-287020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784225" algn="l"/>
                <a:tab pos="78486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up,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reliably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notifications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endpoints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scale.</a:t>
            </a:r>
            <a:endParaRPr sz="2000">
              <a:latin typeface="Times New Roman"/>
              <a:cs typeface="Times New Roman"/>
            </a:endParaRPr>
          </a:p>
          <a:p>
            <a:pPr marL="784225" marR="591185" indent="-287020">
              <a:lnSpc>
                <a:spcPts val="3600"/>
              </a:lnSpc>
              <a:spcBef>
                <a:spcPts val="320"/>
              </a:spcBef>
              <a:buFont typeface="Arial MT"/>
              <a:buChar char="•"/>
              <a:tabLst>
                <a:tab pos="784225" algn="l"/>
                <a:tab pos="784860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get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started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matter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minutes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 </a:t>
            </a:r>
            <a:r>
              <a:rPr dirty="0" sz="2000">
                <a:latin typeface="Times New Roman"/>
                <a:cs typeface="Times New Roman"/>
              </a:rPr>
              <a:t>Console,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SDK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>
                <a:latin typeface="Times New Roman"/>
                <a:cs typeface="Times New Roman"/>
              </a:rPr>
              <a:t> just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simple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APIs.</a:t>
            </a:r>
            <a:endParaRPr sz="2000">
              <a:latin typeface="Times New Roman"/>
              <a:cs typeface="Times New Roman"/>
            </a:endParaRPr>
          </a:p>
          <a:p>
            <a:pPr marL="784225" marR="741045" indent="-287020">
              <a:lnSpc>
                <a:spcPts val="3600"/>
              </a:lnSpc>
              <a:buFont typeface="Arial MT"/>
              <a:buChar char="•"/>
              <a:tabLst>
                <a:tab pos="784225" algn="l"/>
                <a:tab pos="784860" algn="l"/>
              </a:tabLst>
            </a:pPr>
            <a:r>
              <a:rPr dirty="0" sz="2000">
                <a:latin typeface="Times New Roman"/>
                <a:cs typeface="Times New Roman"/>
              </a:rPr>
              <a:t>SNS</a:t>
            </a:r>
            <a:r>
              <a:rPr dirty="0" sz="2000" spc="-5">
                <a:latin typeface="Times New Roman"/>
                <a:cs typeface="Times New Roman"/>
              </a:rPr>
              <a:t> eliminates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complexity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overhead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associated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dedicated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infrastructure.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7936" y="6427114"/>
            <a:ext cx="2590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8199" y="6433515"/>
            <a:ext cx="11347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ulato</a:t>
            </a:r>
            <a:r>
              <a:rPr dirty="0" sz="2000" spc="-10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04850" y="1243965"/>
            <a:ext cx="11635105" cy="5063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Amazon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SNS </a:t>
            </a:r>
            <a:r>
              <a:rPr dirty="0" sz="2400" b="1">
                <a:latin typeface="Times New Roman"/>
                <a:cs typeface="Times New Roman"/>
              </a:rPr>
              <a:t>Pricing</a:t>
            </a:r>
            <a:endParaRPr sz="2400">
              <a:latin typeface="Times New Roman"/>
              <a:cs typeface="Times New Roman"/>
            </a:endParaRPr>
          </a:p>
          <a:p>
            <a:pPr marL="745490" marR="277495" indent="-287020">
              <a:lnSpc>
                <a:spcPct val="150000"/>
              </a:lnSpc>
              <a:spcBef>
                <a:spcPts val="775"/>
              </a:spcBef>
              <a:buFont typeface="Arial MT"/>
              <a:buChar char="•"/>
              <a:tabLst>
                <a:tab pos="745490" algn="l"/>
                <a:tab pos="74612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SNS has no upfront costs and you can pay as you </a:t>
            </a:r>
            <a:r>
              <a:rPr dirty="0" sz="2000" spc="5">
                <a:latin typeface="Times New Roman"/>
                <a:cs typeface="Times New Roman"/>
              </a:rPr>
              <a:t>go.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pay based on the </a:t>
            </a:r>
            <a:r>
              <a:rPr dirty="0" sz="2000" spc="-5">
                <a:latin typeface="Times New Roman"/>
                <a:cs typeface="Times New Roman"/>
              </a:rPr>
              <a:t>number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notifications </a:t>
            </a:r>
            <a:r>
              <a:rPr dirty="0" sz="2000">
                <a:latin typeface="Times New Roman"/>
                <a:cs typeface="Times New Roman"/>
              </a:rPr>
              <a:t>you publish, the </a:t>
            </a:r>
            <a:r>
              <a:rPr dirty="0" sz="2000" spc="-5">
                <a:latin typeface="Times New Roman"/>
                <a:cs typeface="Times New Roman"/>
              </a:rPr>
              <a:t>number </a:t>
            </a:r>
            <a:r>
              <a:rPr dirty="0" sz="2000">
                <a:latin typeface="Times New Roman"/>
                <a:cs typeface="Times New Roman"/>
              </a:rPr>
              <a:t>of notifications you </a:t>
            </a:r>
            <a:r>
              <a:rPr dirty="0" sz="2000" spc="-10">
                <a:latin typeface="Times New Roman"/>
                <a:cs typeface="Times New Roman"/>
              </a:rPr>
              <a:t>deliver, </a:t>
            </a:r>
            <a:r>
              <a:rPr dirty="0" sz="2000">
                <a:latin typeface="Times New Roman"/>
                <a:cs typeface="Times New Roman"/>
              </a:rPr>
              <a:t>and any additional API </a:t>
            </a:r>
            <a:r>
              <a:rPr dirty="0" sz="2000" spc="-5">
                <a:latin typeface="Times New Roman"/>
                <a:cs typeface="Times New Roman"/>
              </a:rPr>
              <a:t>calls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topics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subscriptions.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pricing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endpoint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started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free</a:t>
            </a:r>
            <a:r>
              <a:rPr dirty="0" sz="2000" spc="-25">
                <a:latin typeface="Times New Roman"/>
                <a:cs typeface="Times New Roman"/>
              </a:rPr>
              <a:t> tier.</a:t>
            </a:r>
            <a:endParaRPr sz="2000">
              <a:latin typeface="Times New Roman"/>
              <a:cs typeface="Times New Roman"/>
            </a:endParaRPr>
          </a:p>
          <a:p>
            <a:pPr marL="745490" marR="382270" indent="-287020">
              <a:lnSpc>
                <a:spcPct val="150000"/>
              </a:lnSpc>
              <a:buFont typeface="Arial MT"/>
              <a:buChar char="•"/>
              <a:tabLst>
                <a:tab pos="745490" algn="l"/>
                <a:tab pos="746125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$1.00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million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mobile</a:t>
            </a:r>
            <a:r>
              <a:rPr dirty="0" sz="2000">
                <a:latin typeface="Times New Roman"/>
                <a:cs typeface="Times New Roman"/>
              </a:rPr>
              <a:t> push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($0.50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million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publishes,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plus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$0.50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million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mobile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push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notification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deliveries).</a:t>
            </a:r>
            <a:endParaRPr sz="2000">
              <a:latin typeface="Times New Roman"/>
              <a:cs typeface="Times New Roman"/>
            </a:endParaRPr>
          </a:p>
          <a:p>
            <a:pPr marL="745490" marR="147320" indent="-28702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745490" algn="l"/>
                <a:tab pos="746125" algn="l"/>
              </a:tabLst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SNS</a:t>
            </a:r>
            <a:r>
              <a:rPr dirty="0" sz="2000" spc="-5">
                <a:latin typeface="Times New Roman"/>
                <a:cs typeface="Times New Roman"/>
              </a:rPr>
              <a:t> topics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broadcast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identical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recipients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 once,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effective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price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even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lower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$1.00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million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mobile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push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notifications.</a:t>
            </a:r>
            <a:endParaRPr sz="2000">
              <a:latin typeface="Times New Roman"/>
              <a:cs typeface="Times New Roman"/>
            </a:endParaRPr>
          </a:p>
          <a:p>
            <a:pPr marL="745490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45490" algn="l"/>
                <a:tab pos="746125" algn="l"/>
              </a:tabLst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SNS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tier,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million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push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notifications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(publishes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deliveries)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month.</a:t>
            </a:r>
            <a:endParaRPr sz="2000">
              <a:latin typeface="Times New Roman"/>
              <a:cs typeface="Times New Roman"/>
            </a:endParaRPr>
          </a:p>
          <a:p>
            <a:pPr marL="745490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45490" algn="l"/>
                <a:tab pos="746125" algn="l"/>
              </a:tabLst>
            </a:pPr>
            <a:r>
              <a:rPr dirty="0" sz="2000">
                <a:latin typeface="Times New Roman"/>
                <a:cs typeface="Times New Roman"/>
              </a:rPr>
              <a:t>Note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transfer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charges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apply.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estimate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Simple </a:t>
            </a:r>
            <a:r>
              <a:rPr dirty="0" sz="2000">
                <a:latin typeface="Times New Roman"/>
                <a:cs typeface="Times New Roman"/>
              </a:rPr>
              <a:t>Monthly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132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0494645" cy="3238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Publishes</a:t>
            </a:r>
            <a:endParaRPr sz="2400">
              <a:latin typeface="Times New Roman"/>
              <a:cs typeface="Times New Roman"/>
            </a:endParaRPr>
          </a:p>
          <a:p>
            <a:pPr marL="788670" indent="-287655">
              <a:lnSpc>
                <a:spcPct val="100000"/>
              </a:lnSpc>
              <a:spcBef>
                <a:spcPts val="2010"/>
              </a:spcBef>
              <a:buFont typeface="Arial MT"/>
              <a:buChar char="•"/>
              <a:tabLst>
                <a:tab pos="788670" algn="l"/>
                <a:tab pos="789305" algn="l"/>
              </a:tabLst>
            </a:pPr>
            <a:r>
              <a:rPr dirty="0" sz="2000">
                <a:latin typeface="Times New Roman"/>
                <a:cs typeface="Times New Roman"/>
              </a:rPr>
              <a:t>Includes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publish,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subscriber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deliveries.</a:t>
            </a:r>
            <a:endParaRPr sz="2000">
              <a:latin typeface="Times New Roman"/>
              <a:cs typeface="Times New Roman"/>
            </a:endParaRPr>
          </a:p>
          <a:p>
            <a:pPr marL="788670" indent="-28765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88670" algn="l"/>
                <a:tab pos="789305" algn="l"/>
              </a:tabLst>
            </a:pP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million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month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free.</a:t>
            </a:r>
            <a:endParaRPr sz="2000">
              <a:latin typeface="Times New Roman"/>
              <a:cs typeface="Times New Roman"/>
            </a:endParaRPr>
          </a:p>
          <a:p>
            <a:pPr marL="788670" indent="-28765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88670" algn="l"/>
                <a:tab pos="789305" algn="l"/>
              </a:tabLst>
            </a:pPr>
            <a:r>
              <a:rPr dirty="0" sz="2000">
                <a:latin typeface="Times New Roman"/>
                <a:cs typeface="Times New Roman"/>
              </a:rPr>
              <a:t>$0.50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 </a:t>
            </a:r>
            <a:r>
              <a:rPr dirty="0" sz="2000" spc="-10">
                <a:latin typeface="Times New Roman"/>
                <a:cs typeface="Times New Roman"/>
              </a:rPr>
              <a:t>million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thereafter.</a:t>
            </a:r>
            <a:endParaRPr sz="2000">
              <a:latin typeface="Times New Roman"/>
              <a:cs typeface="Times New Roman"/>
            </a:endParaRPr>
          </a:p>
          <a:p>
            <a:pPr marL="788670" indent="-28765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788670" algn="l"/>
                <a:tab pos="78930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SNS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currently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maximum </a:t>
            </a:r>
            <a:r>
              <a:rPr dirty="0" sz="2000" spc="-10">
                <a:latin typeface="Times New Roman"/>
                <a:cs typeface="Times New Roman"/>
              </a:rPr>
              <a:t>limit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256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published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messages.</a:t>
            </a:r>
            <a:endParaRPr sz="2000">
              <a:latin typeface="Times New Roman"/>
              <a:cs typeface="Times New Roman"/>
            </a:endParaRPr>
          </a:p>
          <a:p>
            <a:pPr marL="788670" marR="5080" indent="-287020">
              <a:lnSpc>
                <a:spcPct val="150000"/>
              </a:lnSpc>
              <a:buFont typeface="Arial MT"/>
              <a:buChar char="•"/>
              <a:tabLst>
                <a:tab pos="788670" algn="l"/>
                <a:tab pos="789305" algn="l"/>
              </a:tabLst>
            </a:pPr>
            <a:r>
              <a:rPr dirty="0" sz="2000">
                <a:latin typeface="Times New Roman"/>
                <a:cs typeface="Times New Roman"/>
              </a:rPr>
              <a:t>Each 64KB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chunk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published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billed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API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256KB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payload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billed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four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0407" y="1940051"/>
            <a:ext cx="8622792" cy="33040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8730" y="5280640"/>
            <a:ext cx="9956165" cy="941069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2000">
                <a:latin typeface="Times New Roman"/>
                <a:cs typeface="Times New Roman"/>
              </a:rPr>
              <a:t>Note: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5">
                <a:latin typeface="Times New Roman"/>
                <a:cs typeface="Times New Roman"/>
              </a:rPr>
              <a:t> 64KB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chunk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billed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request.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notification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256KB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payload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billed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deliveries.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132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04850" y="1243965"/>
            <a:ext cx="2929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Notification</a:t>
            </a:r>
            <a:r>
              <a:rPr dirty="0" sz="2400" spc="-1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Deliveries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132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4935220" cy="4152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ns</a:t>
            </a:r>
            <a:endParaRPr sz="2400">
              <a:latin typeface="Times New Roman"/>
              <a:cs typeface="Times New Roman"/>
            </a:endParaRPr>
          </a:p>
          <a:p>
            <a:pPr marL="956310" indent="-457200">
              <a:lnSpc>
                <a:spcPct val="100000"/>
              </a:lnSpc>
              <a:spcBef>
                <a:spcPts val="2010"/>
              </a:spcBef>
              <a:buAutoNum type="arabicPeriod"/>
              <a:tabLst>
                <a:tab pos="956310" algn="l"/>
                <a:tab pos="956944" algn="l"/>
              </a:tabLst>
            </a:pP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/>
            </a:pPr>
            <a:endParaRPr sz="1950">
              <a:latin typeface="Times New Roman"/>
              <a:cs typeface="Times New Roman"/>
            </a:endParaRPr>
          </a:p>
          <a:p>
            <a:pPr lvl="1" marL="1870710" indent="-457834">
              <a:lnSpc>
                <a:spcPct val="100000"/>
              </a:lnSpc>
              <a:buAutoNum type="alphaLcPeriod"/>
              <a:tabLst>
                <a:tab pos="1870710" algn="l"/>
                <a:tab pos="1871345" algn="l"/>
              </a:tabLst>
            </a:pP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1870710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70710" algn="l"/>
                <a:tab pos="1871345" algn="l"/>
              </a:tabLst>
            </a:pPr>
            <a:r>
              <a:rPr dirty="0" sz="2000">
                <a:latin typeface="Times New Roman"/>
                <a:cs typeface="Times New Roman"/>
              </a:rPr>
              <a:t>Economic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lvl="1" marL="1870710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70710" algn="l"/>
                <a:tab pos="1871345" algn="l"/>
              </a:tabLst>
            </a:pP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lvl="1" marL="1870710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70710" algn="l"/>
                <a:tab pos="1871345" algn="l"/>
              </a:tabLst>
            </a:pPr>
            <a:r>
              <a:rPr dirty="0" sz="2000">
                <a:latin typeface="Times New Roman"/>
                <a:cs typeface="Times New Roman"/>
              </a:rPr>
              <a:t>None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41351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Answer: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Elastic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3479" y="6282639"/>
            <a:ext cx="26739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volumes.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1243965"/>
            <a:ext cx="11304905" cy="491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Features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	EC2</a:t>
            </a:r>
            <a:endParaRPr sz="240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  <a:spcBef>
                <a:spcPts val="1895"/>
              </a:spcBef>
            </a:pP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EC2 </a:t>
            </a:r>
            <a:r>
              <a:rPr dirty="0" sz="2000" spc="-5" b="1">
                <a:latin typeface="Times New Roman"/>
                <a:cs typeface="Times New Roman"/>
              </a:rPr>
              <a:t>provides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following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features:</a:t>
            </a:r>
            <a:endParaRPr sz="2000">
              <a:latin typeface="Times New Roman"/>
              <a:cs typeface="Times New Roman"/>
            </a:endParaRPr>
          </a:p>
          <a:p>
            <a:pPr marL="1181100" indent="-229235">
              <a:lnSpc>
                <a:spcPct val="100000"/>
              </a:lnSpc>
              <a:spcBef>
                <a:spcPts val="1700"/>
              </a:spcBef>
              <a:buFont typeface="Arial MT"/>
              <a:buChar char="•"/>
              <a:tabLst>
                <a:tab pos="1181100" algn="l"/>
                <a:tab pos="1181735" algn="l"/>
              </a:tabLst>
            </a:pPr>
            <a:r>
              <a:rPr dirty="0" sz="2000" spc="-15">
                <a:latin typeface="Times New Roman"/>
                <a:cs typeface="Times New Roman"/>
              </a:rPr>
              <a:t>Virtual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environments,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instances.</a:t>
            </a:r>
            <a:endParaRPr sz="2000">
              <a:latin typeface="Times New Roman"/>
              <a:cs typeface="Times New Roman"/>
            </a:endParaRPr>
          </a:p>
          <a:p>
            <a:pPr marL="1181100" marR="63500" indent="-228600">
              <a:lnSpc>
                <a:spcPct val="150100"/>
              </a:lnSpc>
              <a:spcBef>
                <a:spcPts val="490"/>
              </a:spcBef>
              <a:buFont typeface="Arial MT"/>
              <a:buChar char="•"/>
              <a:tabLst>
                <a:tab pos="1181100" algn="l"/>
                <a:tab pos="1181735" algn="l"/>
              </a:tabLst>
            </a:pPr>
            <a:r>
              <a:rPr dirty="0" sz="2000">
                <a:latin typeface="Times New Roman"/>
                <a:cs typeface="Times New Roman"/>
              </a:rPr>
              <a:t>Preconfigured </a:t>
            </a:r>
            <a:r>
              <a:rPr dirty="0" sz="2000" spc="-5">
                <a:latin typeface="Times New Roman"/>
                <a:cs typeface="Times New Roman"/>
              </a:rPr>
              <a:t>templates </a:t>
            </a:r>
            <a:r>
              <a:rPr dirty="0" sz="2000">
                <a:latin typeface="Times New Roman"/>
                <a:cs typeface="Times New Roman"/>
              </a:rPr>
              <a:t>for your instances, </a:t>
            </a:r>
            <a:r>
              <a:rPr dirty="0" sz="2000" spc="5">
                <a:latin typeface="Times New Roman"/>
                <a:cs typeface="Times New Roman"/>
              </a:rPr>
              <a:t>known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Machine </a:t>
            </a:r>
            <a:r>
              <a:rPr dirty="0" sz="2000" spc="-5">
                <a:latin typeface="Times New Roman"/>
                <a:cs typeface="Times New Roman"/>
              </a:rPr>
              <a:t>Images </a:t>
            </a:r>
            <a:r>
              <a:rPr dirty="0" sz="2000">
                <a:latin typeface="Times New Roman"/>
                <a:cs typeface="Times New Roman"/>
              </a:rPr>
              <a:t>(AMIs), that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package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(including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additional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software).</a:t>
            </a:r>
            <a:endParaRPr sz="2000">
              <a:latin typeface="Times New Roman"/>
              <a:cs typeface="Times New Roman"/>
            </a:endParaRPr>
          </a:p>
          <a:p>
            <a:pPr marL="1181100" marR="599440" indent="-228600">
              <a:lnSpc>
                <a:spcPct val="150000"/>
              </a:lnSpc>
              <a:spcBef>
                <a:spcPts val="505"/>
              </a:spcBef>
              <a:buFont typeface="Arial MT"/>
              <a:buChar char="•"/>
              <a:tabLst>
                <a:tab pos="1181100" algn="l"/>
                <a:tab pos="1181735" algn="l"/>
              </a:tabLst>
            </a:pPr>
            <a:r>
              <a:rPr dirty="0" sz="2000" spc="-30">
                <a:latin typeface="Times New Roman"/>
                <a:cs typeface="Times New Roman"/>
              </a:rPr>
              <a:t>Various </a:t>
            </a:r>
            <a:r>
              <a:rPr dirty="0" sz="2000" spc="-5">
                <a:latin typeface="Times New Roman"/>
                <a:cs typeface="Times New Roman"/>
              </a:rPr>
              <a:t>configurations </a:t>
            </a:r>
            <a:r>
              <a:rPr dirty="0" sz="2000">
                <a:latin typeface="Times New Roman"/>
                <a:cs typeface="Times New Roman"/>
              </a:rPr>
              <a:t>of CPU, </a:t>
            </a:r>
            <a:r>
              <a:rPr dirty="0" sz="2000" spc="-30">
                <a:latin typeface="Times New Roman"/>
                <a:cs typeface="Times New Roman"/>
              </a:rPr>
              <a:t>memory, </a:t>
            </a:r>
            <a:r>
              <a:rPr dirty="0" sz="2000">
                <a:latin typeface="Times New Roman"/>
                <a:cs typeface="Times New Roman"/>
              </a:rPr>
              <a:t>storage, and networking capacity for your instances,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types.</a:t>
            </a:r>
            <a:endParaRPr sz="2000">
              <a:latin typeface="Times New Roman"/>
              <a:cs typeface="Times New Roman"/>
            </a:endParaRPr>
          </a:p>
          <a:p>
            <a:pPr marL="1181100" marR="334010" indent="-228600">
              <a:lnSpc>
                <a:spcPct val="150000"/>
              </a:lnSpc>
              <a:spcBef>
                <a:spcPts val="505"/>
              </a:spcBef>
              <a:buFont typeface="Arial MT"/>
              <a:buChar char="•"/>
              <a:tabLst>
                <a:tab pos="1181100" algn="l"/>
                <a:tab pos="1181735" algn="l"/>
              </a:tabLst>
            </a:pPr>
            <a:r>
              <a:rPr dirty="0" sz="2000">
                <a:latin typeface="Times New Roman"/>
                <a:cs typeface="Times New Roman"/>
              </a:rPr>
              <a:t>Secure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 key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pairs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(AWS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public</a:t>
            </a:r>
            <a:r>
              <a:rPr dirty="0" sz="2000" spc="-35">
                <a:latin typeface="Times New Roman"/>
                <a:cs typeface="Times New Roman"/>
              </a:rPr>
              <a:t> key,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place).</a:t>
            </a:r>
            <a:endParaRPr sz="2000">
              <a:latin typeface="Times New Roman"/>
              <a:cs typeface="Times New Roman"/>
            </a:endParaRPr>
          </a:p>
          <a:p>
            <a:pPr marL="1181100" indent="-229235">
              <a:lnSpc>
                <a:spcPct val="100000"/>
              </a:lnSpc>
              <a:spcBef>
                <a:spcPts val="1695"/>
              </a:spcBef>
              <a:buFont typeface="Arial MT"/>
              <a:buChar char="•"/>
              <a:tabLst>
                <a:tab pos="1181100" algn="l"/>
                <a:tab pos="1181735" algn="l"/>
              </a:tabLst>
            </a:pP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temporary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that's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deleted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stop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terminate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132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5147310" cy="4152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ns</a:t>
            </a:r>
            <a:endParaRPr sz="2400">
              <a:latin typeface="Times New Roman"/>
              <a:cs typeface="Times New Roman"/>
            </a:endParaRPr>
          </a:p>
          <a:p>
            <a:pPr marL="956310" indent="-457200">
              <a:lnSpc>
                <a:spcPct val="100000"/>
              </a:lnSpc>
              <a:spcBef>
                <a:spcPts val="2010"/>
              </a:spcBef>
              <a:buAutoNum type="arabicPeriod" startAt="2"/>
              <a:tabLst>
                <a:tab pos="956310" algn="l"/>
                <a:tab pos="956944" algn="l"/>
              </a:tabLst>
            </a:pPr>
            <a:r>
              <a:rPr dirty="0" sz="2000">
                <a:latin typeface="Times New Roman"/>
                <a:cs typeface="Times New Roman"/>
              </a:rPr>
              <a:t>AMI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2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2"/>
            </a:pPr>
            <a:endParaRPr sz="1950">
              <a:latin typeface="Times New Roman"/>
              <a:cs typeface="Times New Roman"/>
            </a:endParaRPr>
          </a:p>
          <a:p>
            <a:pPr lvl="1" marL="1870710" indent="-457834">
              <a:lnSpc>
                <a:spcPct val="100000"/>
              </a:lnSpc>
              <a:buAutoNum type="alphaLcPeriod"/>
              <a:tabLst>
                <a:tab pos="1870710" algn="l"/>
                <a:tab pos="187134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Machine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Images</a:t>
            </a:r>
            <a:endParaRPr sz="2000">
              <a:latin typeface="Times New Roman"/>
              <a:cs typeface="Times New Roman"/>
            </a:endParaRPr>
          </a:p>
          <a:p>
            <a:pPr lvl="1" marL="1870710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70710" algn="l"/>
                <a:tab pos="1871345" algn="l"/>
              </a:tabLst>
            </a:pPr>
            <a:r>
              <a:rPr dirty="0" sz="2000">
                <a:latin typeface="Times New Roman"/>
                <a:cs typeface="Times New Roman"/>
              </a:rPr>
              <a:t>Atom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Machine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Images</a:t>
            </a:r>
            <a:endParaRPr sz="2000">
              <a:latin typeface="Times New Roman"/>
              <a:cs typeface="Times New Roman"/>
            </a:endParaRPr>
          </a:p>
          <a:p>
            <a:pPr lvl="1" marL="1870710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70710" algn="l"/>
                <a:tab pos="1871345" algn="l"/>
              </a:tabLst>
            </a:pPr>
            <a:r>
              <a:rPr dirty="0" sz="2000" spc="-30">
                <a:latin typeface="Times New Roman"/>
                <a:cs typeface="Times New Roman"/>
              </a:rPr>
              <a:t>Aviac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Machine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Images</a:t>
            </a:r>
            <a:endParaRPr sz="2000">
              <a:latin typeface="Times New Roman"/>
              <a:cs typeface="Times New Roman"/>
            </a:endParaRPr>
          </a:p>
          <a:p>
            <a:pPr lvl="1" marL="1870710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70710" algn="l"/>
                <a:tab pos="1871345" algn="l"/>
              </a:tabLst>
            </a:pPr>
            <a:r>
              <a:rPr dirty="0" sz="2000">
                <a:latin typeface="Times New Roman"/>
                <a:cs typeface="Times New Roman"/>
              </a:rPr>
              <a:t>None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41351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Ans</a:t>
            </a:r>
            <a:r>
              <a:rPr dirty="0" sz="2000" spc="-10" b="1">
                <a:latin typeface="Times New Roman"/>
                <a:cs typeface="Times New Roman"/>
              </a:rPr>
              <a:t>w</a:t>
            </a:r>
            <a:r>
              <a:rPr dirty="0" sz="2000" b="1">
                <a:latin typeface="Times New Roman"/>
                <a:cs typeface="Times New Roman"/>
              </a:rPr>
              <a:t>er: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Am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spc="-15" b="1">
                <a:latin typeface="Times New Roman"/>
                <a:cs typeface="Times New Roman"/>
              </a:rPr>
              <a:t>z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chine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Ima</a:t>
            </a:r>
            <a:r>
              <a:rPr dirty="0" sz="2000" spc="10" b="1">
                <a:latin typeface="Times New Roman"/>
                <a:cs typeface="Times New Roman"/>
              </a:rPr>
              <a:t>g</a:t>
            </a:r>
            <a:r>
              <a:rPr dirty="0" sz="2000" b="1">
                <a:latin typeface="Times New Roman"/>
                <a:cs typeface="Times New Roman"/>
              </a:rPr>
              <a:t>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132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5189220" cy="4147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ns</a:t>
            </a:r>
            <a:endParaRPr sz="2400">
              <a:latin typeface="Times New Roman"/>
              <a:cs typeface="Times New Roman"/>
            </a:endParaRPr>
          </a:p>
          <a:p>
            <a:pPr marL="953769" indent="-457834">
              <a:lnSpc>
                <a:spcPct val="100000"/>
              </a:lnSpc>
              <a:spcBef>
                <a:spcPts val="1964"/>
              </a:spcBef>
              <a:buAutoNum type="arabicPeriod" startAt="3"/>
              <a:tabLst>
                <a:tab pos="953769" algn="l"/>
                <a:tab pos="954405" algn="l"/>
              </a:tabLst>
            </a:pP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3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3"/>
            </a:pPr>
            <a:endParaRPr sz="1950">
              <a:latin typeface="Times New Roman"/>
              <a:cs typeface="Times New Roman"/>
            </a:endParaRPr>
          </a:p>
          <a:p>
            <a:pPr lvl="1" marL="1868170" indent="-457834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1868170" algn="l"/>
                <a:tab pos="1868805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images</a:t>
            </a:r>
            <a:endParaRPr sz="2000">
              <a:latin typeface="Times New Roman"/>
              <a:cs typeface="Times New Roman"/>
            </a:endParaRPr>
          </a:p>
          <a:p>
            <a:pPr lvl="1" marL="1868170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68170" algn="l"/>
                <a:tab pos="1868805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create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block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lvl="1" marL="1868170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68170" algn="l"/>
                <a:tab pos="1868805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ips</a:t>
            </a:r>
            <a:endParaRPr sz="2000">
              <a:latin typeface="Times New Roman"/>
              <a:cs typeface="Times New Roman"/>
            </a:endParaRPr>
          </a:p>
          <a:p>
            <a:pPr lvl="1" marL="1868170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68170" algn="l"/>
                <a:tab pos="1868805" algn="l"/>
              </a:tabLst>
            </a:pPr>
            <a:r>
              <a:rPr dirty="0" sz="2000">
                <a:latin typeface="Times New Roman"/>
                <a:cs typeface="Times New Roman"/>
              </a:rPr>
              <a:t>None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41097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Answer: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-95" b="1">
                <a:latin typeface="Times New Roman"/>
                <a:cs typeface="Times New Roman"/>
              </a:rPr>
              <a:t>To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create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machine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images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132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5408295" cy="4152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ns</a:t>
            </a:r>
            <a:endParaRPr sz="2400">
              <a:latin typeface="Times New Roman"/>
              <a:cs typeface="Times New Roman"/>
            </a:endParaRPr>
          </a:p>
          <a:p>
            <a:pPr marL="956310" indent="-457200">
              <a:lnSpc>
                <a:spcPct val="100000"/>
              </a:lnSpc>
              <a:spcBef>
                <a:spcPts val="2010"/>
              </a:spcBef>
              <a:buAutoNum type="arabicPeriod" startAt="4"/>
              <a:tabLst>
                <a:tab pos="956310" algn="l"/>
                <a:tab pos="956944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low cost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processor?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4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4"/>
            </a:pPr>
            <a:endParaRPr sz="1950">
              <a:latin typeface="Times New Roman"/>
              <a:cs typeface="Times New Roman"/>
            </a:endParaRPr>
          </a:p>
          <a:p>
            <a:pPr lvl="1" marL="1870710" indent="-457834">
              <a:lnSpc>
                <a:spcPct val="100000"/>
              </a:lnSpc>
              <a:buAutoNum type="alphaLcPeriod"/>
              <a:tabLst>
                <a:tab pos="1870710" algn="l"/>
                <a:tab pos="1871345" algn="l"/>
              </a:tabLst>
            </a:pPr>
            <a:r>
              <a:rPr dirty="0" sz="2000">
                <a:latin typeface="Times New Roman"/>
                <a:cs typeface="Times New Roman"/>
              </a:rPr>
              <a:t>T2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endParaRPr sz="2000">
              <a:latin typeface="Times New Roman"/>
              <a:cs typeface="Times New Roman"/>
            </a:endParaRPr>
          </a:p>
          <a:p>
            <a:pPr lvl="1" marL="1870710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70710" algn="l"/>
                <a:tab pos="1871345" algn="l"/>
              </a:tabLst>
            </a:pPr>
            <a:r>
              <a:rPr dirty="0" sz="2000">
                <a:latin typeface="Times New Roman"/>
                <a:cs typeface="Times New Roman"/>
              </a:rPr>
              <a:t>M4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endParaRPr sz="2000">
              <a:latin typeface="Times New Roman"/>
              <a:cs typeface="Times New Roman"/>
            </a:endParaRPr>
          </a:p>
          <a:p>
            <a:pPr lvl="1" marL="1870710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70710" algn="l"/>
                <a:tab pos="1871345" algn="l"/>
              </a:tabLst>
            </a:pPr>
            <a:r>
              <a:rPr dirty="0" sz="2000">
                <a:latin typeface="Times New Roman"/>
                <a:cs typeface="Times New Roman"/>
              </a:rPr>
              <a:t>M3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endParaRPr sz="2000">
              <a:latin typeface="Times New Roman"/>
              <a:cs typeface="Times New Roman"/>
            </a:endParaRPr>
          </a:p>
          <a:p>
            <a:pPr lvl="1" marL="1870710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70710" algn="l"/>
                <a:tab pos="1871345" algn="l"/>
              </a:tabLst>
            </a:pPr>
            <a:r>
              <a:rPr dirty="0" sz="2000">
                <a:latin typeface="Times New Roman"/>
                <a:cs typeface="Times New Roman"/>
              </a:rPr>
              <a:t>C4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algn="ctr" marR="343535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Answer: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T2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instance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132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5204460" cy="4147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ns</a:t>
            </a:r>
            <a:endParaRPr sz="2400">
              <a:latin typeface="Times New Roman"/>
              <a:cs typeface="Times New Roman"/>
            </a:endParaRPr>
          </a:p>
          <a:p>
            <a:pPr marL="953769" indent="-457834">
              <a:lnSpc>
                <a:spcPct val="100000"/>
              </a:lnSpc>
              <a:spcBef>
                <a:spcPts val="1964"/>
              </a:spcBef>
              <a:buAutoNum type="arabicPeriod" startAt="5"/>
              <a:tabLst>
                <a:tab pos="953769" algn="l"/>
                <a:tab pos="954405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faster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5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5"/>
            </a:pPr>
            <a:endParaRPr sz="1950">
              <a:latin typeface="Times New Roman"/>
              <a:cs typeface="Times New Roman"/>
            </a:endParaRPr>
          </a:p>
          <a:p>
            <a:pPr lvl="1" marL="1868170" indent="-457834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1868170" algn="l"/>
                <a:tab pos="1868805" algn="l"/>
              </a:tabLst>
            </a:pPr>
            <a:r>
              <a:rPr dirty="0" sz="2000" spc="-5">
                <a:latin typeface="Times New Roman"/>
                <a:cs typeface="Times New Roman"/>
              </a:rPr>
              <a:t>T2</a:t>
            </a:r>
            <a:endParaRPr sz="2000">
              <a:latin typeface="Times New Roman"/>
              <a:cs typeface="Times New Roman"/>
            </a:endParaRPr>
          </a:p>
          <a:p>
            <a:pPr lvl="1" marL="1868170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68170" algn="l"/>
                <a:tab pos="1868805" algn="l"/>
              </a:tabLst>
            </a:pPr>
            <a:r>
              <a:rPr dirty="0" sz="2000" spc="-10">
                <a:latin typeface="Times New Roman"/>
                <a:cs typeface="Times New Roman"/>
              </a:rPr>
              <a:t>M4</a:t>
            </a:r>
            <a:endParaRPr sz="2000">
              <a:latin typeface="Times New Roman"/>
              <a:cs typeface="Times New Roman"/>
            </a:endParaRPr>
          </a:p>
          <a:p>
            <a:pPr lvl="1" marL="1868170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68170" algn="l"/>
                <a:tab pos="1868805" algn="l"/>
              </a:tabLst>
            </a:pPr>
            <a:r>
              <a:rPr dirty="0" sz="2000" spc="-10">
                <a:latin typeface="Times New Roman"/>
                <a:cs typeface="Times New Roman"/>
              </a:rPr>
              <a:t>M3</a:t>
            </a:r>
            <a:endParaRPr sz="2000">
              <a:latin typeface="Times New Roman"/>
              <a:cs typeface="Times New Roman"/>
            </a:endParaRPr>
          </a:p>
          <a:p>
            <a:pPr lvl="1" marL="1868170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68170" algn="l"/>
                <a:tab pos="1868805" algn="l"/>
              </a:tabLst>
            </a:pPr>
            <a:r>
              <a:rPr dirty="0" sz="2000" spc="-5">
                <a:latin typeface="Times New Roman"/>
                <a:cs typeface="Times New Roman"/>
              </a:rPr>
              <a:t>C3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41097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C3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132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6604000" cy="4152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ns</a:t>
            </a:r>
            <a:endParaRPr sz="2400">
              <a:latin typeface="Times New Roman"/>
              <a:cs typeface="Times New Roman"/>
            </a:endParaRPr>
          </a:p>
          <a:p>
            <a:pPr marL="945515" indent="-458470">
              <a:lnSpc>
                <a:spcPct val="100000"/>
              </a:lnSpc>
              <a:spcBef>
                <a:spcPts val="2010"/>
              </a:spcBef>
              <a:buAutoNum type="arabicPeriod" startAt="6"/>
              <a:tabLst>
                <a:tab pos="945515" algn="l"/>
                <a:tab pos="946150" algn="l"/>
              </a:tabLst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instance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6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6"/>
            </a:pPr>
            <a:endParaRPr sz="1950">
              <a:latin typeface="Times New Roman"/>
              <a:cs typeface="Times New Roman"/>
            </a:endParaRPr>
          </a:p>
          <a:p>
            <a:pPr lvl="1" marL="1859914" indent="-457834">
              <a:lnSpc>
                <a:spcPct val="100000"/>
              </a:lnSpc>
              <a:buAutoNum type="alphaLcPeriod"/>
              <a:tabLst>
                <a:tab pos="1859914" algn="l"/>
                <a:tab pos="186055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access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LAN</a:t>
            </a:r>
            <a:endParaRPr sz="2000">
              <a:latin typeface="Times New Roman"/>
              <a:cs typeface="Times New Roman"/>
            </a:endParaRPr>
          </a:p>
          <a:p>
            <a:pPr lvl="1" marL="1859914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59914" algn="l"/>
                <a:tab pos="186055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</a:t>
            </a:r>
            <a:endParaRPr sz="2000">
              <a:latin typeface="Times New Roman"/>
              <a:cs typeface="Times New Roman"/>
            </a:endParaRPr>
          </a:p>
          <a:p>
            <a:pPr lvl="1" marL="1859914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59914" algn="l"/>
                <a:tab pos="186055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access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</a:t>
            </a:r>
            <a:endParaRPr sz="2000">
              <a:latin typeface="Times New Roman"/>
              <a:cs typeface="Times New Roman"/>
            </a:endParaRPr>
          </a:p>
          <a:p>
            <a:pPr lvl="1" marL="1859914" indent="-457834">
              <a:lnSpc>
                <a:spcPct val="100000"/>
              </a:lnSpc>
              <a:spcBef>
                <a:spcPts val="1205"/>
              </a:spcBef>
              <a:buAutoNum type="alphaLcPeriod"/>
              <a:tabLst>
                <a:tab pos="1859914" algn="l"/>
                <a:tab pos="186055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WAN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402715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Answer: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95" b="1">
                <a:latin typeface="Times New Roman"/>
                <a:cs typeface="Times New Roman"/>
              </a:rPr>
              <a:t>To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access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instance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through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internet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132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8408670" cy="4152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ns</a:t>
            </a:r>
            <a:endParaRPr sz="2400">
              <a:latin typeface="Times New Roman"/>
              <a:cs typeface="Times New Roman"/>
            </a:endParaRPr>
          </a:p>
          <a:p>
            <a:pPr marL="941705" indent="-457834">
              <a:lnSpc>
                <a:spcPct val="100000"/>
              </a:lnSpc>
              <a:spcBef>
                <a:spcPts val="2010"/>
              </a:spcBef>
              <a:buAutoNum type="arabicPeriod" startAt="7"/>
              <a:tabLst>
                <a:tab pos="941705" algn="l"/>
                <a:tab pos="94234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create </a:t>
            </a:r>
            <a:r>
              <a:rPr dirty="0" sz="2000">
                <a:latin typeface="Times New Roman"/>
                <a:cs typeface="Times New Roman"/>
              </a:rPr>
              <a:t>a 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used?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7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7"/>
            </a:pPr>
            <a:endParaRPr sz="1950">
              <a:latin typeface="Times New Roman"/>
              <a:cs typeface="Times New Roman"/>
            </a:endParaRPr>
          </a:p>
          <a:p>
            <a:pPr lvl="1" marL="1856105" indent="-457834">
              <a:lnSpc>
                <a:spcPct val="100000"/>
              </a:lnSpc>
              <a:buAutoNum type="alphaLcPeriod"/>
              <a:tabLst>
                <a:tab pos="1856105" algn="l"/>
                <a:tab pos="1856739" algn="l"/>
              </a:tabLst>
            </a:pPr>
            <a:r>
              <a:rPr dirty="0" sz="2000">
                <a:latin typeface="Times New Roman"/>
                <a:cs typeface="Times New Roman"/>
              </a:rPr>
              <a:t>Bucket</a:t>
            </a:r>
            <a:endParaRPr sz="2000">
              <a:latin typeface="Times New Roman"/>
              <a:cs typeface="Times New Roman"/>
            </a:endParaRPr>
          </a:p>
          <a:p>
            <a:pPr lvl="1" marL="1856105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56105" algn="l"/>
                <a:tab pos="1856739" algn="l"/>
              </a:tabLst>
            </a:pPr>
            <a:r>
              <a:rPr dirty="0" sz="2000">
                <a:latin typeface="Times New Roman"/>
                <a:cs typeface="Times New Roman"/>
              </a:rPr>
              <a:t>RDS</a:t>
            </a:r>
            <a:endParaRPr sz="2000">
              <a:latin typeface="Times New Roman"/>
              <a:cs typeface="Times New Roman"/>
            </a:endParaRPr>
          </a:p>
          <a:p>
            <a:pPr lvl="1" marL="1856105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56105" algn="l"/>
                <a:tab pos="1856739" algn="l"/>
              </a:tabLst>
            </a:pPr>
            <a:r>
              <a:rPr dirty="0" sz="2000">
                <a:latin typeface="Times New Roman"/>
                <a:cs typeface="Times New Roman"/>
              </a:rPr>
              <a:t>EC2</a:t>
            </a:r>
            <a:endParaRPr sz="2000">
              <a:latin typeface="Times New Roman"/>
              <a:cs typeface="Times New Roman"/>
            </a:endParaRPr>
          </a:p>
          <a:p>
            <a:pPr lvl="1" marL="1856105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56105" algn="l"/>
                <a:tab pos="1856739" algn="l"/>
              </a:tabLst>
            </a:pPr>
            <a:r>
              <a:rPr dirty="0" sz="2000">
                <a:latin typeface="Times New Roman"/>
                <a:cs typeface="Times New Roman"/>
              </a:rPr>
              <a:t>IAM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398905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Answer: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EC2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132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5374005" cy="4145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ns</a:t>
            </a:r>
            <a:endParaRPr sz="2400">
              <a:latin typeface="Times New Roman"/>
              <a:cs typeface="Times New Roman"/>
            </a:endParaRPr>
          </a:p>
          <a:p>
            <a:pPr marL="956310" indent="-457200">
              <a:lnSpc>
                <a:spcPct val="100000"/>
              </a:lnSpc>
              <a:spcBef>
                <a:spcPts val="1955"/>
              </a:spcBef>
              <a:buAutoNum type="arabicPeriod" startAt="8"/>
              <a:tabLst>
                <a:tab pos="956310" algn="l"/>
                <a:tab pos="956944" algn="l"/>
              </a:tabLst>
            </a:pP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53: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8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8"/>
            </a:pPr>
            <a:endParaRPr sz="1950">
              <a:latin typeface="Times New Roman"/>
              <a:cs typeface="Times New Roman"/>
            </a:endParaRPr>
          </a:p>
          <a:p>
            <a:pPr lvl="1" marL="1870710" indent="-457834">
              <a:lnSpc>
                <a:spcPct val="100000"/>
              </a:lnSpc>
              <a:buAutoNum type="alphaLcPeriod"/>
              <a:tabLst>
                <a:tab pos="1870710" algn="l"/>
                <a:tab pos="187134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otocol</a:t>
            </a:r>
            <a:endParaRPr sz="2000">
              <a:latin typeface="Times New Roman"/>
              <a:cs typeface="Times New Roman"/>
            </a:endParaRPr>
          </a:p>
          <a:p>
            <a:pPr lvl="1" marL="1870710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70710" algn="l"/>
                <a:tab pos="187134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method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endParaRPr sz="2000">
              <a:latin typeface="Times New Roman"/>
              <a:cs typeface="Times New Roman"/>
            </a:endParaRPr>
          </a:p>
          <a:p>
            <a:pPr lvl="1" marL="1870710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70710" algn="l"/>
                <a:tab pos="187134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path</a:t>
            </a:r>
            <a:endParaRPr sz="2000">
              <a:latin typeface="Times New Roman"/>
              <a:cs typeface="Times New Roman"/>
            </a:endParaRPr>
          </a:p>
          <a:p>
            <a:pPr lvl="1" marL="1870710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1870710" algn="l"/>
                <a:tab pos="187134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scalable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41351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Answer:</a:t>
            </a:r>
            <a:r>
              <a:rPr dirty="0" sz="2000" spc="-1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scalable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DNS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web service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132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6014085" cy="458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ns</a:t>
            </a:r>
            <a:endParaRPr sz="2400">
              <a:latin typeface="Times New Roman"/>
              <a:cs typeface="Times New Roman"/>
            </a:endParaRPr>
          </a:p>
          <a:p>
            <a:pPr marL="941705" indent="-457834">
              <a:lnSpc>
                <a:spcPct val="100000"/>
              </a:lnSpc>
              <a:spcBef>
                <a:spcPts val="1935"/>
              </a:spcBef>
              <a:buAutoNum type="arabicPeriod" startAt="9"/>
              <a:tabLst>
                <a:tab pos="941705" algn="l"/>
                <a:tab pos="942340" algn="l"/>
                <a:tab pos="5464810" algn="l"/>
              </a:tabLst>
            </a:pPr>
            <a:r>
              <a:rPr dirty="0" sz="2000" spc="-5">
                <a:latin typeface="Times New Roman"/>
                <a:cs typeface="Times New Roman"/>
              </a:rPr>
              <a:t>Simple </a:t>
            </a:r>
            <a:r>
              <a:rPr dirty="0" sz="2000">
                <a:latin typeface="Times New Roman"/>
                <a:cs typeface="Times New Roman"/>
              </a:rPr>
              <a:t>Notification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_.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9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9"/>
            </a:pPr>
            <a:endParaRPr sz="2800">
              <a:latin typeface="Times New Roman"/>
              <a:cs typeface="Times New Roman"/>
            </a:endParaRPr>
          </a:p>
          <a:p>
            <a:pPr lvl="1" marL="2084705" indent="-457834">
              <a:lnSpc>
                <a:spcPct val="100000"/>
              </a:lnSpc>
              <a:buAutoNum type="alphaLcPeriod"/>
              <a:tabLst>
                <a:tab pos="2084705" algn="l"/>
                <a:tab pos="2085339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notification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endParaRPr sz="2000">
              <a:latin typeface="Times New Roman"/>
              <a:cs typeface="Times New Roman"/>
            </a:endParaRPr>
          </a:p>
          <a:p>
            <a:pPr lvl="1" marL="2084705" indent="-457834">
              <a:lnSpc>
                <a:spcPct val="100000"/>
              </a:lnSpc>
              <a:spcBef>
                <a:spcPts val="1710"/>
              </a:spcBef>
              <a:buAutoNum type="alphaLcPeriod"/>
              <a:tabLst>
                <a:tab pos="2084705" algn="l"/>
                <a:tab pos="2085339" algn="l"/>
              </a:tabLst>
            </a:pP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protocol</a:t>
            </a:r>
            <a:endParaRPr sz="2000">
              <a:latin typeface="Times New Roman"/>
              <a:cs typeface="Times New Roman"/>
            </a:endParaRPr>
          </a:p>
          <a:p>
            <a:pPr lvl="1" marL="2084705" indent="-457834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2084705" algn="l"/>
                <a:tab pos="2085339" algn="l"/>
              </a:tabLst>
            </a:pP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  <a:p>
            <a:pPr lvl="1" marL="2084705" indent="-457834">
              <a:lnSpc>
                <a:spcPct val="100000"/>
              </a:lnSpc>
              <a:spcBef>
                <a:spcPts val="1695"/>
              </a:spcBef>
              <a:buAutoNum type="alphaLcPeriod"/>
              <a:tabLst>
                <a:tab pos="2084705" algn="l"/>
                <a:tab pos="2085339" algn="l"/>
              </a:tabLst>
            </a:pPr>
            <a:r>
              <a:rPr dirty="0" sz="2000">
                <a:latin typeface="Times New Roman"/>
                <a:cs typeface="Times New Roman"/>
              </a:rPr>
              <a:t>None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1627505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Answer: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95" b="1">
                <a:latin typeface="Times New Roman"/>
                <a:cs typeface="Times New Roman"/>
              </a:rPr>
              <a:t>To</a:t>
            </a:r>
            <a:r>
              <a:rPr dirty="0" sz="2000" b="1">
                <a:latin typeface="Times New Roman"/>
                <a:cs typeface="Times New Roman"/>
              </a:rPr>
              <a:t> send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notification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end user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132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7525384" cy="458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09638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ns</a:t>
            </a:r>
            <a:endParaRPr sz="2400">
              <a:latin typeface="Times New Roman"/>
              <a:cs typeface="Times New Roman"/>
            </a:endParaRPr>
          </a:p>
          <a:p>
            <a:pPr marL="816610" indent="-457834">
              <a:lnSpc>
                <a:spcPct val="100000"/>
              </a:lnSpc>
              <a:spcBef>
                <a:spcPts val="1935"/>
              </a:spcBef>
              <a:buAutoNum type="arabicPeriod" startAt="10"/>
              <a:tabLst>
                <a:tab pos="816610" algn="l"/>
                <a:tab pos="817244" algn="l"/>
                <a:tab pos="2852420" algn="l"/>
              </a:tabLst>
            </a:pPr>
            <a:r>
              <a:rPr dirty="0" sz="2000">
                <a:latin typeface="Times New Roman"/>
                <a:cs typeface="Times New Roman"/>
              </a:rPr>
              <a:t>SNS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Times New Roman"/>
                <a:cs typeface="Times New Roman"/>
              </a:rPr>
              <a:t>notification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messages</a:t>
            </a:r>
            <a:r>
              <a:rPr dirty="0" sz="2000">
                <a:latin typeface="Times New Roman"/>
                <a:cs typeface="Times New Roman"/>
              </a:rPr>
              <a:t> 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tier</a:t>
            </a:r>
            <a:r>
              <a:rPr dirty="0" sz="2000">
                <a:latin typeface="Times New Roman"/>
                <a:cs typeface="Times New Roman"/>
              </a:rPr>
              <a:t> per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month.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10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0"/>
            </a:pPr>
            <a:endParaRPr sz="2800">
              <a:latin typeface="Times New Roman"/>
              <a:cs typeface="Times New Roman"/>
            </a:endParaRPr>
          </a:p>
          <a:p>
            <a:pPr lvl="1" marL="1960245" indent="-457834">
              <a:lnSpc>
                <a:spcPct val="100000"/>
              </a:lnSpc>
              <a:buAutoNum type="alphaLcPeriod"/>
              <a:tabLst>
                <a:tab pos="1960245" algn="l"/>
                <a:tab pos="1960880" algn="l"/>
              </a:tabLst>
            </a:pPr>
            <a:r>
              <a:rPr dirty="0" sz="2000">
                <a:latin typeface="Times New Roman"/>
                <a:cs typeface="Times New Roman"/>
              </a:rPr>
              <a:t>2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million</a:t>
            </a:r>
            <a:endParaRPr sz="2000">
              <a:latin typeface="Times New Roman"/>
              <a:cs typeface="Times New Roman"/>
            </a:endParaRPr>
          </a:p>
          <a:p>
            <a:pPr lvl="1" marL="1960245" indent="-457834">
              <a:lnSpc>
                <a:spcPct val="100000"/>
              </a:lnSpc>
              <a:spcBef>
                <a:spcPts val="1710"/>
              </a:spcBef>
              <a:buAutoNum type="alphaLcPeriod"/>
              <a:tabLst>
                <a:tab pos="1960245" algn="l"/>
                <a:tab pos="1960880" algn="l"/>
              </a:tabLst>
            </a:pP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million</a:t>
            </a:r>
            <a:endParaRPr sz="2000">
              <a:latin typeface="Times New Roman"/>
              <a:cs typeface="Times New Roman"/>
            </a:endParaRPr>
          </a:p>
          <a:p>
            <a:pPr lvl="1" marL="1960245" indent="-457834">
              <a:lnSpc>
                <a:spcPct val="100000"/>
              </a:lnSpc>
              <a:spcBef>
                <a:spcPts val="1700"/>
              </a:spcBef>
              <a:buAutoNum type="alphaLcPeriod"/>
              <a:tabLst>
                <a:tab pos="1960245" algn="l"/>
                <a:tab pos="1960880" algn="l"/>
              </a:tabLst>
            </a:pPr>
            <a:r>
              <a:rPr dirty="0" sz="2000">
                <a:latin typeface="Times New Roman"/>
                <a:cs typeface="Times New Roman"/>
              </a:rPr>
              <a:t>3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million</a:t>
            </a:r>
            <a:endParaRPr sz="2000">
              <a:latin typeface="Times New Roman"/>
              <a:cs typeface="Times New Roman"/>
            </a:endParaRPr>
          </a:p>
          <a:p>
            <a:pPr lvl="1" marL="1960245" indent="-457834">
              <a:lnSpc>
                <a:spcPct val="100000"/>
              </a:lnSpc>
              <a:spcBef>
                <a:spcPts val="1695"/>
              </a:spcBef>
              <a:buAutoNum type="alphaLcPeriod"/>
              <a:tabLst>
                <a:tab pos="1960245" algn="l"/>
                <a:tab pos="1960880" algn="l"/>
              </a:tabLst>
            </a:pPr>
            <a:r>
              <a:rPr dirty="0" sz="2000">
                <a:latin typeface="Times New Roman"/>
                <a:cs typeface="Times New Roman"/>
              </a:rPr>
              <a:t>None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algn="r" marR="4079875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Answer: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million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132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1395075" cy="4604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ns</a:t>
            </a:r>
            <a:endParaRPr sz="2400">
              <a:latin typeface="Times New Roman"/>
              <a:cs typeface="Times New Roman"/>
            </a:endParaRPr>
          </a:p>
          <a:p>
            <a:pPr marL="808990" indent="-457834">
              <a:lnSpc>
                <a:spcPct val="100000"/>
              </a:lnSpc>
              <a:spcBef>
                <a:spcPts val="1964"/>
              </a:spcBef>
              <a:buAutoNum type="arabicPeriod" startAt="11"/>
              <a:tabLst>
                <a:tab pos="808990" algn="l"/>
                <a:tab pos="809625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is/are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CloudFront?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11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11"/>
            </a:pPr>
            <a:endParaRPr sz="1950">
              <a:latin typeface="Times New Roman"/>
              <a:cs typeface="Times New Roman"/>
            </a:endParaRPr>
          </a:p>
          <a:p>
            <a:pPr lvl="1" marL="2084705" indent="-457834">
              <a:lnSpc>
                <a:spcPct val="100000"/>
              </a:lnSpc>
              <a:buAutoNum type="alphaLcPeriod"/>
              <a:tabLst>
                <a:tab pos="2084705" algn="l"/>
                <a:tab pos="2085339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retrieves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om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cket.</a:t>
            </a:r>
            <a:endParaRPr sz="2000">
              <a:latin typeface="Times New Roman"/>
              <a:cs typeface="Times New Roman"/>
            </a:endParaRPr>
          </a:p>
          <a:p>
            <a:pPr lvl="1" marL="2084705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2084705" algn="l"/>
                <a:tab pos="2085339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retrieves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datacenter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locations.</a:t>
            </a:r>
            <a:endParaRPr sz="2000">
              <a:latin typeface="Times New Roman"/>
              <a:cs typeface="Times New Roman"/>
            </a:endParaRPr>
          </a:p>
          <a:p>
            <a:pPr lvl="1" marL="2084705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2084705" algn="l"/>
                <a:tab pos="2085339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retrieves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bucket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distributes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multiple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datacenter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locations.</a:t>
            </a:r>
            <a:endParaRPr sz="2000">
              <a:latin typeface="Times New Roman"/>
              <a:cs typeface="Times New Roman"/>
            </a:endParaRPr>
          </a:p>
          <a:p>
            <a:pPr lvl="1" marL="2084705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2084705" algn="l"/>
                <a:tab pos="2085339" algn="l"/>
              </a:tabLst>
            </a:pPr>
            <a:r>
              <a:rPr dirty="0" sz="2000">
                <a:latin typeface="Times New Roman"/>
                <a:cs typeface="Times New Roman"/>
              </a:rPr>
              <a:t>None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Times New Roman"/>
              <a:cs typeface="Times New Roman"/>
            </a:endParaRPr>
          </a:p>
          <a:p>
            <a:pPr marL="1627505" marR="5080">
              <a:lnSpc>
                <a:spcPct val="150000"/>
              </a:lnSpc>
            </a:pPr>
            <a:r>
              <a:rPr dirty="0" sz="2000" b="1">
                <a:latin typeface="Times New Roman"/>
                <a:cs typeface="Times New Roman"/>
              </a:rPr>
              <a:t>Answer: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It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retrieves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from</a:t>
            </a:r>
            <a:r>
              <a:rPr dirty="0" sz="2000" spc="-1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Amazon S3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bucket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distributes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 multiple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datacenter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locations.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5652" y="2506979"/>
            <a:ext cx="3377184" cy="34152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4850" y="1243965"/>
            <a:ext cx="7760970" cy="5249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Features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	EC2</a:t>
            </a:r>
            <a:endParaRPr sz="2400">
              <a:latin typeface="Times New Roman"/>
              <a:cs typeface="Times New Roman"/>
            </a:endParaRPr>
          </a:p>
          <a:p>
            <a:pPr marL="725170" indent="-229235">
              <a:lnSpc>
                <a:spcPct val="100000"/>
              </a:lnSpc>
              <a:spcBef>
                <a:spcPts val="2039"/>
              </a:spcBef>
              <a:buFont typeface="Arial MT"/>
              <a:buChar char="•"/>
              <a:tabLst>
                <a:tab pos="725170" algn="l"/>
                <a:tab pos="725805" algn="l"/>
              </a:tabLst>
            </a:pPr>
            <a:r>
              <a:rPr dirty="0" sz="2000">
                <a:latin typeface="Times New Roman"/>
                <a:cs typeface="Times New Roman"/>
              </a:rPr>
              <a:t>Persistent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volumes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 Block</a:t>
            </a:r>
            <a:endParaRPr sz="2000">
              <a:latin typeface="Times New Roman"/>
              <a:cs typeface="Times New Roman"/>
            </a:endParaRPr>
          </a:p>
          <a:p>
            <a:pPr marL="72517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(Amazon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EBS),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EBS</a:t>
            </a:r>
            <a:r>
              <a:rPr dirty="0" sz="2000">
                <a:latin typeface="Times New Roman"/>
                <a:cs typeface="Times New Roman"/>
              </a:rPr>
              <a:t> volumes.</a:t>
            </a:r>
            <a:endParaRPr sz="2000">
              <a:latin typeface="Times New Roman"/>
              <a:cs typeface="Times New Roman"/>
            </a:endParaRPr>
          </a:p>
          <a:p>
            <a:pPr marL="725170" marR="7302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25170" algn="l"/>
                <a:tab pos="725805" algn="l"/>
              </a:tabLst>
            </a:pPr>
            <a:r>
              <a:rPr dirty="0" sz="2000">
                <a:latin typeface="Times New Roman"/>
                <a:cs typeface="Times New Roman"/>
              </a:rPr>
              <a:t>Multiple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Availability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Zones.</a:t>
            </a:r>
            <a:endParaRPr sz="2000">
              <a:latin typeface="Times New Roman"/>
              <a:cs typeface="Times New Roman"/>
            </a:endParaRPr>
          </a:p>
          <a:p>
            <a:pPr marL="725170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25170" algn="l"/>
                <a:tab pos="72580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firewall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protocols,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ports,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source</a:t>
            </a:r>
            <a:endParaRPr sz="2000">
              <a:latin typeface="Times New Roman"/>
              <a:cs typeface="Times New Roman"/>
            </a:endParaRPr>
          </a:p>
          <a:p>
            <a:pPr marL="72517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ranges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groups.</a:t>
            </a:r>
            <a:endParaRPr sz="2000">
              <a:latin typeface="Times New Roman"/>
              <a:cs typeface="Times New Roman"/>
            </a:endParaRPr>
          </a:p>
          <a:p>
            <a:pPr marL="725170" marR="979169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25170" algn="l"/>
                <a:tab pos="725805" algn="l"/>
              </a:tabLst>
            </a:pPr>
            <a:r>
              <a:rPr dirty="0" sz="2000" spc="-5">
                <a:latin typeface="Times New Roman"/>
                <a:cs typeface="Times New Roman"/>
              </a:rPr>
              <a:t>Static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IPv4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dynamic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Elastic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addresses.</a:t>
            </a:r>
            <a:endParaRPr sz="2000">
              <a:latin typeface="Times New Roman"/>
              <a:cs typeface="Times New Roman"/>
            </a:endParaRPr>
          </a:p>
          <a:p>
            <a:pPr marL="725170" indent="-2292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25170" algn="l"/>
                <a:tab pos="725805" algn="l"/>
              </a:tabLst>
            </a:pPr>
            <a:r>
              <a:rPr dirty="0" sz="2000" spc="-5">
                <a:latin typeface="Times New Roman"/>
                <a:cs typeface="Times New Roman"/>
              </a:rPr>
              <a:t>Metadata,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-5">
                <a:latin typeface="Times New Roman"/>
                <a:cs typeface="Times New Roman"/>
              </a:rPr>
              <a:t>tags,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assign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endParaRPr sz="2000">
              <a:latin typeface="Times New Roman"/>
              <a:cs typeface="Times New Roman"/>
            </a:endParaRPr>
          </a:p>
          <a:p>
            <a:pPr marL="72517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EC2 </a:t>
            </a:r>
            <a:r>
              <a:rPr dirty="0" sz="2000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 algn="just" marL="725170" marR="25654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725805" algn="l"/>
              </a:tabLst>
            </a:pPr>
            <a:r>
              <a:rPr dirty="0" sz="2000" spc="-15">
                <a:latin typeface="Times New Roman"/>
                <a:cs typeface="Times New Roman"/>
              </a:rPr>
              <a:t>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create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logically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isolated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optionally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known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(VPCs).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132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1407140" cy="4606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ns</a:t>
            </a:r>
            <a:endParaRPr sz="2400">
              <a:latin typeface="Times New Roman"/>
              <a:cs typeface="Times New Roman"/>
            </a:endParaRPr>
          </a:p>
          <a:p>
            <a:pPr marL="808990" marR="5080" indent="-457200">
              <a:lnSpc>
                <a:spcPct val="150000"/>
              </a:lnSpc>
              <a:spcBef>
                <a:spcPts val="780"/>
              </a:spcBef>
              <a:buAutoNum type="arabicPeriod" startAt="12"/>
              <a:tabLst>
                <a:tab pos="808990" algn="l"/>
                <a:tab pos="809625" algn="l"/>
              </a:tabLst>
            </a:pP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videos,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viewers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low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latency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transfer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speeds.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12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12"/>
            </a:pPr>
            <a:endParaRPr sz="1950">
              <a:latin typeface="Times New Roman"/>
              <a:cs typeface="Times New Roman"/>
            </a:endParaRPr>
          </a:p>
          <a:p>
            <a:pPr lvl="1" marL="2084705" indent="-457834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2084705" algn="l"/>
                <a:tab pos="2085339" algn="l"/>
              </a:tabLst>
            </a:pPr>
            <a:r>
              <a:rPr dirty="0" sz="2000">
                <a:latin typeface="Times New Roman"/>
                <a:cs typeface="Times New Roman"/>
              </a:rPr>
              <a:t>VPN</a:t>
            </a:r>
            <a:endParaRPr sz="2000">
              <a:latin typeface="Times New Roman"/>
              <a:cs typeface="Times New Roman"/>
            </a:endParaRPr>
          </a:p>
          <a:p>
            <a:pPr lvl="1" marL="2084705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2084705" algn="l"/>
                <a:tab pos="2085339" algn="l"/>
              </a:tabLst>
            </a:pPr>
            <a:r>
              <a:rPr dirty="0" sz="2000" spc="5">
                <a:latin typeface="Times New Roman"/>
                <a:cs typeface="Times New Roman"/>
              </a:rPr>
              <a:t>DNS</a:t>
            </a:r>
            <a:endParaRPr sz="2000">
              <a:latin typeface="Times New Roman"/>
              <a:cs typeface="Times New Roman"/>
            </a:endParaRPr>
          </a:p>
          <a:p>
            <a:pPr lvl="1" marL="2084705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2084705" algn="l"/>
                <a:tab pos="2085339" algn="l"/>
              </a:tabLst>
            </a:pPr>
            <a:r>
              <a:rPr dirty="0" sz="2000">
                <a:latin typeface="Times New Roman"/>
                <a:cs typeface="Times New Roman"/>
              </a:rPr>
              <a:t>CDN</a:t>
            </a:r>
            <a:endParaRPr sz="2000">
              <a:latin typeface="Times New Roman"/>
              <a:cs typeface="Times New Roman"/>
            </a:endParaRPr>
          </a:p>
          <a:p>
            <a:pPr lvl="1" marL="2084705" indent="-457834">
              <a:lnSpc>
                <a:spcPct val="100000"/>
              </a:lnSpc>
              <a:spcBef>
                <a:spcPts val="1200"/>
              </a:spcBef>
              <a:buAutoNum type="alphaLcPeriod"/>
              <a:tabLst>
                <a:tab pos="2084705" algn="l"/>
                <a:tab pos="2085339" algn="l"/>
              </a:tabLst>
            </a:pPr>
            <a:r>
              <a:rPr dirty="0" sz="2000">
                <a:latin typeface="Times New Roman"/>
                <a:cs typeface="Times New Roman"/>
              </a:rPr>
              <a:t>CloudFront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62750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Answer: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CloudFront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132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7781925" cy="5082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Assignment</a:t>
            </a:r>
            <a:endParaRPr sz="2400">
              <a:latin typeface="Times New Roman"/>
              <a:cs typeface="Times New Roman"/>
            </a:endParaRPr>
          </a:p>
          <a:p>
            <a:pPr marL="955675" indent="-457834">
              <a:lnSpc>
                <a:spcPct val="100000"/>
              </a:lnSpc>
              <a:spcBef>
                <a:spcPts val="2125"/>
              </a:spcBef>
              <a:buAutoNum type="arabicPeriod"/>
              <a:tabLst>
                <a:tab pos="955675" algn="l"/>
                <a:tab pos="956310" algn="l"/>
              </a:tabLst>
            </a:pPr>
            <a:r>
              <a:rPr dirty="0" sz="2000">
                <a:latin typeface="Times New Roman"/>
                <a:cs typeface="Times New Roman"/>
              </a:rPr>
              <a:t>List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type.</a:t>
            </a:r>
            <a:endParaRPr sz="2000">
              <a:latin typeface="Times New Roman"/>
              <a:cs typeface="Times New Roman"/>
            </a:endParaRPr>
          </a:p>
          <a:p>
            <a:pPr marL="955675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55675" algn="l"/>
                <a:tab pos="956310" algn="l"/>
              </a:tabLst>
            </a:pPr>
            <a:r>
              <a:rPr dirty="0" sz="2000" spc="-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ent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</a:t>
            </a:r>
            <a:r>
              <a:rPr dirty="0" sz="2000" spc="5">
                <a:latin typeface="Times New Roman"/>
                <a:cs typeface="Times New Roman"/>
              </a:rPr>
              <a:t>h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nen</a:t>
            </a:r>
            <a:r>
              <a:rPr dirty="0" sz="2000">
                <a:latin typeface="Times New Roman"/>
                <a:cs typeface="Times New Roman"/>
              </a:rPr>
              <a:t>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155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W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955675" indent="-457834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955675" algn="l"/>
                <a:tab pos="956310" algn="l"/>
              </a:tabLst>
            </a:pPr>
            <a:r>
              <a:rPr dirty="0" sz="2000">
                <a:latin typeface="Times New Roman"/>
                <a:cs typeface="Times New Roman"/>
              </a:rPr>
              <a:t>Ex</a:t>
            </a:r>
            <a:r>
              <a:rPr dirty="0" sz="2000" spc="1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azon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achine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ages.</a:t>
            </a:r>
            <a:endParaRPr sz="2000">
              <a:latin typeface="Times New Roman"/>
              <a:cs typeface="Times New Roman"/>
            </a:endParaRPr>
          </a:p>
          <a:p>
            <a:pPr marL="955675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55675" algn="l"/>
                <a:tab pos="956310" algn="l"/>
              </a:tabLst>
            </a:pPr>
            <a:r>
              <a:rPr dirty="0" sz="2000">
                <a:latin typeface="Times New Roman"/>
                <a:cs typeface="Times New Roman"/>
              </a:rPr>
              <a:t>Mention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AMI?</a:t>
            </a:r>
            <a:endParaRPr sz="2000">
              <a:latin typeface="Times New Roman"/>
              <a:cs typeface="Times New Roman"/>
            </a:endParaRPr>
          </a:p>
          <a:p>
            <a:pPr marL="955675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55675" algn="l"/>
                <a:tab pos="956310" algn="l"/>
              </a:tabLst>
            </a:pPr>
            <a:r>
              <a:rPr dirty="0" sz="2000" spc="-5">
                <a:latin typeface="Times New Roman"/>
                <a:cs typeface="Times New Roman"/>
              </a:rPr>
              <a:t>Differentiate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 marL="955675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55675" algn="l"/>
                <a:tab pos="956310" algn="l"/>
              </a:tabLst>
            </a:pP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>
                <a:latin typeface="Times New Roman"/>
                <a:cs typeface="Times New Roman"/>
              </a:rPr>
              <a:t> document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step.</a:t>
            </a:r>
            <a:endParaRPr sz="2000">
              <a:latin typeface="Times New Roman"/>
              <a:cs typeface="Times New Roman"/>
            </a:endParaRPr>
          </a:p>
          <a:p>
            <a:pPr marL="955675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55675" algn="l"/>
                <a:tab pos="956310" algn="l"/>
              </a:tabLst>
            </a:pP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>
                <a:latin typeface="Times New Roman"/>
                <a:cs typeface="Times New Roman"/>
              </a:rPr>
              <a:t> document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allocate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 marL="955675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55675" algn="l"/>
                <a:tab pos="956310" algn="l"/>
              </a:tabLst>
            </a:pPr>
            <a:r>
              <a:rPr dirty="0" sz="2000">
                <a:latin typeface="Times New Roman"/>
                <a:cs typeface="Times New Roman"/>
              </a:rPr>
              <a:t>Mention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5">
                <a:latin typeface="Times New Roman"/>
                <a:cs typeface="Times New Roman"/>
              </a:rPr>
              <a:t> practices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EC2?</a:t>
            </a:r>
            <a:endParaRPr sz="2000">
              <a:latin typeface="Times New Roman"/>
              <a:cs typeface="Times New Roman"/>
            </a:endParaRPr>
          </a:p>
          <a:p>
            <a:pPr marL="955675" indent="-457834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955675" algn="l"/>
                <a:tab pos="95631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pricing.</a:t>
            </a:r>
            <a:endParaRPr sz="2000">
              <a:latin typeface="Times New Roman"/>
              <a:cs typeface="Times New Roman"/>
            </a:endParaRPr>
          </a:p>
          <a:p>
            <a:pPr marL="955675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55675" algn="l"/>
                <a:tab pos="95631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132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1423650" cy="5331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Summary</a:t>
            </a:r>
            <a:endParaRPr sz="2400">
              <a:latin typeface="Times New Roman"/>
              <a:cs typeface="Times New Roman"/>
            </a:endParaRPr>
          </a:p>
          <a:p>
            <a:pPr marL="787400" marR="348615" indent="-287020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787400" algn="l"/>
                <a:tab pos="788035" algn="l"/>
              </a:tabLst>
            </a:pPr>
            <a:r>
              <a:rPr dirty="0" sz="1900" spc="-10">
                <a:latin typeface="Times New Roman"/>
                <a:cs typeface="Times New Roman"/>
              </a:rPr>
              <a:t>Amazon</a:t>
            </a:r>
            <a:r>
              <a:rPr dirty="0" sz="1900" spc="2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Elastic </a:t>
            </a:r>
            <a:r>
              <a:rPr dirty="0" sz="1900" spc="-10">
                <a:latin typeface="Times New Roman"/>
                <a:cs typeface="Times New Roman"/>
              </a:rPr>
              <a:t>Compute</a:t>
            </a:r>
            <a:r>
              <a:rPr dirty="0" sz="1900" spc="3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Cloud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(Amazon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EC2)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provides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scalable computing</a:t>
            </a:r>
            <a:r>
              <a:rPr dirty="0" sz="1900" spc="3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capacity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</a:t>
            </a:r>
            <a:r>
              <a:rPr dirty="0" sz="1900" spc="-114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Amazon </a:t>
            </a:r>
            <a:r>
              <a:rPr dirty="0" sz="1900" spc="-50">
                <a:latin typeface="Times New Roman"/>
                <a:cs typeface="Times New Roman"/>
              </a:rPr>
              <a:t>Web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Services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30">
                <a:latin typeface="Times New Roman"/>
                <a:cs typeface="Times New Roman"/>
              </a:rPr>
              <a:t>(AWS)</a:t>
            </a:r>
            <a:r>
              <a:rPr dirty="0" sz="1900" spc="-5">
                <a:latin typeface="Times New Roman"/>
                <a:cs typeface="Times New Roman"/>
              </a:rPr>
              <a:t> cloud.</a:t>
            </a:r>
            <a:endParaRPr sz="1900">
              <a:latin typeface="Times New Roman"/>
              <a:cs typeface="Times New Roman"/>
            </a:endParaRPr>
          </a:p>
          <a:p>
            <a:pPr marL="787400" marR="66040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87400" algn="l"/>
                <a:tab pos="788035" algn="l"/>
              </a:tabLst>
            </a:pPr>
            <a:r>
              <a:rPr dirty="0" sz="1900" spc="-10">
                <a:latin typeface="Times New Roman"/>
                <a:cs typeface="Times New Roman"/>
              </a:rPr>
              <a:t>Amazon</a:t>
            </a:r>
            <a:r>
              <a:rPr dirty="0" sz="1900" spc="2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Elastic </a:t>
            </a:r>
            <a:r>
              <a:rPr dirty="0" sz="1900" spc="-10">
                <a:latin typeface="Times New Roman"/>
                <a:cs typeface="Times New Roman"/>
              </a:rPr>
              <a:t>Compute</a:t>
            </a:r>
            <a:r>
              <a:rPr dirty="0" sz="1900" spc="3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Cloud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run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command</a:t>
            </a:r>
            <a:r>
              <a:rPr dirty="0" sz="1900" spc="4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lets you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remotely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and securely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manage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configuration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of 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your</a:t>
            </a:r>
            <a:r>
              <a:rPr dirty="0" sz="1900" spc="-11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Amazon</a:t>
            </a:r>
            <a:r>
              <a:rPr dirty="0" sz="1900" spc="2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EC2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instances,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virtual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machines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(VMs)</a:t>
            </a:r>
            <a:r>
              <a:rPr dirty="0" sz="1900" spc="4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and servers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hybrid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environments,</a:t>
            </a:r>
            <a:r>
              <a:rPr dirty="0" sz="1900" spc="4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or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VMs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from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other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cloud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providers.</a:t>
            </a:r>
            <a:endParaRPr sz="1900">
              <a:latin typeface="Times New Roman"/>
              <a:cs typeface="Times New Roman"/>
            </a:endParaRPr>
          </a:p>
          <a:p>
            <a:pPr marL="787400" marR="461009" indent="-28702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787400" algn="l"/>
                <a:tab pos="788035" algn="l"/>
              </a:tabLst>
            </a:pPr>
            <a:r>
              <a:rPr dirty="0" sz="1900" spc="-70">
                <a:latin typeface="Times New Roman"/>
                <a:cs typeface="Times New Roman"/>
              </a:rPr>
              <a:t>You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can use</a:t>
            </a:r>
            <a:r>
              <a:rPr dirty="0" sz="1900" spc="-11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Amazon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EC2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to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launch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as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many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or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as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few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virtual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servers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as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you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need,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configure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security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and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networking,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and </a:t>
            </a:r>
            <a:r>
              <a:rPr dirty="0" sz="1900" spc="-10">
                <a:latin typeface="Times New Roman"/>
                <a:cs typeface="Times New Roman"/>
              </a:rPr>
              <a:t>manage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storage.</a:t>
            </a:r>
            <a:endParaRPr sz="1900">
              <a:latin typeface="Times New Roman"/>
              <a:cs typeface="Times New Roman"/>
            </a:endParaRPr>
          </a:p>
          <a:p>
            <a:pPr marL="787400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87400" algn="l"/>
                <a:tab pos="788035" algn="l"/>
              </a:tabLst>
            </a:pPr>
            <a:r>
              <a:rPr dirty="0" sz="1900" spc="-10">
                <a:latin typeface="Times New Roman"/>
                <a:cs typeface="Times New Roman"/>
              </a:rPr>
              <a:t>Amazon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EC2</a:t>
            </a:r>
            <a:r>
              <a:rPr dirty="0" sz="1900" spc="-10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Auto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Scaling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helps</a:t>
            </a:r>
            <a:r>
              <a:rPr dirty="0" sz="1900">
                <a:latin typeface="Times New Roman"/>
                <a:cs typeface="Times New Roman"/>
              </a:rPr>
              <a:t> you </a:t>
            </a:r>
            <a:r>
              <a:rPr dirty="0" sz="1900" spc="-5">
                <a:latin typeface="Times New Roman"/>
                <a:cs typeface="Times New Roman"/>
              </a:rPr>
              <a:t>ensure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that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you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have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correct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number</a:t>
            </a:r>
            <a:r>
              <a:rPr dirty="0" sz="1900" spc="3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of</a:t>
            </a:r>
            <a:r>
              <a:rPr dirty="0" sz="1900" spc="-10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Amazon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EC2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instances</a:t>
            </a:r>
            <a:endParaRPr sz="1900">
              <a:latin typeface="Times New Roman"/>
              <a:cs typeface="Times New Roman"/>
            </a:endParaRPr>
          </a:p>
          <a:p>
            <a:pPr marL="787400">
              <a:lnSpc>
                <a:spcPct val="100000"/>
              </a:lnSpc>
            </a:pPr>
            <a:r>
              <a:rPr dirty="0" sz="1900" spc="-5">
                <a:latin typeface="Times New Roman"/>
                <a:cs typeface="Times New Roman"/>
              </a:rPr>
              <a:t>available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to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handle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load for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your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application.</a:t>
            </a:r>
            <a:endParaRPr sz="1900">
              <a:latin typeface="Times New Roman"/>
              <a:cs typeface="Times New Roman"/>
            </a:endParaRPr>
          </a:p>
          <a:p>
            <a:pPr marL="787400" marR="38036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87400" algn="l"/>
                <a:tab pos="788035" algn="l"/>
              </a:tabLst>
            </a:pPr>
            <a:r>
              <a:rPr dirty="0" sz="1900" spc="-10">
                <a:latin typeface="Times New Roman"/>
                <a:cs typeface="Times New Roman"/>
              </a:rPr>
              <a:t>Amazon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Machine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Image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(AMI)</a:t>
            </a:r>
            <a:r>
              <a:rPr dirty="0" sz="1900" spc="2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provides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information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required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to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launch an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instance,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which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is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virtual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server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cloud.</a:t>
            </a:r>
            <a:endParaRPr sz="1900">
              <a:latin typeface="Times New Roman"/>
              <a:cs typeface="Times New Roman"/>
            </a:endParaRPr>
          </a:p>
          <a:p>
            <a:pPr marL="787400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87400" algn="l"/>
                <a:tab pos="788035" algn="l"/>
              </a:tabLst>
            </a:pPr>
            <a:r>
              <a:rPr dirty="0" sz="1900" spc="-10">
                <a:latin typeface="Times New Roman"/>
                <a:cs typeface="Times New Roman"/>
              </a:rPr>
              <a:t>Amazon</a:t>
            </a:r>
            <a:r>
              <a:rPr dirty="0" sz="1900" spc="3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Elastic Block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Store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(Amazon</a:t>
            </a:r>
            <a:r>
              <a:rPr dirty="0" sz="1900" spc="5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EBS)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provides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block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level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storage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volumes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for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use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with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EC2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instances.</a:t>
            </a:r>
            <a:endParaRPr sz="1900">
              <a:latin typeface="Times New Roman"/>
              <a:cs typeface="Times New Roman"/>
            </a:endParaRPr>
          </a:p>
          <a:p>
            <a:pPr marL="787400" indent="-28702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787400" algn="l"/>
                <a:tab pos="788035" algn="l"/>
              </a:tabLst>
            </a:pPr>
            <a:r>
              <a:rPr dirty="0" sz="1900" spc="-10">
                <a:latin typeface="Times New Roman"/>
                <a:cs typeface="Times New Roman"/>
              </a:rPr>
              <a:t>Amazon</a:t>
            </a:r>
            <a:r>
              <a:rPr dirty="0" sz="1900" spc="2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Route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53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is a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highly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available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and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scalable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cloud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Domain</a:t>
            </a:r>
            <a:r>
              <a:rPr dirty="0" sz="1900" spc="3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Name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System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(DNS)</a:t>
            </a:r>
            <a:r>
              <a:rPr dirty="0" sz="1900" spc="2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web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service.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67841" y="1996820"/>
          <a:ext cx="9832975" cy="4434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840"/>
                <a:gridCol w="2323465"/>
                <a:gridCol w="5975985"/>
              </a:tblGrid>
              <a:tr h="273684">
                <a:tc>
                  <a:txBody>
                    <a:bodyPr/>
                    <a:lstStyle/>
                    <a:p>
                      <a:pPr marL="144780">
                        <a:lnSpc>
                          <a:spcPts val="1910"/>
                        </a:lnSpc>
                      </a:pPr>
                      <a:r>
                        <a:rPr dirty="0" sz="1600" spc="-15" b="1">
                          <a:latin typeface="Calibri"/>
                          <a:cs typeface="Calibri"/>
                        </a:rPr>
                        <a:t>Chapter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910"/>
                        </a:lnSpc>
                      </a:pPr>
                      <a:r>
                        <a:rPr dirty="0" sz="1600" spc="-35" b="1">
                          <a:latin typeface="Calibri"/>
                          <a:cs typeface="Calibri"/>
                        </a:rPr>
                        <a:t>Topic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910"/>
                        </a:lnSpc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C000"/>
                    </a:solidFill>
                  </a:tcPr>
                </a:tc>
              </a:tr>
              <a:tr h="731393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Introduction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to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447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EC2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44780">
                        <a:lnSpc>
                          <a:spcPct val="100000"/>
                        </a:lnSpc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EC2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instance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u="heavy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https://www.guru99.com/modifyingamazonec2instanceparameters.ht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4883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u="heavy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ml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665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Ec2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instance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types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478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u="heavy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https://aws.amazon.com/ec2/instance-types/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478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423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Amazon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machine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images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747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u="heavy" sz="16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https://docs.aws.amazon.com/AWSEC2/latest/UserGuide/AMIs.html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11348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447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EBS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u="heavy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https://www.tutorialspoint.com/amazon_web_services/amazon_web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45415" marR="90805">
                        <a:lnSpc>
                          <a:spcPct val="106900"/>
                        </a:lnSpc>
                        <a:spcBef>
                          <a:spcPts val="15"/>
                        </a:spcBef>
                      </a:pPr>
                      <a:r>
                        <a:rPr dirty="0" u="heavy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_services_elastic_block_store.htm </a:t>
                      </a:r>
                      <a:r>
                        <a:rPr dirty="0" sz="1600" spc="-5">
                          <a:solidFill>
                            <a:srgbClr val="0462C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heavy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https://www.tutorialspoint.com/amazon_web_services/amazon_web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454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u="heavy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_services_elastic_block_store.htm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648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44780">
                        <a:lnSpc>
                          <a:spcPct val="100000"/>
                        </a:lnSpc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Route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53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DNS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dirty="0" u="heavy" sz="16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https://aws.amazon.com/route53/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6489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4478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SNS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pricing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u="heavy" sz="16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https://aws.amazon.com/sns/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454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u="heavy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https://aws.amazon.com/sns/details/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651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132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04850" y="1243965"/>
            <a:ext cx="2067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Document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Link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82827" y="1996694"/>
          <a:ext cx="9643110" cy="3643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8085"/>
                <a:gridCol w="2473325"/>
                <a:gridCol w="4692015"/>
              </a:tblGrid>
              <a:tr h="273684">
                <a:tc>
                  <a:txBody>
                    <a:bodyPr/>
                    <a:lstStyle/>
                    <a:p>
                      <a:pPr marL="144780">
                        <a:lnSpc>
                          <a:spcPts val="1910"/>
                        </a:lnSpc>
                      </a:pPr>
                      <a:r>
                        <a:rPr dirty="0" sz="1600" spc="-15" b="1">
                          <a:latin typeface="Calibri"/>
                          <a:cs typeface="Calibri"/>
                        </a:rPr>
                        <a:t>Chapter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910"/>
                        </a:lnSpc>
                      </a:pPr>
                      <a:r>
                        <a:rPr dirty="0" sz="1600" spc="-35" b="1">
                          <a:latin typeface="Calibri"/>
                          <a:cs typeface="Calibri"/>
                        </a:rPr>
                        <a:t>Topic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910"/>
                        </a:lnSpc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Video</a:t>
                      </a:r>
                      <a:r>
                        <a:rPr dirty="0" sz="16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 b="1"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C000"/>
                    </a:solidFill>
                  </a:tcPr>
                </a:tc>
              </a:tr>
              <a:tr h="6737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4780">
                        <a:lnSpc>
                          <a:spcPct val="10000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Introduction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EC2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44780">
                        <a:lnSpc>
                          <a:spcPct val="10000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Introduction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EC2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dirty="0" u="heavy" sz="16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https://www.youtube.com/watch?v=KpVNEzpvaY0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6159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EC2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instance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types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018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u="heavy" sz="16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https://www.youtube.com/watch?v=TsRBftzZsQo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018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EBS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5367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u="heavy" sz="16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https://www.youtube.com/watch?v=HTefwhNticU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5367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Elastic</a:t>
                      </a:r>
                      <a:r>
                        <a:rPr dirty="0" sz="16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IPs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018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u="heavy" sz="16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https://www.youtube.com/watch?v=MTBR9jyD5RM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018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8744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44780">
                        <a:lnSpc>
                          <a:spcPct val="100000"/>
                        </a:lnSpc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Route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53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DNS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dirty="0" u="heavy" sz="16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Https://www.youtube.com/watch?v=HwZ3wNaM69s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132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04850" y="1243965"/>
            <a:ext cx="14808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imes New Roman"/>
                <a:cs typeface="Times New Roman"/>
              </a:rPr>
              <a:t>Video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Link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132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0246360" cy="152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E-Book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Link</a:t>
            </a:r>
            <a:endParaRPr sz="2400">
              <a:latin typeface="Times New Roman"/>
              <a:cs typeface="Times New Roman"/>
            </a:endParaRPr>
          </a:p>
          <a:p>
            <a:pPr marL="725805" indent="-229235">
              <a:lnSpc>
                <a:spcPct val="100000"/>
              </a:lnSpc>
              <a:spcBef>
                <a:spcPts val="1914"/>
              </a:spcBef>
              <a:buClr>
                <a:srgbClr val="000000"/>
              </a:buClr>
              <a:buFont typeface="Arial MT"/>
              <a:buChar char="•"/>
              <a:tabLst>
                <a:tab pos="725805" algn="l"/>
                <a:tab pos="726440" algn="l"/>
              </a:tabLst>
            </a:pPr>
            <a:r>
              <a:rPr dirty="0" u="sng" sz="20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https://awsdocs.s3.amazonaws.com/gettingstarted/latest/awsgsg-intro.pdf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25805" indent="-22923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725805" algn="l"/>
                <a:tab pos="726440" algn="l"/>
              </a:tabLst>
            </a:pPr>
            <a:r>
              <a:rPr dirty="0" u="sng" sz="20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http://fit.mta.edu.vn/files/DanhSach/Book_Amazon%20webservices%20for%20dummies.pdf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3143" y="3441191"/>
            <a:ext cx="2438400" cy="14904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4850" y="1243965"/>
            <a:ext cx="8533765" cy="5300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imes New Roman"/>
                <a:cs typeface="Times New Roman"/>
              </a:rPr>
              <a:t>EC2’s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Unique </a:t>
            </a:r>
            <a:r>
              <a:rPr dirty="0" sz="2400" spc="-10" b="1">
                <a:latin typeface="Times New Roman"/>
                <a:cs typeface="Times New Roman"/>
              </a:rPr>
              <a:t>Nature</a:t>
            </a:r>
            <a:endParaRPr sz="2400">
              <a:latin typeface="Times New Roman"/>
              <a:cs typeface="Times New Roman"/>
            </a:endParaRPr>
          </a:p>
          <a:p>
            <a:pPr marL="728980" marR="602615" indent="-228600">
              <a:lnSpc>
                <a:spcPct val="100000"/>
              </a:lnSpc>
              <a:spcBef>
                <a:spcPts val="2039"/>
              </a:spcBef>
              <a:buFont typeface="Arial MT"/>
              <a:buChar char="•"/>
              <a:tabLst>
                <a:tab pos="728980" algn="l"/>
                <a:tab pos="729615" algn="l"/>
              </a:tabLst>
            </a:pP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terminology: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 in EC2, </a:t>
            </a:r>
            <a:r>
              <a:rPr dirty="0" sz="2000" spc="-30">
                <a:latin typeface="Times New Roman"/>
                <a:cs typeface="Times New Roman"/>
              </a:rPr>
              <a:t>it’s </a:t>
            </a:r>
            <a:r>
              <a:rPr dirty="0" sz="2000">
                <a:latin typeface="Times New Roman"/>
                <a:cs typeface="Times New Roman"/>
              </a:rPr>
              <a:t>referred to as an </a:t>
            </a:r>
            <a:r>
              <a:rPr dirty="0" sz="2000" spc="-5">
                <a:latin typeface="Times New Roman"/>
                <a:cs typeface="Times New Roman"/>
              </a:rPr>
              <a:t>instance; </a:t>
            </a:r>
            <a:r>
              <a:rPr dirty="0" sz="2000">
                <a:latin typeface="Times New Roman"/>
                <a:cs typeface="Times New Roman"/>
              </a:rPr>
              <a:t>when an </a:t>
            </a:r>
            <a:r>
              <a:rPr dirty="0" sz="2000" spc="-5">
                <a:latin typeface="Times New Roman"/>
                <a:cs typeface="Times New Roman"/>
              </a:rPr>
              <a:t>instance isn’t </a:t>
            </a:r>
            <a:r>
              <a:rPr dirty="0" sz="2000">
                <a:latin typeface="Times New Roman"/>
                <a:cs typeface="Times New Roman"/>
              </a:rPr>
              <a:t> running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EC2, </a:t>
            </a:r>
            <a:r>
              <a:rPr dirty="0" sz="2000" spc="-30">
                <a:latin typeface="Times New Roman"/>
                <a:cs typeface="Times New Roman"/>
              </a:rPr>
              <a:t>it’s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referred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image.</a:t>
            </a:r>
            <a:endParaRPr sz="2000">
              <a:latin typeface="Times New Roman"/>
              <a:cs typeface="Times New Roman"/>
            </a:endParaRPr>
          </a:p>
          <a:p>
            <a:pPr marL="728980" marR="508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28980" algn="l"/>
                <a:tab pos="72961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implication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have,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say,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 </a:t>
            </a:r>
            <a:r>
              <a:rPr dirty="0" sz="2000" spc="-5">
                <a:latin typeface="Times New Roman"/>
                <a:cs typeface="Times New Roman"/>
              </a:rPr>
              <a:t>machine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5">
                <a:latin typeface="Times New Roman"/>
                <a:cs typeface="Times New Roman"/>
              </a:rPr>
              <a:t>1.7GB </a:t>
            </a:r>
            <a:r>
              <a:rPr dirty="0" sz="2000">
                <a:latin typeface="Times New Roman"/>
                <a:cs typeface="Times New Roman"/>
              </a:rPr>
              <a:t>of disk space </a:t>
            </a:r>
            <a:r>
              <a:rPr dirty="0" sz="2000" spc="5">
                <a:latin typeface="Times New Roman"/>
                <a:cs typeface="Times New Roman"/>
              </a:rPr>
              <a:t>but </a:t>
            </a:r>
            <a:r>
              <a:rPr dirty="0" sz="2000">
                <a:latin typeface="Times New Roman"/>
                <a:cs typeface="Times New Roman"/>
              </a:rPr>
              <a:t>the virtual </a:t>
            </a:r>
            <a:r>
              <a:rPr dirty="0" sz="2000" spc="-5">
                <a:latin typeface="Times New Roman"/>
                <a:cs typeface="Times New Roman"/>
              </a:rPr>
              <a:t>machine </a:t>
            </a:r>
            <a:r>
              <a:rPr dirty="0" sz="2000">
                <a:latin typeface="Times New Roman"/>
                <a:cs typeface="Times New Roman"/>
              </a:rPr>
              <a:t>operating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 and application software require only 300MB of disk space — you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 </a:t>
            </a:r>
            <a:r>
              <a:rPr dirty="0" sz="2000" spc="5">
                <a:latin typeface="Times New Roman"/>
                <a:cs typeface="Times New Roman"/>
              </a:rPr>
              <a:t>1.4GB </a:t>
            </a:r>
            <a:r>
              <a:rPr dirty="0" sz="2000">
                <a:latin typeface="Times New Roman"/>
                <a:cs typeface="Times New Roman"/>
              </a:rPr>
              <a:t>of unused storage and by extension, </a:t>
            </a:r>
            <a:r>
              <a:rPr dirty="0" sz="2000" spc="5">
                <a:latin typeface="Times New Roman"/>
                <a:cs typeface="Times New Roman"/>
              </a:rPr>
              <a:t>1.4GB </a:t>
            </a:r>
            <a:r>
              <a:rPr dirty="0" sz="2000">
                <a:latin typeface="Times New Roman"/>
                <a:cs typeface="Times New Roman"/>
              </a:rPr>
              <a:t>of wasted disk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space.</a:t>
            </a:r>
            <a:endParaRPr sz="2000">
              <a:latin typeface="Times New Roman"/>
              <a:cs typeface="Times New Roman"/>
            </a:endParaRPr>
          </a:p>
          <a:p>
            <a:pPr marL="728980" marR="9017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728980" algn="l"/>
                <a:tab pos="729615" algn="l"/>
              </a:tabLst>
            </a:pPr>
            <a:r>
              <a:rPr dirty="0" sz="2000">
                <a:latin typeface="Times New Roman"/>
                <a:cs typeface="Times New Roman"/>
              </a:rPr>
              <a:t>EC2,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contrast,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actual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necessary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 </a:t>
            </a:r>
            <a:r>
              <a:rPr dirty="0" sz="2000">
                <a:latin typeface="Times New Roman"/>
                <a:cs typeface="Times New Roman"/>
              </a:rPr>
              <a:t>and operating </a:t>
            </a:r>
            <a:r>
              <a:rPr dirty="0" sz="2000" spc="-5">
                <a:latin typeface="Times New Roman"/>
                <a:cs typeface="Times New Roman"/>
              </a:rPr>
              <a:t>system, </a:t>
            </a:r>
            <a:r>
              <a:rPr dirty="0" sz="2000">
                <a:latin typeface="Times New Roman"/>
                <a:cs typeface="Times New Roman"/>
              </a:rPr>
              <a:t>so only 300MB is stored on disk when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 is not running — and, </a:t>
            </a:r>
            <a:r>
              <a:rPr dirty="0" sz="2000" spc="-15">
                <a:latin typeface="Times New Roman"/>
                <a:cs typeface="Times New Roman"/>
              </a:rPr>
              <a:t>crucially,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don’t </a:t>
            </a:r>
            <a:r>
              <a:rPr dirty="0" sz="2000">
                <a:latin typeface="Times New Roman"/>
                <a:cs typeface="Times New Roman"/>
              </a:rPr>
              <a:t>pay for the </a:t>
            </a:r>
            <a:r>
              <a:rPr dirty="0" sz="2000" spc="5">
                <a:latin typeface="Times New Roman"/>
                <a:cs typeface="Times New Roman"/>
              </a:rPr>
              <a:t>1.4GB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unused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otherwise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empty.</a:t>
            </a:r>
            <a:endParaRPr sz="2000">
              <a:latin typeface="Times New Roman"/>
              <a:cs typeface="Times New Roman"/>
            </a:endParaRPr>
          </a:p>
          <a:p>
            <a:pPr marL="728980" indent="-2292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28980" algn="l"/>
                <a:tab pos="729615" algn="l"/>
              </a:tabLst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arrangement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endParaRPr sz="2000">
              <a:latin typeface="Times New Roman"/>
              <a:cs typeface="Times New Roman"/>
            </a:endParaRPr>
          </a:p>
          <a:p>
            <a:pPr marL="7289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running.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9495" y="2750896"/>
            <a:ext cx="603059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 b="1">
                <a:latin typeface="Arial"/>
                <a:cs typeface="Arial"/>
              </a:rPr>
              <a:t>Instance</a:t>
            </a:r>
            <a:r>
              <a:rPr dirty="0" sz="4000" spc="-10" b="1">
                <a:latin typeface="Arial"/>
                <a:cs typeface="Arial"/>
              </a:rPr>
              <a:t> </a:t>
            </a:r>
            <a:r>
              <a:rPr dirty="0" sz="4000" spc="-30" b="1">
                <a:latin typeface="Arial"/>
                <a:cs typeface="Arial"/>
              </a:rPr>
              <a:t>Types</a:t>
            </a:r>
            <a:r>
              <a:rPr dirty="0" sz="4000" spc="-3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and</a:t>
            </a:r>
            <a:r>
              <a:rPr dirty="0" sz="4000" spc="-5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Uses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85699" y="442976"/>
            <a:ext cx="280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EC2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1243965"/>
            <a:ext cx="11315065" cy="4639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80765" algn="l"/>
              </a:tabLst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EC2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Instance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35" b="1">
                <a:latin typeface="Times New Roman"/>
                <a:cs typeface="Times New Roman"/>
              </a:rPr>
              <a:t>Types:	</a:t>
            </a:r>
            <a:r>
              <a:rPr dirty="0" sz="2400" spc="-10" b="1">
                <a:latin typeface="Times New Roman"/>
                <a:cs typeface="Times New Roman"/>
              </a:rPr>
              <a:t>T2</a:t>
            </a:r>
            <a:endParaRPr sz="2400">
              <a:latin typeface="Times New Roman"/>
              <a:cs typeface="Times New Roman"/>
            </a:endParaRPr>
          </a:p>
          <a:p>
            <a:pPr marL="734060" marR="831850" indent="-228600">
              <a:lnSpc>
                <a:spcPct val="100000"/>
              </a:lnSpc>
              <a:spcBef>
                <a:spcPts val="2039"/>
              </a:spcBef>
              <a:buFont typeface="Arial MT"/>
              <a:buChar char="•"/>
              <a:tabLst>
                <a:tab pos="734060" algn="l"/>
                <a:tab pos="734695" algn="l"/>
              </a:tabLst>
            </a:pPr>
            <a:r>
              <a:rPr dirty="0" sz="2000">
                <a:latin typeface="Times New Roman"/>
                <a:cs typeface="Times New Roman"/>
              </a:rPr>
              <a:t>T2 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Burstable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baseline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CPU performance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burst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baseline.</a:t>
            </a:r>
            <a:endParaRPr sz="2000">
              <a:latin typeface="Times New Roman"/>
              <a:cs typeface="Times New Roman"/>
            </a:endParaRPr>
          </a:p>
          <a:p>
            <a:pPr marL="73406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34060" algn="l"/>
                <a:tab pos="73469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ability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burst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baseline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CPU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Credits.</a:t>
            </a:r>
            <a:endParaRPr sz="2000">
              <a:latin typeface="Times New Roman"/>
              <a:cs typeface="Times New Roman"/>
            </a:endParaRPr>
          </a:p>
          <a:p>
            <a:pPr marL="734060" indent="-22923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34060" algn="l"/>
                <a:tab pos="734695" algn="l"/>
              </a:tabLst>
            </a:pPr>
            <a:r>
              <a:rPr dirty="0" sz="2000">
                <a:latin typeface="Times New Roman"/>
                <a:cs typeface="Times New Roman"/>
              </a:rPr>
              <a:t>Every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T2 instance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regularly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CPU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Credits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established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size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73406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 marL="734060" marR="215265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34060" algn="l"/>
                <a:tab pos="734695" algn="l"/>
              </a:tabLst>
            </a:pP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accrue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CPU Credits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become </a:t>
            </a:r>
            <a:r>
              <a:rPr dirty="0" sz="2000">
                <a:latin typeface="Times New Roman"/>
                <a:cs typeface="Times New Roman"/>
              </a:rPr>
              <a:t>idle,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utilize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CPU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credits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become</a:t>
            </a:r>
            <a:r>
              <a:rPr dirty="0" sz="2000">
                <a:latin typeface="Times New Roman"/>
                <a:cs typeface="Times New Roman"/>
              </a:rPr>
              <a:t> active.</a:t>
            </a:r>
            <a:endParaRPr sz="2000">
              <a:latin typeface="Times New Roman"/>
              <a:cs typeface="Times New Roman"/>
            </a:endParaRPr>
          </a:p>
          <a:p>
            <a:pPr marL="734060" indent="-2292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34060" algn="l"/>
                <a:tab pos="734695" algn="l"/>
              </a:tabLst>
            </a:pP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better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workloads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CPU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consistently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rarely</a:t>
            </a:r>
            <a:endParaRPr sz="2000">
              <a:latin typeface="Times New Roman"/>
              <a:cs typeface="Times New Roman"/>
            </a:endParaRPr>
          </a:p>
          <a:p>
            <a:pPr marL="73406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requires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bursting.</a:t>
            </a:r>
            <a:endParaRPr sz="2000">
              <a:latin typeface="Times New Roman"/>
              <a:cs typeface="Times New Roman"/>
            </a:endParaRPr>
          </a:p>
          <a:p>
            <a:pPr marL="734060" marR="97155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34060" algn="l"/>
                <a:tab pos="734695" algn="l"/>
              </a:tabLst>
            </a:pP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suitable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general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purpose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workloads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small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 servers.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7" y="1752600"/>
            <a:ext cx="4419600" cy="48280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4850" y="1243965"/>
            <a:ext cx="6094095" cy="4161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80765" algn="l"/>
              </a:tabLst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EC2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Instance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35" b="1">
                <a:latin typeface="Times New Roman"/>
                <a:cs typeface="Times New Roman"/>
              </a:rPr>
              <a:t>Types:	</a:t>
            </a:r>
            <a:r>
              <a:rPr dirty="0" sz="2400" spc="-10" b="1">
                <a:latin typeface="Times New Roman"/>
                <a:cs typeface="Times New Roman"/>
              </a:rPr>
              <a:t>T2</a:t>
            </a:r>
            <a:endParaRPr sz="2400">
              <a:latin typeface="Times New Roman"/>
              <a:cs typeface="Times New Roman"/>
            </a:endParaRPr>
          </a:p>
          <a:p>
            <a:pPr marL="534035">
              <a:lnSpc>
                <a:spcPct val="100000"/>
              </a:lnSpc>
              <a:spcBef>
                <a:spcPts val="2080"/>
              </a:spcBef>
            </a:pPr>
            <a:r>
              <a:rPr dirty="0" sz="2000">
                <a:latin typeface="Times New Roman"/>
                <a:cs typeface="Times New Roman"/>
              </a:rPr>
              <a:t>Features:</a:t>
            </a:r>
            <a:endParaRPr sz="2000">
              <a:latin typeface="Times New Roman"/>
              <a:cs typeface="Times New Roman"/>
            </a:endParaRPr>
          </a:p>
          <a:p>
            <a:pPr marL="1277620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77620" algn="l"/>
                <a:tab pos="1278255" algn="l"/>
              </a:tabLst>
            </a:pPr>
            <a:r>
              <a:rPr dirty="0" sz="2000">
                <a:latin typeface="Times New Roman"/>
                <a:cs typeface="Times New Roman"/>
              </a:rPr>
              <a:t>High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frequency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Xeon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processors</a:t>
            </a:r>
            <a:endParaRPr sz="2000">
              <a:latin typeface="Times New Roman"/>
              <a:cs typeface="Times New Roman"/>
            </a:endParaRPr>
          </a:p>
          <a:p>
            <a:pPr marL="1277620" marR="40640" indent="-28702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1277620" algn="l"/>
                <a:tab pos="1278255" algn="l"/>
              </a:tabLst>
            </a:pPr>
            <a:r>
              <a:rPr dirty="0" sz="2000">
                <a:latin typeface="Times New Roman"/>
                <a:cs typeface="Times New Roman"/>
              </a:rPr>
              <a:t>Burstable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CPU, governed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CPU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Credits,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consistent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baseline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performance</a:t>
            </a:r>
            <a:endParaRPr sz="2000">
              <a:latin typeface="Times New Roman"/>
              <a:cs typeface="Times New Roman"/>
            </a:endParaRPr>
          </a:p>
          <a:p>
            <a:pPr marL="1277620" marR="5080" indent="-287020">
              <a:lnSpc>
                <a:spcPts val="3600"/>
              </a:lnSpc>
              <a:spcBef>
                <a:spcPts val="320"/>
              </a:spcBef>
              <a:buFont typeface="Arial MT"/>
              <a:buChar char="•"/>
              <a:tabLst>
                <a:tab pos="1277620" algn="l"/>
                <a:tab pos="1278255" algn="l"/>
              </a:tabLst>
            </a:pPr>
            <a:r>
              <a:rPr dirty="0" sz="2000">
                <a:latin typeface="Times New Roman"/>
                <a:cs typeface="Times New Roman"/>
              </a:rPr>
              <a:t>Lowest-cost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general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purpose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Tier</a:t>
            </a:r>
            <a:r>
              <a:rPr dirty="0" sz="2000">
                <a:latin typeface="Times New Roman"/>
                <a:cs typeface="Times New Roman"/>
              </a:rPr>
              <a:t> eligible</a:t>
            </a:r>
            <a:endParaRPr sz="2000">
              <a:latin typeface="Times New Roman"/>
              <a:cs typeface="Times New Roman"/>
            </a:endParaRPr>
          </a:p>
          <a:p>
            <a:pPr marL="1277620" marR="431800" indent="-287020">
              <a:lnSpc>
                <a:spcPts val="3600"/>
              </a:lnSpc>
              <a:buFont typeface="Arial MT"/>
              <a:buChar char="•"/>
              <a:tabLst>
                <a:tab pos="1277620" algn="l"/>
                <a:tab pos="1278255" algn="l"/>
              </a:tabLst>
            </a:pPr>
            <a:r>
              <a:rPr dirty="0" sz="2000" spc="-5">
                <a:latin typeface="Times New Roman"/>
                <a:cs typeface="Times New Roman"/>
              </a:rPr>
              <a:t>Balance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memory,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1243965"/>
            <a:ext cx="11260455" cy="5070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86479" algn="l"/>
              </a:tabLst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EC2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Instance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35" b="1">
                <a:latin typeface="Times New Roman"/>
                <a:cs typeface="Times New Roman"/>
              </a:rPr>
              <a:t>Types:	</a:t>
            </a:r>
            <a:r>
              <a:rPr dirty="0" sz="2400" spc="-5" b="1">
                <a:latin typeface="Times New Roman"/>
                <a:cs typeface="Times New Roman"/>
              </a:rPr>
              <a:t>M4</a:t>
            </a:r>
            <a:endParaRPr sz="2400">
              <a:latin typeface="Times New Roman"/>
              <a:cs typeface="Times New Roman"/>
            </a:endParaRPr>
          </a:p>
          <a:p>
            <a:pPr marL="722630" indent="-229235">
              <a:lnSpc>
                <a:spcPct val="100000"/>
              </a:lnSpc>
              <a:spcBef>
                <a:spcPts val="2030"/>
              </a:spcBef>
              <a:buFont typeface="Arial MT"/>
              <a:buChar char="•"/>
              <a:tabLst>
                <a:tab pos="722630" algn="l"/>
                <a:tab pos="723265" algn="l"/>
              </a:tabLst>
            </a:pPr>
            <a:r>
              <a:rPr dirty="0" sz="2000">
                <a:latin typeface="Times New Roman"/>
                <a:cs typeface="Times New Roman"/>
              </a:rPr>
              <a:t>M4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general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purpose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instances.</a:t>
            </a:r>
            <a:endParaRPr sz="2000">
              <a:latin typeface="Times New Roman"/>
              <a:cs typeface="Times New Roman"/>
            </a:endParaRPr>
          </a:p>
          <a:p>
            <a:pPr marL="722630" marR="38481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22630" algn="l"/>
                <a:tab pos="72326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M4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family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balance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memory,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several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marL="722630" indent="-22923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722630" algn="l"/>
                <a:tab pos="723265" algn="l"/>
              </a:tabLst>
            </a:pP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Xeon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E5-2676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v3 Haswell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processors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5">
                <a:latin typeface="Times New Roman"/>
                <a:cs typeface="Times New Roman"/>
              </a:rPr>
              <a:t>optimized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explicitly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EC2.</a:t>
            </a:r>
            <a:endParaRPr sz="2000">
              <a:latin typeface="Times New Roman"/>
              <a:cs typeface="Times New Roman"/>
            </a:endParaRPr>
          </a:p>
          <a:p>
            <a:pPr marL="722630" indent="-229235">
              <a:lnSpc>
                <a:spcPct val="100000"/>
              </a:lnSpc>
              <a:spcBef>
                <a:spcPts val="995"/>
              </a:spcBef>
              <a:buFont typeface="Arial MT"/>
              <a:buChar char="•"/>
              <a:tabLst>
                <a:tab pos="722630" algn="l"/>
                <a:tab pos="72326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clock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range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2.4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GHz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3.0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GHz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aid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Turbo</a:t>
            </a:r>
            <a:endParaRPr sz="20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Boost.</a:t>
            </a:r>
            <a:endParaRPr sz="2000">
              <a:latin typeface="Times New Roman"/>
              <a:cs typeface="Times New Roman"/>
            </a:endParaRPr>
          </a:p>
          <a:p>
            <a:pPr marL="722630" marR="508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22630" algn="l"/>
                <a:tab pos="723265" algn="l"/>
              </a:tabLst>
            </a:pPr>
            <a:r>
              <a:rPr dirty="0" sz="2000">
                <a:latin typeface="Times New Roman"/>
                <a:cs typeface="Times New Roman"/>
              </a:rPr>
              <a:t>M4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Enhanced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four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packet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Enhanced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Networking,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guaranteeing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reliable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latency,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even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I/O.</a:t>
            </a:r>
            <a:endParaRPr sz="2000">
              <a:latin typeface="Times New Roman"/>
              <a:cs typeface="Times New Roman"/>
            </a:endParaRPr>
          </a:p>
          <a:p>
            <a:pPr marL="722630" indent="-22923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722630" algn="l"/>
                <a:tab pos="723265" algn="l"/>
              </a:tabLst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inside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placement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Enhanced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decreases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average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latencies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among</a:t>
            </a:r>
            <a:endParaRPr sz="20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50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percent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more.</a:t>
            </a:r>
            <a:endParaRPr sz="2000">
              <a:latin typeface="Times New Roman"/>
              <a:cs typeface="Times New Roman"/>
            </a:endParaRPr>
          </a:p>
          <a:p>
            <a:pPr marL="722630" marR="21018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22630" algn="l"/>
                <a:tab pos="723265" algn="l"/>
              </a:tabLst>
            </a:pP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default,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EBS-Optimized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devoted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Input/Output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1243965"/>
            <a:ext cx="10969625" cy="5129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86479" algn="l"/>
              </a:tabLst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EC2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Instance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35" b="1">
                <a:latin typeface="Times New Roman"/>
                <a:cs typeface="Times New Roman"/>
              </a:rPr>
              <a:t>Types:	</a:t>
            </a:r>
            <a:r>
              <a:rPr dirty="0" sz="2400" spc="-5" b="1">
                <a:latin typeface="Times New Roman"/>
                <a:cs typeface="Times New Roman"/>
              </a:rPr>
              <a:t>M4</a:t>
            </a:r>
            <a:endParaRPr sz="2400">
              <a:latin typeface="Times New Roman"/>
              <a:cs typeface="Times New Roman"/>
            </a:endParaRPr>
          </a:p>
          <a:p>
            <a:pPr marL="848994" indent="-343535">
              <a:lnSpc>
                <a:spcPct val="100000"/>
              </a:lnSpc>
              <a:spcBef>
                <a:spcPts val="1995"/>
              </a:spcBef>
              <a:buAutoNum type="arabicPeriod"/>
              <a:tabLst>
                <a:tab pos="848994" algn="l"/>
                <a:tab pos="849630" algn="l"/>
              </a:tabLst>
            </a:pPr>
            <a:r>
              <a:rPr dirty="0" sz="2000" b="1">
                <a:latin typeface="Times New Roman"/>
                <a:cs typeface="Times New Roman"/>
              </a:rPr>
              <a:t>large:</a:t>
            </a:r>
            <a:endParaRPr sz="2000">
              <a:latin typeface="Times New Roman"/>
              <a:cs typeface="Times New Roman"/>
            </a:endParaRPr>
          </a:p>
          <a:p>
            <a:pPr lvl="1" marL="1191895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191895" algn="l"/>
                <a:tab pos="1192530" algn="l"/>
              </a:tabLst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latest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generation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general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purpose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instances.</a:t>
            </a:r>
            <a:endParaRPr sz="2000">
              <a:latin typeface="Times New Roman"/>
              <a:cs typeface="Times New Roman"/>
            </a:endParaRPr>
          </a:p>
          <a:p>
            <a:pPr lvl="1" marL="1191895" indent="-22923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191895" algn="l"/>
                <a:tab pos="119253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8 GiB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memory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 storage.</a:t>
            </a:r>
            <a:endParaRPr sz="2000">
              <a:latin typeface="Times New Roman"/>
              <a:cs typeface="Times New Roman"/>
            </a:endParaRPr>
          </a:p>
          <a:p>
            <a:pPr lvl="1" marL="1191895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91895" algn="l"/>
                <a:tab pos="119253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dedicated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 bandwidth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450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Mbps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two vCPUs.</a:t>
            </a:r>
            <a:endParaRPr sz="2000">
              <a:latin typeface="Times New Roman"/>
              <a:cs typeface="Times New Roman"/>
            </a:endParaRPr>
          </a:p>
          <a:p>
            <a:pPr marL="848994" indent="-34353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848994" algn="l"/>
                <a:tab pos="849630" algn="l"/>
              </a:tabLst>
            </a:pPr>
            <a:r>
              <a:rPr dirty="0" sz="2000" b="1">
                <a:latin typeface="Times New Roman"/>
                <a:cs typeface="Times New Roman"/>
              </a:rPr>
              <a:t>xlarge:</a:t>
            </a:r>
            <a:endParaRPr sz="2000">
              <a:latin typeface="Times New Roman"/>
              <a:cs typeface="Times New Roman"/>
            </a:endParaRPr>
          </a:p>
          <a:p>
            <a:pPr lvl="1" marL="1191895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91895" algn="l"/>
                <a:tab pos="1192530" algn="l"/>
              </a:tabLst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double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vCPU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m4.large </a:t>
            </a:r>
            <a:r>
              <a:rPr dirty="0" sz="2000">
                <a:latin typeface="Times New Roman"/>
                <a:cs typeface="Times New Roman"/>
              </a:rPr>
              <a:t>instance,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i.e.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vCPU.</a:t>
            </a:r>
            <a:endParaRPr sz="2000">
              <a:latin typeface="Times New Roman"/>
              <a:cs typeface="Times New Roman"/>
            </a:endParaRPr>
          </a:p>
          <a:p>
            <a:pPr lvl="1" marL="1191895" indent="-22923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1191895" algn="l"/>
                <a:tab pos="119253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 SSD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storage.</a:t>
            </a:r>
            <a:endParaRPr sz="2000">
              <a:latin typeface="Times New Roman"/>
              <a:cs typeface="Times New Roman"/>
            </a:endParaRPr>
          </a:p>
          <a:p>
            <a:pPr lvl="1" marL="1191895" indent="-22923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1191895" algn="l"/>
                <a:tab pos="119253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16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GiB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memory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5">
                <a:latin typeface="Times New Roman"/>
                <a:cs typeface="Times New Roman"/>
              </a:rPr>
              <a:t>750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Mbps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bandwidth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dedicated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EBS.</a:t>
            </a:r>
            <a:endParaRPr sz="2000">
              <a:latin typeface="Times New Roman"/>
              <a:cs typeface="Times New Roman"/>
            </a:endParaRPr>
          </a:p>
          <a:p>
            <a:pPr marL="848994" indent="-34353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848994" algn="l"/>
                <a:tab pos="849630" algn="l"/>
              </a:tabLst>
            </a:pPr>
            <a:r>
              <a:rPr dirty="0" sz="2000" b="1">
                <a:latin typeface="Times New Roman"/>
                <a:cs typeface="Times New Roman"/>
              </a:rPr>
              <a:t>2xlarge:</a:t>
            </a:r>
            <a:endParaRPr sz="2000">
              <a:latin typeface="Times New Roman"/>
              <a:cs typeface="Times New Roman"/>
            </a:endParaRPr>
          </a:p>
          <a:p>
            <a:pPr lvl="1" marL="1191895" indent="-22923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1191895" algn="l"/>
                <a:tab pos="119253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2xlarge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enhanced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1000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Mbps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dedicated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 bandwidth.</a:t>
            </a:r>
            <a:endParaRPr sz="2000">
              <a:latin typeface="Times New Roman"/>
              <a:cs typeface="Times New Roman"/>
            </a:endParaRPr>
          </a:p>
          <a:p>
            <a:pPr lvl="1" marL="1191895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191895" algn="l"/>
                <a:tab pos="119253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eight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vCPUs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32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GiB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  <a:p>
            <a:pPr lvl="1" marL="1191895" indent="-22923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191895" algn="l"/>
                <a:tab pos="119253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SSD.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817984" y="6465214"/>
            <a:ext cx="1657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953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0633710" cy="965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AIM:</a:t>
            </a:r>
            <a:endParaRPr sz="2400">
              <a:latin typeface="Times New Roman"/>
              <a:cs typeface="Times New Roman"/>
            </a:endParaRPr>
          </a:p>
          <a:p>
            <a:pPr marL="490855">
              <a:lnSpc>
                <a:spcPct val="100000"/>
              </a:lnSpc>
              <a:spcBef>
                <a:spcPts val="2115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aim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module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introduce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students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EC2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types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1243965"/>
            <a:ext cx="10728325" cy="4648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86479" algn="l"/>
              </a:tabLst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EC2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Instance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35" b="1">
                <a:latin typeface="Times New Roman"/>
                <a:cs typeface="Times New Roman"/>
              </a:rPr>
              <a:t>Types:	</a:t>
            </a:r>
            <a:r>
              <a:rPr dirty="0" sz="2400" spc="-5" b="1">
                <a:latin typeface="Times New Roman"/>
                <a:cs typeface="Times New Roman"/>
              </a:rPr>
              <a:t>M4</a:t>
            </a:r>
            <a:endParaRPr sz="2400">
              <a:latin typeface="Times New Roman"/>
              <a:cs typeface="Times New Roman"/>
            </a:endParaRPr>
          </a:p>
          <a:p>
            <a:pPr marL="840105" indent="-343535">
              <a:lnSpc>
                <a:spcPct val="100000"/>
              </a:lnSpc>
              <a:spcBef>
                <a:spcPts val="1914"/>
              </a:spcBef>
              <a:buAutoNum type="arabicPeriod" startAt="4"/>
              <a:tabLst>
                <a:tab pos="840105" algn="l"/>
                <a:tab pos="840740" algn="l"/>
              </a:tabLst>
            </a:pPr>
            <a:r>
              <a:rPr dirty="0" sz="2000" b="1">
                <a:latin typeface="Times New Roman"/>
                <a:cs typeface="Times New Roman"/>
              </a:rPr>
              <a:t>4xlarge:</a:t>
            </a:r>
            <a:endParaRPr sz="2000">
              <a:latin typeface="Times New Roman"/>
              <a:cs typeface="Times New Roman"/>
            </a:endParaRPr>
          </a:p>
          <a:p>
            <a:pPr lvl="1" marL="1183005" indent="-229235">
              <a:lnSpc>
                <a:spcPct val="100000"/>
              </a:lnSpc>
              <a:spcBef>
                <a:spcPts val="1710"/>
              </a:spcBef>
              <a:buFont typeface="Arial MT"/>
              <a:buChar char="•"/>
              <a:tabLst>
                <a:tab pos="1183005" algn="l"/>
                <a:tab pos="1183640" algn="l"/>
              </a:tabLst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16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vCPU 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64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GiB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  <a:p>
            <a:pPr lvl="1" marL="1183005" indent="-229235">
              <a:lnSpc>
                <a:spcPct val="100000"/>
              </a:lnSpc>
              <a:spcBef>
                <a:spcPts val="1689"/>
              </a:spcBef>
              <a:buFont typeface="Arial MT"/>
              <a:buChar char="•"/>
              <a:tabLst>
                <a:tab pos="1183005" algn="l"/>
                <a:tab pos="1183640" algn="l"/>
              </a:tabLst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 additional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4xlarge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 SSD storage.</a:t>
            </a:r>
            <a:endParaRPr sz="2000">
              <a:latin typeface="Times New Roman"/>
              <a:cs typeface="Times New Roman"/>
            </a:endParaRPr>
          </a:p>
          <a:p>
            <a:pPr lvl="1" marL="1183005" indent="-229235">
              <a:lnSpc>
                <a:spcPct val="100000"/>
              </a:lnSpc>
              <a:spcBef>
                <a:spcPts val="1705"/>
              </a:spcBef>
              <a:buFont typeface="Arial MT"/>
              <a:buChar char="•"/>
              <a:tabLst>
                <a:tab pos="1183005" algn="l"/>
                <a:tab pos="118364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dedicated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 bandwidth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2000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Mbps.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840105" indent="-343535">
              <a:lnSpc>
                <a:spcPct val="100000"/>
              </a:lnSpc>
              <a:buAutoNum type="arabicPeriod" startAt="4"/>
              <a:tabLst>
                <a:tab pos="840105" algn="l"/>
                <a:tab pos="840740" algn="l"/>
              </a:tabLst>
            </a:pPr>
            <a:r>
              <a:rPr dirty="0" sz="2000" b="1">
                <a:latin typeface="Times New Roman"/>
                <a:cs typeface="Times New Roman"/>
              </a:rPr>
              <a:t>10xlarge:</a:t>
            </a:r>
            <a:endParaRPr sz="2000">
              <a:latin typeface="Times New Roman"/>
              <a:cs typeface="Times New Roman"/>
            </a:endParaRPr>
          </a:p>
          <a:p>
            <a:pPr lvl="1" marL="1183005" indent="-229235">
              <a:lnSpc>
                <a:spcPct val="100000"/>
              </a:lnSpc>
              <a:spcBef>
                <a:spcPts val="1705"/>
              </a:spcBef>
              <a:buFont typeface="Arial MT"/>
              <a:buChar char="•"/>
              <a:tabLst>
                <a:tab pos="1183005" algn="l"/>
                <a:tab pos="1183640" algn="l"/>
              </a:tabLst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highest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 lvl="1" marL="1183005" indent="-229235">
              <a:lnSpc>
                <a:spcPct val="100000"/>
              </a:lnSpc>
              <a:spcBef>
                <a:spcPts val="1705"/>
              </a:spcBef>
              <a:buFont typeface="Arial MT"/>
              <a:buChar char="•"/>
              <a:tabLst>
                <a:tab pos="1183005" algn="l"/>
                <a:tab pos="118364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40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vCPUs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160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GiB </a:t>
            </a:r>
            <a:r>
              <a:rPr dirty="0" sz="2000" spc="-10">
                <a:latin typeface="Times New Roman"/>
                <a:cs typeface="Times New Roman"/>
              </a:rPr>
              <a:t>memory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dedicated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bandwidth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4000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Mbps.</a:t>
            </a:r>
            <a:endParaRPr sz="2000">
              <a:latin typeface="Times New Roman"/>
              <a:cs typeface="Times New Roman"/>
            </a:endParaRPr>
          </a:p>
          <a:p>
            <a:pPr lvl="1" marL="1183005" indent="-229235">
              <a:lnSpc>
                <a:spcPct val="100000"/>
              </a:lnSpc>
              <a:spcBef>
                <a:spcPts val="1689"/>
              </a:spcBef>
              <a:buFont typeface="Arial MT"/>
              <a:buChar char="•"/>
              <a:tabLst>
                <a:tab pos="1183005" algn="l"/>
                <a:tab pos="1183640" algn="l"/>
              </a:tabLst>
            </a:pPr>
            <a:r>
              <a:rPr dirty="0" sz="2000">
                <a:latin typeface="Times New Roman"/>
                <a:cs typeface="Times New Roman"/>
              </a:rPr>
              <a:t>Like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m4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SSD.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1028" y="1708404"/>
            <a:ext cx="4890516" cy="5012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4850" y="1243965"/>
            <a:ext cx="5490845" cy="462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86479" algn="l"/>
              </a:tabLst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EC2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Instance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35" b="1">
                <a:latin typeface="Times New Roman"/>
                <a:cs typeface="Times New Roman"/>
              </a:rPr>
              <a:t>Types:	</a:t>
            </a:r>
            <a:r>
              <a:rPr dirty="0" sz="2400" spc="-5" b="1">
                <a:latin typeface="Times New Roman"/>
                <a:cs typeface="Times New Roman"/>
              </a:rPr>
              <a:t>M4</a:t>
            </a:r>
            <a:endParaRPr sz="2400">
              <a:latin typeface="Times New Roman"/>
              <a:cs typeface="Times New Roman"/>
            </a:endParaRPr>
          </a:p>
          <a:p>
            <a:pPr marL="531495">
              <a:lnSpc>
                <a:spcPct val="100000"/>
              </a:lnSpc>
              <a:spcBef>
                <a:spcPts val="2115"/>
              </a:spcBef>
            </a:pPr>
            <a:r>
              <a:rPr dirty="0" sz="2000">
                <a:latin typeface="Times New Roman"/>
                <a:cs typeface="Times New Roman"/>
              </a:rPr>
              <a:t>Features:</a:t>
            </a:r>
            <a:endParaRPr sz="2000">
              <a:latin typeface="Times New Roman"/>
              <a:cs typeface="Times New Roman"/>
            </a:endParaRPr>
          </a:p>
          <a:p>
            <a:pPr marL="1275080" marR="5080" indent="-287020">
              <a:lnSpc>
                <a:spcPct val="150000"/>
              </a:lnSpc>
              <a:buFont typeface="Arial MT"/>
              <a:buChar char="•"/>
              <a:tabLst>
                <a:tab pos="1275080" algn="l"/>
                <a:tab pos="1275715" algn="l"/>
              </a:tabLst>
            </a:pPr>
            <a:r>
              <a:rPr dirty="0" sz="2000">
                <a:latin typeface="Times New Roman"/>
                <a:cs typeface="Times New Roman"/>
              </a:rPr>
              <a:t>2.3 GHz Intel Xeon® </a:t>
            </a:r>
            <a:r>
              <a:rPr dirty="0" sz="2000" spc="5">
                <a:latin typeface="Times New Roman"/>
                <a:cs typeface="Times New Roman"/>
              </a:rPr>
              <a:t>E5-2686 </a:t>
            </a:r>
            <a:r>
              <a:rPr dirty="0" sz="2000">
                <a:latin typeface="Times New Roman"/>
                <a:cs typeface="Times New Roman"/>
              </a:rPr>
              <a:t>v4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(Broadwell) processors or 2.4 GHz Intel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Xeon®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E5-2676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v3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(Haswell)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processors</a:t>
            </a:r>
            <a:endParaRPr sz="2000">
              <a:latin typeface="Times New Roman"/>
              <a:cs typeface="Times New Roman"/>
            </a:endParaRPr>
          </a:p>
          <a:p>
            <a:pPr marL="1275080" marR="994410" indent="-287020">
              <a:lnSpc>
                <a:spcPct val="150000"/>
              </a:lnSpc>
              <a:buFont typeface="Arial MT"/>
              <a:buChar char="•"/>
              <a:tabLst>
                <a:tab pos="1275080" algn="l"/>
                <a:tab pos="1275715" algn="l"/>
              </a:tabLst>
            </a:pPr>
            <a:r>
              <a:rPr dirty="0" sz="2000" spc="-5">
                <a:latin typeface="Times New Roman"/>
                <a:cs typeface="Times New Roman"/>
              </a:rPr>
              <a:t>EBS-optimized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default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additional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endParaRPr sz="2000">
              <a:latin typeface="Times New Roman"/>
              <a:cs typeface="Times New Roman"/>
            </a:endParaRPr>
          </a:p>
          <a:p>
            <a:pPr marL="1275080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75080" algn="l"/>
                <a:tab pos="1275715" algn="l"/>
              </a:tabLst>
            </a:pP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Enhanced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Networking</a:t>
            </a:r>
            <a:endParaRPr sz="2000">
              <a:latin typeface="Times New Roman"/>
              <a:cs typeface="Times New Roman"/>
            </a:endParaRPr>
          </a:p>
          <a:p>
            <a:pPr marL="1275080" marR="729615" indent="-287020">
              <a:lnSpc>
                <a:spcPct val="150000"/>
              </a:lnSpc>
              <a:buFont typeface="Arial MT"/>
              <a:buChar char="•"/>
              <a:tabLst>
                <a:tab pos="1275080" algn="l"/>
                <a:tab pos="1275715" algn="l"/>
              </a:tabLst>
            </a:pPr>
            <a:r>
              <a:rPr dirty="0" sz="2000" spc="-5">
                <a:latin typeface="Times New Roman"/>
                <a:cs typeface="Times New Roman"/>
              </a:rPr>
              <a:t>Balance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memory,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1243965"/>
            <a:ext cx="10967085" cy="3493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86479" algn="l"/>
              </a:tabLst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EC2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Instance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35" b="1">
                <a:latin typeface="Times New Roman"/>
                <a:cs typeface="Times New Roman"/>
              </a:rPr>
              <a:t>Types:	</a:t>
            </a:r>
            <a:r>
              <a:rPr dirty="0" sz="2400" spc="-5" b="1">
                <a:latin typeface="Times New Roman"/>
                <a:cs typeface="Times New Roman"/>
              </a:rPr>
              <a:t>M3</a:t>
            </a:r>
            <a:endParaRPr sz="2400">
              <a:latin typeface="Times New Roman"/>
              <a:cs typeface="Times New Roman"/>
            </a:endParaRPr>
          </a:p>
          <a:p>
            <a:pPr marL="724535" indent="-229235">
              <a:lnSpc>
                <a:spcPct val="100000"/>
              </a:lnSpc>
              <a:spcBef>
                <a:spcPts val="2010"/>
              </a:spcBef>
              <a:buFont typeface="Arial MT"/>
              <a:buChar char="•"/>
              <a:tabLst>
                <a:tab pos="724535" algn="l"/>
                <a:tab pos="725170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M3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balance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25">
                <a:latin typeface="Times New Roman"/>
                <a:cs typeface="Times New Roman"/>
              </a:rPr>
              <a:t>memory,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24535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24535" algn="l"/>
                <a:tab pos="725170" algn="l"/>
              </a:tabLst>
            </a:pP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general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purpose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virtual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machines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belong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category.</a:t>
            </a:r>
            <a:endParaRPr sz="2000">
              <a:latin typeface="Times New Roman"/>
              <a:cs typeface="Times New Roman"/>
            </a:endParaRPr>
          </a:p>
          <a:p>
            <a:pPr marL="724535" marR="131445" indent="-228600">
              <a:lnSpc>
                <a:spcPct val="150000"/>
              </a:lnSpc>
              <a:spcBef>
                <a:spcPts val="1010"/>
              </a:spcBef>
              <a:buFont typeface="Arial MT"/>
              <a:buChar char="•"/>
              <a:tabLst>
                <a:tab pos="724535" algn="l"/>
                <a:tab pos="725170" algn="l"/>
              </a:tabLst>
            </a:pPr>
            <a:r>
              <a:rPr dirty="0" sz="2000">
                <a:latin typeface="Times New Roman"/>
                <a:cs typeface="Times New Roman"/>
              </a:rPr>
              <a:t>M3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suitable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mid-size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small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databases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jobs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extra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memory, </a:t>
            </a:r>
            <a:r>
              <a:rPr dirty="0" sz="2000">
                <a:latin typeface="Times New Roman"/>
                <a:cs typeface="Times New Roman"/>
              </a:rPr>
              <a:t>running backend servers for </a:t>
            </a:r>
            <a:r>
              <a:rPr dirty="0" sz="2000" spc="-55">
                <a:latin typeface="Times New Roman"/>
                <a:cs typeface="Times New Roman"/>
              </a:rPr>
              <a:t>SAP, </a:t>
            </a:r>
            <a:r>
              <a:rPr dirty="0" sz="2000" spc="-5">
                <a:latin typeface="Times New Roman"/>
                <a:cs typeface="Times New Roman"/>
              </a:rPr>
              <a:t>cluster </a:t>
            </a:r>
            <a:r>
              <a:rPr dirty="0" sz="2000">
                <a:latin typeface="Times New Roman"/>
                <a:cs typeface="Times New Roman"/>
              </a:rPr>
              <a:t>computing, Microsoft SharePoint, and several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1243965"/>
            <a:ext cx="11197590" cy="5246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86479" algn="l"/>
              </a:tabLst>
            </a:pP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EC2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Instance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35" b="1">
                <a:latin typeface="Times New Roman"/>
                <a:cs typeface="Times New Roman"/>
              </a:rPr>
              <a:t>Types:	</a:t>
            </a:r>
            <a:r>
              <a:rPr dirty="0" sz="2400" spc="-5" b="1">
                <a:latin typeface="Times New Roman"/>
                <a:cs typeface="Times New Roman"/>
              </a:rPr>
              <a:t>M5</a:t>
            </a:r>
            <a:endParaRPr sz="2400">
              <a:latin typeface="Times New Roman"/>
              <a:cs typeface="Times New Roman"/>
            </a:endParaRPr>
          </a:p>
          <a:p>
            <a:pPr marL="722630" indent="-229870">
              <a:lnSpc>
                <a:spcPct val="100000"/>
              </a:lnSpc>
              <a:spcBef>
                <a:spcPts val="2070"/>
              </a:spcBef>
              <a:buFont typeface="Arial MT"/>
              <a:buChar char="•"/>
              <a:tabLst>
                <a:tab pos="722630" algn="l"/>
                <a:tab pos="723265" algn="l"/>
              </a:tabLst>
            </a:pPr>
            <a:r>
              <a:rPr dirty="0" sz="2000">
                <a:latin typeface="Times New Roman"/>
                <a:cs typeface="Times New Roman"/>
              </a:rPr>
              <a:t>M5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latest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generation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General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Purpose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Instances.</a:t>
            </a:r>
            <a:endParaRPr sz="2000">
              <a:latin typeface="Times New Roman"/>
              <a:cs typeface="Times New Roman"/>
            </a:endParaRPr>
          </a:p>
          <a:p>
            <a:pPr marL="722630" marR="5080" indent="-2292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22630" algn="l"/>
                <a:tab pos="723265" algn="l"/>
              </a:tabLst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family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balance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memory,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 </a:t>
            </a:r>
            <a:r>
              <a:rPr dirty="0" sz="200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  <a:spcBef>
                <a:spcPts val="825"/>
              </a:spcBef>
            </a:pPr>
            <a:r>
              <a:rPr dirty="0" sz="2000" spc="-5" b="1">
                <a:latin typeface="Times New Roman"/>
                <a:cs typeface="Times New Roman"/>
              </a:rPr>
              <a:t>Features:</a:t>
            </a:r>
            <a:endParaRPr sz="2000">
              <a:latin typeface="Times New Roman"/>
              <a:cs typeface="Times New Roman"/>
            </a:endParaRPr>
          </a:p>
          <a:p>
            <a:pPr marL="809625" marR="326390" indent="-28702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809625" algn="l"/>
                <a:tab pos="810260" algn="l"/>
              </a:tabLst>
            </a:pPr>
            <a:r>
              <a:rPr dirty="0" sz="2000">
                <a:latin typeface="Times New Roman"/>
                <a:cs typeface="Times New Roman"/>
              </a:rPr>
              <a:t>2.5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GHz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Xeon®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Platinum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8175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Intel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Advanced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40">
                <a:latin typeface="Times New Roman"/>
                <a:cs typeface="Times New Roman"/>
              </a:rPr>
              <a:t>Vector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Extension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(AXV-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512)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instruction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set.</a:t>
            </a:r>
            <a:endParaRPr sz="2000">
              <a:latin typeface="Times New Roman"/>
              <a:cs typeface="Times New Roman"/>
            </a:endParaRPr>
          </a:p>
          <a:p>
            <a:pPr marL="809625" indent="-287020">
              <a:lnSpc>
                <a:spcPct val="100000"/>
              </a:lnSpc>
              <a:buFont typeface="Arial MT"/>
              <a:buChar char="•"/>
              <a:tabLst>
                <a:tab pos="809625" algn="l"/>
                <a:tab pos="810260" algn="l"/>
              </a:tabLst>
            </a:pP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larger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size,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m5.24xlarge,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96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vCPUs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384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GiB 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  <a:p>
            <a:pPr marL="809625" indent="-287020">
              <a:lnSpc>
                <a:spcPct val="100000"/>
              </a:lnSpc>
              <a:buFont typeface="Arial MT"/>
              <a:buChar char="•"/>
              <a:tabLst>
                <a:tab pos="809625" algn="l"/>
                <a:tab pos="810260" algn="l"/>
              </a:tabLst>
            </a:pPr>
            <a:r>
              <a:rPr dirty="0" sz="2000">
                <a:latin typeface="Times New Roman"/>
                <a:cs typeface="Times New Roman"/>
              </a:rPr>
              <a:t>Up 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25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Gbps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bandwidth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Enhanced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Networking.</a:t>
            </a:r>
            <a:endParaRPr sz="2000">
              <a:latin typeface="Times New Roman"/>
              <a:cs typeface="Times New Roman"/>
            </a:endParaRPr>
          </a:p>
          <a:p>
            <a:pPr marL="809625" indent="-287020">
              <a:lnSpc>
                <a:spcPct val="100000"/>
              </a:lnSpc>
              <a:buFont typeface="Arial MT"/>
              <a:buChar char="•"/>
              <a:tabLst>
                <a:tab pos="809625" algn="l"/>
                <a:tab pos="810260" algn="l"/>
              </a:tabLst>
            </a:pPr>
            <a:r>
              <a:rPr dirty="0" sz="2000">
                <a:latin typeface="Times New Roman"/>
                <a:cs typeface="Times New Roman"/>
              </a:rPr>
              <a:t>Requires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HVM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AMIs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drivers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NVMe.</a:t>
            </a:r>
            <a:endParaRPr sz="2000">
              <a:latin typeface="Times New Roman"/>
              <a:cs typeface="Times New Roman"/>
            </a:endParaRPr>
          </a:p>
          <a:p>
            <a:pPr marL="809625" indent="-287020">
              <a:lnSpc>
                <a:spcPct val="100000"/>
              </a:lnSpc>
              <a:buFont typeface="Arial MT"/>
              <a:buChar char="•"/>
              <a:tabLst>
                <a:tab pos="809625" algn="l"/>
                <a:tab pos="810260" algn="l"/>
              </a:tabLst>
            </a:pPr>
            <a:r>
              <a:rPr dirty="0" sz="2000">
                <a:latin typeface="Times New Roman"/>
                <a:cs typeface="Times New Roman"/>
              </a:rPr>
              <a:t>Powered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light-weight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Nitro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combination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dedicated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lightweight</a:t>
            </a:r>
            <a:endParaRPr sz="2000">
              <a:latin typeface="Times New Roman"/>
              <a:cs typeface="Times New Roman"/>
            </a:endParaRPr>
          </a:p>
          <a:p>
            <a:pPr marL="809625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hypervisor.</a:t>
            </a:r>
            <a:endParaRPr sz="2000">
              <a:latin typeface="Times New Roman"/>
              <a:cs typeface="Times New Roman"/>
            </a:endParaRPr>
          </a:p>
          <a:p>
            <a:pPr marL="80962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09625" algn="l"/>
                <a:tab pos="810260" algn="l"/>
              </a:tabLst>
            </a:pP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NVMe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SSDs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attached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</a:t>
            </a:r>
            <a:r>
              <a:rPr dirty="0" sz="2000" spc="-15">
                <a:latin typeface="Times New Roman"/>
                <a:cs typeface="Times New Roman"/>
              </a:rPr>
              <a:t> server.</a:t>
            </a:r>
            <a:endParaRPr sz="2000">
              <a:latin typeface="Times New Roman"/>
              <a:cs typeface="Times New Roman"/>
            </a:endParaRPr>
          </a:p>
          <a:p>
            <a:pPr marL="809625" marR="379730" indent="-287020">
              <a:lnSpc>
                <a:spcPct val="100000"/>
              </a:lnSpc>
              <a:buFont typeface="Arial MT"/>
              <a:buChar char="•"/>
              <a:tabLst>
                <a:tab pos="809625" algn="l"/>
                <a:tab pos="810260" algn="l"/>
              </a:tabLst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M5d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NVMe-based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SSDs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block-level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coupled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lifetime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M5 instance.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920" y="5879083"/>
            <a:ext cx="1046988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Turbo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Boost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Technology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clock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C4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touch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3.5Ghz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Turbo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Boost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onc4.8xlarge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1243965"/>
            <a:ext cx="11083925" cy="4533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C4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instance:</a:t>
            </a:r>
            <a:endParaRPr sz="2400">
              <a:latin typeface="Times New Roman"/>
              <a:cs typeface="Times New Roman"/>
            </a:endParaRPr>
          </a:p>
          <a:p>
            <a:pPr marL="728345" marR="711835" indent="-228600">
              <a:lnSpc>
                <a:spcPct val="150000"/>
              </a:lnSpc>
              <a:spcBef>
                <a:spcPts val="810"/>
              </a:spcBef>
              <a:buFont typeface="Arial MT"/>
              <a:buChar char="•"/>
              <a:tabLst>
                <a:tab pos="727710" algn="l"/>
                <a:tab pos="728980" algn="l"/>
              </a:tabLst>
            </a:pPr>
            <a:r>
              <a:rPr dirty="0" sz="2000">
                <a:latin typeface="Times New Roman"/>
                <a:cs typeface="Times New Roman"/>
              </a:rPr>
              <a:t>These instances are recent additions to the </a:t>
            </a:r>
            <a:r>
              <a:rPr dirty="0" sz="2000" spc="-5">
                <a:latin typeface="Times New Roman"/>
                <a:cs typeface="Times New Roman"/>
              </a:rPr>
              <a:t>compute-optimized </a:t>
            </a:r>
            <a:r>
              <a:rPr dirty="0" sz="2000">
                <a:latin typeface="Times New Roman"/>
                <a:cs typeface="Times New Roman"/>
              </a:rPr>
              <a:t>instances that feature </a:t>
            </a:r>
            <a:r>
              <a:rPr dirty="0" sz="2000" spc="-5">
                <a:latin typeface="Times New Roman"/>
                <a:cs typeface="Times New Roman"/>
              </a:rPr>
              <a:t>maximum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lowest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compute/price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performance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EC2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Instance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types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28345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27710" algn="l"/>
                <a:tab pos="728980" algn="l"/>
              </a:tabLst>
            </a:pP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suitable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compute-bound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applications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derive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advantage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high-</a:t>
            </a:r>
            <a:endParaRPr sz="2000">
              <a:latin typeface="Times New Roman"/>
              <a:cs typeface="Times New Roman"/>
            </a:endParaRPr>
          </a:p>
          <a:p>
            <a:pPr marL="728345">
              <a:lnSpc>
                <a:spcPct val="100000"/>
              </a:lnSpc>
              <a:spcBef>
                <a:spcPts val="1200"/>
              </a:spcBef>
            </a:pPr>
            <a:r>
              <a:rPr dirty="0" sz="2000" b="1">
                <a:latin typeface="Times New Roman"/>
                <a:cs typeface="Times New Roman"/>
              </a:rPr>
              <a:t>performance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processors</a:t>
            </a:r>
            <a:r>
              <a:rPr dirty="0" sz="2000" spc="-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728345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27710" algn="l"/>
                <a:tab pos="728980" algn="l"/>
              </a:tabLst>
            </a:pPr>
            <a:r>
              <a:rPr dirty="0" sz="2000">
                <a:latin typeface="Times New Roman"/>
                <a:cs typeface="Times New Roman"/>
              </a:rPr>
              <a:t>C4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ideal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media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coding,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Massively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Multiplayer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gaming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traffic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</a:t>
            </a:r>
            <a:endParaRPr sz="2000">
              <a:latin typeface="Times New Roman"/>
              <a:cs typeface="Times New Roman"/>
            </a:endParaRPr>
          </a:p>
          <a:p>
            <a:pPr marL="72834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servers,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batch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workloads,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high-performance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  <a:p>
            <a:pPr marL="728345" marR="887730" indent="-228600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727710" algn="l"/>
                <a:tab pos="728980" algn="l"/>
              </a:tabLst>
            </a:pPr>
            <a:r>
              <a:rPr dirty="0" sz="2000">
                <a:latin typeface="Times New Roman"/>
                <a:cs typeface="Times New Roman"/>
              </a:rPr>
              <a:t>C4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dependent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2.9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GHz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Xeon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E5-2666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v3 processors,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specifically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optimized</a:t>
            </a:r>
            <a:r>
              <a:rPr dirty="0" sz="2000">
                <a:latin typeface="Times New Roman"/>
                <a:cs typeface="Times New Roman"/>
              </a:rPr>
              <a:t> 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1243965"/>
            <a:ext cx="11005185" cy="512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C4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instances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types</a:t>
            </a:r>
            <a:endParaRPr sz="2400">
              <a:latin typeface="Times New Roman"/>
              <a:cs typeface="Times New Roman"/>
            </a:endParaRPr>
          </a:p>
          <a:p>
            <a:pPr marL="728345" marR="427990" indent="-228600">
              <a:lnSpc>
                <a:spcPct val="100000"/>
              </a:lnSpc>
              <a:spcBef>
                <a:spcPts val="2080"/>
              </a:spcBef>
              <a:buFont typeface="Arial MT"/>
              <a:buChar char="•"/>
              <a:tabLst>
                <a:tab pos="727710" algn="l"/>
                <a:tab pos="728980" algn="l"/>
              </a:tabLst>
            </a:pPr>
            <a:r>
              <a:rPr dirty="0" sz="2000" b="1">
                <a:latin typeface="Times New Roman"/>
                <a:cs typeface="Times New Roman"/>
              </a:rPr>
              <a:t>large: </a:t>
            </a:r>
            <a:r>
              <a:rPr dirty="0" sz="2000">
                <a:latin typeface="Times New Roman"/>
                <a:cs typeface="Times New Roman"/>
              </a:rPr>
              <a:t>This compute </a:t>
            </a:r>
            <a:r>
              <a:rPr dirty="0" sz="2000" spc="-5">
                <a:latin typeface="Times New Roman"/>
                <a:cs typeface="Times New Roman"/>
              </a:rPr>
              <a:t>optimized instance </a:t>
            </a:r>
            <a:r>
              <a:rPr dirty="0" sz="2000">
                <a:latin typeface="Times New Roman"/>
                <a:cs typeface="Times New Roman"/>
              </a:rPr>
              <a:t>has high </a:t>
            </a:r>
            <a:r>
              <a:rPr dirty="0" sz="2000" spc="-5">
                <a:latin typeface="Times New Roman"/>
                <a:cs typeface="Times New Roman"/>
              </a:rPr>
              <a:t>performing </a:t>
            </a:r>
            <a:r>
              <a:rPr dirty="0" sz="2000">
                <a:latin typeface="Times New Roman"/>
                <a:cs typeface="Times New Roman"/>
              </a:rPr>
              <a:t>processors. This </a:t>
            </a:r>
            <a:r>
              <a:rPr dirty="0" sz="2000" spc="-5">
                <a:latin typeface="Times New Roman"/>
                <a:cs typeface="Times New Roman"/>
              </a:rPr>
              <a:t>model </a:t>
            </a:r>
            <a:r>
              <a:rPr dirty="0" sz="2000">
                <a:latin typeface="Times New Roman"/>
                <a:cs typeface="Times New Roman"/>
              </a:rPr>
              <a:t>has two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vCPUs,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dedicated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 bandwidth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500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Mbps,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3.75 GiB </a:t>
            </a:r>
            <a:r>
              <a:rPr dirty="0" sz="2000" spc="-25">
                <a:latin typeface="Times New Roman"/>
                <a:cs typeface="Times New Roman"/>
              </a:rPr>
              <a:t>memory.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only.</a:t>
            </a:r>
            <a:endParaRPr sz="2000">
              <a:latin typeface="Times New Roman"/>
              <a:cs typeface="Times New Roman"/>
            </a:endParaRPr>
          </a:p>
          <a:p>
            <a:pPr marL="728345" marR="501015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27710" algn="l"/>
                <a:tab pos="728980" algn="l"/>
              </a:tabLst>
            </a:pPr>
            <a:r>
              <a:rPr dirty="0" sz="2000" b="1">
                <a:latin typeface="Times New Roman"/>
                <a:cs typeface="Times New Roman"/>
              </a:rPr>
              <a:t>xlarge: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xlarge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vCPUs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only.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C4</a:t>
            </a:r>
            <a:r>
              <a:rPr dirty="0" sz="2000" spc="-5">
                <a:latin typeface="Times New Roman"/>
                <a:cs typeface="Times New Roman"/>
              </a:rPr>
              <a:t> models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 for applications of clusters and networking. This </a:t>
            </a:r>
            <a:r>
              <a:rPr dirty="0" sz="2000" spc="-5">
                <a:latin typeface="Times New Roman"/>
                <a:cs typeface="Times New Roman"/>
              </a:rPr>
              <a:t>model </a:t>
            </a:r>
            <a:r>
              <a:rPr dirty="0" sz="2000">
                <a:latin typeface="Times New Roman"/>
                <a:cs typeface="Times New Roman"/>
              </a:rPr>
              <a:t>has 750 Mbps dedicated EBS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bandwidth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7.5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GiB </a:t>
            </a:r>
            <a:r>
              <a:rPr dirty="0" sz="2000" spc="-25"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  <a:p>
            <a:pPr marL="728345" marR="508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727710" algn="l"/>
                <a:tab pos="728980" algn="l"/>
              </a:tabLst>
            </a:pPr>
            <a:r>
              <a:rPr dirty="0" sz="2000" b="1">
                <a:latin typeface="Times New Roman"/>
                <a:cs typeface="Times New Roman"/>
              </a:rPr>
              <a:t>2xlarge: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C4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1000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Mbps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bandwidth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dedicated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supports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only.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 15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GiB </a:t>
            </a:r>
            <a:r>
              <a:rPr dirty="0" sz="2000" spc="-10">
                <a:latin typeface="Times New Roman"/>
                <a:cs typeface="Times New Roman"/>
              </a:rPr>
              <a:t>memory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eight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vCPUs.</a:t>
            </a:r>
            <a:endParaRPr sz="2000">
              <a:latin typeface="Times New Roman"/>
              <a:cs typeface="Times New Roman"/>
            </a:endParaRPr>
          </a:p>
          <a:p>
            <a:pPr marL="728345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27710" algn="l"/>
                <a:tab pos="728980" algn="l"/>
              </a:tabLst>
            </a:pPr>
            <a:r>
              <a:rPr dirty="0" sz="2000" b="1">
                <a:latin typeface="Times New Roman"/>
                <a:cs typeface="Times New Roman"/>
              </a:rPr>
              <a:t>4xlarge: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4xlarge,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default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16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vCPUs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2000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Mbps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72834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dedicated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bandwidth.</a:t>
            </a:r>
            <a:endParaRPr sz="2000">
              <a:latin typeface="Times New Roman"/>
              <a:cs typeface="Times New Roman"/>
            </a:endParaRPr>
          </a:p>
          <a:p>
            <a:pPr marL="728345" marR="515620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27710" algn="l"/>
                <a:tab pos="728980" algn="l"/>
              </a:tabLst>
            </a:pPr>
            <a:r>
              <a:rPr dirty="0" sz="2000" b="1">
                <a:latin typeface="Times New Roman"/>
                <a:cs typeface="Times New Roman"/>
              </a:rPr>
              <a:t>8xlarge: </a:t>
            </a:r>
            <a:r>
              <a:rPr dirty="0" sz="2000">
                <a:latin typeface="Times New Roman"/>
                <a:cs typeface="Times New Roman"/>
              </a:rPr>
              <a:t>This C4 instance has </a:t>
            </a:r>
            <a:r>
              <a:rPr dirty="0" sz="2000" spc="-5">
                <a:latin typeface="Times New Roman"/>
                <a:cs typeface="Times New Roman"/>
              </a:rPr>
              <a:t>the capacity </a:t>
            </a:r>
            <a:r>
              <a:rPr dirty="0" sz="2000">
                <a:latin typeface="Times New Roman"/>
                <a:cs typeface="Times New Roman"/>
              </a:rPr>
              <a:t>of controlling C-state and P-state processor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configurations.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4000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Mbps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bandwidth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dedicated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36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vCPUs,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60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memory.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Likes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C4 </a:t>
            </a:r>
            <a:r>
              <a:rPr dirty="0" sz="2000" spc="-5">
                <a:latin typeface="Times New Roman"/>
                <a:cs typeface="Times New Roman"/>
              </a:rPr>
              <a:t>models,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1243965"/>
            <a:ext cx="10775950" cy="5118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C3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instance:</a:t>
            </a:r>
            <a:endParaRPr sz="2400">
              <a:latin typeface="Times New Roman"/>
              <a:cs typeface="Times New Roman"/>
            </a:endParaRPr>
          </a:p>
          <a:p>
            <a:pPr marL="728345" marR="1060450" indent="-228600">
              <a:lnSpc>
                <a:spcPct val="150000"/>
              </a:lnSpc>
              <a:spcBef>
                <a:spcPts val="810"/>
              </a:spcBef>
              <a:buFont typeface="Arial MT"/>
              <a:buChar char="•"/>
              <a:tabLst>
                <a:tab pos="727710" algn="l"/>
                <a:tab pos="728980" algn="l"/>
              </a:tabLst>
            </a:pPr>
            <a:r>
              <a:rPr dirty="0" sz="2000" spc="5">
                <a:latin typeface="Times New Roman"/>
                <a:cs typeface="Times New Roman"/>
              </a:rPr>
              <a:t>When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compared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C1, C3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much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faster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processors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twice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memory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SSD-based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vCPU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storage.</a:t>
            </a:r>
            <a:endParaRPr sz="2000">
              <a:latin typeface="Times New Roman"/>
              <a:cs typeface="Times New Roman"/>
            </a:endParaRPr>
          </a:p>
          <a:p>
            <a:pPr marL="728345" marR="5080" indent="-228600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727710" algn="l"/>
                <a:tab pos="728980" algn="l"/>
              </a:tabLst>
            </a:pP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suitable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derive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advantage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large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amount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compute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capacity for </a:t>
            </a:r>
            <a:r>
              <a:rPr dirty="0" sz="2000" spc="-5">
                <a:latin typeface="Times New Roman"/>
                <a:cs typeface="Times New Roman"/>
              </a:rPr>
              <a:t>memory </a:t>
            </a:r>
            <a:r>
              <a:rPr dirty="0" sz="2000">
                <a:latin typeface="Times New Roman"/>
                <a:cs typeface="Times New Roman"/>
              </a:rPr>
              <a:t>and are best-fitted for high </a:t>
            </a:r>
            <a:r>
              <a:rPr dirty="0" sz="2000" spc="-5">
                <a:latin typeface="Times New Roman"/>
                <a:cs typeface="Times New Roman"/>
              </a:rPr>
              <a:t>performing </a:t>
            </a:r>
            <a:r>
              <a:rPr dirty="0" sz="2000">
                <a:latin typeface="Times New Roman"/>
                <a:cs typeface="Times New Roman"/>
              </a:rPr>
              <a:t>web servers, and several compute-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intensive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28345" indent="-229235">
              <a:lnSpc>
                <a:spcPct val="100000"/>
              </a:lnSpc>
              <a:buFont typeface="Arial MT"/>
              <a:buChar char="•"/>
              <a:tabLst>
                <a:tab pos="727710" algn="l"/>
                <a:tab pos="728980" algn="l"/>
              </a:tabLst>
            </a:pPr>
            <a:r>
              <a:rPr dirty="0" sz="2000" spc="-5">
                <a:latin typeface="Times New Roman"/>
                <a:cs typeface="Times New Roman"/>
              </a:rPr>
              <a:t>Compute-optimized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introduction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AWS.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28345" indent="-229235">
              <a:lnSpc>
                <a:spcPct val="100000"/>
              </a:lnSpc>
              <a:buFont typeface="Arial MT"/>
              <a:buChar char="•"/>
              <a:tabLst>
                <a:tab pos="727710" algn="l"/>
                <a:tab pos="72898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intended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maximum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performance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at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 affordable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price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28345" marR="200025" indent="-228600">
              <a:lnSpc>
                <a:spcPct val="150100"/>
              </a:lnSpc>
              <a:spcBef>
                <a:spcPts val="995"/>
              </a:spcBef>
              <a:buFont typeface="Arial MT"/>
              <a:buChar char="•"/>
              <a:tabLst>
                <a:tab pos="727710" algn="l"/>
                <a:tab pos="728980" algn="l"/>
              </a:tabLst>
            </a:pPr>
            <a:r>
              <a:rPr dirty="0" sz="2000">
                <a:latin typeface="Times New Roman"/>
                <a:cs typeface="Times New Roman"/>
              </a:rPr>
              <a:t>They have </a:t>
            </a:r>
            <a:r>
              <a:rPr dirty="0" sz="2000" spc="-5">
                <a:latin typeface="Times New Roman"/>
                <a:cs typeface="Times New Roman"/>
              </a:rPr>
              <a:t>per-core performance, </a:t>
            </a:r>
            <a:r>
              <a:rPr dirty="0" sz="2000">
                <a:latin typeface="Times New Roman"/>
                <a:cs typeface="Times New Roman"/>
              </a:rPr>
              <a:t>which beats those </a:t>
            </a:r>
            <a:r>
              <a:rPr dirty="0" sz="2000" spc="-5">
                <a:latin typeface="Times New Roman"/>
                <a:cs typeface="Times New Roman"/>
              </a:rPr>
              <a:t>offered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b="1">
                <a:latin typeface="Times New Roman"/>
                <a:cs typeface="Times New Roman"/>
              </a:rPr>
              <a:t>any of the </a:t>
            </a:r>
            <a:r>
              <a:rPr dirty="0" sz="2000" spc="-70" b="1">
                <a:latin typeface="Times New Roman"/>
                <a:cs typeface="Times New Roman"/>
              </a:rPr>
              <a:t>AWS </a:t>
            </a:r>
            <a:r>
              <a:rPr dirty="0" sz="2000" b="1">
                <a:latin typeface="Times New Roman"/>
                <a:cs typeface="Times New Roman"/>
              </a:rPr>
              <a:t>EC2 instance 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types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price-performance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ratio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compute-intensive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workloads.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1243965"/>
            <a:ext cx="10905490" cy="4819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C3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instances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types:</a:t>
            </a:r>
            <a:endParaRPr sz="2400">
              <a:latin typeface="Times New Roman"/>
              <a:cs typeface="Times New Roman"/>
            </a:endParaRPr>
          </a:p>
          <a:p>
            <a:pPr marL="728345" marR="40005" indent="-228600">
              <a:lnSpc>
                <a:spcPct val="100000"/>
              </a:lnSpc>
              <a:spcBef>
                <a:spcPts val="2055"/>
              </a:spcBef>
              <a:buFont typeface="Arial MT"/>
              <a:buChar char="•"/>
              <a:tabLst>
                <a:tab pos="727710" algn="l"/>
                <a:tab pos="728980" algn="l"/>
              </a:tabLst>
            </a:pPr>
            <a:r>
              <a:rPr dirty="0" sz="2000" b="1">
                <a:latin typeface="Times New Roman"/>
                <a:cs typeface="Times New Roman"/>
              </a:rPr>
              <a:t>large: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high-frequency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Xeon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E5-2680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v2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vCPUs.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3.75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GiB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memory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 SSD storage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2 x 16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GB.</a:t>
            </a:r>
            <a:endParaRPr sz="2000">
              <a:latin typeface="Times New Roman"/>
              <a:cs typeface="Times New Roman"/>
            </a:endParaRPr>
          </a:p>
          <a:p>
            <a:pPr marL="728345" marR="508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27710" algn="l"/>
                <a:tab pos="728980" algn="l"/>
              </a:tabLst>
            </a:pPr>
            <a:r>
              <a:rPr dirty="0" sz="2000" b="1">
                <a:latin typeface="Times New Roman"/>
                <a:cs typeface="Times New Roman"/>
              </a:rPr>
              <a:t>xlarge: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xlarge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clustering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7.5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GiB </a:t>
            </a:r>
            <a:r>
              <a:rPr dirty="0" sz="2000" spc="-10">
                <a:latin typeface="Times New Roman"/>
                <a:cs typeface="Times New Roman"/>
              </a:rPr>
              <a:t>memory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vCPUs.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x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40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GB </a:t>
            </a:r>
            <a:r>
              <a:rPr dirty="0" sz="2000">
                <a:latin typeface="Times New Roman"/>
                <a:cs typeface="Times New Roman"/>
              </a:rPr>
              <a:t>SSD storage. These instances are highly </a:t>
            </a:r>
            <a:r>
              <a:rPr dirty="0" sz="2000" spc="-5">
                <a:latin typeface="Times New Roman"/>
                <a:cs typeface="Times New Roman"/>
              </a:rPr>
              <a:t>recommended </a:t>
            </a:r>
            <a:r>
              <a:rPr dirty="0" sz="2000">
                <a:latin typeface="Times New Roman"/>
                <a:cs typeface="Times New Roman"/>
              </a:rPr>
              <a:t>for engineering and </a:t>
            </a:r>
            <a:r>
              <a:rPr dirty="0" sz="2000" spc="-5">
                <a:latin typeface="Times New Roman"/>
                <a:cs typeface="Times New Roman"/>
              </a:rPr>
              <a:t>MMO gaming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marL="728345" marR="17907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727710" algn="l"/>
                <a:tab pos="728980" algn="l"/>
              </a:tabLst>
            </a:pPr>
            <a:r>
              <a:rPr dirty="0" sz="2000" b="1">
                <a:latin typeface="Times New Roman"/>
                <a:cs typeface="Times New Roman"/>
              </a:rPr>
              <a:t>2xlarge: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C3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 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SSD </a:t>
            </a:r>
            <a:r>
              <a:rPr dirty="0" sz="2000" spc="-15">
                <a:latin typeface="Times New Roman"/>
                <a:cs typeface="Times New Roman"/>
              </a:rPr>
              <a:t>technology.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 instance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eight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vCPUs.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15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GiB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memory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 2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x 80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GB SSD storage.</a:t>
            </a:r>
            <a:endParaRPr sz="2000">
              <a:latin typeface="Times New Roman"/>
              <a:cs typeface="Times New Roman"/>
            </a:endParaRPr>
          </a:p>
          <a:p>
            <a:pPr marL="728345" marR="542925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27710" algn="l"/>
                <a:tab pos="728980" algn="l"/>
              </a:tabLst>
            </a:pPr>
            <a:r>
              <a:rPr dirty="0" sz="2000" b="1">
                <a:latin typeface="Times New Roman"/>
                <a:cs typeface="Times New Roman"/>
              </a:rPr>
              <a:t>4xlarge: </a:t>
            </a:r>
            <a:r>
              <a:rPr dirty="0" sz="2000">
                <a:latin typeface="Times New Roman"/>
                <a:cs typeface="Times New Roman"/>
              </a:rPr>
              <a:t>This instance supports enhanced networking with 2 x 160 GB SSD storage. It has 16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vCPUs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30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GiB </a:t>
            </a:r>
            <a:r>
              <a:rPr dirty="0" sz="2000" spc="-25">
                <a:latin typeface="Times New Roman"/>
                <a:cs typeface="Times New Roman"/>
              </a:rPr>
              <a:t>memory.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C3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 used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 servers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distributed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analytics.</a:t>
            </a:r>
            <a:endParaRPr sz="2000">
              <a:latin typeface="Times New Roman"/>
              <a:cs typeface="Times New Roman"/>
            </a:endParaRPr>
          </a:p>
          <a:p>
            <a:pPr marL="728345" marR="62801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27710" algn="l"/>
                <a:tab pos="728980" algn="l"/>
              </a:tabLst>
            </a:pPr>
            <a:r>
              <a:rPr dirty="0" sz="2000" b="1">
                <a:latin typeface="Times New Roman"/>
                <a:cs typeface="Times New Roman"/>
              </a:rPr>
              <a:t>8xlarge: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32 vCPUs,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8xlarge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largest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C3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60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GiB </a:t>
            </a:r>
            <a:r>
              <a:rPr dirty="0" sz="2000" spc="-10">
                <a:latin typeface="Times New Roman"/>
                <a:cs typeface="Times New Roman"/>
              </a:rPr>
              <a:t>memory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 x 320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GB</a:t>
            </a:r>
            <a:r>
              <a:rPr dirty="0" sz="2000">
                <a:latin typeface="Times New Roman"/>
                <a:cs typeface="Times New Roman"/>
              </a:rPr>
              <a:t> SSD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9288" y="2675966"/>
            <a:ext cx="631126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 b="1">
                <a:latin typeface="Arial"/>
                <a:cs typeface="Arial"/>
              </a:rPr>
              <a:t>Amazon </a:t>
            </a:r>
            <a:r>
              <a:rPr dirty="0" sz="4000" spc="-25" b="1">
                <a:latin typeface="Arial"/>
                <a:cs typeface="Arial"/>
              </a:rPr>
              <a:t>EC2</a:t>
            </a:r>
            <a:r>
              <a:rPr dirty="0" sz="4000" spc="-5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Auto</a:t>
            </a:r>
            <a:r>
              <a:rPr dirty="0" sz="4000" spc="-4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Scaling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85699" y="442976"/>
            <a:ext cx="280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EC2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4968" y="1712188"/>
            <a:ext cx="10440035" cy="505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03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EC2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correct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number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EC2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load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collections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called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groups.</a:t>
            </a:r>
            <a:endParaRPr sz="2000">
              <a:latin typeface="Times New Roman"/>
              <a:cs typeface="Times New Roman"/>
            </a:endParaRPr>
          </a:p>
          <a:p>
            <a:pPr marL="299085" marR="240029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specify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minimum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number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EC2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below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size.</a:t>
            </a:r>
            <a:endParaRPr sz="2000">
              <a:latin typeface="Times New Roman"/>
              <a:cs typeface="Times New Roman"/>
            </a:endParaRPr>
          </a:p>
          <a:p>
            <a:pPr marL="299085" marR="197485" indent="-28702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specify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maximum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number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EC2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size.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desired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capacity,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either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group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time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thereafter,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195"/>
              </a:spcBef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EC2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group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policies,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EC2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terminate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demand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increases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decreases.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1243965"/>
            <a:ext cx="34918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Amazon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EC2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Auto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Scaling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1243965"/>
            <a:ext cx="9412605" cy="2795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Objectives:</a:t>
            </a:r>
            <a:endParaRPr sz="2400">
              <a:latin typeface="Times New Roman"/>
              <a:cs typeface="Times New Roman"/>
            </a:endParaRPr>
          </a:p>
          <a:p>
            <a:pPr marL="488315">
              <a:lnSpc>
                <a:spcPct val="100000"/>
              </a:lnSpc>
              <a:spcBef>
                <a:spcPts val="2130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objectives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module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128841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88415" algn="l"/>
                <a:tab pos="1289050" algn="l"/>
              </a:tabLst>
            </a:pPr>
            <a:r>
              <a:rPr dirty="0" sz="2000">
                <a:latin typeface="Times New Roman"/>
                <a:cs typeface="Times New Roman"/>
              </a:rPr>
              <a:t>Introduction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endParaRPr sz="2000">
              <a:latin typeface="Times New Roman"/>
              <a:cs typeface="Times New Roman"/>
            </a:endParaRPr>
          </a:p>
          <a:p>
            <a:pPr marL="128841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88415" algn="l"/>
                <a:tab pos="1289050" algn="l"/>
              </a:tabLst>
            </a:pPr>
            <a:r>
              <a:rPr dirty="0" sz="2000">
                <a:latin typeface="Times New Roman"/>
                <a:cs typeface="Times New Roman"/>
              </a:rPr>
              <a:t>U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st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ndi</a:t>
            </a:r>
            <a:r>
              <a:rPr dirty="0" sz="2000" spc="-1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azon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chine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ages</a:t>
            </a:r>
            <a:endParaRPr sz="2000">
              <a:latin typeface="Times New Roman"/>
              <a:cs typeface="Times New Roman"/>
            </a:endParaRPr>
          </a:p>
          <a:p>
            <a:pPr marL="128841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88415" algn="l"/>
                <a:tab pos="1289050" algn="l"/>
              </a:tabLst>
            </a:pPr>
            <a:r>
              <a:rPr dirty="0" sz="2000">
                <a:latin typeface="Times New Roman"/>
                <a:cs typeface="Times New Roman"/>
              </a:rPr>
              <a:t>Knowledge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Block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128841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88415" algn="l"/>
                <a:tab pos="1289050" algn="l"/>
              </a:tabLst>
            </a:pPr>
            <a:r>
              <a:rPr dirty="0" sz="2000">
                <a:latin typeface="Times New Roman"/>
                <a:cs typeface="Times New Roman"/>
              </a:rPr>
              <a:t>Explanation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Elastic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CloudFront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SNS Pricing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7984" y="6465214"/>
            <a:ext cx="1657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953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870" y="1174171"/>
            <a:ext cx="9787890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the following Auto Scaling </a:t>
            </a:r>
            <a:r>
              <a:rPr dirty="0" sz="2000" spc="5">
                <a:latin typeface="Times New Roman"/>
                <a:cs typeface="Times New Roman"/>
              </a:rPr>
              <a:t>group </a:t>
            </a:r>
            <a:r>
              <a:rPr dirty="0" sz="2000">
                <a:latin typeface="Times New Roman"/>
                <a:cs typeface="Times New Roman"/>
              </a:rPr>
              <a:t>has a </a:t>
            </a:r>
            <a:r>
              <a:rPr dirty="0" sz="2000" spc="-10">
                <a:latin typeface="Times New Roman"/>
                <a:cs typeface="Times New Roman"/>
              </a:rPr>
              <a:t>minimum </a:t>
            </a:r>
            <a:r>
              <a:rPr dirty="0" sz="2000" spc="-5">
                <a:latin typeface="Times New Roman"/>
                <a:cs typeface="Times New Roman"/>
              </a:rPr>
              <a:t>size </a:t>
            </a:r>
            <a:r>
              <a:rPr dirty="0" sz="2000">
                <a:latin typeface="Times New Roman"/>
                <a:cs typeface="Times New Roman"/>
              </a:rPr>
              <a:t>of 1 instance, a desired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capacity of 2 </a:t>
            </a:r>
            <a:r>
              <a:rPr dirty="0" sz="2000" spc="-5">
                <a:latin typeface="Times New Roman"/>
                <a:cs typeface="Times New Roman"/>
              </a:rPr>
              <a:t>instances, </a:t>
            </a:r>
            <a:r>
              <a:rPr dirty="0" sz="2000">
                <a:latin typeface="Times New Roman"/>
                <a:cs typeface="Times New Roman"/>
              </a:rPr>
              <a:t>and a </a:t>
            </a:r>
            <a:r>
              <a:rPr dirty="0" sz="2000" spc="-5">
                <a:latin typeface="Times New Roman"/>
                <a:cs typeface="Times New Roman"/>
              </a:rPr>
              <a:t>maximum size </a:t>
            </a:r>
            <a:r>
              <a:rPr dirty="0" sz="2000">
                <a:latin typeface="Times New Roman"/>
                <a:cs typeface="Times New Roman"/>
              </a:rPr>
              <a:t>of 4 </a:t>
            </a:r>
            <a:r>
              <a:rPr dirty="0" sz="2000" spc="-5">
                <a:latin typeface="Times New Roman"/>
                <a:cs typeface="Times New Roman"/>
              </a:rPr>
              <a:t>instances.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scaling </a:t>
            </a:r>
            <a:r>
              <a:rPr dirty="0" sz="2000">
                <a:latin typeface="Times New Roman"/>
                <a:cs typeface="Times New Roman"/>
              </a:rPr>
              <a:t>policies that you define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adjust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number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minimum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maximum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number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criteria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20">
                <a:latin typeface="Times New Roman"/>
                <a:cs typeface="Times New Roman"/>
              </a:rPr>
              <a:t>specify.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3132" y="3296411"/>
            <a:ext cx="4639056" cy="30571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15305" y="6373469"/>
            <a:ext cx="1839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Auto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Scaling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Group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1343640" cy="4985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Auto</a:t>
            </a:r>
            <a:r>
              <a:rPr dirty="0" sz="2400" b="1">
                <a:latin typeface="Times New Roman"/>
                <a:cs typeface="Times New Roman"/>
              </a:rPr>
              <a:t> Scaling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Components</a:t>
            </a:r>
            <a:endParaRPr sz="2400">
              <a:latin typeface="Times New Roman"/>
              <a:cs typeface="Times New Roman"/>
            </a:endParaRPr>
          </a:p>
          <a:p>
            <a:pPr marL="535305">
              <a:lnSpc>
                <a:spcPct val="100000"/>
              </a:lnSpc>
              <a:spcBef>
                <a:spcPts val="2130"/>
              </a:spcBef>
            </a:pPr>
            <a:r>
              <a:rPr dirty="0" sz="2000" spc="-5" b="1">
                <a:latin typeface="Times New Roman"/>
                <a:cs typeface="Times New Roman"/>
              </a:rPr>
              <a:t>Groups</a:t>
            </a:r>
            <a:endParaRPr sz="2000">
              <a:latin typeface="Times New Roman"/>
              <a:cs typeface="Times New Roman"/>
            </a:endParaRPr>
          </a:p>
          <a:p>
            <a:pPr marL="1278890" marR="247650" indent="-28702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278890" algn="l"/>
                <a:tab pos="1279525" algn="l"/>
              </a:tabLst>
            </a:pPr>
            <a:r>
              <a:rPr dirty="0" sz="2000" spc="-5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 treated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logical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purposes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scaling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 marL="1278890" marR="30416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278890" algn="l"/>
                <a:tab pos="1279525" algn="l"/>
              </a:tabLst>
            </a:pPr>
            <a:r>
              <a:rPr dirty="0" sz="2000">
                <a:latin typeface="Times New Roman"/>
                <a:cs typeface="Times New Roman"/>
              </a:rPr>
              <a:t>When you create a group, you </a:t>
            </a:r>
            <a:r>
              <a:rPr dirty="0" sz="2000" spc="-5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specify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 spc="-10">
                <a:latin typeface="Times New Roman"/>
                <a:cs typeface="Times New Roman"/>
              </a:rPr>
              <a:t>minimum, maximum, </a:t>
            </a:r>
            <a:r>
              <a:rPr dirty="0" sz="2000">
                <a:latin typeface="Times New Roman"/>
                <a:cs typeface="Times New Roman"/>
              </a:rPr>
              <a:t>and, desired </a:t>
            </a:r>
            <a:r>
              <a:rPr dirty="0" sz="2000" spc="-5">
                <a:latin typeface="Times New Roman"/>
                <a:cs typeface="Times New Roman"/>
              </a:rPr>
              <a:t>number </a:t>
            </a:r>
            <a:r>
              <a:rPr dirty="0" sz="2000">
                <a:latin typeface="Times New Roman"/>
                <a:cs typeface="Times New Roman"/>
              </a:rPr>
              <a:t>of EC2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instances.</a:t>
            </a:r>
            <a:endParaRPr sz="2000">
              <a:latin typeface="Times New Roman"/>
              <a:cs typeface="Times New Roman"/>
            </a:endParaRPr>
          </a:p>
          <a:p>
            <a:pPr marL="535305">
              <a:lnSpc>
                <a:spcPct val="100000"/>
              </a:lnSpc>
              <a:spcBef>
                <a:spcPts val="765"/>
              </a:spcBef>
            </a:pPr>
            <a:r>
              <a:rPr dirty="0" sz="2000" b="1">
                <a:latin typeface="Times New Roman"/>
                <a:cs typeface="Times New Roman"/>
              </a:rPr>
              <a:t>Launch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Configuration</a:t>
            </a:r>
            <a:endParaRPr sz="2000">
              <a:latin typeface="Times New Roman"/>
              <a:cs typeface="Times New Roman"/>
            </a:endParaRPr>
          </a:p>
          <a:p>
            <a:pPr marL="1278890" indent="-28702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278890" algn="l"/>
                <a:tab pos="1279525" algn="l"/>
              </a:tabLst>
            </a:pPr>
            <a:r>
              <a:rPr dirty="0" sz="2000" spc="-5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configuration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template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instances.</a:t>
            </a:r>
            <a:endParaRPr sz="2000">
              <a:latin typeface="Times New Roman"/>
              <a:cs typeface="Times New Roman"/>
            </a:endParaRPr>
          </a:p>
          <a:p>
            <a:pPr marL="1278890" indent="-287020">
              <a:lnSpc>
                <a:spcPct val="100000"/>
              </a:lnSpc>
              <a:buFont typeface="Arial MT"/>
              <a:buChar char="•"/>
              <a:tabLst>
                <a:tab pos="1278890" algn="l"/>
                <a:tab pos="1279525" algn="l"/>
              </a:tabLst>
            </a:pPr>
            <a:r>
              <a:rPr dirty="0" sz="2000" spc="5">
                <a:latin typeface="Times New Roman"/>
                <a:cs typeface="Times New Roman"/>
              </a:rPr>
              <a:t>When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configuration,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>
                <a:latin typeface="Times New Roman"/>
                <a:cs typeface="Times New Roman"/>
              </a:rPr>
              <a:t> 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endParaRPr sz="2000">
              <a:latin typeface="Times New Roman"/>
              <a:cs typeface="Times New Roman"/>
            </a:endParaRPr>
          </a:p>
          <a:p>
            <a:pPr marL="127889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type,</a:t>
            </a:r>
            <a:r>
              <a:rPr dirty="0" sz="2000">
                <a:latin typeface="Times New Roman"/>
                <a:cs typeface="Times New Roman"/>
              </a:rPr>
              <a:t> key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pair,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block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mapping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instances.</a:t>
            </a:r>
            <a:endParaRPr sz="2000">
              <a:latin typeface="Times New Roman"/>
              <a:cs typeface="Times New Roman"/>
            </a:endParaRPr>
          </a:p>
          <a:p>
            <a:pPr marL="535305">
              <a:lnSpc>
                <a:spcPct val="100000"/>
              </a:lnSpc>
              <a:spcBef>
                <a:spcPts val="770"/>
              </a:spcBef>
            </a:pPr>
            <a:r>
              <a:rPr dirty="0" sz="2000" b="1">
                <a:latin typeface="Times New Roman"/>
                <a:cs typeface="Times New Roman"/>
              </a:rPr>
              <a:t>Scaling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Options</a:t>
            </a:r>
            <a:endParaRPr sz="2000">
              <a:latin typeface="Times New Roman"/>
              <a:cs typeface="Times New Roman"/>
            </a:endParaRPr>
          </a:p>
          <a:p>
            <a:pPr marL="1278890" indent="-28702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278890" algn="l"/>
                <a:tab pos="127952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EC2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several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groups.</a:t>
            </a:r>
            <a:endParaRPr sz="2000">
              <a:latin typeface="Times New Roman"/>
              <a:cs typeface="Times New Roman"/>
            </a:endParaRPr>
          </a:p>
          <a:p>
            <a:pPr marL="1278890" indent="-287020">
              <a:lnSpc>
                <a:spcPct val="100000"/>
              </a:lnSpc>
              <a:buFont typeface="Arial MT"/>
              <a:buChar char="•"/>
              <a:tabLst>
                <a:tab pos="1278890" algn="l"/>
                <a:tab pos="1279525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configure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group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occurrence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conditions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(dynamic</a:t>
            </a:r>
            <a:endParaRPr sz="2000">
              <a:latin typeface="Times New Roman"/>
              <a:cs typeface="Times New Roman"/>
            </a:endParaRPr>
          </a:p>
          <a:p>
            <a:pPr marL="127889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scaling)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schedule.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1228" y="4813172"/>
            <a:ext cx="1029906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3225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automate </a:t>
            </a:r>
            <a:r>
              <a:rPr dirty="0" sz="2000" spc="5">
                <a:latin typeface="Times New Roman"/>
                <a:cs typeface="Times New Roman"/>
              </a:rPr>
              <a:t>how </a:t>
            </a:r>
            <a:r>
              <a:rPr dirty="0" sz="2000">
                <a:latin typeface="Times New Roman"/>
                <a:cs typeface="Times New Roman"/>
              </a:rPr>
              <a:t>groups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demand.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optimize </a:t>
            </a:r>
            <a:r>
              <a:rPr dirty="0" sz="2000" spc="-15">
                <a:latin typeface="Times New Roman"/>
                <a:cs typeface="Times New Roman"/>
              </a:rPr>
              <a:t>availability,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balance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both.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policies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targets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based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preference.</a:t>
            </a:r>
            <a:endParaRPr sz="2000">
              <a:latin typeface="Times New Roman"/>
              <a:cs typeface="Times New Roman"/>
            </a:endParaRPr>
          </a:p>
          <a:p>
            <a:pPr marL="299085" marR="32194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removes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real-time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-5">
                <a:latin typeface="Times New Roman"/>
                <a:cs typeface="Times New Roman"/>
              </a:rPr>
              <a:t>demands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1243965"/>
            <a:ext cx="11249025" cy="354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Auto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Scaling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Benefits</a:t>
            </a:r>
            <a:endParaRPr sz="2400">
              <a:latin typeface="Times New Roman"/>
              <a:cs typeface="Times New Roman"/>
            </a:endParaRPr>
          </a:p>
          <a:p>
            <a:pPr marL="844550" indent="-343535">
              <a:lnSpc>
                <a:spcPct val="100000"/>
              </a:lnSpc>
              <a:spcBef>
                <a:spcPts val="1989"/>
              </a:spcBef>
              <a:buAutoNum type="arabicPeriod"/>
              <a:tabLst>
                <a:tab pos="844550" algn="l"/>
                <a:tab pos="845185" algn="l"/>
              </a:tabLst>
            </a:pPr>
            <a:r>
              <a:rPr dirty="0" sz="2000" b="1">
                <a:latin typeface="Times New Roman"/>
                <a:cs typeface="Times New Roman"/>
              </a:rPr>
              <a:t>Setup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Scaling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Quickly:</a:t>
            </a:r>
            <a:endParaRPr sz="2000">
              <a:latin typeface="Times New Roman"/>
              <a:cs typeface="Times New Roman"/>
            </a:endParaRPr>
          </a:p>
          <a:p>
            <a:pPr lvl="1" marL="1245235" marR="125095" indent="-28702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245235" algn="l"/>
                <a:tab pos="1245870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target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utilization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multiple</a:t>
            </a:r>
            <a:r>
              <a:rPr dirty="0" sz="2000">
                <a:latin typeface="Times New Roman"/>
                <a:cs typeface="Times New Roman"/>
              </a:rPr>
              <a:t> resources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single,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intuitive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interface.</a:t>
            </a:r>
            <a:endParaRPr sz="2000">
              <a:latin typeface="Times New Roman"/>
              <a:cs typeface="Times New Roman"/>
            </a:endParaRPr>
          </a:p>
          <a:p>
            <a:pPr lvl="1" marL="1245235" marR="495934" indent="-287020">
              <a:lnSpc>
                <a:spcPct val="100000"/>
              </a:lnSpc>
              <a:buFont typeface="Arial MT"/>
              <a:buChar char="•"/>
              <a:tabLst>
                <a:tab pos="1245235" algn="l"/>
                <a:tab pos="1245870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quickly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average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utilization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navigate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consoles.</a:t>
            </a:r>
            <a:endParaRPr sz="2000">
              <a:latin typeface="Times New Roman"/>
              <a:cs typeface="Times New Roman"/>
            </a:endParaRPr>
          </a:p>
          <a:p>
            <a:pPr marL="141605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>
                <a:latin typeface="Times New Roman"/>
                <a:cs typeface="Times New Roman"/>
              </a:rPr>
              <a:t> 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uses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EC2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Dynamo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DB,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AWS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 Scaling to </a:t>
            </a:r>
            <a:r>
              <a:rPr dirty="0" sz="2000" spc="-5">
                <a:latin typeface="Times New Roman"/>
                <a:cs typeface="Times New Roman"/>
              </a:rPr>
              <a:t>manage </a:t>
            </a:r>
            <a:r>
              <a:rPr dirty="0" sz="2000">
                <a:latin typeface="Times New Roman"/>
                <a:cs typeface="Times New Roman"/>
              </a:rPr>
              <a:t>resource </a:t>
            </a:r>
            <a:r>
              <a:rPr dirty="0" sz="2000" spc="-5">
                <a:latin typeface="Times New Roman"/>
                <a:cs typeface="Times New Roman"/>
              </a:rPr>
              <a:t>provisioning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of the EC2 Auto Scaling groups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tables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  <a:p>
            <a:pPr marL="844550" indent="-343535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844550" algn="l"/>
                <a:tab pos="845185" algn="l"/>
              </a:tabLst>
            </a:pPr>
            <a:r>
              <a:rPr dirty="0" sz="2000" b="1">
                <a:latin typeface="Times New Roman"/>
                <a:cs typeface="Times New Roman"/>
              </a:rPr>
              <a:t>Make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Smart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Scaling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Decisions: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1243965"/>
            <a:ext cx="11155680" cy="4812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Auto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Scaling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Benefits</a:t>
            </a:r>
            <a:endParaRPr sz="2400">
              <a:latin typeface="Times New Roman"/>
              <a:cs typeface="Times New Roman"/>
            </a:endParaRPr>
          </a:p>
          <a:p>
            <a:pPr marL="839469" indent="-343535">
              <a:lnSpc>
                <a:spcPct val="100000"/>
              </a:lnSpc>
              <a:spcBef>
                <a:spcPts val="1975"/>
              </a:spcBef>
              <a:buAutoNum type="arabicPeriod" startAt="3"/>
              <a:tabLst>
                <a:tab pos="839469" algn="l"/>
                <a:tab pos="84010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Automatically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Maintain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Performance</a:t>
            </a:r>
            <a:endParaRPr sz="2000">
              <a:latin typeface="Times New Roman"/>
              <a:cs typeface="Times New Roman"/>
            </a:endParaRPr>
          </a:p>
          <a:p>
            <a:pPr lvl="1" marL="1240155" marR="274955" indent="-28702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240155" algn="l"/>
                <a:tab pos="1240790" algn="l"/>
              </a:tabLst>
            </a:pP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maintain optimal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availability,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workloads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periodic,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unpredictable,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continuously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changing.</a:t>
            </a:r>
            <a:endParaRPr sz="2000">
              <a:latin typeface="Times New Roman"/>
              <a:cs typeface="Times New Roman"/>
            </a:endParaRPr>
          </a:p>
          <a:p>
            <a:pPr lvl="1" marL="1240155" indent="-287020">
              <a:lnSpc>
                <a:spcPct val="100000"/>
              </a:lnSpc>
              <a:buFont typeface="Arial MT"/>
              <a:buChar char="•"/>
              <a:tabLst>
                <a:tab pos="1240155" algn="l"/>
                <a:tab pos="1240790" algn="l"/>
              </a:tabLst>
            </a:pP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continually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make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endParaRPr sz="2000">
              <a:latin typeface="Times New Roman"/>
              <a:cs typeface="Times New Roman"/>
            </a:endParaRPr>
          </a:p>
          <a:p>
            <a:pPr marL="124015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desired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performance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levels.</a:t>
            </a:r>
            <a:endParaRPr sz="2000">
              <a:latin typeface="Times New Roman"/>
              <a:cs typeface="Times New Roman"/>
            </a:endParaRPr>
          </a:p>
          <a:p>
            <a:pPr lvl="1" marL="1240155" marR="472440" indent="-287020">
              <a:lnSpc>
                <a:spcPct val="100000"/>
              </a:lnSpc>
              <a:buFont typeface="Arial MT"/>
              <a:buChar char="•"/>
              <a:tabLst>
                <a:tab pos="1240155" algn="l"/>
                <a:tab pos="1240790" algn="l"/>
              </a:tabLst>
            </a:pPr>
            <a:r>
              <a:rPr dirty="0" sz="2000" spc="5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demand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spikes,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increases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constrained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maintain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high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quality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  <a:p>
            <a:pPr marL="839469" indent="-343535">
              <a:lnSpc>
                <a:spcPct val="100000"/>
              </a:lnSpc>
              <a:spcBef>
                <a:spcPts val="770"/>
              </a:spcBef>
              <a:buAutoNum type="arabicPeriod" startAt="3"/>
              <a:tabLst>
                <a:tab pos="839469" algn="l"/>
                <a:tab pos="840105" algn="l"/>
              </a:tabLst>
            </a:pPr>
            <a:r>
              <a:rPr dirty="0" sz="2000" b="1">
                <a:latin typeface="Times New Roman"/>
                <a:cs typeface="Times New Roman"/>
              </a:rPr>
              <a:t>Pay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Only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For</a:t>
            </a:r>
            <a:r>
              <a:rPr dirty="0" sz="2000" spc="-8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What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spc="-70" b="1">
                <a:latin typeface="Times New Roman"/>
                <a:cs typeface="Times New Roman"/>
              </a:rPr>
              <a:t>You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Need</a:t>
            </a:r>
            <a:endParaRPr sz="2000">
              <a:latin typeface="Times New Roman"/>
              <a:cs typeface="Times New Roman"/>
            </a:endParaRPr>
          </a:p>
          <a:p>
            <a:pPr lvl="1" marL="1240155" marR="133350" indent="-28702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240155" algn="l"/>
                <a:tab pos="1240790" algn="l"/>
              </a:tabLst>
            </a:pP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help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optimize</a:t>
            </a:r>
            <a:r>
              <a:rPr dirty="0" sz="2000">
                <a:latin typeface="Times New Roman"/>
                <a:cs typeface="Times New Roman"/>
              </a:rPr>
              <a:t> your</a:t>
            </a:r>
            <a:r>
              <a:rPr dirty="0" sz="2000" spc="-5">
                <a:latin typeface="Times New Roman"/>
                <a:cs typeface="Times New Roman"/>
              </a:rPr>
              <a:t> utilization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efficiencies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5">
                <a:latin typeface="Times New Roman"/>
                <a:cs typeface="Times New Roman"/>
              </a:rPr>
              <a:t> consuming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only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actually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need.</a:t>
            </a:r>
            <a:endParaRPr sz="2000">
              <a:latin typeface="Times New Roman"/>
              <a:cs typeface="Times New Roman"/>
            </a:endParaRPr>
          </a:p>
          <a:p>
            <a:pPr lvl="1" marL="1240155" marR="57150" indent="-287020">
              <a:lnSpc>
                <a:spcPct val="100000"/>
              </a:lnSpc>
              <a:buFont typeface="Arial MT"/>
              <a:buChar char="•"/>
              <a:tabLst>
                <a:tab pos="1240155" algn="l"/>
                <a:tab pos="1240790" algn="l"/>
              </a:tabLst>
            </a:pPr>
            <a:r>
              <a:rPr dirty="0" sz="2000" spc="5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demand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drops,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excess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capacity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avoid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overspending.</a:t>
            </a:r>
            <a:endParaRPr sz="2000">
              <a:latin typeface="Times New Roman"/>
              <a:cs typeface="Times New Roman"/>
            </a:endParaRPr>
          </a:p>
          <a:p>
            <a:pPr lvl="1" marL="1240155" indent="-287020">
              <a:lnSpc>
                <a:spcPct val="100000"/>
              </a:lnSpc>
              <a:buFont typeface="Arial MT"/>
              <a:buChar char="•"/>
              <a:tabLst>
                <a:tab pos="1240155" algn="l"/>
                <a:tab pos="1240790" algn="l"/>
              </a:tabLst>
            </a:pP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Auto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5">
                <a:latin typeface="Times New Roman"/>
                <a:cs typeface="Times New Roman"/>
              </a:rPr>
              <a:t> optimize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348" y="2008632"/>
            <a:ext cx="11309604" cy="31958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4850" y="1243965"/>
            <a:ext cx="3388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w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spc="-15" b="1">
                <a:latin typeface="Times New Roman"/>
                <a:cs typeface="Times New Roman"/>
              </a:rPr>
              <a:t>u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Scal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ng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w</a:t>
            </a:r>
            <a:r>
              <a:rPr dirty="0" sz="2400" spc="-5" b="1">
                <a:latin typeface="Times New Roman"/>
                <a:cs typeface="Times New Roman"/>
              </a:rPr>
              <a:t>or</a:t>
            </a:r>
            <a:r>
              <a:rPr dirty="0" sz="2400" b="1">
                <a:latin typeface="Times New Roman"/>
                <a:cs typeface="Times New Roman"/>
              </a:rPr>
              <a:t>k</a:t>
            </a:r>
            <a:r>
              <a:rPr dirty="0" sz="2400" spc="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0319" y="2766441"/>
            <a:ext cx="601154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latin typeface="Arial"/>
                <a:cs typeface="Arial"/>
              </a:rPr>
              <a:t>Amazon</a:t>
            </a:r>
            <a:r>
              <a:rPr dirty="0" sz="4000" spc="-30" b="1">
                <a:latin typeface="Arial"/>
                <a:cs typeface="Arial"/>
              </a:rPr>
              <a:t> Machine</a:t>
            </a:r>
            <a:r>
              <a:rPr dirty="0" sz="4000" spc="-1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Images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85699" y="442976"/>
            <a:ext cx="280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EC2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8180" y="4903956"/>
            <a:ext cx="10149840" cy="185420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template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volume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>
                <a:latin typeface="Times New Roman"/>
                <a:cs typeface="Times New Roman"/>
              </a:rPr>
              <a:t> 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dirty="0" sz="2000" spc="-10">
                <a:latin typeface="Times New Roman"/>
                <a:cs typeface="Times New Roman"/>
              </a:rPr>
              <a:t>server,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applications).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Launch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permissions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accounts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block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mapping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volumes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attach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it's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1243965"/>
            <a:ext cx="11276965" cy="36849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Amazon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Machine Images </a:t>
            </a:r>
            <a:r>
              <a:rPr dirty="0" sz="2400" b="1">
                <a:latin typeface="Times New Roman"/>
                <a:cs typeface="Times New Roman"/>
              </a:rPr>
              <a:t>(AMI)</a:t>
            </a:r>
            <a:endParaRPr sz="2400">
              <a:latin typeface="Times New Roman"/>
              <a:cs typeface="Times New Roman"/>
            </a:endParaRPr>
          </a:p>
          <a:p>
            <a:pPr algn="just" marL="841375" marR="5080" indent="-342900">
              <a:lnSpc>
                <a:spcPct val="150000"/>
              </a:lnSpc>
              <a:spcBef>
                <a:spcPts val="725"/>
              </a:spcBef>
              <a:buFont typeface="Arial MT"/>
              <a:buChar char="•"/>
              <a:tabLst>
                <a:tab pos="842010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Machine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</a:t>
            </a:r>
            <a:r>
              <a:rPr dirty="0" sz="2000">
                <a:latin typeface="Times New Roman"/>
                <a:cs typeface="Times New Roman"/>
              </a:rPr>
              <a:t> (AMI)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algn="just" marL="841375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842010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>
                <a:latin typeface="Times New Roman"/>
                <a:cs typeface="Times New Roman"/>
              </a:rPr>
              <a:t> specify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source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 algn="just" marL="841375" marR="44450" indent="-342900">
              <a:lnSpc>
                <a:spcPct val="150000"/>
              </a:lnSpc>
              <a:buFont typeface="Arial MT"/>
              <a:buChar char="•"/>
              <a:tabLst>
                <a:tab pos="842010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launch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multiple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multiple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same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configuration.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can use </a:t>
            </a:r>
            <a:r>
              <a:rPr dirty="0" sz="2000" spc="-5">
                <a:latin typeface="Times New Roman"/>
                <a:cs typeface="Times New Roman"/>
              </a:rPr>
              <a:t>different </a:t>
            </a:r>
            <a:r>
              <a:rPr dirty="0" sz="2000">
                <a:latin typeface="Times New Roman"/>
                <a:cs typeface="Times New Roman"/>
              </a:rPr>
              <a:t>AMIs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launch instances when you need instances with </a:t>
            </a:r>
            <a:r>
              <a:rPr dirty="0" sz="2000" spc="-5">
                <a:latin typeface="Times New Roman"/>
                <a:cs typeface="Times New Roman"/>
              </a:rPr>
              <a:t>different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configurations.</a:t>
            </a:r>
            <a:endParaRPr sz="2000">
              <a:latin typeface="Times New Roman"/>
              <a:cs typeface="Times New Roman"/>
            </a:endParaRPr>
          </a:p>
          <a:p>
            <a:pPr algn="just" marL="49847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37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5847" y="4066032"/>
            <a:ext cx="5522976" cy="23103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88872" y="6321348"/>
            <a:ext cx="92811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use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just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5">
                <a:latin typeface="Times New Roman"/>
                <a:cs typeface="Times New Roman"/>
              </a:rPr>
              <a:t> server.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850" y="1243965"/>
            <a:ext cx="10064115" cy="2772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Using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AMI</a:t>
            </a:r>
            <a:endParaRPr sz="2400">
              <a:latin typeface="Times New Roman"/>
              <a:cs typeface="Times New Roman"/>
            </a:endParaRPr>
          </a:p>
          <a:p>
            <a:pPr marL="782955" indent="-287020">
              <a:lnSpc>
                <a:spcPct val="100000"/>
              </a:lnSpc>
              <a:spcBef>
                <a:spcPts val="1939"/>
              </a:spcBef>
              <a:buFont typeface="Arial MT"/>
              <a:buChar char="•"/>
              <a:tabLst>
                <a:tab pos="782955" algn="l"/>
                <a:tab pos="783590" algn="l"/>
              </a:tabLst>
            </a:pPr>
            <a:r>
              <a:rPr dirty="0" sz="2000">
                <a:latin typeface="Times New Roman"/>
                <a:cs typeface="Times New Roman"/>
              </a:rPr>
              <a:t>The following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diagram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summarizes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 </a:t>
            </a:r>
            <a:r>
              <a:rPr dirty="0" sz="2000" spc="-5">
                <a:latin typeface="Times New Roman"/>
                <a:cs typeface="Times New Roman"/>
              </a:rPr>
              <a:t>lifecycle.</a:t>
            </a:r>
            <a:endParaRPr sz="2000">
              <a:latin typeface="Times New Roman"/>
              <a:cs typeface="Times New Roman"/>
            </a:endParaRPr>
          </a:p>
          <a:p>
            <a:pPr marL="782955" marR="5080" indent="-28702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782955" algn="l"/>
                <a:tab pos="783590" algn="l"/>
              </a:tabLst>
            </a:pPr>
            <a:r>
              <a:rPr dirty="0" sz="2000">
                <a:latin typeface="Times New Roman"/>
                <a:cs typeface="Times New Roman"/>
              </a:rPr>
              <a:t>After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register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(You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grants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permissions.)</a:t>
            </a:r>
            <a:endParaRPr sz="2000">
              <a:latin typeface="Times New Roman"/>
              <a:cs typeface="Times New Roman"/>
            </a:endParaRPr>
          </a:p>
          <a:p>
            <a:pPr marL="78295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82955" algn="l"/>
                <a:tab pos="783590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copy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regions.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no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longer</a:t>
            </a:r>
            <a:endParaRPr sz="2000">
              <a:latin typeface="Times New Roman"/>
              <a:cs typeface="Times New Roman"/>
            </a:endParaRPr>
          </a:p>
          <a:p>
            <a:pPr marL="78295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require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deregister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1243965"/>
            <a:ext cx="11049000" cy="3238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Creating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spc="-70" b="1">
                <a:latin typeface="Times New Roman"/>
                <a:cs typeface="Times New Roman"/>
              </a:rPr>
              <a:t>Your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Own</a:t>
            </a:r>
            <a:r>
              <a:rPr dirty="0" sz="2400" spc="-114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AMI</a:t>
            </a:r>
            <a:endParaRPr sz="2400">
              <a:latin typeface="Times New Roman"/>
              <a:cs typeface="Times New Roman"/>
            </a:endParaRPr>
          </a:p>
          <a:p>
            <a:pPr marL="774700" marR="5080" indent="-287020">
              <a:lnSpc>
                <a:spcPct val="150000"/>
              </a:lnSpc>
              <a:spcBef>
                <a:spcPts val="810"/>
              </a:spcBef>
              <a:buFont typeface="Arial MT"/>
              <a:buChar char="•"/>
              <a:tabLst>
                <a:tab pos="774700" algn="l"/>
                <a:tab pos="775335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launch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existing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customize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instance,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updated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configuration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AMI.</a:t>
            </a:r>
            <a:endParaRPr sz="2000">
              <a:latin typeface="Times New Roman"/>
              <a:cs typeface="Times New Roman"/>
            </a:endParaRPr>
          </a:p>
          <a:p>
            <a:pPr marL="774700" marR="208915" indent="-287020">
              <a:lnSpc>
                <a:spcPts val="3600"/>
              </a:lnSpc>
              <a:spcBef>
                <a:spcPts val="320"/>
              </a:spcBef>
              <a:buFont typeface="Arial MT"/>
              <a:buChar char="•"/>
              <a:tabLst>
                <a:tab pos="774700" algn="l"/>
                <a:tab pos="775335" algn="l"/>
              </a:tabLst>
            </a:pP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customizations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made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AMI.</a:t>
            </a:r>
            <a:endParaRPr sz="2000">
              <a:latin typeface="Times New Roman"/>
              <a:cs typeface="Times New Roman"/>
            </a:endParaRPr>
          </a:p>
          <a:p>
            <a:pPr marL="774700" indent="-287020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774700" algn="l"/>
                <a:tab pos="7753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determines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AMI.</a:t>
            </a:r>
            <a:endParaRPr sz="2000">
              <a:latin typeface="Times New Roman"/>
              <a:cs typeface="Times New Roman"/>
            </a:endParaRPr>
          </a:p>
          <a:p>
            <a:pPr marL="774700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74700" algn="l"/>
                <a:tab pos="7753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either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 </a:t>
            </a:r>
            <a:r>
              <a:rPr dirty="0" sz="2000" spc="-5">
                <a:latin typeface="Times New Roman"/>
                <a:cs typeface="Times New Roman"/>
              </a:rPr>
              <a:t>volume</a:t>
            </a:r>
            <a:r>
              <a:rPr dirty="0" sz="2000">
                <a:latin typeface="Times New Roman"/>
                <a:cs typeface="Times New Roman"/>
              </a:rPr>
              <a:t> 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030" y="2750896"/>
            <a:ext cx="510476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 b="1">
                <a:latin typeface="Arial"/>
                <a:cs typeface="Arial"/>
              </a:rPr>
              <a:t>Launch</a:t>
            </a:r>
            <a:r>
              <a:rPr dirty="0" sz="4000" spc="-5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EC2</a:t>
            </a:r>
            <a:r>
              <a:rPr dirty="0" sz="4000" spc="-55" b="1">
                <a:latin typeface="Arial"/>
                <a:cs typeface="Arial"/>
              </a:rPr>
              <a:t> </a:t>
            </a:r>
            <a:r>
              <a:rPr dirty="0" sz="4000" spc="-30" b="1">
                <a:latin typeface="Arial"/>
                <a:cs typeface="Arial"/>
              </a:rPr>
              <a:t>Instance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85699" y="442976"/>
            <a:ext cx="280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EC2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1243965"/>
            <a:ext cx="5467350" cy="3223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Outcome:</a:t>
            </a:r>
            <a:endParaRPr sz="2400">
              <a:latin typeface="Times New Roman"/>
              <a:cs typeface="Times New Roman"/>
            </a:endParaRPr>
          </a:p>
          <a:p>
            <a:pPr marL="485775">
              <a:lnSpc>
                <a:spcPct val="100000"/>
              </a:lnSpc>
              <a:spcBef>
                <a:spcPts val="1895"/>
              </a:spcBef>
            </a:pP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module,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to:</a:t>
            </a:r>
            <a:endParaRPr sz="2000">
              <a:latin typeface="Times New Roman"/>
              <a:cs typeface="Times New Roman"/>
            </a:endParaRPr>
          </a:p>
          <a:p>
            <a:pPr marL="128587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85875" algn="l"/>
                <a:tab pos="1286510" algn="l"/>
              </a:tabLst>
            </a:pP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 marL="128587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85875" algn="l"/>
                <a:tab pos="1286510" algn="l"/>
              </a:tabLst>
            </a:pP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Instances.</a:t>
            </a:r>
            <a:endParaRPr sz="2000">
              <a:latin typeface="Times New Roman"/>
              <a:cs typeface="Times New Roman"/>
            </a:endParaRPr>
          </a:p>
          <a:p>
            <a:pPr marL="128587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85875" algn="l"/>
                <a:tab pos="1286510" algn="l"/>
              </a:tabLst>
            </a:pPr>
            <a:r>
              <a:rPr dirty="0" sz="2000">
                <a:latin typeface="Times New Roman"/>
                <a:cs typeface="Times New Roman"/>
              </a:rPr>
              <a:t>Knowledge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Machine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Images.</a:t>
            </a:r>
            <a:endParaRPr sz="2000">
              <a:latin typeface="Times New Roman"/>
              <a:cs typeface="Times New Roman"/>
            </a:endParaRPr>
          </a:p>
          <a:p>
            <a:pPr marL="128587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85875" algn="l"/>
                <a:tab pos="1286510" algn="l"/>
              </a:tabLst>
            </a:pPr>
            <a:r>
              <a:rPr dirty="0" sz="2000">
                <a:latin typeface="Times New Roman"/>
                <a:cs typeface="Times New Roman"/>
              </a:rPr>
              <a:t>Learn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Block</a:t>
            </a:r>
            <a:r>
              <a:rPr dirty="0" sz="2000">
                <a:latin typeface="Times New Roman"/>
                <a:cs typeface="Times New Roman"/>
              </a:rPr>
              <a:t> Storage.</a:t>
            </a:r>
            <a:endParaRPr sz="2000">
              <a:latin typeface="Times New Roman"/>
              <a:cs typeface="Times New Roman"/>
            </a:endParaRPr>
          </a:p>
          <a:p>
            <a:pPr marL="128587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85875" algn="l"/>
                <a:tab pos="1286510" algn="l"/>
              </a:tabLst>
            </a:pPr>
            <a:r>
              <a:rPr dirty="0" sz="2000">
                <a:latin typeface="Times New Roman"/>
                <a:cs typeface="Times New Roman"/>
              </a:rPr>
              <a:t>Knowledge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Route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5">
                <a:latin typeface="Times New Roman"/>
                <a:cs typeface="Times New Roman"/>
              </a:rPr>
              <a:t> System.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7984" y="6465214"/>
            <a:ext cx="1657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953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6711" y="3672840"/>
            <a:ext cx="5894832" cy="30281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4850" y="1243965"/>
            <a:ext cx="11256645" cy="36404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Login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 </a:t>
            </a:r>
            <a:r>
              <a:rPr dirty="0" sz="2400" b="1">
                <a:latin typeface="Times New Roman"/>
                <a:cs typeface="Times New Roman"/>
              </a:rPr>
              <a:t>access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spc="-95" b="1">
                <a:latin typeface="Times New Roman"/>
                <a:cs typeface="Times New Roman"/>
              </a:rPr>
              <a:t>AWS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</a:t>
            </a:r>
            <a:endParaRPr sz="2400">
              <a:latin typeface="Times New Roman"/>
              <a:cs typeface="Times New Roman"/>
            </a:endParaRPr>
          </a:p>
          <a:p>
            <a:pPr marL="556260">
              <a:lnSpc>
                <a:spcPct val="100000"/>
              </a:lnSpc>
              <a:spcBef>
                <a:spcPts val="1935"/>
              </a:spcBef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1)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step,</a:t>
            </a:r>
            <a:endParaRPr sz="2000">
              <a:latin typeface="Times New Roman"/>
              <a:cs typeface="Times New Roman"/>
            </a:endParaRPr>
          </a:p>
          <a:p>
            <a:pPr marL="55626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Login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account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left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corner.</a:t>
            </a:r>
            <a:endParaRPr sz="2000">
              <a:latin typeface="Times New Roman"/>
              <a:cs typeface="Times New Roman"/>
            </a:endParaRPr>
          </a:p>
          <a:p>
            <a:pPr marL="556260" marR="5080">
              <a:lnSpc>
                <a:spcPts val="3600"/>
              </a:lnSpc>
              <a:spcBef>
                <a:spcPts val="320"/>
              </a:spcBef>
            </a:pPr>
            <a:r>
              <a:rPr dirty="0" sz="2000">
                <a:latin typeface="Times New Roman"/>
                <a:cs typeface="Times New Roman"/>
              </a:rPr>
              <a:t>Here,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categorized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viz.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etc.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EC2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 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Compute EC2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next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step.</a:t>
            </a:r>
            <a:endParaRPr sz="2000">
              <a:latin typeface="Times New Roman"/>
              <a:cs typeface="Times New Roman"/>
            </a:endParaRPr>
          </a:p>
          <a:p>
            <a:pPr marL="579120">
              <a:lnSpc>
                <a:spcPct val="100000"/>
              </a:lnSpc>
              <a:spcBef>
                <a:spcPts val="525"/>
              </a:spcBef>
            </a:pP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click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endParaRPr sz="2000">
              <a:latin typeface="Times New Roman"/>
              <a:cs typeface="Times New Roman"/>
            </a:endParaRPr>
          </a:p>
          <a:p>
            <a:pPr marL="579120" marR="6445885">
              <a:lnSpc>
                <a:spcPct val="150000"/>
              </a:lnSpc>
            </a:pP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dashboard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2764" y="2157983"/>
            <a:ext cx="7914132" cy="42824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8716" y="1168606"/>
            <a:ext cx="10412730" cy="93980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2000">
                <a:latin typeface="Times New Roman"/>
                <a:cs typeface="Times New Roman"/>
              </a:rPr>
              <a:t>Here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dashboard.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 </a:t>
            </a: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5">
                <a:latin typeface="Times New Roman"/>
                <a:cs typeface="Times New Roman"/>
              </a:rPr>
              <a:t> 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information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running.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638" y="1177899"/>
            <a:ext cx="1023810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2)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corner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 dashboard,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provision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server.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Here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selecting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Virginia.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globe.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6984" y="1978151"/>
            <a:ext cx="5896356" cy="47426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8003" y="2697479"/>
            <a:ext cx="4765548" cy="40233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5772" y="1190577"/>
            <a:ext cx="8670925" cy="232727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3)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Once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desired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selected,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Dashboard.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Click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'Launch Instance'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button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(as shown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below).</a:t>
            </a:r>
            <a:endParaRPr sz="2000">
              <a:latin typeface="Times New Roman"/>
              <a:cs typeface="Times New Roman"/>
            </a:endParaRPr>
          </a:p>
          <a:p>
            <a:pPr marL="12700" marR="3522345">
              <a:lnSpc>
                <a:spcPct val="150000"/>
              </a:lnSpc>
              <a:spcBef>
                <a:spcPts val="125"/>
              </a:spcBef>
            </a:pP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wizard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click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'Launch </a:t>
            </a:r>
            <a:r>
              <a:rPr dirty="0" sz="2000" spc="-5">
                <a:latin typeface="Times New Roman"/>
                <a:cs typeface="Times New Roman"/>
              </a:rPr>
              <a:t>Instance'.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8211" y="4066032"/>
            <a:ext cx="7725156" cy="26548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4850" y="1243965"/>
            <a:ext cx="10927080" cy="2837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43434"/>
                </a:solidFill>
                <a:latin typeface="Times New Roman"/>
                <a:cs typeface="Times New Roman"/>
              </a:rPr>
              <a:t>Choose</a:t>
            </a:r>
            <a:r>
              <a:rPr dirty="0" sz="2400" spc="-140" b="1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343434"/>
                </a:solidFill>
                <a:latin typeface="Times New Roman"/>
                <a:cs typeface="Times New Roman"/>
              </a:rPr>
              <a:t>AMI</a:t>
            </a:r>
            <a:endParaRPr sz="2400">
              <a:latin typeface="Times New Roman"/>
              <a:cs typeface="Times New Roman"/>
            </a:endParaRPr>
          </a:p>
          <a:p>
            <a:pPr marL="560070">
              <a:lnSpc>
                <a:spcPct val="100000"/>
              </a:lnSpc>
              <a:spcBef>
                <a:spcPts val="2020"/>
              </a:spcBef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1)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step,</a:t>
            </a:r>
            <a:endParaRPr sz="2000">
              <a:latin typeface="Times New Roman"/>
              <a:cs typeface="Times New Roman"/>
            </a:endParaRPr>
          </a:p>
          <a:p>
            <a:pPr marL="1474470" marR="5080" indent="-4572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1474470" algn="l"/>
                <a:tab pos="1475105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asked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choice.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(An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Machine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 is a </a:t>
            </a:r>
            <a:r>
              <a:rPr dirty="0" sz="2000" spc="-5">
                <a:latin typeface="Times New Roman"/>
                <a:cs typeface="Times New Roman"/>
              </a:rPr>
              <a:t>template basically </a:t>
            </a:r>
            <a:r>
              <a:rPr dirty="0" sz="2000">
                <a:latin typeface="Times New Roman"/>
                <a:cs typeface="Times New Roman"/>
              </a:rPr>
              <a:t>of an Operating System platform which you </a:t>
            </a:r>
            <a:r>
              <a:rPr dirty="0" sz="2000" spc="-5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use as a base 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 your instance). Once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launch an EC2 instance from your preferred AMI,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 will </a:t>
            </a:r>
            <a:r>
              <a:rPr dirty="0" sz="2000" spc="-5">
                <a:latin typeface="Times New Roman"/>
                <a:cs typeface="Times New Roman"/>
              </a:rPr>
              <a:t>automatically </a:t>
            </a:r>
            <a:r>
              <a:rPr dirty="0" sz="2000">
                <a:latin typeface="Times New Roman"/>
                <a:cs typeface="Times New Roman"/>
              </a:rPr>
              <a:t>be booted with the desired OS. </a:t>
            </a:r>
            <a:r>
              <a:rPr dirty="0" sz="2000" spc="-50">
                <a:latin typeface="Times New Roman"/>
                <a:cs typeface="Times New Roman"/>
              </a:rPr>
              <a:t>(We </a:t>
            </a:r>
            <a:r>
              <a:rPr dirty="0" sz="2000">
                <a:latin typeface="Times New Roman"/>
                <a:cs typeface="Times New Roman"/>
              </a:rPr>
              <a:t>will see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about AMIs 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tutorial).</a:t>
            </a:r>
            <a:endParaRPr sz="2000">
              <a:latin typeface="Times New Roman"/>
              <a:cs typeface="Times New Roman"/>
            </a:endParaRPr>
          </a:p>
          <a:p>
            <a:pPr marL="1474470" indent="-457834">
              <a:lnSpc>
                <a:spcPct val="100000"/>
              </a:lnSpc>
              <a:buAutoNum type="arabicPeriod"/>
              <a:tabLst>
                <a:tab pos="1474470" algn="l"/>
                <a:tab pos="1475105" algn="l"/>
              </a:tabLst>
            </a:pPr>
            <a:r>
              <a:rPr dirty="0" sz="2000">
                <a:latin typeface="Times New Roman"/>
                <a:cs typeface="Times New Roman"/>
              </a:rPr>
              <a:t>Here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>
                <a:latin typeface="Times New Roman"/>
                <a:cs typeface="Times New Roman"/>
              </a:rPr>
              <a:t> choosing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default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Linux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(64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bit)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6652" y="3573778"/>
            <a:ext cx="6374892" cy="31577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4850" y="1243965"/>
            <a:ext cx="11000105" cy="3654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43434"/>
                </a:solidFill>
                <a:latin typeface="Times New Roman"/>
                <a:cs typeface="Times New Roman"/>
              </a:rPr>
              <a:t>Choose</a:t>
            </a:r>
            <a:r>
              <a:rPr dirty="0" sz="2400" spc="5" b="1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343434"/>
                </a:solidFill>
                <a:latin typeface="Times New Roman"/>
                <a:cs typeface="Times New Roman"/>
              </a:rPr>
              <a:t>EC2</a:t>
            </a:r>
            <a:r>
              <a:rPr dirty="0" sz="2400" b="1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343434"/>
                </a:solidFill>
                <a:latin typeface="Times New Roman"/>
                <a:cs typeface="Times New Roman"/>
              </a:rPr>
              <a:t>Instance</a:t>
            </a:r>
            <a:r>
              <a:rPr dirty="0" sz="2400" spc="-40" b="1">
                <a:solidFill>
                  <a:srgbClr val="343434"/>
                </a:solidFill>
                <a:latin typeface="Times New Roman"/>
                <a:cs typeface="Times New Roman"/>
              </a:rPr>
              <a:t> Types</a:t>
            </a:r>
            <a:endParaRPr sz="2400">
              <a:latin typeface="Times New Roman"/>
              <a:cs typeface="Times New Roman"/>
            </a:endParaRPr>
          </a:p>
          <a:p>
            <a:pPr marL="564515" marR="295275">
              <a:lnSpc>
                <a:spcPct val="100000"/>
              </a:lnSpc>
              <a:spcBef>
                <a:spcPts val="2005"/>
              </a:spcBef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1)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next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 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needs.</a:t>
            </a:r>
            <a:endParaRPr sz="2000">
              <a:latin typeface="Times New Roman"/>
              <a:cs typeface="Times New Roman"/>
            </a:endParaRPr>
          </a:p>
          <a:p>
            <a:pPr marL="1479550" marR="5080" indent="-457200">
              <a:lnSpc>
                <a:spcPct val="100000"/>
              </a:lnSpc>
              <a:buAutoNum type="arabicPeriod"/>
              <a:tabLst>
                <a:tab pos="1479550" algn="l"/>
                <a:tab pos="1480185" algn="l"/>
              </a:tabLst>
            </a:pPr>
            <a:r>
              <a:rPr dirty="0" sz="2000" spc="-70">
                <a:latin typeface="Times New Roman"/>
                <a:cs typeface="Times New Roman"/>
              </a:rPr>
              <a:t>We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t2.micro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1vCPU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1GB </a:t>
            </a:r>
            <a:r>
              <a:rPr dirty="0" sz="2000" spc="-10">
                <a:latin typeface="Times New Roman"/>
                <a:cs typeface="Times New Roman"/>
              </a:rPr>
              <a:t>memory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AWS.</a:t>
            </a:r>
            <a:endParaRPr sz="2000">
              <a:latin typeface="Times New Roman"/>
              <a:cs typeface="Times New Roman"/>
            </a:endParaRPr>
          </a:p>
          <a:p>
            <a:pPr marL="1479550" indent="-457834">
              <a:lnSpc>
                <a:spcPct val="100000"/>
              </a:lnSpc>
              <a:buAutoNum type="arabicPeriod"/>
              <a:tabLst>
                <a:tab pos="1479550" algn="l"/>
                <a:tab pos="1480185" algn="l"/>
              </a:tabLst>
            </a:pPr>
            <a:r>
              <a:rPr dirty="0" sz="2000" spc="-5">
                <a:latin typeface="Times New Roman"/>
                <a:cs typeface="Times New Roman"/>
              </a:rPr>
              <a:t>Click</a:t>
            </a:r>
            <a:r>
              <a:rPr dirty="0" sz="2000">
                <a:latin typeface="Times New Roman"/>
                <a:cs typeface="Times New Roman"/>
              </a:rPr>
              <a:t> 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"Configure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Details"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further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851535" marR="638683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51535" algn="l"/>
                <a:tab pos="852169" algn="l"/>
              </a:tabLst>
            </a:pP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In the next </a:t>
            </a:r>
            <a:r>
              <a:rPr dirty="0" sz="2000" spc="-5">
                <a:solidFill>
                  <a:srgbClr val="343434"/>
                </a:solidFill>
                <a:latin typeface="Times New Roman"/>
                <a:cs typeface="Times New Roman"/>
              </a:rPr>
              <a:t>step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of the wizard, enter </a:t>
            </a:r>
            <a:r>
              <a:rPr dirty="0" sz="2000" spc="5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43434"/>
                </a:solidFill>
                <a:latin typeface="Times New Roman"/>
                <a:cs typeface="Times New Roman"/>
              </a:rPr>
              <a:t>details</a:t>
            </a:r>
            <a:r>
              <a:rPr dirty="0" sz="2000" spc="-3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43434"/>
                </a:solidFill>
                <a:latin typeface="Times New Roman"/>
                <a:cs typeface="Times New Roman"/>
              </a:rPr>
              <a:t>like</a:t>
            </a:r>
            <a:r>
              <a:rPr dirty="0" sz="2000" spc="-1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no.</a:t>
            </a:r>
            <a:r>
              <a:rPr dirty="0" sz="2000" spc="-2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of</a:t>
            </a:r>
            <a:r>
              <a:rPr dirty="0" sz="2000" spc="-15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instances</a:t>
            </a:r>
            <a:r>
              <a:rPr dirty="0" sz="2000" spc="-4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43434"/>
                </a:solidFill>
                <a:latin typeface="Times New Roman"/>
                <a:cs typeface="Times New Roman"/>
              </a:rPr>
              <a:t>you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want </a:t>
            </a:r>
            <a:r>
              <a:rPr dirty="0" sz="2000" spc="-484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to</a:t>
            </a:r>
            <a:r>
              <a:rPr dirty="0" sz="2000" spc="-15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launch</a:t>
            </a:r>
            <a:r>
              <a:rPr dirty="0" sz="2000" spc="-3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at</a:t>
            </a:r>
            <a:r>
              <a:rPr dirty="0" sz="2000" spc="-1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a</a:t>
            </a:r>
            <a:r>
              <a:rPr dirty="0" sz="2000" spc="-10">
                <a:solidFill>
                  <a:srgbClr val="343434"/>
                </a:solidFill>
                <a:latin typeface="Times New Roman"/>
                <a:cs typeface="Times New Roman"/>
              </a:rPr>
              <a:t> time.</a:t>
            </a:r>
            <a:endParaRPr sz="2000">
              <a:latin typeface="Times New Roman"/>
              <a:cs typeface="Times New Roman"/>
            </a:endParaRPr>
          </a:p>
          <a:p>
            <a:pPr marL="851535" indent="-287655">
              <a:lnSpc>
                <a:spcPct val="100000"/>
              </a:lnSpc>
              <a:buFont typeface="Arial MT"/>
              <a:buChar char="•"/>
              <a:tabLst>
                <a:tab pos="851535" algn="l"/>
                <a:tab pos="852169" algn="l"/>
              </a:tabLst>
            </a:pP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Here</a:t>
            </a:r>
            <a:r>
              <a:rPr dirty="0" sz="2000" spc="-2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we</a:t>
            </a:r>
            <a:r>
              <a:rPr dirty="0" sz="2000" spc="-5">
                <a:solidFill>
                  <a:srgbClr val="343434"/>
                </a:solidFill>
                <a:latin typeface="Times New Roman"/>
                <a:cs typeface="Times New Roman"/>
              </a:rPr>
              <a:t> are</a:t>
            </a:r>
            <a:r>
              <a:rPr dirty="0" sz="2000" spc="-1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launching</a:t>
            </a:r>
            <a:r>
              <a:rPr dirty="0" sz="2000" spc="-4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43434"/>
                </a:solidFill>
                <a:latin typeface="Times New Roman"/>
                <a:cs typeface="Times New Roman"/>
              </a:rPr>
              <a:t>one</a:t>
            </a:r>
            <a:r>
              <a:rPr dirty="0" sz="2000" spc="-3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667" y="3156204"/>
            <a:ext cx="9933432" cy="25816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4850" y="1243965"/>
            <a:ext cx="10760075" cy="1424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43434"/>
                </a:solidFill>
                <a:latin typeface="Times New Roman"/>
                <a:cs typeface="Times New Roman"/>
              </a:rPr>
              <a:t>Configure</a:t>
            </a:r>
            <a:r>
              <a:rPr dirty="0" sz="2400" spc="-25" b="1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343434"/>
                </a:solidFill>
                <a:latin typeface="Times New Roman"/>
                <a:cs typeface="Times New Roman"/>
              </a:rPr>
              <a:t>Instance</a:t>
            </a:r>
            <a:endParaRPr sz="2400">
              <a:latin typeface="Times New Roman"/>
              <a:cs typeface="Times New Roman"/>
            </a:endParaRPr>
          </a:p>
          <a:p>
            <a:pPr marL="585470" marR="5080">
              <a:lnSpc>
                <a:spcPct val="150000"/>
              </a:lnSpc>
              <a:spcBef>
                <a:spcPts val="930"/>
              </a:spcBef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1)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No.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instances-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provision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20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 a</a:t>
            </a:r>
            <a:r>
              <a:rPr dirty="0" sz="2000" spc="-10">
                <a:latin typeface="Times New Roman"/>
                <a:cs typeface="Times New Roman"/>
              </a:rPr>
              <a:t> time.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Here,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 </a:t>
            </a:r>
            <a:r>
              <a:rPr dirty="0" sz="2000">
                <a:latin typeface="Times New Roman"/>
                <a:cs typeface="Times New Roman"/>
              </a:rPr>
              <a:t>launching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1634" y="1325702"/>
            <a:ext cx="102546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2)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Purchasing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keep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option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'Request</a:t>
            </a:r>
            <a:r>
              <a:rPr dirty="0" sz="2000">
                <a:latin typeface="Times New Roman"/>
                <a:cs typeface="Times New Roman"/>
              </a:rPr>
              <a:t> Spot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Instances'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unchecked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now.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788" y="2138172"/>
            <a:ext cx="10201656" cy="29428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699" y="442976"/>
            <a:ext cx="280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EC2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48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672" y="1174470"/>
            <a:ext cx="11233785" cy="505587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3)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Next,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 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configure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details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 </a:t>
            </a:r>
            <a:r>
              <a:rPr dirty="0" sz="2000" spc="-10">
                <a:latin typeface="Times New Roman"/>
                <a:cs typeface="Times New Roman"/>
              </a:rPr>
              <a:t>server.</a:t>
            </a:r>
            <a:endParaRPr sz="2000">
              <a:latin typeface="Times New Roman"/>
              <a:cs typeface="Times New Roman"/>
            </a:endParaRPr>
          </a:p>
          <a:p>
            <a:pPr marL="756285" marR="213360" indent="-287020">
              <a:lnSpc>
                <a:spcPct val="15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decide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here,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 </a:t>
            </a:r>
            <a:r>
              <a:rPr dirty="0" sz="2000" spc="-15">
                <a:latin typeface="Times New Roman"/>
                <a:cs typeface="Times New Roman"/>
              </a:rPr>
              <a:t>(Virtual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Cloud)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subnets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inside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VPC.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better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determine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756285" marR="163195">
              <a:lnSpc>
                <a:spcPct val="150000"/>
              </a:lnSpc>
            </a:pPr>
            <a:r>
              <a:rPr dirty="0" sz="2000">
                <a:latin typeface="Times New Roman"/>
                <a:cs typeface="Times New Roman"/>
              </a:rPr>
              <a:t>instance.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Your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set-up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ranges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subnets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etc. </a:t>
            </a:r>
            <a:r>
              <a:rPr dirty="0" sz="2000">
                <a:latin typeface="Times New Roman"/>
                <a:cs typeface="Times New Roman"/>
              </a:rPr>
              <a:t>pre-planned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 marL="756285" marR="5080" indent="-287020">
              <a:lnSpc>
                <a:spcPts val="3600"/>
              </a:lnSpc>
              <a:spcBef>
                <a:spcPts val="32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Subnetting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pre-planned.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E.g.: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it's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web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subnet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it's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5">
                <a:latin typeface="Times New Roman"/>
                <a:cs typeface="Times New Roman"/>
              </a:rPr>
              <a:t> DB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server,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subnet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inside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VPC.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2000" spc="-5">
                <a:latin typeface="Times New Roman"/>
                <a:cs typeface="Times New Roman"/>
              </a:rPr>
              <a:t>Image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next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slide,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platform.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Select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already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VPC.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672" y="6356400"/>
            <a:ext cx="84220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Here,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 have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selected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already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 where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 want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311" y="1432560"/>
            <a:ext cx="10277856" cy="49240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1243965"/>
            <a:ext cx="3692525" cy="369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Contents</a:t>
            </a:r>
            <a:endParaRPr sz="2400">
              <a:latin typeface="Times New Roman"/>
              <a:cs typeface="Times New Roman"/>
            </a:endParaRPr>
          </a:p>
          <a:p>
            <a:pPr marL="848360" indent="-343535">
              <a:lnSpc>
                <a:spcPct val="100000"/>
              </a:lnSpc>
              <a:spcBef>
                <a:spcPts val="2010"/>
              </a:spcBef>
              <a:buFont typeface="Arial MT"/>
              <a:buChar char="•"/>
              <a:tabLst>
                <a:tab pos="848360" algn="l"/>
                <a:tab pos="848994" algn="l"/>
              </a:tabLst>
            </a:pPr>
            <a:r>
              <a:rPr dirty="0" sz="2000">
                <a:latin typeface="Times New Roman"/>
                <a:cs typeface="Times New Roman"/>
              </a:rPr>
              <a:t>Introduction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endParaRPr sz="2000">
              <a:latin typeface="Times New Roman"/>
              <a:cs typeface="Times New Roman"/>
            </a:endParaRPr>
          </a:p>
          <a:p>
            <a:pPr marL="911860" indent="-407034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911860" algn="l"/>
                <a:tab pos="912494" algn="l"/>
              </a:tabLst>
            </a:pP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Types</a:t>
            </a:r>
            <a:endParaRPr sz="2000">
              <a:latin typeface="Times New Roman"/>
              <a:cs typeface="Times New Roman"/>
            </a:endParaRPr>
          </a:p>
          <a:p>
            <a:pPr marL="84836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48360" algn="l"/>
                <a:tab pos="848994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Machine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Images</a:t>
            </a:r>
            <a:endParaRPr sz="2000">
              <a:latin typeface="Times New Roman"/>
              <a:cs typeface="Times New Roman"/>
            </a:endParaRPr>
          </a:p>
          <a:p>
            <a:pPr marL="848360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848360" algn="l"/>
                <a:tab pos="848994" algn="l"/>
              </a:tabLst>
            </a:pPr>
            <a:r>
              <a:rPr dirty="0" sz="2000">
                <a:latin typeface="Times New Roman"/>
                <a:cs typeface="Times New Roman"/>
              </a:rPr>
              <a:t>Introduction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</a:t>
            </a:r>
            <a:endParaRPr sz="2000">
              <a:latin typeface="Times New Roman"/>
              <a:cs typeface="Times New Roman"/>
            </a:endParaRPr>
          </a:p>
          <a:p>
            <a:pPr marL="84836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48360" algn="l"/>
                <a:tab pos="848994" algn="l"/>
              </a:tabLst>
            </a:pPr>
            <a:r>
              <a:rPr dirty="0" sz="2000">
                <a:latin typeface="Times New Roman"/>
                <a:cs typeface="Times New Roman"/>
              </a:rPr>
              <a:t>Introduction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IPs</a:t>
            </a:r>
            <a:endParaRPr sz="2000">
              <a:latin typeface="Times New Roman"/>
              <a:cs typeface="Times New Roman"/>
            </a:endParaRPr>
          </a:p>
          <a:p>
            <a:pPr marL="84836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48360" algn="l"/>
                <a:tab pos="848994" algn="l"/>
              </a:tabLst>
            </a:pP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endParaRPr sz="2000">
              <a:latin typeface="Times New Roman"/>
              <a:cs typeface="Times New Roman"/>
            </a:endParaRPr>
          </a:p>
          <a:p>
            <a:pPr marL="84836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48360" algn="l"/>
                <a:tab pos="848994" algn="l"/>
              </a:tabLst>
            </a:pPr>
            <a:r>
              <a:rPr dirty="0" sz="2000" spc="-5">
                <a:latin typeface="Times New Roman"/>
                <a:cs typeface="Times New Roman"/>
              </a:rPr>
              <a:t>Simple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Notification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7984" y="6465214"/>
            <a:ext cx="1657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953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6671" y="3427476"/>
            <a:ext cx="6214872" cy="31120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0544" y="1188821"/>
            <a:ext cx="10942955" cy="328739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4)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step,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consists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subnets,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ranges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separated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restricting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access.</a:t>
            </a:r>
            <a:endParaRPr sz="2000">
              <a:latin typeface="Times New Roman"/>
              <a:cs typeface="Times New Roman"/>
            </a:endParaRPr>
          </a:p>
          <a:p>
            <a:pPr marL="812165" indent="-3429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Subnets,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choose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subnet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 marL="812165" indent="-3429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chosen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already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subnet.</a:t>
            </a:r>
            <a:endParaRPr sz="2000">
              <a:latin typeface="Times New Roman"/>
              <a:cs typeface="Times New Roman"/>
            </a:endParaRPr>
          </a:p>
          <a:p>
            <a:pPr marL="812165" indent="-3429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12165" algn="l"/>
                <a:tab pos="812800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also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new subnet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step.</a:t>
            </a:r>
            <a:endParaRPr sz="2000">
              <a:latin typeface="Times New Roman"/>
              <a:cs typeface="Times New Roman"/>
            </a:endParaRPr>
          </a:p>
          <a:p>
            <a:pPr marL="756920" marR="6569709" indent="-28702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756920" algn="l"/>
                <a:tab pos="757555" algn="l"/>
              </a:tabLst>
            </a:pP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Once</a:t>
            </a:r>
            <a:r>
              <a:rPr dirty="0" sz="2000" spc="-25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your</a:t>
            </a:r>
            <a:r>
              <a:rPr dirty="0" sz="2000" spc="-25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instance</a:t>
            </a:r>
            <a:r>
              <a:rPr dirty="0" sz="2000" spc="-45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is</a:t>
            </a:r>
            <a:r>
              <a:rPr dirty="0" sz="2000" spc="-2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launched</a:t>
            </a:r>
            <a:r>
              <a:rPr dirty="0" sz="2000" spc="-35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in</a:t>
            </a:r>
            <a:r>
              <a:rPr dirty="0" sz="2000" spc="-5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a </a:t>
            </a:r>
            <a:r>
              <a:rPr dirty="0" sz="2000" spc="-484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p</a:t>
            </a:r>
            <a:r>
              <a:rPr dirty="0" sz="2000" spc="10">
                <a:solidFill>
                  <a:srgbClr val="343434"/>
                </a:solidFill>
                <a:latin typeface="Times New Roman"/>
                <a:cs typeface="Times New Roman"/>
              </a:rPr>
              <a:t>u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blic</a:t>
            </a:r>
            <a:r>
              <a:rPr dirty="0" sz="2000" spc="-35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su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b</a:t>
            </a:r>
            <a:r>
              <a:rPr dirty="0" sz="2000" spc="10">
                <a:solidFill>
                  <a:srgbClr val="343434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e</a:t>
            </a:r>
            <a:r>
              <a:rPr dirty="0" sz="2000" spc="-10">
                <a:solidFill>
                  <a:srgbClr val="343434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,</a:t>
            </a:r>
            <a:r>
              <a:rPr dirty="0" sz="2000" spc="-14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 spc="-155">
                <a:solidFill>
                  <a:srgbClr val="343434"/>
                </a:solidFill>
                <a:latin typeface="Times New Roman"/>
                <a:cs typeface="Times New Roman"/>
              </a:rPr>
              <a:t>A</a:t>
            </a:r>
            <a:r>
              <a:rPr dirty="0" sz="2000" spc="10">
                <a:solidFill>
                  <a:srgbClr val="343434"/>
                </a:solidFill>
                <a:latin typeface="Times New Roman"/>
                <a:cs typeface="Times New Roman"/>
              </a:rPr>
              <a:t>W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S</a:t>
            </a:r>
            <a:r>
              <a:rPr dirty="0" sz="2000" spc="-35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will</a:t>
            </a:r>
            <a:r>
              <a:rPr dirty="0" sz="2000" spc="-2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assign</a:t>
            </a:r>
            <a:r>
              <a:rPr dirty="0" sz="2000" spc="-25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a  </a:t>
            </a:r>
            <a:r>
              <a:rPr dirty="0" sz="2000" spc="-5">
                <a:solidFill>
                  <a:srgbClr val="343434"/>
                </a:solidFill>
                <a:latin typeface="Times New Roman"/>
                <a:cs typeface="Times New Roman"/>
              </a:rPr>
              <a:t>dynamic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public IP to it from their </a:t>
            </a:r>
            <a:r>
              <a:rPr dirty="0" sz="2000" spc="5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pool</a:t>
            </a:r>
            <a:r>
              <a:rPr dirty="0" sz="2000" spc="-4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of IPs.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1186408"/>
            <a:ext cx="11095355" cy="23120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5)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step,</a:t>
            </a:r>
            <a:endParaRPr sz="2000">
              <a:latin typeface="Times New Roman"/>
              <a:cs typeface="Times New Roman"/>
            </a:endParaRPr>
          </a:p>
          <a:p>
            <a:pPr marL="8128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choose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want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assign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automatically,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manually</a:t>
            </a:r>
            <a:r>
              <a:rPr dirty="0" sz="2000" spc="-20">
                <a:latin typeface="Times New Roman"/>
                <a:cs typeface="Times New Roman"/>
              </a:rPr>
              <a:t> later.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  <a:spcBef>
                <a:spcPts val="1200"/>
              </a:spcBef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enable/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disable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'Auto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assign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IP'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feature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likewise.</a:t>
            </a:r>
            <a:endParaRPr sz="2000">
              <a:latin typeface="Times New Roman"/>
              <a:cs typeface="Times New Roman"/>
            </a:endParaRPr>
          </a:p>
          <a:p>
            <a:pPr marL="812800" marR="256540" indent="-343535">
              <a:lnSpc>
                <a:spcPct val="150000"/>
              </a:lnSpc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Here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 </a:t>
            </a:r>
            <a:r>
              <a:rPr dirty="0" sz="2000">
                <a:latin typeface="Times New Roman"/>
                <a:cs typeface="Times New Roman"/>
              </a:rPr>
              <a:t>going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assign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static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called</a:t>
            </a:r>
            <a:r>
              <a:rPr dirty="0" sz="2000">
                <a:latin typeface="Times New Roman"/>
                <a:cs typeface="Times New Roman"/>
              </a:rPr>
              <a:t> 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EIP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(Elastic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later. </a:t>
            </a:r>
            <a:r>
              <a:rPr dirty="0" sz="2000">
                <a:latin typeface="Times New Roman"/>
                <a:cs typeface="Times New Roman"/>
              </a:rPr>
              <a:t>So we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keep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feature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disabled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now.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9411" y="3387852"/>
            <a:ext cx="6967728" cy="32872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753" y="1182681"/>
            <a:ext cx="10688320" cy="941069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6)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step,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step,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keep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IAM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'None'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now.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We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visit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topic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IAM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detail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IAM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367" y="2302764"/>
            <a:ext cx="9236964" cy="42367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983" y="1186005"/>
            <a:ext cx="10873740" cy="1397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7)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do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things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Shutdown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Behavior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accidently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 instance,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surely don't want it to be </a:t>
            </a:r>
            <a:r>
              <a:rPr dirty="0" sz="2000" spc="-5">
                <a:latin typeface="Times New Roman"/>
                <a:cs typeface="Times New Roman"/>
              </a:rPr>
              <a:t>deleted </a:t>
            </a:r>
            <a:r>
              <a:rPr dirty="0" sz="2000">
                <a:latin typeface="Times New Roman"/>
                <a:cs typeface="Times New Roman"/>
              </a:rPr>
              <a:t>but </a:t>
            </a:r>
            <a:r>
              <a:rPr dirty="0" sz="2000" spc="5">
                <a:latin typeface="Times New Roman"/>
                <a:cs typeface="Times New Roman"/>
              </a:rPr>
              <a:t>stopped. </a:t>
            </a:r>
            <a:r>
              <a:rPr dirty="0" sz="2000">
                <a:latin typeface="Times New Roman"/>
                <a:cs typeface="Times New Roman"/>
              </a:rPr>
              <a:t>Here we are defining </a:t>
            </a:r>
            <a:r>
              <a:rPr dirty="0" sz="2000" spc="-10">
                <a:latin typeface="Times New Roman"/>
                <a:cs typeface="Times New Roman"/>
              </a:rPr>
              <a:t>my </a:t>
            </a:r>
            <a:r>
              <a:rPr dirty="0" sz="2000">
                <a:latin typeface="Times New Roman"/>
                <a:cs typeface="Times New Roman"/>
              </a:rPr>
              <a:t>shutdown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behaviour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Stop.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3700" y="2444495"/>
            <a:ext cx="7549896" cy="42763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699" y="442976"/>
            <a:ext cx="280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EC2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507" y="1186259"/>
            <a:ext cx="11222355" cy="1397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dirty="0" sz="2000" b="1">
                <a:latin typeface="Times New Roman"/>
                <a:cs typeface="Times New Roman"/>
              </a:rPr>
              <a:t>Step 8) </a:t>
            </a:r>
            <a:r>
              <a:rPr dirty="0" sz="2000">
                <a:latin typeface="Times New Roman"/>
                <a:cs typeface="Times New Roman"/>
              </a:rPr>
              <a:t>In this step, In case, you have accidently </a:t>
            </a:r>
            <a:r>
              <a:rPr dirty="0" sz="2000" spc="-5">
                <a:latin typeface="Times New Roman"/>
                <a:cs typeface="Times New Roman"/>
              </a:rPr>
              <a:t>terminated </a:t>
            </a:r>
            <a:r>
              <a:rPr dirty="0" sz="2000">
                <a:latin typeface="Times New Roman"/>
                <a:cs typeface="Times New Roman"/>
              </a:rPr>
              <a:t>your instance,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has a </a:t>
            </a:r>
            <a:r>
              <a:rPr dirty="0" sz="2000" spc="-5">
                <a:latin typeface="Times New Roman"/>
                <a:cs typeface="Times New Roman"/>
              </a:rPr>
              <a:t>layer </a:t>
            </a:r>
            <a:r>
              <a:rPr dirty="0" sz="2000">
                <a:latin typeface="Times New Roman"/>
                <a:cs typeface="Times New Roman"/>
              </a:rPr>
              <a:t>of security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mechanism.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delete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accidental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termination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protection.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further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accidental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termination.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232" y="3121151"/>
            <a:ext cx="9742932" cy="32354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699" y="442976"/>
            <a:ext cx="280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EC2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459" y="1336928"/>
            <a:ext cx="11482070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9)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step,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Monitoring-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Detailed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critical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instance. Here, we have kept the option unchecked.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will always provide </a:t>
            </a:r>
            <a:r>
              <a:rPr dirty="0" sz="2000" spc="-5">
                <a:latin typeface="Times New Roman"/>
                <a:cs typeface="Times New Roman"/>
              </a:rPr>
              <a:t>Basic monitoring </a:t>
            </a:r>
            <a:r>
              <a:rPr dirty="0" sz="2000">
                <a:latin typeface="Times New Roman"/>
                <a:cs typeface="Times New Roman"/>
              </a:rPr>
              <a:t>on your instance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We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visit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monitoring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Watch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tutorial.</a:t>
            </a:r>
            <a:endParaRPr sz="2000">
              <a:latin typeface="Times New Roman"/>
              <a:cs typeface="Times New Roman"/>
            </a:endParaRPr>
          </a:p>
          <a:p>
            <a:pPr algn="just" marL="812800" marR="424180" indent="-342900">
              <a:lnSpc>
                <a:spcPct val="100000"/>
              </a:lnSpc>
              <a:buFont typeface="Arial MT"/>
              <a:buChar char="•"/>
              <a:tabLst>
                <a:tab pos="813435" algn="l"/>
              </a:tabLst>
            </a:pP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Tenancy-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select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shared</a:t>
            </a:r>
            <a:r>
              <a:rPr dirty="0" sz="2000" spc="-20">
                <a:latin typeface="Times New Roman"/>
                <a:cs typeface="Times New Roman"/>
              </a:rPr>
              <a:t> tenancy.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should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 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dedicated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capacity.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8651" y="3115055"/>
            <a:ext cx="8516112" cy="36057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277" y="1346149"/>
            <a:ext cx="95846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10)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step,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Click</a:t>
            </a:r>
            <a:r>
              <a:rPr dirty="0" sz="2000">
                <a:latin typeface="Times New Roman"/>
                <a:cs typeface="Times New Roman"/>
              </a:rPr>
              <a:t> on 'Add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Storage'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next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step.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5439" y="2084832"/>
            <a:ext cx="9012936" cy="4636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699" y="442976"/>
            <a:ext cx="280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EC2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7276" y="3822191"/>
            <a:ext cx="8656320" cy="28986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04850" y="1243965"/>
            <a:ext cx="11179810" cy="2483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43434"/>
                </a:solidFill>
                <a:latin typeface="Times New Roman"/>
                <a:cs typeface="Times New Roman"/>
              </a:rPr>
              <a:t>Add</a:t>
            </a:r>
            <a:r>
              <a:rPr dirty="0" sz="2400" spc="-25" b="1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343434"/>
                </a:solidFill>
                <a:latin typeface="Times New Roman"/>
                <a:cs typeface="Times New Roman"/>
              </a:rPr>
              <a:t>Storage</a:t>
            </a:r>
            <a:endParaRPr sz="2400">
              <a:latin typeface="Times New Roman"/>
              <a:cs typeface="Times New Roman"/>
            </a:endParaRPr>
          </a:p>
          <a:p>
            <a:pPr algn="just" marL="573405" marR="5080">
              <a:lnSpc>
                <a:spcPct val="100000"/>
              </a:lnSpc>
              <a:spcBef>
                <a:spcPts val="2065"/>
              </a:spcBef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1)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things,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Add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you'll </a:t>
            </a:r>
            <a:r>
              <a:rPr dirty="0" sz="2000">
                <a:latin typeface="Times New Roman"/>
                <a:cs typeface="Times New Roman"/>
              </a:rPr>
              <a:t>see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provisioned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General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Purpose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SSD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8GB. (</a:t>
            </a:r>
            <a:r>
              <a:rPr dirty="0" sz="2000" spc="-5">
                <a:latin typeface="Times New Roman"/>
                <a:cs typeface="Times New Roman"/>
              </a:rPr>
              <a:t> Maximum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size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General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Purpose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16GB)</a:t>
            </a:r>
            <a:endParaRPr sz="2000">
              <a:latin typeface="Times New Roman"/>
              <a:cs typeface="Times New Roman"/>
            </a:endParaRPr>
          </a:p>
          <a:p>
            <a:pPr algn="just" marL="1373505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374140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5">
                <a:latin typeface="Times New Roman"/>
                <a:cs typeface="Times New Roman"/>
              </a:rPr>
              <a:t> volume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size,</a:t>
            </a:r>
            <a:r>
              <a:rPr dirty="0" sz="2000">
                <a:latin typeface="Times New Roman"/>
                <a:cs typeface="Times New Roman"/>
              </a:rPr>
              <a:t> add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 type,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algn="just" marL="1373505" marR="379730" indent="-342900">
              <a:lnSpc>
                <a:spcPct val="100000"/>
              </a:lnSpc>
              <a:buFont typeface="Arial MT"/>
              <a:buChar char="•"/>
              <a:tabLst>
                <a:tab pos="1374140" algn="l"/>
              </a:tabLst>
            </a:pP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provides 3 </a:t>
            </a:r>
            <a:r>
              <a:rPr dirty="0" sz="2000" spc="-5">
                <a:latin typeface="Times New Roman"/>
                <a:cs typeface="Times New Roman"/>
              </a:rPr>
              <a:t>types </a:t>
            </a:r>
            <a:r>
              <a:rPr dirty="0" sz="2000">
                <a:latin typeface="Times New Roman"/>
                <a:cs typeface="Times New Roman"/>
              </a:rPr>
              <a:t>of EBS volumes- </a:t>
            </a:r>
            <a:r>
              <a:rPr dirty="0" sz="2000" spc="-5">
                <a:latin typeface="Times New Roman"/>
                <a:cs typeface="Times New Roman"/>
              </a:rPr>
              <a:t>Magnetic, </a:t>
            </a:r>
            <a:r>
              <a:rPr dirty="0" sz="2000">
                <a:latin typeface="Times New Roman"/>
                <a:cs typeface="Times New Roman"/>
              </a:rPr>
              <a:t>General Purpose SSD, </a:t>
            </a:r>
            <a:r>
              <a:rPr dirty="0" sz="2000" spc="-5">
                <a:latin typeface="Times New Roman"/>
                <a:cs typeface="Times New Roman"/>
              </a:rPr>
              <a:t>Provisioned </a:t>
            </a:r>
            <a:r>
              <a:rPr dirty="0" sz="2000">
                <a:latin typeface="Times New Roman"/>
                <a:cs typeface="Times New Roman"/>
              </a:rPr>
              <a:t>IOPs.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volume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</a:t>
            </a:r>
            <a:r>
              <a:rPr dirty="0" sz="2000">
                <a:latin typeface="Times New Roman"/>
                <a:cs typeface="Times New Roman"/>
              </a:rPr>
              <a:t> based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application's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IOPs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123" y="3747514"/>
            <a:ext cx="5643372" cy="30342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04850" y="1243965"/>
            <a:ext cx="11111865" cy="2473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5" b="1">
                <a:solidFill>
                  <a:srgbClr val="343434"/>
                </a:solidFill>
                <a:latin typeface="Times New Roman"/>
                <a:cs typeface="Times New Roman"/>
              </a:rPr>
              <a:t>Tag</a:t>
            </a:r>
            <a:r>
              <a:rPr dirty="0" sz="2400" spc="-25" b="1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343434"/>
                </a:solidFill>
                <a:latin typeface="Times New Roman"/>
                <a:cs typeface="Times New Roman"/>
              </a:rPr>
              <a:t>Instance</a:t>
            </a:r>
            <a:endParaRPr sz="2400">
              <a:latin typeface="Times New Roman"/>
              <a:cs typeface="Times New Roman"/>
            </a:endParaRPr>
          </a:p>
          <a:p>
            <a:pPr marL="569595" marR="322580">
              <a:lnSpc>
                <a:spcPct val="100000"/>
              </a:lnSpc>
              <a:spcBef>
                <a:spcPts val="1989"/>
              </a:spcBef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1)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tag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key-value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pair.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visibility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account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administrator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 there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number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instances.</a:t>
            </a:r>
            <a:endParaRPr sz="2000">
              <a:latin typeface="Times New Roman"/>
              <a:cs typeface="Times New Roman"/>
            </a:endParaRPr>
          </a:p>
          <a:p>
            <a:pPr marL="1369695" marR="5080" indent="-342900">
              <a:lnSpc>
                <a:spcPct val="100000"/>
              </a:lnSpc>
              <a:buFont typeface="Arial MT"/>
              <a:buChar char="•"/>
              <a:tabLst>
                <a:tab pos="1369695" algn="l"/>
                <a:tab pos="137033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tagged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their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department,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Dev/SIT/Prod.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Etc.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clear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view 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common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tag.</a:t>
            </a:r>
            <a:endParaRPr sz="2000">
              <a:latin typeface="Times New Roman"/>
              <a:cs typeface="Times New Roman"/>
            </a:endParaRPr>
          </a:p>
          <a:p>
            <a:pPr marL="1483995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483995" algn="l"/>
                <a:tab pos="1484630" algn="l"/>
              </a:tabLst>
            </a:pPr>
            <a:r>
              <a:rPr dirty="0" sz="2000">
                <a:latin typeface="Times New Roman"/>
                <a:cs typeface="Times New Roman"/>
              </a:rPr>
              <a:t>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 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tagged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Dev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35" b="1">
                <a:latin typeface="Times New Roman"/>
                <a:cs typeface="Times New Roman"/>
              </a:rPr>
              <a:t>Web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server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01.</a:t>
            </a:r>
            <a:endParaRPr sz="2000">
              <a:latin typeface="Times New Roman"/>
              <a:cs typeface="Times New Roman"/>
            </a:endParaRPr>
          </a:p>
          <a:p>
            <a:pPr marL="1483995" indent="-457834">
              <a:lnSpc>
                <a:spcPct val="100000"/>
              </a:lnSpc>
              <a:buAutoNum type="arabicPeriod"/>
              <a:tabLst>
                <a:tab pos="1483995" algn="l"/>
                <a:tab pos="1484630" algn="l"/>
              </a:tabLst>
            </a:pPr>
            <a:r>
              <a:rPr dirty="0" sz="2000">
                <a:latin typeface="Times New Roman"/>
                <a:cs typeface="Times New Roman"/>
              </a:rPr>
              <a:t>Go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configure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later.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0998200" cy="461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43434"/>
                </a:solidFill>
                <a:latin typeface="Times New Roman"/>
                <a:cs typeface="Times New Roman"/>
              </a:rPr>
              <a:t>Configure</a:t>
            </a:r>
            <a:r>
              <a:rPr dirty="0" sz="2400" spc="-30" b="1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343434"/>
                </a:solidFill>
                <a:latin typeface="Times New Roman"/>
                <a:cs typeface="Times New Roman"/>
              </a:rPr>
              <a:t>Security</a:t>
            </a:r>
            <a:r>
              <a:rPr dirty="0" sz="2400" spc="-45" b="1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343434"/>
                </a:solidFill>
                <a:latin typeface="Times New Roman"/>
                <a:cs typeface="Times New Roman"/>
              </a:rPr>
              <a:t>Groups</a:t>
            </a:r>
            <a:endParaRPr sz="2400">
              <a:latin typeface="Times New Roman"/>
              <a:cs typeface="Times New Roman"/>
            </a:endParaRPr>
          </a:p>
          <a:p>
            <a:pPr marL="575945" marR="5080">
              <a:lnSpc>
                <a:spcPct val="150000"/>
              </a:lnSpc>
              <a:spcBef>
                <a:spcPts val="810"/>
              </a:spcBef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1)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next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configuring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restrict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traffic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ports.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added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firewall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mechanism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apart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instance's </a:t>
            </a:r>
            <a:r>
              <a:rPr dirty="0" sz="2000">
                <a:latin typeface="Times New Roman"/>
                <a:cs typeface="Times New Roman"/>
              </a:rPr>
              <a:t>OS firewall.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1200"/>
              </a:spcBef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ports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IPs.</a:t>
            </a:r>
            <a:endParaRPr sz="20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1205"/>
              </a:spcBef>
            </a:pPr>
            <a:r>
              <a:rPr dirty="0" sz="2000">
                <a:latin typeface="Times New Roman"/>
                <a:cs typeface="Times New Roman"/>
              </a:rPr>
              <a:t>Since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webserver,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things:</a:t>
            </a:r>
            <a:endParaRPr sz="2000">
              <a:latin typeface="Times New Roman"/>
              <a:cs typeface="Times New Roman"/>
            </a:endParaRPr>
          </a:p>
          <a:p>
            <a:pPr marL="1490345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1490345" algn="l"/>
                <a:tab pos="1490980" algn="l"/>
              </a:tabLst>
            </a:pPr>
            <a:r>
              <a:rPr dirty="0" sz="2000">
                <a:latin typeface="Times New Roman"/>
                <a:cs typeface="Times New Roman"/>
              </a:rPr>
              <a:t>Creating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Group</a:t>
            </a:r>
            <a:endParaRPr sz="2000">
              <a:latin typeface="Times New Roman"/>
              <a:cs typeface="Times New Roman"/>
            </a:endParaRPr>
          </a:p>
          <a:p>
            <a:pPr marL="1490345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1490345" algn="l"/>
                <a:tab pos="1490980" algn="l"/>
              </a:tabLst>
            </a:pPr>
            <a:r>
              <a:rPr dirty="0" sz="2000" spc="-5">
                <a:latin typeface="Times New Roman"/>
                <a:cs typeface="Times New Roman"/>
              </a:rPr>
              <a:t>Naming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easier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reference</a:t>
            </a:r>
            <a:endParaRPr sz="2000">
              <a:latin typeface="Times New Roman"/>
              <a:cs typeface="Times New Roman"/>
            </a:endParaRPr>
          </a:p>
          <a:p>
            <a:pPr marL="1490345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1490345" algn="l"/>
                <a:tab pos="1490980" algn="l"/>
              </a:tabLst>
            </a:pPr>
            <a:r>
              <a:rPr dirty="0" sz="2000">
                <a:latin typeface="Times New Roman"/>
                <a:cs typeface="Times New Roman"/>
              </a:rPr>
              <a:t>Defining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protocols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endParaRPr sz="2000">
              <a:latin typeface="Times New Roman"/>
              <a:cs typeface="Times New Roman"/>
            </a:endParaRPr>
          </a:p>
          <a:p>
            <a:pPr marL="1490345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1490345" algn="l"/>
                <a:tab pos="1490980" algn="l"/>
              </a:tabLst>
            </a:pPr>
            <a:r>
              <a:rPr dirty="0" sz="2000">
                <a:latin typeface="Times New Roman"/>
                <a:cs typeface="Times New Roman"/>
              </a:rPr>
              <a:t>Assigning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said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protocols</a:t>
            </a:r>
            <a:endParaRPr sz="2000">
              <a:latin typeface="Times New Roman"/>
              <a:cs typeface="Times New Roman"/>
            </a:endParaRPr>
          </a:p>
          <a:p>
            <a:pPr marL="1490345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1490345" algn="l"/>
                <a:tab pos="1490980" algn="l"/>
              </a:tabLst>
            </a:pPr>
            <a:r>
              <a:rPr dirty="0" sz="2000">
                <a:latin typeface="Times New Roman"/>
                <a:cs typeface="Times New Roman"/>
              </a:rPr>
              <a:t>Once,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firewall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rules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set-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Review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launch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1890" y="2706369"/>
            <a:ext cx="468820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latin typeface="Arial"/>
                <a:cs typeface="Arial"/>
              </a:rPr>
              <a:t>Introduction</a:t>
            </a:r>
            <a:r>
              <a:rPr dirty="0" sz="4000" spc="-35" b="1">
                <a:latin typeface="Arial"/>
                <a:cs typeface="Arial"/>
              </a:rPr>
              <a:t> </a:t>
            </a:r>
            <a:r>
              <a:rPr dirty="0" sz="4000" spc="-15" b="1">
                <a:latin typeface="Arial"/>
                <a:cs typeface="Arial"/>
              </a:rPr>
              <a:t>to</a:t>
            </a:r>
            <a:r>
              <a:rPr dirty="0" sz="4000" spc="-7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EC2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7984" y="6465214"/>
            <a:ext cx="1657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953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699" y="442976"/>
            <a:ext cx="280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EC2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7591" y="1406652"/>
            <a:ext cx="9625584" cy="51328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2451" y="2336290"/>
            <a:ext cx="8535924" cy="44150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04850" y="1243965"/>
            <a:ext cx="11057255" cy="948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43434"/>
                </a:solidFill>
                <a:latin typeface="Times New Roman"/>
                <a:cs typeface="Times New Roman"/>
              </a:rPr>
              <a:t>Review</a:t>
            </a:r>
            <a:r>
              <a:rPr dirty="0" sz="2400" spc="-35" b="1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343434"/>
                </a:solidFill>
                <a:latin typeface="Times New Roman"/>
                <a:cs typeface="Times New Roman"/>
              </a:rPr>
              <a:t>Instances</a:t>
            </a:r>
            <a:endParaRPr sz="2400">
              <a:latin typeface="Times New Roman"/>
              <a:cs typeface="Times New Roman"/>
            </a:endParaRPr>
          </a:p>
          <a:p>
            <a:pPr marL="569595">
              <a:lnSpc>
                <a:spcPct val="100000"/>
              </a:lnSpc>
              <a:spcBef>
                <a:spcPts val="1985"/>
              </a:spcBef>
            </a:pPr>
            <a:r>
              <a:rPr dirty="0" sz="2000" b="1">
                <a:latin typeface="Times New Roman"/>
                <a:cs typeface="Times New Roman"/>
              </a:rPr>
              <a:t>Step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1)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step,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-5">
                <a:latin typeface="Times New Roman"/>
                <a:cs typeface="Times New Roman"/>
              </a:rPr>
              <a:t> will </a:t>
            </a:r>
            <a:r>
              <a:rPr dirty="0" sz="2000">
                <a:latin typeface="Times New Roman"/>
                <a:cs typeface="Times New Roman"/>
              </a:rPr>
              <a:t>review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choices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parameters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ahead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630" y="1164183"/>
            <a:ext cx="1107630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Step 2) </a:t>
            </a:r>
            <a:r>
              <a:rPr dirty="0" sz="2000">
                <a:latin typeface="Times New Roman"/>
                <a:cs typeface="Times New Roman"/>
              </a:rPr>
              <a:t>In the next </a:t>
            </a:r>
            <a:r>
              <a:rPr dirty="0" sz="2000" spc="-5">
                <a:latin typeface="Times New Roman"/>
                <a:cs typeface="Times New Roman"/>
              </a:rPr>
              <a:t>step, </a:t>
            </a:r>
            <a:r>
              <a:rPr dirty="0" sz="2000">
                <a:latin typeface="Times New Roman"/>
                <a:cs typeface="Times New Roman"/>
              </a:rPr>
              <a:t>you will be </a:t>
            </a:r>
            <a:r>
              <a:rPr dirty="0" sz="2000" spc="-5">
                <a:latin typeface="Times New Roman"/>
                <a:cs typeface="Times New Roman"/>
              </a:rPr>
              <a:t>asked </a:t>
            </a:r>
            <a:r>
              <a:rPr dirty="0" sz="2000">
                <a:latin typeface="Times New Roman"/>
                <a:cs typeface="Times New Roman"/>
              </a:rPr>
              <a:t>to create a key pair to login to you an instance. A key pair is a set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public-private keys.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stores the private key in the instance, and you are asked to download the public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key.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>
                <a:latin typeface="Times New Roman"/>
                <a:cs typeface="Times New Roman"/>
              </a:rPr>
              <a:t> sure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download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keep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safe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secured;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download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again.</a:t>
            </a:r>
            <a:endParaRPr sz="2000">
              <a:latin typeface="Times New Roman"/>
              <a:cs typeface="Times New Roman"/>
            </a:endParaRPr>
          </a:p>
          <a:p>
            <a:pPr algn="just" marL="926465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pair</a:t>
            </a:r>
            <a:endParaRPr sz="2000">
              <a:latin typeface="Times New Roman"/>
              <a:cs typeface="Times New Roman"/>
            </a:endParaRPr>
          </a:p>
          <a:p>
            <a:pPr algn="just" marL="926465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Give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endParaRPr sz="20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Download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save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folder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2032" y="2737104"/>
            <a:ext cx="5239512" cy="38023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465" y="1333881"/>
            <a:ext cx="87903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download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key,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 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RSA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key.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1135" y="2052827"/>
            <a:ext cx="7915656" cy="44866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699" y="442976"/>
            <a:ext cx="280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EC2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020" y="1307972"/>
            <a:ext cx="771588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Once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done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downloading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saving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key,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5892" y="1911095"/>
            <a:ext cx="6286500" cy="48097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699" y="442976"/>
            <a:ext cx="280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EC2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307972"/>
            <a:ext cx="45796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000" spc="-65">
                <a:solidFill>
                  <a:srgbClr val="343434"/>
                </a:solidFill>
                <a:latin typeface="Times New Roman"/>
                <a:cs typeface="Times New Roman"/>
              </a:rPr>
              <a:t>You</a:t>
            </a:r>
            <a:r>
              <a:rPr dirty="0" sz="2000" spc="-1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can</a:t>
            </a:r>
            <a:r>
              <a:rPr dirty="0" sz="2000" spc="-5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see the</a:t>
            </a:r>
            <a:r>
              <a:rPr dirty="0" sz="2000" spc="-25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43434"/>
                </a:solidFill>
                <a:latin typeface="Times New Roman"/>
                <a:cs typeface="Times New Roman"/>
              </a:rPr>
              <a:t>launch</a:t>
            </a:r>
            <a:r>
              <a:rPr dirty="0" sz="2000" spc="-15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43434"/>
                </a:solidFill>
                <a:latin typeface="Times New Roman"/>
                <a:cs typeface="Times New Roman"/>
              </a:rPr>
              <a:t>status</a:t>
            </a:r>
            <a:r>
              <a:rPr dirty="0" sz="2000" spc="-20">
                <a:solidFill>
                  <a:srgbClr val="343434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43434"/>
                </a:solidFill>
                <a:latin typeface="Times New Roman"/>
                <a:cs typeface="Times New Roman"/>
              </a:rPr>
              <a:t>meanwhile.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5535" y="1987295"/>
            <a:ext cx="5958840" cy="47335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1705" y="1321688"/>
            <a:ext cx="327850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5292" y="2022348"/>
            <a:ext cx="8417052" cy="45171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699" y="442976"/>
            <a:ext cx="280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EC2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4361" y="2421915"/>
            <a:ext cx="956056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2280" marR="5080" indent="-450215">
              <a:lnSpc>
                <a:spcPct val="150100"/>
              </a:lnSpc>
              <a:spcBef>
                <a:spcPts val="100"/>
              </a:spcBef>
            </a:pPr>
            <a:r>
              <a:rPr dirty="0" sz="4000" spc="-5" b="1">
                <a:latin typeface="Arial"/>
                <a:cs typeface="Arial"/>
              </a:rPr>
              <a:t>Converting</a:t>
            </a:r>
            <a:r>
              <a:rPr dirty="0" sz="4000" spc="10" b="1">
                <a:latin typeface="Arial"/>
                <a:cs typeface="Arial"/>
              </a:rPr>
              <a:t> </a:t>
            </a:r>
            <a:r>
              <a:rPr dirty="0" sz="4000" spc="-10" b="1">
                <a:latin typeface="Arial"/>
                <a:cs typeface="Arial"/>
              </a:rPr>
              <a:t>your</a:t>
            </a:r>
            <a:r>
              <a:rPr dirty="0" sz="4000" spc="10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Instance</a:t>
            </a:r>
            <a:r>
              <a:rPr dirty="0" sz="4000" spc="-10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Store-Backed </a:t>
            </a:r>
            <a:r>
              <a:rPr dirty="0" sz="4000" spc="-1095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AMI to</a:t>
            </a:r>
            <a:r>
              <a:rPr dirty="0" sz="4000" spc="-10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an</a:t>
            </a:r>
            <a:r>
              <a:rPr dirty="0" sz="4000" spc="-10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Amazon</a:t>
            </a:r>
            <a:r>
              <a:rPr dirty="0" sz="4000" spc="5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EBS-Backed</a:t>
            </a:r>
            <a:r>
              <a:rPr dirty="0" sz="4000" spc="20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AMI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85699" y="442976"/>
            <a:ext cx="280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EC2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010" y="1172946"/>
            <a:ext cx="11031855" cy="27692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convert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store-backed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Linux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own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EBS-backed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Linux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AMI.</a:t>
            </a:r>
            <a:endParaRPr sz="20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5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can't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convert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store-backed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Windows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an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EBS-backed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Windows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cannot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convert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do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own.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15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vert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5">
                <a:latin typeface="Times New Roman"/>
                <a:cs typeface="Times New Roman"/>
              </a:rPr>
              <a:t>re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10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ac</a:t>
            </a:r>
            <a:r>
              <a:rPr dirty="0" sz="2000" spc="-15">
                <a:latin typeface="Times New Roman"/>
                <a:cs typeface="Times New Roman"/>
              </a:rPr>
              <a:t>k</a:t>
            </a:r>
            <a:r>
              <a:rPr dirty="0" sz="2000">
                <a:latin typeface="Times New Roman"/>
                <a:cs typeface="Times New Roman"/>
              </a:rPr>
              <a:t>ed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azon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B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-backed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</a:t>
            </a:r>
            <a:r>
              <a:rPr dirty="0" sz="200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Launch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Linux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EBS-backed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AMI.</a:t>
            </a:r>
            <a:endParaRPr sz="20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Linux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CLI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pre-installed.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020" y="1324101"/>
            <a:ext cx="10542270" cy="1245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Upload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X.509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bundle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store-backed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We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 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AMI.</a:t>
            </a:r>
            <a:endParaRPr sz="2000">
              <a:latin typeface="Times New Roman"/>
              <a:cs typeface="Times New Roman"/>
            </a:endParaRPr>
          </a:p>
          <a:p>
            <a:pPr marL="926465" marR="1108710" indent="-457200">
              <a:lnSpc>
                <a:spcPct val="100000"/>
              </a:lnSpc>
              <a:tabLst>
                <a:tab pos="812165" algn="l"/>
              </a:tabLst>
            </a:pPr>
            <a:r>
              <a:rPr dirty="0" sz="2000">
                <a:latin typeface="Times New Roman"/>
                <a:cs typeface="Times New Roman"/>
              </a:rPr>
              <a:t>1.	Create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temporary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directory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X.509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follows: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mkdir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/tmp/cert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6220" y="3762883"/>
            <a:ext cx="10224135" cy="2160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2.	Copy your X.509 private key from your </a:t>
            </a:r>
            <a:r>
              <a:rPr dirty="0" sz="2000" spc="-5">
                <a:latin typeface="Times New Roman"/>
                <a:cs typeface="Times New Roman"/>
              </a:rPr>
              <a:t>computer </a:t>
            </a:r>
            <a:r>
              <a:rPr dirty="0" sz="2000">
                <a:latin typeface="Times New Roman"/>
                <a:cs typeface="Times New Roman"/>
              </a:rPr>
              <a:t>to the </a:t>
            </a:r>
            <a:r>
              <a:rPr dirty="0" sz="2000" spc="-5">
                <a:latin typeface="Times New Roman"/>
                <a:cs typeface="Times New Roman"/>
              </a:rPr>
              <a:t>/tmp/cert </a:t>
            </a:r>
            <a:r>
              <a:rPr dirty="0" sz="2000">
                <a:latin typeface="Times New Roman"/>
                <a:cs typeface="Times New Roman"/>
              </a:rPr>
              <a:t>directory on your instance,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copy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scp.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my-private-key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parameter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SSH. 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example: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49149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scp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-i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my-private-key.pem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/path/to/pk-HKZYKTAIG2ECMXYIBH3HXV4ZBEXAMPLE.pem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ec2-user@ec2-203-0-113-25.compute-1.amazonaws.com:/tmp/cert/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691120" algn="l"/>
                <a:tab pos="8721725" algn="l"/>
              </a:tabLst>
            </a:pPr>
            <a:r>
              <a:rPr dirty="0" sz="2000" spc="-5">
                <a:latin typeface="Times New Roman"/>
                <a:cs typeface="Times New Roman"/>
              </a:rPr>
              <a:t>pk-HKZYKTAIG2ECMXYIBH3HXV4ZBEXAMPLE.pem</a:t>
            </a:r>
            <a:r>
              <a:rPr dirty="0" sz="2000" spc="4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100%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717	0.7KB/s	00:00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5188" y="2737104"/>
            <a:ext cx="4104132" cy="8671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052" y="2398775"/>
            <a:ext cx="3390900" cy="37017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4850" y="1243965"/>
            <a:ext cx="7696200" cy="4859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What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EC2?</a:t>
            </a:r>
            <a:endParaRPr sz="2400">
              <a:latin typeface="Times New Roman"/>
              <a:cs typeface="Times New Roman"/>
            </a:endParaRPr>
          </a:p>
          <a:p>
            <a:pPr marL="725170" marR="245745" indent="-229235">
              <a:lnSpc>
                <a:spcPct val="150000"/>
              </a:lnSpc>
              <a:spcBef>
                <a:spcPts val="775"/>
              </a:spcBef>
              <a:buFont typeface="Arial MT"/>
              <a:buChar char="•"/>
              <a:tabLst>
                <a:tab pos="725170" algn="l"/>
                <a:tab pos="72580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 Elastic </a:t>
            </a:r>
            <a:r>
              <a:rPr dirty="0" sz="2000">
                <a:latin typeface="Times New Roman"/>
                <a:cs typeface="Times New Roman"/>
              </a:rPr>
              <a:t>Compute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(Amazon </a:t>
            </a:r>
            <a:r>
              <a:rPr dirty="0" sz="2000">
                <a:latin typeface="Times New Roman"/>
                <a:cs typeface="Times New Roman"/>
              </a:rPr>
              <a:t>EC2)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scalable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Web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(AWS)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725170" marR="5080" indent="-229235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725170" algn="l"/>
                <a:tab pos="72580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EC2 provides </a:t>
            </a:r>
            <a:r>
              <a:rPr dirty="0" sz="2000" spc="-5">
                <a:latin typeface="Times New Roman"/>
                <a:cs typeface="Times New Roman"/>
              </a:rPr>
              <a:t>different </a:t>
            </a:r>
            <a:r>
              <a:rPr dirty="0" sz="2000">
                <a:latin typeface="Times New Roman"/>
                <a:cs typeface="Times New Roman"/>
              </a:rPr>
              <a:t>instance </a:t>
            </a:r>
            <a:r>
              <a:rPr dirty="0" sz="2000" spc="-5">
                <a:latin typeface="Times New Roman"/>
                <a:cs typeface="Times New Roman"/>
              </a:rPr>
              <a:t>types to </a:t>
            </a:r>
            <a:r>
              <a:rPr dirty="0" sz="2000">
                <a:latin typeface="Times New Roman"/>
                <a:cs typeface="Times New Roman"/>
              </a:rPr>
              <a:t>enable you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 choose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CPU, </a:t>
            </a:r>
            <a:r>
              <a:rPr dirty="0" sz="2000" spc="-30">
                <a:latin typeface="Times New Roman"/>
                <a:cs typeface="Times New Roman"/>
              </a:rPr>
              <a:t>memory,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capacity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marL="725170" marR="41910" indent="-229235">
              <a:lnSpc>
                <a:spcPct val="150000"/>
              </a:lnSpc>
              <a:spcBef>
                <a:spcPts val="1005"/>
              </a:spcBef>
              <a:buFont typeface="Arial MT"/>
              <a:buChar char="•"/>
              <a:tabLst>
                <a:tab pos="725170" algn="l"/>
                <a:tab pos="72580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 Elastic </a:t>
            </a:r>
            <a:r>
              <a:rPr dirty="0" sz="2000">
                <a:latin typeface="Times New Roman"/>
                <a:cs typeface="Times New Roman"/>
              </a:rPr>
              <a:t>Compute Cloud </a:t>
            </a:r>
            <a:r>
              <a:rPr dirty="0" sz="2000" spc="-5">
                <a:latin typeface="Times New Roman"/>
                <a:cs typeface="Times New Roman"/>
              </a:rPr>
              <a:t>(Amazon </a:t>
            </a:r>
            <a:r>
              <a:rPr dirty="0" sz="2000">
                <a:latin typeface="Times New Roman"/>
                <a:cs typeface="Times New Roman"/>
              </a:rPr>
              <a:t>EC2) Run </a:t>
            </a:r>
            <a:r>
              <a:rPr dirty="0" sz="2000" spc="-5">
                <a:latin typeface="Times New Roman"/>
                <a:cs typeface="Times New Roman"/>
              </a:rPr>
              <a:t>Command lets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remotely </a:t>
            </a:r>
            <a:r>
              <a:rPr dirty="0" sz="2000">
                <a:latin typeface="Times New Roman"/>
                <a:cs typeface="Times New Roman"/>
              </a:rPr>
              <a:t>and securely </a:t>
            </a:r>
            <a:r>
              <a:rPr dirty="0" sz="2000" spc="-5">
                <a:latin typeface="Times New Roman"/>
                <a:cs typeface="Times New Roman"/>
              </a:rPr>
              <a:t>manage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configuration </a:t>
            </a:r>
            <a:r>
              <a:rPr dirty="0" sz="2000">
                <a:latin typeface="Times New Roman"/>
                <a:cs typeface="Times New Roman"/>
              </a:rPr>
              <a:t>of your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EC2 instances, virtual </a:t>
            </a:r>
            <a:r>
              <a:rPr dirty="0" sz="2000" spc="-5">
                <a:latin typeface="Times New Roman"/>
                <a:cs typeface="Times New Roman"/>
              </a:rPr>
              <a:t>machines </a:t>
            </a:r>
            <a:r>
              <a:rPr dirty="0" sz="2000">
                <a:latin typeface="Times New Roman"/>
                <a:cs typeface="Times New Roman"/>
              </a:rPr>
              <a:t>(VMs) and servers in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VMs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17984" y="6465214"/>
            <a:ext cx="1657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953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661" y="1165707"/>
            <a:ext cx="7201534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834">
              <a:lnSpc>
                <a:spcPct val="15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3.	Set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variables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secret</a:t>
            </a:r>
            <a:r>
              <a:rPr dirty="0" sz="2000" spc="-30">
                <a:latin typeface="Times New Roman"/>
                <a:cs typeface="Times New Roman"/>
              </a:rPr>
              <a:t> key.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</a:t>
            </a:r>
            <a:r>
              <a:rPr dirty="0" sz="2000" spc="5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-155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_</a:t>
            </a:r>
            <a:r>
              <a:rPr dirty="0" sz="2000">
                <a:latin typeface="Times New Roman"/>
                <a:cs typeface="Times New Roman"/>
              </a:rPr>
              <a:t>ACCESS_</a:t>
            </a:r>
            <a:r>
              <a:rPr dirty="0" sz="2000" spc="5">
                <a:latin typeface="Times New Roman"/>
                <a:cs typeface="Times New Roman"/>
              </a:rPr>
              <a:t>K</a:t>
            </a:r>
            <a:r>
              <a:rPr dirty="0" sz="2000">
                <a:latin typeface="Times New Roman"/>
                <a:cs typeface="Times New Roman"/>
              </a:rPr>
              <a:t>EY_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15">
                <a:latin typeface="Times New Roman"/>
                <a:cs typeface="Times New Roman"/>
              </a:rPr>
              <a:t>=</a:t>
            </a:r>
            <a:r>
              <a:rPr dirty="0" sz="2000">
                <a:latin typeface="Times New Roman"/>
                <a:cs typeface="Times New Roman"/>
              </a:rPr>
              <a:t>y</a:t>
            </a:r>
            <a:r>
              <a:rPr dirty="0" sz="2000" spc="-1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ur</a:t>
            </a:r>
            <a:r>
              <a:rPr dirty="0" sz="2000" spc="-10">
                <a:latin typeface="Times New Roman"/>
                <a:cs typeface="Times New Roman"/>
              </a:rPr>
              <a:t>_</a:t>
            </a:r>
            <a:r>
              <a:rPr dirty="0" sz="2000">
                <a:latin typeface="Times New Roman"/>
                <a:cs typeface="Times New Roman"/>
              </a:rPr>
              <a:t>acc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_ke</a:t>
            </a:r>
            <a:r>
              <a:rPr dirty="0" sz="2000" spc="-1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_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export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AWS_SECRET_ACCESS_KEY=your_secret_access_key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1767" y="2770632"/>
            <a:ext cx="8648700" cy="10287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0661" y="3921861"/>
            <a:ext cx="10470515" cy="185547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0"/>
              </a:spcBef>
              <a:buAutoNum type="arabicPeriod" startAt="4"/>
              <a:tabLst>
                <a:tab pos="355600" algn="l"/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Prepare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EBS </a:t>
            </a:r>
            <a:r>
              <a:rPr dirty="0" sz="2000" spc="-5">
                <a:latin typeface="Times New Roman"/>
                <a:cs typeface="Times New Roman"/>
              </a:rPr>
              <a:t>volume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AMI.</a:t>
            </a:r>
            <a:endParaRPr sz="2000">
              <a:latin typeface="Times New Roman"/>
              <a:cs typeface="Times New Roman"/>
            </a:endParaRPr>
          </a:p>
          <a:p>
            <a:pPr marL="469900" marR="471170">
              <a:lnSpc>
                <a:spcPct val="15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a.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empty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same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Availability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Zone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your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create-volume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command.</a:t>
            </a:r>
            <a:r>
              <a:rPr dirty="0" sz="2000">
                <a:latin typeface="Times New Roman"/>
                <a:cs typeface="Times New Roman"/>
              </a:rPr>
              <a:t> Note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volume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output.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-5">
                <a:latin typeface="Times New Roman"/>
                <a:cs typeface="Times New Roman"/>
              </a:rPr>
              <a:t> volume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size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larger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original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020" y="1299209"/>
            <a:ext cx="87814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dirty="0" sz="2000" spc="-5">
                <a:latin typeface="Times New Roman"/>
                <a:cs typeface="Times New Roman"/>
              </a:rPr>
              <a:t>a.	</a:t>
            </a:r>
            <a:r>
              <a:rPr dirty="0" sz="2000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create-volume --size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--region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us-west-2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--availability-zone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us-west-2z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287" y="1822704"/>
            <a:ext cx="11143488" cy="9707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891" y="3017011"/>
            <a:ext cx="10758805" cy="1280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800">
                <a:latin typeface="Times New Roman"/>
                <a:cs typeface="Times New Roman"/>
              </a:rPr>
              <a:t>b.	Att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ch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volume to </a:t>
            </a:r>
            <a:r>
              <a:rPr dirty="0" sz="1800" spc="15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our</a:t>
            </a:r>
            <a:r>
              <a:rPr dirty="0" sz="1800" spc="-1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2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z</a:t>
            </a:r>
            <a:r>
              <a:rPr dirty="0" sz="1800">
                <a:latin typeface="Times New Roman"/>
                <a:cs typeface="Times New Roman"/>
              </a:rPr>
              <a:t>on EB</a:t>
            </a:r>
            <a:r>
              <a:rPr dirty="0" sz="1800" spc="1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-ba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ked inst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nce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5">
                <a:latin typeface="Times New Roman"/>
                <a:cs typeface="Times New Roman"/>
              </a:rPr>
              <a:t>h</a:t>
            </a:r>
            <a:r>
              <a:rPr dirty="0" sz="1800">
                <a:latin typeface="Times New Roman"/>
                <a:cs typeface="Times New Roman"/>
              </a:rPr>
              <a:t>-volume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</a:t>
            </a:r>
            <a:r>
              <a:rPr dirty="0" sz="1800" spc="-15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and.</a:t>
            </a:r>
            <a:endParaRPr sz="1800">
              <a:latin typeface="Times New Roman"/>
              <a:cs typeface="Times New Roman"/>
            </a:endParaRPr>
          </a:p>
          <a:p>
            <a:pPr marL="367665" marR="5080">
              <a:lnSpc>
                <a:spcPct val="150100"/>
              </a:lnSpc>
              <a:spcBef>
                <a:spcPts val="515"/>
              </a:spcBef>
            </a:pPr>
            <a:r>
              <a:rPr dirty="0" sz="2000">
                <a:latin typeface="Times New Roman"/>
                <a:cs typeface="Times New Roman"/>
              </a:rPr>
              <a:t>aws ec2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attach-volume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--volume-id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volume_id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--instance-id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instance_id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--device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/dev/sdb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--region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us-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west-2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344" y="4367784"/>
            <a:ext cx="11106912" cy="90525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079" y="1231874"/>
            <a:ext cx="3584575" cy="786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2440" marR="5080" indent="-460375">
              <a:lnSpc>
                <a:spcPct val="1248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5.	Create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folder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bundle.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mkdir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/tmp/bundle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3624" y="2194560"/>
            <a:ext cx="5580887" cy="7421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9254" y="2856077"/>
            <a:ext cx="10913745" cy="2272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6.	Download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bundle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store-based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/tmp/bundle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ec2-download-bundle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command.</a:t>
            </a:r>
            <a:endParaRPr sz="2000">
              <a:latin typeface="Times New Roman"/>
              <a:cs typeface="Times New Roman"/>
            </a:endParaRPr>
          </a:p>
          <a:p>
            <a:pPr marL="345440">
              <a:lnSpc>
                <a:spcPct val="100000"/>
              </a:lnSpc>
              <a:spcBef>
                <a:spcPts val="885"/>
              </a:spcBef>
            </a:pPr>
            <a:r>
              <a:rPr dirty="0" sz="2000">
                <a:latin typeface="Times New Roman"/>
                <a:cs typeface="Times New Roman"/>
              </a:rPr>
              <a:t>ec2-download-bundle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-b</a:t>
            </a:r>
            <a:r>
              <a:rPr dirty="0" sz="2000" spc="-5">
                <a:latin typeface="Times New Roman"/>
                <a:cs typeface="Times New Roman"/>
              </a:rPr>
              <a:t> my-s3-bucket/bundle_folder/bundle_name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image.manifest.xml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-a</a:t>
            </a:r>
            <a:endParaRPr sz="2000">
              <a:latin typeface="Times New Roman"/>
              <a:cs typeface="Times New Roman"/>
            </a:endParaRPr>
          </a:p>
          <a:p>
            <a:pPr marL="345440" marR="1413510">
              <a:lnSpc>
                <a:spcPct val="150000"/>
              </a:lnSpc>
            </a:pPr>
            <a:r>
              <a:rPr dirty="0" sz="2000" spc="-10">
                <a:latin typeface="Times New Roman"/>
                <a:cs typeface="Times New Roman"/>
              </a:rPr>
              <a:t>$AWS_ACCESS_KEY_ID </a:t>
            </a:r>
            <a:r>
              <a:rPr dirty="0" sz="2000">
                <a:latin typeface="Times New Roman"/>
                <a:cs typeface="Times New Roman"/>
              </a:rPr>
              <a:t>-s</a:t>
            </a:r>
            <a:r>
              <a:rPr dirty="0" sz="2000" spc="-5">
                <a:latin typeface="Times New Roman"/>
                <a:cs typeface="Times New Roman"/>
              </a:rPr>
              <a:t> $AWS_SECRET_ACCESS_KEY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--privatekey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/path/to/pk-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HKZYKTAIG2ECMXYIBH3HXV4ZBEXAMPLE.pem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/tmp/bundle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0891" y="5359908"/>
            <a:ext cx="10017252" cy="9525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490" y="1162278"/>
            <a:ext cx="8332470" cy="132842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AutoNum type="arabicPeriod" startAt="7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Reconstitute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</a:t>
            </a:r>
            <a:r>
              <a:rPr dirty="0" sz="2000">
                <a:latin typeface="Times New Roman"/>
                <a:cs typeface="Times New Roman"/>
              </a:rPr>
              <a:t> file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bundle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ec2-unbundle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command.</a:t>
            </a:r>
            <a:endParaRPr sz="2000">
              <a:latin typeface="Times New Roman"/>
              <a:cs typeface="Times New Roman"/>
            </a:endParaRPr>
          </a:p>
          <a:p>
            <a:pPr marL="836930" marR="3493135" indent="-367665">
              <a:lnSpc>
                <a:spcPct val="127400"/>
              </a:lnSpc>
              <a:spcBef>
                <a:spcPts val="540"/>
              </a:spcBef>
              <a:tabLst>
                <a:tab pos="812165" algn="l"/>
              </a:tabLst>
            </a:pPr>
            <a:r>
              <a:rPr dirty="0" sz="2000" spc="-5">
                <a:latin typeface="Times New Roman"/>
                <a:cs typeface="Times New Roman"/>
              </a:rPr>
              <a:t>a.	</a:t>
            </a:r>
            <a:r>
              <a:rPr dirty="0" sz="2000">
                <a:latin typeface="Times New Roman"/>
                <a:cs typeface="Times New Roman"/>
              </a:rPr>
              <a:t>Change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directories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bundle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folder.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cd</a:t>
            </a:r>
            <a:r>
              <a:rPr dirty="0" sz="2000" spc="-5">
                <a:latin typeface="Times New Roman"/>
                <a:cs typeface="Times New Roman"/>
              </a:rPr>
              <a:t> /tmp/bundle/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2307" y="2695955"/>
            <a:ext cx="4495800" cy="8473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614" y="3675354"/>
            <a:ext cx="6835140" cy="13976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b.	Run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ec2-unbundle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command.</a:t>
            </a:r>
            <a:endParaRPr sz="2000">
              <a:latin typeface="Times New Roman"/>
              <a:cs typeface="Times New Roman"/>
            </a:endParaRPr>
          </a:p>
          <a:p>
            <a:pPr marL="469265" marR="5080">
              <a:lnSpc>
                <a:spcPts val="3600"/>
              </a:lnSpc>
              <a:spcBef>
                <a:spcPts val="120"/>
              </a:spcBef>
            </a:pPr>
            <a:r>
              <a:rPr dirty="0" sz="2000">
                <a:latin typeface="Times New Roman"/>
                <a:cs typeface="Times New Roman"/>
              </a:rPr>
              <a:t>ec2-unbundle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image.manifest.xml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--privatekey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/path/to/pk-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HKZYKTAIG2ECMXYIBH3HXV4ZBEXAMPLE.pem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2307" y="5204459"/>
            <a:ext cx="9575292" cy="86105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966" y="1163421"/>
            <a:ext cx="798766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marR="5080" indent="-457200">
              <a:lnSpc>
                <a:spcPct val="1501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8.	Copy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files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unbundled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volume.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sudo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dd </a:t>
            </a:r>
            <a:r>
              <a:rPr dirty="0" sz="2000" spc="-5">
                <a:latin typeface="Times New Roman"/>
                <a:cs typeface="Times New Roman"/>
              </a:rPr>
              <a:t>if=/tmp/bundle/image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of=/dev/sdb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bs=1M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6632" y="2290572"/>
            <a:ext cx="10495788" cy="8199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5655" y="3217773"/>
            <a:ext cx="665480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marR="5080" indent="-457200">
              <a:lnSpc>
                <a:spcPct val="1501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9.	Probe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volume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partitions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unbundled.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sudo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partprobe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/dev/sdb1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6632" y="4346447"/>
            <a:ext cx="10492740" cy="82905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348" y="1333626"/>
            <a:ext cx="6794500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marR="732155" indent="-457834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10.</a:t>
            </a:r>
            <a:r>
              <a:rPr dirty="0" sz="2000" spc="-3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block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.  </a:t>
            </a:r>
            <a:r>
              <a:rPr dirty="0" sz="2000">
                <a:latin typeface="Times New Roman"/>
                <a:cs typeface="Times New Roman"/>
              </a:rPr>
              <a:t>lsblk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1790700" algn="l"/>
              </a:tabLst>
            </a:pPr>
            <a:r>
              <a:rPr dirty="0" sz="2000">
                <a:latin typeface="Times New Roman"/>
                <a:cs typeface="Times New Roman"/>
              </a:rPr>
              <a:t>NAME	MAJ:MIN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RM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SIZE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MOUNTPOINT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1568450" algn="l"/>
                <a:tab pos="2400300" algn="l"/>
                <a:tab pos="2717165" algn="l"/>
              </a:tabLst>
            </a:pPr>
            <a:r>
              <a:rPr dirty="0" sz="2000">
                <a:latin typeface="Times New Roman"/>
                <a:cs typeface="Times New Roman"/>
              </a:rPr>
              <a:t>/dev/sda	202:0	0	8G</a:t>
            </a:r>
            <a:r>
              <a:rPr dirty="0" sz="2000" spc="4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disk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2694940" algn="l"/>
                <a:tab pos="3013075" algn="l"/>
                <a:tab pos="3451225" algn="l"/>
              </a:tabLst>
            </a:pPr>
            <a:r>
              <a:rPr dirty="0" sz="2000">
                <a:latin typeface="Times New Roman"/>
                <a:cs typeface="Times New Roman"/>
              </a:rPr>
              <a:t>└─/dev/sda1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202:1	0	8G	0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1582420" algn="l"/>
                <a:tab pos="2477135" algn="l"/>
                <a:tab pos="2731770" algn="l"/>
              </a:tabLst>
            </a:pPr>
            <a:r>
              <a:rPr dirty="0" sz="2000">
                <a:latin typeface="Times New Roman"/>
                <a:cs typeface="Times New Roman"/>
              </a:rPr>
              <a:t>/dev/sdb	202:80	0	10G</a:t>
            </a:r>
            <a:r>
              <a:rPr dirty="0" sz="2000" spc="4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disk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2773045" algn="l"/>
              </a:tabLst>
            </a:pPr>
            <a:r>
              <a:rPr dirty="0" sz="2000">
                <a:latin typeface="Times New Roman"/>
                <a:cs typeface="Times New Roman"/>
              </a:rPr>
              <a:t>└─/dev/sdb1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202:81	0</a:t>
            </a:r>
            <a:r>
              <a:rPr dirty="0" sz="2000" spc="4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10G</a:t>
            </a:r>
            <a:r>
              <a:rPr dirty="0" sz="2000" spc="4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788" y="3520440"/>
            <a:ext cx="10125456" cy="20665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5539" y="5656275"/>
            <a:ext cx="1026287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this example, </a:t>
            </a:r>
            <a:r>
              <a:rPr dirty="0" sz="2000">
                <a:latin typeface="Times New Roman"/>
                <a:cs typeface="Times New Roman"/>
              </a:rPr>
              <a:t>the partition to </a:t>
            </a:r>
            <a:r>
              <a:rPr dirty="0" sz="2000" spc="-5">
                <a:latin typeface="Times New Roman"/>
                <a:cs typeface="Times New Roman"/>
              </a:rPr>
              <a:t>mount </a:t>
            </a:r>
            <a:r>
              <a:rPr dirty="0" sz="2000">
                <a:latin typeface="Times New Roman"/>
                <a:cs typeface="Times New Roman"/>
              </a:rPr>
              <a:t>is /dev/sdb1, but your device </a:t>
            </a:r>
            <a:r>
              <a:rPr dirty="0" sz="2000" spc="-5">
                <a:latin typeface="Times New Roman"/>
                <a:cs typeface="Times New Roman"/>
              </a:rPr>
              <a:t>name will likely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different. </a:t>
            </a:r>
            <a:r>
              <a:rPr dirty="0" sz="2000">
                <a:latin typeface="Times New Roman"/>
                <a:cs typeface="Times New Roman"/>
              </a:rPr>
              <a:t>If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partitioned,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mount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5">
                <a:latin typeface="Times New Roman"/>
                <a:cs typeface="Times New Roman"/>
              </a:rPr>
              <a:t>similar</a:t>
            </a:r>
            <a:r>
              <a:rPr dirty="0" sz="2000">
                <a:latin typeface="Times New Roman"/>
                <a:cs typeface="Times New Roman"/>
              </a:rPr>
              <a:t> 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/dev/sdb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(without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partition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trailing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digit).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75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348" y="1326895"/>
            <a:ext cx="839025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11.</a:t>
            </a:r>
            <a:r>
              <a:rPr dirty="0" sz="2000" spc="-3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mount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mount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volume.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sudo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mkdir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/mnt/ebs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[ec2-user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bundle]$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sudo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mount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/dev/sdb1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/mnt/ebs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9783" y="2273807"/>
            <a:ext cx="9610344" cy="1181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6044" y="3374897"/>
            <a:ext cx="10538460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12.</a:t>
            </a:r>
            <a:r>
              <a:rPr dirty="0" sz="2000" spc="-3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/etc/fstab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EBS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</a:t>
            </a:r>
            <a:r>
              <a:rPr dirty="0" sz="2000">
                <a:latin typeface="Times New Roman"/>
                <a:cs typeface="Times New Roman"/>
              </a:rPr>
              <a:t> 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favourite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text</a:t>
            </a:r>
            <a:r>
              <a:rPr dirty="0" sz="2000">
                <a:latin typeface="Times New Roman"/>
                <a:cs typeface="Times New Roman"/>
              </a:rPr>
              <a:t> editor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(such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vim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nano)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remove any entries for instance store (ephemeral) </a:t>
            </a:r>
            <a:r>
              <a:rPr dirty="0" sz="2000" spc="-5">
                <a:latin typeface="Times New Roman"/>
                <a:cs typeface="Times New Roman"/>
              </a:rPr>
              <a:t>volumes. </a:t>
            </a:r>
            <a:r>
              <a:rPr dirty="0" sz="2000">
                <a:latin typeface="Times New Roman"/>
                <a:cs typeface="Times New Roman"/>
              </a:rPr>
              <a:t>Because the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EBS </a:t>
            </a:r>
            <a:r>
              <a:rPr dirty="0" sz="2000" spc="-5">
                <a:latin typeface="Times New Roman"/>
                <a:cs typeface="Times New Roman"/>
              </a:rPr>
              <a:t>volume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mounted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/mnt/ebs,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fstab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5">
                <a:latin typeface="Times New Roman"/>
                <a:cs typeface="Times New Roman"/>
              </a:rPr>
              <a:t> /mnt/ebs/etc/fstab.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sudo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nano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/mnt/ebs/etc/fstab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#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3244" y="4899152"/>
            <a:ext cx="14465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2710" algn="l"/>
              </a:tabLst>
            </a:pPr>
            <a:r>
              <a:rPr dirty="0" sz="2000">
                <a:latin typeface="Times New Roman"/>
                <a:cs typeface="Times New Roman"/>
              </a:rPr>
              <a:t>LABEL=/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/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3262" y="4899152"/>
            <a:ext cx="296926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2945" algn="l"/>
                <a:tab pos="2828290" algn="l"/>
              </a:tabLst>
            </a:pPr>
            <a:r>
              <a:rPr dirty="0" sz="2000">
                <a:latin typeface="Times New Roman"/>
                <a:cs typeface="Times New Roman"/>
              </a:rPr>
              <a:t>ext4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5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aults</a:t>
            </a:r>
            <a:r>
              <a:rPr dirty="0" sz="2000" spc="-15">
                <a:latin typeface="Times New Roman"/>
                <a:cs typeface="Times New Roman"/>
              </a:rPr>
              <a:t>,</a:t>
            </a:r>
            <a:r>
              <a:rPr dirty="0" sz="2000">
                <a:latin typeface="Times New Roman"/>
                <a:cs typeface="Times New Roman"/>
              </a:rPr>
              <a:t>noa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3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tabLst>
                <a:tab pos="862965" algn="l"/>
                <a:tab pos="2172335" algn="l"/>
                <a:tab pos="2490470" algn="l"/>
              </a:tabLst>
            </a:pPr>
            <a:r>
              <a:rPr dirty="0" sz="2000" spc="-5">
                <a:latin typeface="Times New Roman"/>
                <a:cs typeface="Times New Roman"/>
              </a:rPr>
              <a:t>tmpfs	</a:t>
            </a:r>
            <a:r>
              <a:rPr dirty="0" sz="2000">
                <a:latin typeface="Times New Roman"/>
                <a:cs typeface="Times New Roman"/>
              </a:rPr>
              <a:t>defaults	0	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4323" y="5203952"/>
            <a:ext cx="95948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/dev/</a:t>
            </a:r>
            <a:r>
              <a:rPr dirty="0" sz="2000">
                <a:latin typeface="Times New Roman"/>
                <a:cs typeface="Times New Roman"/>
              </a:rPr>
              <a:t>sh</a:t>
            </a:r>
            <a:r>
              <a:rPr dirty="0" sz="200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/dev/pts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62045" y="5508752"/>
            <a:ext cx="28130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devpts</a:t>
            </a:r>
            <a:r>
              <a:rPr dirty="0" sz="2000" spc="43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gid=5,mode=620</a:t>
            </a:r>
            <a:r>
              <a:rPr dirty="0" sz="2000" spc="4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39842" y="5508752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4220" y="5813247"/>
            <a:ext cx="55689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Times New Roman"/>
                <a:cs typeface="Times New Roman"/>
              </a:rPr>
              <a:t>/sys</a:t>
            </a:r>
            <a:endParaRPr sz="20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/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16682" y="5813247"/>
            <a:ext cx="55054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sysfs</a:t>
            </a:r>
            <a:endParaRPr sz="20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3244" y="5203952"/>
            <a:ext cx="889000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02565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tmpfs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pts  </a:t>
            </a:r>
            <a:r>
              <a:rPr dirty="0" sz="2000">
                <a:latin typeface="Times New Roman"/>
                <a:cs typeface="Times New Roman"/>
              </a:rPr>
              <a:t>sysfs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/dev/</a:t>
            </a:r>
            <a:r>
              <a:rPr dirty="0" sz="2000">
                <a:latin typeface="Times New Roman"/>
                <a:cs typeface="Times New Roman"/>
              </a:rPr>
              <a:t>sd</a:t>
            </a:r>
            <a:r>
              <a:rPr dirty="0" sz="200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0272" y="6423456"/>
            <a:ext cx="19704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/media/ephemeral0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13150" y="5813247"/>
            <a:ext cx="185928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21435" algn="l"/>
                <a:tab pos="1638935" algn="l"/>
              </a:tabLst>
            </a:pPr>
            <a:r>
              <a:rPr dirty="0" sz="2000">
                <a:latin typeface="Times New Roman"/>
                <a:cs typeface="Times New Roman"/>
              </a:rPr>
              <a:t>defaults	0	0</a:t>
            </a:r>
            <a:endParaRPr sz="2000">
              <a:latin typeface="Times New Roman"/>
              <a:cs typeface="Times New Roman"/>
            </a:endParaRPr>
          </a:p>
          <a:p>
            <a:pPr marL="1216025" marR="5080" indent="-1124585">
              <a:lnSpc>
                <a:spcPct val="100000"/>
              </a:lnSpc>
              <a:tabLst>
                <a:tab pos="1400810" algn="l"/>
                <a:tab pos="1718945" algn="l"/>
              </a:tabLst>
            </a:pP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5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aults</a:t>
            </a:r>
            <a:r>
              <a:rPr dirty="0" sz="2000">
                <a:latin typeface="Times New Roman"/>
                <a:cs typeface="Times New Roman"/>
              </a:rPr>
              <a:t>		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0  </a:t>
            </a:r>
            <a:r>
              <a:rPr dirty="0" sz="2000">
                <a:latin typeface="Times New Roman"/>
                <a:cs typeface="Times New Roman"/>
              </a:rPr>
              <a:t>auto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07863" y="6423456"/>
            <a:ext cx="41402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7729" algn="l"/>
                <a:tab pos="3999865" algn="l"/>
              </a:tabLst>
            </a:pP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5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aults</a:t>
            </a:r>
            <a:r>
              <a:rPr dirty="0" sz="2000" spc="-15">
                <a:latin typeface="Times New Roman"/>
                <a:cs typeface="Times New Roman"/>
              </a:rPr>
              <a:t>,</a:t>
            </a:r>
            <a:r>
              <a:rPr dirty="0" sz="2000">
                <a:latin typeface="Times New Roman"/>
                <a:cs typeface="Times New Roman"/>
              </a:rPr>
              <a:t>co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ent</a:t>
            </a:r>
            <a:r>
              <a:rPr dirty="0" sz="2000" spc="-5">
                <a:latin typeface="Times New Roman"/>
                <a:cs typeface="Times New Roman"/>
              </a:rPr>
              <a:t>=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oudco</a:t>
            </a:r>
            <a:r>
              <a:rPr dirty="0" sz="2000" spc="-10">
                <a:latin typeface="Times New Roman"/>
                <a:cs typeface="Times New Roman"/>
              </a:rPr>
              <a:t>nf</a:t>
            </a:r>
            <a:r>
              <a:rPr dirty="0" sz="2000">
                <a:latin typeface="Times New Roman"/>
                <a:cs typeface="Times New Roman"/>
              </a:rPr>
              <a:t>ig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17" name="object 17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76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055" y="1405127"/>
            <a:ext cx="10410444" cy="24185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0979" y="3914622"/>
            <a:ext cx="721931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1450975" indent="-457200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13.</a:t>
            </a:r>
            <a:r>
              <a:rPr dirty="0" sz="2000" spc="-3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Unmount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detach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instance.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sudo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umount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/mnt/ebs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aws ec2 </a:t>
            </a:r>
            <a:r>
              <a:rPr dirty="0" sz="2000" spc="-5">
                <a:latin typeface="Times New Roman"/>
                <a:cs typeface="Times New Roman"/>
              </a:rPr>
              <a:t>detach-volume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--volume-id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volume_id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--region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us-west-2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9055" y="5486400"/>
            <a:ext cx="10571988" cy="10850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081" y="1313433"/>
            <a:ext cx="10506710" cy="1354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 startAt="14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follows: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812165" algn="l"/>
              </a:tabLst>
            </a:pPr>
            <a:r>
              <a:rPr dirty="0" sz="2000" spc="-5">
                <a:latin typeface="Times New Roman"/>
                <a:cs typeface="Times New Roman"/>
              </a:rPr>
              <a:t>a.	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snapshot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EBS </a:t>
            </a:r>
            <a:r>
              <a:rPr dirty="0" sz="2000" spc="-5">
                <a:latin typeface="Times New Roman"/>
                <a:cs typeface="Times New Roman"/>
              </a:rPr>
              <a:t>volume.</a:t>
            </a:r>
            <a:endParaRPr sz="2000">
              <a:latin typeface="Times New Roman"/>
              <a:cs typeface="Times New Roman"/>
            </a:endParaRPr>
          </a:p>
          <a:p>
            <a:pPr marL="474980" marR="5080">
              <a:lnSpc>
                <a:spcPct val="100000"/>
              </a:lnSpc>
              <a:spcBef>
                <a:spcPts val="855"/>
              </a:spcBef>
            </a:pPr>
            <a:r>
              <a:rPr dirty="0" sz="2000">
                <a:latin typeface="Times New Roman"/>
                <a:cs typeface="Times New Roman"/>
              </a:rPr>
              <a:t>aws ec2 create-snapshot --region us-west-2 </a:t>
            </a:r>
            <a:r>
              <a:rPr dirty="0" sz="2000" spc="-5">
                <a:latin typeface="Times New Roman"/>
                <a:cs typeface="Times New Roman"/>
              </a:rPr>
              <a:t>--description "your_snapshot_description" --volume-id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volume_id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867" y="2785872"/>
            <a:ext cx="10357104" cy="961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4767" y="3848223"/>
            <a:ext cx="7810500" cy="82931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b.	Check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snapshot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complete.</a:t>
            </a:r>
            <a:endParaRPr sz="200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  <a:spcBef>
                <a:spcPts val="760"/>
              </a:spcBef>
            </a:pPr>
            <a:r>
              <a:rPr dirty="0" sz="2000">
                <a:latin typeface="Times New Roman"/>
                <a:cs typeface="Times New Roman"/>
              </a:rPr>
              <a:t>aws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describe-snapshots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--region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us-west-2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--snapshot-id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snapshot_id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9867" y="4884420"/>
            <a:ext cx="10105644" cy="8016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791" y="1319530"/>
            <a:ext cx="10834370" cy="19304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6129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 sz="2000" spc="-5">
                <a:latin typeface="Times New Roman"/>
                <a:cs typeface="Times New Roman"/>
              </a:rPr>
              <a:t>c.	</a:t>
            </a:r>
            <a:r>
              <a:rPr dirty="0" sz="2000">
                <a:latin typeface="Times New Roman"/>
                <a:cs typeface="Times New Roman"/>
              </a:rPr>
              <a:t>Identify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kernel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(aki)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original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 </a:t>
            </a:r>
            <a:r>
              <a:rPr dirty="0" sz="2000" spc="-5">
                <a:latin typeface="Times New Roman"/>
                <a:cs typeface="Times New Roman"/>
              </a:rPr>
              <a:t>with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describe-images command.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need the AMI ID of the original instance store-backed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step.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85"/>
              </a:spcBef>
            </a:pPr>
            <a:r>
              <a:rPr dirty="0" sz="2000">
                <a:latin typeface="Times New Roman"/>
                <a:cs typeface="Times New Roman"/>
              </a:rPr>
              <a:t>aws ec2 </a:t>
            </a:r>
            <a:r>
              <a:rPr dirty="0" sz="2000" spc="-5">
                <a:latin typeface="Times New Roman"/>
                <a:cs typeface="Times New Roman"/>
              </a:rPr>
              <a:t>describe-images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--region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us-west-2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--image-id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ami-id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--output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text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tabLst>
                <a:tab pos="2223135" algn="l"/>
                <a:tab pos="3137535" algn="l"/>
                <a:tab pos="9538970" algn="l"/>
              </a:tabLst>
            </a:pPr>
            <a:r>
              <a:rPr dirty="0" sz="2000">
                <a:latin typeface="Times New Roman"/>
                <a:cs typeface="Times New Roman"/>
              </a:rPr>
              <a:t>IMAGES	x86_64	</a:t>
            </a:r>
            <a:r>
              <a:rPr dirty="0" sz="2000" spc="-5">
                <a:latin typeface="Times New Roman"/>
                <a:cs typeface="Times New Roman"/>
              </a:rPr>
              <a:t>amazon/amzn-ami-pv-2013.09.2.x86_64-s3</a:t>
            </a:r>
            <a:r>
              <a:rPr dirty="0" sz="2000" spc="5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ami-8ef297be	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endParaRPr sz="2000">
              <a:latin typeface="Times New Roman"/>
              <a:cs typeface="Times New Roman"/>
            </a:endParaRPr>
          </a:p>
          <a:p>
            <a:pPr marL="1308100">
              <a:lnSpc>
                <a:spcPct val="100000"/>
              </a:lnSpc>
              <a:spcBef>
                <a:spcPts val="5"/>
              </a:spcBef>
              <a:tabLst>
                <a:tab pos="3137535" algn="l"/>
                <a:tab pos="4051935" algn="l"/>
                <a:tab pos="6795770" algn="l"/>
                <a:tab pos="8624570" algn="l"/>
                <a:tab pos="10453370" algn="l"/>
              </a:tabLst>
            </a:pPr>
            <a:r>
              <a:rPr dirty="0" sz="2000">
                <a:latin typeface="Times New Roman"/>
                <a:cs typeface="Times New Roman"/>
              </a:rPr>
              <a:t>avai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able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blic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achine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ak</a:t>
            </a:r>
            <a:r>
              <a:rPr dirty="0" sz="2000" spc="-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-fc</a:t>
            </a:r>
            <a:r>
              <a:rPr dirty="0" sz="2000" spc="5">
                <a:latin typeface="Times New Roman"/>
                <a:cs typeface="Times New Roman"/>
              </a:rPr>
              <a:t>8</a:t>
            </a:r>
            <a:r>
              <a:rPr dirty="0" sz="2000" spc="-10">
                <a:latin typeface="Times New Roman"/>
                <a:cs typeface="Times New Roman"/>
              </a:rPr>
              <a:t>f</a:t>
            </a:r>
            <a:r>
              <a:rPr dirty="0" sz="2000" spc="-80">
                <a:latin typeface="Times New Roman"/>
                <a:cs typeface="Times New Roman"/>
              </a:rPr>
              <a:t>1</a:t>
            </a: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instanc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ore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pa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avirt</a:t>
            </a:r>
            <a:r>
              <a:rPr dirty="0" sz="2000" spc="-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al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xen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852" y="3476244"/>
            <a:ext cx="10410444" cy="1219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50442" y="4881473"/>
            <a:ext cx="1050163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architecture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x86_64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kernel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image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aki-fc8f11cc.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 </a:t>
            </a:r>
            <a:r>
              <a:rPr dirty="0" sz="2000" spc="-5">
                <a:latin typeface="Times New Roman"/>
                <a:cs typeface="Times New Roman"/>
              </a:rPr>
              <a:t>these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step.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output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 lists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ari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take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well.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2596" y="6361277"/>
            <a:ext cx="7067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tra</a:t>
            </a:r>
            <a:r>
              <a:rPr dirty="0" sz="2000" spc="-35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fic.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4840" y="3317747"/>
            <a:ext cx="3947159" cy="16474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4850" y="1243965"/>
            <a:ext cx="7794625" cy="4991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What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EC2?</a:t>
            </a:r>
            <a:endParaRPr sz="2400">
              <a:latin typeface="Times New Roman"/>
              <a:cs typeface="Times New Roman"/>
            </a:endParaRPr>
          </a:p>
          <a:p>
            <a:pPr marL="720090" marR="46990" indent="-228600">
              <a:lnSpc>
                <a:spcPct val="150000"/>
              </a:lnSpc>
              <a:spcBef>
                <a:spcPts val="810"/>
              </a:spcBef>
              <a:buFont typeface="Arial MT"/>
              <a:buChar char="•"/>
              <a:tabLst>
                <a:tab pos="720090" algn="l"/>
                <a:tab pos="72072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 Elastic </a:t>
            </a:r>
            <a:r>
              <a:rPr dirty="0" sz="2000">
                <a:latin typeface="Times New Roman"/>
                <a:cs typeface="Times New Roman"/>
              </a:rPr>
              <a:t>Compute Cloud </a:t>
            </a:r>
            <a:r>
              <a:rPr dirty="0" sz="2000" spc="-5">
                <a:latin typeface="Times New Roman"/>
                <a:cs typeface="Times New Roman"/>
              </a:rPr>
              <a:t>(Amazon </a:t>
            </a:r>
            <a:r>
              <a:rPr dirty="0" sz="2000">
                <a:latin typeface="Times New Roman"/>
                <a:cs typeface="Times New Roman"/>
              </a:rPr>
              <a:t>EC2) is a web </a:t>
            </a:r>
            <a:r>
              <a:rPr dirty="0" sz="2000" spc="-5">
                <a:latin typeface="Times New Roman"/>
                <a:cs typeface="Times New Roman"/>
              </a:rPr>
              <a:t>service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 secure, resizable compute </a:t>
            </a:r>
            <a:r>
              <a:rPr dirty="0" sz="2000" spc="-5">
                <a:latin typeface="Times New Roman"/>
                <a:cs typeface="Times New Roman"/>
              </a:rPr>
              <a:t>capacity </a:t>
            </a:r>
            <a:r>
              <a:rPr dirty="0" sz="2000">
                <a:latin typeface="Times New Roman"/>
                <a:cs typeface="Times New Roman"/>
              </a:rPr>
              <a:t>in the cloud. It is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web-scale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easier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20090" indent="-229235">
              <a:lnSpc>
                <a:spcPct val="100000"/>
              </a:lnSpc>
              <a:buFont typeface="Arial MT"/>
              <a:buChar char="•"/>
              <a:tabLst>
                <a:tab pos="720090" algn="l"/>
                <a:tab pos="720725" algn="l"/>
              </a:tabLst>
            </a:pP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 </a:t>
            </a:r>
            <a:r>
              <a:rPr dirty="0" sz="2000" spc="-5">
                <a:latin typeface="Times New Roman"/>
                <a:cs typeface="Times New Roman"/>
              </a:rPr>
              <a:t>eliminates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invest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endParaRPr sz="2000">
              <a:latin typeface="Times New Roman"/>
              <a:cs typeface="Times New Roman"/>
            </a:endParaRPr>
          </a:p>
          <a:p>
            <a:pPr marL="72009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front,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deploy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faster.</a:t>
            </a:r>
            <a:endParaRPr sz="2000">
              <a:latin typeface="Times New Roman"/>
              <a:cs typeface="Times New Roman"/>
            </a:endParaRPr>
          </a:p>
          <a:p>
            <a:pPr marL="720090" marR="5080" indent="-228600">
              <a:lnSpc>
                <a:spcPct val="150000"/>
              </a:lnSpc>
              <a:spcBef>
                <a:spcPts val="1010"/>
              </a:spcBef>
              <a:buFont typeface="Arial MT"/>
              <a:buChar char="•"/>
              <a:tabLst>
                <a:tab pos="720090" algn="l"/>
                <a:tab pos="720725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EC2 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launch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>
                <a:latin typeface="Times New Roman"/>
                <a:cs typeface="Times New Roman"/>
              </a:rPr>
              <a:t> or </a:t>
            </a:r>
            <a:r>
              <a:rPr dirty="0" sz="2000" spc="-5">
                <a:latin typeface="Times New Roman"/>
                <a:cs typeface="Times New Roman"/>
              </a:rPr>
              <a:t>as </a:t>
            </a:r>
            <a:r>
              <a:rPr dirty="0" sz="2000">
                <a:latin typeface="Times New Roman"/>
                <a:cs typeface="Times New Roman"/>
              </a:rPr>
              <a:t>few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need,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configure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networking,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storage.</a:t>
            </a:r>
            <a:endParaRPr sz="2000">
              <a:latin typeface="Times New Roman"/>
              <a:cs typeface="Times New Roman"/>
            </a:endParaRPr>
          </a:p>
          <a:p>
            <a:pPr marL="720090" marR="210185" indent="-228600">
              <a:lnSpc>
                <a:spcPct val="150000"/>
              </a:lnSpc>
              <a:spcBef>
                <a:spcPts val="1000"/>
              </a:spcBef>
              <a:buFont typeface="Arial MT"/>
              <a:buChar char="•"/>
              <a:tabLst>
                <a:tab pos="720090" algn="l"/>
                <a:tab pos="72072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EC2 enables you </a:t>
            </a:r>
            <a:r>
              <a:rPr dirty="0" sz="2000" spc="-5">
                <a:latin typeface="Times New Roman"/>
                <a:cs typeface="Times New Roman"/>
              </a:rPr>
              <a:t>to scale </a:t>
            </a:r>
            <a:r>
              <a:rPr dirty="0" sz="2000">
                <a:latin typeface="Times New Roman"/>
                <a:cs typeface="Times New Roman"/>
              </a:rPr>
              <a:t>up or down to handle changes 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requirements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spikes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popularity,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reducing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forecast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55" y="1329055"/>
            <a:ext cx="11151235" cy="1858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215900" indent="-343535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d.	Register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snapshot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EBS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previous </a:t>
            </a:r>
            <a:r>
              <a:rPr dirty="0" sz="2000" spc="-5">
                <a:latin typeface="Times New Roman"/>
                <a:cs typeface="Times New Roman"/>
              </a:rPr>
              <a:t>step. </a:t>
            </a:r>
            <a:r>
              <a:rPr dirty="0" sz="2000">
                <a:latin typeface="Times New Roman"/>
                <a:cs typeface="Times New Roman"/>
              </a:rPr>
              <a:t>If the previous </a:t>
            </a:r>
            <a:r>
              <a:rPr dirty="0" sz="2000" spc="-5">
                <a:latin typeface="Times New Roman"/>
                <a:cs typeface="Times New Roman"/>
              </a:rPr>
              <a:t>command </a:t>
            </a:r>
            <a:r>
              <a:rPr dirty="0" sz="2000">
                <a:latin typeface="Times New Roman"/>
                <a:cs typeface="Times New Roman"/>
              </a:rPr>
              <a:t>output </a:t>
            </a:r>
            <a:r>
              <a:rPr dirty="0" sz="2000" spc="-5">
                <a:latin typeface="Times New Roman"/>
                <a:cs typeface="Times New Roman"/>
              </a:rPr>
              <a:t>listed </a:t>
            </a:r>
            <a:r>
              <a:rPr dirty="0" sz="2000">
                <a:latin typeface="Times New Roman"/>
                <a:cs typeface="Times New Roman"/>
              </a:rPr>
              <a:t>an ari ID, include that in the following </a:t>
            </a:r>
            <a:r>
              <a:rPr dirty="0" sz="2000" spc="-5">
                <a:latin typeface="Times New Roman"/>
                <a:cs typeface="Times New Roman"/>
              </a:rPr>
              <a:t>command </a:t>
            </a:r>
            <a:r>
              <a:rPr dirty="0" sz="2000">
                <a:latin typeface="Times New Roman"/>
                <a:cs typeface="Times New Roman"/>
              </a:rPr>
              <a:t> with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--ramdisk-id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ari_id.</a:t>
            </a:r>
            <a:endParaRPr sz="2000">
              <a:latin typeface="Times New Roman"/>
              <a:cs typeface="Times New Roman"/>
            </a:endParaRPr>
          </a:p>
          <a:p>
            <a:pPr marL="351155" marR="5080">
              <a:lnSpc>
                <a:spcPct val="100000"/>
              </a:lnSpc>
              <a:spcBef>
                <a:spcPts val="20"/>
              </a:spcBef>
            </a:pPr>
            <a:r>
              <a:rPr dirty="0" sz="2000">
                <a:latin typeface="Times New Roman"/>
                <a:cs typeface="Times New Roman"/>
              </a:rPr>
              <a:t>aws ec2 </a:t>
            </a:r>
            <a:r>
              <a:rPr dirty="0" sz="2000" spc="-5">
                <a:latin typeface="Times New Roman"/>
                <a:cs typeface="Times New Roman"/>
              </a:rPr>
              <a:t>register-image --region </a:t>
            </a:r>
            <a:r>
              <a:rPr dirty="0" sz="2000">
                <a:latin typeface="Times New Roman"/>
                <a:cs typeface="Times New Roman"/>
              </a:rPr>
              <a:t>us-west-2 </a:t>
            </a:r>
            <a:r>
              <a:rPr dirty="0" sz="2000" spc="-5">
                <a:latin typeface="Times New Roman"/>
                <a:cs typeface="Times New Roman"/>
              </a:rPr>
              <a:t>--name your_new_ami_name --block-device-mappings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DeviceName=device-name,Ebs={SnapshotId=snapshot_id}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--virtualization-type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paravirtual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--architecture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x86_64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--kernel-id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aki-fc8f11cc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--root-device-name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device-name.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324" y="3342132"/>
            <a:ext cx="9970008" cy="8747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5830" y="4276471"/>
            <a:ext cx="10970895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dirty="0" sz="2000" spc="15">
                <a:latin typeface="Times New Roman"/>
                <a:cs typeface="Times New Roman"/>
              </a:rPr>
              <a:t>15.(Optional)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After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launch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AMI,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delete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volume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created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procedure.</a:t>
            </a:r>
            <a:endParaRPr sz="2000">
              <a:latin typeface="Times New Roman"/>
              <a:cs typeface="Times New Roman"/>
            </a:endParaRPr>
          </a:p>
          <a:p>
            <a:pPr marL="379095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Times New Roman"/>
                <a:cs typeface="Times New Roman"/>
              </a:rPr>
              <a:t>aws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-5">
                <a:latin typeface="Times New Roman"/>
                <a:cs typeface="Times New Roman"/>
              </a:rPr>
              <a:t> delete-volume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--volume-id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volume_id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9283" y="5370576"/>
            <a:ext cx="7315200" cy="8488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6611" y="2736037"/>
            <a:ext cx="45758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latin typeface="Arial"/>
                <a:cs typeface="Arial"/>
              </a:rPr>
              <a:t>Elastic</a:t>
            </a:r>
            <a:r>
              <a:rPr dirty="0" sz="4000" spc="-6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Block</a:t>
            </a:r>
            <a:r>
              <a:rPr dirty="0" sz="4000" spc="-5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Store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85699" y="442976"/>
            <a:ext cx="280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EC2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0779125" cy="4948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Amazon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Elastic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Block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Store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(Amazon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EBS)</a:t>
            </a:r>
            <a:endParaRPr sz="2400">
              <a:latin typeface="Times New Roman"/>
              <a:cs typeface="Times New Roman"/>
            </a:endParaRPr>
          </a:p>
          <a:p>
            <a:pPr marL="727075" marR="429259" indent="-228600">
              <a:lnSpc>
                <a:spcPct val="100000"/>
              </a:lnSpc>
              <a:spcBef>
                <a:spcPts val="2070"/>
              </a:spcBef>
              <a:buFont typeface="Arial MT"/>
              <a:buChar char="•"/>
              <a:tabLst>
                <a:tab pos="727075" algn="l"/>
                <a:tab pos="72771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 Elastic Block </a:t>
            </a:r>
            <a:r>
              <a:rPr dirty="0" sz="2000">
                <a:latin typeface="Times New Roman"/>
                <a:cs typeface="Times New Roman"/>
              </a:rPr>
              <a:t>Store </a:t>
            </a:r>
            <a:r>
              <a:rPr dirty="0" sz="2000" spc="-5">
                <a:latin typeface="Times New Roman"/>
                <a:cs typeface="Times New Roman"/>
              </a:rPr>
              <a:t>(Amazon </a:t>
            </a:r>
            <a:r>
              <a:rPr dirty="0" sz="2000">
                <a:latin typeface="Times New Roman"/>
                <a:cs typeface="Times New Roman"/>
              </a:rPr>
              <a:t>EBS) provides block </a:t>
            </a:r>
            <a:r>
              <a:rPr dirty="0" sz="2000" spc="-5">
                <a:latin typeface="Times New Roman"/>
                <a:cs typeface="Times New Roman"/>
              </a:rPr>
              <a:t>level </a:t>
            </a:r>
            <a:r>
              <a:rPr dirty="0" sz="2000">
                <a:latin typeface="Times New Roman"/>
                <a:cs typeface="Times New Roman"/>
              </a:rPr>
              <a:t>storage </a:t>
            </a:r>
            <a:r>
              <a:rPr dirty="0" sz="2000" spc="-5">
                <a:latin typeface="Times New Roman"/>
                <a:cs typeface="Times New Roman"/>
              </a:rPr>
              <a:t>volumes </a:t>
            </a:r>
            <a:r>
              <a:rPr dirty="0" sz="2000">
                <a:latin typeface="Times New Roman"/>
                <a:cs typeface="Times New Roman"/>
              </a:rPr>
              <a:t>for use with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instances.</a:t>
            </a:r>
            <a:endParaRPr sz="2000">
              <a:latin typeface="Times New Roman"/>
              <a:cs typeface="Times New Roman"/>
            </a:endParaRPr>
          </a:p>
          <a:p>
            <a:pPr marL="727075" indent="-2292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27075" algn="l"/>
                <a:tab pos="727710" algn="l"/>
              </a:tabLst>
            </a:pPr>
            <a:r>
              <a:rPr dirty="0" sz="2000">
                <a:latin typeface="Times New Roman"/>
                <a:cs typeface="Times New Roman"/>
              </a:rPr>
              <a:t>EBS volumes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reliable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attached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</a:t>
            </a:r>
            <a:endParaRPr sz="2000">
              <a:latin typeface="Times New Roman"/>
              <a:cs typeface="Times New Roman"/>
            </a:endParaRPr>
          </a:p>
          <a:p>
            <a:pPr marL="72707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same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Availability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Zone.</a:t>
            </a:r>
            <a:endParaRPr sz="2000">
              <a:latin typeface="Times New Roman"/>
              <a:cs typeface="Times New Roman"/>
            </a:endParaRPr>
          </a:p>
          <a:p>
            <a:pPr marL="727075" marR="526415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727075" algn="l"/>
                <a:tab pos="727710" algn="l"/>
              </a:tabLst>
            </a:pP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attached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EC2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exposed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persist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independently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life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 marL="727075" indent="-2292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27075" algn="l"/>
                <a:tab pos="727710" algn="l"/>
              </a:tabLst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EBS,</a:t>
            </a:r>
            <a:r>
              <a:rPr dirty="0" sz="2000">
                <a:latin typeface="Times New Roman"/>
                <a:cs typeface="Times New Roman"/>
              </a:rPr>
              <a:t> you pay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>
                <a:latin typeface="Times New Roman"/>
                <a:cs typeface="Times New Roman"/>
              </a:rPr>
              <a:t> use.</a:t>
            </a:r>
            <a:endParaRPr sz="2000">
              <a:latin typeface="Times New Roman"/>
              <a:cs typeface="Times New Roman"/>
            </a:endParaRPr>
          </a:p>
          <a:p>
            <a:pPr marL="727075" marR="66865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27075" algn="l"/>
                <a:tab pos="72771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recommended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quickly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accessible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long-term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persistence.</a:t>
            </a:r>
            <a:endParaRPr sz="2000">
              <a:latin typeface="Times New Roman"/>
              <a:cs typeface="Times New Roman"/>
            </a:endParaRPr>
          </a:p>
          <a:p>
            <a:pPr marL="727075" marR="508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727075" algn="l"/>
                <a:tab pos="727710" algn="l"/>
              </a:tabLst>
            </a:pPr>
            <a:r>
              <a:rPr dirty="0" sz="2000">
                <a:latin typeface="Times New Roman"/>
                <a:cs typeface="Times New Roman"/>
              </a:rPr>
              <a:t>EBS </a:t>
            </a:r>
            <a:r>
              <a:rPr dirty="0" sz="2000" spc="-5">
                <a:latin typeface="Times New Roman"/>
                <a:cs typeface="Times New Roman"/>
              </a:rPr>
              <a:t>volumes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particularly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well-suited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primary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systems,</a:t>
            </a:r>
            <a:r>
              <a:rPr dirty="0" sz="2000">
                <a:latin typeface="Times New Roman"/>
                <a:cs typeface="Times New Roman"/>
              </a:rPr>
              <a:t> databases,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for any </a:t>
            </a:r>
            <a:r>
              <a:rPr dirty="0" sz="2000" spc="-5">
                <a:latin typeface="Times New Roman"/>
                <a:cs typeface="Times New Roman"/>
              </a:rPr>
              <a:t>applications </a:t>
            </a:r>
            <a:r>
              <a:rPr dirty="0" sz="2000">
                <a:latin typeface="Times New Roman"/>
                <a:cs typeface="Times New Roman"/>
              </a:rPr>
              <a:t>that require fine granular updates and access to </a:t>
            </a:r>
            <a:r>
              <a:rPr dirty="0" sz="2000" spc="-30">
                <a:latin typeface="Times New Roman"/>
                <a:cs typeface="Times New Roman"/>
              </a:rPr>
              <a:t>raw, </a:t>
            </a:r>
            <a:r>
              <a:rPr dirty="0" sz="2000" spc="-5">
                <a:latin typeface="Times New Roman"/>
                <a:cs typeface="Times New Roman"/>
              </a:rPr>
              <a:t>unformatted, </a:t>
            </a:r>
            <a:r>
              <a:rPr dirty="0" sz="2000" spc="10">
                <a:latin typeface="Times New Roman"/>
                <a:cs typeface="Times New Roman"/>
              </a:rPr>
              <a:t>block- 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level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1041380" cy="4528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Amazon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Elastic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Block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Store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(Amazon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EBS)</a:t>
            </a:r>
            <a:endParaRPr sz="2400">
              <a:latin typeface="Times New Roman"/>
              <a:cs typeface="Times New Roman"/>
            </a:endParaRPr>
          </a:p>
          <a:p>
            <a:pPr marL="728980" marR="120014" indent="-228600">
              <a:lnSpc>
                <a:spcPct val="150000"/>
              </a:lnSpc>
              <a:spcBef>
                <a:spcPts val="765"/>
              </a:spcBef>
              <a:buFont typeface="Arial MT"/>
              <a:buChar char="•"/>
              <a:tabLst>
                <a:tab pos="728345" algn="l"/>
                <a:tab pos="72898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EBS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suited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database-style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random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reads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writes,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throughput-intensive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continuous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writes.</a:t>
            </a:r>
            <a:endParaRPr sz="2000">
              <a:latin typeface="Times New Roman"/>
              <a:cs typeface="Times New Roman"/>
            </a:endParaRPr>
          </a:p>
          <a:p>
            <a:pPr marL="728980" marR="179705" indent="-228600">
              <a:lnSpc>
                <a:spcPct val="150000"/>
              </a:lnSpc>
              <a:spcBef>
                <a:spcPts val="1000"/>
              </a:spcBef>
              <a:buFont typeface="Arial MT"/>
              <a:buChar char="•"/>
              <a:tabLst>
                <a:tab pos="728345" algn="l"/>
                <a:tab pos="72898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EBS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simple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2898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28345" algn="l"/>
                <a:tab pos="728980" algn="l"/>
              </a:tabLst>
            </a:pPr>
            <a:r>
              <a:rPr dirty="0" sz="2000" spc="5">
                <a:latin typeface="Times New Roman"/>
                <a:cs typeface="Times New Roman"/>
              </a:rPr>
              <a:t>When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attach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endParaRPr sz="2000">
              <a:latin typeface="Times New Roman"/>
              <a:cs typeface="Times New Roman"/>
            </a:endParaRPr>
          </a:p>
          <a:p>
            <a:pPr marL="72898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rest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volume, </a:t>
            </a:r>
            <a:r>
              <a:rPr dirty="0" sz="2000">
                <a:latin typeface="Times New Roman"/>
                <a:cs typeface="Times New Roman"/>
              </a:rPr>
              <a:t>disk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I/O, 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snapshots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728980" indent="-228600">
              <a:lnSpc>
                <a:spcPct val="100000"/>
              </a:lnSpc>
              <a:buFont typeface="Arial MT"/>
              <a:buChar char="•"/>
              <a:tabLst>
                <a:tab pos="728345" algn="l"/>
                <a:tab pos="728980" algn="l"/>
              </a:tabLst>
            </a:pPr>
            <a:r>
              <a:rPr dirty="0" sz="2000">
                <a:latin typeface="Times New Roman"/>
                <a:cs typeface="Times New Roman"/>
              </a:rPr>
              <a:t>The encryption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occurs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data-in-transit</a:t>
            </a:r>
            <a:endParaRPr sz="2000">
              <a:latin typeface="Times New Roman"/>
              <a:cs typeface="Times New Roman"/>
            </a:endParaRPr>
          </a:p>
          <a:p>
            <a:pPr marL="72898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1226800" cy="4991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Amazon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Elastic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Block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Store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(Amazon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EBS)</a:t>
            </a:r>
            <a:endParaRPr sz="2400">
              <a:latin typeface="Times New Roman"/>
              <a:cs typeface="Times New Roman"/>
            </a:endParaRPr>
          </a:p>
          <a:p>
            <a:pPr marL="729615" marR="5080" indent="-228600">
              <a:lnSpc>
                <a:spcPct val="150000"/>
              </a:lnSpc>
              <a:spcBef>
                <a:spcPts val="810"/>
              </a:spcBef>
              <a:buFont typeface="Arial MT"/>
              <a:buChar char="•"/>
              <a:tabLst>
                <a:tab pos="729615" algn="l"/>
                <a:tab pos="73025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 encryption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uses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(AWS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KMS)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master</a:t>
            </a:r>
            <a:r>
              <a:rPr dirty="0" sz="2000">
                <a:latin typeface="Times New Roman"/>
                <a:cs typeface="Times New Roman"/>
              </a:rPr>
              <a:t> keys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 snapshots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29615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29615" algn="l"/>
                <a:tab pos="73025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>
                <a:latin typeface="Times New Roman"/>
                <a:cs typeface="Times New Roman"/>
              </a:rPr>
              <a:t> create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encrypted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default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master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 created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endParaRPr sz="2000">
              <a:latin typeface="Times New Roman"/>
              <a:cs typeface="Times New Roman"/>
            </a:endParaRPr>
          </a:p>
          <a:p>
            <a:pPr marL="729615">
              <a:lnSpc>
                <a:spcPct val="100000"/>
              </a:lnSpc>
              <a:spcBef>
                <a:spcPts val="1200"/>
              </a:spcBef>
            </a:pPr>
            <a:r>
              <a:rPr dirty="0" sz="2000" spc="-15">
                <a:latin typeface="Times New Roman"/>
                <a:cs typeface="Times New Roman"/>
              </a:rPr>
              <a:t>automatically.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729615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29615" algn="l"/>
                <a:tab pos="730250" algn="l"/>
              </a:tabLst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EBS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unless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select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Master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(CMK)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endParaRPr sz="2000">
              <a:latin typeface="Times New Roman"/>
              <a:cs typeface="Times New Roman"/>
            </a:endParaRPr>
          </a:p>
          <a:p>
            <a:pPr marL="729615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created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separately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5">
                <a:latin typeface="Times New Roman"/>
                <a:cs typeface="Times New Roman"/>
              </a:rPr>
              <a:t> Management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  <a:p>
            <a:pPr marL="729615" marR="316865" indent="-228600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729615" algn="l"/>
                <a:tab pos="730250" algn="l"/>
              </a:tabLst>
            </a:pPr>
            <a:r>
              <a:rPr dirty="0" sz="2000">
                <a:latin typeface="Times New Roman"/>
                <a:cs typeface="Times New Roman"/>
              </a:rPr>
              <a:t>Creating your </a:t>
            </a:r>
            <a:r>
              <a:rPr dirty="0" sz="2000" spc="5">
                <a:latin typeface="Times New Roman"/>
                <a:cs typeface="Times New Roman"/>
              </a:rPr>
              <a:t>own </a:t>
            </a:r>
            <a:r>
              <a:rPr dirty="0" sz="2000" spc="-5">
                <a:latin typeface="Times New Roman"/>
                <a:cs typeface="Times New Roman"/>
              </a:rPr>
              <a:t>CMK </a:t>
            </a:r>
            <a:r>
              <a:rPr dirty="0" sz="2000">
                <a:latin typeface="Times New Roman"/>
                <a:cs typeface="Times New Roman"/>
              </a:rPr>
              <a:t>gives you greater flexibility when defining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controls, including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ability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create, rotate,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disable,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audit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individual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1309350" cy="4872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Amazon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Elastic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Block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-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743585" marR="86360" indent="-228600">
              <a:lnSpc>
                <a:spcPct val="100000"/>
              </a:lnSpc>
              <a:spcBef>
                <a:spcPts val="2030"/>
              </a:spcBef>
              <a:buFont typeface="Arial MT"/>
              <a:buChar char="•"/>
              <a:tabLst>
                <a:tab pos="743585" algn="l"/>
                <a:tab pos="744220" algn="l"/>
              </a:tabLst>
            </a:pPr>
            <a:r>
              <a:rPr dirty="0" sz="1800" spc="-65">
                <a:latin typeface="Times New Roman"/>
                <a:cs typeface="Times New Roman"/>
              </a:rPr>
              <a:t>You </a:t>
            </a:r>
            <a:r>
              <a:rPr dirty="0" sz="1800">
                <a:latin typeface="Times New Roman"/>
                <a:cs typeface="Times New Roman"/>
              </a:rPr>
              <a:t>can create EBS General </a:t>
            </a:r>
            <a:r>
              <a:rPr dirty="0" sz="1800" spc="-5">
                <a:latin typeface="Times New Roman"/>
                <a:cs typeface="Times New Roman"/>
              </a:rPr>
              <a:t>Purpose SSD </a:t>
            </a:r>
            <a:r>
              <a:rPr dirty="0" sz="1800">
                <a:latin typeface="Times New Roman"/>
                <a:cs typeface="Times New Roman"/>
              </a:rPr>
              <a:t>(gp2), Provisioned </a:t>
            </a:r>
            <a:r>
              <a:rPr dirty="0" sz="1800" spc="-5">
                <a:latin typeface="Times New Roman"/>
                <a:cs typeface="Times New Roman"/>
              </a:rPr>
              <a:t>IOPS SSD </a:t>
            </a:r>
            <a:r>
              <a:rPr dirty="0" sz="1800">
                <a:latin typeface="Times New Roman"/>
                <a:cs typeface="Times New Roman"/>
              </a:rPr>
              <a:t>(io1), Throughput Optimized </a:t>
            </a:r>
            <a:r>
              <a:rPr dirty="0" sz="1800" spc="-5">
                <a:latin typeface="Times New Roman"/>
                <a:cs typeface="Times New Roman"/>
              </a:rPr>
              <a:t>HDD </a:t>
            </a:r>
            <a:r>
              <a:rPr dirty="0" sz="1800">
                <a:latin typeface="Times New Roman"/>
                <a:cs typeface="Times New Roman"/>
              </a:rPr>
              <a:t>(st1),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Cold HDD </a:t>
            </a:r>
            <a:r>
              <a:rPr dirty="0" sz="1800">
                <a:latin typeface="Times New Roman"/>
                <a:cs typeface="Times New Roman"/>
              </a:rPr>
              <a:t>(sc1) </a:t>
            </a:r>
            <a:r>
              <a:rPr dirty="0" sz="1800" spc="-5">
                <a:latin typeface="Times New Roman"/>
                <a:cs typeface="Times New Roman"/>
              </a:rPr>
              <a:t>volumes </a:t>
            </a:r>
            <a:r>
              <a:rPr dirty="0" sz="1800">
                <a:latin typeface="Times New Roman"/>
                <a:cs typeface="Times New Roman"/>
              </a:rPr>
              <a:t>up to </a:t>
            </a:r>
            <a:r>
              <a:rPr dirty="0" sz="1800" spc="-5">
                <a:latin typeface="Times New Roman"/>
                <a:cs typeface="Times New Roman"/>
              </a:rPr>
              <a:t>16 </a:t>
            </a:r>
            <a:r>
              <a:rPr dirty="0" sz="1800" spc="-20">
                <a:latin typeface="Times New Roman"/>
                <a:cs typeface="Times New Roman"/>
              </a:rPr>
              <a:t>TiB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5">
                <a:latin typeface="Times New Roman"/>
                <a:cs typeface="Times New Roman"/>
              </a:rPr>
              <a:t>size. </a:t>
            </a:r>
            <a:r>
              <a:rPr dirty="0" sz="1800" spc="-65">
                <a:latin typeface="Times New Roman"/>
                <a:cs typeface="Times New Roman"/>
              </a:rPr>
              <a:t>You </a:t>
            </a:r>
            <a:r>
              <a:rPr dirty="0" sz="1800">
                <a:latin typeface="Times New Roman"/>
                <a:cs typeface="Times New Roman"/>
              </a:rPr>
              <a:t>can </a:t>
            </a:r>
            <a:r>
              <a:rPr dirty="0" sz="1800" spc="-5">
                <a:latin typeface="Times New Roman"/>
                <a:cs typeface="Times New Roman"/>
              </a:rPr>
              <a:t>mount </a:t>
            </a:r>
            <a:r>
              <a:rPr dirty="0" sz="1800">
                <a:latin typeface="Times New Roman"/>
                <a:cs typeface="Times New Roman"/>
              </a:rPr>
              <a:t>these </a:t>
            </a:r>
            <a:r>
              <a:rPr dirty="0" sz="1800" spc="-5">
                <a:latin typeface="Times New Roman"/>
                <a:cs typeface="Times New Roman"/>
              </a:rPr>
              <a:t>volumes </a:t>
            </a:r>
            <a:r>
              <a:rPr dirty="0" sz="1800">
                <a:latin typeface="Times New Roman"/>
                <a:cs typeface="Times New Roman"/>
              </a:rPr>
              <a:t>as devices on </a:t>
            </a:r>
            <a:r>
              <a:rPr dirty="0" sz="1800" spc="5">
                <a:latin typeface="Times New Roman"/>
                <a:cs typeface="Times New Roman"/>
              </a:rPr>
              <a:t>your </a:t>
            </a:r>
            <a:r>
              <a:rPr dirty="0" sz="1800" spc="-5">
                <a:latin typeface="Times New Roman"/>
                <a:cs typeface="Times New Roman"/>
              </a:rPr>
              <a:t>Amazon </a:t>
            </a:r>
            <a:r>
              <a:rPr dirty="0" sz="1800">
                <a:latin typeface="Times New Roman"/>
                <a:cs typeface="Times New Roman"/>
              </a:rPr>
              <a:t>EC2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instances. </a:t>
            </a:r>
            <a:r>
              <a:rPr dirty="0" sz="1800" spc="-65">
                <a:latin typeface="Times New Roman"/>
                <a:cs typeface="Times New Roman"/>
              </a:rPr>
              <a:t>You </a:t>
            </a:r>
            <a:r>
              <a:rPr dirty="0" sz="1800">
                <a:latin typeface="Times New Roman"/>
                <a:cs typeface="Times New Roman"/>
              </a:rPr>
              <a:t>can </a:t>
            </a:r>
            <a:r>
              <a:rPr dirty="0" sz="1800" spc="-5">
                <a:latin typeface="Times New Roman"/>
                <a:cs typeface="Times New Roman"/>
              </a:rPr>
              <a:t>mount </a:t>
            </a:r>
            <a:r>
              <a:rPr dirty="0" sz="1800">
                <a:latin typeface="Times New Roman"/>
                <a:cs typeface="Times New Roman"/>
              </a:rPr>
              <a:t>multiple volumes on the </a:t>
            </a:r>
            <a:r>
              <a:rPr dirty="0" sz="1800" spc="-5">
                <a:latin typeface="Times New Roman"/>
                <a:cs typeface="Times New Roman"/>
              </a:rPr>
              <a:t>same </a:t>
            </a:r>
            <a:r>
              <a:rPr dirty="0" sz="1800">
                <a:latin typeface="Times New Roman"/>
                <a:cs typeface="Times New Roman"/>
              </a:rPr>
              <a:t>instance, but each </a:t>
            </a:r>
            <a:r>
              <a:rPr dirty="0" sz="1800" spc="-5">
                <a:latin typeface="Times New Roman"/>
                <a:cs typeface="Times New Roman"/>
              </a:rPr>
              <a:t>volume </a:t>
            </a:r>
            <a:r>
              <a:rPr dirty="0" sz="1800">
                <a:latin typeface="Times New Roman"/>
                <a:cs typeface="Times New Roman"/>
              </a:rPr>
              <a:t>can be attached to only one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instance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 a </a:t>
            </a:r>
            <a:r>
              <a:rPr dirty="0" sz="1800" spc="-5">
                <a:latin typeface="Times New Roman"/>
                <a:cs typeface="Times New Roman"/>
              </a:rPr>
              <a:t>time.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You</a:t>
            </a:r>
            <a:r>
              <a:rPr dirty="0" sz="1800">
                <a:latin typeface="Times New Roman"/>
                <a:cs typeface="Times New Roman"/>
              </a:rPr>
              <a:t> 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dynamically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change 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configuration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volume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attached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an instance.</a:t>
            </a:r>
            <a:endParaRPr sz="1800">
              <a:latin typeface="Times New Roman"/>
              <a:cs typeface="Times New Roman"/>
            </a:endParaRPr>
          </a:p>
          <a:p>
            <a:pPr marL="743585" marR="3683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3585" algn="l"/>
                <a:tab pos="744220" algn="l"/>
              </a:tabLst>
            </a:pPr>
            <a:r>
              <a:rPr dirty="0" sz="1800" spc="-20">
                <a:latin typeface="Times New Roman"/>
                <a:cs typeface="Times New Roman"/>
              </a:rPr>
              <a:t>With </a:t>
            </a:r>
            <a:r>
              <a:rPr dirty="0" sz="1800">
                <a:latin typeface="Times New Roman"/>
                <a:cs typeface="Times New Roman"/>
              </a:rPr>
              <a:t>General </a:t>
            </a:r>
            <a:r>
              <a:rPr dirty="0" sz="1800" spc="-5">
                <a:latin typeface="Times New Roman"/>
                <a:cs typeface="Times New Roman"/>
              </a:rPr>
              <a:t>Purpose SSD </a:t>
            </a:r>
            <a:r>
              <a:rPr dirty="0" sz="1800">
                <a:latin typeface="Times New Roman"/>
                <a:cs typeface="Times New Roman"/>
              </a:rPr>
              <a:t>(gp2) volumes, </a:t>
            </a:r>
            <a:r>
              <a:rPr dirty="0" sz="1800" spc="5">
                <a:latin typeface="Times New Roman"/>
                <a:cs typeface="Times New Roman"/>
              </a:rPr>
              <a:t>you </a:t>
            </a:r>
            <a:r>
              <a:rPr dirty="0" sz="1800">
                <a:latin typeface="Times New Roman"/>
                <a:cs typeface="Times New Roman"/>
              </a:rPr>
              <a:t>can expect base </a:t>
            </a:r>
            <a:r>
              <a:rPr dirty="0" sz="1800" spc="-5">
                <a:latin typeface="Times New Roman"/>
                <a:cs typeface="Times New Roman"/>
              </a:rPr>
              <a:t>performance </a:t>
            </a:r>
            <a:r>
              <a:rPr dirty="0" sz="1800">
                <a:latin typeface="Times New Roman"/>
                <a:cs typeface="Times New Roman"/>
              </a:rPr>
              <a:t>of 3 IOPS/GiB, with the ability to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burst to 3,000 </a:t>
            </a:r>
            <a:r>
              <a:rPr dirty="0" sz="1800" spc="-5">
                <a:latin typeface="Times New Roman"/>
                <a:cs typeface="Times New Roman"/>
              </a:rPr>
              <a:t>IOPS </a:t>
            </a:r>
            <a:r>
              <a:rPr dirty="0" sz="1800">
                <a:latin typeface="Times New Roman"/>
                <a:cs typeface="Times New Roman"/>
              </a:rPr>
              <a:t>for extended periods of </a:t>
            </a:r>
            <a:r>
              <a:rPr dirty="0" sz="1800" spc="-5">
                <a:latin typeface="Times New Roman"/>
                <a:cs typeface="Times New Roman"/>
              </a:rPr>
              <a:t>time. </a:t>
            </a:r>
            <a:r>
              <a:rPr dirty="0" sz="1800">
                <a:latin typeface="Times New Roman"/>
                <a:cs typeface="Times New Roman"/>
              </a:rPr>
              <a:t>Gp2 </a:t>
            </a:r>
            <a:r>
              <a:rPr dirty="0" sz="1800" spc="-5">
                <a:latin typeface="Times New Roman"/>
                <a:cs typeface="Times New Roman"/>
              </a:rPr>
              <a:t>volumes </a:t>
            </a:r>
            <a:r>
              <a:rPr dirty="0" sz="1800">
                <a:latin typeface="Times New Roman"/>
                <a:cs typeface="Times New Roman"/>
              </a:rPr>
              <a:t>are ideal for a broad range of </a:t>
            </a:r>
            <a:r>
              <a:rPr dirty="0" sz="1800" spc="-5">
                <a:latin typeface="Times New Roman"/>
                <a:cs typeface="Times New Roman"/>
              </a:rPr>
              <a:t>use </a:t>
            </a:r>
            <a:r>
              <a:rPr dirty="0" sz="1800">
                <a:latin typeface="Times New Roman"/>
                <a:cs typeface="Times New Roman"/>
              </a:rPr>
              <a:t>cases such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 boot </a:t>
            </a:r>
            <a:r>
              <a:rPr dirty="0" sz="1800" spc="-5">
                <a:latin typeface="Times New Roman"/>
                <a:cs typeface="Times New Roman"/>
              </a:rPr>
              <a:t>volumes,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small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medium-size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databases,</a:t>
            </a:r>
            <a:r>
              <a:rPr dirty="0" sz="1800">
                <a:latin typeface="Times New Roman"/>
                <a:cs typeface="Times New Roman"/>
              </a:rPr>
              <a:t> 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development</a:t>
            </a:r>
            <a:r>
              <a:rPr dirty="0" sz="1800">
                <a:latin typeface="Times New Roman"/>
                <a:cs typeface="Times New Roman"/>
              </a:rPr>
              <a:t> and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test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environments. </a:t>
            </a:r>
            <a:r>
              <a:rPr dirty="0" sz="1800" spc="-5">
                <a:latin typeface="Times New Roman"/>
                <a:cs typeface="Times New Roman"/>
              </a:rPr>
              <a:t>Gp2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volumes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support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10,000 </a:t>
            </a:r>
            <a:r>
              <a:rPr dirty="0" sz="1800" spc="-5">
                <a:latin typeface="Times New Roman"/>
                <a:cs typeface="Times New Roman"/>
              </a:rPr>
              <a:t>IOPS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160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MB/s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throughput.</a:t>
            </a:r>
            <a:endParaRPr sz="1800">
              <a:latin typeface="Times New Roman"/>
              <a:cs typeface="Times New Roman"/>
            </a:endParaRPr>
          </a:p>
          <a:p>
            <a:pPr marL="743585" marR="169545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743585" algn="l"/>
                <a:tab pos="744220" algn="l"/>
              </a:tabLst>
            </a:pPr>
            <a:r>
              <a:rPr dirty="0" sz="1800" spc="-20">
                <a:latin typeface="Times New Roman"/>
                <a:cs typeface="Times New Roman"/>
              </a:rPr>
              <a:t>With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Provisioned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IOPS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SSD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(io1)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volumes,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you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provision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specific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level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I/O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performance.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Io1 </a:t>
            </a:r>
            <a:r>
              <a:rPr dirty="0" sz="1800" spc="-5">
                <a:latin typeface="Times New Roman"/>
                <a:cs typeface="Times New Roman"/>
              </a:rPr>
              <a:t>volumes </a:t>
            </a:r>
            <a:r>
              <a:rPr dirty="0" sz="1800">
                <a:latin typeface="Times New Roman"/>
                <a:cs typeface="Times New Roman"/>
              </a:rPr>
              <a:t> support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 to 32,000 </a:t>
            </a:r>
            <a:r>
              <a:rPr dirty="0" sz="1800" spc="-5">
                <a:latin typeface="Times New Roman"/>
                <a:cs typeface="Times New Roman"/>
              </a:rPr>
              <a:t>IOPS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500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MB/s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throughput.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allows </a:t>
            </a:r>
            <a:r>
              <a:rPr dirty="0" sz="1800" spc="5">
                <a:latin typeface="Times New Roman"/>
                <a:cs typeface="Times New Roman"/>
              </a:rPr>
              <a:t>you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predictably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scale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tens</a:t>
            </a:r>
            <a:r>
              <a:rPr dirty="0" sz="1800">
                <a:latin typeface="Times New Roman"/>
                <a:cs typeface="Times New Roman"/>
              </a:rPr>
              <a:t> of thousands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IOPS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EC2 instance.</a:t>
            </a:r>
            <a:endParaRPr sz="1800">
              <a:latin typeface="Times New Roman"/>
              <a:cs typeface="Times New Roman"/>
            </a:endParaRPr>
          </a:p>
          <a:p>
            <a:pPr marL="743585" marR="508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43585" algn="l"/>
                <a:tab pos="744220" algn="l"/>
              </a:tabLst>
            </a:pPr>
            <a:r>
              <a:rPr dirty="0" sz="1800">
                <a:latin typeface="Times New Roman"/>
                <a:cs typeface="Times New Roman"/>
              </a:rPr>
              <a:t>Throughput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Optimized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HDD </a:t>
            </a:r>
            <a:r>
              <a:rPr dirty="0" sz="1800">
                <a:latin typeface="Times New Roman"/>
                <a:cs typeface="Times New Roman"/>
              </a:rPr>
              <a:t>(st1) volumes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low-cost magnetic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storage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defines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performance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5">
                <a:latin typeface="Times New Roman"/>
                <a:cs typeface="Times New Roman"/>
              </a:rPr>
              <a:t> terms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throughput rather than </a:t>
            </a:r>
            <a:r>
              <a:rPr dirty="0" sz="1800" spc="-5">
                <a:latin typeface="Times New Roman"/>
                <a:cs typeface="Times New Roman"/>
              </a:rPr>
              <a:t>IOPS. </a:t>
            </a:r>
            <a:r>
              <a:rPr dirty="0" sz="1800" spc="-20">
                <a:latin typeface="Times New Roman"/>
                <a:cs typeface="Times New Roman"/>
              </a:rPr>
              <a:t>With </a:t>
            </a:r>
            <a:r>
              <a:rPr dirty="0" sz="1800">
                <a:latin typeface="Times New Roman"/>
                <a:cs typeface="Times New Roman"/>
              </a:rPr>
              <a:t>throughput of up to 500 </a:t>
            </a:r>
            <a:r>
              <a:rPr dirty="0" sz="1800" spc="-5">
                <a:latin typeface="Times New Roman"/>
                <a:cs typeface="Times New Roman"/>
              </a:rPr>
              <a:t>MiB/s, </a:t>
            </a:r>
            <a:r>
              <a:rPr dirty="0" sz="1800">
                <a:latin typeface="Times New Roman"/>
                <a:cs typeface="Times New Roman"/>
              </a:rPr>
              <a:t>this </a:t>
            </a:r>
            <a:r>
              <a:rPr dirty="0" sz="1800" spc="-5">
                <a:latin typeface="Times New Roman"/>
                <a:cs typeface="Times New Roman"/>
              </a:rPr>
              <a:t>volume </a:t>
            </a:r>
            <a:r>
              <a:rPr dirty="0" sz="1800" spc="5">
                <a:latin typeface="Times New Roman"/>
                <a:cs typeface="Times New Roman"/>
              </a:rPr>
              <a:t>type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a good fit for </a:t>
            </a:r>
            <a:r>
              <a:rPr dirty="0" sz="1800" spc="-10">
                <a:latin typeface="Times New Roman"/>
                <a:cs typeface="Times New Roman"/>
              </a:rPr>
              <a:t>large, 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sequential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workloads </a:t>
            </a:r>
            <a:r>
              <a:rPr dirty="0" sz="1800" spc="-5">
                <a:latin typeface="Times New Roman"/>
                <a:cs typeface="Times New Roman"/>
              </a:rPr>
              <a:t>such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</a:t>
            </a:r>
            <a:r>
              <a:rPr dirty="0" sz="1800">
                <a:latin typeface="Times New Roman"/>
                <a:cs typeface="Times New Roman"/>
              </a:rPr>
              <a:t> EMR,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ETL,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warehouses, 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log </a:t>
            </a:r>
            <a:r>
              <a:rPr dirty="0" sz="1800" spc="-5">
                <a:latin typeface="Times New Roman"/>
                <a:cs typeface="Times New Roman"/>
              </a:rPr>
              <a:t>processing.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1154410" cy="4688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Amazon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Elastic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Block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-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722630" marR="177800" indent="-228600">
              <a:lnSpc>
                <a:spcPct val="100000"/>
              </a:lnSpc>
              <a:spcBef>
                <a:spcPts val="2025"/>
              </a:spcBef>
              <a:buFont typeface="Arial MT"/>
              <a:buChar char="•"/>
              <a:tabLst>
                <a:tab pos="722630" algn="l"/>
                <a:tab pos="723265" algn="l"/>
              </a:tabLst>
            </a:pPr>
            <a:r>
              <a:rPr dirty="0" sz="2000">
                <a:latin typeface="Times New Roman"/>
                <a:cs typeface="Times New Roman"/>
              </a:rPr>
              <a:t>Cold HDD (sc1) </a:t>
            </a:r>
            <a:r>
              <a:rPr dirty="0" sz="2000" spc="-5">
                <a:latin typeface="Times New Roman"/>
                <a:cs typeface="Times New Roman"/>
              </a:rPr>
              <a:t>volumes </a:t>
            </a:r>
            <a:r>
              <a:rPr dirty="0" sz="2000">
                <a:latin typeface="Times New Roman"/>
                <a:cs typeface="Times New Roman"/>
              </a:rPr>
              <a:t>provide low-cost </a:t>
            </a:r>
            <a:r>
              <a:rPr dirty="0" sz="2000" spc="-5">
                <a:latin typeface="Times New Roman"/>
                <a:cs typeface="Times New Roman"/>
              </a:rPr>
              <a:t>magnetic </a:t>
            </a:r>
            <a:r>
              <a:rPr dirty="0" sz="2000">
                <a:latin typeface="Times New Roman"/>
                <a:cs typeface="Times New Roman"/>
              </a:rPr>
              <a:t>storage that defines </a:t>
            </a:r>
            <a:r>
              <a:rPr dirty="0" sz="2000" spc="-5">
                <a:latin typeface="Times New Roman"/>
                <a:cs typeface="Times New Roman"/>
              </a:rPr>
              <a:t>performance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terms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throughput rather than IOPS. </a:t>
            </a:r>
            <a:r>
              <a:rPr dirty="0" sz="2000" spc="-20">
                <a:latin typeface="Times New Roman"/>
                <a:cs typeface="Times New Roman"/>
              </a:rPr>
              <a:t>With </a:t>
            </a:r>
            <a:r>
              <a:rPr dirty="0" sz="2000">
                <a:latin typeface="Times New Roman"/>
                <a:cs typeface="Times New Roman"/>
              </a:rPr>
              <a:t>throughput of up to 250 </a:t>
            </a:r>
            <a:r>
              <a:rPr dirty="0" sz="2000" spc="-5">
                <a:latin typeface="Times New Roman"/>
                <a:cs typeface="Times New Roman"/>
              </a:rPr>
              <a:t>MiB/s, </a:t>
            </a:r>
            <a:r>
              <a:rPr dirty="0" sz="2000">
                <a:latin typeface="Times New Roman"/>
                <a:cs typeface="Times New Roman"/>
              </a:rPr>
              <a:t>sc1 is a good fit ideal for </a:t>
            </a:r>
            <a:r>
              <a:rPr dirty="0" sz="2000" spc="-10">
                <a:latin typeface="Times New Roman"/>
                <a:cs typeface="Times New Roman"/>
              </a:rPr>
              <a:t>large,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sequential,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cold-data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workloads.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require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infrequent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looking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save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sc1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inexpensive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block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storage.</a:t>
            </a:r>
            <a:endParaRPr sz="2000">
              <a:latin typeface="Times New Roman"/>
              <a:cs typeface="Times New Roman"/>
            </a:endParaRPr>
          </a:p>
          <a:p>
            <a:pPr marL="722630" marR="42545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22630" algn="l"/>
                <a:tab pos="723265" algn="l"/>
              </a:tabLst>
            </a:pPr>
            <a:r>
              <a:rPr dirty="0" sz="2000">
                <a:latin typeface="Times New Roman"/>
                <a:cs typeface="Times New Roman"/>
              </a:rPr>
              <a:t>EBS </a:t>
            </a:r>
            <a:r>
              <a:rPr dirty="0" sz="2000" spc="-5">
                <a:latin typeface="Times New Roman"/>
                <a:cs typeface="Times New Roman"/>
              </a:rPr>
              <a:t>volumes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behave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raw,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unformatted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block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devices.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create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 you would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block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(like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hard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drive).</a:t>
            </a:r>
            <a:endParaRPr sz="2000">
              <a:latin typeface="Times New Roman"/>
              <a:cs typeface="Times New Roman"/>
            </a:endParaRPr>
          </a:p>
          <a:p>
            <a:pPr marL="722630" marR="128905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722630" algn="l"/>
                <a:tab pos="723265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meet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range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data-at-rest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encryption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requirements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regulated/audited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marL="722630" marR="508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722630" algn="l"/>
                <a:tab pos="723265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create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point-in-time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snapshots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persisted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S3.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Snapshots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protect data for long-term </a:t>
            </a:r>
            <a:r>
              <a:rPr dirty="0" sz="2000" spc="-15">
                <a:latin typeface="Times New Roman"/>
                <a:cs typeface="Times New Roman"/>
              </a:rPr>
              <a:t>durability, </a:t>
            </a:r>
            <a:r>
              <a:rPr dirty="0" sz="2000">
                <a:latin typeface="Times New Roman"/>
                <a:cs typeface="Times New Roman"/>
              </a:rPr>
              <a:t>and they can be used as the starting point for new EBS </a:t>
            </a:r>
            <a:r>
              <a:rPr dirty="0" sz="2000" spc="-5">
                <a:latin typeface="Times New Roman"/>
                <a:cs typeface="Times New Roman"/>
              </a:rPr>
              <a:t>volumes. </a:t>
            </a:r>
            <a:r>
              <a:rPr dirty="0" sz="2000">
                <a:latin typeface="Times New Roman"/>
                <a:cs typeface="Times New Roman"/>
              </a:rPr>
              <a:t> The </a:t>
            </a:r>
            <a:r>
              <a:rPr dirty="0" sz="2000" spc="-10">
                <a:latin typeface="Times New Roman"/>
                <a:cs typeface="Times New Roman"/>
              </a:rPr>
              <a:t>same </a:t>
            </a:r>
            <a:r>
              <a:rPr dirty="0" sz="2000">
                <a:latin typeface="Times New Roman"/>
                <a:cs typeface="Times New Roman"/>
              </a:rPr>
              <a:t>snapshot can be used to </a:t>
            </a:r>
            <a:r>
              <a:rPr dirty="0" sz="2000" spc="-5">
                <a:latin typeface="Times New Roman"/>
                <a:cs typeface="Times New Roman"/>
              </a:rPr>
              <a:t>instantiate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-5">
                <a:latin typeface="Times New Roman"/>
                <a:cs typeface="Times New Roman"/>
              </a:rPr>
              <a:t>many volumes </a:t>
            </a:r>
            <a:r>
              <a:rPr dirty="0" sz="2000">
                <a:latin typeface="Times New Roman"/>
                <a:cs typeface="Times New Roman"/>
              </a:rPr>
              <a:t>as you wish. These snapshots can be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copied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1072495" cy="4257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Amazon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Elastic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Block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-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728980" marR="99060" indent="-228600">
              <a:lnSpc>
                <a:spcPct val="100000"/>
              </a:lnSpc>
              <a:spcBef>
                <a:spcPts val="2025"/>
              </a:spcBef>
              <a:buFont typeface="Arial MT"/>
              <a:buChar char="•"/>
              <a:tabLst>
                <a:tab pos="728980" algn="l"/>
                <a:tab pos="729615" algn="l"/>
              </a:tabLst>
            </a:pP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Availability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Zone,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then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attached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5">
                <a:latin typeface="Times New Roman"/>
                <a:cs typeface="Times New Roman"/>
              </a:rPr>
              <a:t>same </a:t>
            </a:r>
            <a:r>
              <a:rPr dirty="0" sz="2000" spc="-15">
                <a:latin typeface="Times New Roman"/>
                <a:cs typeface="Times New Roman"/>
              </a:rPr>
              <a:t>Availability </a:t>
            </a:r>
            <a:r>
              <a:rPr dirty="0" sz="2000">
                <a:latin typeface="Times New Roman"/>
                <a:cs typeface="Times New Roman"/>
              </a:rPr>
              <a:t>Zone. </a:t>
            </a:r>
            <a:r>
              <a:rPr dirty="0" sz="2000" spc="-75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make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volume </a:t>
            </a:r>
            <a:r>
              <a:rPr dirty="0" sz="2000">
                <a:latin typeface="Times New Roman"/>
                <a:cs typeface="Times New Roman"/>
              </a:rPr>
              <a:t>available outside of the </a:t>
            </a:r>
            <a:r>
              <a:rPr dirty="0" sz="2000" spc="-15">
                <a:latin typeface="Times New Roman"/>
                <a:cs typeface="Times New Roman"/>
              </a:rPr>
              <a:t>Availability </a:t>
            </a:r>
            <a:r>
              <a:rPr dirty="0" sz="2000">
                <a:latin typeface="Times New Roman"/>
                <a:cs typeface="Times New Roman"/>
              </a:rPr>
              <a:t>Zone,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 a snapshot and restore that snapshot to a new </a:t>
            </a:r>
            <a:r>
              <a:rPr dirty="0" sz="2000" spc="-5">
                <a:latin typeface="Times New Roman"/>
                <a:cs typeface="Times New Roman"/>
              </a:rPr>
              <a:t>volume </a:t>
            </a:r>
            <a:r>
              <a:rPr dirty="0" sz="2000">
                <a:latin typeface="Times New Roman"/>
                <a:cs typeface="Times New Roman"/>
              </a:rPr>
              <a:t>anywhere in that region.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can copy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snapshots to other regions and then restore them to new </a:t>
            </a:r>
            <a:r>
              <a:rPr dirty="0" sz="2000" spc="-5">
                <a:latin typeface="Times New Roman"/>
                <a:cs typeface="Times New Roman"/>
              </a:rPr>
              <a:t>volumes </a:t>
            </a:r>
            <a:r>
              <a:rPr dirty="0" sz="2000">
                <a:latin typeface="Times New Roman"/>
                <a:cs typeface="Times New Roman"/>
              </a:rPr>
              <a:t>there, </a:t>
            </a:r>
            <a:r>
              <a:rPr dirty="0" sz="2000" spc="-5">
                <a:latin typeface="Times New Roman"/>
                <a:cs typeface="Times New Roman"/>
              </a:rPr>
              <a:t>making </a:t>
            </a:r>
            <a:r>
              <a:rPr dirty="0" sz="2000">
                <a:latin typeface="Times New Roman"/>
                <a:cs typeface="Times New Roman"/>
              </a:rPr>
              <a:t>it </a:t>
            </a:r>
            <a:r>
              <a:rPr dirty="0" sz="2000" spc="-5">
                <a:latin typeface="Times New Roman"/>
                <a:cs typeface="Times New Roman"/>
              </a:rPr>
              <a:t>easier </a:t>
            </a:r>
            <a:r>
              <a:rPr dirty="0" sz="2000">
                <a:latin typeface="Times New Roman"/>
                <a:cs typeface="Times New Roman"/>
              </a:rPr>
              <a:t>to leverage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multiple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geographical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expansion,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migration,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disaster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recovery.</a:t>
            </a:r>
            <a:endParaRPr sz="2000">
              <a:latin typeface="Times New Roman"/>
              <a:cs typeface="Times New Roman"/>
            </a:endParaRPr>
          </a:p>
          <a:p>
            <a:pPr marL="728980" marR="756285" indent="-22860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728980" algn="l"/>
                <a:tab pos="72961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large </a:t>
            </a:r>
            <a:r>
              <a:rPr dirty="0" sz="2000">
                <a:latin typeface="Times New Roman"/>
                <a:cs typeface="Times New Roman"/>
              </a:rPr>
              <a:t>repository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snapshots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restored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EBS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volumes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seamlessly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cloud-based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algn="just" marL="728980" marR="508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729615" algn="l"/>
              </a:tabLst>
            </a:pPr>
            <a:r>
              <a:rPr dirty="0" sz="2000">
                <a:latin typeface="Times New Roman"/>
                <a:cs typeface="Times New Roman"/>
              </a:rPr>
              <a:t>Performance </a:t>
            </a:r>
            <a:r>
              <a:rPr dirty="0" sz="2000" spc="-5">
                <a:latin typeface="Times New Roman"/>
                <a:cs typeface="Times New Roman"/>
              </a:rPr>
              <a:t>metrics, </a:t>
            </a:r>
            <a:r>
              <a:rPr dirty="0" sz="2000">
                <a:latin typeface="Times New Roman"/>
                <a:cs typeface="Times New Roman"/>
              </a:rPr>
              <a:t>such as bandwidth, throughput, </a:t>
            </a:r>
            <a:r>
              <a:rPr dirty="0" sz="2000" spc="-20">
                <a:latin typeface="Times New Roman"/>
                <a:cs typeface="Times New Roman"/>
              </a:rPr>
              <a:t>latency, </a:t>
            </a:r>
            <a:r>
              <a:rPr dirty="0" sz="2000">
                <a:latin typeface="Times New Roman"/>
                <a:cs typeface="Times New Roman"/>
              </a:rPr>
              <a:t>and average queue length, are available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 the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 spc="-5">
                <a:latin typeface="Times New Roman"/>
                <a:cs typeface="Times New Roman"/>
              </a:rPr>
              <a:t>Management </a:t>
            </a:r>
            <a:r>
              <a:rPr dirty="0" sz="2000">
                <a:latin typeface="Times New Roman"/>
                <a:cs typeface="Times New Roman"/>
              </a:rPr>
              <a:t>Console. These </a:t>
            </a:r>
            <a:r>
              <a:rPr dirty="0" sz="2000" spc="-5">
                <a:latin typeface="Times New Roman"/>
                <a:cs typeface="Times New Roman"/>
              </a:rPr>
              <a:t>metrics, </a:t>
            </a:r>
            <a:r>
              <a:rPr dirty="0" sz="2000">
                <a:latin typeface="Times New Roman"/>
                <a:cs typeface="Times New Roman"/>
              </a:rPr>
              <a:t>provided by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 spc="-15">
                <a:latin typeface="Times New Roman"/>
                <a:cs typeface="Times New Roman"/>
              </a:rPr>
              <a:t>CloudWatch, </a:t>
            </a:r>
            <a:r>
              <a:rPr dirty="0" sz="2000" spc="-5">
                <a:latin typeface="Times New Roman"/>
                <a:cs typeface="Times New Roman"/>
              </a:rPr>
              <a:t>allow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monitor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5">
                <a:latin typeface="Times New Roman"/>
                <a:cs typeface="Times New Roman"/>
              </a:rPr>
              <a:t> volumes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make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enough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performance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don't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7105015" cy="270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Benefits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Amazon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Elastic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Block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Store </a:t>
            </a:r>
            <a:r>
              <a:rPr dirty="0" sz="2400" spc="-5" b="1">
                <a:latin typeface="Times New Roman"/>
                <a:cs typeface="Times New Roman"/>
              </a:rPr>
              <a:t>(Amazon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EBS)</a:t>
            </a:r>
            <a:endParaRPr sz="2400">
              <a:latin typeface="Times New Roman"/>
              <a:cs typeface="Times New Roman"/>
            </a:endParaRPr>
          </a:p>
          <a:p>
            <a:pPr marL="728345" indent="-229235">
              <a:lnSpc>
                <a:spcPct val="100000"/>
              </a:lnSpc>
              <a:spcBef>
                <a:spcPts val="2010"/>
              </a:spcBef>
              <a:buFont typeface="Arial MT"/>
              <a:buChar char="•"/>
              <a:tabLst>
                <a:tab pos="727710" algn="l"/>
                <a:tab pos="728980" algn="l"/>
              </a:tabLst>
            </a:pPr>
            <a:r>
              <a:rPr dirty="0" sz="2000" spc="-5">
                <a:latin typeface="Times New Roman"/>
                <a:cs typeface="Times New Roman"/>
              </a:rPr>
              <a:t>Reliable,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28345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27710" algn="l"/>
                <a:tab pos="728980" algn="l"/>
              </a:tabLst>
            </a:pPr>
            <a:r>
              <a:rPr dirty="0" sz="2000">
                <a:latin typeface="Times New Roman"/>
                <a:cs typeface="Times New Roman"/>
              </a:rPr>
              <a:t>Consistent,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Low-latency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Performance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28345" indent="-229235">
              <a:lnSpc>
                <a:spcPct val="100000"/>
              </a:lnSpc>
              <a:buFont typeface="Arial MT"/>
              <a:buChar char="•"/>
              <a:tabLst>
                <a:tab pos="727710" algn="l"/>
                <a:tab pos="728980" algn="l"/>
              </a:tabLst>
            </a:pPr>
            <a:r>
              <a:rPr dirty="0" sz="2000">
                <a:latin typeface="Times New Roman"/>
                <a:cs typeface="Times New Roman"/>
              </a:rPr>
              <a:t>Quickly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Easily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Down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728345" indent="-229235">
              <a:lnSpc>
                <a:spcPct val="100000"/>
              </a:lnSpc>
              <a:buFont typeface="Arial MT"/>
              <a:buChar char="•"/>
              <a:tabLst>
                <a:tab pos="727710" algn="l"/>
                <a:tab pos="728980" algn="l"/>
              </a:tabLst>
            </a:pPr>
            <a:r>
              <a:rPr dirty="0" sz="2000" spc="-5">
                <a:latin typeface="Times New Roman"/>
                <a:cs typeface="Times New Roman"/>
              </a:rPr>
              <a:t>Optimized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Performance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1955" y="2750896"/>
            <a:ext cx="440944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latin typeface="Arial"/>
                <a:cs typeface="Arial"/>
              </a:rPr>
              <a:t>Elastic</a:t>
            </a:r>
            <a:r>
              <a:rPr dirty="0" sz="4000" spc="-45" b="1">
                <a:latin typeface="Arial"/>
                <a:cs typeface="Arial"/>
              </a:rPr>
              <a:t> </a:t>
            </a:r>
            <a:r>
              <a:rPr dirty="0" sz="4000" spc="-15" b="1">
                <a:latin typeface="Arial"/>
                <a:cs typeface="Arial"/>
              </a:rPr>
              <a:t>IP</a:t>
            </a:r>
            <a:r>
              <a:rPr dirty="0" sz="4000" spc="-50" b="1">
                <a:latin typeface="Arial"/>
                <a:cs typeface="Arial"/>
              </a:rPr>
              <a:t> </a:t>
            </a:r>
            <a:r>
              <a:rPr dirty="0" sz="4000" spc="-30" b="1">
                <a:latin typeface="Arial"/>
                <a:cs typeface="Arial"/>
              </a:rPr>
              <a:t>Address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85699" y="442976"/>
            <a:ext cx="280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EC2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1243965"/>
            <a:ext cx="11172190" cy="4589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Why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EC2?</a:t>
            </a:r>
            <a:endParaRPr sz="2400">
              <a:latin typeface="Times New Roman"/>
              <a:cs typeface="Times New Roman"/>
            </a:endParaRPr>
          </a:p>
          <a:p>
            <a:pPr marL="958850" indent="-458470">
              <a:lnSpc>
                <a:spcPct val="100000"/>
              </a:lnSpc>
              <a:spcBef>
                <a:spcPts val="2010"/>
              </a:spcBef>
              <a:buAutoNum type="arabicPeriod"/>
              <a:tabLst>
                <a:tab pos="958850" algn="l"/>
                <a:tab pos="959485" algn="l"/>
              </a:tabLst>
            </a:pP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Go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Pricing</a:t>
            </a:r>
            <a:endParaRPr sz="2000">
              <a:latin typeface="Times New Roman"/>
              <a:cs typeface="Times New Roman"/>
            </a:endParaRPr>
          </a:p>
          <a:p>
            <a:pPr lvl="1" marL="1187450" marR="5080" indent="-22860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1187450" algn="l"/>
                <a:tab pos="118808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took a refreshing approach to pricing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hosting when launching </a:t>
            </a:r>
            <a:r>
              <a:rPr dirty="0" sz="2000" spc="-35">
                <a:latin typeface="Times New Roman"/>
                <a:cs typeface="Times New Roman"/>
              </a:rPr>
              <a:t>AWS. </a:t>
            </a:r>
            <a:r>
              <a:rPr dirty="0" sz="2000">
                <a:latin typeface="Times New Roman"/>
                <a:cs typeface="Times New Roman"/>
              </a:rPr>
              <a:t>Every service is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 carte",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5">
                <a:latin typeface="Times New Roman"/>
                <a:cs typeface="Times New Roman"/>
              </a:rPr>
              <a:t> makes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traffic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tends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very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busty,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especially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larger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is.</a:t>
            </a:r>
            <a:endParaRPr sz="2000">
              <a:latin typeface="Times New Roman"/>
              <a:cs typeface="Times New Roman"/>
            </a:endParaRPr>
          </a:p>
          <a:p>
            <a:pPr lvl="1" marL="1187450" marR="236854" indent="-22860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187450" algn="l"/>
                <a:tab pos="1188085" algn="l"/>
              </a:tabLst>
            </a:pPr>
            <a:r>
              <a:rPr dirty="0" sz="2000" spc="-10">
                <a:latin typeface="Times New Roman"/>
                <a:cs typeface="Times New Roman"/>
              </a:rPr>
              <a:t>Traditional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unutilized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90%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lifecycle.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problem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keeping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cheap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slow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times.</a:t>
            </a:r>
            <a:endParaRPr sz="2000">
              <a:latin typeface="Times New Roman"/>
              <a:cs typeface="Times New Roman"/>
            </a:endParaRPr>
          </a:p>
          <a:p>
            <a:pPr marL="958850" indent="-458470">
              <a:lnSpc>
                <a:spcPct val="100000"/>
              </a:lnSpc>
              <a:spcBef>
                <a:spcPts val="1775"/>
              </a:spcBef>
              <a:buAutoNum type="arabicPeriod"/>
              <a:tabLst>
                <a:tab pos="958850" algn="l"/>
                <a:tab pos="959485" algn="l"/>
              </a:tabLst>
            </a:pP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Free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Tier</a:t>
            </a:r>
            <a:endParaRPr sz="2000">
              <a:latin typeface="Times New Roman"/>
              <a:cs typeface="Times New Roman"/>
            </a:endParaRPr>
          </a:p>
          <a:p>
            <a:pPr lvl="1" marL="1187450" marR="67945" indent="-228600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1187450" algn="l"/>
                <a:tab pos="118808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tier,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credit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EC2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micro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24/7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month,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resolves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comes </a:t>
            </a:r>
            <a:r>
              <a:rPr dirty="0" sz="2000">
                <a:latin typeface="Times New Roman"/>
                <a:cs typeface="Times New Roman"/>
              </a:rPr>
              <a:t>with S3 storage,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EC2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hours,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 </a:t>
            </a:r>
            <a:r>
              <a:rPr dirty="0" sz="2000">
                <a:latin typeface="Times New Roman"/>
                <a:cs typeface="Times New Roman"/>
              </a:rPr>
              <a:t>Load</a:t>
            </a:r>
            <a:r>
              <a:rPr dirty="0" sz="2000" spc="-5">
                <a:latin typeface="Times New Roman"/>
                <a:cs typeface="Times New Roman"/>
              </a:rPr>
              <a:t> Balancer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much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more.</a:t>
            </a:r>
            <a:endParaRPr sz="2000">
              <a:latin typeface="Times New Roman"/>
              <a:cs typeface="Times New Roman"/>
            </a:endParaRPr>
          </a:p>
          <a:p>
            <a:pPr lvl="1" marL="1187450" marR="262255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187450" algn="l"/>
                <a:tab pos="1188085" algn="l"/>
              </a:tabLst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out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AWS's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API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enhances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 ties </a:t>
            </a:r>
            <a:r>
              <a:rPr dirty="0" sz="2000">
                <a:latin typeface="Times New Roman"/>
                <a:cs typeface="Times New Roman"/>
              </a:rPr>
              <a:t>them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AWS,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benefits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0995660" cy="4152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Elast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c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IP</a:t>
            </a:r>
            <a:r>
              <a:rPr dirty="0" sz="2400" spc="-2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spc="-15" b="1">
                <a:latin typeface="Times New Roman"/>
                <a:cs typeface="Times New Roman"/>
              </a:rPr>
              <a:t>d</a:t>
            </a:r>
            <a:r>
              <a:rPr dirty="0" sz="2400" spc="-5" b="1">
                <a:latin typeface="Times New Roman"/>
                <a:cs typeface="Times New Roman"/>
              </a:rPr>
              <a:t>d</a:t>
            </a:r>
            <a:r>
              <a:rPr dirty="0" sz="2400" spc="-55" b="1">
                <a:latin typeface="Times New Roman"/>
                <a:cs typeface="Times New Roman"/>
              </a:rPr>
              <a:t>r</a:t>
            </a:r>
            <a:r>
              <a:rPr dirty="0" sz="2400" spc="-5" b="1">
                <a:latin typeface="Times New Roman"/>
                <a:cs typeface="Times New Roman"/>
              </a:rPr>
              <a:t>ess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777240" indent="-287020">
              <a:lnSpc>
                <a:spcPct val="100000"/>
              </a:lnSpc>
              <a:spcBef>
                <a:spcPts val="2010"/>
              </a:spcBef>
              <a:buFont typeface="Arial MT"/>
              <a:buChar char="•"/>
              <a:tabLst>
                <a:tab pos="777240" algn="l"/>
                <a:tab pos="777875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static </a:t>
            </a:r>
            <a:r>
              <a:rPr dirty="0" sz="2000">
                <a:latin typeface="Times New Roman"/>
                <a:cs typeface="Times New Roman"/>
              </a:rPr>
              <a:t>IPv4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dynamic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  <a:p>
            <a:pPr marL="777240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77240" algn="l"/>
                <a:tab pos="777875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Elastic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associated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account.</a:t>
            </a:r>
            <a:endParaRPr sz="2000">
              <a:latin typeface="Times New Roman"/>
              <a:cs typeface="Times New Roman"/>
            </a:endParaRPr>
          </a:p>
          <a:p>
            <a:pPr marL="777240" marR="5080" indent="-287020">
              <a:lnSpc>
                <a:spcPts val="3600"/>
              </a:lnSpc>
              <a:spcBef>
                <a:spcPts val="320"/>
              </a:spcBef>
              <a:buFont typeface="Arial MT"/>
              <a:buChar char="•"/>
              <a:tabLst>
                <a:tab pos="777240" algn="l"/>
                <a:tab pos="777875" algn="l"/>
              </a:tabLst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mask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failure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software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rapidly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remapping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another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account.</a:t>
            </a:r>
            <a:endParaRPr sz="2000">
              <a:latin typeface="Times New Roman"/>
              <a:cs typeface="Times New Roman"/>
            </a:endParaRPr>
          </a:p>
          <a:p>
            <a:pPr marL="777240" indent="-287020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777240" algn="l"/>
                <a:tab pos="777875" algn="l"/>
              </a:tabLst>
            </a:pP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Elastic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IPv4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reachable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internet.</a:t>
            </a:r>
            <a:endParaRPr sz="2000">
              <a:latin typeface="Times New Roman"/>
              <a:cs typeface="Times New Roman"/>
            </a:endParaRPr>
          </a:p>
          <a:p>
            <a:pPr marL="777240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77240" algn="l"/>
                <a:tab pos="777875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IPv4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>
                <a:latin typeface="Times New Roman"/>
                <a:cs typeface="Times New Roman"/>
              </a:rPr>
              <a:t> associate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endParaRPr sz="2000">
              <a:latin typeface="Times New Roman"/>
              <a:cs typeface="Times New Roman"/>
            </a:endParaRPr>
          </a:p>
          <a:p>
            <a:pPr marL="777240" marR="287655">
              <a:lnSpc>
                <a:spcPct val="150000"/>
              </a:lnSpc>
            </a:pP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communication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internet;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local</a:t>
            </a:r>
            <a:r>
              <a:rPr dirty="0" sz="2000" spc="-15">
                <a:latin typeface="Times New Roman"/>
                <a:cs typeface="Times New Roman"/>
              </a:rPr>
              <a:t> computer.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0794365" cy="461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The following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are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basic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characteristics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 </a:t>
            </a:r>
            <a:r>
              <a:rPr dirty="0" sz="2400" spc="-5" b="1">
                <a:latin typeface="Times New Roman"/>
                <a:cs typeface="Times New Roman"/>
              </a:rPr>
              <a:t>an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Elastic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IP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address:</a:t>
            </a:r>
            <a:endParaRPr sz="2400">
              <a:latin typeface="Times New Roman"/>
              <a:cs typeface="Times New Roman"/>
            </a:endParaRPr>
          </a:p>
          <a:p>
            <a:pPr algn="just" marL="836294" marR="5080" indent="-342900">
              <a:lnSpc>
                <a:spcPct val="150000"/>
              </a:lnSpc>
              <a:spcBef>
                <a:spcPts val="810"/>
              </a:spcBef>
              <a:buFont typeface="Arial MT"/>
              <a:buChar char="•"/>
              <a:tabLst>
                <a:tab pos="836930" algn="l"/>
              </a:tabLst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use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allocate </a:t>
            </a:r>
            <a:r>
              <a:rPr dirty="0" sz="2000" spc="5">
                <a:latin typeface="Times New Roman"/>
                <a:cs typeface="Times New Roman"/>
              </a:rPr>
              <a:t>one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account,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associate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interface.</a:t>
            </a:r>
            <a:endParaRPr sz="2000">
              <a:latin typeface="Times New Roman"/>
              <a:cs typeface="Times New Roman"/>
            </a:endParaRPr>
          </a:p>
          <a:p>
            <a:pPr algn="just" marL="836294" marR="254000" indent="-342900">
              <a:lnSpc>
                <a:spcPct val="150000"/>
              </a:lnSpc>
              <a:buFont typeface="Arial MT"/>
              <a:buChar char="•"/>
              <a:tabLst>
                <a:tab pos="836930" algn="l"/>
              </a:tabLst>
            </a:pPr>
            <a:r>
              <a:rPr dirty="0" sz="2000">
                <a:latin typeface="Times New Roman"/>
                <a:cs typeface="Times New Roman"/>
              </a:rPr>
              <a:t>When you associate an </a:t>
            </a:r>
            <a:r>
              <a:rPr dirty="0" sz="2000" spc="-5">
                <a:latin typeface="Times New Roman"/>
                <a:cs typeface="Times New Roman"/>
              </a:rPr>
              <a:t>Elastic </a:t>
            </a:r>
            <a:r>
              <a:rPr dirty="0" sz="2000">
                <a:latin typeface="Times New Roman"/>
                <a:cs typeface="Times New Roman"/>
              </a:rPr>
              <a:t>IP address with an </a:t>
            </a:r>
            <a:r>
              <a:rPr dirty="0" sz="2000" spc="-5">
                <a:latin typeface="Times New Roman"/>
                <a:cs typeface="Times New Roman"/>
              </a:rPr>
              <a:t>instance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its primary </a:t>
            </a:r>
            <a:r>
              <a:rPr dirty="0" sz="2000">
                <a:latin typeface="Times New Roman"/>
                <a:cs typeface="Times New Roman"/>
              </a:rPr>
              <a:t>network interface, 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instance's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IPv4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one)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released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Amazon's</a:t>
            </a:r>
            <a:r>
              <a:rPr dirty="0" sz="2000" spc="5">
                <a:latin typeface="Times New Roman"/>
                <a:cs typeface="Times New Roman"/>
              </a:rPr>
              <a:t> pool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IPv4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addresses.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reuse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IPv4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address.</a:t>
            </a:r>
            <a:endParaRPr sz="2000">
              <a:latin typeface="Times New Roman"/>
              <a:cs typeface="Times New Roman"/>
            </a:endParaRPr>
          </a:p>
          <a:p>
            <a:pPr algn="just" marL="836294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36930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disassociate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re-associate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endParaRPr sz="2000">
              <a:latin typeface="Times New Roman"/>
              <a:cs typeface="Times New Roman"/>
            </a:endParaRPr>
          </a:p>
          <a:p>
            <a:pPr algn="just" marL="836294" marR="906144">
              <a:lnSpc>
                <a:spcPct val="15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resource.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continue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after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disassociate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re-associate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another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 algn="just" marL="836294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3693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disassociated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>
                <a:latin typeface="Times New Roman"/>
                <a:cs typeface="Times New Roman"/>
              </a:rPr>
              <a:t> IP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remains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allocated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account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until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explicitly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release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1175" y="6436867"/>
            <a:ext cx="24650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04850" y="1243965"/>
            <a:ext cx="11383645" cy="5066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The following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are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basic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characteristics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 </a:t>
            </a:r>
            <a:r>
              <a:rPr dirty="0" sz="2400" spc="-5" b="1">
                <a:latin typeface="Times New Roman"/>
                <a:cs typeface="Times New Roman"/>
              </a:rPr>
              <a:t>an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Elastic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IP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address:</a:t>
            </a:r>
            <a:endParaRPr sz="2400">
              <a:latin typeface="Times New Roman"/>
              <a:cs typeface="Times New Roman"/>
            </a:endParaRPr>
          </a:p>
          <a:p>
            <a:pPr marL="788670" marR="80645" indent="-287020">
              <a:lnSpc>
                <a:spcPct val="150000"/>
              </a:lnSpc>
              <a:spcBef>
                <a:spcPts val="805"/>
              </a:spcBef>
              <a:buFont typeface="Arial MT"/>
              <a:buChar char="•"/>
              <a:tabLst>
                <a:tab pos="788670" algn="l"/>
                <a:tab pos="789305" algn="l"/>
              </a:tabLst>
            </a:pPr>
            <a:r>
              <a:rPr dirty="0" sz="2000" spc="-7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ensure </a:t>
            </a:r>
            <a:r>
              <a:rPr dirty="0" sz="2000" spc="-5">
                <a:latin typeface="Times New Roman"/>
                <a:cs typeface="Times New Roman"/>
              </a:rPr>
              <a:t>efficient </a:t>
            </a:r>
            <a:r>
              <a:rPr dirty="0" sz="2000">
                <a:latin typeface="Times New Roman"/>
                <a:cs typeface="Times New Roman"/>
              </a:rPr>
              <a:t>use of </a:t>
            </a:r>
            <a:r>
              <a:rPr dirty="0" sz="2000" spc="-5">
                <a:latin typeface="Times New Roman"/>
                <a:cs typeface="Times New Roman"/>
              </a:rPr>
              <a:t>Elastic </a:t>
            </a:r>
            <a:r>
              <a:rPr dirty="0" sz="2000">
                <a:latin typeface="Times New Roman"/>
                <a:cs typeface="Times New Roman"/>
              </a:rPr>
              <a:t>IP addresses, we </a:t>
            </a:r>
            <a:r>
              <a:rPr dirty="0" sz="2000" spc="-5">
                <a:latin typeface="Times New Roman"/>
                <a:cs typeface="Times New Roman"/>
              </a:rPr>
              <a:t>impose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10">
                <a:latin typeface="Times New Roman"/>
                <a:cs typeface="Times New Roman"/>
              </a:rPr>
              <a:t>small </a:t>
            </a:r>
            <a:r>
              <a:rPr dirty="0" sz="2000">
                <a:latin typeface="Times New Roman"/>
                <a:cs typeface="Times New Roman"/>
              </a:rPr>
              <a:t>hourly </a:t>
            </a:r>
            <a:r>
              <a:rPr dirty="0" sz="2000" spc="-5">
                <a:latin typeface="Times New Roman"/>
                <a:cs typeface="Times New Roman"/>
              </a:rPr>
              <a:t>charge </a:t>
            </a:r>
            <a:r>
              <a:rPr dirty="0" sz="2000">
                <a:latin typeface="Times New Roman"/>
                <a:cs typeface="Times New Roman"/>
              </a:rPr>
              <a:t>if an </a:t>
            </a:r>
            <a:r>
              <a:rPr dirty="0" sz="2000" spc="-5">
                <a:latin typeface="Times New Roman"/>
                <a:cs typeface="Times New Roman"/>
              </a:rPr>
              <a:t>Elastic </a:t>
            </a:r>
            <a:r>
              <a:rPr dirty="0" sz="2000">
                <a:latin typeface="Times New Roman"/>
                <a:cs typeface="Times New Roman"/>
              </a:rPr>
              <a:t>IP address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associated with a running instance, or if it is associated with a stopped instance or an unattached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 interface. While your instance is running, you are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 spc="-5">
                <a:latin typeface="Times New Roman"/>
                <a:cs typeface="Times New Roman"/>
              </a:rPr>
              <a:t>charged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 spc="-5">
                <a:latin typeface="Times New Roman"/>
                <a:cs typeface="Times New Roman"/>
              </a:rPr>
              <a:t>Elastic </a:t>
            </a:r>
            <a:r>
              <a:rPr dirty="0" sz="2000">
                <a:latin typeface="Times New Roman"/>
                <a:cs typeface="Times New Roman"/>
              </a:rPr>
              <a:t>IP address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associated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charged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 additional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associated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instance.</a:t>
            </a:r>
            <a:endParaRPr sz="2000">
              <a:latin typeface="Times New Roman"/>
              <a:cs typeface="Times New Roman"/>
            </a:endParaRPr>
          </a:p>
          <a:p>
            <a:pPr marL="788670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88670" algn="l"/>
                <a:tab pos="789305" algn="l"/>
              </a:tabLst>
            </a:pP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only.</a:t>
            </a:r>
            <a:endParaRPr sz="2000">
              <a:latin typeface="Times New Roman"/>
              <a:cs typeface="Times New Roman"/>
            </a:endParaRPr>
          </a:p>
          <a:p>
            <a:pPr marL="788670" marR="5080" indent="-287020">
              <a:lnSpc>
                <a:spcPct val="150000"/>
              </a:lnSpc>
              <a:buFont typeface="Arial MT"/>
              <a:buChar char="•"/>
              <a:tabLst>
                <a:tab pos="788670" algn="l"/>
                <a:tab pos="789305" algn="l"/>
              </a:tabLst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associate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previously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IPv4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hostname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match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address.</a:t>
            </a:r>
            <a:endParaRPr sz="2000">
              <a:latin typeface="Times New Roman"/>
              <a:cs typeface="Times New Roman"/>
            </a:endParaRPr>
          </a:p>
          <a:p>
            <a:pPr marL="788670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88670" algn="l"/>
                <a:tab pos="789305" algn="l"/>
              </a:tabLst>
            </a:pPr>
            <a:r>
              <a:rPr dirty="0" sz="2000" spc="-70">
                <a:latin typeface="Times New Roman"/>
                <a:cs typeface="Times New Roman"/>
              </a:rPr>
              <a:t>We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resolve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5">
                <a:latin typeface="Times New Roman"/>
                <a:cs typeface="Times New Roman"/>
              </a:rPr>
              <a:t> hostname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IPv4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endParaRPr sz="2000">
              <a:latin typeface="Times New Roman"/>
              <a:cs typeface="Times New Roman"/>
            </a:endParaRPr>
          </a:p>
          <a:p>
            <a:pPr marL="788670">
              <a:lnSpc>
                <a:spcPct val="100000"/>
              </a:lnSpc>
              <a:spcBef>
                <a:spcPts val="1205"/>
              </a:spcBef>
            </a:pPr>
            <a:r>
              <a:rPr dirty="0" sz="2000">
                <a:latin typeface="Times New Roman"/>
                <a:cs typeface="Times New Roman"/>
              </a:rPr>
              <a:t>outside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IPv4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9124950" cy="4152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The following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are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basic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characteristics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 </a:t>
            </a:r>
            <a:r>
              <a:rPr dirty="0" sz="2400" spc="-5" b="1">
                <a:latin typeface="Times New Roman"/>
                <a:cs typeface="Times New Roman"/>
              </a:rPr>
              <a:t>an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Elastic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IP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address:</a:t>
            </a:r>
            <a:endParaRPr sz="2400">
              <a:latin typeface="Times New Roman"/>
              <a:cs typeface="Times New Roman"/>
            </a:endParaRPr>
          </a:p>
          <a:p>
            <a:pPr marL="841375" indent="-343535">
              <a:lnSpc>
                <a:spcPct val="100000"/>
              </a:lnSpc>
              <a:spcBef>
                <a:spcPts val="2005"/>
              </a:spcBef>
              <a:buFont typeface="Arial MT"/>
              <a:buChar char="•"/>
              <a:tabLst>
                <a:tab pos="841375" algn="l"/>
                <a:tab pos="842010" algn="l"/>
              </a:tabLst>
            </a:pPr>
            <a:r>
              <a:rPr dirty="0" sz="2000">
                <a:latin typeface="Times New Roman"/>
                <a:cs typeface="Times New Roman"/>
              </a:rPr>
              <a:t>Alloca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1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ess</a:t>
            </a:r>
            <a:endParaRPr sz="2000">
              <a:latin typeface="Times New Roman"/>
              <a:cs typeface="Times New Roman"/>
            </a:endParaRPr>
          </a:p>
          <a:p>
            <a:pPr marL="84137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41375" algn="l"/>
                <a:tab pos="842010" algn="l"/>
              </a:tabLst>
            </a:pPr>
            <a:r>
              <a:rPr dirty="0" sz="2000">
                <a:latin typeface="Times New Roman"/>
                <a:cs typeface="Times New Roman"/>
              </a:rPr>
              <a:t>Descr</a:t>
            </a:r>
            <a:r>
              <a:rPr dirty="0" sz="2000">
                <a:latin typeface="Times New Roman"/>
                <a:cs typeface="Times New Roman"/>
              </a:rPr>
              <a:t>ibing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20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st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esses</a:t>
            </a:r>
            <a:endParaRPr sz="2000">
              <a:latin typeface="Times New Roman"/>
              <a:cs typeface="Times New Roman"/>
            </a:endParaRPr>
          </a:p>
          <a:p>
            <a:pPr marL="84137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41375" algn="l"/>
                <a:tab pos="842010" algn="l"/>
              </a:tabLst>
            </a:pPr>
            <a:r>
              <a:rPr dirty="0" sz="2000" spc="-14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ag</a:t>
            </a:r>
            <a:r>
              <a:rPr dirty="0" sz="2000" spc="5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ess</a:t>
            </a:r>
            <a:endParaRPr sz="2000">
              <a:latin typeface="Times New Roman"/>
              <a:cs typeface="Times New Roman"/>
            </a:endParaRPr>
          </a:p>
          <a:p>
            <a:pPr marL="84137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41375" algn="l"/>
                <a:tab pos="842010" algn="l"/>
              </a:tabLst>
            </a:pPr>
            <a:r>
              <a:rPr dirty="0" sz="2000">
                <a:latin typeface="Times New Roman"/>
                <a:cs typeface="Times New Roman"/>
              </a:rPr>
              <a:t>Associating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Running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endParaRPr sz="2000">
              <a:latin typeface="Times New Roman"/>
              <a:cs typeface="Times New Roman"/>
            </a:endParaRPr>
          </a:p>
          <a:p>
            <a:pPr marL="84137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41375" algn="l"/>
                <a:tab pos="842010" algn="l"/>
              </a:tabLst>
            </a:pPr>
            <a:r>
              <a:rPr dirty="0" sz="2000" spc="-5">
                <a:latin typeface="Times New Roman"/>
                <a:cs typeface="Times New Roman"/>
              </a:rPr>
              <a:t>Disassociating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Re-associating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a </a:t>
            </a:r>
            <a:r>
              <a:rPr dirty="0" sz="2000" spc="-5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endParaRPr sz="2000">
              <a:latin typeface="Times New Roman"/>
              <a:cs typeface="Times New Roman"/>
            </a:endParaRPr>
          </a:p>
          <a:p>
            <a:pPr marL="841375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841375" algn="l"/>
                <a:tab pos="842010" algn="l"/>
              </a:tabLst>
            </a:pPr>
            <a:r>
              <a:rPr dirty="0" sz="2000">
                <a:latin typeface="Times New Roman"/>
                <a:cs typeface="Times New Roman"/>
              </a:rPr>
              <a:t>Moving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1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ess</a:t>
            </a:r>
            <a:endParaRPr sz="2000">
              <a:latin typeface="Times New Roman"/>
              <a:cs typeface="Times New Roman"/>
            </a:endParaRPr>
          </a:p>
          <a:p>
            <a:pPr marL="84137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41375" algn="l"/>
                <a:tab pos="842010" algn="l"/>
              </a:tabLst>
            </a:pP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ess</a:t>
            </a:r>
            <a:endParaRPr sz="2000">
              <a:latin typeface="Times New Roman"/>
              <a:cs typeface="Times New Roman"/>
            </a:endParaRPr>
          </a:p>
          <a:p>
            <a:pPr marL="84137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41375" algn="l"/>
                <a:tab pos="842010" algn="l"/>
              </a:tabLst>
            </a:pP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co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ering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</a:t>
            </a:r>
            <a:r>
              <a:rPr dirty="0" sz="2000" spc="-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ess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1429" y="2766441"/>
            <a:ext cx="424878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latin typeface="Arial"/>
                <a:cs typeface="Arial"/>
              </a:rPr>
              <a:t>Amazon</a:t>
            </a:r>
            <a:r>
              <a:rPr dirty="0" sz="4000" spc="-40" b="1">
                <a:latin typeface="Arial"/>
                <a:cs typeface="Arial"/>
              </a:rPr>
              <a:t> </a:t>
            </a:r>
            <a:r>
              <a:rPr dirty="0" sz="4000" spc="-30" b="1">
                <a:latin typeface="Arial"/>
                <a:cs typeface="Arial"/>
              </a:rPr>
              <a:t>Route</a:t>
            </a:r>
            <a:r>
              <a:rPr dirty="0" sz="4000" spc="-45" b="1">
                <a:latin typeface="Arial"/>
                <a:cs typeface="Arial"/>
              </a:rPr>
              <a:t> </a:t>
            </a:r>
            <a:r>
              <a:rPr dirty="0" sz="4000" spc="-20" b="1">
                <a:latin typeface="Arial"/>
                <a:cs typeface="Arial"/>
              </a:rPr>
              <a:t>53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85699" y="442976"/>
            <a:ext cx="2800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EC2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1141710" cy="5064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Amazon Route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53</a:t>
            </a:r>
            <a:endParaRPr sz="2400">
              <a:latin typeface="Times New Roman"/>
              <a:cs typeface="Times New Roman"/>
            </a:endParaRPr>
          </a:p>
          <a:p>
            <a:pPr marL="782955" indent="-287020">
              <a:lnSpc>
                <a:spcPct val="100000"/>
              </a:lnSpc>
              <a:spcBef>
                <a:spcPts val="1990"/>
              </a:spcBef>
              <a:buFont typeface="Arial MT"/>
              <a:buChar char="•"/>
              <a:tabLst>
                <a:tab pos="782955" algn="l"/>
                <a:tab pos="78359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scalable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Domain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(DNS)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  <a:p>
            <a:pPr marL="782955" marR="130175" indent="-287020">
              <a:lnSpc>
                <a:spcPct val="150000"/>
              </a:lnSpc>
              <a:buFont typeface="Arial MT"/>
              <a:buChar char="•"/>
              <a:tabLst>
                <a:tab pos="782955" algn="l"/>
                <a:tab pos="78359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5">
                <a:latin typeface="Times New Roman"/>
                <a:cs typeface="Times New Roman"/>
              </a:rPr>
              <a:t>extremely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reliable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cost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effective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 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 users to Internet applications by translating </a:t>
            </a:r>
            <a:r>
              <a:rPr dirty="0" sz="2000" spc="-5">
                <a:latin typeface="Times New Roman"/>
                <a:cs typeface="Times New Roman"/>
              </a:rPr>
              <a:t>names like </a:t>
            </a:r>
            <a:r>
              <a:rPr dirty="0" sz="2000" spc="-10">
                <a:latin typeface="Times New Roman"/>
                <a:cs typeface="Times New Roman"/>
                <a:hlinkClick r:id="rId2"/>
              </a:rPr>
              <a:t>www.example.com </a:t>
            </a:r>
            <a:r>
              <a:rPr dirty="0" sz="2000">
                <a:latin typeface="Times New Roman"/>
                <a:cs typeface="Times New Roman"/>
              </a:rPr>
              <a:t>into the </a:t>
            </a:r>
            <a:r>
              <a:rPr dirty="0" sz="2000" spc="-5">
                <a:latin typeface="Times New Roman"/>
                <a:cs typeface="Times New Roman"/>
              </a:rPr>
              <a:t>numeric </a:t>
            </a:r>
            <a:r>
              <a:rPr dirty="0" sz="2000">
                <a:latin typeface="Times New Roman"/>
                <a:cs typeface="Times New Roman"/>
              </a:rPr>
              <a:t>IP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</a:t>
            </a:r>
            <a:r>
              <a:rPr dirty="0" sz="2000">
                <a:latin typeface="Times New Roman"/>
                <a:cs typeface="Times New Roman"/>
              </a:rPr>
              <a:t> 192.0.2.1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other.</a:t>
            </a:r>
            <a:endParaRPr sz="2000">
              <a:latin typeface="Times New Roman"/>
              <a:cs typeface="Times New Roman"/>
            </a:endParaRPr>
          </a:p>
          <a:p>
            <a:pPr marL="78295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82955" algn="l"/>
                <a:tab pos="78359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fully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IPv6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well.</a:t>
            </a:r>
            <a:endParaRPr sz="2000">
              <a:latin typeface="Times New Roman"/>
              <a:cs typeface="Times New Roman"/>
            </a:endParaRPr>
          </a:p>
          <a:p>
            <a:pPr marL="782955" marR="38100" indent="-287020">
              <a:lnSpc>
                <a:spcPct val="150000"/>
              </a:lnSpc>
              <a:buFont typeface="Arial MT"/>
              <a:buChar char="•"/>
              <a:tabLst>
                <a:tab pos="782955" algn="l"/>
                <a:tab pos="783590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Route 53 </a:t>
            </a:r>
            <a:r>
              <a:rPr dirty="0" sz="2000" spc="-5">
                <a:latin typeface="Times New Roman"/>
                <a:cs typeface="Times New Roman"/>
              </a:rPr>
              <a:t>effectively </a:t>
            </a:r>
            <a:r>
              <a:rPr dirty="0" sz="2000">
                <a:latin typeface="Times New Roman"/>
                <a:cs typeface="Times New Roman"/>
              </a:rPr>
              <a:t>connects user requests to </a:t>
            </a:r>
            <a:r>
              <a:rPr dirty="0" sz="2000" spc="-5">
                <a:latin typeface="Times New Roman"/>
                <a:cs typeface="Times New Roman"/>
              </a:rPr>
              <a:t>infrastructure </a:t>
            </a:r>
            <a:r>
              <a:rPr dirty="0" sz="2000">
                <a:latin typeface="Times New Roman"/>
                <a:cs typeface="Times New Roman"/>
              </a:rPr>
              <a:t>running in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– such as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EC2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Load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Balancing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load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balancers,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S3 buckets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used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outside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AWS.</a:t>
            </a:r>
            <a:endParaRPr sz="2000">
              <a:latin typeface="Times New Roman"/>
              <a:cs typeface="Times New Roman"/>
            </a:endParaRPr>
          </a:p>
          <a:p>
            <a:pPr marL="782955" marR="5080" indent="-28702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782955" algn="l"/>
                <a:tab pos="783590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configure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checks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traffic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endpoints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independently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endpoints.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1031855" cy="4921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Amazon Route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53</a:t>
            </a:r>
            <a:endParaRPr sz="2400">
              <a:latin typeface="Times New Roman"/>
              <a:cs typeface="Times New Roman"/>
            </a:endParaRPr>
          </a:p>
          <a:p>
            <a:pPr marL="779780" marR="5080" indent="-287020">
              <a:lnSpc>
                <a:spcPct val="100000"/>
              </a:lnSpc>
              <a:spcBef>
                <a:spcPts val="2060"/>
              </a:spcBef>
              <a:buFont typeface="Arial MT"/>
              <a:buChar char="•"/>
              <a:tabLst>
                <a:tab pos="779780" algn="l"/>
                <a:tab pos="78041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Route 53 </a:t>
            </a:r>
            <a:r>
              <a:rPr dirty="0" sz="2000" spc="-15">
                <a:latin typeface="Times New Roman"/>
                <a:cs typeface="Times New Roman"/>
              </a:rPr>
              <a:t>Traffic </a:t>
            </a:r>
            <a:r>
              <a:rPr dirty="0" sz="2000">
                <a:latin typeface="Times New Roman"/>
                <a:cs typeface="Times New Roman"/>
              </a:rPr>
              <a:t>Flow </a:t>
            </a:r>
            <a:r>
              <a:rPr dirty="0" sz="2000" spc="-5">
                <a:latin typeface="Times New Roman"/>
                <a:cs typeface="Times New Roman"/>
              </a:rPr>
              <a:t>makes </a:t>
            </a:r>
            <a:r>
              <a:rPr dirty="0" sz="2000">
                <a:latin typeface="Times New Roman"/>
                <a:cs typeface="Times New Roman"/>
              </a:rPr>
              <a:t>it easy for you to </a:t>
            </a:r>
            <a:r>
              <a:rPr dirty="0" sz="2000" spc="-5">
                <a:latin typeface="Times New Roman"/>
                <a:cs typeface="Times New Roman"/>
              </a:rPr>
              <a:t>manage traffic </a:t>
            </a:r>
            <a:r>
              <a:rPr dirty="0" sz="2000">
                <a:latin typeface="Times New Roman"/>
                <a:cs typeface="Times New Roman"/>
              </a:rPr>
              <a:t>globally through a variety 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routing types, including Latency </a:t>
            </a:r>
            <a:r>
              <a:rPr dirty="0" sz="2000" spc="-5">
                <a:latin typeface="Times New Roman"/>
                <a:cs typeface="Times New Roman"/>
              </a:rPr>
              <a:t>Based </a:t>
            </a:r>
            <a:r>
              <a:rPr dirty="0" sz="2000">
                <a:latin typeface="Times New Roman"/>
                <a:cs typeface="Times New Roman"/>
              </a:rPr>
              <a:t>Routing, Geo DNS, </a:t>
            </a:r>
            <a:r>
              <a:rPr dirty="0" sz="2000" spc="-15">
                <a:latin typeface="Times New Roman"/>
                <a:cs typeface="Times New Roman"/>
              </a:rPr>
              <a:t>Geo-proximity,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20">
                <a:latin typeface="Times New Roman"/>
                <a:cs typeface="Times New Roman"/>
              </a:rPr>
              <a:t>Weighted </a:t>
            </a:r>
            <a:r>
              <a:rPr dirty="0" sz="2000">
                <a:latin typeface="Times New Roman"/>
                <a:cs typeface="Times New Roman"/>
              </a:rPr>
              <a:t>Round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Robin—all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combined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Failover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variety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low-latency,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fault-tolerant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architectures.</a:t>
            </a:r>
            <a:endParaRPr sz="2000">
              <a:latin typeface="Times New Roman"/>
              <a:cs typeface="Times New Roman"/>
            </a:endParaRPr>
          </a:p>
          <a:p>
            <a:pPr marL="779780" marR="20764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79780" algn="l"/>
                <a:tab pos="780415" algn="l"/>
              </a:tabLst>
            </a:pPr>
            <a:r>
              <a:rPr dirty="0" sz="2000" spc="-5">
                <a:latin typeface="Times New Roman"/>
                <a:cs typeface="Times New Roman"/>
              </a:rPr>
              <a:t>Using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Traffic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Flow’s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simple </a:t>
            </a:r>
            <a:r>
              <a:rPr dirty="0" sz="2000">
                <a:latin typeface="Times New Roman"/>
                <a:cs typeface="Times New Roman"/>
              </a:rPr>
              <a:t>visual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editor,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 easily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end-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 are routed to your </a:t>
            </a:r>
            <a:r>
              <a:rPr dirty="0" sz="2000" spc="-10">
                <a:latin typeface="Times New Roman"/>
                <a:cs typeface="Times New Roman"/>
              </a:rPr>
              <a:t>application’s </a:t>
            </a:r>
            <a:r>
              <a:rPr dirty="0" sz="2000">
                <a:latin typeface="Times New Roman"/>
                <a:cs typeface="Times New Roman"/>
              </a:rPr>
              <a:t>endpoints—whether in a single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>
                <a:latin typeface="Times New Roman"/>
                <a:cs typeface="Times New Roman"/>
              </a:rPr>
              <a:t>region or distributed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around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globe.</a:t>
            </a:r>
            <a:endParaRPr sz="2000">
              <a:latin typeface="Times New Roman"/>
              <a:cs typeface="Times New Roman"/>
            </a:endParaRPr>
          </a:p>
          <a:p>
            <a:pPr algn="just" marL="779780" marR="299085" indent="-287020">
              <a:lnSpc>
                <a:spcPct val="100000"/>
              </a:lnSpc>
              <a:buFont typeface="Arial MT"/>
              <a:buChar char="•"/>
              <a:tabLst>
                <a:tab pos="78041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Route 53 </a:t>
            </a:r>
            <a:r>
              <a:rPr dirty="0" sz="2000" spc="-5">
                <a:latin typeface="Times New Roman"/>
                <a:cs typeface="Times New Roman"/>
              </a:rPr>
              <a:t>also offers Domain Name Registration </a:t>
            </a:r>
            <a:r>
              <a:rPr dirty="0" sz="2000">
                <a:latin typeface="Times New Roman"/>
                <a:cs typeface="Times New Roman"/>
              </a:rPr>
              <a:t>– you can purchase and </a:t>
            </a:r>
            <a:r>
              <a:rPr dirty="0" sz="2000" spc="-5">
                <a:latin typeface="Times New Roman"/>
                <a:cs typeface="Times New Roman"/>
              </a:rPr>
              <a:t>manage domain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names </a:t>
            </a:r>
            <a:r>
              <a:rPr dirty="0" sz="2000">
                <a:latin typeface="Times New Roman"/>
                <a:cs typeface="Times New Roman"/>
              </a:rPr>
              <a:t>such as example.com and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Route 53 will </a:t>
            </a:r>
            <a:r>
              <a:rPr dirty="0" sz="2000" spc="-5">
                <a:latin typeface="Times New Roman"/>
                <a:cs typeface="Times New Roman"/>
              </a:rPr>
              <a:t>automatically </a:t>
            </a:r>
            <a:r>
              <a:rPr dirty="0" sz="2000">
                <a:latin typeface="Times New Roman"/>
                <a:cs typeface="Times New Roman"/>
              </a:rPr>
              <a:t>configure DNS settings 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domains.</a:t>
            </a:r>
            <a:endParaRPr sz="2000">
              <a:latin typeface="Times New Roman"/>
              <a:cs typeface="Times New Roman"/>
            </a:endParaRPr>
          </a:p>
          <a:p>
            <a:pPr algn="just" marL="779780" indent="-287655">
              <a:lnSpc>
                <a:spcPct val="100000"/>
              </a:lnSpc>
              <a:buFont typeface="Arial MT"/>
              <a:buChar char="•"/>
              <a:tabLst>
                <a:tab pos="780415" algn="l"/>
              </a:tabLst>
            </a:pP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fast,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cost-effective.</a:t>
            </a:r>
            <a:endParaRPr sz="2000">
              <a:latin typeface="Times New Roman"/>
              <a:cs typeface="Times New Roman"/>
            </a:endParaRPr>
          </a:p>
          <a:p>
            <a:pPr algn="just" marL="779780" indent="-28765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80415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answers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queries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latency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global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servers.</a:t>
            </a:r>
            <a:endParaRPr sz="2000">
              <a:latin typeface="Times New Roman"/>
              <a:cs typeface="Times New Roman"/>
            </a:endParaRPr>
          </a:p>
          <a:p>
            <a:pPr algn="just" marL="779780" marR="41275" indent="-287020">
              <a:lnSpc>
                <a:spcPct val="100000"/>
              </a:lnSpc>
              <a:buFont typeface="Arial MT"/>
              <a:buChar char="•"/>
              <a:tabLst>
                <a:tab pos="780415" algn="l"/>
              </a:tabLst>
            </a:pPr>
            <a:r>
              <a:rPr dirty="0" sz="2000">
                <a:latin typeface="Times New Roman"/>
                <a:cs typeface="Times New Roman"/>
              </a:rPr>
              <a:t>Queries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domain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nearest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server,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thus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answered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possible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performance.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97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7711" y="1702409"/>
            <a:ext cx="10557510" cy="505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890905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Route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53,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create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records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Console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easy-to-use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API.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domain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can find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register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Route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53.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>
                <a:latin typeface="Times New Roman"/>
                <a:cs typeface="Times New Roman"/>
              </a:rPr>
              <a:t> transfer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domains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53’s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25">
                <a:latin typeface="Times New Roman"/>
                <a:cs typeface="Times New Roman"/>
              </a:rPr>
              <a:t>It’s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integrated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Web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Times New Roman"/>
                <a:cs typeface="Times New Roman"/>
              </a:rPr>
              <a:t>AWS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 </a:t>
            </a:r>
            <a:r>
              <a:rPr dirty="0" sz="2000">
                <a:latin typeface="Times New Roman"/>
                <a:cs typeface="Times New Roman"/>
              </a:rPr>
              <a:t>(IAM)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5"/>
              </a:spcBef>
            </a:pPr>
            <a:r>
              <a:rPr dirty="0" sz="2000" spc="5">
                <a:latin typeface="Times New Roman"/>
                <a:cs typeface="Times New Roman"/>
              </a:rPr>
              <a:t>53,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>
                <a:latin typeface="Times New Roman"/>
                <a:cs typeface="Times New Roman"/>
              </a:rPr>
              <a:t> changes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records.</a:t>
            </a:r>
            <a:endParaRPr sz="2000">
              <a:latin typeface="Times New Roman"/>
              <a:cs typeface="Times New Roman"/>
            </a:endParaRPr>
          </a:p>
          <a:p>
            <a:pPr marL="299085" marR="133985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Times New Roman"/>
                <a:cs typeface="Times New Roman"/>
              </a:rPr>
              <a:t>Like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Web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long-term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contracts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minimum</a:t>
            </a:r>
            <a:r>
              <a:rPr dirty="0" sz="2000">
                <a:latin typeface="Times New Roman"/>
                <a:cs typeface="Times New Roman"/>
              </a:rPr>
              <a:t> usage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requirements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using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Route 53 – </a:t>
            </a:r>
            <a:r>
              <a:rPr dirty="0" sz="2000" spc="-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pay only for managing </a:t>
            </a:r>
            <a:r>
              <a:rPr dirty="0" sz="2000" spc="-5">
                <a:latin typeface="Times New Roman"/>
                <a:cs typeface="Times New Roman"/>
              </a:rPr>
              <a:t>domains </a:t>
            </a:r>
            <a:r>
              <a:rPr dirty="0" sz="2000">
                <a:latin typeface="Times New Roman"/>
                <a:cs typeface="Times New Roman"/>
              </a:rPr>
              <a:t>through the service, for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number </a:t>
            </a:r>
            <a:r>
              <a:rPr dirty="0" sz="2000">
                <a:latin typeface="Times New Roman"/>
                <a:cs typeface="Times New Roman"/>
              </a:rPr>
              <a:t>of queries that the service answers, and for the </a:t>
            </a:r>
            <a:r>
              <a:rPr dirty="0" sz="2000" spc="-5">
                <a:latin typeface="Times New Roman"/>
                <a:cs typeface="Times New Roman"/>
              </a:rPr>
              <a:t>domain names </a:t>
            </a:r>
            <a:r>
              <a:rPr dirty="0" sz="2000">
                <a:latin typeface="Times New Roman"/>
                <a:cs typeface="Times New Roman"/>
              </a:rPr>
              <a:t>that you have registered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53.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04850" y="1243965"/>
            <a:ext cx="23469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Amazon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Route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53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1247755" cy="5067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Amazon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Route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53 - </a:t>
            </a:r>
            <a:r>
              <a:rPr dirty="0" sz="2400" spc="-10" b="1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785495" marR="394335" indent="-287020">
              <a:lnSpc>
                <a:spcPct val="150000"/>
              </a:lnSpc>
              <a:spcBef>
                <a:spcPts val="810"/>
              </a:spcBef>
              <a:buFont typeface="Arial MT"/>
              <a:buChar char="•"/>
              <a:tabLst>
                <a:tab pos="785495" algn="l"/>
                <a:tab pos="786130" algn="l"/>
              </a:tabLst>
            </a:pPr>
            <a:r>
              <a:rPr dirty="0" sz="2000" spc="-20" b="1">
                <a:latin typeface="Times New Roman"/>
                <a:cs typeface="Times New Roman"/>
              </a:rPr>
              <a:t>Traffic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Flow: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Easy-to-use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cost-effective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global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traffic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management: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endpoint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geo-proximity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latency, </a:t>
            </a:r>
            <a:r>
              <a:rPr dirty="0" sz="2000">
                <a:latin typeface="Times New Roman"/>
                <a:cs typeface="Times New Roman"/>
              </a:rPr>
              <a:t>health,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considerations.</a:t>
            </a:r>
            <a:endParaRPr sz="2000">
              <a:latin typeface="Times New Roman"/>
              <a:cs typeface="Times New Roman"/>
            </a:endParaRPr>
          </a:p>
          <a:p>
            <a:pPr marL="785495" indent="-28765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85495" algn="l"/>
                <a:tab pos="786130" algn="l"/>
              </a:tabLst>
            </a:pPr>
            <a:r>
              <a:rPr dirty="0" sz="2000" b="1">
                <a:latin typeface="Times New Roman"/>
                <a:cs typeface="Times New Roman"/>
              </a:rPr>
              <a:t>Latency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Based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Routing: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the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lowest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possible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latency.</a:t>
            </a:r>
            <a:endParaRPr sz="2000">
              <a:latin typeface="Times New Roman"/>
              <a:cs typeface="Times New Roman"/>
            </a:endParaRPr>
          </a:p>
          <a:p>
            <a:pPr marL="785495" marR="1141730" indent="-28702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785495" algn="l"/>
                <a:tab pos="786130" algn="l"/>
              </a:tabLst>
            </a:pPr>
            <a:r>
              <a:rPr dirty="0" sz="2000" b="1">
                <a:latin typeface="Times New Roman"/>
                <a:cs typeface="Times New Roman"/>
              </a:rPr>
              <a:t>Geo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DNS: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particular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endpoint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specify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user’s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geographic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location.</a:t>
            </a:r>
            <a:endParaRPr sz="2000">
              <a:latin typeface="Times New Roman"/>
              <a:cs typeface="Times New Roman"/>
            </a:endParaRPr>
          </a:p>
          <a:p>
            <a:pPr marL="785495" marR="535305" indent="-287020">
              <a:lnSpc>
                <a:spcPts val="3600"/>
              </a:lnSpc>
              <a:spcBef>
                <a:spcPts val="320"/>
              </a:spcBef>
              <a:buFont typeface="Arial MT"/>
              <a:buChar char="•"/>
              <a:tabLst>
                <a:tab pos="785495" algn="l"/>
                <a:tab pos="786130" algn="l"/>
              </a:tabLst>
            </a:pPr>
            <a:r>
              <a:rPr dirty="0" sz="2000" b="1">
                <a:latin typeface="Times New Roman"/>
                <a:cs typeface="Times New Roman"/>
              </a:rPr>
              <a:t>Private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DNS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for</a:t>
            </a:r>
            <a:r>
              <a:rPr dirty="0" sz="2000" spc="-1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VPC: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Manage custom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domain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internal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AWS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exposing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Internet.</a:t>
            </a:r>
            <a:endParaRPr sz="2000">
              <a:latin typeface="Times New Roman"/>
              <a:cs typeface="Times New Roman"/>
            </a:endParaRPr>
          </a:p>
          <a:p>
            <a:pPr marL="785495" indent="-287655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785495" algn="l"/>
                <a:tab pos="786130" algn="l"/>
              </a:tabLst>
            </a:pPr>
            <a:r>
              <a:rPr dirty="0" sz="2000" b="1">
                <a:latin typeface="Times New Roman"/>
                <a:cs typeface="Times New Roman"/>
              </a:rPr>
              <a:t>DNS Failover: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website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visitors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alternate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avoid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site</a:t>
            </a:r>
            <a:r>
              <a:rPr dirty="0" sz="2000">
                <a:latin typeface="Times New Roman"/>
                <a:cs typeface="Times New Roman"/>
              </a:rPr>
              <a:t> outages.</a:t>
            </a:r>
            <a:endParaRPr sz="2000">
              <a:latin typeface="Times New Roman"/>
              <a:cs typeface="Times New Roman"/>
            </a:endParaRPr>
          </a:p>
          <a:p>
            <a:pPr marL="785495" indent="-28765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85495" algn="l"/>
                <a:tab pos="786130" algn="l"/>
              </a:tabLst>
            </a:pPr>
            <a:r>
              <a:rPr dirty="0" sz="2000" b="1">
                <a:latin typeface="Times New Roman"/>
                <a:cs typeface="Times New Roman"/>
              </a:rPr>
              <a:t>Health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Checks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Monitoring: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-5">
                <a:latin typeface="Times New Roman"/>
                <a:cs typeface="Times New Roman"/>
              </a:rPr>
              <a:t>monitor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performance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endParaRPr sz="2000">
              <a:latin typeface="Times New Roman"/>
              <a:cs typeface="Times New Roman"/>
            </a:endParaRPr>
          </a:p>
          <a:p>
            <a:pPr marL="785495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application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" y="442976"/>
            <a:ext cx="280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65"/>
              <a:t> </a:t>
            </a:r>
            <a:r>
              <a:rPr dirty="0" sz="2400" spc="-15"/>
              <a:t>to</a:t>
            </a:r>
            <a:r>
              <a:rPr dirty="0" sz="2400" spc="-80"/>
              <a:t> </a:t>
            </a:r>
            <a:r>
              <a:rPr dirty="0" sz="2400" spc="-25"/>
              <a:t>EC2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243965"/>
            <a:ext cx="10920730" cy="431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Amazon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Route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53 - </a:t>
            </a:r>
            <a:r>
              <a:rPr dirty="0" sz="2400" spc="-10" b="1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algn="just" marL="794385" marR="31750" indent="-287020">
              <a:lnSpc>
                <a:spcPct val="100000"/>
              </a:lnSpc>
              <a:spcBef>
                <a:spcPts val="2070"/>
              </a:spcBef>
              <a:buFont typeface="Arial MT"/>
              <a:buChar char="•"/>
              <a:tabLst>
                <a:tab pos="795020" algn="l"/>
              </a:tabLst>
            </a:pPr>
            <a:r>
              <a:rPr dirty="0" sz="2000" b="1">
                <a:latin typeface="Times New Roman"/>
                <a:cs typeface="Times New Roman"/>
              </a:rPr>
              <a:t>Domain Registration: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Route 53 </a:t>
            </a:r>
            <a:r>
              <a:rPr dirty="0" sz="2000" spc="-5">
                <a:latin typeface="Times New Roman"/>
                <a:cs typeface="Times New Roman"/>
              </a:rPr>
              <a:t>offers domain name </a:t>
            </a:r>
            <a:r>
              <a:rPr dirty="0" sz="2000">
                <a:latin typeface="Times New Roman"/>
                <a:cs typeface="Times New Roman"/>
              </a:rPr>
              <a:t>registration services, where you </a:t>
            </a:r>
            <a:r>
              <a:rPr dirty="0" sz="2000" spc="-5">
                <a:latin typeface="Times New Roman"/>
                <a:cs typeface="Times New Roman"/>
              </a:rPr>
              <a:t>can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search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register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domain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transfer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domain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names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managed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53.</a:t>
            </a:r>
            <a:endParaRPr sz="2000">
              <a:latin typeface="Times New Roman"/>
              <a:cs typeface="Times New Roman"/>
            </a:endParaRPr>
          </a:p>
          <a:p>
            <a:pPr marL="794385" marR="586740" indent="-287020">
              <a:lnSpc>
                <a:spcPct val="100000"/>
              </a:lnSpc>
              <a:buFont typeface="Arial MT"/>
              <a:buChar char="•"/>
              <a:tabLst>
                <a:tab pos="794385" algn="l"/>
                <a:tab pos="795020" algn="l"/>
              </a:tabLst>
            </a:pPr>
            <a:r>
              <a:rPr dirty="0" sz="2000" b="1">
                <a:latin typeface="Times New Roman"/>
                <a:cs typeface="Times New Roman"/>
              </a:rPr>
              <a:t>Cloud </a:t>
            </a:r>
            <a:r>
              <a:rPr dirty="0" sz="2000" spc="-10" b="1">
                <a:latin typeface="Times New Roman"/>
                <a:cs typeface="Times New Roman"/>
              </a:rPr>
              <a:t>Front </a:t>
            </a:r>
            <a:r>
              <a:rPr dirty="0" sz="2000" spc="-5" b="1">
                <a:latin typeface="Times New Roman"/>
                <a:cs typeface="Times New Roman"/>
              </a:rPr>
              <a:t>Zone </a:t>
            </a:r>
            <a:r>
              <a:rPr dirty="0" sz="2000" b="1">
                <a:latin typeface="Times New Roman"/>
                <a:cs typeface="Times New Roman"/>
              </a:rPr>
              <a:t>Apex Support: </a:t>
            </a:r>
            <a:r>
              <a:rPr dirty="0" sz="2000">
                <a:latin typeface="Times New Roman"/>
                <a:cs typeface="Times New Roman"/>
              </a:rPr>
              <a:t>When using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Cloud Front to deliver your website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content,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visitors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website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</a:t>
            </a:r>
            <a:r>
              <a:rPr dirty="0" sz="2000" spc="5">
                <a:latin typeface="Times New Roman"/>
                <a:cs typeface="Times New Roman"/>
              </a:rPr>
              <a:t>now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site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zone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apex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"root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domain").</a:t>
            </a:r>
            <a:endParaRPr sz="2000">
              <a:latin typeface="Times New Roman"/>
              <a:cs typeface="Times New Roman"/>
            </a:endParaRPr>
          </a:p>
          <a:p>
            <a:pPr marL="794385" marR="5080" indent="-287020">
              <a:lnSpc>
                <a:spcPct val="100000"/>
              </a:lnSpc>
              <a:buFont typeface="Arial MT"/>
              <a:buChar char="•"/>
              <a:tabLst>
                <a:tab pos="794385" algn="l"/>
                <a:tab pos="795020" algn="l"/>
              </a:tabLst>
            </a:pPr>
            <a:r>
              <a:rPr dirty="0" sz="2000" b="1">
                <a:latin typeface="Times New Roman"/>
                <a:cs typeface="Times New Roman"/>
              </a:rPr>
              <a:t>S3</a:t>
            </a:r>
            <a:r>
              <a:rPr dirty="0" sz="2000" spc="-5" b="1">
                <a:latin typeface="Times New Roman"/>
                <a:cs typeface="Times New Roman"/>
              </a:rPr>
              <a:t> Zone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Apex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Support: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Visitors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website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>
                <a:latin typeface="Times New Roman"/>
                <a:cs typeface="Times New Roman"/>
              </a:rPr>
              <a:t> S3 can </a:t>
            </a:r>
            <a:r>
              <a:rPr dirty="0" sz="2000" spc="5">
                <a:latin typeface="Times New Roman"/>
                <a:cs typeface="Times New Roman"/>
              </a:rPr>
              <a:t>now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zone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apex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"root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domain").</a:t>
            </a:r>
            <a:endParaRPr sz="2000">
              <a:latin typeface="Times New Roman"/>
              <a:cs typeface="Times New Roman"/>
            </a:endParaRPr>
          </a:p>
          <a:p>
            <a:pPr marL="794385" indent="-287020">
              <a:lnSpc>
                <a:spcPct val="100000"/>
              </a:lnSpc>
              <a:buFont typeface="Arial MT"/>
              <a:buChar char="•"/>
              <a:tabLst>
                <a:tab pos="794385" algn="l"/>
                <a:tab pos="795020" algn="l"/>
              </a:tabLst>
            </a:pPr>
            <a:r>
              <a:rPr dirty="0" sz="2000" b="1">
                <a:latin typeface="Times New Roman"/>
                <a:cs typeface="Times New Roman"/>
              </a:rPr>
              <a:t>Amazon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ELB</a:t>
            </a:r>
            <a:r>
              <a:rPr dirty="0" sz="2000" spc="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Integration: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Elastic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Load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Balancing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(ELB).</a:t>
            </a:r>
            <a:endParaRPr sz="2000">
              <a:latin typeface="Times New Roman"/>
              <a:cs typeface="Times New Roman"/>
            </a:endParaRPr>
          </a:p>
          <a:p>
            <a:pPr algn="just" marL="794385" marR="116839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95020" algn="l"/>
              </a:tabLst>
            </a:pPr>
            <a:r>
              <a:rPr dirty="0" sz="2000" b="1">
                <a:latin typeface="Times New Roman"/>
                <a:cs typeface="Times New Roman"/>
              </a:rPr>
              <a:t>Management Console: </a:t>
            </a:r>
            <a:r>
              <a:rPr dirty="0" sz="2000" spc="-5">
                <a:latin typeface="Times New Roman"/>
                <a:cs typeface="Times New Roman"/>
              </a:rPr>
              <a:t>Amazon </a:t>
            </a:r>
            <a:r>
              <a:rPr dirty="0" sz="2000">
                <a:latin typeface="Times New Roman"/>
                <a:cs typeface="Times New Roman"/>
              </a:rPr>
              <a:t>Route 53 works with the </a:t>
            </a:r>
            <a:r>
              <a:rPr dirty="0" sz="2000" spc="-50">
                <a:latin typeface="Times New Roman"/>
                <a:cs typeface="Times New Roman"/>
              </a:rPr>
              <a:t>AWS </a:t>
            </a:r>
            <a:r>
              <a:rPr dirty="0" sz="2000" spc="-5">
                <a:latin typeface="Times New Roman"/>
                <a:cs typeface="Times New Roman"/>
              </a:rPr>
              <a:t>Management </a:t>
            </a:r>
            <a:r>
              <a:rPr dirty="0" sz="2000">
                <a:latin typeface="Times New Roman"/>
                <a:cs typeface="Times New Roman"/>
              </a:rPr>
              <a:t>Console. This </a:t>
            </a:r>
            <a:r>
              <a:rPr dirty="0" sz="2000" spc="5">
                <a:latin typeface="Times New Roman"/>
                <a:cs typeface="Times New Roman"/>
              </a:rPr>
              <a:t>web-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point-and-click,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graphical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writing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all.</a:t>
            </a:r>
            <a:endParaRPr sz="2000">
              <a:latin typeface="Times New Roman"/>
              <a:cs typeface="Times New Roman"/>
            </a:endParaRPr>
          </a:p>
          <a:p>
            <a:pPr algn="just" marL="794385" indent="-287020">
              <a:lnSpc>
                <a:spcPct val="100000"/>
              </a:lnSpc>
              <a:buFont typeface="Arial MT"/>
              <a:buChar char="•"/>
              <a:tabLst>
                <a:tab pos="795020" algn="l"/>
              </a:tabLst>
            </a:pPr>
            <a:r>
              <a:rPr dirty="0" sz="2000" spc="-15" b="1">
                <a:latin typeface="Times New Roman"/>
                <a:cs typeface="Times New Roman"/>
              </a:rPr>
              <a:t>Weighted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Round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Robin: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53</a:t>
            </a:r>
            <a:r>
              <a:rPr dirty="0" sz="2000" spc="-5">
                <a:latin typeface="Times New Roman"/>
                <a:cs typeface="Times New Roman"/>
              </a:rPr>
              <a:t> offers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Weighted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Robin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(WRR)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functionality.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iNurture</dc:creator>
  <dc:title>PowerPoint Presentation</dc:title>
  <dcterms:created xsi:type="dcterms:W3CDTF">2022-05-05T07:37:53Z</dcterms:created>
  <dcterms:modified xsi:type="dcterms:W3CDTF">2022-05-05T07:37:53Z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2022-05-05T00:00:00Z</vt:filetime>
  </property>
</Properties>
</file>