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891" y="371983"/>
            <a:ext cx="1159621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6329" y="2641140"/>
            <a:ext cx="4879340" cy="980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530858"/>
            <a:ext cx="11120755" cy="451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62536" y="6465214"/>
            <a:ext cx="3098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7" Type="http://schemas.openxmlformats.org/officeDocument/2006/relationships/image" Target="../media/image14.jpg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avatpoint.com/virtualization-in-" TargetMode="External"/><Relationship Id="rId3" Type="http://schemas.openxmlformats.org/officeDocument/2006/relationships/hyperlink" Target="http://www.dummies.com/programming/cloud-" TargetMode="External"/><Relationship Id="rId4" Type="http://schemas.openxmlformats.org/officeDocument/2006/relationships/hyperlink" Target="http://www.ignitealliance.com.au/blog/practical-" TargetMode="Externa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CZVOVkmc" TargetMode="External"/><Relationship Id="rId3" Type="http://schemas.openxmlformats.org/officeDocument/2006/relationships/hyperlink" Target="http://www.youtube.com/watch?v=l0DfHUWM" TargetMode="External"/><Relationship Id="rId4" Type="http://schemas.openxmlformats.org/officeDocument/2006/relationships/hyperlink" Target="http://www.youtube.com/watch?v=4kdHJFdxotM" TargetMode="External"/><Relationship Id="rId5" Type="http://schemas.openxmlformats.org/officeDocument/2006/relationships/hyperlink" Target="http://www.youtube.com/watch?v=NAwhlKkVV7" TargetMode="External"/><Relationship Id="rId6" Type="http://schemas.openxmlformats.org/officeDocument/2006/relationships/hyperlink" Target="http://www.youtube.com/watch?v=kBi6_314rZM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Relationship Id="rId3" Type="http://schemas.openxmlformats.org/officeDocument/2006/relationships/image" Target="../media/image60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jpg"/><Relationship Id="rId3" Type="http://schemas.openxmlformats.org/officeDocument/2006/relationships/image" Target="../media/image61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nonical.com/" TargetMode="External"/><Relationship Id="rId3" Type="http://schemas.openxmlformats.org/officeDocument/2006/relationships/image" Target="../media/image62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jpg"/><Relationship Id="rId3" Type="http://schemas.openxmlformats.org/officeDocument/2006/relationships/image" Target="../media/image64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Relationship Id="rId3" Type="http://schemas.openxmlformats.org/officeDocument/2006/relationships/image" Target="../media/image66.jpg"/><Relationship Id="rId4" Type="http://schemas.openxmlformats.org/officeDocument/2006/relationships/image" Target="../media/image67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g"/><Relationship Id="rId3" Type="http://schemas.openxmlformats.org/officeDocument/2006/relationships/image" Target="../media/image69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Relationship Id="rId3" Type="http://schemas.openxmlformats.org/officeDocument/2006/relationships/image" Target="../media/image78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rc/" TargetMode="External"/><Relationship Id="rId3" Type="http://schemas.openxmlformats.org/officeDocument/2006/relationships/hyperlink" Target="http://www.cloudcamp.com/" TargetMode="External"/><Relationship Id="rId4" Type="http://schemas.openxmlformats.org/officeDocument/2006/relationships/hyperlink" Target="http://www.saasshowplace.com/home.html" TargetMode="External"/><Relationship Id="rId5" Type="http://schemas.openxmlformats.org/officeDocument/2006/relationships/image" Target="../media/image82.jpg"/><Relationship Id="rId6" Type="http://schemas.openxmlformats.org/officeDocument/2006/relationships/image" Target="../media/image83.png"/><Relationship Id="rId7" Type="http://schemas.openxmlformats.org/officeDocument/2006/relationships/image" Target="../media/image84.jp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-standards.org/wiki" TargetMode="External"/><Relationship Id="rId3" Type="http://schemas.openxmlformats.org/officeDocument/2006/relationships/image" Target="../media/image85.jpg"/><Relationship Id="rId4" Type="http://schemas.openxmlformats.org/officeDocument/2006/relationships/image" Target="../media/image86.jp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" TargetMode="External"/><Relationship Id="rId3" Type="http://schemas.openxmlformats.org/officeDocument/2006/relationships/hyperlink" Target="http://www.cloudsecurityalliance.org/" TargetMode="External"/><Relationship Id="rId4" Type="http://schemas.openxmlformats.org/officeDocument/2006/relationships/image" Target="../media/image87.jpg"/><Relationship Id="rId5" Type="http://schemas.openxmlformats.org/officeDocument/2006/relationships/image" Target="../media/image88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cloudmanifesto.org/" TargetMode="External"/><Relationship Id="rId3" Type="http://schemas.openxmlformats.org/officeDocument/2006/relationships/image" Target="../media/image8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791" y="512063"/>
            <a:ext cx="3419856" cy="1463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algn="ctr" marL="48895">
              <a:lnSpc>
                <a:spcPct val="100000"/>
              </a:lnSpc>
              <a:spcBef>
                <a:spcPts val="484"/>
              </a:spcBef>
            </a:pPr>
            <a:r>
              <a:rPr dirty="0" spc="-30"/>
              <a:t>Managing</a:t>
            </a:r>
            <a:r>
              <a:rPr dirty="0" spc="-25"/>
              <a:t> the</a:t>
            </a:r>
            <a:r>
              <a:rPr dirty="0" spc="-30"/>
              <a:t> Cloud</a:t>
            </a:r>
          </a:p>
          <a:p>
            <a:pPr algn="ctr" marL="48895">
              <a:lnSpc>
                <a:spcPct val="100000"/>
              </a:lnSpc>
              <a:spcBef>
                <a:spcPts val="175"/>
              </a:spcBef>
            </a:pPr>
            <a:r>
              <a:rPr dirty="0" sz="1800"/>
              <a:t>Module</a:t>
            </a:r>
            <a:r>
              <a:rPr dirty="0" sz="1800" spc="-35"/>
              <a:t> </a:t>
            </a:r>
            <a:r>
              <a:rPr dirty="0" sz="1800" spc="-5"/>
              <a:t>Number:</a:t>
            </a:r>
            <a:r>
              <a:rPr dirty="0" sz="1800" spc="-15"/>
              <a:t> </a:t>
            </a:r>
            <a:r>
              <a:rPr dirty="0" sz="1800" spc="-5"/>
              <a:t>05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3354704" y="3891788"/>
            <a:ext cx="55276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Arial"/>
                <a:cs typeface="Arial"/>
              </a:rPr>
              <a:t>Module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Name:</a:t>
            </a:r>
            <a:r>
              <a:rPr dirty="0" sz="2800" spc="20" b="1">
                <a:latin typeface="Arial"/>
                <a:cs typeface="Arial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Managing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the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Cloud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185" y="5947968"/>
            <a:ext cx="29705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Version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Code: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CC1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Released Date: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18-Jul-2018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45470" cy="527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Important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asked</a:t>
            </a:r>
            <a:endParaRPr sz="2400">
              <a:latin typeface="Times New Roman"/>
              <a:cs typeface="Times New Roman"/>
            </a:endParaRPr>
          </a:p>
          <a:p>
            <a:pPr marL="12700" marR="467995">
              <a:lnSpc>
                <a:spcPct val="100000"/>
              </a:lnSpc>
              <a:spcBef>
                <a:spcPts val="20"/>
              </a:spcBef>
            </a:pP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understand the </a:t>
            </a:r>
            <a:r>
              <a:rPr dirty="0" sz="2000" spc="-5">
                <a:latin typeface="Times New Roman"/>
                <a:cs typeface="Times New Roman"/>
              </a:rPr>
              <a:t>importance </a:t>
            </a:r>
            <a:r>
              <a:rPr dirty="0" sz="2000">
                <a:latin typeface="Times New Roman"/>
                <a:cs typeface="Times New Roman"/>
              </a:rPr>
              <a:t>of security from a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perspective, ask </a:t>
            </a:r>
            <a:r>
              <a:rPr dirty="0" sz="2000" spc="-5">
                <a:latin typeface="Times New Roman"/>
                <a:cs typeface="Times New Roman"/>
              </a:rPr>
              <a:t>these most critical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policy?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third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risks?</a:t>
            </a:r>
            <a:endParaRPr sz="2000">
              <a:latin typeface="Times New Roman"/>
              <a:cs typeface="Times New Roman"/>
            </a:endParaRPr>
          </a:p>
          <a:p>
            <a:pPr marL="469900" marR="26479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responsibilities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cross-border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transfers)?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>
                <a:latin typeface="Times New Roman"/>
                <a:cs typeface="Times New Roman"/>
              </a:rPr>
              <a:t> comprehensive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service-level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preservation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5">
                <a:latin typeface="Times New Roman"/>
                <a:cs typeface="Times New Roman"/>
              </a:rPr>
              <a:t>Where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physically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live?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you</a:t>
            </a:r>
            <a:r>
              <a:rPr dirty="0" sz="2000">
                <a:latin typeface="Times New Roman"/>
                <a:cs typeface="Times New Roman"/>
              </a:rPr>
              <a:t> 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remain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private?</a:t>
            </a:r>
            <a:endParaRPr sz="2000">
              <a:latin typeface="Times New Roman"/>
              <a:cs typeface="Times New Roman"/>
            </a:endParaRPr>
          </a:p>
          <a:p>
            <a:pPr marL="469900" marR="69850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(partition)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and/or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clear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penalties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portability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baseline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promises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656" y="2029967"/>
            <a:ext cx="1987296" cy="10988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3" y="5393435"/>
            <a:ext cx="1491996" cy="13274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26440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20"/>
              </a:spcBef>
              <a:buAutoNum type="arabicPeriod" startAt="6"/>
              <a:tabLst>
                <a:tab pos="469900" algn="l"/>
                <a:tab pos="470534" algn="l"/>
                <a:tab pos="6309995" algn="l"/>
              </a:tabLst>
            </a:pP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vity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uct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Portability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Detection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Forensics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49528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7"/>
              <a:tabLst>
                <a:tab pos="267335" algn="l"/>
              </a:tabLst>
            </a:pPr>
            <a:r>
              <a:rPr dirty="0" sz="2000">
                <a:latin typeface="Times New Roman"/>
                <a:cs typeface="Times New Roman"/>
              </a:rPr>
              <a:t>HIPS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NIPS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7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Host-based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Hardware-based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993120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8"/>
              <a:tabLst>
                <a:tab pos="267335" algn="l"/>
                <a:tab pos="147193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separate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8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Removing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Separating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Decoupling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Isolating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348470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9"/>
              <a:tabLst>
                <a:tab pos="267970" algn="l"/>
              </a:tabLst>
            </a:pP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tie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9"/>
            </a:pPr>
            <a:endParaRPr sz="2050">
              <a:latin typeface="Times New Roman"/>
              <a:cs typeface="Times New Roman"/>
            </a:endParaRPr>
          </a:p>
          <a:p>
            <a:pPr lvl="1" marL="1359535" indent="-433070">
              <a:lnSpc>
                <a:spcPct val="100000"/>
              </a:lnSpc>
              <a:buAutoNum type="alphaUcPeriod"/>
              <a:tabLst>
                <a:tab pos="1359535" algn="l"/>
                <a:tab pos="1360170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1350645" indent="-424180">
              <a:lnSpc>
                <a:spcPct val="100000"/>
              </a:lnSpc>
              <a:buAutoNum type="alphaUcPeriod"/>
              <a:tabLst>
                <a:tab pos="1350010" algn="l"/>
                <a:tab pos="1351280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18134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0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Clustering,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grouping,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>
                <a:latin typeface="Times New Roman"/>
                <a:cs typeface="Times New Roman"/>
              </a:rPr>
              <a:t> 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21448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47675" indent="-435609">
              <a:lnSpc>
                <a:spcPct val="100000"/>
              </a:lnSpc>
              <a:spcBef>
                <a:spcPts val="1220"/>
              </a:spcBef>
              <a:buAutoNum type="arabicPeriod" startAt="11"/>
              <a:tabLst>
                <a:tab pos="448309" algn="l"/>
              </a:tabLst>
            </a:pP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Automatic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restart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failed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allocating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to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Clustering,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35063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9255" indent="-377190">
              <a:lnSpc>
                <a:spcPct val="100000"/>
              </a:lnSpc>
              <a:spcBef>
                <a:spcPts val="1220"/>
              </a:spcBef>
              <a:buAutoNum type="arabicPeriod" startAt="12"/>
              <a:tabLst>
                <a:tab pos="38989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5">
                <a:latin typeface="Times New Roman"/>
                <a:cs typeface="Times New Roman"/>
              </a:rPr>
              <a:t> managing 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theft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Attack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hypervisor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13143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14984" indent="-502920">
              <a:lnSpc>
                <a:spcPct val="100000"/>
              </a:lnSpc>
              <a:spcBef>
                <a:spcPts val="1220"/>
              </a:spcBef>
              <a:buAutoNum type="arabicPeriod" startAt="13"/>
              <a:tabLst>
                <a:tab pos="514984" algn="l"/>
                <a:tab pos="51562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46289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4"/>
              <a:tabLst>
                <a:tab pos="393700" algn="l"/>
              </a:tabLst>
            </a:pP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Authenticate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thorough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background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segregation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Manage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092825" cy="31699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753110" indent="-381635">
              <a:lnSpc>
                <a:spcPct val="100000"/>
              </a:lnSpc>
              <a:spcBef>
                <a:spcPts val="1220"/>
              </a:spcBef>
              <a:buAutoNum type="arabicPeriod" startAt="15"/>
              <a:tabLst>
                <a:tab pos="75374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196830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Important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asked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1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inspect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facility?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1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policies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procedures?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1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firewalls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 your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 </a:t>
            </a:r>
            <a:r>
              <a:rPr dirty="0" sz="2000" spc="-5">
                <a:latin typeface="Times New Roman"/>
                <a:cs typeface="Times New Roman"/>
              </a:rPr>
              <a:t>safe?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management?</a:t>
            </a:r>
            <a:endParaRPr sz="2000">
              <a:latin typeface="Times New Roman"/>
              <a:cs typeface="Times New Roman"/>
            </a:endParaRPr>
          </a:p>
          <a:p>
            <a:pPr marL="469900" marR="323215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well-defined,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well-executed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architecture?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14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sign-on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656" y="1121663"/>
            <a:ext cx="1987296" cy="10988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487" y="5390388"/>
            <a:ext cx="1220724" cy="6446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8232" y="4986528"/>
            <a:ext cx="1450847" cy="14523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9576" y="4969764"/>
            <a:ext cx="2368296" cy="14859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3359" y="5138928"/>
            <a:ext cx="1839468" cy="11475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20656" y="4041647"/>
            <a:ext cx="1761744" cy="260146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34199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6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virtualized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5">
                <a:latin typeface="Times New Roman"/>
                <a:cs typeface="Times New Roman"/>
              </a:rPr>
              <a:t> files,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anything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graphic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6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Separated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actual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stored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actual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266170" cy="3780154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72110" marR="5080">
              <a:lnSpc>
                <a:spcPct val="100000"/>
              </a:lnSpc>
              <a:spcBef>
                <a:spcPts val="1220"/>
              </a:spcBef>
              <a:buAutoNum type="arabicPeriod" startAt="17"/>
              <a:tabLst>
                <a:tab pos="753745" algn="l"/>
                <a:tab pos="6561455" algn="l"/>
              </a:tabLst>
            </a:pP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emulating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displaying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graphics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7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Main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21283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18"/>
              <a:tabLst>
                <a:tab pos="3803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board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slotted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cabinet.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8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35241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9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Desktone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9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11962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79730" indent="-367665">
              <a:lnSpc>
                <a:spcPct val="100000"/>
              </a:lnSpc>
              <a:spcBef>
                <a:spcPts val="1220"/>
              </a:spcBef>
              <a:buAutoNum type="arabicPeriod" startAt="20"/>
              <a:tabLst>
                <a:tab pos="3803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0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random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other.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609205" cy="25603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1"/>
              <a:tabLst>
                <a:tab pos="393700" algn="l"/>
              </a:tabLst>
            </a:pP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1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Reflects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 </a:t>
            </a:r>
            <a:r>
              <a:rPr dirty="0" sz="2000" spc="-5">
                <a:latin typeface="Times New Roman"/>
                <a:cs typeface="Times New Roman"/>
              </a:rPr>
              <a:t>practices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practices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Creates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454342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22"/>
              <a:tabLst>
                <a:tab pos="394335" algn="l"/>
              </a:tabLst>
            </a:pP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White-box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Glass-box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Black-box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Green-box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239500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23"/>
              <a:tabLst>
                <a:tab pos="389255" algn="l"/>
                <a:tab pos="3322954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gistry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Broker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146040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24"/>
              <a:tabLst>
                <a:tab pos="38925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Registry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4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43571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5"/>
              <a:tabLst>
                <a:tab pos="379730" algn="l"/>
                <a:tab pos="296227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 spc="5">
                <a:latin typeface="Times New Roman"/>
                <a:cs typeface="Times New Roman"/>
              </a:rPr>
              <a:t> up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5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SOA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48340" cy="4266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Understanding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Security risks, threats, and breaches can come in </a:t>
            </a:r>
            <a:r>
              <a:rPr dirty="0" sz="1800" spc="-5">
                <a:latin typeface="Times New Roman"/>
                <a:cs typeface="Times New Roman"/>
              </a:rPr>
              <a:t>many forms </a:t>
            </a:r>
            <a:r>
              <a:rPr dirty="0" sz="1800">
                <a:latin typeface="Times New Roman"/>
                <a:cs typeface="Times New Roman"/>
              </a:rPr>
              <a:t>and from </a:t>
            </a:r>
            <a:r>
              <a:rPr dirty="0" sz="1800" spc="-5">
                <a:latin typeface="Times New Roman"/>
                <a:cs typeface="Times New Roman"/>
              </a:rPr>
              <a:t>many </a:t>
            </a:r>
            <a:r>
              <a:rPr dirty="0" sz="1800">
                <a:latin typeface="Times New Roman"/>
                <a:cs typeface="Times New Roman"/>
              </a:rPr>
              <a:t>places; therefore, companies should take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comprehensive approach to security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across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the </a:t>
            </a:r>
            <a:r>
              <a:rPr dirty="0" sz="1800" spc="-5">
                <a:latin typeface="Times New Roman"/>
                <a:cs typeface="Times New Roman"/>
              </a:rPr>
              <a:t>business.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4353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example,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companies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tracks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person’s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enters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company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building or </a:t>
            </a:r>
            <a:r>
              <a:rPr dirty="0" sz="1800" spc="-5">
                <a:latin typeface="Times New Roman"/>
                <a:cs typeface="Times New Roman"/>
              </a:rPr>
              <a:t>accesses </a:t>
            </a:r>
            <a:r>
              <a:rPr dirty="0" sz="1800">
                <a:latin typeface="Times New Roman"/>
                <a:cs typeface="Times New Roman"/>
              </a:rPr>
              <a:t>corporate information, either from within the </a:t>
            </a:r>
            <a:r>
              <a:rPr dirty="0" sz="1800" spc="-10">
                <a:latin typeface="Times New Roman"/>
                <a:cs typeface="Times New Roman"/>
              </a:rPr>
              <a:t>company’s </a:t>
            </a:r>
            <a:r>
              <a:rPr dirty="0" sz="1800">
                <a:latin typeface="Times New Roman"/>
                <a:cs typeface="Times New Roman"/>
              </a:rPr>
              <a:t>perimeters or from any external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location.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40894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Companies </a:t>
            </a:r>
            <a:r>
              <a:rPr dirty="0" sz="1800">
                <a:latin typeface="Times New Roman"/>
                <a:cs typeface="Times New Roman"/>
              </a:rPr>
              <a:t>should plan to </a:t>
            </a:r>
            <a:r>
              <a:rPr dirty="0" sz="1800" spc="-5">
                <a:latin typeface="Times New Roman"/>
                <a:cs typeface="Times New Roman"/>
              </a:rPr>
              <a:t>secure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environment </a:t>
            </a:r>
            <a:r>
              <a:rPr dirty="0" sz="1800">
                <a:latin typeface="Times New Roman"/>
                <a:cs typeface="Times New Roman"/>
              </a:rPr>
              <a:t>focusing on a broad range of potential vulnerabilities to the data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center,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well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ways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safeguard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sensitive corporate,</a:t>
            </a:r>
            <a:r>
              <a:rPr dirty="0" sz="1800" spc="-10">
                <a:latin typeface="Times New Roman"/>
                <a:cs typeface="Times New Roman"/>
              </a:rPr>
              <a:t> customer,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partner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wherever it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located.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6131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When </a:t>
            </a:r>
            <a:r>
              <a:rPr dirty="0" sz="1800">
                <a:latin typeface="Times New Roman"/>
                <a:cs typeface="Times New Roman"/>
              </a:rPr>
              <a:t>operating in cloud, the built-in application and data level protections such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authentication, authorization,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encryption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 be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sufficient.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>
                <a:latin typeface="Times New Roman"/>
                <a:cs typeface="Times New Roman"/>
              </a:rPr>
              <a:t> such, Security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 both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the infrastructure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must</a:t>
            </a:r>
            <a:r>
              <a:rPr dirty="0" sz="1800">
                <a:latin typeface="Times New Roman"/>
                <a:cs typeface="Times New Roman"/>
              </a:rPr>
              <a:t> be 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top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consideration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organizations.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1119" y="5490971"/>
            <a:ext cx="2630424" cy="12283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969625" cy="3930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60"/>
              </a:spcBef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80">
                <a:latin typeface="Times New Roman"/>
                <a:cs typeface="Times New Roman"/>
              </a:rPr>
              <a:t>IV.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Elaborate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fall.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their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in 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Examine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management</a:t>
            </a:r>
            <a:r>
              <a:rPr dirty="0" sz="2000">
                <a:latin typeface="Times New Roman"/>
                <a:cs typeface="Times New Roman"/>
              </a:rPr>
              <a:t> 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CMDB.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determined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economic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5">
                <a:latin typeface="Times New Roman"/>
                <a:cs typeface="Times New Roman"/>
              </a:rPr>
              <a:t> model.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Describe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Don’ts.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65"/>
              <a:t> </a:t>
            </a:r>
            <a:r>
              <a:rPr dirty="0" sz="2400" spc="-25"/>
              <a:t>Operating</a:t>
            </a:r>
            <a:r>
              <a:rPr dirty="0" sz="2400" spc="-45"/>
              <a:t> </a:t>
            </a:r>
            <a:r>
              <a:rPr dirty="0" sz="2400" spc="-25"/>
              <a:t>System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1054099"/>
            <a:ext cx="10589895" cy="539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imes New Roman"/>
                <a:cs typeface="Times New Roman"/>
              </a:rPr>
              <a:t>Summary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99085" marR="42100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organization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must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ensure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right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balance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protection,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privacy,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governance,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accessibility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key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resources—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whether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traditional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center,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private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cloud,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</a:t>
            </a:r>
            <a:r>
              <a:rPr dirty="0" sz="1600" spc="5">
                <a:latin typeface="Times New Roman"/>
                <a:cs typeface="Times New Roman"/>
              </a:rPr>
              <a:t> cloud.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Identity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management’s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primary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goal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managing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personal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identity</a:t>
            </a:r>
            <a:r>
              <a:rPr dirty="0" sz="1600" spc="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information</a:t>
            </a:r>
            <a:r>
              <a:rPr dirty="0" sz="1600" spc="80" b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access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to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computer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resources,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Times New Roman"/>
                <a:cs typeface="Times New Roman"/>
              </a:rPr>
              <a:t>applications,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data,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services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is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controlled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properly.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Single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sign-on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means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providing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interface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validates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identity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signs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 anywhere;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interface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requires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enter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single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password.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Thereafter,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should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know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permissions.</a:t>
            </a:r>
            <a:endParaRPr sz="1600">
              <a:latin typeface="Times New Roman"/>
              <a:cs typeface="Times New Roman"/>
            </a:endParaRPr>
          </a:p>
          <a:p>
            <a:pPr marL="299085" marR="8255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Host-based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intrusion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protection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systems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(HIPS)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network-based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intrusion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protection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(NIPS)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same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thing: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collection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capabilities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make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tough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penetrate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encrypted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well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when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transit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over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network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reducing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risk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hackers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stealing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marL="299085" marR="1397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10">
                <a:latin typeface="Times New Roman"/>
                <a:cs typeface="Times New Roman"/>
              </a:rPr>
              <a:t>Virtualization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decouples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hardware.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Decoupling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means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separate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container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isolated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operating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systems.</a:t>
            </a:r>
            <a:endParaRPr sz="1600">
              <a:latin typeface="Times New Roman"/>
              <a:cs typeface="Times New Roman"/>
            </a:endParaRPr>
          </a:p>
          <a:p>
            <a:pPr marL="299085" marR="19177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Provisioning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allows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create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new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virtual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machines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modify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existing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add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reduce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resources.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enables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management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prioritize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actions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based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company’s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key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performance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indicators.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When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virtual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machines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use,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they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stored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disk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files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instantiated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moment’s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notice.</a:t>
            </a:r>
            <a:endParaRPr sz="1600">
              <a:latin typeface="Times New Roman"/>
              <a:cs typeface="Times New Roman"/>
            </a:endParaRPr>
          </a:p>
          <a:p>
            <a:pPr marL="299085" marR="1905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virtualized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desktop,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applications,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files,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anything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graphic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separated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from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actual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desktop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Times New Roman"/>
                <a:cs typeface="Times New Roman"/>
              </a:rPr>
              <a:t>stored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center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(not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individual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machine).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virtual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desktop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also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called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graphic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terminal</a:t>
            </a:r>
            <a:r>
              <a:rPr dirty="0" sz="1600" spc="7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or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thin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client</a:t>
            </a:r>
            <a:r>
              <a:rPr dirty="0"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299085" marR="15875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server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blade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contained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entirely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on 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single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board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slotted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into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blade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cabinet—a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purpose-built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cabinet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built-in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power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supply.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blade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contain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number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 PC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blades.</a:t>
            </a:r>
            <a:endParaRPr sz="1600">
              <a:latin typeface="Times New Roman"/>
              <a:cs typeface="Times New Roman"/>
            </a:endParaRPr>
          </a:p>
          <a:p>
            <a:pPr marL="299085" marR="29083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service-oriented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architecture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essentially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collection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services.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These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communicate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each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other.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communication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involve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either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simple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passing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could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involve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two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more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services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coordinating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some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activity.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Document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530858"/>
          <a:ext cx="11120755" cy="451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60325">
                        <a:lnSpc>
                          <a:spcPct val="100000"/>
                        </a:lnSpc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https://searchcloudcomputing.techtarget.com/t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utorial/Managing-and-monitoring-cloud- </a:t>
                      </a:r>
                      <a:r>
                        <a:rPr dirty="0" sz="1200" spc="-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computing-services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2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monitoring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computing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231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Virtualization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968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www.javatpoint.com/virtualization-in-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cloud-computing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vitualization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computimg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SOA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22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https://www.service-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architecture.com/articles/cloud-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computing/service-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oriented_architecture_soa_and_cloud_computing.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html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 explains the Service-Oriented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Architecture</a:t>
                      </a:r>
                      <a:r>
                        <a:rPr dirty="0" sz="120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its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how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used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environment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387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http://www.dummies.com/programming/cloud-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computing/managing-cloud-computing-resources/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resources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1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Economic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3271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http://www.dummies.com/programming/cloud-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computing/cloud-computing-economics/how-to-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create-an-economic-model-of-a-data-center-in-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cloud-computing/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4940" marR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how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economic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200" spc="1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data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center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Resources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  <a:hlinkClick r:id="rId3"/>
                        </a:rPr>
                        <a:t>http://www.dummies.com/programming/cloud-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computing/10-great-cloud-computing-resources/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discusses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some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good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resources.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Do’s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Don’ts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596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5">
                          <a:latin typeface="Calibri"/>
                          <a:cs typeface="Calibri"/>
                          <a:hlinkClick r:id="rId4"/>
                        </a:rPr>
                        <a:t>www.ignitealliance.com.au/blog/practical-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cloud-computing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outlines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do’s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don’ts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530858"/>
          <a:ext cx="11120755" cy="451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/>
                <a:gridCol w="3187700"/>
                <a:gridCol w="4142739"/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30" b="1">
                          <a:latin typeface="Calibri"/>
                          <a:cs typeface="Calibri"/>
                        </a:rPr>
                        <a:t>Topics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Notes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231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Services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565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www.youtube.com/watch?v=CZVOVkmc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Y2E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video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Virtualization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222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u="sng" sz="12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www.youtube.com/watch?v=l0DfHUWM </a:t>
                      </a:r>
                      <a:r>
                        <a:rPr dirty="0" sz="1200" spc="-26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12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jsU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discusses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vitualization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computimg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SOA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computing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4"/>
                        </a:rPr>
                        <a:t>www.youtube.com/watch?v=4kdHJFdxotM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 explains the Service-Oriented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Architecture</a:t>
                      </a:r>
                      <a:r>
                        <a:rPr dirty="0" sz="120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2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its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how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used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Economic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6667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5"/>
                        </a:rPr>
                        <a:t>www.youtube.com/watch?v=NAwhlKkVV7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explains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how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economic</a:t>
                      </a:r>
                      <a:r>
                        <a:rPr dirty="0" sz="1200" spc="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200" spc="1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data </a:t>
                      </a:r>
                      <a:r>
                        <a:rPr dirty="0" sz="1200" spc="-2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center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Do’s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Don’ts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https://</a:t>
                      </a:r>
                      <a:r>
                        <a:rPr dirty="0" sz="1200" spc="-10">
                          <a:latin typeface="Calibri"/>
                          <a:cs typeface="Calibri"/>
                          <a:hlinkClick r:id="rId6"/>
                        </a:rPr>
                        <a:t>www.youtube.com/watch?v=kBi6_314rZM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link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outlines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do’s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don’ts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cloud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computing.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9984105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Understanding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usually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vulnerabilities: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Firewalls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Antivirus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viruses.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b="1">
                <a:latin typeface="Times New Roman"/>
                <a:cs typeface="Times New Roman"/>
              </a:rPr>
              <a:t>VPNs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integrated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integrated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Identity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Detection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forensics</a:t>
            </a:r>
            <a:endParaRPr sz="20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Encryption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1119" y="5490971"/>
            <a:ext cx="2630424" cy="1228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2307" y="1466088"/>
            <a:ext cx="1906524" cy="9022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95688" y="2531364"/>
            <a:ext cx="1159763" cy="11871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9790" y="2794254"/>
            <a:ext cx="40132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latin typeface="Arial"/>
                <a:cs typeface="Arial"/>
              </a:rPr>
              <a:t>Identity</a:t>
            </a:r>
            <a:r>
              <a:rPr dirty="0" sz="3200" spc="-114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523855" cy="161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Implementing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of sharing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users;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therefore,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essential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355600" marR="1327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management’s</a:t>
            </a:r>
            <a:r>
              <a:rPr dirty="0" sz="2000" spc="-5">
                <a:latin typeface="Times New Roman"/>
                <a:cs typeface="Times New Roman"/>
              </a:rPr>
              <a:t> primary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personal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identity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information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resources,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applications,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controlled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properly.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9" y="1014983"/>
            <a:ext cx="1065276" cy="554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8651" y="2816351"/>
            <a:ext cx="7630668" cy="39044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991057"/>
            <a:ext cx="10813415" cy="542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Benefits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prevent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breaches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plays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significant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meet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benefits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using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>
                <a:latin typeface="Times New Roman"/>
                <a:cs typeface="Times New Roman"/>
              </a:rPr>
              <a:t> are: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Improved</a:t>
            </a:r>
            <a:r>
              <a:rPr dirty="0" sz="1800" spc="-5" b="1">
                <a:latin typeface="Times New Roman"/>
                <a:cs typeface="Times New Roman"/>
              </a:rPr>
              <a:t> user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productivity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4699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Productivity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improvement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simplifying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sign-on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interface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ability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quickly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 access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rights.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Productivity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likely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improve </a:t>
            </a:r>
            <a:r>
              <a:rPr dirty="0" sz="1800">
                <a:latin typeface="Times New Roman"/>
                <a:cs typeface="Times New Roman"/>
              </a:rPr>
              <a:t>further </a:t>
            </a:r>
            <a:r>
              <a:rPr dirty="0" sz="1800" spc="-5">
                <a:latin typeface="Times New Roman"/>
                <a:cs typeface="Times New Roman"/>
              </a:rPr>
              <a:t>where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 user self-service.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Improved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customer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partner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service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26860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Customers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partners also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benefit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 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streamlined,</a:t>
            </a:r>
            <a:r>
              <a:rPr dirty="0" sz="1800" spc="-5">
                <a:latin typeface="Times New Roman"/>
                <a:cs typeface="Times New Roman"/>
              </a:rPr>
              <a:t> secure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accessing </a:t>
            </a:r>
            <a:r>
              <a:rPr dirty="0" sz="1800">
                <a:latin typeface="Times New Roman"/>
                <a:cs typeface="Times New Roman"/>
              </a:rPr>
              <a:t>applications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Reduced help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desk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costs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13335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</a:t>
            </a:r>
            <a:r>
              <a:rPr dirty="0" sz="1800" spc="-5">
                <a:latin typeface="Times New Roman"/>
                <a:cs typeface="Times New Roman"/>
              </a:rPr>
              <a:t> desks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typically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experience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fewer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forgotten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passwords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implemented.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Reduced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IT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costs</a:t>
            </a:r>
            <a:r>
              <a:rPr dirty="0" sz="1800" spc="-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469900" marR="3873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>
                <a:latin typeface="Times New Roman"/>
                <a:cs typeface="Times New Roman"/>
              </a:rPr>
              <a:t> enables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automatic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provisioning—providing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revoking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users’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rights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applications. Provisioning happens whether </a:t>
            </a:r>
            <a:r>
              <a:rPr dirty="0" sz="1800" spc="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automate it or not. </a:t>
            </a:r>
            <a:r>
              <a:rPr dirty="0" sz="1800" spc="-5">
                <a:latin typeface="Times New Roman"/>
                <a:cs typeface="Times New Roman"/>
              </a:rPr>
              <a:t>When </a:t>
            </a:r>
            <a:r>
              <a:rPr dirty="0" sz="1800">
                <a:latin typeface="Times New Roman"/>
                <a:cs typeface="Times New Roman"/>
              </a:rPr>
              <a:t>provisioning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manual, </a:t>
            </a:r>
            <a:r>
              <a:rPr dirty="0" sz="1800" spc="-5">
                <a:latin typeface="Times New Roman"/>
                <a:cs typeface="Times New Roman"/>
              </a:rPr>
              <a:t>normally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 carried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 by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members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IT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operational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staff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departmental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staff.</a:t>
            </a:r>
            <a:r>
              <a:rPr dirty="0" sz="1800">
                <a:latin typeface="Times New Roman"/>
                <a:cs typeface="Times New Roman"/>
              </a:rPr>
              <a:t> Considerable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cost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savings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possible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5">
                <a:latin typeface="Times New Roman"/>
                <a:cs typeface="Times New Roman"/>
              </a:rPr>
              <a:t> you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automate 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15955" cy="466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Aspects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Corralling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Identity data generally are </a:t>
            </a:r>
            <a:r>
              <a:rPr dirty="0" sz="2000" spc="-5">
                <a:latin typeface="Times New Roman"/>
                <a:cs typeface="Times New Roman"/>
              </a:rPr>
              <a:t>scattered </a:t>
            </a:r>
            <a:r>
              <a:rPr dirty="0" sz="2000">
                <a:latin typeface="Times New Roman"/>
                <a:cs typeface="Times New Roman"/>
              </a:rPr>
              <a:t>around </a:t>
            </a:r>
            <a:r>
              <a:rPr dirty="0" sz="2000" spc="-5">
                <a:latin typeface="Times New Roman"/>
                <a:cs typeface="Times New Roman"/>
              </a:rPr>
              <a:t>systems. </a:t>
            </a:r>
            <a:r>
              <a:rPr dirty="0" sz="2000">
                <a:latin typeface="Times New Roman"/>
                <a:cs typeface="Times New Roman"/>
              </a:rPr>
              <a:t>Establish a </a:t>
            </a:r>
            <a:r>
              <a:rPr dirty="0" sz="2000" spc="-10">
                <a:latin typeface="Times New Roman"/>
                <a:cs typeface="Times New Roman"/>
              </a:rPr>
              <a:t>common </a:t>
            </a:r>
            <a:r>
              <a:rPr dirty="0" sz="2000">
                <a:latin typeface="Times New Roman"/>
                <a:cs typeface="Times New Roman"/>
              </a:rPr>
              <a:t>database or directory as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gaining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</a:t>
            </a:r>
            <a:r>
              <a:rPr dirty="0" sz="2000">
                <a:latin typeface="Times New Roman"/>
                <a:cs typeface="Times New Roman"/>
              </a:rPr>
              <a:t> 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inputting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gathering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Integrating</a:t>
            </a:r>
            <a:endParaRPr sz="2000">
              <a:latin typeface="Times New Roman"/>
              <a:cs typeface="Times New Roman"/>
            </a:endParaRPr>
          </a:p>
          <a:p>
            <a:pPr marL="12700" marR="6889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system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effectively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5">
                <a:latin typeface="Times New Roman"/>
                <a:cs typeface="Times New Roman"/>
              </a:rPr>
              <a:t> applications.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particular,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direct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Human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joiners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leavers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recorded.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Supply-chain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partners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suppliers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469900" marR="61023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Customer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databases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(if</a:t>
            </a:r>
            <a:r>
              <a:rPr dirty="0" sz="2000" spc="-5">
                <a:latin typeface="Times New Roman"/>
                <a:cs typeface="Times New Roman"/>
              </a:rPr>
              <a:t> customers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systems),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identity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normally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identity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0" y="1121663"/>
            <a:ext cx="1289303" cy="868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7747" y="3070860"/>
            <a:ext cx="1002792" cy="7345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17964" y="4169664"/>
            <a:ext cx="1673352" cy="9113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52016"/>
            <a:ext cx="10666730" cy="435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Aspects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Beefing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up</a:t>
            </a:r>
            <a:r>
              <a:rPr dirty="0" sz="2000" spc="-5" b="1">
                <a:latin typeface="Times New Roman"/>
                <a:cs typeface="Times New Roman"/>
              </a:rPr>
              <a:t> authentication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authentication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passwords,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5">
                <a:latin typeface="Times New Roman"/>
                <a:cs typeface="Times New Roman"/>
              </a:rPr>
              <a:t> management</a:t>
            </a:r>
            <a:r>
              <a:rPr dirty="0" sz="2000">
                <a:latin typeface="Times New Roman"/>
                <a:cs typeface="Times New Roman"/>
              </a:rPr>
              <a:t> system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authentication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5">
                <a:latin typeface="Times New Roman"/>
                <a:cs typeface="Times New Roman"/>
              </a:rPr>
              <a:t>Biometric systems—fingerprints,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handprints,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iris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verification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token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Provisioning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When you </a:t>
            </a:r>
            <a:r>
              <a:rPr dirty="0" sz="2000" spc="-5">
                <a:latin typeface="Times New Roman"/>
                <a:cs typeface="Times New Roman"/>
              </a:rPr>
              <a:t>link all systems </a:t>
            </a:r>
            <a:r>
              <a:rPr dirty="0" sz="2000">
                <a:latin typeface="Times New Roman"/>
                <a:cs typeface="Times New Roman"/>
              </a:rPr>
              <a:t>that use identity information, you </a:t>
            </a:r>
            <a:r>
              <a:rPr dirty="0" sz="2000" spc="-5">
                <a:latin typeface="Times New Roman"/>
                <a:cs typeface="Times New Roman"/>
              </a:rPr>
              <a:t>can automate provisioning. </a:t>
            </a:r>
            <a:r>
              <a:rPr dirty="0" sz="2000">
                <a:latin typeface="Times New Roman"/>
                <a:cs typeface="Times New Roman"/>
              </a:rPr>
              <a:t>If this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automated,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single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else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-5">
                <a:latin typeface="Times New Roman"/>
                <a:cs typeface="Times New Roman"/>
              </a:rPr>
              <a:t> access</a:t>
            </a:r>
            <a:r>
              <a:rPr dirty="0" sz="2000">
                <a:latin typeface="Times New Roman"/>
                <a:cs typeface="Times New Roman"/>
              </a:rPr>
              <a:t> rights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affected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8480" y="3610355"/>
            <a:ext cx="1014983" cy="5318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7828" y="3415284"/>
            <a:ext cx="859535" cy="920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4440" y="3476244"/>
            <a:ext cx="1650492" cy="800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34471" y="1152144"/>
            <a:ext cx="1143000" cy="10469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8015" y="5324855"/>
            <a:ext cx="2787395" cy="153314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52016"/>
            <a:ext cx="4183379" cy="1003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Aspects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Single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sign-on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2029460"/>
            <a:ext cx="5477510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3683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Single sign-on </a:t>
            </a:r>
            <a:r>
              <a:rPr dirty="0" sz="2000" spc="-5">
                <a:latin typeface="Times New Roman"/>
                <a:cs typeface="Times New Roman"/>
              </a:rPr>
              <a:t>means </a:t>
            </a:r>
            <a:r>
              <a:rPr dirty="0" sz="2000">
                <a:latin typeface="Times New Roman"/>
                <a:cs typeface="Times New Roman"/>
              </a:rPr>
              <a:t>providing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users an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 that validates identity as soon as a user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anywhere;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enter a single password. </a:t>
            </a:r>
            <a:r>
              <a:rPr dirty="0" sz="2000" spc="-10">
                <a:latin typeface="Times New Roman"/>
                <a:cs typeface="Times New Roman"/>
              </a:rPr>
              <a:t>Thereafter, </a:t>
            </a:r>
            <a:r>
              <a:rPr dirty="0" sz="2000" spc="-5">
                <a:latin typeface="Times New Roman"/>
                <a:cs typeface="Times New Roman"/>
              </a:rPr>
              <a:t>all systems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Instead of being assigned to individuals,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roles.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Therefore,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 sign-on also </a:t>
            </a:r>
            <a:r>
              <a:rPr dirty="0" sz="2000" spc="-5">
                <a:latin typeface="Times New Roman"/>
                <a:cs typeface="Times New Roman"/>
              </a:rPr>
              <a:t>means </a:t>
            </a:r>
            <a:r>
              <a:rPr dirty="0" sz="2000">
                <a:latin typeface="Times New Roman"/>
                <a:cs typeface="Times New Roman"/>
              </a:rPr>
              <a:t>capturing information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hierarchy.</a:t>
            </a:r>
            <a:endParaRPr sz="2000">
              <a:latin typeface="Times New Roman"/>
              <a:cs typeface="Times New Roman"/>
            </a:endParaRPr>
          </a:p>
          <a:p>
            <a:pPr marL="355600" marR="8318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Single sign-on naturally goes with portal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technology, </a:t>
            </a:r>
            <a:r>
              <a:rPr dirty="0" sz="2000">
                <a:latin typeface="Times New Roman"/>
                <a:cs typeface="Times New Roman"/>
              </a:rPr>
              <a:t>with the user having a </a:t>
            </a:r>
            <a:r>
              <a:rPr dirty="0" sz="2000" spc="-20">
                <a:latin typeface="Times New Roman"/>
                <a:cs typeface="Times New Roman"/>
              </a:rPr>
              <a:t>Web-based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initial </a:t>
            </a:r>
            <a:r>
              <a:rPr dirty="0" sz="2000">
                <a:latin typeface="Times New Roman"/>
                <a:cs typeface="Times New Roman"/>
              </a:rPr>
              <a:t>interface that provides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 applications that he is </a:t>
            </a:r>
            <a:r>
              <a:rPr dirty="0" sz="2000" spc="-5">
                <a:latin typeface="Times New Roman"/>
                <a:cs typeface="Times New Roman"/>
              </a:rPr>
              <a:t>entitled </a:t>
            </a:r>
            <a:r>
              <a:rPr dirty="0" sz="2000">
                <a:latin typeface="Times New Roman"/>
                <a:cs typeface="Times New Roman"/>
              </a:rPr>
              <a:t>to access. Thus,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sign-on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152" y="1796795"/>
            <a:ext cx="5689092" cy="38572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9465310" cy="1094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aim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15625" cy="505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Aspects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identity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b="1">
                <a:latin typeface="Times New Roman"/>
                <a:cs typeface="Times New Roman"/>
              </a:rPr>
              <a:t>Security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administration</a:t>
            </a:r>
            <a:endParaRPr sz="1800">
              <a:latin typeface="Times New Roman"/>
              <a:cs typeface="Times New Roman"/>
            </a:endParaRPr>
          </a:p>
          <a:p>
            <a:pPr lvl="1" marL="756285" marR="29781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Identity </a:t>
            </a:r>
            <a:r>
              <a:rPr dirty="0" sz="1800" spc="-5">
                <a:latin typeface="Times New Roman"/>
                <a:cs typeface="Times New Roman"/>
              </a:rPr>
              <a:t>management </a:t>
            </a:r>
            <a:r>
              <a:rPr dirty="0" sz="1800">
                <a:latin typeface="Times New Roman"/>
                <a:cs typeface="Times New Roman"/>
              </a:rPr>
              <a:t>reduces security administration </a:t>
            </a:r>
            <a:r>
              <a:rPr dirty="0" sz="1800" spc="-5">
                <a:latin typeface="Times New Roman"/>
                <a:cs typeface="Times New Roman"/>
              </a:rPr>
              <a:t>costs </a:t>
            </a:r>
            <a:r>
              <a:rPr dirty="0" sz="1800">
                <a:latin typeface="Times New Roman"/>
                <a:cs typeface="Times New Roman"/>
              </a:rPr>
              <a:t>because security administrators do not have to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authorize</a:t>
            </a:r>
            <a:r>
              <a:rPr dirty="0" sz="1800" spc="-15">
                <a:latin typeface="Times New Roman"/>
                <a:cs typeface="Times New Roman"/>
              </a:rPr>
              <a:t> manually.</a:t>
            </a:r>
            <a:endParaRPr sz="18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The automatic </a:t>
            </a:r>
            <a:r>
              <a:rPr dirty="0" sz="1800" spc="-5">
                <a:latin typeface="Times New Roman"/>
                <a:cs typeface="Times New Roman"/>
              </a:rPr>
              <a:t>ID management </a:t>
            </a:r>
            <a:r>
              <a:rPr dirty="0" sz="1800">
                <a:latin typeface="Times New Roman"/>
                <a:cs typeface="Times New Roman"/>
              </a:rPr>
              <a:t>handling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particularly useful for </a:t>
            </a:r>
            <a:r>
              <a:rPr dirty="0" sz="1800" spc="-5">
                <a:latin typeface="Times New Roman"/>
                <a:cs typeface="Times New Roman"/>
              </a:rPr>
              <a:t>organizations </a:t>
            </a:r>
            <a:r>
              <a:rPr dirty="0" sz="1800">
                <a:latin typeface="Times New Roman"/>
                <a:cs typeface="Times New Roman"/>
              </a:rPr>
              <a:t>that have distributed security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administration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several locations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because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administration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be centralized.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Analyzing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469900" marR="21082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After </a:t>
            </a:r>
            <a:r>
              <a:rPr dirty="0" sz="1800" spc="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centralize all </a:t>
            </a:r>
            <a:r>
              <a:rPr dirty="0" sz="1800" spc="-5">
                <a:latin typeface="Times New Roman"/>
                <a:cs typeface="Times New Roman"/>
              </a:rPr>
              <a:t>user </a:t>
            </a:r>
            <a:r>
              <a:rPr dirty="0" sz="1800">
                <a:latin typeface="Times New Roman"/>
                <a:cs typeface="Times New Roman"/>
              </a:rPr>
              <a:t>data, </a:t>
            </a:r>
            <a:r>
              <a:rPr dirty="0" sz="1800" spc="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can generate </a:t>
            </a:r>
            <a:r>
              <a:rPr dirty="0" sz="1800" spc="-5">
                <a:latin typeface="Times New Roman"/>
                <a:cs typeface="Times New Roman"/>
              </a:rPr>
              <a:t>useful </a:t>
            </a:r>
            <a:r>
              <a:rPr dirty="0" sz="1800">
                <a:latin typeface="Times New Roman"/>
                <a:cs typeface="Times New Roman"/>
              </a:rPr>
              <a:t>reports on resource and application </a:t>
            </a:r>
            <a:r>
              <a:rPr dirty="0" sz="1800" spc="-5">
                <a:latin typeface="Times New Roman"/>
                <a:cs typeface="Times New Roman"/>
              </a:rPr>
              <a:t>use </a:t>
            </a:r>
            <a:r>
              <a:rPr dirty="0" sz="1800">
                <a:latin typeface="Times New Roman"/>
                <a:cs typeface="Times New Roman"/>
              </a:rPr>
              <a:t>or carry out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audits.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If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having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problems with </a:t>
            </a:r>
            <a:r>
              <a:rPr dirty="0" sz="1800">
                <a:latin typeface="Times New Roman"/>
                <a:cs typeface="Times New Roman"/>
              </a:rPr>
              <a:t>internal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hacking,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check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 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every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user’s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activity.</a:t>
            </a:r>
            <a:endParaRPr sz="1800">
              <a:latin typeface="Times New Roman"/>
              <a:cs typeface="Times New Roman"/>
            </a:endParaRPr>
          </a:p>
          <a:p>
            <a:pPr lvl="1" marL="756285" marR="14033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logging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 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databases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files,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monitor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who did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when,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who looked at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items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audit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capability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important for implementing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privacy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compliance.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3847" y="1121663"/>
            <a:ext cx="1377696" cy="8168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3847" y="5457444"/>
            <a:ext cx="1170431" cy="11323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653" y="2794254"/>
            <a:ext cx="468058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latin typeface="Arial"/>
                <a:cs typeface="Arial"/>
              </a:rPr>
              <a:t>Detection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and</a:t>
            </a:r>
            <a:r>
              <a:rPr dirty="0" sz="3200" spc="-80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Forensics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460990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Detection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Forensics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 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legitimate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times.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three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forensics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rabicPeriod"/>
              <a:tabLst>
                <a:tab pos="926465" algn="l"/>
                <a:tab pos="927735" algn="l"/>
              </a:tabLst>
            </a:pPr>
            <a:r>
              <a:rPr dirty="0" sz="2000" b="1">
                <a:latin typeface="Times New Roman"/>
                <a:cs typeface="Times New Roman"/>
              </a:rPr>
              <a:t>Activity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logs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rabicPeriod"/>
              <a:tabLst>
                <a:tab pos="926465" algn="l"/>
                <a:tab pos="927735" algn="l"/>
              </a:tabLst>
            </a:pPr>
            <a:r>
              <a:rPr dirty="0" sz="2000" b="1">
                <a:latin typeface="Times New Roman"/>
                <a:cs typeface="Times New Roman"/>
              </a:rPr>
              <a:t>Host-based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intrusion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protection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(HIPS)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network-based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intrusion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systems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(NIPS)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rabicPeriod" startAt="3"/>
              <a:tabLst>
                <a:tab pos="926465" algn="l"/>
                <a:tab pos="92773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Data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audit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1.	Activity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logs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975" y="4537913"/>
            <a:ext cx="10405110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Many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network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monitors.</a:t>
            </a:r>
            <a:endParaRPr sz="2000">
              <a:latin typeface="Times New Roman"/>
              <a:cs typeface="Times New Roman"/>
            </a:endParaRPr>
          </a:p>
          <a:p>
            <a:pPr marL="355600" marR="441325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invoke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Turning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write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constantly,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evidence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perpetrated.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Perpetrators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digital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escape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simply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victim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sufficient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evidence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42015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Detection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Forensics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HIPS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NIPS</a:t>
            </a:r>
            <a:endParaRPr sz="2000">
              <a:latin typeface="Times New Roman"/>
              <a:cs typeface="Times New Roman"/>
            </a:endParaRPr>
          </a:p>
          <a:p>
            <a:pPr marL="469900" marR="247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Host-based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(HIPS)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intrusion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(NIPS)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tough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penetrate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HIPS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NIPS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elements: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log-file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monitors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27100" marR="2997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log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watch login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 </a:t>
            </a:r>
            <a:r>
              <a:rPr dirty="0" sz="2000" spc="-5">
                <a:latin typeface="Times New Roman"/>
                <a:cs typeface="Times New Roman"/>
              </a:rPr>
              <a:t>alerts </a:t>
            </a:r>
            <a:r>
              <a:rPr dirty="0" sz="2000">
                <a:latin typeface="Times New Roman"/>
                <a:cs typeface="Times New Roman"/>
              </a:rPr>
              <a:t>when account </a:t>
            </a:r>
            <a:r>
              <a:rPr dirty="0" sz="2000" spc="-5">
                <a:latin typeface="Times New Roman"/>
                <a:cs typeface="Times New Roman"/>
              </a:rPr>
              <a:t>permissions </a:t>
            </a:r>
            <a:r>
              <a:rPr dirty="0" sz="2000">
                <a:latin typeface="Times New Roman"/>
                <a:cs typeface="Times New Roman"/>
              </a:rPr>
              <a:t>change—often an </a:t>
            </a:r>
            <a:r>
              <a:rPr dirty="0" sz="2000" spc="-5">
                <a:latin typeface="Times New Roman"/>
                <a:cs typeface="Times New Roman"/>
              </a:rPr>
              <a:t>indication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something </a:t>
            </a:r>
            <a:r>
              <a:rPr dirty="0" sz="2000">
                <a:latin typeface="Times New Roman"/>
                <a:cs typeface="Times New Roman"/>
              </a:rPr>
              <a:t>untoward 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lvl="1" marL="812800" indent="-343535">
              <a:lnSpc>
                <a:spcPct val="100000"/>
              </a:lnSpc>
              <a:buFont typeface="Arial MT"/>
              <a:buChar char="•"/>
              <a:tabLst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Digital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deception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software:</a:t>
            </a:r>
            <a:endParaRPr sz="2000">
              <a:latin typeface="Times New Roman"/>
              <a:cs typeface="Times New Roman"/>
            </a:endParaRPr>
          </a:p>
          <a:p>
            <a:pPr algn="just" marL="9271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deliberately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misleads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attempting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attack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range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spoofing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setting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honeypots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honey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5870447"/>
            <a:ext cx="1536192" cy="8366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6959" y="5634228"/>
            <a:ext cx="1629155" cy="10850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59568" y="2154935"/>
            <a:ext cx="1490472" cy="12115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936605" cy="2376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Detection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Forensics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HIPS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NIPS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intrusion-detection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(NIDS):</a:t>
            </a:r>
            <a:endParaRPr sz="2000">
              <a:latin typeface="Times New Roman"/>
              <a:cs typeface="Times New Roman"/>
            </a:endParaRPr>
          </a:p>
          <a:p>
            <a:pPr lvl="2" marL="1270000" marR="5080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dirty="0" sz="1800">
                <a:latin typeface="Times New Roman"/>
                <a:cs typeface="Times New Roman"/>
              </a:rPr>
              <a:t>These security </a:t>
            </a:r>
            <a:r>
              <a:rPr dirty="0" sz="1800" spc="-5">
                <a:latin typeface="Times New Roman"/>
                <a:cs typeface="Times New Roman"/>
              </a:rPr>
              <a:t>programs monitor </a:t>
            </a:r>
            <a:r>
              <a:rPr dirty="0" sz="1800">
                <a:latin typeface="Times New Roman"/>
                <a:cs typeface="Times New Roman"/>
              </a:rPr>
              <a:t>data packets that travel through a network, looking for any telltale </a:t>
            </a:r>
            <a:r>
              <a:rPr dirty="0" sz="1800" spc="-5">
                <a:latin typeface="Times New Roman"/>
                <a:cs typeface="Times New Roman"/>
              </a:rPr>
              <a:t>signs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hacker </a:t>
            </a:r>
            <a:r>
              <a:rPr dirty="0" sz="1800" spc="-15">
                <a:latin typeface="Times New Roman"/>
                <a:cs typeface="Times New Roman"/>
              </a:rPr>
              <a:t>activity.</a:t>
            </a:r>
            <a:endParaRPr sz="1800">
              <a:latin typeface="Times New Roman"/>
              <a:cs typeface="Times New Roman"/>
            </a:endParaRPr>
          </a:p>
          <a:p>
            <a:pPr lvl="2" marL="1270000" marR="120014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effectiveness </a:t>
            </a:r>
            <a:r>
              <a:rPr dirty="0" sz="1800">
                <a:latin typeface="Times New Roman"/>
                <a:cs typeface="Times New Roman"/>
              </a:rPr>
              <a:t>of a </a:t>
            </a:r>
            <a:r>
              <a:rPr dirty="0" sz="1800" spc="-5">
                <a:latin typeface="Times New Roman"/>
                <a:cs typeface="Times New Roman"/>
              </a:rPr>
              <a:t>NIDS </a:t>
            </a:r>
            <a:r>
              <a:rPr dirty="0" sz="1800">
                <a:latin typeface="Times New Roman"/>
                <a:cs typeface="Times New Roman"/>
              </a:rPr>
              <a:t>depends on whether it can </a:t>
            </a:r>
            <a:r>
              <a:rPr dirty="0" sz="1800" spc="-5">
                <a:latin typeface="Times New Roman"/>
                <a:cs typeface="Times New Roman"/>
              </a:rPr>
              <a:t>sort </a:t>
            </a:r>
            <a:r>
              <a:rPr dirty="0" sz="1800">
                <a:latin typeface="Times New Roman"/>
                <a:cs typeface="Times New Roman"/>
              </a:rPr>
              <a:t>real dangers from </a:t>
            </a:r>
            <a:r>
              <a:rPr dirty="0" sz="1800" spc="-5">
                <a:latin typeface="Times New Roman"/>
                <a:cs typeface="Times New Roman"/>
              </a:rPr>
              <a:t>harmless </a:t>
            </a:r>
            <a:r>
              <a:rPr dirty="0" sz="1800">
                <a:latin typeface="Times New Roman"/>
                <a:cs typeface="Times New Roman"/>
              </a:rPr>
              <a:t>threats and from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legitimate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activity.</a:t>
            </a:r>
            <a:endParaRPr sz="1800">
              <a:latin typeface="Times New Roman"/>
              <a:cs typeface="Times New Roman"/>
            </a:endParaRPr>
          </a:p>
          <a:p>
            <a:pPr lvl="2" marL="1270000" indent="-343535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dirty="0" sz="1800" spc="-5">
                <a:latin typeface="Times New Roman"/>
                <a:cs typeface="Times New Roman"/>
              </a:rPr>
              <a:t>An ineffective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NIDS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raises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 </a:t>
            </a:r>
            <a:r>
              <a:rPr dirty="0" sz="1800" spc="-5">
                <a:latin typeface="Times New Roman"/>
                <a:cs typeface="Times New Roman"/>
              </a:rPr>
              <a:t>many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false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alarms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and,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thus, </a:t>
            </a:r>
            <a:r>
              <a:rPr dirty="0" sz="1800" spc="-5">
                <a:latin typeface="Times New Roman"/>
                <a:cs typeface="Times New Roman"/>
              </a:rPr>
              <a:t>wastes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4179" y="3651503"/>
            <a:ext cx="6172200" cy="30769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69320" cy="4722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Detection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Forensics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HIPS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NIPS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White-listing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software:</a:t>
            </a:r>
            <a:endParaRPr sz="2000">
              <a:latin typeface="Times New Roman"/>
              <a:cs typeface="Times New Roman"/>
            </a:endParaRPr>
          </a:p>
          <a:p>
            <a:pPr lvl="2" marL="1270000" indent="-343535">
              <a:lnSpc>
                <a:spcPct val="100000"/>
              </a:lnSpc>
              <a:buFont typeface="Wingdings"/>
              <a:buChar char=""/>
              <a:tabLst>
                <a:tab pos="1269365" algn="l"/>
                <a:tab pos="1270635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inventories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prevents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endParaRPr sz="2000">
              <a:latin typeface="Times New Roman"/>
              <a:cs typeface="Times New Roman"/>
            </a:endParaRPr>
          </a:p>
          <a:p>
            <a:pPr marL="12700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running.</a:t>
            </a:r>
            <a:endParaRPr sz="2000">
              <a:latin typeface="Times New Roman"/>
              <a:cs typeface="Times New Roman"/>
            </a:endParaRPr>
          </a:p>
          <a:p>
            <a:pPr lvl="2" marL="1270000" marR="411480" indent="-342900">
              <a:lnSpc>
                <a:spcPct val="100000"/>
              </a:lnSpc>
              <a:buFont typeface="Wingdings"/>
              <a:buChar char=""/>
              <a:tabLst>
                <a:tab pos="1269365" algn="l"/>
                <a:tab pos="1270635" algn="l"/>
              </a:tabLst>
            </a:pPr>
            <a:r>
              <a:rPr dirty="0" sz="2000" spc="5">
                <a:latin typeface="Times New Roman"/>
                <a:cs typeface="Times New Roman"/>
              </a:rPr>
              <a:t>White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hampers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computer,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it.</a:t>
            </a:r>
            <a:endParaRPr sz="2000">
              <a:latin typeface="Times New Roman"/>
              <a:cs typeface="Times New Roman"/>
            </a:endParaRPr>
          </a:p>
          <a:p>
            <a:pPr lvl="2" marL="1270000" marR="5080" indent="-342900">
              <a:lnSpc>
                <a:spcPct val="100000"/>
              </a:lnSpc>
              <a:buFont typeface="Wingdings"/>
              <a:buChar char=""/>
              <a:tabLst>
                <a:tab pos="1269365" algn="l"/>
                <a:tab pos="1270635" algn="l"/>
              </a:tabLst>
            </a:pPr>
            <a:r>
              <a:rPr dirty="0" sz="2000" spc="-5">
                <a:latin typeface="Times New Roman"/>
                <a:cs typeface="Times New Roman"/>
              </a:rPr>
              <a:t>White-listing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reports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attempt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unauthenticated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virus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dead.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Unified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threat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927100" marR="914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takes 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the preceding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analyzing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combined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0864" y="1386839"/>
            <a:ext cx="1292352" cy="12923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0" y="5574790"/>
            <a:ext cx="1456944" cy="11978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63" y="3238500"/>
            <a:ext cx="1107948" cy="11079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9936" y="5338571"/>
            <a:ext cx="990600" cy="8244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982325" cy="438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Detection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Forensics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3"/>
              <a:tabLst>
                <a:tab pos="393700" algn="l"/>
                <a:tab pos="394335" algn="l"/>
              </a:tabLst>
            </a:pP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audit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Although databases do log the name of the individual who changed the data, they </a:t>
            </a:r>
            <a:r>
              <a:rPr dirty="0" sz="1800" spc="-5">
                <a:latin typeface="Times New Roman"/>
                <a:cs typeface="Times New Roman"/>
              </a:rPr>
              <a:t>normally </a:t>
            </a:r>
            <a:r>
              <a:rPr dirty="0" sz="1800">
                <a:latin typeface="Times New Roman"/>
                <a:cs typeface="Times New Roman"/>
              </a:rPr>
              <a:t>do not log </a:t>
            </a:r>
            <a:r>
              <a:rPr dirty="0" sz="1800" spc="-5">
                <a:latin typeface="Times New Roman"/>
                <a:cs typeface="Times New Roman"/>
              </a:rPr>
              <a:t>who </a:t>
            </a:r>
            <a:r>
              <a:rPr dirty="0" sz="1800">
                <a:latin typeface="Times New Roman"/>
                <a:cs typeface="Times New Roman"/>
              </a:rPr>
              <a:t>read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piece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easily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stolen.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756285" marR="53975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Sarbanes-Oxley</a:t>
            </a:r>
            <a:r>
              <a:rPr dirty="0" sz="1800" spc="-5">
                <a:latin typeface="Times New Roman"/>
                <a:cs typeface="Times New Roman"/>
              </a:rPr>
              <a:t> (SOX)</a:t>
            </a:r>
            <a:r>
              <a:rPr dirty="0" sz="1800">
                <a:latin typeface="Times New Roman"/>
                <a:cs typeface="Times New Roman"/>
              </a:rPr>
              <a:t> legislation</a:t>
            </a:r>
            <a:r>
              <a:rPr dirty="0" sz="1800" spc="-5">
                <a:latin typeface="Times New Roman"/>
                <a:cs typeface="Times New Roman"/>
              </a:rPr>
              <a:t> was</a:t>
            </a:r>
            <a:r>
              <a:rPr dirty="0" sz="1800">
                <a:latin typeface="Times New Roman"/>
                <a:cs typeface="Times New Roman"/>
              </a:rPr>
              <a:t> enacted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2002,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specifically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demanding 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financial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unauthorized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eyes.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756285" marR="35306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goal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SOX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“</a:t>
            </a:r>
            <a:r>
              <a:rPr dirty="0" sz="1800" spc="-60" b="1">
                <a:latin typeface="Times New Roman"/>
                <a:cs typeface="Times New Roman"/>
              </a:rPr>
              <a:t>To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investors by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improving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accuracy </a:t>
            </a:r>
            <a:r>
              <a:rPr dirty="0" sz="1800" spc="-5" b="1">
                <a:latin typeface="Times New Roman"/>
                <a:cs typeface="Times New Roman"/>
              </a:rPr>
              <a:t>and reliability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corporate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disclosures</a:t>
            </a:r>
            <a:r>
              <a:rPr dirty="0" sz="1800" spc="-5">
                <a:latin typeface="Times New Roman"/>
                <a:cs typeface="Times New Roman"/>
              </a:rPr>
              <a:t>”.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lvl="1" marL="756285" marR="5905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series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software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products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 </a:t>
            </a:r>
            <a:r>
              <a:rPr dirty="0" sz="1800" spc="-5">
                <a:latin typeface="Times New Roman"/>
                <a:cs typeface="Times New Roman"/>
              </a:rPr>
              <a:t>who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looks 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quickly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came</a:t>
            </a:r>
            <a:r>
              <a:rPr dirty="0" sz="1800">
                <a:latin typeface="Times New Roman"/>
                <a:cs typeface="Times New Roman"/>
              </a:rPr>
              <a:t> into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existence.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generally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referred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data </a:t>
            </a:r>
            <a:r>
              <a:rPr dirty="0" sz="1800" spc="-5" b="1">
                <a:latin typeface="Times New Roman"/>
                <a:cs typeface="Times New Roman"/>
              </a:rPr>
              <a:t>audit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products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8740" y="1127760"/>
            <a:ext cx="2973324" cy="12633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3271" y="5280659"/>
            <a:ext cx="2938272" cy="13883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663" y="5795771"/>
            <a:ext cx="1551432" cy="8732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5466" y="2794254"/>
            <a:ext cx="31019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latin typeface="Arial"/>
                <a:cs typeface="Arial"/>
              </a:rPr>
              <a:t>Encrypting</a:t>
            </a:r>
            <a:r>
              <a:rPr dirty="0" sz="3200" spc="-110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132185" cy="258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Encrypting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encryption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techniques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safe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intended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recipient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decrypt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12700" marR="400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rest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stealing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decrease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performance;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therefore,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855" y="3701796"/>
            <a:ext cx="8330183" cy="28376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2282" y="2777489"/>
            <a:ext cx="8348980" cy="788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20" b="1">
                <a:latin typeface="Arial"/>
                <a:cs typeface="Arial"/>
              </a:rPr>
              <a:t>Virtualization</a:t>
            </a:r>
            <a:r>
              <a:rPr dirty="0" sz="5000" spc="-80" b="1">
                <a:latin typeface="Arial"/>
                <a:cs typeface="Arial"/>
              </a:rPr>
              <a:t> </a:t>
            </a:r>
            <a:r>
              <a:rPr dirty="0" sz="5000" spc="-15" b="1">
                <a:latin typeface="Arial"/>
                <a:cs typeface="Arial"/>
              </a:rPr>
              <a:t>and</a:t>
            </a:r>
            <a:r>
              <a:rPr dirty="0" sz="5000" spc="-65" b="1">
                <a:latin typeface="Arial"/>
                <a:cs typeface="Arial"/>
              </a:rPr>
              <a:t> </a:t>
            </a:r>
            <a:r>
              <a:rPr dirty="0" sz="5000" spc="-15" b="1">
                <a:latin typeface="Arial"/>
                <a:cs typeface="Arial"/>
              </a:rPr>
              <a:t>the</a:t>
            </a:r>
            <a:r>
              <a:rPr dirty="0" sz="5000" spc="-65" b="1">
                <a:latin typeface="Arial"/>
                <a:cs typeface="Arial"/>
              </a:rPr>
              <a:t> </a:t>
            </a:r>
            <a:r>
              <a:rPr dirty="0" sz="5000" spc="-20" b="1">
                <a:latin typeface="Arial"/>
                <a:cs typeface="Arial"/>
              </a:rPr>
              <a:t>Cloud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7430134" cy="263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moving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Discuss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93425" cy="435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Virtualisation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46355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Virtualization </a:t>
            </a:r>
            <a:r>
              <a:rPr dirty="0" sz="2000">
                <a:latin typeface="Times New Roman"/>
                <a:cs typeface="Times New Roman"/>
              </a:rPr>
              <a:t>is essential for cloud computing. In fact,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is very </a:t>
            </a:r>
            <a:r>
              <a:rPr dirty="0" sz="2000" spc="-5">
                <a:latin typeface="Times New Roman"/>
                <a:cs typeface="Times New Roman"/>
              </a:rPr>
              <a:t>difficult </a:t>
            </a:r>
            <a:r>
              <a:rPr dirty="0" sz="2000">
                <a:latin typeface="Times New Roman"/>
                <a:cs typeface="Times New Roman"/>
              </a:rPr>
              <a:t>without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studied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characteristics.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Lets</a:t>
            </a:r>
            <a:r>
              <a:rPr dirty="0" sz="2000">
                <a:latin typeface="Times New Roman"/>
                <a:cs typeface="Times New Roman"/>
              </a:rPr>
              <a:t> briefly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latin typeface="Times New Roman"/>
                <a:cs typeface="Times New Roman"/>
              </a:rPr>
              <a:t>Virtualization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using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imitate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whole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>
                <a:latin typeface="Times New Roman"/>
                <a:cs typeface="Times New Roman"/>
              </a:rPr>
              <a:t> needs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hypervisor.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b="1">
                <a:latin typeface="Times New Roman"/>
                <a:cs typeface="Times New Roman"/>
              </a:rPr>
              <a:t>hypervisor </a:t>
            </a:r>
            <a:r>
              <a:rPr dirty="0" sz="2000">
                <a:latin typeface="Times New Roman"/>
                <a:cs typeface="Times New Roman"/>
              </a:rPr>
              <a:t>is an operating </a:t>
            </a:r>
            <a:r>
              <a:rPr dirty="0" sz="2000" spc="-5">
                <a:latin typeface="Times New Roman"/>
                <a:cs typeface="Times New Roman"/>
              </a:rPr>
              <a:t>system, </a:t>
            </a:r>
            <a:r>
              <a:rPr dirty="0" sz="2000">
                <a:latin typeface="Times New Roman"/>
                <a:cs typeface="Times New Roman"/>
              </a:rPr>
              <a:t>which </a:t>
            </a:r>
            <a:r>
              <a:rPr dirty="0" sz="2000" spc="-5">
                <a:latin typeface="Times New Roman"/>
                <a:cs typeface="Times New Roman"/>
              </a:rPr>
              <a:t>means </a:t>
            </a:r>
            <a:r>
              <a:rPr dirty="0" sz="2000">
                <a:latin typeface="Times New Roman"/>
                <a:cs typeface="Times New Roman"/>
              </a:rPr>
              <a:t>that it </a:t>
            </a:r>
            <a:r>
              <a:rPr dirty="0" sz="2000" spc="5">
                <a:latin typeface="Times New Roman"/>
                <a:cs typeface="Times New Roman"/>
              </a:rPr>
              <a:t>knows how </a:t>
            </a:r>
            <a:r>
              <a:rPr dirty="0" sz="2000">
                <a:latin typeface="Times New Roman"/>
                <a:cs typeface="Times New Roman"/>
              </a:rPr>
              <a:t>to act as a </a:t>
            </a:r>
            <a:r>
              <a:rPr dirty="0" sz="2000" spc="-5">
                <a:latin typeface="Times New Roman"/>
                <a:cs typeface="Times New Roman"/>
              </a:rPr>
              <a:t>traffic </a:t>
            </a:r>
            <a:r>
              <a:rPr dirty="0" sz="2000">
                <a:latin typeface="Times New Roman"/>
                <a:cs typeface="Times New Roman"/>
              </a:rPr>
              <a:t>cop to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things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manner.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hypervisor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23575" cy="4722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What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makes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virtualization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important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decouples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Decoupling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>
                <a:latin typeface="Times New Roman"/>
                <a:cs typeface="Times New Roman"/>
              </a:rPr>
              <a:t> 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broadly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everything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imagine: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5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11510" cy="502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Virtualisation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Hardware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abstraction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3337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piece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 tasks.</a:t>
            </a:r>
            <a:r>
              <a:rPr dirty="0" sz="2000">
                <a:latin typeface="Times New Roman"/>
                <a:cs typeface="Times New Roman"/>
              </a:rPr>
              <a:t> Hardware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File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virtualization: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>
                <a:latin typeface="Times New Roman"/>
                <a:cs typeface="Times New Roman"/>
              </a:rPr>
              <a:t> can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symmetric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multiprocessing: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simultaneously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pretend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cluster.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emulate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fairly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high-availability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fails,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restart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75035" cy="441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Hardware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abstraction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Distributed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scheduler:</a:t>
            </a:r>
            <a:endParaRPr sz="2000">
              <a:latin typeface="Times New Roman"/>
              <a:cs typeface="Times New Roman"/>
            </a:endParaRPr>
          </a:p>
          <a:p>
            <a:pPr marL="469900" marR="17145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could think of the scheduler as being the </a:t>
            </a:r>
            <a:r>
              <a:rPr dirty="0" sz="2000" spc="-5">
                <a:latin typeface="Times New Roman"/>
                <a:cs typeface="Times New Roman"/>
              </a:rPr>
              <a:t>super-hypervisor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manages all </a:t>
            </a:r>
            <a:r>
              <a:rPr dirty="0" sz="2000">
                <a:latin typeface="Times New Roman"/>
                <a:cs typeface="Times New Roman"/>
              </a:rPr>
              <a:t>the other hypervisors.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mechanism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balances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capability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dynamically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 that support the virtual </a:t>
            </a:r>
            <a:r>
              <a:rPr dirty="0" sz="2000" spc="-5">
                <a:latin typeface="Times New Roman"/>
                <a:cs typeface="Times New Roman"/>
              </a:rPr>
              <a:t>machines. </a:t>
            </a:r>
            <a:r>
              <a:rPr dirty="0" sz="2000">
                <a:latin typeface="Times New Roman"/>
                <a:cs typeface="Times New Roman"/>
              </a:rPr>
              <a:t>Therefore, a process can be </a:t>
            </a:r>
            <a:r>
              <a:rPr dirty="0" sz="2000" spc="-5">
                <a:latin typeface="Times New Roman"/>
                <a:cs typeface="Times New Roman"/>
              </a:rPr>
              <a:t>moved to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resource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infrastructure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client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console: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 console provides an interface that allows </a:t>
            </a:r>
            <a:r>
              <a:rPr dirty="0" sz="2000" spc="-5">
                <a:latin typeface="Times New Roman"/>
                <a:cs typeface="Times New Roman"/>
              </a:rPr>
              <a:t>administrators </a:t>
            </a:r>
            <a:r>
              <a:rPr dirty="0" sz="2000">
                <a:latin typeface="Times New Roman"/>
                <a:cs typeface="Times New Roman"/>
              </a:rPr>
              <a:t>to connect </a:t>
            </a:r>
            <a:r>
              <a:rPr dirty="0" sz="2000" spc="-5">
                <a:latin typeface="Times New Roman"/>
                <a:cs typeface="Times New Roman"/>
              </a:rPr>
              <a:t>remotely </a:t>
            </a:r>
            <a:r>
              <a:rPr dirty="0" sz="2000">
                <a:latin typeface="Times New Roman"/>
                <a:cs typeface="Times New Roman"/>
              </a:rPr>
              <a:t>to virtual center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hypervisor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 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hypervisor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manually.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3317240" cy="258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Foundational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10">
                <a:latin typeface="Times New Roman"/>
                <a:cs typeface="Times New Roman"/>
              </a:rPr>
              <a:t>Virtualizing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Provisioning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21060" cy="502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 marR="249554">
              <a:lnSpc>
                <a:spcPct val="2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</a:t>
            </a:r>
            <a:r>
              <a:rPr dirty="0" sz="2000" spc="-15">
                <a:latin typeface="Times New Roman"/>
                <a:cs typeface="Times New Roman"/>
              </a:rPr>
              <a:t> consistently,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track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Where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everything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What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everything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has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accomplish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what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purpose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Foundational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foundational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function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How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licenses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are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managed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How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workloads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are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controlled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How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itself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6178" y="2794254"/>
            <a:ext cx="39001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latin typeface="Arial"/>
                <a:cs typeface="Arial"/>
              </a:rPr>
              <a:t>Foundational</a:t>
            </a:r>
            <a:r>
              <a:rPr dirty="0" sz="3200" spc="-125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Issues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83925" cy="5271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Foundational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License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 marR="7429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Resolve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licenses before using the associated software in a virtual environment. The constraints of such licenses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 become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obstacle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efficiency.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levels: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Measuring, </a:t>
            </a:r>
            <a:r>
              <a:rPr dirty="0" sz="2000" spc="-5">
                <a:latin typeface="Times New Roman"/>
                <a:cs typeface="Times New Roman"/>
              </a:rPr>
              <a:t>managing,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maintaining </a:t>
            </a:r>
            <a:r>
              <a:rPr dirty="0" sz="2000">
                <a:latin typeface="Times New Roman"/>
                <a:cs typeface="Times New Roman"/>
              </a:rPr>
              <a:t>service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become more complicated simply </a:t>
            </a:r>
            <a:r>
              <a:rPr dirty="0" sz="2000">
                <a:latin typeface="Times New Roman"/>
                <a:cs typeface="Times New Roman"/>
              </a:rPr>
              <a:t>because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 </a:t>
            </a:r>
            <a:r>
              <a:rPr dirty="0" sz="2000" spc="-5">
                <a:latin typeface="Times New Roman"/>
                <a:cs typeface="Times New Roman"/>
              </a:rPr>
              <a:t>itself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more complex. </a:t>
            </a:r>
            <a:r>
              <a:rPr dirty="0" sz="2000">
                <a:latin typeface="Times New Roman"/>
                <a:cs typeface="Times New Roman"/>
              </a:rPr>
              <a:t>When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is added in to the </a:t>
            </a:r>
            <a:r>
              <a:rPr dirty="0" sz="2000" spc="-5">
                <a:latin typeface="Times New Roman"/>
                <a:cs typeface="Times New Roman"/>
              </a:rPr>
              <a:t>mix, </a:t>
            </a:r>
            <a:r>
              <a:rPr dirty="0" sz="2000">
                <a:latin typeface="Times New Roman"/>
                <a:cs typeface="Times New Roman"/>
              </a:rPr>
              <a:t>the cloud </a:t>
            </a:r>
            <a:r>
              <a:rPr dirty="0" sz="2000" spc="-5">
                <a:latin typeface="Times New Roman"/>
                <a:cs typeface="Times New Roman"/>
              </a:rPr>
              <a:t>consumer </a:t>
            </a:r>
            <a:r>
              <a:rPr dirty="0" sz="2000">
                <a:latin typeface="Times New Roman"/>
                <a:cs typeface="Times New Roman"/>
              </a:rPr>
              <a:t> 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real</a:t>
            </a:r>
            <a:r>
              <a:rPr dirty="0" sz="2000" spc="-10">
                <a:latin typeface="Times New Roman"/>
                <a:cs typeface="Times New Roman"/>
              </a:rPr>
              <a:t> target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994390" cy="3747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Foundational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Workload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administration: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determine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provisioned,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 </a:t>
            </a:r>
            <a:r>
              <a:rPr dirty="0" sz="2000" spc="-5">
                <a:latin typeface="Times New Roman"/>
                <a:cs typeface="Times New Roman"/>
              </a:rPr>
              <a:t>circumstances.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new resource can be introduced, it needs to be approved by the </a:t>
            </a:r>
            <a:r>
              <a:rPr dirty="0" sz="2000" spc="-5">
                <a:latin typeface="Times New Roman"/>
                <a:cs typeface="Times New Roman"/>
              </a:rPr>
              <a:t>management. </a:t>
            </a:r>
            <a:r>
              <a:rPr dirty="0" sz="2000">
                <a:latin typeface="Times New Roman"/>
                <a:cs typeface="Times New Roman"/>
              </a:rPr>
              <a:t>Also, the </a:t>
            </a:r>
            <a:r>
              <a:rPr dirty="0" sz="2000" spc="-5">
                <a:latin typeface="Times New Roman"/>
                <a:cs typeface="Times New Roman"/>
              </a:rPr>
              <a:t>administrator </a:t>
            </a:r>
            <a:r>
              <a:rPr dirty="0" sz="2000">
                <a:latin typeface="Times New Roman"/>
                <a:cs typeface="Times New Roman"/>
              </a:rPr>
              <a:t> has</a:t>
            </a:r>
            <a:r>
              <a:rPr dirty="0" sz="2000" spc="-5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Capacity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planning: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capacity.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virtualization,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purchases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plan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accordingly.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6405" y="2794254"/>
            <a:ext cx="483933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latin typeface="Arial"/>
                <a:cs typeface="Arial"/>
              </a:rPr>
              <a:t>Business</a:t>
            </a:r>
            <a:r>
              <a:rPr dirty="0" sz="3200" spc="-110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Considerations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8110855" cy="311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moving </a:t>
            </a:r>
            <a:r>
              <a:rPr dirty="0" sz="2000">
                <a:latin typeface="Times New Roman"/>
                <a:cs typeface="Times New Roman"/>
              </a:rPr>
              <a:t>to cloud.</a:t>
            </a:r>
            <a:endParaRPr sz="2000">
              <a:latin typeface="Times New Roman"/>
              <a:cs typeface="Times New Roman"/>
            </a:endParaRPr>
          </a:p>
          <a:p>
            <a:pPr marL="1304290" marR="5080" indent="-34290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considerations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proof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consequences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077" y="1000455"/>
            <a:ext cx="11097260" cy="5576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Managing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b="1">
                <a:latin typeface="Times New Roman"/>
                <a:cs typeface="Times New Roman"/>
              </a:rPr>
              <a:t>Important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Considerations: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virtualized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recovery,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15">
                <a:latin typeface="Times New Roman"/>
                <a:cs typeface="Times New Roman"/>
              </a:rPr>
              <a:t> recovery.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Virtualized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reinforce or replace existing backup and recovery </a:t>
            </a:r>
            <a:r>
              <a:rPr dirty="0" sz="2000" spc="-5">
                <a:latin typeface="Times New Roman"/>
                <a:cs typeface="Times New Roman"/>
              </a:rPr>
              <a:t>capabilities. </a:t>
            </a:r>
            <a:r>
              <a:rPr dirty="0" sz="2000">
                <a:latin typeface="Times New Roman"/>
                <a:cs typeface="Times New Roman"/>
              </a:rPr>
              <a:t>It can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create </a:t>
            </a:r>
            <a:r>
              <a:rPr dirty="0" sz="2000" spc="-5">
                <a:latin typeface="Times New Roman"/>
                <a:cs typeface="Times New Roman"/>
              </a:rPr>
              <a:t>mirrored systems </a:t>
            </a:r>
            <a:r>
              <a:rPr dirty="0" sz="2000">
                <a:latin typeface="Times New Roman"/>
                <a:cs typeface="Times New Roman"/>
              </a:rPr>
              <a:t> (duplicates of </a:t>
            </a:r>
            <a:r>
              <a:rPr dirty="0" sz="2000" spc="-5">
                <a:latin typeface="Times New Roman"/>
                <a:cs typeface="Times New Roman"/>
              </a:rPr>
              <a:t>all system </a:t>
            </a:r>
            <a:r>
              <a:rPr dirty="0" sz="2000">
                <a:latin typeface="Times New Roman"/>
                <a:cs typeface="Times New Roman"/>
              </a:rPr>
              <a:t>components) and, thus,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participate in </a:t>
            </a:r>
            <a:r>
              <a:rPr dirty="0" sz="2000" spc="-5">
                <a:latin typeface="Times New Roman"/>
                <a:cs typeface="Times New Roman"/>
              </a:rPr>
              <a:t>disaster-recovery </a:t>
            </a:r>
            <a:r>
              <a:rPr dirty="0" sz="2000">
                <a:latin typeface="Times New Roman"/>
                <a:cs typeface="Times New Roman"/>
              </a:rPr>
              <a:t>plans. This issue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resolved both for internally </a:t>
            </a:r>
            <a:r>
              <a:rPr dirty="0" sz="2000" spc="-5">
                <a:latin typeface="Times New Roman"/>
                <a:cs typeface="Times New Roman"/>
              </a:rPr>
              <a:t>virtualized </a:t>
            </a:r>
            <a:r>
              <a:rPr dirty="0" sz="2000">
                <a:latin typeface="Times New Roman"/>
                <a:cs typeface="Times New Roman"/>
              </a:rPr>
              <a:t>environments as well as for those leveraging external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its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perform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collections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064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 business leveraging </a:t>
            </a:r>
            <a:r>
              <a:rPr dirty="0" sz="2000" spc="-5">
                <a:latin typeface="Times New Roman"/>
                <a:cs typeface="Times New Roman"/>
              </a:rPr>
              <a:t>virtualization </a:t>
            </a:r>
            <a:r>
              <a:rPr dirty="0" sz="2000">
                <a:latin typeface="Times New Roman"/>
                <a:cs typeface="Times New Roman"/>
              </a:rPr>
              <a:t>for a private cloud or a service </a:t>
            </a:r>
            <a:r>
              <a:rPr dirty="0" sz="2000" spc="-10">
                <a:latin typeface="Times New Roman"/>
                <a:cs typeface="Times New Roman"/>
              </a:rPr>
              <a:t>provider, </a:t>
            </a:r>
            <a:r>
              <a:rPr dirty="0" sz="2000" spc="-5">
                <a:latin typeface="Times New Roman"/>
                <a:cs typeface="Times New Roman"/>
              </a:rPr>
              <a:t>must manage </a:t>
            </a:r>
            <a:r>
              <a:rPr dirty="0" sz="2000">
                <a:latin typeface="Times New Roman"/>
                <a:cs typeface="Times New Roman"/>
              </a:rPr>
              <a:t>the service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of the applications running in a virtualized environment. The </a:t>
            </a:r>
            <a:r>
              <a:rPr dirty="0" sz="2000" spc="-5">
                <a:latin typeface="Times New Roman"/>
                <a:cs typeface="Times New Roman"/>
              </a:rPr>
              <a:t>actual information </a:t>
            </a:r>
            <a:r>
              <a:rPr dirty="0" sz="2000">
                <a:latin typeface="Times New Roman"/>
                <a:cs typeface="Times New Roman"/>
              </a:rPr>
              <a:t>delay from disk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varies for data held </a:t>
            </a:r>
            <a:r>
              <a:rPr dirty="0" sz="2000" spc="-20">
                <a:latin typeface="Times New Roman"/>
                <a:cs typeface="Times New Roman"/>
              </a:rPr>
              <a:t>locally, </a:t>
            </a:r>
            <a:r>
              <a:rPr dirty="0" sz="2000">
                <a:latin typeface="Times New Roman"/>
                <a:cs typeface="Times New Roman"/>
              </a:rPr>
              <a:t>data held on a storage area network (SAN), and data held on network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 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(NAS),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matter.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Test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1039367"/>
            <a:ext cx="890016" cy="11597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2977" y="6578575"/>
            <a:ext cx="3736975" cy="30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85"/>
              </a:lnSpc>
            </a:pP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876280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Provisioning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Provisioning software allows to create new virtual </a:t>
            </a:r>
            <a:r>
              <a:rPr dirty="0" sz="2000" spc="-5">
                <a:latin typeface="Times New Roman"/>
                <a:cs typeface="Times New Roman"/>
              </a:rPr>
              <a:t>machines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modify </a:t>
            </a:r>
            <a:r>
              <a:rPr dirty="0" sz="2000">
                <a:latin typeface="Times New Roman"/>
                <a:cs typeface="Times New Roman"/>
              </a:rPr>
              <a:t>existing ones to add or reduce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prioritize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indicators.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Migration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Automatic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restart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failed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Clustering,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grouping,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>
                <a:latin typeface="Times New Roman"/>
                <a:cs typeface="Times New Roman"/>
              </a:rPr>
              <a:t> 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Hardware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Provisioning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allocating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0968" y="1239011"/>
            <a:ext cx="1456944" cy="758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2743" y="4245864"/>
            <a:ext cx="2045207" cy="12054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78210" cy="2527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spc="-10" b="1">
                <a:latin typeface="Times New Roman"/>
                <a:cs typeface="Times New Roman"/>
              </a:rPr>
              <a:t>Virtualizing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images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stored.</a:t>
            </a:r>
            <a:endParaRPr sz="2000">
              <a:latin typeface="Times New Roman"/>
              <a:cs typeface="Times New Roman"/>
            </a:endParaRPr>
          </a:p>
          <a:p>
            <a:pPr marL="355600" marR="1835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use,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 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disk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instantiated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moment’s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notice.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works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Network-Attached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(NAS)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 Storage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(SAN)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flexible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SAN.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564" y="3701796"/>
            <a:ext cx="3561588" cy="30190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1100327"/>
            <a:ext cx="987551" cy="7802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91545" cy="466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marL="12700" marR="109283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complicates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involves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them). Some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defenses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 longer physical; </a:t>
            </a:r>
            <a:r>
              <a:rPr dirty="0" sz="2000" spc="-5">
                <a:latin typeface="Times New Roman"/>
                <a:cs typeface="Times New Roman"/>
              </a:rPr>
              <a:t>its configuration </a:t>
            </a:r>
            <a:r>
              <a:rPr dirty="0" sz="2000">
                <a:latin typeface="Times New Roman"/>
                <a:cs typeface="Times New Roman"/>
              </a:rPr>
              <a:t>can actually change </a:t>
            </a:r>
            <a:r>
              <a:rPr dirty="0" sz="2000" spc="-15">
                <a:latin typeface="Times New Roman"/>
                <a:cs typeface="Times New Roman"/>
              </a:rPr>
              <a:t>dynamically, </a:t>
            </a:r>
            <a:r>
              <a:rPr dirty="0" sz="2000">
                <a:latin typeface="Times New Roman"/>
                <a:cs typeface="Times New Roman"/>
              </a:rPr>
              <a:t>which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network </a:t>
            </a:r>
            <a:r>
              <a:rPr dirty="0" sz="2000" spc="-5">
                <a:latin typeface="Times New Roman"/>
                <a:cs typeface="Times New Roman"/>
              </a:rPr>
              <a:t>monitoring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difficult. </a:t>
            </a: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fix this </a:t>
            </a:r>
            <a:r>
              <a:rPr dirty="0" sz="2000" spc="-5">
                <a:latin typeface="Times New Roman"/>
                <a:cs typeface="Times New Roman"/>
              </a:rPr>
              <a:t>problem,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10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have software products (available from </a:t>
            </a:r>
            <a:r>
              <a:rPr dirty="0" sz="2000" spc="-5">
                <a:latin typeface="Times New Roman"/>
                <a:cs typeface="Times New Roman"/>
              </a:rPr>
              <a:t>companies </a:t>
            </a:r>
            <a:r>
              <a:rPr dirty="0" sz="2000">
                <a:latin typeface="Times New Roman"/>
                <a:cs typeface="Times New Roman"/>
              </a:rPr>
              <a:t>such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VMWare, </a:t>
            </a:r>
            <a:r>
              <a:rPr dirty="0" sz="2000">
                <a:latin typeface="Times New Roman"/>
                <a:cs typeface="Times New Roman"/>
              </a:rPr>
              <a:t>IBM, Hewlett-Packard, and CA) that can </a:t>
            </a:r>
            <a:r>
              <a:rPr dirty="0" sz="2000" spc="-5">
                <a:latin typeface="Times New Roman"/>
                <a:cs typeface="Times New Roman"/>
              </a:rPr>
              <a:t>monitor </a:t>
            </a:r>
            <a:r>
              <a:rPr dirty="0" sz="2000">
                <a:latin typeface="Times New Roman"/>
                <a:cs typeface="Times New Roman"/>
              </a:rPr>
              <a:t>virtual networks </a:t>
            </a:r>
            <a:r>
              <a:rPr dirty="0" sz="2000" spc="5">
                <a:latin typeface="Times New Roman"/>
                <a:cs typeface="Times New Roman"/>
              </a:rPr>
              <a:t>and, </a:t>
            </a:r>
            <a:r>
              <a:rPr dirty="0" sz="2000" spc="-20">
                <a:latin typeface="Times New Roman"/>
                <a:cs typeface="Times New Roman"/>
              </a:rPr>
              <a:t>ultimately, </a:t>
            </a:r>
            <a:r>
              <a:rPr dirty="0" sz="2000" spc="-5">
                <a:latin typeface="Times New Roman"/>
                <a:cs typeface="Times New Roman"/>
              </a:rPr>
              <a:t>dynamic </a:t>
            </a:r>
            <a:r>
              <a:rPr dirty="0" sz="2000">
                <a:latin typeface="Times New Roman"/>
                <a:cs typeface="Times New Roman"/>
              </a:rPr>
              <a:t> 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Hypervisors</a:t>
            </a:r>
            <a:endParaRPr sz="2000">
              <a:latin typeface="Times New Roman"/>
              <a:cs typeface="Times New Roman"/>
            </a:endParaRPr>
          </a:p>
          <a:p>
            <a:pPr marL="469900" marR="1485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OS </a:t>
            </a:r>
            <a:r>
              <a:rPr dirty="0" sz="2000" spc="-5">
                <a:latin typeface="Times New Roman"/>
                <a:cs typeface="Times New Roman"/>
              </a:rPr>
              <a:t>attack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possible,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take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hypervisor.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hypervisor,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everything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controls;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therefore,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damage.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411" y="2164079"/>
            <a:ext cx="1437131" cy="862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1152" y="4288535"/>
            <a:ext cx="850392" cy="9220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142980" cy="405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Managing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Configuration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change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act of changing configurations or patching the software on virtual </a:t>
            </a:r>
            <a:r>
              <a:rPr dirty="0" sz="2000" spc="-5">
                <a:latin typeface="Times New Roman"/>
                <a:cs typeface="Times New Roman"/>
              </a:rPr>
              <a:t>machines becomes much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</a:t>
            </a:r>
            <a:r>
              <a:rPr dirty="0" sz="2000">
                <a:latin typeface="Times New Roman"/>
                <a:cs typeface="Times New Roman"/>
              </a:rPr>
              <a:t> 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locked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away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images;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fixed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update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Perimeter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algn="just" marL="469900" marR="254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Providing </a:t>
            </a:r>
            <a:r>
              <a:rPr dirty="0" sz="2000" spc="-5">
                <a:latin typeface="Times New Roman"/>
                <a:cs typeface="Times New Roman"/>
              </a:rPr>
              <a:t>perimeter </a:t>
            </a:r>
            <a:r>
              <a:rPr dirty="0" sz="2000" spc="-15">
                <a:latin typeface="Times New Roman"/>
                <a:cs typeface="Times New Roman"/>
              </a:rPr>
              <a:t>security, </a:t>
            </a:r>
            <a:r>
              <a:rPr dirty="0" sz="2000">
                <a:latin typeface="Times New Roman"/>
                <a:cs typeface="Times New Roman"/>
              </a:rPr>
              <a:t>such as firewalls, in a virtual environment is a </a:t>
            </a:r>
            <a:r>
              <a:rPr dirty="0" sz="2000" spc="-5">
                <a:latin typeface="Times New Roman"/>
                <a:cs typeface="Times New Roman"/>
              </a:rPr>
              <a:t>little more complicated </a:t>
            </a:r>
            <a:r>
              <a:rPr dirty="0" sz="2000">
                <a:latin typeface="Times New Roman"/>
                <a:cs typeface="Times New Roman"/>
              </a:rPr>
              <a:t>than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normal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outside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be the</a:t>
            </a:r>
            <a:r>
              <a:rPr dirty="0" sz="2000" spc="-5">
                <a:latin typeface="Times New Roman"/>
                <a:cs typeface="Times New Roman"/>
              </a:rPr>
              <a:t> responsibility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3640" y="1252727"/>
            <a:ext cx="1949196" cy="11704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0640" y="5135879"/>
            <a:ext cx="2819400" cy="15849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955" y="2788157"/>
            <a:ext cx="950023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37965" marR="5080" indent="-40259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Managing</a:t>
            </a:r>
            <a:r>
              <a:rPr dirty="0" sz="4000" spc="-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Desktops</a:t>
            </a:r>
            <a:r>
              <a:rPr dirty="0" sz="4000" spc="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and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Devices</a:t>
            </a:r>
            <a:r>
              <a:rPr dirty="0" sz="4000" b="1">
                <a:latin typeface="Arial"/>
                <a:cs typeface="Arial"/>
              </a:rPr>
              <a:t> </a:t>
            </a:r>
            <a:r>
              <a:rPr dirty="0" sz="4000" spc="-20" b="1">
                <a:latin typeface="Arial"/>
                <a:cs typeface="Arial"/>
              </a:rPr>
              <a:t>on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the </a:t>
            </a:r>
            <a:r>
              <a:rPr dirty="0" sz="4000" spc="-1100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Cloud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01375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355600" marR="13144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In a virtualized desktop, the applications, data, </a:t>
            </a:r>
            <a:r>
              <a:rPr dirty="0" sz="2000" spc="-5">
                <a:latin typeface="Times New Roman"/>
                <a:cs typeface="Times New Roman"/>
              </a:rPr>
              <a:t>files, </a:t>
            </a:r>
            <a:r>
              <a:rPr dirty="0" sz="2000">
                <a:latin typeface="Times New Roman"/>
                <a:cs typeface="Times New Roman"/>
              </a:rPr>
              <a:t>and anything graphic are separated from the </a:t>
            </a:r>
            <a:r>
              <a:rPr dirty="0" sz="2000" spc="-5">
                <a:latin typeface="Times New Roman"/>
                <a:cs typeface="Times New Roman"/>
              </a:rPr>
              <a:t>actual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server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(not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machine).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graphic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terminal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thin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client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10">
                <a:latin typeface="Times New Roman"/>
                <a:cs typeface="Times New Roman"/>
              </a:rPr>
              <a:t>Virtualizing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Total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(TCO).</a:t>
            </a:r>
            <a:endParaRPr sz="20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PC’s</a:t>
            </a:r>
            <a:r>
              <a:rPr dirty="0" sz="2000">
                <a:latin typeface="Times New Roman"/>
                <a:cs typeface="Times New Roman"/>
              </a:rPr>
              <a:t> total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ownership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(TCO):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acquisition,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maintenance,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software,</a:t>
            </a:r>
            <a:endParaRPr sz="2000">
              <a:latin typeface="Times New Roman"/>
              <a:cs typeface="Times New Roman"/>
            </a:endParaRPr>
          </a:p>
          <a:p>
            <a:pPr algn="just"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power.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situation,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annual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 </a:t>
            </a:r>
            <a:r>
              <a:rPr dirty="0" sz="2000" spc="-5">
                <a:latin typeface="Times New Roman"/>
                <a:cs typeface="Times New Roman"/>
              </a:rPr>
              <a:t>itself.</a:t>
            </a:r>
            <a:endParaRPr sz="20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Standardizing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easier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optimize</a:t>
            </a:r>
            <a:r>
              <a:rPr dirty="0" sz="2000">
                <a:latin typeface="Times New Roman"/>
                <a:cs typeface="Times New Roman"/>
              </a:rPr>
              <a:t> IT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popular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a</a:t>
            </a:r>
            <a:r>
              <a:rPr dirty="0" sz="2000" spc="-5">
                <a:latin typeface="Times New Roman"/>
                <a:cs typeface="Times New Roman"/>
              </a:rPr>
              <a:t> 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industries.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example,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healthcare,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clinicians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patient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room.</a:t>
            </a:r>
            <a:endParaRPr sz="2000">
              <a:latin typeface="Times New Roman"/>
              <a:cs typeface="Times New Roman"/>
            </a:endParaRPr>
          </a:p>
          <a:p>
            <a:pPr lvl="1" marL="812800" marR="8636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science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labs,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premium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contaminant-free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a </a:t>
            </a:r>
            <a:r>
              <a:rPr dirty="0" sz="2000" spc="-15">
                <a:latin typeface="Times New Roman"/>
                <a:cs typeface="Times New Roman"/>
              </a:rPr>
              <a:t>priority,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eliminate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room.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20">
                <a:latin typeface="Times New Roman"/>
                <a:cs typeface="Times New Roman"/>
              </a:rPr>
              <a:t>Temporary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constantly.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9068" y="947927"/>
            <a:ext cx="1522476" cy="8549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85991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279" y="1507236"/>
            <a:ext cx="6594348" cy="52136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4394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client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Client virtualization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emulating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displaying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graphics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Virtualizing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client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described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sections: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Session-based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Operating-system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streaming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(VDI)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blade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Session-based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469900" marR="3556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session-based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session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 of the </a:t>
            </a:r>
            <a:r>
              <a:rPr dirty="0" sz="2000" spc="-10">
                <a:latin typeface="Times New Roman"/>
                <a:cs typeface="Times New Roman"/>
              </a:rPr>
              <a:t>Windows </a:t>
            </a:r>
            <a:r>
              <a:rPr dirty="0" sz="2000">
                <a:latin typeface="Times New Roman"/>
                <a:cs typeface="Times New Roman"/>
              </a:rPr>
              <a:t>operating system with </a:t>
            </a:r>
            <a:r>
              <a:rPr dirty="0" sz="2000" spc="-5">
                <a:latin typeface="Times New Roman"/>
                <a:cs typeface="Times New Roman"/>
              </a:rPr>
              <a:t>multiple </a:t>
            </a:r>
            <a:r>
              <a:rPr dirty="0" sz="2000">
                <a:latin typeface="Times New Roman"/>
                <a:cs typeface="Times New Roman"/>
              </a:rPr>
              <a:t>sessions. Only the screen </a:t>
            </a:r>
            <a:r>
              <a:rPr dirty="0" sz="2000" spc="-5">
                <a:latin typeface="Times New Roman"/>
                <a:cs typeface="Times New Roman"/>
              </a:rPr>
              <a:t>image </a:t>
            </a:r>
            <a:r>
              <a:rPr dirty="0" sz="2000">
                <a:latin typeface="Times New Roman"/>
                <a:cs typeface="Times New Roman"/>
              </a:rPr>
              <a:t>is actually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transmitted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user,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old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Citrix MetaFrame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Terminal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2371" y="3080004"/>
            <a:ext cx="2519172" cy="1417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0297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client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Operating-system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streaming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 this approach, the </a:t>
            </a:r>
            <a:r>
              <a:rPr dirty="0" sz="2000" spc="-10">
                <a:latin typeface="Times New Roman"/>
                <a:cs typeface="Times New Roman"/>
              </a:rPr>
              <a:t>Windows </a:t>
            </a:r>
            <a:r>
              <a:rPr dirty="0" sz="2000">
                <a:latin typeface="Times New Roman"/>
                <a:cs typeface="Times New Roman"/>
              </a:rPr>
              <a:t>OS software is passed to the </a:t>
            </a:r>
            <a:r>
              <a:rPr dirty="0" sz="2000" spc="-5">
                <a:latin typeface="Times New Roman"/>
                <a:cs typeface="Times New Roman"/>
              </a:rPr>
              <a:t>client </a:t>
            </a:r>
            <a:r>
              <a:rPr dirty="0" sz="2000">
                <a:latin typeface="Times New Roman"/>
                <a:cs typeface="Times New Roman"/>
              </a:rPr>
              <a:t>device—but only as </a:t>
            </a:r>
            <a:r>
              <a:rPr dirty="0" sz="2000" spc="-5">
                <a:latin typeface="Times New Roman"/>
                <a:cs typeface="Times New Roman"/>
              </a:rPr>
              <a:t>much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 </a:t>
            </a:r>
            <a:r>
              <a:rPr dirty="0" sz="2000" spc="-20">
                <a:latin typeface="Times New Roman"/>
                <a:cs typeface="Times New Roman"/>
              </a:rPr>
              <a:t>that’s </a:t>
            </a:r>
            <a:r>
              <a:rPr dirty="0" sz="2000">
                <a:latin typeface="Times New Roman"/>
                <a:cs typeface="Times New Roman"/>
              </a:rPr>
              <a:t>needed at any point in </a:t>
            </a:r>
            <a:r>
              <a:rPr dirty="0" sz="2000" spc="-10">
                <a:latin typeface="Times New Roman"/>
                <a:cs typeface="Times New Roman"/>
              </a:rPr>
              <a:t>time. </a:t>
            </a:r>
            <a:r>
              <a:rPr dirty="0" sz="2000" spc="-25">
                <a:latin typeface="Times New Roman"/>
                <a:cs typeface="Times New Roman"/>
              </a:rPr>
              <a:t>Technically,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process is </a:t>
            </a:r>
            <a:r>
              <a:rPr dirty="0" sz="2000" spc="-5">
                <a:latin typeface="Times New Roman"/>
                <a:cs typeface="Times New Roman"/>
              </a:rPr>
              <a:t>called streaming. Some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 occurs on the disk and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in local </a:t>
            </a:r>
            <a:r>
              <a:rPr dirty="0" sz="2000" spc="-25">
                <a:latin typeface="Times New Roman"/>
                <a:cs typeface="Times New Roman"/>
              </a:rPr>
              <a:t>memory. </a:t>
            </a:r>
            <a:r>
              <a:rPr dirty="0" sz="2000">
                <a:latin typeface="Times New Roman"/>
                <a:cs typeface="Times New Roman"/>
              </a:rPr>
              <a:t>Thus, the </a:t>
            </a:r>
            <a:r>
              <a:rPr dirty="0" sz="2000" spc="-10">
                <a:latin typeface="Times New Roman"/>
                <a:cs typeface="Times New Roman"/>
              </a:rPr>
              <a:t>Windows </a:t>
            </a:r>
            <a:r>
              <a:rPr dirty="0" sz="2000">
                <a:latin typeface="Times New Roman"/>
                <a:cs typeface="Times New Roman"/>
              </a:rPr>
              <a:t>OS and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applications 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split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client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same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reading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Infrastructure</a:t>
            </a:r>
            <a:endParaRPr sz="2000">
              <a:latin typeface="Times New Roman"/>
              <a:cs typeface="Times New Roman"/>
            </a:endParaRPr>
          </a:p>
          <a:p>
            <a:pPr marL="469900" marR="123189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appears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complete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graphics are being sent to a desktop. </a:t>
            </a:r>
            <a:r>
              <a:rPr dirty="0" sz="2000" spc="-50">
                <a:latin typeface="Times New Roman"/>
                <a:cs typeface="Times New Roman"/>
              </a:rPr>
              <a:t>Today,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>
                <a:latin typeface="Times New Roman"/>
                <a:cs typeface="Times New Roman"/>
              </a:rPr>
              <a:t>people refer to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kind of </a:t>
            </a:r>
            <a:r>
              <a:rPr dirty="0" sz="2000" spc="-5">
                <a:latin typeface="Times New Roman"/>
                <a:cs typeface="Times New Roman"/>
              </a:rPr>
              <a:t>client virtualization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(VDI).</a:t>
            </a:r>
            <a:endParaRPr sz="2000">
              <a:latin typeface="Times New Roman"/>
              <a:cs typeface="Times New Roman"/>
            </a:endParaRPr>
          </a:p>
          <a:p>
            <a:pPr marL="469900" marR="660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VDI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>
                <a:latin typeface="Times New Roman"/>
                <a:cs typeface="Times New Roman"/>
              </a:rPr>
              <a:t> sessions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client.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 use </a:t>
            </a:r>
            <a:r>
              <a:rPr dirty="0" sz="2000" spc="-5">
                <a:latin typeface="Times New Roman"/>
                <a:cs typeface="Times New Roman"/>
              </a:rPr>
              <a:t>sits </a:t>
            </a:r>
            <a:r>
              <a:rPr dirty="0" sz="2000">
                <a:latin typeface="Times New Roman"/>
                <a:cs typeface="Times New Roman"/>
              </a:rPr>
              <a:t>on the server and an </a:t>
            </a:r>
            <a:r>
              <a:rPr dirty="0" sz="2000" spc="-5">
                <a:latin typeface="Times New Roman"/>
                <a:cs typeface="Times New Roman"/>
              </a:rPr>
              <a:t>image </a:t>
            </a:r>
            <a:r>
              <a:rPr dirty="0" sz="2000">
                <a:latin typeface="Times New Roman"/>
                <a:cs typeface="Times New Roman"/>
              </a:rPr>
              <a:t>can be viewed on your device. It is a </a:t>
            </a:r>
            <a:r>
              <a:rPr dirty="0" sz="2000" spc="-5">
                <a:latin typeface="Times New Roman"/>
                <a:cs typeface="Times New Roman"/>
              </a:rPr>
              <a:t>type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virtualization </a:t>
            </a:r>
            <a:r>
              <a:rPr dirty="0" sz="2000">
                <a:latin typeface="Times New Roman"/>
                <a:cs typeface="Times New Roman"/>
              </a:rPr>
              <a:t> hosted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widely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appropriate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40" y="1127760"/>
            <a:ext cx="1197863" cy="8976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6168" y="5910071"/>
            <a:ext cx="2078735" cy="8107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8407400" cy="4454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 spc="-10">
                <a:latin typeface="Times New Roman"/>
                <a:cs typeface="Times New Roman"/>
              </a:rPr>
              <a:t>Virtualization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Cloud—Economic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Don’ts.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3091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client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PC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blade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board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slotted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blade cabinet—a purpose-built </a:t>
            </a:r>
            <a:r>
              <a:rPr dirty="0" sz="2000" spc="-5">
                <a:latin typeface="Times New Roman"/>
                <a:cs typeface="Times New Roman"/>
              </a:rPr>
              <a:t>computer </a:t>
            </a:r>
            <a:r>
              <a:rPr dirty="0" sz="2000">
                <a:latin typeface="Times New Roman"/>
                <a:cs typeface="Times New Roman"/>
              </a:rPr>
              <a:t>cabinet with a built-in power </a:t>
            </a:r>
            <a:r>
              <a:rPr dirty="0" sz="2000" spc="-20">
                <a:latin typeface="Times New Roman"/>
                <a:cs typeface="Times New Roman"/>
              </a:rPr>
              <a:t>supply. </a:t>
            </a:r>
            <a:r>
              <a:rPr dirty="0" sz="2000">
                <a:latin typeface="Times New Roman"/>
                <a:cs typeface="Times New Roman"/>
              </a:rPr>
              <a:t>The server blade can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 blades.</a:t>
            </a:r>
            <a:endParaRPr sz="2000">
              <a:latin typeface="Times New Roman"/>
              <a:cs typeface="Times New Roman"/>
            </a:endParaRPr>
          </a:p>
          <a:p>
            <a:pPr marL="469900" marR="88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Each user is </a:t>
            </a:r>
            <a:r>
              <a:rPr dirty="0" sz="2000" spc="-5">
                <a:latin typeface="Times New Roman"/>
                <a:cs typeface="Times New Roman"/>
              </a:rPr>
              <a:t>typically </a:t>
            </a:r>
            <a:r>
              <a:rPr dirty="0" sz="2000">
                <a:latin typeface="Times New Roman"/>
                <a:cs typeface="Times New Roman"/>
              </a:rPr>
              <a:t>associated with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PC blade—although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environments </a:t>
            </a:r>
            <a:r>
              <a:rPr dirty="0" sz="2000" spc="-5">
                <a:latin typeface="Times New Roman"/>
                <a:cs typeface="Times New Roman"/>
              </a:rPr>
              <a:t>let multiple </a:t>
            </a:r>
            <a:r>
              <a:rPr dirty="0" sz="2000">
                <a:latin typeface="Times New Roman"/>
                <a:cs typeface="Times New Roman"/>
              </a:rPr>
              <a:t>users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blade—and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blade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center. </a:t>
            </a:r>
            <a:r>
              <a:rPr dirty="0" sz="2000" spc="-20">
                <a:latin typeface="Times New Roman"/>
                <a:cs typeface="Times New Roman"/>
              </a:rPr>
              <a:t>Normally,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888" y="3317747"/>
            <a:ext cx="4579620" cy="34030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3218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two</a:t>
            </a:r>
            <a:r>
              <a:rPr dirty="0" sz="2000">
                <a:latin typeface="Times New Roman"/>
                <a:cs typeface="Times New Roman"/>
              </a:rPr>
              <a:t> big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algn="just" marL="355600" marR="33845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PC blades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VDI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the</a:t>
            </a:r>
            <a:r>
              <a:rPr dirty="0" sz="2000" spc="-5">
                <a:latin typeface="Times New Roman"/>
                <a:cs typeface="Times New Roman"/>
              </a:rPr>
              <a:t> provider’s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center.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this.</a:t>
            </a:r>
            <a:endParaRPr sz="2000">
              <a:latin typeface="Times New Roman"/>
              <a:cs typeface="Times New Roman"/>
            </a:endParaRPr>
          </a:p>
          <a:p>
            <a:pPr algn="just" marL="469900" marR="1555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average </a:t>
            </a:r>
            <a:r>
              <a:rPr dirty="0" sz="2000" spc="-5">
                <a:latin typeface="Times New Roman"/>
                <a:cs typeface="Times New Roman"/>
              </a:rPr>
              <a:t>deployment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for a server in a data center is about five days. This includes </a:t>
            </a:r>
            <a:r>
              <a:rPr dirty="0" sz="2000" spc="-5">
                <a:latin typeface="Times New Roman"/>
                <a:cs typeface="Times New Roman"/>
              </a:rPr>
              <a:t>all the setup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5–10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 and the provider already has the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software ready for you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set 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five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seconds.</a:t>
            </a:r>
            <a:endParaRPr sz="20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>
                <a:latin typeface="Times New Roman"/>
                <a:cs typeface="Times New Roman"/>
              </a:rPr>
              <a:t> 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department—you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course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month—it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>
                <a:latin typeface="Times New Roman"/>
                <a:cs typeface="Times New Roman"/>
              </a:rPr>
              <a:t> speed.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88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can get as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resources as you need for these desktops. And, if the HR </a:t>
            </a:r>
            <a:r>
              <a:rPr dirty="0" sz="2000" spc="-5">
                <a:latin typeface="Times New Roman"/>
                <a:cs typeface="Times New Roman"/>
              </a:rPr>
              <a:t>department </a:t>
            </a:r>
            <a:r>
              <a:rPr dirty="0" sz="2000">
                <a:latin typeface="Times New Roman"/>
                <a:cs typeface="Times New Roman"/>
              </a:rPr>
              <a:t>needs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 resources,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0">
                <a:latin typeface="Times New Roman"/>
                <a:cs typeface="Times New Roman"/>
              </a:rPr>
              <a:t> ready,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well.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York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Hong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Kong,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the New </a:t>
            </a:r>
            <a:r>
              <a:rPr dirty="0" sz="2000" spc="-50">
                <a:latin typeface="Times New Roman"/>
                <a:cs typeface="Times New Roman"/>
              </a:rPr>
              <a:t>York </a:t>
            </a:r>
            <a:r>
              <a:rPr dirty="0" sz="2000" spc="-5">
                <a:latin typeface="Times New Roman"/>
                <a:cs typeface="Times New Roman"/>
              </a:rPr>
              <a:t>office </a:t>
            </a:r>
            <a:r>
              <a:rPr dirty="0" sz="2000">
                <a:latin typeface="Times New Roman"/>
                <a:cs typeface="Times New Roman"/>
              </a:rPr>
              <a:t>is dark and everyone is asleep, you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use the </a:t>
            </a:r>
            <a:r>
              <a:rPr dirty="0" sz="2000" spc="-5">
                <a:latin typeface="Times New Roman"/>
                <a:cs typeface="Times New Roman"/>
              </a:rPr>
              <a:t>same </a:t>
            </a:r>
            <a:r>
              <a:rPr dirty="0" sz="2000">
                <a:latin typeface="Times New Roman"/>
                <a:cs typeface="Times New Roman"/>
              </a:rPr>
              <a:t>resources for Hong Kong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5159" y="1210055"/>
            <a:ext cx="1002792" cy="801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273665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marR="508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The upfront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transforms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 client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fixed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incrementally.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attractive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companies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5159" y="1210055"/>
            <a:ext cx="1002792" cy="801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84008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(DaaS)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 a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two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main</a:t>
            </a:r>
            <a:r>
              <a:rPr dirty="0" sz="2000">
                <a:latin typeface="Times New Roman"/>
                <a:cs typeface="Times New Roman"/>
              </a:rPr>
              <a:t> players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Desktone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Virtual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Bridges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3562858"/>
            <a:ext cx="1106614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Times New Roman"/>
                <a:cs typeface="Times New Roman"/>
              </a:rPr>
              <a:t>Desktone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</a:t>
            </a:r>
            <a:r>
              <a:rPr dirty="0" sz="2000" spc="-10" b="1">
                <a:latin typeface="Times New Roman"/>
                <a:cs typeface="Times New Roman"/>
              </a:rPr>
              <a:t>www.desktone.com</a:t>
            </a:r>
            <a:r>
              <a:rPr dirty="0" sz="2000" spc="-10">
                <a:latin typeface="Times New Roman"/>
                <a:cs typeface="Times New Roman"/>
              </a:rPr>
              <a:t>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 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calls</a:t>
            </a:r>
            <a:r>
              <a:rPr dirty="0" sz="2000">
                <a:latin typeface="Times New Roman"/>
                <a:cs typeface="Times New Roman"/>
              </a:rPr>
              <a:t> the Desktone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Virtual-D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unified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 </a:t>
            </a:r>
            <a:r>
              <a:rPr dirty="0" sz="2000" spc="-5">
                <a:latin typeface="Times New Roman"/>
                <a:cs typeface="Times New Roman"/>
              </a:rPr>
              <a:t>virtualization platform. </a:t>
            </a:r>
            <a:r>
              <a:rPr dirty="0" sz="2000">
                <a:latin typeface="Times New Roman"/>
                <a:cs typeface="Times New Roman"/>
              </a:rPr>
              <a:t>It actually integrates discrete </a:t>
            </a:r>
            <a:r>
              <a:rPr dirty="0" sz="2000" spc="-5">
                <a:latin typeface="Times New Roman"/>
                <a:cs typeface="Times New Roman"/>
              </a:rPr>
              <a:t>virtualization </a:t>
            </a:r>
            <a:r>
              <a:rPr dirty="0" sz="2000">
                <a:latin typeface="Times New Roman"/>
                <a:cs typeface="Times New Roman"/>
              </a:rPr>
              <a:t>technology (application,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allows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single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tiered: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Enterprise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enterprise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manages </a:t>
            </a:r>
            <a:r>
              <a:rPr dirty="0" sz="2000">
                <a:latin typeface="Times New Roman"/>
                <a:cs typeface="Times New Roman"/>
              </a:rPr>
              <a:t>the 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system,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licensing.</a:t>
            </a:r>
            <a:endParaRPr sz="2000">
              <a:latin typeface="Times New Roman"/>
              <a:cs typeface="Times New Roman"/>
            </a:endParaRPr>
          </a:p>
          <a:p>
            <a:pPr lvl="1" marL="812800" marR="368935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</a:t>
            </a:r>
            <a:r>
              <a:rPr dirty="0" sz="2000" spc="-5">
                <a:latin typeface="Times New Roman"/>
                <a:cs typeface="Times New Roman"/>
              </a:rPr>
              <a:t>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VDI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9975" y="6001308"/>
            <a:ext cx="1064958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Desktone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grid—what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access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fabric.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fabric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3559" y="1784604"/>
            <a:ext cx="1766316" cy="17663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0216" y="4352544"/>
            <a:ext cx="1746503" cy="62026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30626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(DaaS)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5040" y="1164336"/>
            <a:ext cx="1746503" cy="6202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9339" y="1607819"/>
            <a:ext cx="7240523" cy="51130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93780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(DaaS)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2.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Bridges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1651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Virtual </a:t>
            </a:r>
            <a:r>
              <a:rPr dirty="0" sz="2000">
                <a:latin typeface="Times New Roman"/>
                <a:cs typeface="Times New Roman"/>
              </a:rPr>
              <a:t>Bridges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b="1">
                <a:latin typeface="Times New Roman"/>
                <a:cs typeface="Times New Roman"/>
              </a:rPr>
              <a:t>www.vbridges.com</a:t>
            </a:r>
            <a:r>
              <a:rPr dirty="0" sz="2000" spc="-5">
                <a:latin typeface="Times New Roman"/>
                <a:cs typeface="Times New Roman"/>
              </a:rPr>
              <a:t>) </a:t>
            </a:r>
            <a:r>
              <a:rPr dirty="0" sz="2000">
                <a:latin typeface="Times New Roman"/>
                <a:cs typeface="Times New Roman"/>
              </a:rPr>
              <a:t>was </a:t>
            </a:r>
            <a:r>
              <a:rPr dirty="0" sz="2000" spc="-5">
                <a:latin typeface="Times New Roman"/>
                <a:cs typeface="Times New Roman"/>
              </a:rPr>
              <a:t>established </a:t>
            </a:r>
            <a:r>
              <a:rPr dirty="0" sz="2000">
                <a:latin typeface="Times New Roman"/>
                <a:cs typeface="Times New Roman"/>
              </a:rPr>
              <a:t>in 2000 to create VDI on Linux servers. It </a:t>
            </a:r>
            <a:r>
              <a:rPr dirty="0" sz="2000" spc="-5">
                <a:latin typeface="Times New Roman"/>
                <a:cs typeface="Times New Roman"/>
              </a:rPr>
              <a:t>offers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(VERDE),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Linux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VDI.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 recently partnered with IBM and others to </a:t>
            </a:r>
            <a:r>
              <a:rPr dirty="0" sz="2000" spc="-5">
                <a:latin typeface="Times New Roman"/>
                <a:cs typeface="Times New Roman"/>
              </a:rPr>
              <a:t>offer </a:t>
            </a:r>
            <a:r>
              <a:rPr dirty="0" sz="2000" spc="-45">
                <a:latin typeface="Times New Roman"/>
                <a:cs typeface="Times New Roman"/>
              </a:rPr>
              <a:t>SMART, </a:t>
            </a:r>
            <a:r>
              <a:rPr dirty="0" sz="2000">
                <a:latin typeface="Times New Roman"/>
                <a:cs typeface="Times New Roman"/>
              </a:rPr>
              <a:t>a business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 spc="-15">
                <a:latin typeface="Times New Roman"/>
                <a:cs typeface="Times New Roman"/>
              </a:rPr>
              <a:t>strategy.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 runs open standards-based </a:t>
            </a:r>
            <a:r>
              <a:rPr dirty="0" sz="2000" spc="-5">
                <a:latin typeface="Times New Roman"/>
                <a:cs typeface="Times New Roman"/>
              </a:rPr>
              <a:t>email, </a:t>
            </a:r>
            <a:r>
              <a:rPr dirty="0" sz="2000">
                <a:latin typeface="Times New Roman"/>
                <a:cs typeface="Times New Roman"/>
              </a:rPr>
              <a:t>word processing, spreadsheets, unified </a:t>
            </a:r>
            <a:r>
              <a:rPr dirty="0" sz="2000" spc="-5">
                <a:latin typeface="Times New Roman"/>
                <a:cs typeface="Times New Roman"/>
              </a:rPr>
              <a:t>communication, social </a:t>
            </a:r>
            <a:r>
              <a:rPr dirty="0" sz="2000">
                <a:latin typeface="Times New Roman"/>
                <a:cs typeface="Times New Roman"/>
              </a:rPr>
              <a:t> networking,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laptop,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browser,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Linux-based server </a:t>
            </a:r>
            <a:r>
              <a:rPr dirty="0" sz="2000" spc="-5">
                <a:latin typeface="Times New Roman"/>
                <a:cs typeface="Times New Roman"/>
              </a:rPr>
              <a:t>configuration. </a:t>
            </a:r>
            <a:r>
              <a:rPr dirty="0" sz="2000">
                <a:latin typeface="Times New Roman"/>
                <a:cs typeface="Times New Roman"/>
              </a:rPr>
              <a:t>The solutions </a:t>
            </a:r>
            <a:r>
              <a:rPr dirty="0" sz="2000" spc="-5">
                <a:latin typeface="Times New Roman"/>
                <a:cs typeface="Times New Roman"/>
              </a:rPr>
              <a:t>combine </a:t>
            </a:r>
            <a:r>
              <a:rPr dirty="0" sz="2000">
                <a:latin typeface="Times New Roman"/>
                <a:cs typeface="Times New Roman"/>
              </a:rPr>
              <a:t>VERDE with the Ubuntu desktop Linux OS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Canonical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www.canonical.com</a:t>
            </a:r>
            <a:r>
              <a:rPr dirty="0" sz="2000" spc="-10">
                <a:latin typeface="Times New Roman"/>
                <a:cs typeface="Times New Roman"/>
              </a:rPr>
              <a:t>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IBM’s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collaboration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productivity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6083" y="1176527"/>
            <a:ext cx="1775460" cy="11795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2139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terms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monitor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least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 </a:t>
            </a:r>
            <a:r>
              <a:rPr dirty="0" sz="2000" b="1">
                <a:latin typeface="Times New Roman"/>
                <a:cs typeface="Times New Roman"/>
              </a:rPr>
              <a:t>key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performance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indicators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(KPIs)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regardless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Annual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device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metric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preferable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total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uncontrollable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0447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Availability</a:t>
            </a:r>
            <a:r>
              <a:rPr dirty="0" sz="2000" spc="-15">
                <a:latin typeface="Times New Roman"/>
                <a:cs typeface="Times New Roman"/>
              </a:rPr>
              <a:t>: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metric,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measures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uptime,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5">
                <a:latin typeface="Times New Roman"/>
                <a:cs typeface="Times New Roman"/>
              </a:rPr>
              <a:t> 100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percent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virtualized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8819" y="5193791"/>
            <a:ext cx="1996439" cy="15255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6331" y="1075944"/>
            <a:ext cx="1353312" cy="9509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32490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kept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irrespective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chosen: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Asset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 marR="7366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No </a:t>
            </a:r>
            <a:r>
              <a:rPr dirty="0" sz="2000" spc="-10">
                <a:latin typeface="Times New Roman"/>
                <a:cs typeface="Times New Roman"/>
              </a:rPr>
              <a:t>matter </a:t>
            </a:r>
            <a:r>
              <a:rPr dirty="0" sz="2000">
                <a:latin typeface="Times New Roman"/>
                <a:cs typeface="Times New Roman"/>
              </a:rPr>
              <a:t>what the </a:t>
            </a:r>
            <a:r>
              <a:rPr dirty="0" sz="2000" spc="-5">
                <a:latin typeface="Times New Roman"/>
                <a:cs typeface="Times New Roman"/>
              </a:rPr>
              <a:t>client </a:t>
            </a:r>
            <a:r>
              <a:rPr dirty="0" sz="2000">
                <a:latin typeface="Times New Roman"/>
                <a:cs typeface="Times New Roman"/>
              </a:rPr>
              <a:t>environment is (cellphone, </a:t>
            </a:r>
            <a:r>
              <a:rPr dirty="0" sz="2000" spc="-15">
                <a:latin typeface="Times New Roman"/>
                <a:cs typeface="Times New Roman"/>
              </a:rPr>
              <a:t>BlackBerry, </a:t>
            </a:r>
            <a:r>
              <a:rPr dirty="0" sz="2000">
                <a:latin typeface="Times New Roman"/>
                <a:cs typeface="Times New Roman"/>
              </a:rPr>
              <a:t>thin </a:t>
            </a:r>
            <a:r>
              <a:rPr dirty="0" sz="2000" spc="-5">
                <a:latin typeface="Times New Roman"/>
                <a:cs typeface="Times New Roman"/>
              </a:rPr>
              <a:t>client, etc.), activities </a:t>
            </a:r>
            <a:r>
              <a:rPr dirty="0" sz="2000">
                <a:latin typeface="Times New Roman"/>
                <a:cs typeface="Times New Roman"/>
              </a:rPr>
              <a:t>within 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container need to be registered, </a:t>
            </a:r>
            <a:r>
              <a:rPr dirty="0" sz="2000" spc="-5">
                <a:latin typeface="Times New Roman"/>
                <a:cs typeface="Times New Roman"/>
              </a:rPr>
              <a:t>monitored, </a:t>
            </a:r>
            <a:r>
              <a:rPr dirty="0" sz="2000">
                <a:latin typeface="Times New Roman"/>
                <a:cs typeface="Times New Roman"/>
              </a:rPr>
              <a:t>and tracked based on both the hardware </a:t>
            </a:r>
            <a:r>
              <a:rPr dirty="0" sz="2000" spc="-5">
                <a:latin typeface="Times New Roman"/>
                <a:cs typeface="Times New Roman"/>
              </a:rPr>
              <a:t>itself, </a:t>
            </a:r>
            <a:r>
              <a:rPr dirty="0" sz="2000">
                <a:latin typeface="Times New Roman"/>
                <a:cs typeface="Times New Roman"/>
              </a:rPr>
              <a:t>the software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>
                <a:latin typeface="Times New Roman"/>
                <a:cs typeface="Times New Roman"/>
              </a:rPr>
              <a:t> various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monitoring:</a:t>
            </a:r>
            <a:endParaRPr sz="2000">
              <a:latin typeface="Times New Roman"/>
              <a:cs typeface="Times New Roman"/>
            </a:endParaRPr>
          </a:p>
          <a:p>
            <a:pPr marL="469900" marR="17081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Activities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 </a:t>
            </a:r>
            <a:r>
              <a:rPr dirty="0" sz="2000" spc="-5">
                <a:latin typeface="Times New Roman"/>
                <a:cs typeface="Times New Roman"/>
              </a:rPr>
              <a:t>monitor</a:t>
            </a:r>
            <a:r>
              <a:rPr dirty="0" sz="2000">
                <a:latin typeface="Times New Roman"/>
                <a:cs typeface="Times New Roman"/>
              </a:rPr>
              <a:t> 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happening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each</a:t>
            </a:r>
            <a:r>
              <a:rPr dirty="0" sz="2000" spc="-5">
                <a:latin typeface="Times New Roman"/>
                <a:cs typeface="Times New Roman"/>
              </a:rPr>
              <a:t> client,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tasks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 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coordination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Change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management:</a:t>
            </a:r>
            <a:endParaRPr sz="2000">
              <a:latin typeface="Times New Roman"/>
              <a:cs typeface="Times New Roman"/>
            </a:endParaRPr>
          </a:p>
          <a:p>
            <a:pPr marL="469900" marR="60769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Activities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hardware.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golden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still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important.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golden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something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wrong,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administrator simply </a:t>
            </a:r>
            <a:r>
              <a:rPr dirty="0" sz="2000">
                <a:latin typeface="Times New Roman"/>
                <a:cs typeface="Times New Roman"/>
              </a:rPr>
              <a:t>gives that user a new copy of the </a:t>
            </a:r>
            <a:r>
              <a:rPr dirty="0" sz="2000" spc="-5">
                <a:latin typeface="Times New Roman"/>
                <a:cs typeface="Times New Roman"/>
              </a:rPr>
              <a:t>same image </a:t>
            </a:r>
            <a:r>
              <a:rPr dirty="0" sz="2000">
                <a:latin typeface="Times New Roman"/>
                <a:cs typeface="Times New Roman"/>
              </a:rPr>
              <a:t>so that there is </a:t>
            </a:r>
            <a:r>
              <a:rPr dirty="0" sz="2000" spc="-5">
                <a:latin typeface="Times New Roman"/>
                <a:cs typeface="Times New Roman"/>
              </a:rPr>
              <a:t>less management </a:t>
            </a:r>
            <a:r>
              <a:rPr dirty="0" sz="2000">
                <a:latin typeface="Times New Roman"/>
                <a:cs typeface="Times New Roman"/>
              </a:rPr>
              <a:t> needed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 individual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user.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3635" y="1275588"/>
            <a:ext cx="1053083" cy="7665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" y="3558540"/>
            <a:ext cx="812291" cy="800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2195" y="3957828"/>
            <a:ext cx="1228344" cy="8747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56950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Desktops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Security:</a:t>
            </a:r>
            <a:endParaRPr sz="2000">
              <a:latin typeface="Times New Roman"/>
              <a:cs typeface="Times New Roman"/>
            </a:endParaRPr>
          </a:p>
          <a:p>
            <a:pPr marL="469900" marR="61087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Activities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whole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threats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authenticating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facilities.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Governance: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 services need to be considered in connection with your governance strategy and your </a:t>
            </a:r>
            <a:r>
              <a:rPr dirty="0" sz="2000" spc="-5">
                <a:latin typeface="Times New Roman"/>
                <a:cs typeface="Times New Roman"/>
              </a:rPr>
              <a:t>ability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industry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government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(like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Sarbanes-Oxley,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Insurance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bil</a:t>
            </a:r>
            <a:r>
              <a:rPr dirty="0" sz="2000" spc="-2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ty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-3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10">
                <a:latin typeface="Times New Roman"/>
                <a:cs typeface="Times New Roman"/>
              </a:rPr>
              <a:t>)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desktops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stored.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regulations.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1531" y="1127760"/>
            <a:ext cx="1885187" cy="9067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1531" y="5469635"/>
            <a:ext cx="1885187" cy="12512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59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9689" y="2788157"/>
            <a:ext cx="715264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1189" marR="5080" indent="-1889125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Service-Oriented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Architecture </a:t>
            </a:r>
            <a:r>
              <a:rPr dirty="0" sz="4000" spc="-109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and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20" b="1">
                <a:latin typeface="Arial"/>
                <a:cs typeface="Arial"/>
              </a:rPr>
              <a:t>the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Cloud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19" y="2788157"/>
            <a:ext cx="946785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Managing</a:t>
            </a:r>
            <a:r>
              <a:rPr dirty="0" sz="400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and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Securing Cloud Services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61725" cy="5513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Ori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nted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3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chitectu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6482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essentially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collection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>
                <a:latin typeface="Times New Roman"/>
                <a:cs typeface="Times New Roman"/>
              </a:rPr>
              <a:t> 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 </a:t>
            </a:r>
            <a:r>
              <a:rPr dirty="0" sz="2000" spc="-20">
                <a:latin typeface="Times New Roman"/>
                <a:cs typeface="Times New Roman"/>
              </a:rPr>
              <a:t>other.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communication </a:t>
            </a:r>
            <a:r>
              <a:rPr dirty="0" sz="2000">
                <a:latin typeface="Times New Roman"/>
                <a:cs typeface="Times New Roman"/>
              </a:rPr>
              <a:t>can involve </a:t>
            </a:r>
            <a:r>
              <a:rPr dirty="0" sz="2000" spc="-5">
                <a:latin typeface="Times New Roman"/>
                <a:cs typeface="Times New Roman"/>
              </a:rPr>
              <a:t>either simple </a:t>
            </a:r>
            <a:r>
              <a:rPr dirty="0" sz="2000">
                <a:latin typeface="Times New Roman"/>
                <a:cs typeface="Times New Roman"/>
              </a:rPr>
              <a:t>data passing or it could involve two or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 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coordinating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activity.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61925" indent="-342900">
              <a:lnSpc>
                <a:spcPct val="100000"/>
              </a:lnSpc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of the key benefits of a service oriented approach is that the software is designed to reflect best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practices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instead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making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rigid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structure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Cloud services benefit the business by taking best </a:t>
            </a:r>
            <a:r>
              <a:rPr dirty="0" sz="2000" spc="-5">
                <a:latin typeface="Times New Roman"/>
                <a:cs typeface="Times New Roman"/>
              </a:rPr>
              <a:t>practices </a:t>
            </a:r>
            <a:r>
              <a:rPr dirty="0" sz="2000">
                <a:latin typeface="Times New Roman"/>
                <a:cs typeface="Times New Roman"/>
              </a:rPr>
              <a:t>and business process focus of SOA to the next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 architect solutions by using a </a:t>
            </a:r>
            <a:r>
              <a:rPr dirty="0" sz="2000" spc="-5">
                <a:latin typeface="Times New Roman"/>
                <a:cs typeface="Times New Roman"/>
              </a:rPr>
              <a:t>service-oriented </a:t>
            </a:r>
            <a:r>
              <a:rPr dirty="0" sz="2000">
                <a:latin typeface="Times New Roman"/>
                <a:cs typeface="Times New Roman"/>
              </a:rPr>
              <a:t>approach to deliver services with the expected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scalability.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5459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service-oriented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(SOA)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building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 </a:t>
            </a:r>
            <a:r>
              <a:rPr dirty="0" sz="2000">
                <a:latin typeface="Times New Roman"/>
                <a:cs typeface="Times New Roman"/>
              </a:rPr>
              <a:t>business processes or services through a set of loosely coupled, black-box components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orchestrated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well-defined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4896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Servic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-Ori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nt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3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chitectu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291" y="524383"/>
            <a:ext cx="2893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4892" y="1680972"/>
            <a:ext cx="6801611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397" y="1076020"/>
            <a:ext cx="22485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Characterizing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397" y="1686306"/>
            <a:ext cx="11256645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principal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characteristics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black-box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component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architecture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box</a:t>
            </a:r>
            <a:r>
              <a:rPr dirty="0" sz="2000" spc="-5">
                <a:latin typeface="Times New Roman"/>
                <a:cs typeface="Times New Roman"/>
              </a:rPr>
              <a:t> lets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applications;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simply </a:t>
            </a:r>
            <a:r>
              <a:rPr dirty="0" sz="2000">
                <a:latin typeface="Times New Roman"/>
                <a:cs typeface="Times New Roman"/>
              </a:rPr>
              <a:t>adds a fairly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adapter to </a:t>
            </a:r>
            <a:r>
              <a:rPr dirty="0" sz="2000" spc="-5">
                <a:latin typeface="Times New Roman"/>
                <a:cs typeface="Times New Roman"/>
              </a:rPr>
              <a:t>them.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need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know every </a:t>
            </a:r>
            <a:r>
              <a:rPr dirty="0" sz="2000" spc="-5">
                <a:latin typeface="Times New Roman"/>
                <a:cs typeface="Times New Roman"/>
              </a:rPr>
              <a:t>detail </a:t>
            </a:r>
            <a:r>
              <a:rPr dirty="0" sz="2000">
                <a:latin typeface="Times New Roman"/>
                <a:cs typeface="Times New Roman"/>
              </a:rPr>
              <a:t>of what is inside each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whenever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20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SOA components </a:t>
            </a:r>
            <a:r>
              <a:rPr dirty="0" sz="2000" spc="-10" b="1">
                <a:latin typeface="Times New Roman"/>
                <a:cs typeface="Times New Roman"/>
              </a:rPr>
              <a:t>are </a:t>
            </a:r>
            <a:r>
              <a:rPr dirty="0" sz="2000" b="1">
                <a:latin typeface="Times New Roman"/>
                <a:cs typeface="Times New Roman"/>
              </a:rPr>
              <a:t>loosely coupled</a:t>
            </a:r>
            <a:r>
              <a:rPr dirty="0" sz="2000">
                <a:latin typeface="Times New Roman"/>
                <a:cs typeface="Times New Roman"/>
              </a:rPr>
              <a:t>. Software components are loosely coupled if they are designed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interact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standardized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minimizes</a:t>
            </a:r>
            <a:r>
              <a:rPr dirty="0" sz="2000">
                <a:latin typeface="Times New Roman"/>
                <a:cs typeface="Times New Roman"/>
              </a:rPr>
              <a:t> dependencies.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loosely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coupled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 component and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a request; the second component carries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the request and, if </a:t>
            </a:r>
            <a:r>
              <a:rPr dirty="0" sz="2000" spc="-15">
                <a:latin typeface="Times New Roman"/>
                <a:cs typeface="Times New Roman"/>
              </a:rPr>
              <a:t>necessary,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passes the data back to the first. Each </a:t>
            </a:r>
            <a:r>
              <a:rPr dirty="0" sz="2000" spc="-5">
                <a:latin typeface="Times New Roman"/>
                <a:cs typeface="Times New Roman"/>
              </a:rPr>
              <a:t>component offers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small </a:t>
            </a:r>
            <a:r>
              <a:rPr dirty="0" sz="2000">
                <a:latin typeface="Times New Roman"/>
                <a:cs typeface="Times New Roman"/>
              </a:rPr>
              <a:t>range of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services to other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387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components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are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orchestrated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link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through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5" b="1">
                <a:latin typeface="Times New Roman"/>
                <a:cs typeface="Times New Roman"/>
              </a:rPr>
              <a:t> processes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 deliver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well-defined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level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 service</a:t>
            </a:r>
            <a:r>
              <a:rPr dirty="0" sz="2000">
                <a:latin typeface="Times New Roman"/>
                <a:cs typeface="Times New Roman"/>
              </a:rPr>
              <a:t>. SOA creates a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arrangement of components that, </a:t>
            </a:r>
            <a:r>
              <a:rPr dirty="0" sz="2000" spc="-10">
                <a:latin typeface="Times New Roman"/>
                <a:cs typeface="Times New Roman"/>
              </a:rPr>
              <a:t>together, </a:t>
            </a:r>
            <a:r>
              <a:rPr dirty="0" sz="2000">
                <a:latin typeface="Times New Roman"/>
                <a:cs typeface="Times New Roman"/>
              </a:rPr>
              <a:t>deliver a very </a:t>
            </a:r>
            <a:r>
              <a:rPr dirty="0" sz="2000" spc="-5">
                <a:latin typeface="Times New Roman"/>
                <a:cs typeface="Times New Roman"/>
              </a:rPr>
              <a:t>complex </a:t>
            </a:r>
            <a:r>
              <a:rPr dirty="0" sz="2000">
                <a:latin typeface="Times New Roman"/>
                <a:cs typeface="Times New Roman"/>
              </a:rPr>
              <a:t> business service. </a:t>
            </a:r>
            <a:r>
              <a:rPr dirty="0" sz="2000" spc="-10">
                <a:latin typeface="Times New Roman"/>
                <a:cs typeface="Times New Roman"/>
              </a:rPr>
              <a:t>Simultaneously, </a:t>
            </a:r>
            <a:r>
              <a:rPr dirty="0" sz="2000">
                <a:latin typeface="Times New Roman"/>
                <a:cs typeface="Times New Roman"/>
              </a:rPr>
              <a:t>SOA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provide acceptable service levels. </a:t>
            </a: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that end,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 ensure a dependable service </a:t>
            </a:r>
            <a:r>
              <a:rPr dirty="0" sz="2000" spc="-5">
                <a:latin typeface="Times New Roman"/>
                <a:cs typeface="Times New Roman"/>
              </a:rPr>
              <a:t>level. </a:t>
            </a:r>
            <a:r>
              <a:rPr dirty="0" sz="2000">
                <a:latin typeface="Times New Roman"/>
                <a:cs typeface="Times New Roman"/>
              </a:rPr>
              <a:t>Service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tied </a:t>
            </a:r>
            <a:r>
              <a:rPr dirty="0" sz="2000">
                <a:latin typeface="Times New Roman"/>
                <a:cs typeface="Times New Roman"/>
              </a:rPr>
              <a:t>directly to the best </a:t>
            </a:r>
            <a:r>
              <a:rPr dirty="0" sz="2000" spc="-5">
                <a:latin typeface="Times New Roman"/>
                <a:cs typeface="Times New Roman"/>
              </a:rPr>
              <a:t>practices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conducting business, </a:t>
            </a:r>
            <a:r>
              <a:rPr dirty="0" sz="2000" spc="-5">
                <a:latin typeface="Times New Roman"/>
                <a:cs typeface="Times New Roman"/>
              </a:rPr>
              <a:t>commonly </a:t>
            </a:r>
            <a:r>
              <a:rPr dirty="0" sz="2000">
                <a:latin typeface="Times New Roman"/>
                <a:cs typeface="Times New Roman"/>
              </a:rPr>
              <a:t>referred to as business process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(BPM)—BPM focuses </a:t>
            </a:r>
            <a:r>
              <a:rPr dirty="0" sz="2000" spc="5">
                <a:latin typeface="Times New Roman"/>
                <a:cs typeface="Times New Roman"/>
              </a:rPr>
              <a:t>on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align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6297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Fund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menta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mponents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45910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Enterprise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 (ESB)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>
                <a:latin typeface="Times New Roman"/>
                <a:cs typeface="Times New Roman"/>
              </a:rPr>
              <a:t> 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SOA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implementation.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Registry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Repository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 where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located.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Orchestration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Manager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people,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Broker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flow.</a:t>
            </a:r>
            <a:endParaRPr sz="2000">
              <a:latin typeface="Times New Roman"/>
              <a:cs typeface="Times New Roman"/>
            </a:endParaRPr>
          </a:p>
          <a:p>
            <a:pPr marL="355600" marR="412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underneath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predictable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960119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play,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independently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other.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together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flow.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3704" y="5625084"/>
            <a:ext cx="1984248" cy="10744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385952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Fund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menta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SOA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mponents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4926838" y="1618233"/>
            <a:ext cx="2347595" cy="1780539"/>
            <a:chOff x="4926838" y="1618233"/>
            <a:chExt cx="2347595" cy="1780539"/>
          </a:xfrm>
        </p:grpSpPr>
        <p:sp>
          <p:nvSpPr>
            <p:cNvPr id="5" name="object 5"/>
            <p:cNvSpPr/>
            <p:nvPr/>
          </p:nvSpPr>
          <p:spPr>
            <a:xfrm>
              <a:off x="4933188" y="1624583"/>
              <a:ext cx="2074545" cy="1527175"/>
            </a:xfrm>
            <a:custGeom>
              <a:avLst/>
              <a:gdLst/>
              <a:ahLst/>
              <a:cxnLst/>
              <a:rect l="l" t="t" r="r" b="b"/>
              <a:pathLst>
                <a:path w="2074545" h="1527175">
                  <a:moveTo>
                    <a:pt x="2074164" y="0"/>
                  </a:moveTo>
                  <a:lnTo>
                    <a:pt x="0" y="0"/>
                  </a:lnTo>
                  <a:lnTo>
                    <a:pt x="0" y="1527048"/>
                  </a:lnTo>
                  <a:lnTo>
                    <a:pt x="2074164" y="1527048"/>
                  </a:lnTo>
                  <a:lnTo>
                    <a:pt x="207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33188" y="1624583"/>
              <a:ext cx="2074545" cy="1527175"/>
            </a:xfrm>
            <a:custGeom>
              <a:avLst/>
              <a:gdLst/>
              <a:ahLst/>
              <a:cxnLst/>
              <a:rect l="l" t="t" r="r" b="b"/>
              <a:pathLst>
                <a:path w="2074545" h="1527175">
                  <a:moveTo>
                    <a:pt x="0" y="1527048"/>
                  </a:moveTo>
                  <a:lnTo>
                    <a:pt x="2074164" y="1527048"/>
                  </a:lnTo>
                  <a:lnTo>
                    <a:pt x="2074164" y="0"/>
                  </a:lnTo>
                  <a:lnTo>
                    <a:pt x="0" y="0"/>
                  </a:lnTo>
                  <a:lnTo>
                    <a:pt x="0" y="15270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85588" y="1738883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2074164" y="0"/>
                  </a:moveTo>
                  <a:lnTo>
                    <a:pt x="0" y="0"/>
                  </a:lnTo>
                  <a:lnTo>
                    <a:pt x="0" y="1528572"/>
                  </a:lnTo>
                  <a:lnTo>
                    <a:pt x="2074164" y="1528572"/>
                  </a:lnTo>
                  <a:lnTo>
                    <a:pt x="207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85588" y="1738883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0" y="1528572"/>
                  </a:moveTo>
                  <a:lnTo>
                    <a:pt x="2074164" y="1528572"/>
                  </a:lnTo>
                  <a:lnTo>
                    <a:pt x="2074164" y="0"/>
                  </a:lnTo>
                  <a:lnTo>
                    <a:pt x="0" y="0"/>
                  </a:lnTo>
                  <a:lnTo>
                    <a:pt x="0" y="15285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93792" y="1863851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2074164" y="0"/>
                  </a:moveTo>
                  <a:lnTo>
                    <a:pt x="0" y="0"/>
                  </a:lnTo>
                  <a:lnTo>
                    <a:pt x="0" y="1528572"/>
                  </a:lnTo>
                  <a:lnTo>
                    <a:pt x="2074164" y="1528572"/>
                  </a:lnTo>
                  <a:lnTo>
                    <a:pt x="207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93792" y="1863851"/>
              <a:ext cx="2074545" cy="1529080"/>
            </a:xfrm>
            <a:custGeom>
              <a:avLst/>
              <a:gdLst/>
              <a:ahLst/>
              <a:cxnLst/>
              <a:rect l="l" t="t" r="r" b="b"/>
              <a:pathLst>
                <a:path w="2074545" h="1529079">
                  <a:moveTo>
                    <a:pt x="0" y="1528572"/>
                  </a:moveTo>
                  <a:lnTo>
                    <a:pt x="2074164" y="1528572"/>
                  </a:lnTo>
                  <a:lnTo>
                    <a:pt x="2074164" y="0"/>
                  </a:lnTo>
                  <a:lnTo>
                    <a:pt x="0" y="0"/>
                  </a:lnTo>
                  <a:lnTo>
                    <a:pt x="0" y="1528572"/>
                  </a:lnTo>
                  <a:close/>
                </a:path>
                <a:path w="2074545" h="1529079">
                  <a:moveTo>
                    <a:pt x="108204" y="1444752"/>
                  </a:moveTo>
                  <a:lnTo>
                    <a:pt x="534924" y="1444752"/>
                  </a:lnTo>
                  <a:lnTo>
                    <a:pt x="534924" y="1063752"/>
                  </a:lnTo>
                  <a:lnTo>
                    <a:pt x="108204" y="1063752"/>
                  </a:lnTo>
                  <a:lnTo>
                    <a:pt x="108204" y="1444752"/>
                  </a:lnTo>
                  <a:close/>
                </a:path>
                <a:path w="2074545" h="1529079">
                  <a:moveTo>
                    <a:pt x="716280" y="1444752"/>
                  </a:moveTo>
                  <a:lnTo>
                    <a:pt x="1143000" y="1444752"/>
                  </a:lnTo>
                  <a:lnTo>
                    <a:pt x="1143000" y="1063752"/>
                  </a:lnTo>
                  <a:lnTo>
                    <a:pt x="716280" y="1063752"/>
                  </a:lnTo>
                  <a:lnTo>
                    <a:pt x="716280" y="1444752"/>
                  </a:lnTo>
                  <a:close/>
                </a:path>
                <a:path w="2074545" h="1529079">
                  <a:moveTo>
                    <a:pt x="1325880" y="1444752"/>
                  </a:moveTo>
                  <a:lnTo>
                    <a:pt x="1752600" y="1444752"/>
                  </a:lnTo>
                  <a:lnTo>
                    <a:pt x="1752600" y="1063752"/>
                  </a:lnTo>
                  <a:lnTo>
                    <a:pt x="1325880" y="1063752"/>
                  </a:lnTo>
                  <a:lnTo>
                    <a:pt x="1325880" y="14447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272283" y="1969007"/>
            <a:ext cx="1828800" cy="1356360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algn="ctr" marL="278765" marR="270510" indent="-1905">
              <a:lnSpc>
                <a:spcPct val="100000"/>
              </a:lnSpc>
              <a:spcBef>
                <a:spcPts val="90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Business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Process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O</a:t>
            </a:r>
            <a:r>
              <a:rPr dirty="0" sz="1800" spc="-3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on 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76006" y="2118105"/>
            <a:ext cx="1826260" cy="1297940"/>
            <a:chOff x="8176006" y="2118105"/>
            <a:chExt cx="1826260" cy="1297940"/>
          </a:xfrm>
        </p:grpSpPr>
        <p:sp>
          <p:nvSpPr>
            <p:cNvPr id="13" name="object 13"/>
            <p:cNvSpPr/>
            <p:nvPr/>
          </p:nvSpPr>
          <p:spPr>
            <a:xfrm>
              <a:off x="8182356" y="2124455"/>
              <a:ext cx="1508760" cy="980440"/>
            </a:xfrm>
            <a:custGeom>
              <a:avLst/>
              <a:gdLst/>
              <a:ahLst/>
              <a:cxnLst/>
              <a:rect l="l" t="t" r="r" b="b"/>
              <a:pathLst>
                <a:path w="1508759" h="980439">
                  <a:moveTo>
                    <a:pt x="1508759" y="0"/>
                  </a:moveTo>
                  <a:lnTo>
                    <a:pt x="0" y="0"/>
                  </a:lnTo>
                  <a:lnTo>
                    <a:pt x="0" y="979932"/>
                  </a:lnTo>
                  <a:lnTo>
                    <a:pt x="1508759" y="979932"/>
                  </a:lnTo>
                  <a:lnTo>
                    <a:pt x="1508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182356" y="2124455"/>
              <a:ext cx="1813560" cy="1285240"/>
            </a:xfrm>
            <a:custGeom>
              <a:avLst/>
              <a:gdLst/>
              <a:ahLst/>
              <a:cxnLst/>
              <a:rect l="l" t="t" r="r" b="b"/>
              <a:pathLst>
                <a:path w="1813559" h="1285239">
                  <a:moveTo>
                    <a:pt x="0" y="979932"/>
                  </a:moveTo>
                  <a:lnTo>
                    <a:pt x="1508759" y="979932"/>
                  </a:lnTo>
                  <a:lnTo>
                    <a:pt x="1508759" y="0"/>
                  </a:lnTo>
                  <a:lnTo>
                    <a:pt x="0" y="0"/>
                  </a:lnTo>
                  <a:lnTo>
                    <a:pt x="0" y="979932"/>
                  </a:lnTo>
                  <a:close/>
                </a:path>
                <a:path w="1813559" h="1285239">
                  <a:moveTo>
                    <a:pt x="152400" y="1132332"/>
                  </a:moveTo>
                  <a:lnTo>
                    <a:pt x="1661159" y="1132332"/>
                  </a:lnTo>
                  <a:lnTo>
                    <a:pt x="1661159" y="152400"/>
                  </a:lnTo>
                  <a:lnTo>
                    <a:pt x="152400" y="152400"/>
                  </a:lnTo>
                  <a:lnTo>
                    <a:pt x="152400" y="1132332"/>
                  </a:lnTo>
                  <a:close/>
                </a:path>
                <a:path w="1813559" h="1285239">
                  <a:moveTo>
                    <a:pt x="304800" y="1284732"/>
                  </a:moveTo>
                  <a:lnTo>
                    <a:pt x="1813559" y="1284732"/>
                  </a:lnTo>
                  <a:lnTo>
                    <a:pt x="1813559" y="304800"/>
                  </a:lnTo>
                  <a:lnTo>
                    <a:pt x="304800" y="304800"/>
                  </a:lnTo>
                  <a:lnTo>
                    <a:pt x="304800" y="12847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393182" y="2463495"/>
            <a:ext cx="1590675" cy="78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Business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Apps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19125" algn="l"/>
                <a:tab pos="122872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F1	F2	F3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7156" y="2429255"/>
            <a:ext cx="1254760" cy="699135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wrap="square" lIns="0" tIns="187960" rIns="0" bIns="0" rtlCol="0" vert="horz">
            <a:spAutoFit/>
          </a:bodyPr>
          <a:lstStyle/>
          <a:p>
            <a:pPr marL="265430" indent="89535">
              <a:lnSpc>
                <a:spcPct val="100000"/>
              </a:lnSpc>
              <a:spcBef>
                <a:spcPts val="148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Business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dirty="0" sz="18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1601" y="4057650"/>
            <a:ext cx="8162925" cy="396240"/>
          </a:xfrm>
          <a:prstGeom prst="rect">
            <a:avLst/>
          </a:prstGeom>
          <a:ln w="19811">
            <a:solidFill>
              <a:srgbClr val="00AF5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algn="ctr" marL="20320">
              <a:lnSpc>
                <a:spcPct val="100000"/>
              </a:lnSpc>
              <a:spcBef>
                <a:spcPts val="355"/>
              </a:spcBef>
            </a:pPr>
            <a:r>
              <a:rPr dirty="0" sz="1800" spc="-10" b="1">
                <a:latin typeface="Calibri"/>
                <a:cs typeface="Calibri"/>
              </a:rPr>
              <a:t>Enterprise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Service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1601" y="5205984"/>
            <a:ext cx="1182370" cy="61912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algn="ctr" marR="13970">
              <a:lnSpc>
                <a:spcPct val="100000"/>
              </a:lnSpc>
              <a:spcBef>
                <a:spcPts val="160"/>
              </a:spcBef>
            </a:pP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SOA</a:t>
            </a:r>
            <a:endParaRPr sz="1800">
              <a:latin typeface="Calibri"/>
              <a:cs typeface="Calibri"/>
            </a:endParaRPr>
          </a:p>
          <a:p>
            <a:pPr algn="ctr" marR="13335">
              <a:lnSpc>
                <a:spcPct val="100000"/>
              </a:lnSpc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Registry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9915" y="5769864"/>
            <a:ext cx="1195070" cy="62039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297180" marR="252095" indent="-27940">
              <a:lnSpc>
                <a:spcPct val="100000"/>
              </a:lnSpc>
              <a:spcBef>
                <a:spcPts val="17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dirty="0" sz="1800" spc="5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e 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Broker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3515" y="5769864"/>
            <a:ext cx="1603375" cy="62039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384175" marR="242570" indent="-134620">
              <a:lnSpc>
                <a:spcPct val="100000"/>
              </a:lnSpc>
              <a:spcBef>
                <a:spcPts val="170"/>
              </a:spcBef>
            </a:pP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SOA</a:t>
            </a:r>
            <a:r>
              <a:rPr dirty="0" sz="1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Service </a:t>
            </a:r>
            <a:r>
              <a:rPr dirty="0" sz="1800" spc="-3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66404" y="5151120"/>
            <a:ext cx="1554480" cy="795655"/>
          </a:xfrm>
          <a:custGeom>
            <a:avLst/>
            <a:gdLst/>
            <a:ahLst/>
            <a:cxnLst/>
            <a:rect l="l" t="t" r="r" b="b"/>
            <a:pathLst>
              <a:path w="1554479" h="795654">
                <a:moveTo>
                  <a:pt x="0" y="795527"/>
                </a:moveTo>
                <a:lnTo>
                  <a:pt x="1554479" y="795527"/>
                </a:lnTo>
                <a:lnTo>
                  <a:pt x="1554479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566404" y="5151120"/>
            <a:ext cx="1554480" cy="79565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400685" marR="130175" indent="-260985">
              <a:lnSpc>
                <a:spcPct val="100000"/>
              </a:lnSpc>
              <a:spcBef>
                <a:spcPts val="86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uc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e 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22626" y="4453890"/>
            <a:ext cx="7620" cy="753110"/>
          </a:xfrm>
          <a:custGeom>
            <a:avLst/>
            <a:gdLst/>
            <a:ahLst/>
            <a:cxnLst/>
            <a:rect l="l" t="t" r="r" b="b"/>
            <a:pathLst>
              <a:path w="7619" h="753110">
                <a:moveTo>
                  <a:pt x="7619" y="0"/>
                </a:moveTo>
                <a:lnTo>
                  <a:pt x="0" y="75260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02658" y="4473702"/>
            <a:ext cx="0" cy="1297305"/>
          </a:xfrm>
          <a:custGeom>
            <a:avLst/>
            <a:gdLst/>
            <a:ahLst/>
            <a:cxnLst/>
            <a:rect l="l" t="t" r="r" b="b"/>
            <a:pathLst>
              <a:path w="0" h="1297304">
                <a:moveTo>
                  <a:pt x="0" y="0"/>
                </a:moveTo>
                <a:lnTo>
                  <a:pt x="0" y="129719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35902" y="4470653"/>
            <a:ext cx="0" cy="1301115"/>
          </a:xfrm>
          <a:custGeom>
            <a:avLst/>
            <a:gdLst/>
            <a:ahLst/>
            <a:cxnLst/>
            <a:rect l="l" t="t" r="r" b="b"/>
            <a:pathLst>
              <a:path w="0" h="1301114">
                <a:moveTo>
                  <a:pt x="0" y="0"/>
                </a:moveTo>
                <a:lnTo>
                  <a:pt x="0" y="130083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309354" y="4453890"/>
            <a:ext cx="7620" cy="753110"/>
          </a:xfrm>
          <a:custGeom>
            <a:avLst/>
            <a:gdLst/>
            <a:ahLst/>
            <a:cxnLst/>
            <a:rect l="l" t="t" r="r" b="b"/>
            <a:pathLst>
              <a:path w="7620" h="753110">
                <a:moveTo>
                  <a:pt x="7620" y="0"/>
                </a:moveTo>
                <a:lnTo>
                  <a:pt x="0" y="75260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87445" y="3326129"/>
            <a:ext cx="0" cy="715010"/>
          </a:xfrm>
          <a:custGeom>
            <a:avLst/>
            <a:gdLst/>
            <a:ahLst/>
            <a:cxnLst/>
            <a:rect l="l" t="t" r="r" b="b"/>
            <a:pathLst>
              <a:path w="0" h="715010">
                <a:moveTo>
                  <a:pt x="0" y="0"/>
                </a:moveTo>
                <a:lnTo>
                  <a:pt x="0" y="71450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33921" y="3393185"/>
            <a:ext cx="12700" cy="664210"/>
          </a:xfrm>
          <a:custGeom>
            <a:avLst/>
            <a:gdLst/>
            <a:ahLst/>
            <a:cxnLst/>
            <a:rect l="l" t="t" r="r" b="b"/>
            <a:pathLst>
              <a:path w="12700" h="664210">
                <a:moveTo>
                  <a:pt x="12445" y="0"/>
                </a:moveTo>
                <a:lnTo>
                  <a:pt x="0" y="66420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233154" y="3409950"/>
            <a:ext cx="9525" cy="624205"/>
          </a:xfrm>
          <a:custGeom>
            <a:avLst/>
            <a:gdLst/>
            <a:ahLst/>
            <a:cxnLst/>
            <a:rect l="l" t="t" r="r" b="b"/>
            <a:pathLst>
              <a:path w="9525" h="624204">
                <a:moveTo>
                  <a:pt x="9017" y="0"/>
                </a:moveTo>
                <a:lnTo>
                  <a:pt x="0" y="62395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41680" y="2222119"/>
            <a:ext cx="11353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43610" algn="l"/>
              </a:tabLst>
            </a:pPr>
            <a:r>
              <a:rPr dirty="0" sz="1800" spc="-5">
                <a:latin typeface="Calibri"/>
                <a:cs typeface="Calibri"/>
              </a:rPr>
              <a:t>Business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 	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65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6205" y="2788157"/>
            <a:ext cx="80410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Managing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the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Cloud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Environment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62360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72580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clear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understanding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the underlying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its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multitude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storage,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 databases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top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184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a</a:t>
            </a:r>
            <a:r>
              <a:rPr dirty="0" sz="2000" spc="-5">
                <a:latin typeface="Times New Roman"/>
                <a:cs typeface="Times New Roman"/>
              </a:rPr>
              <a:t> complex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 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parties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include the cloud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 spc="-10">
                <a:latin typeface="Times New Roman"/>
                <a:cs typeface="Times New Roman"/>
              </a:rPr>
              <a:t>provider, </a:t>
            </a:r>
            <a:r>
              <a:rPr dirty="0" sz="2000">
                <a:latin typeface="Times New Roman"/>
                <a:cs typeface="Times New Roman"/>
              </a:rPr>
              <a:t>a SaaS </a:t>
            </a:r>
            <a:r>
              <a:rPr dirty="0" sz="2000" spc="-10">
                <a:latin typeface="Times New Roman"/>
                <a:cs typeface="Times New Roman"/>
              </a:rPr>
              <a:t>provider, </a:t>
            </a:r>
            <a:r>
              <a:rPr dirty="0" sz="2000">
                <a:latin typeface="Times New Roman"/>
                <a:cs typeface="Times New Roman"/>
              </a:rPr>
              <a:t>and your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set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delivery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team.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Managing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provider(s)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customer.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2007" y="4910328"/>
            <a:ext cx="1290827" cy="8717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3378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Cloud—Service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 are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 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well-designed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efficiently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safely.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Unlike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center,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physical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components.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sure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based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>
                <a:latin typeface="Times New Roman"/>
                <a:cs typeface="Times New Roman"/>
              </a:rPr>
              <a:t> depend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type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cheap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necessarily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sophisticated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355600" marR="4425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Another provider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different levels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support and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act </a:t>
            </a:r>
            <a:r>
              <a:rPr dirty="0" sz="2000" spc="-5">
                <a:latin typeface="Times New Roman"/>
                <a:cs typeface="Times New Roman"/>
              </a:rPr>
              <a:t>more like an </a:t>
            </a:r>
            <a:r>
              <a:rPr dirty="0" sz="2000">
                <a:latin typeface="Times New Roman"/>
                <a:cs typeface="Times New Roman"/>
              </a:rPr>
              <a:t>outsourced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1507" y="3608832"/>
            <a:ext cx="1481327" cy="13868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58550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Cloud—Service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several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40715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providers—one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(SaaS)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another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(IaaS),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Assume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a SaaS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manage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leads.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center,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IaaS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something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wrong,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tough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figure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the source. If you are the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using the SaaS application, you will </a:t>
            </a:r>
            <a:r>
              <a:rPr dirty="0" sz="2000" spc="-5">
                <a:latin typeface="Times New Roman"/>
                <a:cs typeface="Times New Roman"/>
              </a:rPr>
              <a:t>call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15">
                <a:latin typeface="Times New Roman"/>
                <a:cs typeface="Times New Roman"/>
              </a:rPr>
              <a:t>provider.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sophisticated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 system?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30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harder than </a:t>
            </a:r>
            <a:r>
              <a:rPr dirty="0" sz="2000" spc="-5">
                <a:latin typeface="Times New Roman"/>
                <a:cs typeface="Times New Roman"/>
              </a:rPr>
              <a:t>it seems.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the problem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occur because the platform provider just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forgot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script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>
                <a:latin typeface="Times New Roman"/>
                <a:cs typeface="Times New Roman"/>
              </a:rPr>
              <a:t> be a power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outage.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5183" y="1127760"/>
            <a:ext cx="1572768" cy="11475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8964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Cloud—Customer</a:t>
            </a:r>
            <a:endParaRPr sz="20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/>
              <a:tabLst>
                <a:tab pos="393700" algn="l"/>
                <a:tab pos="3943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Provision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lvl="1" marL="812800" marR="2032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mechanism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them.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automated,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someone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manually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it?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administrative </a:t>
            </a:r>
            <a:r>
              <a:rPr dirty="0" sz="2000">
                <a:latin typeface="Times New Roman"/>
                <a:cs typeface="Times New Roman"/>
              </a:rPr>
              <a:t>function includes </a:t>
            </a:r>
            <a:r>
              <a:rPr dirty="0" sz="2000" spc="-5">
                <a:latin typeface="Times New Roman"/>
                <a:cs typeface="Times New Roman"/>
              </a:rPr>
              <a:t>setting </a:t>
            </a:r>
            <a:r>
              <a:rPr dirty="0" sz="2000">
                <a:latin typeface="Times New Roman"/>
                <a:cs typeface="Times New Roman"/>
              </a:rPr>
              <a:t>up your cloud environment as well as building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regardless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whether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4172458"/>
            <a:ext cx="11122025" cy="246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</a:tabLst>
            </a:pPr>
            <a:r>
              <a:rPr dirty="0" sz="2000" b="1">
                <a:latin typeface="Times New Roman"/>
                <a:cs typeface="Times New Roman"/>
              </a:rPr>
              <a:t>2.	Deal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with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incidents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problems</a:t>
            </a:r>
            <a:endParaRPr sz="2000">
              <a:latin typeface="Times New Roman"/>
              <a:cs typeface="Times New Roman"/>
            </a:endParaRPr>
          </a:p>
          <a:p>
            <a:pPr marL="469900" marR="73025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When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begins adopting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computing capabilities, you must </a:t>
            </a:r>
            <a:r>
              <a:rPr dirty="0" sz="2000">
                <a:latin typeface="Times New Roman"/>
                <a:cs typeface="Times New Roman"/>
              </a:rPr>
              <a:t>have a plan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 </a:t>
            </a:r>
            <a:r>
              <a:rPr dirty="0" sz="2000" spc="-5">
                <a:latin typeface="Times New Roman"/>
                <a:cs typeface="Times New Roman"/>
              </a:rPr>
              <a:t>problems </a:t>
            </a:r>
            <a:r>
              <a:rPr dirty="0" sz="2000">
                <a:latin typeface="Times New Roman"/>
                <a:cs typeface="Times New Roman"/>
              </a:rPr>
              <a:t>such as unexpected outages. Although the 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vendor will have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proactive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Depending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if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are a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>
                <a:latin typeface="Times New Roman"/>
                <a:cs typeface="Times New Roman"/>
              </a:rPr>
              <a:t>corporation using a cloud </a:t>
            </a:r>
            <a:r>
              <a:rPr dirty="0" sz="2000" spc="-5">
                <a:latin typeface="Times New Roman"/>
                <a:cs typeface="Times New Roman"/>
              </a:rPr>
              <a:t>service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15">
                <a:latin typeface="Times New Roman"/>
                <a:cs typeface="Times New Roman"/>
              </a:rPr>
              <a:t>company’s </a:t>
            </a:r>
            <a:r>
              <a:rPr dirty="0" sz="2000" spc="-10">
                <a:latin typeface="Times New Roman"/>
                <a:cs typeface="Times New Roman"/>
              </a:rPr>
              <a:t>email </a:t>
            </a:r>
            <a:r>
              <a:rPr dirty="0" sz="2000">
                <a:latin typeface="Times New Roman"/>
                <a:cs typeface="Times New Roman"/>
              </a:rPr>
              <a:t>services,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 probably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8271" y="1100327"/>
            <a:ext cx="1249679" cy="9784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58271" y="3665220"/>
            <a:ext cx="1187196" cy="847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524383"/>
            <a:ext cx="11143615" cy="284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1995"/>
              </a:spcBef>
            </a:pPr>
            <a:r>
              <a:rPr dirty="0" sz="2400" b="1">
                <a:latin typeface="Times New Roman"/>
                <a:cs typeface="Times New Roman"/>
              </a:rPr>
              <a:t>Managing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07645" marR="50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Using </a:t>
            </a:r>
            <a:r>
              <a:rPr dirty="0" sz="2400">
                <a:latin typeface="Times New Roman"/>
                <a:cs typeface="Times New Roman"/>
              </a:rPr>
              <a:t>a cloud </a:t>
            </a:r>
            <a:r>
              <a:rPr dirty="0" sz="2400" spc="-5">
                <a:latin typeface="Times New Roman"/>
                <a:cs typeface="Times New Roman"/>
              </a:rPr>
              <a:t>model </a:t>
            </a:r>
            <a:r>
              <a:rPr dirty="0" sz="2400">
                <a:latin typeface="Times New Roman"/>
                <a:cs typeface="Times New Roman"/>
              </a:rPr>
              <a:t>does not result in responsibility being given </a:t>
            </a:r>
            <a:r>
              <a:rPr dirty="0" sz="2400" spc="-5">
                <a:latin typeface="Times New Roman"/>
                <a:cs typeface="Times New Roman"/>
              </a:rPr>
              <a:t>away </a:t>
            </a:r>
            <a:r>
              <a:rPr dirty="0" sz="2400">
                <a:latin typeface="Times New Roman"/>
                <a:cs typeface="Times New Roman"/>
              </a:rPr>
              <a:t>for the corporate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assets. </a:t>
            </a:r>
            <a:r>
              <a:rPr dirty="0" sz="2400" spc="-10">
                <a:latin typeface="Times New Roman"/>
                <a:cs typeface="Times New Roman"/>
              </a:rPr>
              <a:t>Traditional </a:t>
            </a:r>
            <a:r>
              <a:rPr dirty="0" sz="2400">
                <a:latin typeface="Times New Roman"/>
                <a:cs typeface="Times New Roman"/>
              </a:rPr>
              <a:t>security policies tend to </a:t>
            </a:r>
            <a:r>
              <a:rPr dirty="0" sz="2400" spc="-5">
                <a:latin typeface="Times New Roman"/>
                <a:cs typeface="Times New Roman"/>
              </a:rPr>
              <a:t>assume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more </a:t>
            </a:r>
            <a:r>
              <a:rPr dirty="0" sz="2400">
                <a:latin typeface="Times New Roman"/>
                <a:cs typeface="Times New Roman"/>
              </a:rPr>
              <a:t>static and controlled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environment.</a:t>
            </a:r>
            <a:r>
              <a:rPr dirty="0" sz="2400" spc="-20">
                <a:latin typeface="Times New Roman"/>
                <a:cs typeface="Times New Roman"/>
              </a:rPr>
              <a:t> Security, </a:t>
            </a:r>
            <a:r>
              <a:rPr dirty="0" sz="2400">
                <a:latin typeface="Times New Roman"/>
                <a:cs typeface="Times New Roman"/>
              </a:rPr>
              <a:t>governance,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standards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aspects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organizations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should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work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achieve.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module</a:t>
            </a:r>
            <a:r>
              <a:rPr dirty="0" sz="2400">
                <a:latin typeface="Times New Roman"/>
                <a:cs typeface="Times New Roman"/>
              </a:rPr>
              <a:t> outlines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what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takes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manage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610355"/>
            <a:ext cx="8039100" cy="27462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889615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Managing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Cloud—Customer</a:t>
            </a:r>
            <a:endParaRPr sz="20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3"/>
              <a:tabLst>
                <a:tab pos="393700" algn="l"/>
                <a:tab pos="394335" algn="l"/>
              </a:tabLst>
            </a:pPr>
            <a:r>
              <a:rPr dirty="0" sz="2000" b="1">
                <a:latin typeface="Times New Roman"/>
                <a:cs typeface="Times New Roman"/>
              </a:rPr>
              <a:t>Monitor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measure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overall:</a:t>
            </a:r>
            <a:endParaRPr sz="2000">
              <a:latin typeface="Times New Roman"/>
              <a:cs typeface="Times New Roman"/>
            </a:endParaRPr>
          </a:p>
          <a:p>
            <a:pPr lvl="1" marL="812800" marR="508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dashboard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insights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812800" marR="46355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service-level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agreement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 provided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company.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4"/>
              <a:tabLst>
                <a:tab pos="393700" algn="l"/>
                <a:tab pos="3943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Bill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supported?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use?</a:t>
            </a:r>
            <a:endParaRPr sz="2000">
              <a:latin typeface="Times New Roman"/>
              <a:cs typeface="Times New Roman"/>
            </a:endParaRPr>
          </a:p>
          <a:p>
            <a:pPr lvl="1" marL="812800" indent="-343535">
              <a:lnSpc>
                <a:spcPct val="100000"/>
              </a:lnSpc>
              <a:buFont typeface="Arial MT"/>
              <a:buChar char="•"/>
              <a:tabLst>
                <a:tab pos="812165" algn="l"/>
                <a:tab pos="813435" algn="l"/>
              </a:tabLst>
            </a:pP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leverage?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4640" y="1191767"/>
            <a:ext cx="1243583" cy="11719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3847" y="4820411"/>
            <a:ext cx="1261872" cy="12618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595610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environments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4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center,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beneath.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Two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(CMBD).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2032" y="3729228"/>
            <a:ext cx="5239512" cy="28102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81385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environments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catalog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5">
                <a:latin typeface="Times New Roman"/>
                <a:cs typeface="Times New Roman"/>
              </a:rPr>
              <a:t>important </a:t>
            </a:r>
            <a:r>
              <a:rPr dirty="0" sz="2000">
                <a:latin typeface="Times New Roman"/>
                <a:cs typeface="Times New Roman"/>
              </a:rPr>
              <a:t>factors in </a:t>
            </a:r>
            <a:r>
              <a:rPr dirty="0" sz="2000" spc="-5">
                <a:latin typeface="Times New Roman"/>
                <a:cs typeface="Times New Roman"/>
              </a:rPr>
              <a:t>managing </a:t>
            </a:r>
            <a:r>
              <a:rPr dirty="0" sz="2000">
                <a:latin typeface="Times New Roman"/>
                <a:cs typeface="Times New Roman"/>
              </a:rPr>
              <a:t>a cloud is to ensure a way to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assets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activities. </a:t>
            </a:r>
            <a:r>
              <a:rPr dirty="0" sz="2000">
                <a:latin typeface="Times New Roman"/>
                <a:cs typeface="Times New Roman"/>
              </a:rPr>
              <a:t> Defined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Library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(ITIL)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practice,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up internal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4483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items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definition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entitled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524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catalog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world—across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well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40" y="1100327"/>
            <a:ext cx="1257300" cy="12573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59490" cy="429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environments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Configuration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Database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(CMDB)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90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understand what services are being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across your various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environments, you should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(CMDB).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65913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add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efficiency.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Virtualization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 </a:t>
            </a:r>
            <a:r>
              <a:rPr dirty="0" sz="2000">
                <a:latin typeface="Times New Roman"/>
                <a:cs typeface="Times New Roman"/>
              </a:rPr>
              <a:t>purposes.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difficulty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 changed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5161788"/>
            <a:ext cx="1533144" cy="15331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74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9894" y="2788157"/>
            <a:ext cx="54133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Planning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for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20" b="1">
                <a:latin typeface="Arial"/>
                <a:cs typeface="Arial"/>
              </a:rPr>
              <a:t>the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Cloud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74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6217" y="2792729"/>
            <a:ext cx="47936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Times New Roman"/>
                <a:cs typeface="Times New Roman"/>
              </a:rPr>
              <a:t>Economic</a:t>
            </a:r>
            <a:r>
              <a:rPr dirty="0" sz="4000" spc="-20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Cost</a:t>
            </a:r>
            <a:r>
              <a:rPr dirty="0" sz="4000" spc="-10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Model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9060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Economic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Model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Leveraging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 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089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accurately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predict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actual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given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center.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Times New Roman"/>
                <a:cs typeface="Times New Roman"/>
              </a:rPr>
              <a:t>Consider, </a:t>
            </a:r>
            <a:r>
              <a:rPr dirty="0" sz="2000">
                <a:latin typeface="Times New Roman"/>
                <a:cs typeface="Times New Roman"/>
              </a:rPr>
              <a:t>as a </a:t>
            </a:r>
            <a:r>
              <a:rPr dirty="0" sz="2000" spc="-5">
                <a:latin typeface="Times New Roman"/>
                <a:cs typeface="Times New Roman"/>
              </a:rPr>
              <a:t>simple example, </a:t>
            </a:r>
            <a:r>
              <a:rPr dirty="0" sz="2000">
                <a:latin typeface="Times New Roman"/>
                <a:cs typeface="Times New Roman"/>
              </a:rPr>
              <a:t>the use of </a:t>
            </a:r>
            <a:r>
              <a:rPr dirty="0" sz="2000" spc="-5">
                <a:latin typeface="Times New Roman"/>
                <a:cs typeface="Times New Roman"/>
              </a:rPr>
              <a:t>email. Some </a:t>
            </a:r>
            <a:r>
              <a:rPr dirty="0" sz="2000">
                <a:latin typeface="Times New Roman"/>
                <a:cs typeface="Times New Roman"/>
              </a:rPr>
              <a:t>departments are very heavy users, whereas others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barely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touch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-5">
                <a:latin typeface="Times New Roman"/>
                <a:cs typeface="Times New Roman"/>
              </a:rPr>
              <a:t>all. </a:t>
            </a:r>
            <a:r>
              <a:rPr dirty="0" sz="2000">
                <a:latin typeface="Times New Roman"/>
                <a:cs typeface="Times New Roman"/>
              </a:rPr>
              <a:t>Pockets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department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heavy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users.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Although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technically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monitor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overhead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worth.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64900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Listing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application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costs</a:t>
            </a:r>
            <a:endParaRPr sz="2000">
              <a:latin typeface="Times New Roman"/>
              <a:cs typeface="Times New Roman"/>
            </a:endParaRPr>
          </a:p>
          <a:p>
            <a:pPr marL="12700" marR="22923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 creating an </a:t>
            </a:r>
            <a:r>
              <a:rPr dirty="0" sz="2000" spc="-5">
                <a:latin typeface="Times New Roman"/>
                <a:cs typeface="Times New Roman"/>
              </a:rPr>
              <a:t>economic model </a:t>
            </a:r>
            <a:r>
              <a:rPr dirty="0" sz="2000">
                <a:latin typeface="Times New Roman"/>
                <a:cs typeface="Times New Roman"/>
              </a:rPr>
              <a:t>of an </a:t>
            </a:r>
            <a:r>
              <a:rPr dirty="0" sz="2000" spc="-5">
                <a:latin typeface="Times New Roman"/>
                <a:cs typeface="Times New Roman"/>
              </a:rPr>
              <a:t>application, determine all the </a:t>
            </a:r>
            <a:r>
              <a:rPr dirty="0" sz="2000">
                <a:latin typeface="Times New Roman"/>
                <a:cs typeface="Times New Roman"/>
              </a:rPr>
              <a:t>costs in a way that allows you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do a fair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comparison.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809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Server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(A):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specifically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interested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total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annual cost of ownership, which </a:t>
            </a:r>
            <a:r>
              <a:rPr dirty="0" sz="2000" spc="-5">
                <a:latin typeface="Times New Roman"/>
                <a:cs typeface="Times New Roman"/>
              </a:rPr>
              <a:t>normally </a:t>
            </a:r>
            <a:r>
              <a:rPr dirty="0" sz="2000">
                <a:latin typeface="Times New Roman"/>
                <a:cs typeface="Times New Roman"/>
              </a:rPr>
              <a:t>consists the cost of hardware support plus </a:t>
            </a:r>
            <a:r>
              <a:rPr dirty="0" sz="2000" spc="-5">
                <a:latin typeface="Times New Roman"/>
                <a:cs typeface="Times New Roman"/>
              </a:rPr>
              <a:t>some amortization </a:t>
            </a:r>
            <a:r>
              <a:rPr dirty="0" sz="2000">
                <a:latin typeface="Times New Roman"/>
                <a:cs typeface="Times New Roman"/>
              </a:rPr>
              <a:t> cost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 marL="355600" marR="692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Storage costs (B): </a:t>
            </a:r>
            <a:r>
              <a:rPr dirty="0" sz="2000">
                <a:latin typeface="Times New Roman"/>
                <a:cs typeface="Times New Roman"/>
              </a:rPr>
              <a:t>In situations where a storage area network (SAN) or network </a:t>
            </a:r>
            <a:r>
              <a:rPr dirty="0" sz="2000" spc="-5">
                <a:latin typeface="Times New Roman"/>
                <a:cs typeface="Times New Roman"/>
              </a:rPr>
              <a:t>attached </a:t>
            </a:r>
            <a:r>
              <a:rPr dirty="0" sz="2000">
                <a:latin typeface="Times New Roman"/>
                <a:cs typeface="Times New Roman"/>
              </a:rPr>
              <a:t>store (NAS) 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proportional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 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NAS needs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determined,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Network costs (C): </a:t>
            </a:r>
            <a:r>
              <a:rPr dirty="0" sz="2000">
                <a:latin typeface="Times New Roman"/>
                <a:cs typeface="Times New Roman"/>
              </a:rPr>
              <a:t>This needs to be carefully considered because the fact that an </a:t>
            </a:r>
            <a:r>
              <a:rPr dirty="0" sz="2000" spc="-5">
                <a:latin typeface="Times New Roman"/>
                <a:cs typeface="Times New Roman"/>
              </a:rPr>
              <a:t>application moves </a:t>
            </a:r>
            <a:r>
              <a:rPr dirty="0" sz="2000">
                <a:latin typeface="Times New Roman"/>
                <a:cs typeface="Times New Roman"/>
              </a:rPr>
              <a:t>into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 does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necessarily </a:t>
            </a:r>
            <a:r>
              <a:rPr dirty="0" sz="2000" spc="-5">
                <a:latin typeface="Times New Roman"/>
                <a:cs typeface="Times New Roman"/>
              </a:rPr>
              <a:t>mean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all the </a:t>
            </a:r>
            <a:r>
              <a:rPr dirty="0" sz="2000">
                <a:latin typeface="Times New Roman"/>
                <a:cs typeface="Times New Roman"/>
              </a:rPr>
              <a:t>network </a:t>
            </a:r>
            <a:r>
              <a:rPr dirty="0" sz="2000" spc="-5">
                <a:latin typeface="Times New Roman"/>
                <a:cs typeface="Times New Roman"/>
              </a:rPr>
              <a:t>traffic </a:t>
            </a:r>
            <a:r>
              <a:rPr dirty="0" sz="2000">
                <a:latin typeface="Times New Roman"/>
                <a:cs typeface="Times New Roman"/>
              </a:rPr>
              <a:t>it generates disappears. 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pulled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warehouse.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Alternatively,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moved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reduced.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Clearly,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substantial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36960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355600" marR="19240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Backup and</a:t>
            </a:r>
            <a:r>
              <a:rPr dirty="0" sz="2000" spc="-5" b="1">
                <a:latin typeface="Times New Roman"/>
                <a:cs typeface="Times New Roman"/>
              </a:rPr>
              <a:t> archive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(D)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actual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backup 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moves</a:t>
            </a:r>
            <a:r>
              <a:rPr dirty="0" sz="2000">
                <a:latin typeface="Times New Roman"/>
                <a:cs typeface="Times New Roman"/>
              </a:rPr>
              <a:t> 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same</a:t>
            </a:r>
            <a:r>
              <a:rPr dirty="0" sz="2000">
                <a:latin typeface="Times New Roman"/>
                <a:cs typeface="Times New Roman"/>
              </a:rPr>
              <a:t> 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archiving.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Will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cloud?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percentage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58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Disaster </a:t>
            </a:r>
            <a:r>
              <a:rPr dirty="0" sz="2000" spc="-5" b="1">
                <a:latin typeface="Times New Roman"/>
                <a:cs typeface="Times New Roman"/>
              </a:rPr>
              <a:t>recovery </a:t>
            </a:r>
            <a:r>
              <a:rPr dirty="0" sz="2000" b="1">
                <a:latin typeface="Times New Roman"/>
                <a:cs typeface="Times New Roman"/>
              </a:rPr>
              <a:t>costs (E):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20">
                <a:latin typeface="Times New Roman"/>
                <a:cs typeface="Times New Roman"/>
              </a:rPr>
              <a:t>theory, </a:t>
            </a:r>
            <a:r>
              <a:rPr dirty="0" sz="2000">
                <a:latin typeface="Times New Roman"/>
                <a:cs typeface="Times New Roman"/>
              </a:rPr>
              <a:t>the cloud service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disaster recovery </a:t>
            </a:r>
            <a:r>
              <a:rPr dirty="0" sz="2000" spc="-5">
                <a:latin typeface="Times New Roman"/>
                <a:cs typeface="Times New Roman"/>
              </a:rPr>
              <a:t>capabilities, </a:t>
            </a:r>
            <a:r>
              <a:rPr dirty="0" sz="2000">
                <a:latin typeface="Times New Roman"/>
                <a:cs typeface="Times New Roman"/>
              </a:rPr>
              <a:t> so there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a consequential savings on disaster </a:t>
            </a:r>
            <a:r>
              <a:rPr dirty="0" sz="2000" spc="-15">
                <a:latin typeface="Times New Roman"/>
                <a:cs typeface="Times New Roman"/>
              </a:rPr>
              <a:t>recovery.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you need to clearly understand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definition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recovery.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 determine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level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offer.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Data center </a:t>
            </a:r>
            <a:r>
              <a:rPr dirty="0" sz="2000" spc="-5" b="1">
                <a:latin typeface="Times New Roman"/>
                <a:cs typeface="Times New Roman"/>
              </a:rPr>
              <a:t>infrastructure </a:t>
            </a:r>
            <a:r>
              <a:rPr dirty="0" sz="2000" b="1">
                <a:latin typeface="Times New Roman"/>
                <a:cs typeface="Times New Roman"/>
              </a:rPr>
              <a:t>costs (F): </a:t>
            </a:r>
            <a:r>
              <a:rPr dirty="0" sz="2000">
                <a:latin typeface="Times New Roman"/>
                <a:cs typeface="Times New Roman"/>
              </a:rPr>
              <a:t>A whole series of costs including </a:t>
            </a:r>
            <a:r>
              <a:rPr dirty="0" sz="2000" spc="-15">
                <a:latin typeface="Times New Roman"/>
                <a:cs typeface="Times New Roman"/>
              </a:rPr>
              <a:t>electricity, </a:t>
            </a:r>
            <a:r>
              <a:rPr dirty="0" sz="2000">
                <a:latin typeface="Times New Roman"/>
                <a:cs typeface="Times New Roman"/>
              </a:rPr>
              <a:t>floor space, cooling,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building </a:t>
            </a:r>
            <a:r>
              <a:rPr dirty="0" sz="2000" spc="-5">
                <a:latin typeface="Times New Roman"/>
                <a:cs typeface="Times New Roman"/>
              </a:rPr>
              <a:t>maintenance, etc. </a:t>
            </a:r>
            <a:r>
              <a:rPr dirty="0" sz="2000">
                <a:latin typeface="Times New Roman"/>
                <a:cs typeface="Times New Roman"/>
              </a:rPr>
              <a:t>cannot </a:t>
            </a:r>
            <a:r>
              <a:rPr dirty="0" sz="2000" spc="-5">
                <a:latin typeface="Times New Roman"/>
                <a:cs typeface="Times New Roman"/>
              </a:rPr>
              <a:t>easily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attributed </a:t>
            </a:r>
            <a:r>
              <a:rPr dirty="0" sz="2000">
                <a:latin typeface="Times New Roman"/>
                <a:cs typeface="Times New Roman"/>
              </a:rPr>
              <a:t>to individual </a:t>
            </a:r>
            <a:r>
              <a:rPr dirty="0" sz="2000" spc="-5">
                <a:latin typeface="Times New Roman"/>
                <a:cs typeface="Times New Roman"/>
              </a:rPr>
              <a:t>applications, </a:t>
            </a:r>
            <a:r>
              <a:rPr dirty="0" sz="2000" spc="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can usually be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floor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occupies.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calculate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floor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49660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07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Platform costs (G):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applications only run in specific operating </a:t>
            </a:r>
            <a:r>
              <a:rPr dirty="0" sz="2000" spc="-5">
                <a:latin typeface="Times New Roman"/>
                <a:cs typeface="Times New Roman"/>
              </a:rPr>
              <a:t>environments—Windows, </a:t>
            </a:r>
            <a:r>
              <a:rPr dirty="0" sz="2000">
                <a:latin typeface="Times New Roman"/>
                <a:cs typeface="Times New Roman"/>
              </a:rPr>
              <a:t>Linux,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HP-UX,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IBM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zOS,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annual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maintenance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calculated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overall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36258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Software </a:t>
            </a:r>
            <a:r>
              <a:rPr dirty="0" sz="2000" b="1">
                <a:latin typeface="Times New Roman"/>
                <a:cs typeface="Times New Roman"/>
              </a:rPr>
              <a:t>maintenance costs (package </a:t>
            </a:r>
            <a:r>
              <a:rPr dirty="0" sz="2000" spc="-5" b="1">
                <a:latin typeface="Times New Roman"/>
                <a:cs typeface="Times New Roman"/>
              </a:rPr>
              <a:t>software) </a:t>
            </a:r>
            <a:r>
              <a:rPr dirty="0" sz="2000" b="1">
                <a:latin typeface="Times New Roman"/>
                <a:cs typeface="Times New Roman"/>
              </a:rPr>
              <a:t>(H): </a:t>
            </a:r>
            <a:r>
              <a:rPr dirty="0" sz="2000" spc="-20">
                <a:latin typeface="Times New Roman"/>
                <a:cs typeface="Times New Roman"/>
              </a:rPr>
              <a:t>Normally,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cost </a:t>
            </a:r>
            <a:r>
              <a:rPr dirty="0" sz="2000" spc="-5">
                <a:latin typeface="Times New Roman"/>
                <a:cs typeface="Times New Roman"/>
              </a:rPr>
              <a:t>element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because it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comes </a:t>
            </a:r>
            <a:r>
              <a:rPr dirty="0" sz="2000" spc="5">
                <a:latin typeface="Times New Roman"/>
                <a:cs typeface="Times New Roman"/>
              </a:rPr>
              <a:t>down </a:t>
            </a:r>
            <a:r>
              <a:rPr dirty="0" sz="2000">
                <a:latin typeface="Times New Roman"/>
                <a:cs typeface="Times New Roman"/>
              </a:rPr>
              <a:t>to the </a:t>
            </a:r>
            <a:r>
              <a:rPr dirty="0" sz="2000" spc="-15">
                <a:latin typeface="Times New Roman"/>
                <a:cs typeface="Times New Roman"/>
              </a:rPr>
              <a:t>software’s </a:t>
            </a:r>
            <a:r>
              <a:rPr dirty="0" sz="2000">
                <a:latin typeface="Times New Roman"/>
                <a:cs typeface="Times New Roman"/>
              </a:rPr>
              <a:t>annual </a:t>
            </a:r>
            <a:r>
              <a:rPr dirty="0" sz="2000" spc="-5">
                <a:latin typeface="Times New Roman"/>
                <a:cs typeface="Times New Roman"/>
              </a:rPr>
              <a:t>maintenance </a:t>
            </a:r>
            <a:r>
              <a:rPr dirty="0" sz="2000">
                <a:latin typeface="Times New Roman"/>
                <a:cs typeface="Times New Roman"/>
              </a:rPr>
              <a:t>cost.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complicated </a:t>
            </a:r>
            <a:r>
              <a:rPr dirty="0" sz="2000">
                <a:latin typeface="Times New Roman"/>
                <a:cs typeface="Times New Roman"/>
              </a:rPr>
              <a:t>if the software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 is </a:t>
            </a:r>
            <a:r>
              <a:rPr dirty="0" sz="2000" spc="-5">
                <a:latin typeface="Times New Roman"/>
                <a:cs typeface="Times New Roman"/>
              </a:rPr>
              <a:t>tied </a:t>
            </a:r>
            <a:r>
              <a:rPr dirty="0" sz="2000">
                <a:latin typeface="Times New Roman"/>
                <a:cs typeface="Times New Roman"/>
              </a:rPr>
              <a:t>to processor pricing. The </a:t>
            </a:r>
            <a:r>
              <a:rPr dirty="0" sz="2000" spc="-5">
                <a:latin typeface="Times New Roman"/>
                <a:cs typeface="Times New Roman"/>
              </a:rPr>
              <a:t>situation </a:t>
            </a:r>
            <a:r>
              <a:rPr dirty="0" sz="2000">
                <a:latin typeface="Times New Roman"/>
                <a:cs typeface="Times New Roman"/>
              </a:rPr>
              <a:t>could be further </a:t>
            </a:r>
            <a:r>
              <a:rPr dirty="0" sz="2000" spc="-5">
                <a:latin typeface="Times New Roman"/>
                <a:cs typeface="Times New Roman"/>
              </a:rPr>
              <a:t>complicated </a:t>
            </a:r>
            <a:r>
              <a:rPr dirty="0" sz="2000">
                <a:latin typeface="Times New Roman"/>
                <a:cs typeface="Times New Roman"/>
              </a:rPr>
              <a:t>if the specific software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license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bundled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Software </a:t>
            </a:r>
            <a:r>
              <a:rPr dirty="0" sz="2000" b="1">
                <a:latin typeface="Times New Roman"/>
                <a:cs typeface="Times New Roman"/>
              </a:rPr>
              <a:t>maintenance costs (in-house </a:t>
            </a:r>
            <a:r>
              <a:rPr dirty="0" sz="2000" spc="-5" b="1">
                <a:latin typeface="Times New Roman"/>
                <a:cs typeface="Times New Roman"/>
              </a:rPr>
              <a:t>software) </a:t>
            </a:r>
            <a:r>
              <a:rPr dirty="0" sz="2000" b="1">
                <a:latin typeface="Times New Roman"/>
                <a:cs typeface="Times New Roman"/>
              </a:rPr>
              <a:t>(I): </a:t>
            </a:r>
            <a:r>
              <a:rPr dirty="0" sz="2000">
                <a:latin typeface="Times New Roman"/>
                <a:cs typeface="Times New Roman"/>
              </a:rPr>
              <a:t>Such costs exist for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in-house software, but </a:t>
            </a:r>
            <a:r>
              <a:rPr dirty="0" sz="2000" spc="-5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be broken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at an application </a:t>
            </a:r>
            <a:r>
              <a:rPr dirty="0" sz="2000" spc="-5">
                <a:latin typeface="Times New Roman"/>
                <a:cs typeface="Times New Roman"/>
              </a:rPr>
              <a:t>level.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database licenses used across </a:t>
            </a:r>
            <a:r>
              <a:rPr dirty="0" sz="2000" spc="-5">
                <a:latin typeface="Times New Roman"/>
                <a:cs typeface="Times New Roman"/>
              </a:rPr>
              <a:t>many different </a:t>
            </a:r>
            <a:r>
              <a:rPr dirty="0" sz="2000">
                <a:latin typeface="Times New Roman"/>
                <a:cs typeface="Times New Roman"/>
              </a:rPr>
              <a:t> applications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calculated </a:t>
            </a:r>
            <a:r>
              <a:rPr dirty="0" sz="2000">
                <a:latin typeface="Times New Roman"/>
                <a:cs typeface="Times New Roman"/>
              </a:rPr>
              <a:t>at a corporate </a:t>
            </a:r>
            <a:r>
              <a:rPr dirty="0" sz="2000" spc="-5">
                <a:latin typeface="Times New Roman"/>
                <a:cs typeface="Times New Roman"/>
              </a:rPr>
              <a:t>level.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necessary to </a:t>
            </a:r>
            <a:r>
              <a:rPr dirty="0" sz="2000" spc="-5">
                <a:latin typeface="Times New Roman"/>
                <a:cs typeface="Times New Roman"/>
              </a:rPr>
              <a:t>allocate </a:t>
            </a:r>
            <a:r>
              <a:rPr dirty="0" sz="2000">
                <a:latin typeface="Times New Roman"/>
                <a:cs typeface="Times New Roman"/>
              </a:rPr>
              <a:t>these database cost at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per-application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kinds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 in-house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 been added or if integration components have been built to connect this application to other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590530" cy="4052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Managing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Whether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 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strategy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Without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secure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</a:t>
            </a:r>
            <a:r>
              <a:rPr dirty="0" sz="2000">
                <a:latin typeface="Times New Roman"/>
                <a:cs typeface="Times New Roman"/>
              </a:rPr>
              <a:t> 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setup.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strategy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lined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up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with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your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strategy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3619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compatible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overall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 </a:t>
            </a:r>
            <a:r>
              <a:rPr dirty="0" sz="2000" spc="-5">
                <a:latin typeface="Times New Roman"/>
                <a:cs typeface="Times New Roman"/>
              </a:rPr>
              <a:t>rules.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1714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</a:t>
            </a:r>
            <a:r>
              <a:rPr dirty="0" sz="2000" spc="-5">
                <a:latin typeface="Times New Roman"/>
                <a:cs typeface="Times New Roman"/>
              </a:rPr>
              <a:t> 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overall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strategy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6623" y="5327903"/>
            <a:ext cx="1264920" cy="1392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63" y="5186171"/>
            <a:ext cx="1534668" cy="15346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54640" y="1129283"/>
            <a:ext cx="1353311" cy="7223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17275" cy="5208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2222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Help desk support costs (J): </a:t>
            </a:r>
            <a:r>
              <a:rPr dirty="0" sz="2000">
                <a:latin typeface="Times New Roman"/>
                <a:cs typeface="Times New Roman"/>
              </a:rPr>
              <a:t>It is necessary to analyze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help desk </a:t>
            </a:r>
            <a:r>
              <a:rPr dirty="0" sz="2000" spc="-5">
                <a:latin typeface="Times New Roman"/>
                <a:cs typeface="Times New Roman"/>
              </a:rPr>
              <a:t>calls </a:t>
            </a:r>
            <a:r>
              <a:rPr dirty="0" sz="2000">
                <a:latin typeface="Times New Roman"/>
                <a:cs typeface="Times New Roman"/>
              </a:rPr>
              <a:t>at an application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 </a:t>
            </a:r>
            <a:r>
              <a:rPr dirty="0" sz="2000">
                <a:latin typeface="Times New Roman"/>
                <a:cs typeface="Times New Roman"/>
              </a:rPr>
              <a:t>the contribution of an </a:t>
            </a:r>
            <a:r>
              <a:rPr dirty="0" sz="2000" spc="-5">
                <a:latin typeface="Times New Roman"/>
                <a:cs typeface="Times New Roman"/>
              </a:rPr>
              <a:t>application </a:t>
            </a:r>
            <a:r>
              <a:rPr dirty="0" sz="2000">
                <a:latin typeface="Times New Roman"/>
                <a:cs typeface="Times New Roman"/>
              </a:rPr>
              <a:t>(if any) to help desk </a:t>
            </a:r>
            <a:r>
              <a:rPr dirty="0" sz="2000" spc="-20">
                <a:latin typeface="Times New Roman"/>
                <a:cs typeface="Times New Roman"/>
              </a:rPr>
              <a:t>activity. </a:t>
            </a:r>
            <a:r>
              <a:rPr dirty="0" sz="2000">
                <a:latin typeface="Times New Roman"/>
                <a:cs typeface="Times New Roman"/>
              </a:rPr>
              <a:t>The support costs for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 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anomalous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disappear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movement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support than others. Understanding the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support requirements is the key to </a:t>
            </a:r>
            <a:r>
              <a:rPr dirty="0" sz="2000" spc="-5">
                <a:latin typeface="Times New Roman"/>
                <a:cs typeface="Times New Roman"/>
              </a:rPr>
              <a:t>making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Operational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personnel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(K):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day-to-day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running any application.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are general costs that apply to every application, including </a:t>
            </a:r>
            <a:r>
              <a:rPr dirty="0" sz="2000" spc="-10">
                <a:latin typeface="Times New Roman"/>
                <a:cs typeface="Times New Roman"/>
              </a:rPr>
              <a:t>staff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 for everything from storage and archiving, to patch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and networks and </a:t>
            </a:r>
            <a:r>
              <a:rPr dirty="0" sz="2000" spc="-15">
                <a:latin typeface="Times New Roman"/>
                <a:cs typeface="Times New Roman"/>
              </a:rPr>
              <a:t>security.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 tasks,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 spc="-5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be particular to a given application, such as database tuning and performance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978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Infrastructure software </a:t>
            </a:r>
            <a:r>
              <a:rPr dirty="0" sz="2000" b="1">
                <a:latin typeface="Times New Roman"/>
                <a:cs typeface="Times New Roman"/>
              </a:rPr>
              <a:t>costs (L): </a:t>
            </a:r>
            <a:r>
              <a:rPr dirty="0" sz="2000">
                <a:latin typeface="Times New Roman"/>
                <a:cs typeface="Times New Roman"/>
              </a:rPr>
              <a:t>A whole set of </a:t>
            </a:r>
            <a:r>
              <a:rPr dirty="0" sz="2000" spc="-5">
                <a:latin typeface="Times New Roman"/>
                <a:cs typeface="Times New Roman"/>
              </a:rPr>
              <a:t>infrastructure management </a:t>
            </a:r>
            <a:r>
              <a:rPr dirty="0" sz="2000">
                <a:latin typeface="Times New Roman"/>
                <a:cs typeface="Times New Roman"/>
              </a:rPr>
              <a:t>software is in use in any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installation, </a:t>
            </a:r>
            <a:r>
              <a:rPr dirty="0" sz="2000">
                <a:latin typeface="Times New Roman"/>
                <a:cs typeface="Times New Roman"/>
              </a:rPr>
              <a:t>and it has </a:t>
            </a:r>
            <a:r>
              <a:rPr dirty="0" sz="2000" spc="-5">
                <a:latin typeface="Times New Roman"/>
                <a:cs typeface="Times New Roman"/>
              </a:rPr>
              <a:t>an associated </a:t>
            </a:r>
            <a:r>
              <a:rPr dirty="0" sz="2000">
                <a:latin typeface="Times New Roman"/>
                <a:cs typeface="Times New Roman"/>
              </a:rPr>
              <a:t>cost. For </a:t>
            </a:r>
            <a:r>
              <a:rPr dirty="0" sz="2000" spc="-5">
                <a:latin typeface="Times New Roman"/>
                <a:cs typeface="Times New Roman"/>
              </a:rPr>
              <a:t>example, management </a:t>
            </a:r>
            <a:r>
              <a:rPr dirty="0" sz="2000">
                <a:latin typeface="Times New Roman"/>
                <a:cs typeface="Times New Roman"/>
              </a:rPr>
              <a:t>software is </a:t>
            </a:r>
            <a:r>
              <a:rPr dirty="0" sz="2000" spc="-5">
                <a:latin typeface="Times New Roman"/>
                <a:cs typeface="Times New Roman"/>
              </a:rPr>
              <a:t>typically </a:t>
            </a:r>
            <a:r>
              <a:rPr dirty="0" sz="2000">
                <a:latin typeface="Times New Roman"/>
                <a:cs typeface="Times New Roman"/>
              </a:rPr>
              <a:t>used for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cannot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divided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074039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formula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annual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</a:pPr>
            <a:r>
              <a:rPr dirty="0" sz="2000" spc="-35" b="1">
                <a:latin typeface="Times New Roman"/>
                <a:cs typeface="Times New Roman"/>
              </a:rPr>
              <a:t>Total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Application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Ownership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(TCAO)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 B +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 + F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 G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 +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J + K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82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3282" y="2809493"/>
            <a:ext cx="75780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Times New Roman"/>
                <a:cs typeface="Times New Roman"/>
              </a:rPr>
              <a:t>Planning</a:t>
            </a:r>
            <a:r>
              <a:rPr dirty="0" sz="4000" spc="-20" b="1">
                <a:latin typeface="Times New Roman"/>
                <a:cs typeface="Times New Roman"/>
              </a:rPr>
              <a:t> </a:t>
            </a:r>
            <a:r>
              <a:rPr dirty="0" sz="4000" b="1">
                <a:latin typeface="Times New Roman"/>
                <a:cs typeface="Times New Roman"/>
              </a:rPr>
              <a:t>for</a:t>
            </a:r>
            <a:r>
              <a:rPr dirty="0" sz="4000" spc="-85" b="1">
                <a:latin typeface="Times New Roman"/>
                <a:cs typeface="Times New Roman"/>
              </a:rPr>
              <a:t> </a:t>
            </a:r>
            <a:r>
              <a:rPr dirty="0" sz="4000" b="1">
                <a:latin typeface="Times New Roman"/>
                <a:cs typeface="Times New Roman"/>
              </a:rPr>
              <a:t>Leveraging</a:t>
            </a:r>
            <a:r>
              <a:rPr dirty="0" sz="4000" spc="-20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the</a:t>
            </a:r>
            <a:r>
              <a:rPr dirty="0" sz="4000" spc="-15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Cloud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7473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Planning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Leveraging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96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setup.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 look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illustrate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transition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smooth.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Example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 marR="1809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Say you are an electronics </a:t>
            </a:r>
            <a:r>
              <a:rPr dirty="0" sz="2000" spc="-5">
                <a:latin typeface="Times New Roman"/>
                <a:cs typeface="Times New Roman"/>
              </a:rPr>
              <a:t>distributor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was using a </a:t>
            </a:r>
            <a:r>
              <a:rPr dirty="0" sz="2000" spc="-5">
                <a:latin typeface="Times New Roman"/>
                <a:cs typeface="Times New Roman"/>
              </a:rPr>
              <a:t>CRM </a:t>
            </a:r>
            <a:r>
              <a:rPr dirty="0" sz="2000">
                <a:latin typeface="Times New Roman"/>
                <a:cs typeface="Times New Roman"/>
              </a:rPr>
              <a:t>application that no one was particularly happy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with. </a:t>
            </a:r>
            <a:r>
              <a:rPr dirty="0" sz="2000">
                <a:latin typeface="Times New Roman"/>
                <a:cs typeface="Times New Roman"/>
              </a:rPr>
              <a:t>Fred in the </a:t>
            </a:r>
            <a:r>
              <a:rPr dirty="0" sz="2000" spc="-5">
                <a:latin typeface="Times New Roman"/>
                <a:cs typeface="Times New Roman"/>
              </a:rPr>
              <a:t>camera department </a:t>
            </a:r>
            <a:r>
              <a:rPr dirty="0" sz="2000">
                <a:latin typeface="Times New Roman"/>
                <a:cs typeface="Times New Roman"/>
              </a:rPr>
              <a:t>decides to </a:t>
            </a:r>
            <a:r>
              <a:rPr dirty="0" sz="2000" spc="-5">
                <a:latin typeface="Times New Roman"/>
                <a:cs typeface="Times New Roman"/>
              </a:rPr>
              <a:t>move all </a:t>
            </a:r>
            <a:r>
              <a:rPr dirty="0" sz="2000">
                <a:latin typeface="Times New Roman"/>
                <a:cs typeface="Times New Roman"/>
              </a:rPr>
              <a:t>of the </a:t>
            </a:r>
            <a:r>
              <a:rPr dirty="0" sz="2000" spc="-15">
                <a:latin typeface="Times New Roman"/>
                <a:cs typeface="Times New Roman"/>
              </a:rPr>
              <a:t>group’s </a:t>
            </a:r>
            <a:r>
              <a:rPr dirty="0" sz="2000" spc="-5">
                <a:latin typeface="Times New Roman"/>
                <a:cs typeface="Times New Roman"/>
              </a:rPr>
              <a:t>sales information </a:t>
            </a:r>
            <a:r>
              <a:rPr dirty="0" sz="2000">
                <a:latin typeface="Times New Roman"/>
                <a:cs typeface="Times New Roman"/>
              </a:rPr>
              <a:t>to a </a:t>
            </a:r>
            <a:r>
              <a:rPr dirty="0" sz="2000" spc="-5">
                <a:latin typeface="Times New Roman"/>
                <a:cs typeface="Times New Roman"/>
              </a:rPr>
              <a:t>SaaS </a:t>
            </a:r>
            <a:r>
              <a:rPr dirty="0" sz="2000" spc="-10">
                <a:latin typeface="Times New Roman"/>
                <a:cs typeface="Times New Roman"/>
              </a:rPr>
              <a:t>provider.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Jane in the printer </a:t>
            </a:r>
            <a:r>
              <a:rPr dirty="0" sz="2000" spc="-5">
                <a:latin typeface="Times New Roman"/>
                <a:cs typeface="Times New Roman"/>
              </a:rPr>
              <a:t>department </a:t>
            </a:r>
            <a:r>
              <a:rPr dirty="0" sz="2000">
                <a:latin typeface="Times New Roman"/>
                <a:cs typeface="Times New Roman"/>
              </a:rPr>
              <a:t>decides to </a:t>
            </a:r>
            <a:r>
              <a:rPr dirty="0" sz="2000" spc="-5">
                <a:latin typeface="Times New Roman"/>
                <a:cs typeface="Times New Roman"/>
              </a:rPr>
              <a:t>move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same sales </a:t>
            </a:r>
            <a:r>
              <a:rPr dirty="0" sz="2000">
                <a:latin typeface="Times New Roman"/>
                <a:cs typeface="Times New Roman"/>
              </a:rPr>
              <a:t>function for her </a:t>
            </a:r>
            <a:r>
              <a:rPr dirty="0" sz="2000" spc="-5">
                <a:latin typeface="Times New Roman"/>
                <a:cs typeface="Times New Roman"/>
              </a:rPr>
              <a:t>department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When </a:t>
            </a:r>
            <a:r>
              <a:rPr dirty="0" sz="2000">
                <a:latin typeface="Times New Roman"/>
                <a:cs typeface="Times New Roman"/>
              </a:rPr>
              <a:t>the CEO wants to know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>
                <a:latin typeface="Times New Roman"/>
                <a:cs typeface="Times New Roman"/>
              </a:rPr>
              <a:t>sales are going across the two divisions, Fred and Jane </a:t>
            </a:r>
            <a:r>
              <a:rPr dirty="0" sz="2000" spc="-5">
                <a:latin typeface="Times New Roman"/>
                <a:cs typeface="Times New Roman"/>
              </a:rPr>
              <a:t>scramble </a:t>
            </a:r>
            <a:r>
              <a:rPr dirty="0" sz="2000">
                <a:latin typeface="Times New Roman"/>
                <a:cs typeface="Times New Roman"/>
              </a:rPr>
              <a:t>to get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 data integrated. This problem sounds </a:t>
            </a:r>
            <a:r>
              <a:rPr dirty="0" sz="2000" spc="-5">
                <a:latin typeface="Times New Roman"/>
                <a:cs typeface="Times New Roman"/>
              </a:rPr>
              <a:t>like the </a:t>
            </a:r>
            <a:r>
              <a:rPr dirty="0" sz="2000">
                <a:latin typeface="Times New Roman"/>
                <a:cs typeface="Times New Roman"/>
              </a:rPr>
              <a:t>problem </a:t>
            </a:r>
            <a:r>
              <a:rPr dirty="0" sz="2000" spc="-5">
                <a:latin typeface="Times New Roman"/>
                <a:cs typeface="Times New Roman"/>
              </a:rPr>
              <a:t>companies </a:t>
            </a:r>
            <a:r>
              <a:rPr dirty="0" sz="2000">
                <a:latin typeface="Times New Roman"/>
                <a:cs typeface="Times New Roman"/>
              </a:rPr>
              <a:t>have had for ages with </a:t>
            </a:r>
            <a:r>
              <a:rPr dirty="0" sz="2000" spc="-5">
                <a:latin typeface="Times New Roman"/>
                <a:cs typeface="Times New Roman"/>
              </a:rPr>
              <a:t>siloed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information—data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same </a:t>
            </a:r>
            <a:r>
              <a:rPr dirty="0" sz="2000">
                <a:latin typeface="Times New Roman"/>
                <a:cs typeface="Times New Roman"/>
              </a:rPr>
              <a:t>sort of thing can happen in the cloud if your cloud provider uses a </a:t>
            </a:r>
            <a:r>
              <a:rPr dirty="0" sz="2000" spc="-5">
                <a:latin typeface="Times New Roman"/>
                <a:cs typeface="Times New Roman"/>
              </a:rPr>
              <a:t>proprietary format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8138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Planning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Leveraging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Example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Two</a:t>
            </a:r>
            <a:r>
              <a:rPr dirty="0" sz="2000">
                <a:latin typeface="Times New Roman"/>
                <a:cs typeface="Times New Roman"/>
              </a:rPr>
              <a:t> divisions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departments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cloud. </a:t>
            </a:r>
            <a:r>
              <a:rPr dirty="0" sz="2000" spc="5">
                <a:latin typeface="Times New Roman"/>
                <a:cs typeface="Times New Roman"/>
              </a:rPr>
              <a:t>Unknown </a:t>
            </a:r>
            <a:r>
              <a:rPr dirty="0" sz="2000">
                <a:latin typeface="Times New Roman"/>
                <a:cs typeface="Times New Roman"/>
              </a:rPr>
              <a:t>to each </a:t>
            </a:r>
            <a:r>
              <a:rPr dirty="0" sz="2000" spc="-15">
                <a:latin typeface="Times New Roman"/>
                <a:cs typeface="Times New Roman"/>
              </a:rPr>
              <a:t>other, </a:t>
            </a:r>
            <a:r>
              <a:rPr dirty="0" sz="2000">
                <a:latin typeface="Times New Roman"/>
                <a:cs typeface="Times New Roman"/>
              </a:rPr>
              <a:t>they pick the </a:t>
            </a:r>
            <a:r>
              <a:rPr dirty="0" sz="2000" spc="-5">
                <a:latin typeface="Times New Roman"/>
                <a:cs typeface="Times New Roman"/>
              </a:rPr>
              <a:t>same </a:t>
            </a:r>
            <a:r>
              <a:rPr dirty="0" sz="2000">
                <a:latin typeface="Times New Roman"/>
                <a:cs typeface="Times New Roman"/>
              </a:rPr>
              <a:t>cloud provider and negotiate separate contracts with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15">
                <a:latin typeface="Times New Roman"/>
                <a:cs typeface="Times New Roman"/>
              </a:rPr>
              <a:t>provider. </a:t>
            </a:r>
            <a:r>
              <a:rPr dirty="0" sz="2000" spc="5">
                <a:latin typeface="Times New Roman"/>
                <a:cs typeface="Times New Roman"/>
              </a:rPr>
              <a:t>Now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company </a:t>
            </a:r>
            <a:r>
              <a:rPr dirty="0" sz="2000">
                <a:latin typeface="Times New Roman"/>
                <a:cs typeface="Times New Roman"/>
              </a:rPr>
              <a:t>has two contracts to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where it could have had one (probably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favorable).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85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6222" y="2809493"/>
            <a:ext cx="62534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Times New Roman"/>
                <a:cs typeface="Times New Roman"/>
              </a:rPr>
              <a:t>Cloud</a:t>
            </a:r>
            <a:r>
              <a:rPr dirty="0" sz="4000" spc="-35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Computing</a:t>
            </a:r>
            <a:r>
              <a:rPr dirty="0" sz="4000" spc="5" b="1">
                <a:latin typeface="Times New Roman"/>
                <a:cs typeface="Times New Roman"/>
              </a:rPr>
              <a:t> </a:t>
            </a:r>
            <a:r>
              <a:rPr dirty="0" sz="4000" spc="-10" b="1">
                <a:latin typeface="Times New Roman"/>
                <a:cs typeface="Times New Roman"/>
              </a:rPr>
              <a:t>Resources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094085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Hurwitz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Associates—</a:t>
            </a:r>
            <a:r>
              <a:rPr dirty="0" sz="2000">
                <a:latin typeface="Times New Roman"/>
                <a:cs typeface="Times New Roman"/>
              </a:rPr>
              <a:t>blog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National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Institute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Standards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National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Institute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(NIST)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agency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emerging </a:t>
            </a:r>
            <a:r>
              <a:rPr dirty="0" sz="2000">
                <a:latin typeface="Times New Roman"/>
                <a:cs typeface="Times New Roman"/>
              </a:rPr>
              <a:t>standards </a:t>
            </a:r>
            <a:r>
              <a:rPr dirty="0" sz="2000" spc="-5">
                <a:latin typeface="Times New Roman"/>
                <a:cs typeface="Times New Roman"/>
              </a:rPr>
              <a:t>efforts.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has done a considerable </a:t>
            </a:r>
            <a:r>
              <a:rPr dirty="0" sz="2000" spc="-5">
                <a:latin typeface="Times New Roman"/>
                <a:cs typeface="Times New Roman"/>
              </a:rPr>
              <a:t>amount </a:t>
            </a:r>
            <a:r>
              <a:rPr dirty="0" sz="2000">
                <a:latin typeface="Times New Roman"/>
                <a:cs typeface="Times New Roman"/>
              </a:rPr>
              <a:t>of work defining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 good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>
                <a:latin typeface="Times New Roman"/>
                <a:cs typeface="Times New Roman"/>
              </a:rPr>
              <a:t>on cloud computing. Check out their </a:t>
            </a:r>
            <a:r>
              <a:rPr dirty="0" sz="2000" spc="-50">
                <a:latin typeface="Times New Roman"/>
                <a:cs typeface="Times New Roman"/>
              </a:rPr>
              <a:t>Web </a:t>
            </a:r>
            <a:r>
              <a:rPr dirty="0" sz="2000" spc="-5">
                <a:latin typeface="Times New Roman"/>
                <a:cs typeface="Times New Roman"/>
              </a:rPr>
              <a:t>site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u="sng" sz="20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http://csrc</a:t>
            </a:r>
            <a:r>
              <a:rPr dirty="0" sz="2000">
                <a:latin typeface="Times New Roman"/>
                <a:cs typeface="Times New Roman"/>
              </a:rPr>
              <a:t>.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nist.gov/groups/SNS/cloud-computing/index.html.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69900" marR="54610" indent="-457200">
              <a:lnSpc>
                <a:spcPct val="100000"/>
              </a:lnSpc>
              <a:buAutoNum type="arabicPeriod" startAt="3"/>
              <a:tabLst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CloudCamp: </a:t>
            </a:r>
            <a:r>
              <a:rPr dirty="0" sz="2000">
                <a:latin typeface="Times New Roman"/>
                <a:cs typeface="Times New Roman"/>
              </a:rPr>
              <a:t>Everyone fondly </a:t>
            </a:r>
            <a:r>
              <a:rPr dirty="0" sz="2000" spc="-5">
                <a:latin typeface="Times New Roman"/>
                <a:cs typeface="Times New Roman"/>
              </a:rPr>
              <a:t>remembers </a:t>
            </a:r>
            <a:r>
              <a:rPr dirty="0" sz="2000">
                <a:latin typeface="Times New Roman"/>
                <a:cs typeface="Times New Roman"/>
              </a:rPr>
              <a:t>fun </a:t>
            </a:r>
            <a:r>
              <a:rPr dirty="0" sz="2000" spc="-10">
                <a:latin typeface="Times New Roman"/>
                <a:cs typeface="Times New Roman"/>
              </a:rPr>
              <a:t>times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-10">
                <a:latin typeface="Times New Roman"/>
                <a:cs typeface="Times New Roman"/>
              </a:rPr>
              <a:t>summer </a:t>
            </a:r>
            <a:r>
              <a:rPr dirty="0" sz="2000" spc="-5">
                <a:latin typeface="Times New Roman"/>
                <a:cs typeface="Times New Roman"/>
              </a:rPr>
              <a:t>camp. CloudCamps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exactly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gatherings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together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doers.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CloudCamp</a:t>
            </a:r>
            <a:r>
              <a:rPr dirty="0" sz="2000">
                <a:latin typeface="Times New Roman"/>
                <a:cs typeface="Times New Roman"/>
              </a:rPr>
              <a:t> near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at</a:t>
            </a:r>
            <a:r>
              <a:rPr dirty="0" sz="2000" spc="-2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www.cloudcamp.com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5392013"/>
            <a:ext cx="1105217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4.	SaaS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Showplace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Showplace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Jeff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Kaplan,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president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THINKStrategies,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consulting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firm.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firm provides a constantly updated </a:t>
            </a:r>
            <a:r>
              <a:rPr dirty="0" sz="2000" spc="-5">
                <a:latin typeface="Times New Roman"/>
                <a:cs typeface="Times New Roman"/>
              </a:rPr>
              <a:t>list </a:t>
            </a:r>
            <a:r>
              <a:rPr dirty="0" sz="2000">
                <a:latin typeface="Times New Roman"/>
                <a:cs typeface="Times New Roman"/>
              </a:rPr>
              <a:t>of upcoming SaaS vendors. See a </a:t>
            </a:r>
            <a:r>
              <a:rPr dirty="0" sz="2000" spc="-5">
                <a:latin typeface="Times New Roman"/>
                <a:cs typeface="Times New Roman"/>
              </a:rPr>
              <a:t>listing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  <a:hlinkClick r:id="rId4"/>
              </a:rPr>
              <a:t>www.saasshowplace.com/home.html.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9944100" y="1252727"/>
            <a:ext cx="1912620" cy="1684020"/>
            <a:chOff x="9944100" y="1252727"/>
            <a:chExt cx="1912620" cy="16840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44100" y="1252727"/>
              <a:ext cx="1912620" cy="6659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8688" y="1918715"/>
              <a:ext cx="1018031" cy="101803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79507" y="3550920"/>
            <a:ext cx="2241804" cy="72999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50295" cy="3684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dirty="0" sz="2000" spc="-35" b="1">
                <a:latin typeface="Times New Roman"/>
                <a:cs typeface="Times New Roman"/>
              </a:rPr>
              <a:t>TechTarget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 spc="-25">
                <a:latin typeface="Times New Roman"/>
                <a:cs typeface="Times New Roman"/>
              </a:rPr>
              <a:t>TechTarget.com </a:t>
            </a:r>
            <a:r>
              <a:rPr dirty="0" sz="2000" spc="-10">
                <a:latin typeface="Times New Roman"/>
                <a:cs typeface="Times New Roman"/>
              </a:rPr>
              <a:t>(www.techtarget.com) </a:t>
            </a:r>
            <a:r>
              <a:rPr dirty="0" sz="2000">
                <a:latin typeface="Times New Roman"/>
                <a:cs typeface="Times New Roman"/>
              </a:rPr>
              <a:t>is a comprehensive online resource for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sorts of </a:t>
            </a:r>
            <a:r>
              <a:rPr dirty="0" sz="2000" spc="-15">
                <a:latin typeface="Times New Roman"/>
                <a:cs typeface="Times New Roman"/>
              </a:rPr>
              <a:t>IT-related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communities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interest.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SearchCloud.com,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is a </a:t>
            </a:r>
            <a:r>
              <a:rPr dirty="0" sz="2000" spc="-35">
                <a:latin typeface="Times New Roman"/>
                <a:cs typeface="Times New Roman"/>
              </a:rPr>
              <a:t>TechTarget </a:t>
            </a:r>
            <a:r>
              <a:rPr dirty="0" sz="2000" spc="-5">
                <a:latin typeface="Times New Roman"/>
                <a:cs typeface="Times New Roman"/>
              </a:rPr>
              <a:t>site </a:t>
            </a:r>
            <a:r>
              <a:rPr dirty="0" sz="2000">
                <a:latin typeface="Times New Roman"/>
                <a:cs typeface="Times New Roman"/>
              </a:rPr>
              <a:t>with lots of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>
                <a:latin typeface="Times New Roman"/>
                <a:cs typeface="Times New Roman"/>
              </a:rPr>
              <a:t>about products, services, and software vendors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targeted </a:t>
            </a:r>
            <a:r>
              <a:rPr dirty="0" sz="2000">
                <a:latin typeface="Times New Roman"/>
                <a:cs typeface="Times New Roman"/>
              </a:rPr>
              <a:t>at the needs of chief </a:t>
            </a:r>
            <a:r>
              <a:rPr dirty="0" sz="2000" spc="-5">
                <a:latin typeface="Times New Roman"/>
                <a:cs typeface="Times New Roman"/>
              </a:rPr>
              <a:t>information officers </a:t>
            </a:r>
            <a:r>
              <a:rPr dirty="0" sz="2000">
                <a:latin typeface="Times New Roman"/>
                <a:cs typeface="Times New Roman"/>
              </a:rPr>
              <a:t>and senior IT executives. </a:t>
            </a:r>
            <a:r>
              <a:rPr dirty="0" sz="2000" spc="-50">
                <a:latin typeface="Times New Roman"/>
                <a:cs typeface="Times New Roman"/>
              </a:rPr>
              <a:t>Two </a:t>
            </a:r>
            <a:r>
              <a:rPr dirty="0" sz="2000">
                <a:latin typeface="Times New Roman"/>
                <a:cs typeface="Times New Roman"/>
              </a:rPr>
              <a:t>other </a:t>
            </a:r>
            <a:r>
              <a:rPr dirty="0" sz="2000" spc="-5">
                <a:latin typeface="Times New Roman"/>
                <a:cs typeface="Times New Roman"/>
              </a:rPr>
              <a:t>sites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useful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SearchSOA.com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SearchCompliance.com.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Standards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Wiki</a:t>
            </a:r>
            <a:endParaRPr sz="2000">
              <a:latin typeface="Times New Roman"/>
              <a:cs typeface="Times New Roman"/>
            </a:endParaRPr>
          </a:p>
          <a:p>
            <a:pPr marL="469900" marR="16256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This single place gives you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lots of groups working on cloud standards. Check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their </a:t>
            </a:r>
            <a:r>
              <a:rPr dirty="0" sz="2000" spc="-5">
                <a:latin typeface="Times New Roman"/>
                <a:cs typeface="Times New Roman"/>
              </a:rPr>
              <a:t>site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  <a:hlinkClick r:id="rId2"/>
              </a:rPr>
              <a:t>http://cloud-standards.org/wiki.</a:t>
            </a:r>
            <a:r>
              <a:rPr dirty="0" sz="2000" spc="-50">
                <a:latin typeface="Times New Roman"/>
                <a:cs typeface="Times New Roman"/>
                <a:hlinkClick r:id="rId2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wiki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organizations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5087239"/>
            <a:ext cx="1107186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7.	Finding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OASIS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OASIS, the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for the Advancement of Structured </a:t>
            </a:r>
            <a:r>
              <a:rPr dirty="0" sz="2000" spc="-5">
                <a:latin typeface="Times New Roman"/>
                <a:cs typeface="Times New Roman"/>
              </a:rPr>
              <a:t>Information </a:t>
            </a:r>
            <a:r>
              <a:rPr dirty="0" sz="2000">
                <a:latin typeface="Times New Roman"/>
                <a:cs typeface="Times New Roman"/>
              </a:rPr>
              <a:t>Standards </a:t>
            </a:r>
            <a:r>
              <a:rPr dirty="0" sz="2000" spc="-10">
                <a:latin typeface="Times New Roman"/>
                <a:cs typeface="Times New Roman"/>
              </a:rPr>
              <a:t>(www.oasis- </a:t>
            </a:r>
            <a:r>
              <a:rPr dirty="0" sz="2000" spc="-5">
                <a:latin typeface="Times New Roman"/>
                <a:cs typeface="Times New Roman"/>
              </a:rPr>
              <a:t> open.org), </a:t>
            </a:r>
            <a:r>
              <a:rPr dirty="0" sz="2000">
                <a:latin typeface="Times New Roman"/>
                <a:cs typeface="Times New Roman"/>
              </a:rPr>
              <a:t>is a global consortium focused on the creation and adoption of standards for electronic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business. The consortium is a non-profit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that relies on </a:t>
            </a:r>
            <a:r>
              <a:rPr dirty="0" sz="2000" spc="-5">
                <a:latin typeface="Times New Roman"/>
                <a:cs typeface="Times New Roman"/>
              </a:rPr>
              <a:t>contributions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-10">
                <a:latin typeface="Times New Roman"/>
                <a:cs typeface="Times New Roman"/>
              </a:rPr>
              <a:t>member </a:t>
            </a:r>
            <a:r>
              <a:rPr dirty="0" sz="2000" spc="-5">
                <a:latin typeface="Times New Roman"/>
                <a:cs typeface="Times New Roman"/>
              </a:rPr>
              <a:t> organizations.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OASIS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topic-specific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committees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beginning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6168" y="1097280"/>
            <a:ext cx="1865376" cy="6751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8219" y="4808220"/>
            <a:ext cx="3238500" cy="553212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67745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Eclipse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Foundation</a:t>
            </a:r>
            <a:endParaRPr sz="2000">
              <a:latin typeface="Times New Roman"/>
              <a:cs typeface="Times New Roman"/>
            </a:endParaRPr>
          </a:p>
          <a:p>
            <a:pPr marL="12700" marR="1384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Eclipse Foundation is an open-source </a:t>
            </a:r>
            <a:r>
              <a:rPr dirty="0" sz="2000" spc="-5">
                <a:latin typeface="Times New Roman"/>
                <a:cs typeface="Times New Roman"/>
              </a:rPr>
              <a:t>community </a:t>
            </a:r>
            <a:r>
              <a:rPr dirty="0" sz="2000">
                <a:latin typeface="Times New Roman"/>
                <a:cs typeface="Times New Roman"/>
              </a:rPr>
              <a:t>focused on providing a </a:t>
            </a:r>
            <a:r>
              <a:rPr dirty="0" sz="2000" spc="-5">
                <a:latin typeface="Times New Roman"/>
                <a:cs typeface="Times New Roman"/>
              </a:rPr>
              <a:t>vendor-neutral </a:t>
            </a:r>
            <a:r>
              <a:rPr dirty="0" sz="2000">
                <a:latin typeface="Times New Roman"/>
                <a:cs typeface="Times New Roman"/>
              </a:rPr>
              <a:t>open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non-profit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widespread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participation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corporations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around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globe.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Eclipse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written</a:t>
            </a:r>
            <a:r>
              <a:rPr dirty="0" sz="2000">
                <a:latin typeface="Times New Roman"/>
                <a:cs typeface="Times New Roman"/>
              </a:rPr>
              <a:t> 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runs on </a:t>
            </a:r>
            <a:r>
              <a:rPr dirty="0" sz="2000" spc="-5">
                <a:latin typeface="Times New Roman"/>
                <a:cs typeface="Times New Roman"/>
              </a:rPr>
              <a:t>most </a:t>
            </a:r>
            <a:r>
              <a:rPr dirty="0" sz="2000">
                <a:latin typeface="Times New Roman"/>
                <a:cs typeface="Times New Roman"/>
              </a:rPr>
              <a:t>popular operating </a:t>
            </a:r>
            <a:r>
              <a:rPr dirty="0" sz="2000" spc="-5">
                <a:latin typeface="Times New Roman"/>
                <a:cs typeface="Times New Roman"/>
              </a:rPr>
              <a:t>systems, </a:t>
            </a:r>
            <a:r>
              <a:rPr dirty="0" sz="2000">
                <a:latin typeface="Times New Roman"/>
                <a:cs typeface="Times New Roman"/>
              </a:rPr>
              <a:t>including Linux, HP-UX, </a:t>
            </a:r>
            <a:r>
              <a:rPr dirty="0" sz="2000" spc="5">
                <a:latin typeface="Times New Roman"/>
                <a:cs typeface="Times New Roman"/>
              </a:rPr>
              <a:t>AIX, </a:t>
            </a:r>
            <a:r>
              <a:rPr dirty="0" sz="2000">
                <a:latin typeface="Times New Roman"/>
                <a:cs typeface="Times New Roman"/>
              </a:rPr>
              <a:t>Solaris, QNX, </a:t>
            </a:r>
            <a:r>
              <a:rPr dirty="0" sz="2000" spc="-5">
                <a:latin typeface="Times New Roman"/>
                <a:cs typeface="Times New Roman"/>
              </a:rPr>
              <a:t>Mac </a:t>
            </a:r>
            <a:r>
              <a:rPr dirty="0" sz="2000">
                <a:latin typeface="Times New Roman"/>
                <a:cs typeface="Times New Roman"/>
              </a:rPr>
              <a:t>OS X,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 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Eclipse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Foundation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www.eclipse.org.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ty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All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ce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Cloud Security Alliance was </a:t>
            </a:r>
            <a:r>
              <a:rPr dirty="0" sz="2000" spc="-5">
                <a:latin typeface="Times New Roman"/>
                <a:cs typeface="Times New Roman"/>
              </a:rPr>
              <a:t>established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promote </a:t>
            </a:r>
            <a:r>
              <a:rPr dirty="0" sz="2000">
                <a:latin typeface="Times New Roman"/>
                <a:cs typeface="Times New Roman"/>
              </a:rPr>
              <a:t>the use of best </a:t>
            </a:r>
            <a:r>
              <a:rPr dirty="0" sz="2000" spc="-5">
                <a:latin typeface="Times New Roman"/>
                <a:cs typeface="Times New Roman"/>
              </a:rPr>
              <a:t>practices </a:t>
            </a:r>
            <a:r>
              <a:rPr dirty="0" sz="2000">
                <a:latin typeface="Times New Roman"/>
                <a:cs typeface="Times New Roman"/>
              </a:rPr>
              <a:t>for providing security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assurance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computing,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educate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site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www.cloudsecurityalliance.org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9100" y="1127760"/>
            <a:ext cx="3552444" cy="8351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81543" y="5221223"/>
            <a:ext cx="3810000" cy="13624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53140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Open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Manifesto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Manifesto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more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250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intended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principles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cloud standards. The group has published several white papers that are worth reading.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can find them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clicking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Blogs,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Wikis,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links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www.opencloudmanifesto.org.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30" b="1">
                <a:latin typeface="Times New Roman"/>
                <a:cs typeface="Times New Roman"/>
              </a:rPr>
              <a:t>Vendor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Sites</a:t>
            </a:r>
            <a:endParaRPr sz="2000">
              <a:latin typeface="Times New Roman"/>
              <a:cs typeface="Times New Roman"/>
            </a:endParaRPr>
          </a:p>
          <a:p>
            <a:pPr marL="12700" marR="654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major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vendors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Google,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VMware,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EMC,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IBM,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HP,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Cisco,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Oracle.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2343" y="947927"/>
            <a:ext cx="1057655" cy="10576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675620" cy="496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Managing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complicated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trusting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provider.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good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securing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trouble.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difficult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monitor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apparent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something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wrong.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Measuring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difficult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812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ensure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right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protection,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privacy,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governance,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accessibility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 resources—whether in the </a:t>
            </a:r>
            <a:r>
              <a:rPr dirty="0" sz="2000" spc="-5">
                <a:latin typeface="Times New Roman"/>
                <a:cs typeface="Times New Roman"/>
              </a:rPr>
              <a:t>traditional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10">
                <a:latin typeface="Times New Roman"/>
                <a:cs typeface="Times New Roman"/>
              </a:rPr>
              <a:t>center, </a:t>
            </a:r>
            <a:r>
              <a:rPr dirty="0" sz="2000">
                <a:latin typeface="Times New Roman"/>
                <a:cs typeface="Times New Roman"/>
              </a:rPr>
              <a:t>the private cloud, or the public cloud. Security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monitoring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network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 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hybrid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0719" y="1121663"/>
            <a:ext cx="2020824" cy="12405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2889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Managing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5660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8597" y="2809493"/>
            <a:ext cx="48107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1">
                <a:latin typeface="Times New Roman"/>
                <a:cs typeface="Times New Roman"/>
              </a:rPr>
              <a:t>Cloud</a:t>
            </a:r>
            <a:r>
              <a:rPr dirty="0" sz="4000" spc="-25" b="1">
                <a:latin typeface="Times New Roman"/>
                <a:cs typeface="Times New Roman"/>
              </a:rPr>
              <a:t> </a:t>
            </a:r>
            <a:r>
              <a:rPr dirty="0" sz="4000" spc="-5" b="1">
                <a:latin typeface="Times New Roman"/>
                <a:cs typeface="Times New Roman"/>
              </a:rPr>
              <a:t>Dos and</a:t>
            </a:r>
            <a:r>
              <a:rPr dirty="0" sz="4000" spc="5" b="1">
                <a:latin typeface="Times New Roman"/>
                <a:cs typeface="Times New Roman"/>
              </a:rPr>
              <a:t> </a:t>
            </a:r>
            <a:r>
              <a:rPr dirty="0" sz="4000" spc="-10" b="1">
                <a:latin typeface="Times New Roman"/>
                <a:cs typeface="Times New Roman"/>
              </a:rPr>
              <a:t>Don’ts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0521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Reactive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business people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want to save </a:t>
            </a:r>
            <a:r>
              <a:rPr dirty="0" sz="2000" spc="-5">
                <a:latin typeface="Times New Roman"/>
                <a:cs typeface="Times New Roman"/>
              </a:rPr>
              <a:t>money </a:t>
            </a:r>
            <a:r>
              <a:rPr dirty="0" sz="2000">
                <a:latin typeface="Times New Roman"/>
                <a:cs typeface="Times New Roman"/>
              </a:rPr>
              <a:t>fast are </a:t>
            </a:r>
            <a:r>
              <a:rPr dirty="0" sz="2000" spc="-5">
                <a:latin typeface="Times New Roman"/>
                <a:cs typeface="Times New Roman"/>
              </a:rPr>
              <a:t>tempted to </a:t>
            </a:r>
            <a:r>
              <a:rPr dirty="0" sz="2000">
                <a:latin typeface="Times New Roman"/>
                <a:cs typeface="Times New Roman"/>
              </a:rPr>
              <a:t>throw </a:t>
            </a:r>
            <a:r>
              <a:rPr dirty="0" sz="2000" spc="5">
                <a:latin typeface="Times New Roman"/>
                <a:cs typeface="Times New Roman"/>
              </a:rPr>
              <a:t>out </a:t>
            </a:r>
            <a:r>
              <a:rPr dirty="0" sz="2000">
                <a:latin typeface="Times New Roman"/>
                <a:cs typeface="Times New Roman"/>
              </a:rPr>
              <a:t>the data center and </a:t>
            </a:r>
            <a:r>
              <a:rPr dirty="0" sz="2000" spc="5">
                <a:latin typeface="Times New Roman"/>
                <a:cs typeface="Times New Roman"/>
              </a:rPr>
              <a:t>put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into a public cloud. Although this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sound good for a few hours, it is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a thoughtful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approach. In the end, you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decide which </a:t>
            </a:r>
            <a:r>
              <a:rPr dirty="0" sz="2000" spc="-5">
                <a:latin typeface="Times New Roman"/>
                <a:cs typeface="Times New Roman"/>
              </a:rPr>
              <a:t>capabilities </a:t>
            </a:r>
            <a:r>
              <a:rPr dirty="0" sz="2000">
                <a:latin typeface="Times New Roman"/>
                <a:cs typeface="Times New Roman"/>
              </a:rPr>
              <a:t>you should </a:t>
            </a:r>
            <a:r>
              <a:rPr dirty="0" sz="2000" spc="5">
                <a:latin typeface="Times New Roman"/>
                <a:cs typeface="Times New Roman"/>
              </a:rPr>
              <a:t>put </a:t>
            </a:r>
            <a:r>
              <a:rPr dirty="0" sz="2000">
                <a:latin typeface="Times New Roman"/>
                <a:cs typeface="Times New Roman"/>
              </a:rPr>
              <a:t>into the cloud, </a:t>
            </a:r>
            <a:r>
              <a:rPr dirty="0" sz="2000" spc="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you need to do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 homework first. 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compliance </a:t>
            </a:r>
            <a:r>
              <a:rPr dirty="0" sz="2000">
                <a:latin typeface="Times New Roman"/>
                <a:cs typeface="Times New Roman"/>
              </a:rPr>
              <a:t>issues to </a:t>
            </a:r>
            <a:r>
              <a:rPr dirty="0" sz="2000" spc="-5">
                <a:latin typeface="Times New Roman"/>
                <a:cs typeface="Times New Roman"/>
              </a:rPr>
              <a:t>consider? </a:t>
            </a:r>
            <a:r>
              <a:rPr dirty="0" sz="2000" spc="5">
                <a:latin typeface="Times New Roman"/>
                <a:cs typeface="Times New Roman"/>
              </a:rPr>
              <a:t>What </a:t>
            </a:r>
            <a:r>
              <a:rPr dirty="0" sz="2000">
                <a:latin typeface="Times New Roman"/>
                <a:cs typeface="Times New Roman"/>
              </a:rPr>
              <a:t>is the </a:t>
            </a:r>
            <a:r>
              <a:rPr dirty="0" sz="2000" spc="-5">
                <a:latin typeface="Times New Roman"/>
                <a:cs typeface="Times New Roman"/>
              </a:rPr>
              <a:t>difference </a:t>
            </a:r>
            <a:r>
              <a:rPr dirty="0" sz="2000">
                <a:latin typeface="Times New Roman"/>
                <a:cs typeface="Times New Roman"/>
              </a:rPr>
              <a:t>in cost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center?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spring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Consider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Financial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</a:t>
            </a:r>
            <a:endParaRPr sz="2000">
              <a:latin typeface="Times New Roman"/>
              <a:cs typeface="Times New Roman"/>
            </a:endParaRPr>
          </a:p>
          <a:p>
            <a:pPr marL="12700" marR="269875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might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good.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jump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math.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>
                <a:latin typeface="Times New Roman"/>
                <a:cs typeface="Times New Roman"/>
              </a:rPr>
              <a:t>is your company? What is the nature of your </a:t>
            </a:r>
            <a:r>
              <a:rPr dirty="0" sz="2000" spc="-5">
                <a:latin typeface="Times New Roman"/>
                <a:cs typeface="Times New Roman"/>
              </a:rPr>
              <a:t>computing environment?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 applications do you </a:t>
            </a:r>
            <a:r>
              <a:rPr dirty="0" sz="2000" spc="-5">
                <a:latin typeface="Times New Roman"/>
                <a:cs typeface="Times New Roman"/>
              </a:rPr>
              <a:t>support?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-10">
                <a:latin typeface="Times New Roman"/>
                <a:cs typeface="Times New Roman"/>
              </a:rPr>
              <a:t>much </a:t>
            </a:r>
            <a:r>
              <a:rPr dirty="0" sz="2000">
                <a:latin typeface="Times New Roman"/>
                <a:cs typeface="Times New Roman"/>
              </a:rPr>
              <a:t>does your current environment cost?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 spc="-5">
                <a:latin typeface="Times New Roman"/>
                <a:cs typeface="Times New Roman"/>
              </a:rPr>
              <a:t>much </a:t>
            </a:r>
            <a:r>
              <a:rPr dirty="0" sz="2000">
                <a:latin typeface="Times New Roman"/>
                <a:cs typeface="Times New Roman"/>
              </a:rPr>
              <a:t>spare capacity do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have in your data center? Are there applications that can cost </a:t>
            </a:r>
            <a:r>
              <a:rPr dirty="0" sz="2000" spc="-5">
                <a:latin typeface="Times New Roman"/>
                <a:cs typeface="Times New Roman"/>
              </a:rPr>
              <a:t>effectively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moved to </a:t>
            </a:r>
            <a:r>
              <a:rPr dirty="0" sz="2000">
                <a:latin typeface="Times New Roman"/>
                <a:cs typeface="Times New Roman"/>
              </a:rPr>
              <a:t>a Software as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model?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anything,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money.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18235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it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Alone</a:t>
            </a:r>
            <a:endParaRPr sz="2000">
              <a:latin typeface="Times New Roman"/>
              <a:cs typeface="Times New Roman"/>
            </a:endParaRPr>
          </a:p>
          <a:p>
            <a:pPr algn="just" marL="12700" marR="1155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Although </a:t>
            </a:r>
            <a:r>
              <a:rPr dirty="0" sz="2000" spc="-5">
                <a:latin typeface="Times New Roman"/>
                <a:cs typeface="Times New Roman"/>
              </a:rPr>
              <a:t>some companies </a:t>
            </a:r>
            <a:r>
              <a:rPr dirty="0" sz="2000">
                <a:latin typeface="Times New Roman"/>
                <a:cs typeface="Times New Roman"/>
              </a:rPr>
              <a:t>have the </a:t>
            </a:r>
            <a:r>
              <a:rPr dirty="0" sz="2000" spc="-5">
                <a:latin typeface="Times New Roman"/>
                <a:cs typeface="Times New Roman"/>
              </a:rPr>
              <a:t>sophistication </a:t>
            </a:r>
            <a:r>
              <a:rPr dirty="0" sz="2000">
                <a:latin typeface="Times New Roman"/>
                <a:cs typeface="Times New Roman"/>
              </a:rPr>
              <a:t>to build their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clouds, they have their exception. Most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alone.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industry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waiting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you. </a:t>
            </a:r>
            <a:r>
              <a:rPr dirty="0" sz="2000" spc="5">
                <a:latin typeface="Times New Roman"/>
                <a:cs typeface="Times New Roman"/>
              </a:rPr>
              <a:t>Do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ignore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r>
              <a:rPr dirty="0" sz="2000">
                <a:latin typeface="Times New Roman"/>
                <a:cs typeface="Times New Roman"/>
              </a:rPr>
              <a:t> Beg,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borrow,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steal,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Talk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early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projects.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systems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integrators,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consultants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solid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 with best practices.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0">
                <a:latin typeface="Times New Roman"/>
                <a:cs typeface="Times New Roman"/>
              </a:rPr>
              <a:t>Web </a:t>
            </a:r>
            <a:r>
              <a:rPr dirty="0" sz="2000" spc="-5">
                <a:latin typeface="Times New Roman"/>
                <a:cs typeface="Times New Roman"/>
              </a:rPr>
              <a:t>sites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>
                <a:latin typeface="Times New Roman"/>
                <a:cs typeface="Times New Roman"/>
              </a:rPr>
              <a:t>have great ideas and </a:t>
            </a:r>
            <a:r>
              <a:rPr dirty="0" sz="2000" spc="-5">
                <a:latin typeface="Times New Roman"/>
                <a:cs typeface="Times New Roman"/>
              </a:rPr>
              <a:t>collaboration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opportunities.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D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nk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ut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-215" b="1">
                <a:latin typeface="Times New Roman"/>
                <a:cs typeface="Times New Roman"/>
              </a:rPr>
              <a:t>Y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r</a:t>
            </a:r>
            <a:r>
              <a:rPr dirty="0" sz="2000" spc="-1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3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chitectu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 marR="88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thinking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fact, it is </a:t>
            </a:r>
            <a:r>
              <a:rPr dirty="0" sz="2000" spc="-5">
                <a:latin typeface="Times New Roman"/>
                <a:cs typeface="Times New Roman"/>
              </a:rPr>
              <a:t>more important </a:t>
            </a:r>
            <a:r>
              <a:rPr dirty="0" sz="2000">
                <a:latin typeface="Times New Roman"/>
                <a:cs typeface="Times New Roman"/>
              </a:rPr>
              <a:t>than </a:t>
            </a:r>
            <a:r>
              <a:rPr dirty="0" sz="2000" spc="-20">
                <a:latin typeface="Times New Roman"/>
                <a:cs typeface="Times New Roman"/>
              </a:rPr>
              <a:t>ever.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will probably have business services that are designed for reuse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should be stored in a private or public cloud that need to be designed for reuse.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will </a:t>
            </a:r>
            <a:r>
              <a:rPr dirty="0" sz="2000" spc="-5">
                <a:latin typeface="Times New Roman"/>
                <a:cs typeface="Times New Roman"/>
              </a:rPr>
              <a:t>likely </a:t>
            </a:r>
            <a:r>
              <a:rPr dirty="0" sz="2000">
                <a:latin typeface="Times New Roman"/>
                <a:cs typeface="Times New Roman"/>
              </a:rPr>
              <a:t>have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 environment that needs to be </a:t>
            </a:r>
            <a:r>
              <a:rPr dirty="0" sz="2000" spc="-5">
                <a:latin typeface="Times New Roman"/>
                <a:cs typeface="Times New Roman"/>
              </a:rPr>
              <a:t>well </a:t>
            </a:r>
            <a:r>
              <a:rPr dirty="0" sz="2000">
                <a:latin typeface="Times New Roman"/>
                <a:cs typeface="Times New Roman"/>
              </a:rPr>
              <a:t>planned to conform to your </a:t>
            </a:r>
            <a:r>
              <a:rPr dirty="0" sz="2000" spc="-15">
                <a:latin typeface="Times New Roman"/>
                <a:cs typeface="Times New Roman"/>
              </a:rPr>
              <a:t>company’s </a:t>
            </a:r>
            <a:r>
              <a:rPr dirty="0" sz="2000" spc="-5">
                <a:latin typeface="Times New Roman"/>
                <a:cs typeface="Times New Roman"/>
              </a:rPr>
              <a:t>service-level agreement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3950"/>
            <a:ext cx="11228070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Neglect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Governance</a:t>
            </a:r>
            <a:endParaRPr sz="2000">
              <a:latin typeface="Times New Roman"/>
              <a:cs typeface="Times New Roman"/>
            </a:endParaRPr>
          </a:p>
          <a:p>
            <a:pPr marL="12700" marR="12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attention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compliance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governance,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putting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 industries </a:t>
            </a:r>
            <a:r>
              <a:rPr dirty="0" sz="2000">
                <a:latin typeface="Times New Roman"/>
                <a:cs typeface="Times New Roman"/>
              </a:rPr>
              <a:t>require that you store data in a very specific </a:t>
            </a:r>
            <a:r>
              <a:rPr dirty="0" sz="2000" spc="-35">
                <a:latin typeface="Times New Roman"/>
                <a:cs typeface="Times New Roman"/>
              </a:rPr>
              <a:t>way.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>
                <a:latin typeface="Times New Roman"/>
                <a:cs typeface="Times New Roman"/>
              </a:rPr>
              <a:t>countries require that your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>
                <a:latin typeface="Times New Roman"/>
                <a:cs typeface="Times New Roman"/>
              </a:rPr>
              <a:t> data are never stored outside of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-15">
                <a:latin typeface="Times New Roman"/>
                <a:cs typeface="Times New Roman"/>
              </a:rPr>
              <a:t>territory.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still </a:t>
            </a:r>
            <a:r>
              <a:rPr dirty="0" sz="2000">
                <a:latin typeface="Times New Roman"/>
                <a:cs typeface="Times New Roman"/>
              </a:rPr>
              <a:t>have to </a:t>
            </a:r>
            <a:r>
              <a:rPr dirty="0" sz="2000" spc="-5">
                <a:latin typeface="Times New Roman"/>
                <a:cs typeface="Times New Roman"/>
              </a:rPr>
              <a:t>comply with </a:t>
            </a:r>
            <a:r>
              <a:rPr dirty="0" sz="2000">
                <a:latin typeface="Times New Roman"/>
                <a:cs typeface="Times New Roman"/>
              </a:rPr>
              <a:t>government </a:t>
            </a:r>
            <a:r>
              <a:rPr dirty="0" sz="2000" spc="-5">
                <a:latin typeface="Times New Roman"/>
                <a:cs typeface="Times New Roman"/>
              </a:rPr>
              <a:t>regulations.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disappear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Forget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about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Start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automate </a:t>
            </a:r>
            <a:r>
              <a:rPr dirty="0" sz="2000">
                <a:latin typeface="Times New Roman"/>
                <a:cs typeface="Times New Roman"/>
              </a:rPr>
              <a:t>with your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initiatives.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matter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you are considering, the process is the building block. If you have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figured </a:t>
            </a:r>
            <a:r>
              <a:rPr dirty="0" sz="2000" spc="5">
                <a:latin typeface="Times New Roman"/>
                <a:cs typeface="Times New Roman"/>
              </a:rPr>
              <a:t>out how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managed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distributed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risk.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Make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Centerpiece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55" b="1">
                <a:latin typeface="Times New Roman"/>
                <a:cs typeface="Times New Roman"/>
              </a:rPr>
              <a:t>Your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Strategy</a:t>
            </a:r>
            <a:endParaRPr sz="2000">
              <a:latin typeface="Times New Roman"/>
              <a:cs typeface="Times New Roman"/>
            </a:endParaRPr>
          </a:p>
          <a:p>
            <a:pPr marL="12700" marR="2749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 is easy to get caught up in the </a:t>
            </a:r>
            <a:r>
              <a:rPr dirty="0" sz="2000" spc="-5">
                <a:latin typeface="Times New Roman"/>
                <a:cs typeface="Times New Roman"/>
              </a:rPr>
              <a:t>mix-and-match </a:t>
            </a:r>
            <a:r>
              <a:rPr dirty="0" sz="2000">
                <a:latin typeface="Times New Roman"/>
                <a:cs typeface="Times New Roman"/>
              </a:rPr>
              <a:t>euphoria and </a:t>
            </a:r>
            <a:r>
              <a:rPr dirty="0" sz="2000" spc="-5">
                <a:latin typeface="Times New Roman"/>
                <a:cs typeface="Times New Roman"/>
              </a:rPr>
              <a:t>forget </a:t>
            </a:r>
            <a:r>
              <a:rPr dirty="0" sz="2000">
                <a:latin typeface="Times New Roman"/>
                <a:cs typeface="Times New Roman"/>
              </a:rPr>
              <a:t>about the </a:t>
            </a:r>
            <a:r>
              <a:rPr dirty="0" sz="2000" spc="-5">
                <a:latin typeface="Times New Roman"/>
                <a:cs typeface="Times New Roman"/>
              </a:rPr>
              <a:t>nitty–gritty </a:t>
            </a:r>
            <a:r>
              <a:rPr dirty="0" sz="2000">
                <a:latin typeface="Times New Roman"/>
                <a:cs typeface="Times New Roman"/>
              </a:rPr>
              <a:t>issues. Pay </a:t>
            </a:r>
            <a:r>
              <a:rPr dirty="0" sz="2000" spc="-5">
                <a:latin typeface="Times New Roman"/>
                <a:cs typeface="Times New Roman"/>
              </a:rPr>
              <a:t>close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attention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implications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 cloud.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still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well-planned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strategy.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032509"/>
            <a:ext cx="11215370" cy="5513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Don’ts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</a:t>
            </a:r>
            <a:r>
              <a:rPr dirty="0" sz="2000" b="1">
                <a:latin typeface="Times New Roman"/>
                <a:cs typeface="Times New Roman"/>
              </a:rPr>
              <a:t>ply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Every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hing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get carried </a:t>
            </a:r>
            <a:r>
              <a:rPr dirty="0" sz="2000" spc="-30">
                <a:latin typeface="Times New Roman"/>
                <a:cs typeface="Times New Roman"/>
              </a:rPr>
              <a:t>away.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everything belongs in a cloud. 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your data center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have a </a:t>
            </a:r>
            <a:r>
              <a:rPr dirty="0" sz="2000" spc="-10">
                <a:latin typeface="Times New Roman"/>
                <a:cs typeface="Times New Roman"/>
              </a:rPr>
              <a:t>large,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customized </a:t>
            </a:r>
            <a:r>
              <a:rPr dirty="0" sz="2000">
                <a:latin typeface="Times New Roman"/>
                <a:cs typeface="Times New Roman"/>
              </a:rPr>
              <a:t>application used by a dozen people. It is </a:t>
            </a:r>
            <a:r>
              <a:rPr dirty="0" sz="2000" spc="-5">
                <a:latin typeface="Times New Roman"/>
                <a:cs typeface="Times New Roman"/>
              </a:rPr>
              <a:t>critical </a:t>
            </a:r>
            <a:r>
              <a:rPr dirty="0" sz="2000">
                <a:latin typeface="Times New Roman"/>
                <a:cs typeface="Times New Roman"/>
              </a:rPr>
              <a:t>to your business.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have no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economic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move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homework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guidelines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help you </a:t>
            </a:r>
            <a:r>
              <a:rPr dirty="0" sz="2000" spc="-5">
                <a:latin typeface="Times New Roman"/>
                <a:cs typeface="Times New Roman"/>
              </a:rPr>
              <a:t>determine </a:t>
            </a:r>
            <a:r>
              <a:rPr dirty="0" sz="2000">
                <a:latin typeface="Times New Roman"/>
                <a:cs typeface="Times New Roman"/>
              </a:rPr>
              <a:t>whether an application or a function belongs in the data </a:t>
            </a:r>
            <a:r>
              <a:rPr dirty="0" sz="2000" spc="-15">
                <a:latin typeface="Times New Roman"/>
                <a:cs typeface="Times New Roman"/>
              </a:rPr>
              <a:t>center, </a:t>
            </a:r>
            <a:r>
              <a:rPr dirty="0" sz="2000">
                <a:latin typeface="Times New Roman"/>
                <a:cs typeface="Times New Roman"/>
              </a:rPr>
              <a:t>a public cloud, or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Forget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about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12700" marR="1790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assumption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something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 </a:t>
            </a:r>
            <a:r>
              <a:rPr dirty="0" sz="2000">
                <a:latin typeface="Times New Roman"/>
                <a:cs typeface="Times New Roman"/>
              </a:rPr>
              <a:t>Although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cloud providers </a:t>
            </a:r>
            <a:r>
              <a:rPr dirty="0" sz="2000" spc="-5">
                <a:latin typeface="Times New Roman"/>
                <a:cs typeface="Times New Roman"/>
              </a:rPr>
              <a:t>allow </a:t>
            </a:r>
            <a:r>
              <a:rPr dirty="0" sz="2000">
                <a:latin typeface="Times New Roman"/>
                <a:cs typeface="Times New Roman"/>
              </a:rPr>
              <a:t>you to have a portal view of their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service levels, </a:t>
            </a:r>
            <a:r>
              <a:rPr dirty="0" sz="2000" spc="-5">
                <a:latin typeface="Times New Roman"/>
                <a:cs typeface="Times New Roman"/>
              </a:rPr>
              <a:t>it </a:t>
            </a:r>
            <a:r>
              <a:rPr dirty="0" sz="2000">
                <a:latin typeface="Times New Roman"/>
                <a:cs typeface="Times New Roman"/>
              </a:rPr>
              <a:t>is your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responsibility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Start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with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 Pilot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  <a:p>
            <a:pPr marL="12700" marR="13271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will be around for a long </a:t>
            </a:r>
            <a:r>
              <a:rPr dirty="0" sz="2000" spc="-10">
                <a:latin typeface="Times New Roman"/>
                <a:cs typeface="Times New Roman"/>
              </a:rPr>
              <a:t>time, </a:t>
            </a:r>
            <a:r>
              <a:rPr dirty="0" sz="2000">
                <a:latin typeface="Times New Roman"/>
                <a:cs typeface="Times New Roman"/>
              </a:rPr>
              <a:t>so get experience </a:t>
            </a:r>
            <a:r>
              <a:rPr dirty="0" sz="2000" spc="-30">
                <a:latin typeface="Times New Roman"/>
                <a:cs typeface="Times New Roman"/>
              </a:rPr>
              <a:t>now. </a:t>
            </a:r>
            <a:r>
              <a:rPr dirty="0" sz="2000">
                <a:latin typeface="Times New Roman"/>
                <a:cs typeface="Times New Roman"/>
              </a:rPr>
              <a:t>Start with a pilot project.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want to </a:t>
            </a:r>
            <a:r>
              <a:rPr dirty="0" sz="2000" spc="-5">
                <a:latin typeface="Times New Roman"/>
                <a:cs typeface="Times New Roman"/>
              </a:rPr>
              <a:t>start </a:t>
            </a:r>
            <a:r>
              <a:rPr dirty="0" sz="2000">
                <a:latin typeface="Times New Roman"/>
                <a:cs typeface="Times New Roman"/>
              </a:rPr>
              <a:t>with a Software as a Service </a:t>
            </a:r>
            <a:r>
              <a:rPr dirty="0" sz="2000" spc="-5">
                <a:latin typeface="Times New Roman"/>
                <a:cs typeface="Times New Roman"/>
              </a:rPr>
              <a:t>platform.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use a public cloud 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production.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2893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45"/>
              <a:t> </a:t>
            </a:r>
            <a:r>
              <a:rPr dirty="0" sz="2400" spc="-20"/>
              <a:t>the</a:t>
            </a:r>
            <a:r>
              <a:rPr dirty="0" sz="2400" spc="-40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794875" cy="249301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Times New Roman"/>
                <a:cs typeface="Times New Roman"/>
              </a:rPr>
              <a:t>Measuring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Clear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disclose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publicly.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Difficult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Answer: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674475" cy="340741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"/>
              <a:tabLst>
                <a:tab pos="267335" algn="l"/>
                <a:tab pos="1725930" algn="l"/>
                <a:tab pos="8799195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Internet,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whereas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protect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Firewalls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VPNs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Firewal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ntivir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VPNs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VPNs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virus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Answer: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892155" cy="34747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3"/>
              <a:tabLst>
                <a:tab pos="262890" algn="l"/>
                <a:tab pos="821499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 </a:t>
            </a:r>
            <a:r>
              <a:rPr dirty="0" sz="2000">
                <a:latin typeface="Times New Roman"/>
                <a:cs typeface="Times New Roman"/>
              </a:rPr>
              <a:t>goal 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properly.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Logs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Personal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849995" cy="22555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220"/>
              </a:spcBef>
              <a:buAutoNum type="arabicPeriod" startAt="4"/>
              <a:tabLst>
                <a:tab pos="267335" algn="l"/>
              </a:tabLst>
            </a:pP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databases.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-65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217534" cy="286512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dirty="0" sz="2400" b="1"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5"/>
              <a:tabLst>
                <a:tab pos="267970" algn="l"/>
              </a:tabLst>
            </a:pP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means: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validates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anywhere.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Sign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stay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logged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forever.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Sign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expires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hour</a:t>
            </a:r>
            <a:endParaRPr sz="20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swe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121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2889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Managing</a:t>
            </a:r>
            <a:r>
              <a:rPr dirty="0" sz="2400" spc="-70"/>
              <a:t> </a:t>
            </a:r>
            <a:r>
              <a:rPr dirty="0" sz="2400" spc="-20"/>
              <a:t>the</a:t>
            </a:r>
            <a:r>
              <a:rPr dirty="0" sz="2400" spc="-65"/>
              <a:t> </a:t>
            </a:r>
            <a:r>
              <a:rPr dirty="0" sz="2400" spc="-25"/>
              <a:t>Cloud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iNurture</dc:creator>
  <dc:title>PowerPoint Presentation</dc:title>
  <dcterms:created xsi:type="dcterms:W3CDTF">2023-10-17T05:58:47Z</dcterms:created>
  <dcterms:modified xsi:type="dcterms:W3CDTF">2023-10-17T05:58:47Z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2023-10-17T00:00:00Z</vt:filetime>
  </property>
</Properties>
</file>