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  <p:sldId id="374" r:id="rId124"/>
    <p:sldId id="375" r:id="rId125"/>
    <p:sldId id="376" r:id="rId126"/>
    <p:sldId id="377" r:id="rId127"/>
    <p:sldId id="378" r:id="rId128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Relationship Id="rId89" Type="http://schemas.openxmlformats.org/officeDocument/2006/relationships/slide" Target="slides/slide84.xml"/><Relationship Id="rId90" Type="http://schemas.openxmlformats.org/officeDocument/2006/relationships/slide" Target="slides/slide85.xml"/><Relationship Id="rId91" Type="http://schemas.openxmlformats.org/officeDocument/2006/relationships/slide" Target="slides/slide86.xml"/><Relationship Id="rId92" Type="http://schemas.openxmlformats.org/officeDocument/2006/relationships/slide" Target="slides/slide87.xml"/><Relationship Id="rId93" Type="http://schemas.openxmlformats.org/officeDocument/2006/relationships/slide" Target="slides/slide88.xml"/><Relationship Id="rId94" Type="http://schemas.openxmlformats.org/officeDocument/2006/relationships/slide" Target="slides/slide89.xml"/><Relationship Id="rId95" Type="http://schemas.openxmlformats.org/officeDocument/2006/relationships/slide" Target="slides/slide90.xml"/><Relationship Id="rId96" Type="http://schemas.openxmlformats.org/officeDocument/2006/relationships/slide" Target="slides/slide91.xml"/><Relationship Id="rId97" Type="http://schemas.openxmlformats.org/officeDocument/2006/relationships/slide" Target="slides/slide92.xml"/><Relationship Id="rId98" Type="http://schemas.openxmlformats.org/officeDocument/2006/relationships/slide" Target="slides/slide93.xml"/><Relationship Id="rId99" Type="http://schemas.openxmlformats.org/officeDocument/2006/relationships/slide" Target="slides/slide94.xml"/><Relationship Id="rId100" Type="http://schemas.openxmlformats.org/officeDocument/2006/relationships/slide" Target="slides/slide95.xml"/><Relationship Id="rId101" Type="http://schemas.openxmlformats.org/officeDocument/2006/relationships/slide" Target="slides/slide96.xml"/><Relationship Id="rId102" Type="http://schemas.openxmlformats.org/officeDocument/2006/relationships/slide" Target="slides/slide97.xml"/><Relationship Id="rId103" Type="http://schemas.openxmlformats.org/officeDocument/2006/relationships/slide" Target="slides/slide98.xml"/><Relationship Id="rId104" Type="http://schemas.openxmlformats.org/officeDocument/2006/relationships/slide" Target="slides/slide99.xml"/><Relationship Id="rId105" Type="http://schemas.openxmlformats.org/officeDocument/2006/relationships/slide" Target="slides/slide100.xml"/><Relationship Id="rId106" Type="http://schemas.openxmlformats.org/officeDocument/2006/relationships/slide" Target="slides/slide101.xml"/><Relationship Id="rId107" Type="http://schemas.openxmlformats.org/officeDocument/2006/relationships/slide" Target="slides/slide102.xml"/><Relationship Id="rId108" Type="http://schemas.openxmlformats.org/officeDocument/2006/relationships/slide" Target="slides/slide103.xml"/><Relationship Id="rId109" Type="http://schemas.openxmlformats.org/officeDocument/2006/relationships/slide" Target="slides/slide104.xml"/><Relationship Id="rId110" Type="http://schemas.openxmlformats.org/officeDocument/2006/relationships/slide" Target="slides/slide105.xml"/><Relationship Id="rId111" Type="http://schemas.openxmlformats.org/officeDocument/2006/relationships/slide" Target="slides/slide106.xml"/><Relationship Id="rId112" Type="http://schemas.openxmlformats.org/officeDocument/2006/relationships/slide" Target="slides/slide107.xml"/><Relationship Id="rId113" Type="http://schemas.openxmlformats.org/officeDocument/2006/relationships/slide" Target="slides/slide108.xml"/><Relationship Id="rId114" Type="http://schemas.openxmlformats.org/officeDocument/2006/relationships/slide" Target="slides/slide109.xml"/><Relationship Id="rId115" Type="http://schemas.openxmlformats.org/officeDocument/2006/relationships/slide" Target="slides/slide110.xml"/><Relationship Id="rId116" Type="http://schemas.openxmlformats.org/officeDocument/2006/relationships/slide" Target="slides/slide111.xml"/><Relationship Id="rId117" Type="http://schemas.openxmlformats.org/officeDocument/2006/relationships/slide" Target="slides/slide112.xml"/><Relationship Id="rId118" Type="http://schemas.openxmlformats.org/officeDocument/2006/relationships/slide" Target="slides/slide113.xml"/><Relationship Id="rId119" Type="http://schemas.openxmlformats.org/officeDocument/2006/relationships/slide" Target="slides/slide114.xml"/><Relationship Id="rId120" Type="http://schemas.openxmlformats.org/officeDocument/2006/relationships/slide" Target="slides/slide115.xml"/><Relationship Id="rId121" Type="http://schemas.openxmlformats.org/officeDocument/2006/relationships/slide" Target="slides/slide116.xml"/><Relationship Id="rId122" Type="http://schemas.openxmlformats.org/officeDocument/2006/relationships/slide" Target="slides/slide117.xml"/><Relationship Id="rId123" Type="http://schemas.openxmlformats.org/officeDocument/2006/relationships/slide" Target="slides/slide118.xml"/><Relationship Id="rId124" Type="http://schemas.openxmlformats.org/officeDocument/2006/relationships/slide" Target="slides/slide119.xml"/><Relationship Id="rId125" Type="http://schemas.openxmlformats.org/officeDocument/2006/relationships/slide" Target="slides/slide120.xml"/><Relationship Id="rId126" Type="http://schemas.openxmlformats.org/officeDocument/2006/relationships/slide" Target="slides/slide121.xml"/><Relationship Id="rId127" Type="http://schemas.openxmlformats.org/officeDocument/2006/relationships/slide" Target="slides/slide122.xml"/><Relationship Id="rId128" Type="http://schemas.openxmlformats.org/officeDocument/2006/relationships/slide" Target="slides/slide12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97891" y="371983"/>
            <a:ext cx="11596217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56329" y="2641140"/>
            <a:ext cx="4879340" cy="9804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22300" y="1530858"/>
            <a:ext cx="11120755" cy="4518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662536" y="6465214"/>
            <a:ext cx="309879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9.jpg"/></Relationships>

</file>

<file path=ppt/slides/_rels/slide10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10.jpg"/><Relationship Id="rId4" Type="http://schemas.openxmlformats.org/officeDocument/2006/relationships/image" Target="../media/image11.jpg"/><Relationship Id="rId5" Type="http://schemas.openxmlformats.org/officeDocument/2006/relationships/image" Target="../media/image12.jpg"/><Relationship Id="rId6" Type="http://schemas.openxmlformats.org/officeDocument/2006/relationships/image" Target="../media/image13.png"/><Relationship Id="rId7" Type="http://schemas.openxmlformats.org/officeDocument/2006/relationships/image" Target="../media/image14.jpg"/></Relationships>

</file>

<file path=ppt/slides/_rels/slide1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
</file>

<file path=ppt/slides/_rels/slide1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javatpoint.com/virtualization-in-" TargetMode="External"/><Relationship Id="rId3" Type="http://schemas.openxmlformats.org/officeDocument/2006/relationships/hyperlink" Target="http://www.dummies.com/programming/cloud-" TargetMode="External"/><Relationship Id="rId4" Type="http://schemas.openxmlformats.org/officeDocument/2006/relationships/hyperlink" Target="http://www.ignitealliance.com.au/blog/practical-" TargetMode="External"/></Relationships>

</file>

<file path=ppt/slides/_rels/slide1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youtube.com/watch?v=CZVOVkmc" TargetMode="External"/><Relationship Id="rId3" Type="http://schemas.openxmlformats.org/officeDocument/2006/relationships/hyperlink" Target="http://www.youtube.com/watch?v=l0DfHUWM" TargetMode="External"/><Relationship Id="rId4" Type="http://schemas.openxmlformats.org/officeDocument/2006/relationships/hyperlink" Target="http://www.youtube.com/watch?v=4kdHJFdxotM" TargetMode="External"/><Relationship Id="rId5" Type="http://schemas.openxmlformats.org/officeDocument/2006/relationships/hyperlink" Target="http://www.youtube.com/watch?v=NAwhlKkVV7" TargetMode="External"/><Relationship Id="rId6" Type="http://schemas.openxmlformats.org/officeDocument/2006/relationships/hyperlink" Target="http://www.youtube.com/watch?v=kBi6_314rZM" TargetMode="Externa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Relationship Id="rId3" Type="http://schemas.openxmlformats.org/officeDocument/2006/relationships/image" Target="../media/image19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Relationship Id="rId3" Type="http://schemas.openxmlformats.org/officeDocument/2006/relationships/image" Target="../media/image21.jpg"/><Relationship Id="rId4" Type="http://schemas.openxmlformats.org/officeDocument/2006/relationships/image" Target="../media/image22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Relationship Id="rId3" Type="http://schemas.openxmlformats.org/officeDocument/2006/relationships/image" Target="../media/image24.jpg"/><Relationship Id="rId4" Type="http://schemas.openxmlformats.org/officeDocument/2006/relationships/image" Target="../media/image25.jpg"/><Relationship Id="rId5" Type="http://schemas.openxmlformats.org/officeDocument/2006/relationships/image" Target="../media/image26.jpg"/><Relationship Id="rId6" Type="http://schemas.openxmlformats.org/officeDocument/2006/relationships/image" Target="../media/image27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jpg"/><Relationship Id="rId3" Type="http://schemas.openxmlformats.org/officeDocument/2006/relationships/image" Target="../media/image30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jpg"/><Relationship Id="rId3" Type="http://schemas.openxmlformats.org/officeDocument/2006/relationships/image" Target="../media/image32.jpg"/><Relationship Id="rId4" Type="http://schemas.openxmlformats.org/officeDocument/2006/relationships/image" Target="../media/image33.jp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jp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6.jpg"/><Relationship Id="rId4" Type="http://schemas.openxmlformats.org/officeDocument/2006/relationships/image" Target="../media/image37.jpg"/><Relationship Id="rId5" Type="http://schemas.openxmlformats.org/officeDocument/2006/relationships/image" Target="../media/image38.pn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jpg"/><Relationship Id="rId3" Type="http://schemas.openxmlformats.org/officeDocument/2006/relationships/image" Target="../media/image40.jpg"/><Relationship Id="rId4" Type="http://schemas.openxmlformats.org/officeDocument/2006/relationships/image" Target="../media/image41.jp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jp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jpg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jpg"/><Relationship Id="rId3" Type="http://schemas.openxmlformats.org/officeDocument/2006/relationships/image" Target="../media/image45.jpg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jpg"/><Relationship Id="rId3" Type="http://schemas.openxmlformats.org/officeDocument/2006/relationships/image" Target="../media/image47.jpg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jpg"/><Relationship Id="rId3" Type="http://schemas.openxmlformats.org/officeDocument/2006/relationships/image" Target="../media/image49.png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jpg"/><Relationship Id="rId3" Type="http://schemas.openxmlformats.org/officeDocument/2006/relationships/image" Target="../media/image51.jpg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jpg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3.jpg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jpg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jpg"/><Relationship Id="rId3" Type="http://schemas.openxmlformats.org/officeDocument/2006/relationships/image" Target="../media/image56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jpg"/></Relationships>
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jpg"/></Relationships>
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jpg"/></Relationships>
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jpg"/><Relationship Id="rId3" Type="http://schemas.openxmlformats.org/officeDocument/2006/relationships/image" Target="../media/image60.jpg"/></Relationships>

</file>

<file path=ppt/slides/_rels/slide5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0.jpg"/><Relationship Id="rId3" Type="http://schemas.openxmlformats.org/officeDocument/2006/relationships/image" Target="../media/image61.jpg"/></Relationships>

</file>

<file path=ppt/slides/_rels/slide5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anonical.com/" TargetMode="External"/><Relationship Id="rId3" Type="http://schemas.openxmlformats.org/officeDocument/2006/relationships/image" Target="../media/image62.jpg"/></Relationships>

</file>

<file path=ppt/slides/_rels/slide5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3.jpg"/><Relationship Id="rId3" Type="http://schemas.openxmlformats.org/officeDocument/2006/relationships/image" Target="../media/image64.jpg"/></Relationships>

</file>

<file path=ppt/slides/_rels/slide5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5.jpg"/><Relationship Id="rId3" Type="http://schemas.openxmlformats.org/officeDocument/2006/relationships/image" Target="../media/image66.jpg"/><Relationship Id="rId4" Type="http://schemas.openxmlformats.org/officeDocument/2006/relationships/image" Target="../media/image67.jpg"/></Relationships>

</file>

<file path=ppt/slides/_rels/slide5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8.jpg"/><Relationship Id="rId3" Type="http://schemas.openxmlformats.org/officeDocument/2006/relationships/image" Target="../media/image69.jpg"/></Relationships>

</file>

<file path=ppt/slides/_rels/slide5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0.jpg"/></Relationships>

</file>

<file path=ppt/slides/_rels/slide6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1.jpg"/></Relationships>

</file>

<file path=ppt/slides/_rels/slide6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2.jpg"/></Relationships>

</file>

<file path=ppt/slides/_rels/slide6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3.jpg"/></Relationships>

</file>

<file path=ppt/slides/_rels/slide6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4.jpg"/></Relationships>

</file>

<file path=ppt/slides/_rels/slide6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5.jpg"/><Relationship Id="rId3" Type="http://schemas.openxmlformats.org/officeDocument/2006/relationships/image" Target="../media/image76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7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7.jpg"/><Relationship Id="rId3" Type="http://schemas.openxmlformats.org/officeDocument/2006/relationships/image" Target="../media/image78.png"/></Relationships>

</file>

<file path=ppt/slides/_rels/slide7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9.jpg"/></Relationships>

</file>

<file path=ppt/slides/_rels/slide7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0.png"/></Relationships>

</file>

<file path=ppt/slides/_rels/slide7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1.jpg"/></Relationships>

</file>

<file path=ppt/slides/_rels/slide7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jpg"/><Relationship Id="rId4" Type="http://schemas.openxmlformats.org/officeDocument/2006/relationships/image" Target="../media/image6.jpg"/></Relationships>

</file>

<file path=ppt/slides/_rels/slide8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src/" TargetMode="External"/><Relationship Id="rId3" Type="http://schemas.openxmlformats.org/officeDocument/2006/relationships/hyperlink" Target="http://www.cloudcamp.com/" TargetMode="External"/><Relationship Id="rId4" Type="http://schemas.openxmlformats.org/officeDocument/2006/relationships/hyperlink" Target="http://www.saasshowplace.com/home.html" TargetMode="External"/><Relationship Id="rId5" Type="http://schemas.openxmlformats.org/officeDocument/2006/relationships/image" Target="../media/image82.jpg"/><Relationship Id="rId6" Type="http://schemas.openxmlformats.org/officeDocument/2006/relationships/image" Target="../media/image83.png"/><Relationship Id="rId7" Type="http://schemas.openxmlformats.org/officeDocument/2006/relationships/image" Target="../media/image84.jpg"/></Relationships>

</file>

<file path=ppt/slides/_rels/slide8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loud-standards.org/wiki" TargetMode="External"/><Relationship Id="rId3" Type="http://schemas.openxmlformats.org/officeDocument/2006/relationships/image" Target="../media/image85.jpg"/><Relationship Id="rId4" Type="http://schemas.openxmlformats.org/officeDocument/2006/relationships/image" Target="../media/image86.jpg"/></Relationships>

</file>

<file path=ppt/slides/_rels/slide8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eclipse.org/" TargetMode="External"/><Relationship Id="rId3" Type="http://schemas.openxmlformats.org/officeDocument/2006/relationships/hyperlink" Target="http://www.cloudsecurityalliance.org/" TargetMode="External"/><Relationship Id="rId4" Type="http://schemas.openxmlformats.org/officeDocument/2006/relationships/image" Target="../media/image87.jpg"/><Relationship Id="rId5" Type="http://schemas.openxmlformats.org/officeDocument/2006/relationships/image" Target="../media/image88.png"/></Relationships>

</file>

<file path=ppt/slides/_rels/slide8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opencloudmanifesto.org/" TargetMode="External"/><Relationship Id="rId3" Type="http://schemas.openxmlformats.org/officeDocument/2006/relationships/image" Target="../media/image89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
</file>

<file path=ppt/slides/_rels/slide9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18688" y="2276855"/>
            <a:ext cx="5796915" cy="0"/>
          </a:xfrm>
          <a:custGeom>
            <a:avLst/>
            <a:gdLst/>
            <a:ahLst/>
            <a:cxnLst/>
            <a:rect l="l" t="t" r="r" b="b"/>
            <a:pathLst>
              <a:path w="5796915" h="0">
                <a:moveTo>
                  <a:pt x="0" y="0"/>
                </a:moveTo>
                <a:lnTo>
                  <a:pt x="5796915" y="0"/>
                </a:lnTo>
              </a:path>
            </a:pathLst>
          </a:custGeom>
          <a:ln w="6096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31791" y="512063"/>
            <a:ext cx="3419856" cy="146303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1594" rIns="0" bIns="0" rtlCol="0" vert="horz">
            <a:spAutoFit/>
          </a:bodyPr>
          <a:lstStyle/>
          <a:p>
            <a:pPr algn="ctr" marL="48895">
              <a:lnSpc>
                <a:spcPct val="100000"/>
              </a:lnSpc>
              <a:spcBef>
                <a:spcPts val="484"/>
              </a:spcBef>
            </a:pPr>
            <a:r>
              <a:rPr dirty="0" spc="-30"/>
              <a:t>Managing</a:t>
            </a:r>
            <a:r>
              <a:rPr dirty="0" spc="-25"/>
              <a:t> the</a:t>
            </a:r>
            <a:r>
              <a:rPr dirty="0" spc="-30"/>
              <a:t> Cloud</a:t>
            </a:r>
          </a:p>
          <a:p>
            <a:pPr algn="ctr" marL="48895">
              <a:lnSpc>
                <a:spcPct val="100000"/>
              </a:lnSpc>
              <a:spcBef>
                <a:spcPts val="175"/>
              </a:spcBef>
            </a:pPr>
            <a:r>
              <a:rPr dirty="0" sz="1800"/>
              <a:t>Module</a:t>
            </a:r>
            <a:r>
              <a:rPr dirty="0" sz="1800" spc="-35"/>
              <a:t> </a:t>
            </a:r>
            <a:r>
              <a:rPr dirty="0" sz="1800" spc="-5"/>
              <a:t>Number:</a:t>
            </a:r>
            <a:r>
              <a:rPr dirty="0" sz="1800" spc="-15"/>
              <a:t> </a:t>
            </a:r>
            <a:r>
              <a:rPr dirty="0" sz="1800" spc="-5"/>
              <a:t>05</a:t>
            </a:r>
            <a:endParaRPr sz="1800"/>
          </a:p>
        </p:txBody>
      </p:sp>
      <p:sp>
        <p:nvSpPr>
          <p:cNvPr id="5" name="object 5"/>
          <p:cNvSpPr txBox="1"/>
          <p:nvPr/>
        </p:nvSpPr>
        <p:spPr>
          <a:xfrm>
            <a:off x="3354704" y="3891788"/>
            <a:ext cx="552767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latin typeface="Arial"/>
                <a:cs typeface="Arial"/>
              </a:rPr>
              <a:t>Module</a:t>
            </a:r>
            <a:r>
              <a:rPr dirty="0" sz="2800" spc="15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Name:</a:t>
            </a:r>
            <a:r>
              <a:rPr dirty="0" sz="2800" spc="20" b="1">
                <a:latin typeface="Arial"/>
                <a:cs typeface="Arial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Managing</a:t>
            </a:r>
            <a:r>
              <a:rPr dirty="0" sz="2800" spc="20" b="1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the</a:t>
            </a:r>
            <a:r>
              <a:rPr dirty="0" sz="2800" spc="5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Cloud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1185" y="5947968"/>
            <a:ext cx="297053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Version</a:t>
            </a:r>
            <a:r>
              <a:rPr dirty="0" sz="1800" spc="-2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Code:</a:t>
            </a:r>
            <a:r>
              <a:rPr dirty="0" sz="1800" spc="-2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CC1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1800" spc="-5" b="1">
                <a:latin typeface="Arial"/>
                <a:cs typeface="Arial"/>
              </a:rPr>
              <a:t>Released Date: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18-Jul-2018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143457"/>
            <a:ext cx="10745470" cy="52717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Important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Security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Questions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to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be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asked</a:t>
            </a:r>
            <a:endParaRPr sz="2400">
              <a:latin typeface="Times New Roman"/>
              <a:cs typeface="Times New Roman"/>
            </a:endParaRPr>
          </a:p>
          <a:p>
            <a:pPr marL="12700" marR="467995">
              <a:lnSpc>
                <a:spcPct val="100000"/>
              </a:lnSpc>
              <a:spcBef>
                <a:spcPts val="20"/>
              </a:spcBef>
            </a:pPr>
            <a:r>
              <a:rPr dirty="0" sz="2000" spc="-75">
                <a:latin typeface="Times New Roman"/>
                <a:cs typeface="Times New Roman"/>
              </a:rPr>
              <a:t>To </a:t>
            </a:r>
            <a:r>
              <a:rPr dirty="0" sz="2000">
                <a:latin typeface="Times New Roman"/>
                <a:cs typeface="Times New Roman"/>
              </a:rPr>
              <a:t>understand the </a:t>
            </a:r>
            <a:r>
              <a:rPr dirty="0" sz="2000" spc="-5">
                <a:latin typeface="Times New Roman"/>
                <a:cs typeface="Times New Roman"/>
              </a:rPr>
              <a:t>importance </a:t>
            </a:r>
            <a:r>
              <a:rPr dirty="0" sz="2000">
                <a:latin typeface="Times New Roman"/>
                <a:cs typeface="Times New Roman"/>
              </a:rPr>
              <a:t>of security from a cloud </a:t>
            </a:r>
            <a:r>
              <a:rPr dirty="0" sz="2000" spc="-5">
                <a:latin typeface="Times New Roman"/>
                <a:cs typeface="Times New Roman"/>
              </a:rPr>
              <a:t>computing </a:t>
            </a:r>
            <a:r>
              <a:rPr dirty="0" sz="2000">
                <a:latin typeface="Times New Roman"/>
                <a:cs typeface="Times New Roman"/>
              </a:rPr>
              <a:t>perspective, ask </a:t>
            </a:r>
            <a:r>
              <a:rPr dirty="0" sz="2000" spc="-5">
                <a:latin typeface="Times New Roman"/>
                <a:cs typeface="Times New Roman"/>
              </a:rPr>
              <a:t>these most critical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security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questions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potential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dirty="0" sz="2000">
                <a:latin typeface="Times New Roman"/>
                <a:cs typeface="Times New Roman"/>
              </a:rPr>
              <a:t>What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provider’s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security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architecture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policy?</a:t>
            </a:r>
            <a:endParaRPr sz="20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dirty="0" sz="2000">
                <a:latin typeface="Times New Roman"/>
                <a:cs typeface="Times New Roman"/>
              </a:rPr>
              <a:t>Does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third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party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assess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its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own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security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risks?</a:t>
            </a:r>
            <a:endParaRPr sz="2000">
              <a:latin typeface="Times New Roman"/>
              <a:cs typeface="Times New Roman"/>
            </a:endParaRPr>
          </a:p>
          <a:p>
            <a:pPr marL="469900" marR="264795" indent="-4572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dirty="0" sz="2000">
                <a:latin typeface="Times New Roman"/>
                <a:cs typeface="Times New Roman"/>
              </a:rPr>
              <a:t>Does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understand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its responsibilities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governance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issues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(such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cross-border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transfers)?</a:t>
            </a:r>
            <a:endParaRPr sz="20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dirty="0" sz="2000" spc="5">
                <a:latin typeface="Times New Roman"/>
                <a:cs typeface="Times New Roman"/>
              </a:rPr>
              <a:t>How</a:t>
            </a:r>
            <a:r>
              <a:rPr dirty="0" sz="2000">
                <a:latin typeface="Times New Roman"/>
                <a:cs typeface="Times New Roman"/>
              </a:rPr>
              <a:t> comprehensive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service-level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agreement </a:t>
            </a:r>
            <a:r>
              <a:rPr dirty="0" sz="2000">
                <a:latin typeface="Times New Roman"/>
                <a:cs typeface="Times New Roman"/>
              </a:rPr>
              <a:t>between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provider?</a:t>
            </a:r>
            <a:endParaRPr sz="20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dirty="0" sz="2000">
                <a:latin typeface="Times New Roman"/>
                <a:cs typeface="Times New Roman"/>
              </a:rPr>
              <a:t>Does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understand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preservation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protection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needs?</a:t>
            </a:r>
            <a:endParaRPr sz="20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dirty="0" sz="2000" spc="5">
                <a:latin typeface="Times New Roman"/>
                <a:cs typeface="Times New Roman"/>
              </a:rPr>
              <a:t>Where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does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5">
                <a:latin typeface="Times New Roman"/>
                <a:cs typeface="Times New Roman"/>
              </a:rPr>
              <a:t> physically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live? </a:t>
            </a:r>
            <a:r>
              <a:rPr dirty="0" sz="2000">
                <a:latin typeface="Times New Roman"/>
                <a:cs typeface="Times New Roman"/>
              </a:rPr>
              <a:t>Do</a:t>
            </a:r>
            <a:r>
              <a:rPr dirty="0" sz="2000" spc="-5">
                <a:latin typeface="Times New Roman"/>
                <a:cs typeface="Times New Roman"/>
              </a:rPr>
              <a:t> you</a:t>
            </a:r>
            <a:r>
              <a:rPr dirty="0" sz="2000">
                <a:latin typeface="Times New Roman"/>
                <a:cs typeface="Times New Roman"/>
              </a:rPr>
              <a:t> have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provider’s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assurance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will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remain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private?</a:t>
            </a:r>
            <a:endParaRPr sz="2000">
              <a:latin typeface="Times New Roman"/>
              <a:cs typeface="Times New Roman"/>
            </a:endParaRPr>
          </a:p>
          <a:p>
            <a:pPr marL="469900" marR="69850" indent="-457200">
              <a:lnSpc>
                <a:spcPct val="100000"/>
              </a:lnSpc>
              <a:buAutoNum type="arabicPeriod" startAt="7"/>
              <a:tabLst>
                <a:tab pos="469265" algn="l"/>
                <a:tab pos="469900" algn="l"/>
              </a:tabLst>
            </a:pPr>
            <a:r>
              <a:rPr dirty="0" sz="2000">
                <a:latin typeface="Times New Roman"/>
                <a:cs typeface="Times New Roman"/>
              </a:rPr>
              <a:t>Does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separate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(partition)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data,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applications,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and/or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management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tools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other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its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services?</a:t>
            </a:r>
            <a:endParaRPr sz="20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 startAt="7"/>
              <a:tabLst>
                <a:tab pos="469265" algn="l"/>
                <a:tab pos="469900" algn="l"/>
              </a:tabLst>
            </a:pP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clear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penalties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 system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breach?</a:t>
            </a:r>
            <a:endParaRPr sz="20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AutoNum type="arabicPeriod" startAt="7"/>
              <a:tabLst>
                <a:tab pos="469265" algn="l"/>
                <a:tab pos="469900" algn="l"/>
              </a:tabLst>
            </a:pP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5">
                <a:latin typeface="Times New Roman"/>
                <a:cs typeface="Times New Roman"/>
              </a:rPr>
              <a:t> portability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part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 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vendor?</a:t>
            </a:r>
            <a:endParaRPr sz="20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 startAt="7"/>
              <a:tabLst>
                <a:tab pos="469265" algn="l"/>
                <a:tab pos="469900" algn="l"/>
              </a:tabLst>
            </a:pPr>
            <a:r>
              <a:rPr dirty="0" sz="2000">
                <a:latin typeface="Times New Roman"/>
                <a:cs typeface="Times New Roman"/>
              </a:rPr>
              <a:t>Does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security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baseline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promises</a:t>
            </a:r>
            <a:r>
              <a:rPr dirty="0" sz="2000">
                <a:latin typeface="Times New Roman"/>
                <a:cs typeface="Times New Roman"/>
              </a:rPr>
              <a:t> 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adhere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8898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70"/>
              <a:t> </a:t>
            </a:r>
            <a:r>
              <a:rPr dirty="0" sz="2400" spc="-20"/>
              <a:t>the</a:t>
            </a:r>
            <a:r>
              <a:rPr dirty="0" sz="2400" spc="-65"/>
              <a:t> </a:t>
            </a:r>
            <a:r>
              <a:rPr dirty="0" sz="2400" spc="-25"/>
              <a:t>Cloud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20656" y="2029967"/>
            <a:ext cx="1987296" cy="109880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67543" y="5393435"/>
            <a:ext cx="1491996" cy="132740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740260" y="6465214"/>
            <a:ext cx="2317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7264400" cy="316992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Self-Assessment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1220"/>
              </a:spcBef>
              <a:buAutoNum type="arabicPeriod" startAt="6"/>
              <a:tabLst>
                <a:tab pos="469900" algn="l"/>
                <a:tab pos="470534" algn="l"/>
                <a:tab pos="6309995" algn="l"/>
              </a:tabLst>
            </a:pPr>
            <a:r>
              <a:rPr dirty="0" sz="2000">
                <a:latin typeface="Times New Roman"/>
                <a:cs typeface="Times New Roman"/>
              </a:rPr>
              <a:t>Act</a:t>
            </a:r>
            <a:r>
              <a:rPr dirty="0" sz="2000" spc="-10">
                <a:latin typeface="Times New Roman"/>
                <a:cs typeface="Times New Roman"/>
              </a:rPr>
              <a:t>i</a:t>
            </a:r>
            <a:r>
              <a:rPr dirty="0" sz="2000">
                <a:latin typeface="Times New Roman"/>
                <a:cs typeface="Times New Roman"/>
              </a:rPr>
              <a:t>vity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log</a:t>
            </a:r>
            <a:r>
              <a:rPr dirty="0" sz="2000">
                <a:latin typeface="Times New Roman"/>
                <a:cs typeface="Times New Roman"/>
              </a:rPr>
              <a:t>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au</a:t>
            </a:r>
            <a:r>
              <a:rPr dirty="0" sz="2000" spc="5">
                <a:latin typeface="Times New Roman"/>
                <a:cs typeface="Times New Roman"/>
              </a:rPr>
              <a:t>d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p</a:t>
            </a:r>
            <a:r>
              <a:rPr dirty="0" sz="2000" spc="5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o</a:t>
            </a:r>
            <a:r>
              <a:rPr dirty="0" sz="2000" spc="10">
                <a:latin typeface="Times New Roman"/>
                <a:cs typeface="Times New Roman"/>
              </a:rPr>
              <a:t>d</a:t>
            </a:r>
            <a:r>
              <a:rPr dirty="0" sz="2000">
                <a:latin typeface="Times New Roman"/>
                <a:cs typeface="Times New Roman"/>
              </a:rPr>
              <a:t>uct</a:t>
            </a:r>
            <a:r>
              <a:rPr dirty="0" sz="2000" spc="-15">
                <a:latin typeface="Times New Roman"/>
                <a:cs typeface="Times New Roman"/>
              </a:rPr>
              <a:t>s</a:t>
            </a:r>
            <a:r>
              <a:rPr dirty="0" sz="200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6"/>
            </a:pPr>
            <a:endParaRPr sz="205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protection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Portability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Detection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Forensics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Identity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management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Answer: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121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8898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70"/>
              <a:t> </a:t>
            </a:r>
            <a:r>
              <a:rPr dirty="0" sz="2400" spc="-20"/>
              <a:t>the</a:t>
            </a:r>
            <a:r>
              <a:rPr dirty="0" sz="2400" spc="-65"/>
              <a:t> </a:t>
            </a:r>
            <a:r>
              <a:rPr dirty="0" sz="2400" spc="-25"/>
              <a:t>Cloud</a:t>
            </a:r>
            <a:endParaRPr sz="2400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10495280" cy="256032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Self-Assessment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266700" indent="-254635">
              <a:lnSpc>
                <a:spcPct val="100000"/>
              </a:lnSpc>
              <a:spcBef>
                <a:spcPts val="1220"/>
              </a:spcBef>
              <a:buAutoNum type="arabicPeriod" startAt="7"/>
              <a:tabLst>
                <a:tab pos="267335" algn="l"/>
              </a:tabLst>
            </a:pPr>
            <a:r>
              <a:rPr dirty="0" sz="2000">
                <a:latin typeface="Times New Roman"/>
                <a:cs typeface="Times New Roman"/>
              </a:rPr>
              <a:t>HIPS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NIPS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stand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7"/>
            </a:pPr>
            <a:endParaRPr sz="205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Host-based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intrusion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protection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systems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network-based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intrusion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protection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systems.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Hardware-based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intrusion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protection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systems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network-based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intrusion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protection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systems.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Answer: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121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8898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70"/>
              <a:t> </a:t>
            </a:r>
            <a:r>
              <a:rPr dirty="0" sz="2400" spc="-20"/>
              <a:t>the</a:t>
            </a:r>
            <a:r>
              <a:rPr dirty="0" sz="2400" spc="-65"/>
              <a:t> </a:t>
            </a:r>
            <a:r>
              <a:rPr dirty="0" sz="2400" spc="-25"/>
              <a:t>Cloud</a:t>
            </a:r>
            <a:endParaRPr sz="2400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10993120" cy="316992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Self-Assessment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266700" indent="-254635">
              <a:lnSpc>
                <a:spcPct val="100000"/>
              </a:lnSpc>
              <a:spcBef>
                <a:spcPts val="1220"/>
              </a:spcBef>
              <a:buAutoNum type="arabicPeriod" startAt="8"/>
              <a:tabLst>
                <a:tab pos="267335" algn="l"/>
                <a:tab pos="1471930" algn="l"/>
              </a:tabLst>
            </a:pPr>
            <a:r>
              <a:rPr dirty="0" u="sng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2000" spc="-5">
                <a:latin typeface="Times New Roman"/>
                <a:cs typeface="Times New Roman"/>
              </a:rPr>
              <a:t>means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software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put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separate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container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 it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isolated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operating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systems.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8"/>
            </a:pPr>
            <a:endParaRPr sz="205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 spc="-5">
                <a:latin typeface="Times New Roman"/>
                <a:cs typeface="Times New Roman"/>
              </a:rPr>
              <a:t>Removing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Separating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Decoupling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Isolating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Answer: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121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8898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70"/>
              <a:t> </a:t>
            </a:r>
            <a:r>
              <a:rPr dirty="0" sz="2400" spc="-20"/>
              <a:t>the</a:t>
            </a:r>
            <a:r>
              <a:rPr dirty="0" sz="2400" spc="-65"/>
              <a:t> </a:t>
            </a:r>
            <a:r>
              <a:rPr dirty="0" sz="2400" spc="-25"/>
              <a:t>Cloud</a:t>
            </a:r>
            <a:endParaRPr sz="2400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9348470" cy="256032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Self-Assessment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267335" indent="-255270">
              <a:lnSpc>
                <a:spcPct val="100000"/>
              </a:lnSpc>
              <a:spcBef>
                <a:spcPts val="1220"/>
              </a:spcBef>
              <a:buAutoNum type="arabicPeriod" startAt="9"/>
              <a:tabLst>
                <a:tab pos="267970" algn="l"/>
              </a:tabLst>
            </a:pPr>
            <a:r>
              <a:rPr dirty="0" sz="2000" spc="-5">
                <a:latin typeface="Times New Roman"/>
                <a:cs typeface="Times New Roman"/>
              </a:rPr>
              <a:t>Many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license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agreements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tie </a:t>
            </a:r>
            <a:r>
              <a:rPr dirty="0" sz="2000">
                <a:latin typeface="Times New Roman"/>
                <a:cs typeface="Times New Roman"/>
              </a:rPr>
              <a:t>license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fees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physical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servers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rather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virtual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servers.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9"/>
            </a:pPr>
            <a:endParaRPr sz="2050">
              <a:latin typeface="Times New Roman"/>
              <a:cs typeface="Times New Roman"/>
            </a:endParaRPr>
          </a:p>
          <a:p>
            <a:pPr lvl="1" marL="1359535" indent="-433070">
              <a:lnSpc>
                <a:spcPct val="100000"/>
              </a:lnSpc>
              <a:buAutoNum type="alphaUcPeriod"/>
              <a:tabLst>
                <a:tab pos="1359535" algn="l"/>
                <a:tab pos="1360170" algn="l"/>
              </a:tabLst>
            </a:pPr>
            <a:r>
              <a:rPr dirty="0" sz="2000" spc="-20">
                <a:latin typeface="Times New Roman"/>
                <a:cs typeface="Times New Roman"/>
              </a:rPr>
              <a:t>True</a:t>
            </a:r>
            <a:endParaRPr sz="2000">
              <a:latin typeface="Times New Roman"/>
              <a:cs typeface="Times New Roman"/>
            </a:endParaRPr>
          </a:p>
          <a:p>
            <a:pPr lvl="1" marL="1350645" indent="-424180">
              <a:lnSpc>
                <a:spcPct val="100000"/>
              </a:lnSpc>
              <a:buAutoNum type="alphaUcPeriod"/>
              <a:tabLst>
                <a:tab pos="1350010" algn="l"/>
                <a:tab pos="1351280" algn="l"/>
              </a:tabLst>
            </a:pPr>
            <a:r>
              <a:rPr dirty="0" sz="2000">
                <a:latin typeface="Times New Roman"/>
                <a:cs typeface="Times New Roman"/>
              </a:rPr>
              <a:t>False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n</a:t>
            </a:r>
            <a:r>
              <a:rPr dirty="0" sz="2000">
                <a:latin typeface="Times New Roman"/>
                <a:cs typeface="Times New Roman"/>
              </a:rPr>
              <a:t>swe</a:t>
            </a:r>
            <a:r>
              <a:rPr dirty="0" sz="2000" spc="5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:</a:t>
            </a:r>
            <a:r>
              <a:rPr dirty="0" sz="2000" spc="-1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121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8898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70"/>
              <a:t> </a:t>
            </a:r>
            <a:r>
              <a:rPr dirty="0" sz="2400" spc="-20"/>
              <a:t>the</a:t>
            </a:r>
            <a:r>
              <a:rPr dirty="0" sz="2400" spc="-65"/>
              <a:t> </a:t>
            </a:r>
            <a:r>
              <a:rPr dirty="0" sz="2400" spc="-25"/>
              <a:t>Cloud</a:t>
            </a:r>
            <a:endParaRPr sz="2400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8181340" cy="286512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Self-Assessment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393700" indent="-381635">
              <a:lnSpc>
                <a:spcPct val="100000"/>
              </a:lnSpc>
              <a:spcBef>
                <a:spcPts val="1220"/>
              </a:spcBef>
              <a:buAutoNum type="arabicPeriod" startAt="10"/>
              <a:tabLst>
                <a:tab pos="394335" algn="l"/>
              </a:tabLst>
            </a:pPr>
            <a:r>
              <a:rPr dirty="0" sz="2000">
                <a:latin typeface="Times New Roman"/>
                <a:cs typeface="Times New Roman"/>
              </a:rPr>
              <a:t>Clustering,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grouping,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virtual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machines</a:t>
            </a:r>
            <a:r>
              <a:rPr dirty="0" sz="2000">
                <a:latin typeface="Times New Roman"/>
                <a:cs typeface="Times New Roman"/>
              </a:rPr>
              <a:t> across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different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physical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servers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10"/>
            </a:pPr>
            <a:endParaRPr sz="205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Provisioning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Hardware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Provisioning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Software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Answer: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121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8898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70"/>
              <a:t> </a:t>
            </a:r>
            <a:r>
              <a:rPr dirty="0" sz="2400" spc="-20"/>
              <a:t>the</a:t>
            </a:r>
            <a:r>
              <a:rPr dirty="0" sz="2400" spc="-65"/>
              <a:t> </a:t>
            </a:r>
            <a:r>
              <a:rPr dirty="0" sz="2400" spc="-25"/>
              <a:t>Cloud</a:t>
            </a:r>
            <a:endParaRPr sz="2400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9214485" cy="316992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Self-Assessment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447675" indent="-435609">
              <a:lnSpc>
                <a:spcPct val="100000"/>
              </a:lnSpc>
              <a:spcBef>
                <a:spcPts val="1220"/>
              </a:spcBef>
              <a:buAutoNum type="arabicPeriod" startAt="11"/>
              <a:tabLst>
                <a:tab pos="448309" algn="l"/>
              </a:tabLst>
            </a:pPr>
            <a:r>
              <a:rPr dirty="0" sz="2000">
                <a:latin typeface="Times New Roman"/>
                <a:cs typeface="Times New Roman"/>
              </a:rPr>
              <a:t>Hardware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provisioning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11"/>
            </a:pPr>
            <a:endParaRPr sz="205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Migration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running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virtual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machines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one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physical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server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another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 spc="-5">
                <a:latin typeface="Times New Roman"/>
                <a:cs typeface="Times New Roman"/>
              </a:rPr>
              <a:t>Automatic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restart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failed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virtual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machine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separate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physical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server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act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allocating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virtual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machine </a:t>
            </a:r>
            <a:r>
              <a:rPr dirty="0" sz="2000">
                <a:latin typeface="Times New Roman"/>
                <a:cs typeface="Times New Roman"/>
              </a:rPr>
              <a:t>to 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specific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server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central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console.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Clustering,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grouping,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virtual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machines </a:t>
            </a:r>
            <a:r>
              <a:rPr dirty="0" sz="2000">
                <a:latin typeface="Times New Roman"/>
                <a:cs typeface="Times New Roman"/>
              </a:rPr>
              <a:t>across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different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physical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servers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Answer: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121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8898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70"/>
              <a:t> </a:t>
            </a:r>
            <a:r>
              <a:rPr dirty="0" sz="2400" spc="-20"/>
              <a:t>the</a:t>
            </a:r>
            <a:r>
              <a:rPr dirty="0" sz="2400" spc="-65"/>
              <a:t> </a:t>
            </a:r>
            <a:r>
              <a:rPr dirty="0" sz="2400" spc="-25"/>
              <a:t>Cloud</a:t>
            </a:r>
            <a:endParaRPr sz="2400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6350635" cy="256032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Self-Assessment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389255" indent="-377190">
              <a:lnSpc>
                <a:spcPct val="100000"/>
              </a:lnSpc>
              <a:spcBef>
                <a:spcPts val="1220"/>
              </a:spcBef>
              <a:buAutoNum type="arabicPeriod" startAt="12"/>
              <a:tabLst>
                <a:tab pos="389890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security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issues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faced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while</a:t>
            </a:r>
            <a:r>
              <a:rPr dirty="0" sz="2000" spc="-5">
                <a:latin typeface="Times New Roman"/>
                <a:cs typeface="Times New Roman"/>
              </a:rPr>
              <a:t> managing virtualization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12"/>
            </a:pPr>
            <a:endParaRPr sz="205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Physical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theft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Attack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hypervisor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Answer: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121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8898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70"/>
              <a:t> </a:t>
            </a:r>
            <a:r>
              <a:rPr dirty="0" sz="2400" spc="-20"/>
              <a:t>the</a:t>
            </a:r>
            <a:r>
              <a:rPr dirty="0" sz="2400" spc="-65"/>
              <a:t> </a:t>
            </a:r>
            <a:r>
              <a:rPr dirty="0" sz="2400" spc="-25"/>
              <a:t>Cloud</a:t>
            </a:r>
            <a:endParaRPr sz="2400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5131435" cy="316992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Self-Assessment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514984" indent="-502920">
              <a:lnSpc>
                <a:spcPct val="100000"/>
              </a:lnSpc>
              <a:spcBef>
                <a:spcPts val="1220"/>
              </a:spcBef>
              <a:buAutoNum type="arabicPeriod" startAt="13"/>
              <a:tabLst>
                <a:tab pos="514984" algn="l"/>
                <a:tab pos="515620" algn="l"/>
              </a:tabLst>
            </a:pP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responsibility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security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lies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13"/>
            </a:pPr>
            <a:endParaRPr sz="205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Provider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only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 spc="-5">
                <a:latin typeface="Times New Roman"/>
                <a:cs typeface="Times New Roman"/>
              </a:rPr>
              <a:t>Customer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only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Both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customer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 spc="5">
                <a:latin typeface="Times New Roman"/>
                <a:cs typeface="Times New Roman"/>
              </a:rPr>
              <a:t>None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Answer: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121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8898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70"/>
              <a:t> </a:t>
            </a:r>
            <a:r>
              <a:rPr dirty="0" sz="2400" spc="-20"/>
              <a:t>the</a:t>
            </a:r>
            <a:r>
              <a:rPr dirty="0" sz="2400" spc="-65"/>
              <a:t> </a:t>
            </a:r>
            <a:r>
              <a:rPr dirty="0" sz="2400" spc="-25"/>
              <a:t>Cloud</a:t>
            </a:r>
            <a:endParaRPr sz="2400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10462895" cy="316992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Self-Assessment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393065" indent="-381000">
              <a:lnSpc>
                <a:spcPct val="100000"/>
              </a:lnSpc>
              <a:spcBef>
                <a:spcPts val="1220"/>
              </a:spcBef>
              <a:buAutoNum type="arabicPeriod" startAt="14"/>
              <a:tabLst>
                <a:tab pos="393700" algn="l"/>
              </a:tabLst>
            </a:pPr>
            <a:r>
              <a:rPr dirty="0" sz="2000" spc="-5">
                <a:latin typeface="Times New Roman"/>
                <a:cs typeface="Times New Roman"/>
              </a:rPr>
              <a:t>Select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responsibility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vendor: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14"/>
            </a:pPr>
            <a:endParaRPr sz="205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Authenticate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users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Ensure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thorough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background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checks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all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employees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who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physical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access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servers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Ensure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isolation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logical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storage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segregation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Manage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secure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virtualization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layer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n</a:t>
            </a:r>
            <a:r>
              <a:rPr dirty="0" sz="2000">
                <a:latin typeface="Times New Roman"/>
                <a:cs typeface="Times New Roman"/>
              </a:rPr>
              <a:t>swe</a:t>
            </a:r>
            <a:r>
              <a:rPr dirty="0" sz="2000" spc="5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:</a:t>
            </a:r>
            <a:r>
              <a:rPr dirty="0" sz="2000" spc="-1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121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8898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70"/>
              <a:t> </a:t>
            </a:r>
            <a:r>
              <a:rPr dirty="0" sz="2400" spc="-20"/>
              <a:t>the</a:t>
            </a:r>
            <a:r>
              <a:rPr dirty="0" sz="2400" spc="-65"/>
              <a:t> </a:t>
            </a:r>
            <a:r>
              <a:rPr dirty="0" sz="2400" spc="-25"/>
              <a:t>Cloud</a:t>
            </a:r>
            <a:endParaRPr sz="2400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6092825" cy="316992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Self-Assessment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753110" indent="-381635">
              <a:lnSpc>
                <a:spcPct val="100000"/>
              </a:lnSpc>
              <a:spcBef>
                <a:spcPts val="1220"/>
              </a:spcBef>
              <a:buAutoNum type="arabicPeriod" startAt="15"/>
              <a:tabLst>
                <a:tab pos="753745" algn="l"/>
              </a:tabLst>
            </a:pP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encrypted: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15"/>
            </a:pPr>
            <a:endParaRPr sz="205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well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transit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over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network.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Only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transit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over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network.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Only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rest.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While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storing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external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device.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n</a:t>
            </a:r>
            <a:r>
              <a:rPr dirty="0" sz="2000">
                <a:latin typeface="Times New Roman"/>
                <a:cs typeface="Times New Roman"/>
              </a:rPr>
              <a:t>swe</a:t>
            </a:r>
            <a:r>
              <a:rPr dirty="0" sz="2000" spc="5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:</a:t>
            </a:r>
            <a:r>
              <a:rPr dirty="0" sz="2000" spc="-1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121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8898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70"/>
              <a:t> </a:t>
            </a:r>
            <a:r>
              <a:rPr dirty="0" sz="2400" spc="-20"/>
              <a:t>the</a:t>
            </a:r>
            <a:r>
              <a:rPr dirty="0" sz="2400" spc="-65"/>
              <a:t> </a:t>
            </a:r>
            <a:r>
              <a:rPr dirty="0" sz="2400" spc="-25"/>
              <a:t>Cloud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143457"/>
            <a:ext cx="10196830" cy="3442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Important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Security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Questions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to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be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asked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 startAt="11"/>
              <a:tabLst>
                <a:tab pos="469265" algn="l"/>
                <a:tab pos="469900" algn="l"/>
              </a:tabLst>
            </a:pP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allowed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inspect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facility?</a:t>
            </a:r>
            <a:endParaRPr sz="20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 startAt="11"/>
              <a:tabLst>
                <a:tab pos="469265" algn="l"/>
                <a:tab pos="469900" algn="l"/>
              </a:tabLst>
            </a:pPr>
            <a:r>
              <a:rPr dirty="0" sz="2000">
                <a:latin typeface="Times New Roman"/>
                <a:cs typeface="Times New Roman"/>
              </a:rPr>
              <a:t>Does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well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implemented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patch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management</a:t>
            </a:r>
            <a:r>
              <a:rPr dirty="0" sz="2000">
                <a:latin typeface="Times New Roman"/>
                <a:cs typeface="Times New Roman"/>
              </a:rPr>
              <a:t> policies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procedures?</a:t>
            </a:r>
            <a:endParaRPr sz="20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 startAt="11"/>
              <a:tabLst>
                <a:tab pos="469265" algn="l"/>
                <a:tab pos="469900" algn="l"/>
              </a:tabLst>
            </a:pPr>
            <a:r>
              <a:rPr dirty="0" sz="2000">
                <a:latin typeface="Times New Roman"/>
                <a:cs typeface="Times New Roman"/>
              </a:rPr>
              <a:t>Does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level </a:t>
            </a:r>
            <a:r>
              <a:rPr dirty="0" sz="2000">
                <a:latin typeface="Times New Roman"/>
                <a:cs typeface="Times New Roman"/>
              </a:rPr>
              <a:t>firewalls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other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tools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help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keep your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application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code </a:t>
            </a:r>
            <a:r>
              <a:rPr dirty="0" sz="2000" spc="-5">
                <a:latin typeface="Times New Roman"/>
                <a:cs typeface="Times New Roman"/>
              </a:rPr>
              <a:t>safe?</a:t>
            </a:r>
            <a:endParaRPr sz="20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 startAt="14"/>
              <a:tabLst>
                <a:tab pos="469265" algn="l"/>
                <a:tab pos="469900" algn="l"/>
              </a:tabLst>
            </a:pPr>
            <a:r>
              <a:rPr dirty="0" sz="2000" spc="-5">
                <a:latin typeface="Times New Roman"/>
                <a:cs typeface="Times New Roman"/>
              </a:rPr>
              <a:t>Can</a:t>
            </a:r>
            <a:r>
              <a:rPr dirty="0" sz="2000">
                <a:latin typeface="Times New Roman"/>
                <a:cs typeface="Times New Roman"/>
              </a:rPr>
              <a:t> 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keep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security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information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such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private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keys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private?</a:t>
            </a:r>
            <a:endParaRPr sz="20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 startAt="14"/>
              <a:tabLst>
                <a:tab pos="469265" algn="l"/>
                <a:tab pos="469900" algn="l"/>
              </a:tabLst>
            </a:pPr>
            <a:r>
              <a:rPr dirty="0" sz="2000">
                <a:latin typeface="Times New Roman"/>
                <a:cs typeface="Times New Roman"/>
              </a:rPr>
              <a:t>Does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encryption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key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management?</a:t>
            </a:r>
            <a:endParaRPr sz="2000">
              <a:latin typeface="Times New Roman"/>
              <a:cs typeface="Times New Roman"/>
            </a:endParaRPr>
          </a:p>
          <a:p>
            <a:pPr marL="469900" marR="323215" indent="-457200">
              <a:lnSpc>
                <a:spcPct val="100000"/>
              </a:lnSpc>
              <a:buAutoNum type="arabicPeriod" startAt="14"/>
              <a:tabLst>
                <a:tab pos="469265" algn="l"/>
                <a:tab pos="469900" algn="l"/>
              </a:tabLst>
            </a:pPr>
            <a:r>
              <a:rPr dirty="0" sz="2000">
                <a:latin typeface="Times New Roman"/>
                <a:cs typeface="Times New Roman"/>
              </a:rPr>
              <a:t>Does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cloud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well-defined,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well-executed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identity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access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management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architecture?</a:t>
            </a:r>
            <a:endParaRPr sz="20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 startAt="14"/>
              <a:tabLst>
                <a:tab pos="469265" algn="l"/>
                <a:tab pos="469900" algn="l"/>
              </a:tabLst>
            </a:pPr>
            <a:r>
              <a:rPr dirty="0" sz="2000">
                <a:latin typeface="Times New Roman"/>
                <a:cs typeface="Times New Roman"/>
              </a:rPr>
              <a:t>Has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single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sign-on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been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implemented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customers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cloud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provider?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8898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70"/>
              <a:t> </a:t>
            </a:r>
            <a:r>
              <a:rPr dirty="0" sz="2400" spc="-20"/>
              <a:t>the</a:t>
            </a:r>
            <a:r>
              <a:rPr dirty="0" sz="2400" spc="-65"/>
              <a:t> </a:t>
            </a:r>
            <a:r>
              <a:rPr dirty="0" sz="2400" spc="-25"/>
              <a:t>Cloud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20656" y="1121663"/>
            <a:ext cx="1987296" cy="109880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5487" y="5390388"/>
            <a:ext cx="1220724" cy="64465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18232" y="4986528"/>
            <a:ext cx="1450847" cy="145237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89576" y="4969764"/>
            <a:ext cx="2368296" cy="14859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833359" y="5138928"/>
            <a:ext cx="1839468" cy="114757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820656" y="4041647"/>
            <a:ext cx="1761744" cy="2601467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1740260" y="6465214"/>
            <a:ext cx="2317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8341995" cy="256032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Self-Assessment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393700" indent="-381635">
              <a:lnSpc>
                <a:spcPct val="100000"/>
              </a:lnSpc>
              <a:spcBef>
                <a:spcPts val="1220"/>
              </a:spcBef>
              <a:buAutoNum type="arabicPeriod" startAt="16"/>
              <a:tabLst>
                <a:tab pos="394335" algn="l"/>
              </a:tabLst>
            </a:pP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virtualized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desktop,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applications,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data,</a:t>
            </a:r>
            <a:r>
              <a:rPr dirty="0" sz="2000" spc="-5">
                <a:latin typeface="Times New Roman"/>
                <a:cs typeface="Times New Roman"/>
              </a:rPr>
              <a:t> files,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anything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graphic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16"/>
            </a:pPr>
            <a:endParaRPr sz="205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Separated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actual </a:t>
            </a:r>
            <a:r>
              <a:rPr dirty="0" sz="2000">
                <a:latin typeface="Times New Roman"/>
                <a:cs typeface="Times New Roman"/>
              </a:rPr>
              <a:t>desktop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stored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 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server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data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center.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separated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actual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desktop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external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hard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disk.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n</a:t>
            </a:r>
            <a:r>
              <a:rPr dirty="0" sz="2000">
                <a:latin typeface="Times New Roman"/>
                <a:cs typeface="Times New Roman"/>
              </a:rPr>
              <a:t>swe</a:t>
            </a:r>
            <a:r>
              <a:rPr dirty="0" sz="2000" spc="10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:</a:t>
            </a:r>
            <a:r>
              <a:rPr dirty="0" sz="2000" spc="-1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121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8898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70"/>
              <a:t> </a:t>
            </a:r>
            <a:r>
              <a:rPr dirty="0" sz="2400" spc="-20"/>
              <a:t>the</a:t>
            </a:r>
            <a:r>
              <a:rPr dirty="0" sz="2400" spc="-65"/>
              <a:t> </a:t>
            </a:r>
            <a:r>
              <a:rPr dirty="0" sz="2400" spc="-25"/>
              <a:t>Cloud</a:t>
            </a:r>
            <a:endParaRPr sz="2400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11266170" cy="3780154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Self-Assessment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372110" marR="5080">
              <a:lnSpc>
                <a:spcPct val="100000"/>
              </a:lnSpc>
              <a:spcBef>
                <a:spcPts val="1220"/>
              </a:spcBef>
              <a:buAutoNum type="arabicPeriod" startAt="17"/>
              <a:tabLst>
                <a:tab pos="753745" algn="l"/>
                <a:tab pos="6561455" algn="l"/>
              </a:tabLst>
            </a:pPr>
            <a:r>
              <a:rPr dirty="0" sz="2000" spc="-5">
                <a:latin typeface="Times New Roman"/>
                <a:cs typeface="Times New Roman"/>
              </a:rPr>
              <a:t>Client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virtualization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involves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emulating</a:t>
            </a:r>
            <a:r>
              <a:rPr dirty="0" u="sng" sz="20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center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displaying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interface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graphics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terminal.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17"/>
            </a:pPr>
            <a:endParaRPr sz="205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entire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whole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PC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software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file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system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 spc="-5">
                <a:latin typeface="Times New Roman"/>
                <a:cs typeface="Times New Roman"/>
              </a:rPr>
              <a:t>Main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memory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Answer: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121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8898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70"/>
              <a:t> </a:t>
            </a:r>
            <a:r>
              <a:rPr dirty="0" sz="2400" spc="-20"/>
              <a:t>the</a:t>
            </a:r>
            <a:r>
              <a:rPr dirty="0" sz="2400" spc="-65"/>
              <a:t> </a:t>
            </a:r>
            <a:r>
              <a:rPr dirty="0" sz="2400" spc="-25"/>
              <a:t>Cloud</a:t>
            </a:r>
            <a:endParaRPr sz="2400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11212830" cy="286512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Self-Assessment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220"/>
              </a:spcBef>
              <a:buAutoNum type="arabicPeriod" startAt="18"/>
              <a:tabLst>
                <a:tab pos="380365" algn="l"/>
              </a:tabLst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server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blade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server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computer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contained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entirely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single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computer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board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 be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slotted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blade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cabinet.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18"/>
            </a:pPr>
            <a:endParaRPr sz="205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 spc="-20">
                <a:latin typeface="Times New Roman"/>
                <a:cs typeface="Times New Roman"/>
              </a:rPr>
              <a:t>True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False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n</a:t>
            </a:r>
            <a:r>
              <a:rPr dirty="0" sz="2000">
                <a:latin typeface="Times New Roman"/>
                <a:cs typeface="Times New Roman"/>
              </a:rPr>
              <a:t>swe</a:t>
            </a:r>
            <a:r>
              <a:rPr dirty="0" sz="2000" spc="10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:</a:t>
            </a:r>
            <a:r>
              <a:rPr dirty="0" sz="2000" spc="-1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121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8898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70"/>
              <a:t> </a:t>
            </a:r>
            <a:r>
              <a:rPr dirty="0" sz="2400" spc="-20"/>
              <a:t>the</a:t>
            </a:r>
            <a:r>
              <a:rPr dirty="0" sz="2400" spc="-65"/>
              <a:t> </a:t>
            </a:r>
            <a:r>
              <a:rPr dirty="0" sz="2400" spc="-25"/>
              <a:t>Cloud</a:t>
            </a:r>
            <a:endParaRPr sz="2400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5352415" cy="256032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Self-Assessment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393700" indent="-381635">
              <a:lnSpc>
                <a:spcPct val="100000"/>
              </a:lnSpc>
              <a:spcBef>
                <a:spcPts val="1220"/>
              </a:spcBef>
              <a:buAutoNum type="arabicPeriod" startAt="19"/>
              <a:tabLst>
                <a:tab pos="394335" algn="l"/>
              </a:tabLst>
            </a:pPr>
            <a:r>
              <a:rPr dirty="0" sz="2000">
                <a:latin typeface="Times New Roman"/>
                <a:cs typeface="Times New Roman"/>
              </a:rPr>
              <a:t>Desktone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platform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19"/>
            </a:pPr>
            <a:endParaRPr sz="205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desktop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virtualization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platform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platform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operating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systems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n</a:t>
            </a:r>
            <a:r>
              <a:rPr dirty="0" sz="2000">
                <a:latin typeface="Times New Roman"/>
                <a:cs typeface="Times New Roman"/>
              </a:rPr>
              <a:t>swe</a:t>
            </a:r>
            <a:r>
              <a:rPr dirty="0" sz="2000" spc="10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:</a:t>
            </a:r>
            <a:r>
              <a:rPr dirty="0" sz="2000" spc="-1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121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8898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70"/>
              <a:t> </a:t>
            </a:r>
            <a:r>
              <a:rPr dirty="0" sz="2400" spc="-20"/>
              <a:t>the</a:t>
            </a:r>
            <a:r>
              <a:rPr dirty="0" sz="2400" spc="-65"/>
              <a:t> </a:t>
            </a:r>
            <a:r>
              <a:rPr dirty="0" sz="2400" spc="-25"/>
              <a:t>Cloud</a:t>
            </a:r>
            <a:endParaRPr sz="2400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7119620" cy="286512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Self-Assessment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379730" indent="-367665">
              <a:lnSpc>
                <a:spcPct val="100000"/>
              </a:lnSpc>
              <a:spcBef>
                <a:spcPts val="1220"/>
              </a:spcBef>
              <a:buAutoNum type="arabicPeriod" startAt="20"/>
              <a:tabLst>
                <a:tab pos="380365" algn="l"/>
              </a:tabLst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service-oriented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architecture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20"/>
            </a:pPr>
            <a:endParaRPr sz="205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collection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random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services.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collection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which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communicate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with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each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other.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n</a:t>
            </a:r>
            <a:r>
              <a:rPr dirty="0" sz="2000">
                <a:latin typeface="Times New Roman"/>
                <a:cs typeface="Times New Roman"/>
              </a:rPr>
              <a:t>swe</a:t>
            </a:r>
            <a:r>
              <a:rPr dirty="0" sz="2000" spc="10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:</a:t>
            </a:r>
            <a:r>
              <a:rPr dirty="0" sz="2000" spc="-1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121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8898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70"/>
              <a:t> </a:t>
            </a:r>
            <a:r>
              <a:rPr dirty="0" sz="2400" spc="-20"/>
              <a:t>the</a:t>
            </a:r>
            <a:r>
              <a:rPr dirty="0" sz="2400" spc="-65"/>
              <a:t> </a:t>
            </a:r>
            <a:r>
              <a:rPr dirty="0" sz="2400" spc="-25"/>
              <a:t>Cloud</a:t>
            </a:r>
            <a:endParaRPr sz="2400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7609205" cy="256032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Self-Assessment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393065" indent="-381000">
              <a:lnSpc>
                <a:spcPct val="100000"/>
              </a:lnSpc>
              <a:spcBef>
                <a:spcPts val="1220"/>
              </a:spcBef>
              <a:buAutoNum type="arabicPeriod" startAt="21"/>
              <a:tabLst>
                <a:tab pos="393700" algn="l"/>
              </a:tabLst>
            </a:pPr>
            <a:r>
              <a:rPr dirty="0" sz="2000" spc="-5">
                <a:latin typeface="Times New Roman"/>
                <a:cs typeface="Times New Roman"/>
              </a:rPr>
              <a:t>Service-oriented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approach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design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software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21"/>
            </a:pPr>
            <a:endParaRPr sz="205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 spc="-5">
                <a:latin typeface="Times New Roman"/>
                <a:cs typeface="Times New Roman"/>
              </a:rPr>
              <a:t>Reflects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best </a:t>
            </a:r>
            <a:r>
              <a:rPr dirty="0" sz="2000" spc="-5">
                <a:latin typeface="Times New Roman"/>
                <a:cs typeface="Times New Roman"/>
              </a:rPr>
              <a:t>practices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business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practices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Creates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purely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technical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environment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business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run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on.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n</a:t>
            </a:r>
            <a:r>
              <a:rPr dirty="0" sz="2000">
                <a:latin typeface="Times New Roman"/>
                <a:cs typeface="Times New Roman"/>
              </a:rPr>
              <a:t>swe</a:t>
            </a:r>
            <a:r>
              <a:rPr dirty="0" sz="2000" spc="5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:</a:t>
            </a:r>
            <a:r>
              <a:rPr dirty="0" sz="2000" spc="-1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121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8898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70"/>
              <a:t> </a:t>
            </a:r>
            <a:r>
              <a:rPr dirty="0" sz="2400" spc="-20"/>
              <a:t>the</a:t>
            </a:r>
            <a:r>
              <a:rPr dirty="0" sz="2400" spc="-65"/>
              <a:t> </a:t>
            </a:r>
            <a:r>
              <a:rPr dirty="0" sz="2400" spc="-25"/>
              <a:t>Cloud</a:t>
            </a:r>
            <a:endParaRPr sz="2400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4543425" cy="347472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Self-Assessment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393700" indent="-381635">
              <a:lnSpc>
                <a:spcPct val="100000"/>
              </a:lnSpc>
              <a:spcBef>
                <a:spcPts val="1220"/>
              </a:spcBef>
              <a:buAutoNum type="arabicPeriod" startAt="22"/>
              <a:tabLst>
                <a:tab pos="394335" algn="l"/>
              </a:tabLst>
            </a:pPr>
            <a:r>
              <a:rPr dirty="0" sz="2000">
                <a:latin typeface="Times New Roman"/>
                <a:cs typeface="Times New Roman"/>
              </a:rPr>
              <a:t>SOA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22"/>
            </a:pPr>
            <a:endParaRPr sz="205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White-box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component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architecture.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Glass-box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component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architecture.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Black-box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component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architecture.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Green-box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component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architecture.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Answer: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121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8898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70"/>
              <a:t> </a:t>
            </a:r>
            <a:r>
              <a:rPr dirty="0" sz="2400" spc="-20"/>
              <a:t>the</a:t>
            </a:r>
            <a:r>
              <a:rPr dirty="0" sz="2400" spc="-65"/>
              <a:t> </a:t>
            </a:r>
            <a:r>
              <a:rPr dirty="0" sz="2400" spc="-25"/>
              <a:t>Cloud</a:t>
            </a:r>
            <a:endParaRPr sz="2400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11239500" cy="347472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Self-Assessment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388620" indent="-376555">
              <a:lnSpc>
                <a:spcPct val="100000"/>
              </a:lnSpc>
              <a:spcBef>
                <a:spcPts val="1220"/>
              </a:spcBef>
              <a:buAutoNum type="arabicPeriod" startAt="23"/>
              <a:tabLst>
                <a:tab pos="389255" algn="l"/>
                <a:tab pos="3322954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pass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messages </a:t>
            </a:r>
            <a:r>
              <a:rPr dirty="0" sz="2000">
                <a:latin typeface="Times New Roman"/>
                <a:cs typeface="Times New Roman"/>
              </a:rPr>
              <a:t>between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components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SOA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implementation.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23"/>
            </a:pPr>
            <a:endParaRPr sz="205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SOA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</a:t>
            </a:r>
            <a:r>
              <a:rPr dirty="0" sz="2000" spc="-10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gistry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Business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Manager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Broker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Enterprise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Answer: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121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8898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70"/>
              <a:t> </a:t>
            </a:r>
            <a:r>
              <a:rPr dirty="0" sz="2400" spc="-20"/>
              <a:t>the</a:t>
            </a:r>
            <a:r>
              <a:rPr dirty="0" sz="2400" spc="-65"/>
              <a:t> </a:t>
            </a:r>
            <a:r>
              <a:rPr dirty="0" sz="2400" spc="-25"/>
              <a:t>Cloud</a:t>
            </a:r>
            <a:endParaRPr sz="2400"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5146040" cy="286512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Self-Assessment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388620" indent="-376555">
              <a:lnSpc>
                <a:spcPct val="100000"/>
              </a:lnSpc>
              <a:spcBef>
                <a:spcPts val="1220"/>
              </a:spcBef>
              <a:buAutoNum type="arabicPeriod" startAt="24"/>
              <a:tabLst>
                <a:tab pos="389255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SOA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Registry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contains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information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about: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24"/>
            </a:pPr>
            <a:endParaRPr sz="205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business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processes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Location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SOA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Answer: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121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8898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70"/>
              <a:t> </a:t>
            </a:r>
            <a:r>
              <a:rPr dirty="0" sz="2400" spc="-20"/>
              <a:t>the</a:t>
            </a:r>
            <a:r>
              <a:rPr dirty="0" sz="2400" spc="-65"/>
              <a:t> </a:t>
            </a:r>
            <a:r>
              <a:rPr dirty="0" sz="2400" spc="-25"/>
              <a:t>Cloud</a:t>
            </a:r>
            <a:endParaRPr sz="2400"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11435715" cy="347472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Self-Assessment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220"/>
              </a:spcBef>
              <a:buAutoNum type="arabicPeriod" startAt="25"/>
              <a:tabLst>
                <a:tab pos="379730" algn="l"/>
                <a:tab pos="2962275" algn="l"/>
              </a:tabLst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component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list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makes</a:t>
            </a:r>
            <a:r>
              <a:rPr dirty="0" sz="2000" spc="5">
                <a:latin typeface="Times New Roman"/>
                <a:cs typeface="Times New Roman"/>
              </a:rPr>
              <a:t> up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internal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external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available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-5">
                <a:latin typeface="Times New Roman"/>
                <a:cs typeface="Times New Roman"/>
              </a:rPr>
              <a:t> organization.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25"/>
            </a:pPr>
            <a:endParaRPr sz="205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SOA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manager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catalog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SRS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Answer: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121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8898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70"/>
              <a:t> </a:t>
            </a:r>
            <a:r>
              <a:rPr dirty="0" sz="2400" spc="-20"/>
              <a:t>the</a:t>
            </a:r>
            <a:r>
              <a:rPr dirty="0" sz="2400" spc="-65"/>
              <a:t> </a:t>
            </a:r>
            <a:r>
              <a:rPr dirty="0" sz="2400" spc="-25"/>
              <a:t>Cloud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143457"/>
            <a:ext cx="10848340" cy="42665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Understanding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Cloud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Security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Security risks, threats, and breaches can come in </a:t>
            </a:r>
            <a:r>
              <a:rPr dirty="0" sz="1800" spc="-5">
                <a:latin typeface="Times New Roman"/>
                <a:cs typeface="Times New Roman"/>
              </a:rPr>
              <a:t>many forms </a:t>
            </a:r>
            <a:r>
              <a:rPr dirty="0" sz="1800">
                <a:latin typeface="Times New Roman"/>
                <a:cs typeface="Times New Roman"/>
              </a:rPr>
              <a:t>and from </a:t>
            </a:r>
            <a:r>
              <a:rPr dirty="0" sz="1800" spc="-5">
                <a:latin typeface="Times New Roman"/>
                <a:cs typeface="Times New Roman"/>
              </a:rPr>
              <a:t>many </a:t>
            </a:r>
            <a:r>
              <a:rPr dirty="0" sz="1800">
                <a:latin typeface="Times New Roman"/>
                <a:cs typeface="Times New Roman"/>
              </a:rPr>
              <a:t>places; therefore, companies should take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 comprehensive approach to security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management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across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IT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 the </a:t>
            </a:r>
            <a:r>
              <a:rPr dirty="0" sz="1800" spc="-5">
                <a:latin typeface="Times New Roman"/>
                <a:cs typeface="Times New Roman"/>
              </a:rPr>
              <a:t>business.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343535">
              <a:lnSpc>
                <a:spcPct val="100000"/>
              </a:lnSpc>
            </a:pPr>
            <a:r>
              <a:rPr dirty="0" sz="1800" spc="-5">
                <a:latin typeface="Times New Roman"/>
                <a:cs typeface="Times New Roman"/>
              </a:rPr>
              <a:t>For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example,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many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companies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use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technology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that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tracks a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person’s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identity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whether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this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person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enters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company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building or </a:t>
            </a:r>
            <a:r>
              <a:rPr dirty="0" sz="1800" spc="-5">
                <a:latin typeface="Times New Roman"/>
                <a:cs typeface="Times New Roman"/>
              </a:rPr>
              <a:t>accesses </a:t>
            </a:r>
            <a:r>
              <a:rPr dirty="0" sz="1800">
                <a:latin typeface="Times New Roman"/>
                <a:cs typeface="Times New Roman"/>
              </a:rPr>
              <a:t>corporate information, either from within the </a:t>
            </a:r>
            <a:r>
              <a:rPr dirty="0" sz="1800" spc="-10">
                <a:latin typeface="Times New Roman"/>
                <a:cs typeface="Times New Roman"/>
              </a:rPr>
              <a:t>company’s </a:t>
            </a:r>
            <a:r>
              <a:rPr dirty="0" sz="1800">
                <a:latin typeface="Times New Roman"/>
                <a:cs typeface="Times New Roman"/>
              </a:rPr>
              <a:t>perimeters or from any external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location.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408940">
              <a:lnSpc>
                <a:spcPct val="100000"/>
              </a:lnSpc>
            </a:pPr>
            <a:r>
              <a:rPr dirty="0" sz="1800" spc="-5">
                <a:latin typeface="Times New Roman"/>
                <a:cs typeface="Times New Roman"/>
              </a:rPr>
              <a:t>Companies </a:t>
            </a:r>
            <a:r>
              <a:rPr dirty="0" sz="1800">
                <a:latin typeface="Times New Roman"/>
                <a:cs typeface="Times New Roman"/>
              </a:rPr>
              <a:t>should plan to </a:t>
            </a:r>
            <a:r>
              <a:rPr dirty="0" sz="1800" spc="-5">
                <a:latin typeface="Times New Roman"/>
                <a:cs typeface="Times New Roman"/>
              </a:rPr>
              <a:t>secure </a:t>
            </a:r>
            <a:r>
              <a:rPr dirty="0" sz="1800">
                <a:latin typeface="Times New Roman"/>
                <a:cs typeface="Times New Roman"/>
              </a:rPr>
              <a:t>IT </a:t>
            </a:r>
            <a:r>
              <a:rPr dirty="0" sz="1800" spc="-5">
                <a:latin typeface="Times New Roman"/>
                <a:cs typeface="Times New Roman"/>
              </a:rPr>
              <a:t>environment </a:t>
            </a:r>
            <a:r>
              <a:rPr dirty="0" sz="1800">
                <a:latin typeface="Times New Roman"/>
                <a:cs typeface="Times New Roman"/>
              </a:rPr>
              <a:t>focusing on a broad range of potential vulnerabilities to the data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center, </a:t>
            </a:r>
            <a:r>
              <a:rPr dirty="0" sz="1800" spc="-5">
                <a:latin typeface="Times New Roman"/>
                <a:cs typeface="Times New Roman"/>
              </a:rPr>
              <a:t>as </a:t>
            </a:r>
            <a:r>
              <a:rPr dirty="0" sz="1800">
                <a:latin typeface="Times New Roman"/>
                <a:cs typeface="Times New Roman"/>
              </a:rPr>
              <a:t>well </a:t>
            </a:r>
            <a:r>
              <a:rPr dirty="0" sz="1800" spc="-5">
                <a:latin typeface="Times New Roman"/>
                <a:cs typeface="Times New Roman"/>
              </a:rPr>
              <a:t>as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ways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safeguard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sensitive corporate,</a:t>
            </a:r>
            <a:r>
              <a:rPr dirty="0" sz="1800" spc="-10">
                <a:latin typeface="Times New Roman"/>
                <a:cs typeface="Times New Roman"/>
              </a:rPr>
              <a:t> customer,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partner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information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wherever it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located.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361315">
              <a:lnSpc>
                <a:spcPct val="100000"/>
              </a:lnSpc>
            </a:pPr>
            <a:r>
              <a:rPr dirty="0" sz="1800" spc="-5">
                <a:latin typeface="Times New Roman"/>
                <a:cs typeface="Times New Roman"/>
              </a:rPr>
              <a:t>When </a:t>
            </a:r>
            <a:r>
              <a:rPr dirty="0" sz="1800">
                <a:latin typeface="Times New Roman"/>
                <a:cs typeface="Times New Roman"/>
              </a:rPr>
              <a:t>operating in cloud, the built-in application and data level protections such </a:t>
            </a:r>
            <a:r>
              <a:rPr dirty="0" sz="1800" spc="-5">
                <a:latin typeface="Times New Roman"/>
                <a:cs typeface="Times New Roman"/>
              </a:rPr>
              <a:t>as </a:t>
            </a:r>
            <a:r>
              <a:rPr dirty="0" sz="1800">
                <a:latin typeface="Times New Roman"/>
                <a:cs typeface="Times New Roman"/>
              </a:rPr>
              <a:t>authentication, authorization,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encryption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may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not be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sufficient.</a:t>
            </a:r>
            <a:r>
              <a:rPr dirty="0" sz="1800" spc="-10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As</a:t>
            </a:r>
            <a:r>
              <a:rPr dirty="0" sz="1800">
                <a:latin typeface="Times New Roman"/>
                <a:cs typeface="Times New Roman"/>
              </a:rPr>
              <a:t> such, Security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services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at both the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application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 the infrastructure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level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must</a:t>
            </a:r>
            <a:r>
              <a:rPr dirty="0" sz="1800">
                <a:latin typeface="Times New Roman"/>
                <a:cs typeface="Times New Roman"/>
              </a:rPr>
              <a:t> be a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top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consideration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 </a:t>
            </a:r>
            <a:r>
              <a:rPr dirty="0" sz="1800" spc="-5">
                <a:latin typeface="Times New Roman"/>
                <a:cs typeface="Times New Roman"/>
              </a:rPr>
              <a:t>organizations.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8898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70"/>
              <a:t> </a:t>
            </a:r>
            <a:r>
              <a:rPr dirty="0" sz="2400" spc="-20"/>
              <a:t>the</a:t>
            </a:r>
            <a:r>
              <a:rPr dirty="0" sz="2400" spc="-65"/>
              <a:t> </a:t>
            </a:r>
            <a:r>
              <a:rPr dirty="0" sz="2400" spc="-25"/>
              <a:t>Cloud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61119" y="5490971"/>
            <a:ext cx="2630424" cy="122834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740260" y="6465214"/>
            <a:ext cx="2317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8898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70"/>
              <a:t> </a:t>
            </a:r>
            <a:r>
              <a:rPr dirty="0" sz="2400" spc="-20"/>
              <a:t>the</a:t>
            </a:r>
            <a:r>
              <a:rPr dirty="0" sz="2400" spc="-65"/>
              <a:t> </a:t>
            </a:r>
            <a:r>
              <a:rPr dirty="0" sz="2400" spc="-25"/>
              <a:t>Cloud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121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45668" y="1143457"/>
            <a:ext cx="10969625" cy="3930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Assignment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460"/>
              </a:spcBef>
            </a:pPr>
            <a:r>
              <a:rPr dirty="0" sz="2000" spc="-65">
                <a:latin typeface="Times New Roman"/>
                <a:cs typeface="Times New Roman"/>
              </a:rPr>
              <a:t>You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need 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answer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below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sets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problem.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These </a:t>
            </a:r>
            <a:r>
              <a:rPr dirty="0" sz="2000" spc="-5">
                <a:latin typeface="Times New Roman"/>
                <a:cs typeface="Times New Roman"/>
              </a:rPr>
              <a:t>sets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questions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meant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testing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unit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80">
                <a:latin typeface="Times New Roman"/>
                <a:cs typeface="Times New Roman"/>
              </a:rPr>
              <a:t>IV.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384300" indent="-457200">
              <a:lnSpc>
                <a:spcPct val="100000"/>
              </a:lnSpc>
              <a:buAutoNum type="arabicPeriod"/>
              <a:tabLst>
                <a:tab pos="1383665" algn="l"/>
                <a:tab pos="1384300" algn="l"/>
              </a:tabLst>
            </a:pPr>
            <a:r>
              <a:rPr dirty="0" sz="2000">
                <a:latin typeface="Times New Roman"/>
                <a:cs typeface="Times New Roman"/>
              </a:rPr>
              <a:t>Elaborate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categories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under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which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security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products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fall.</a:t>
            </a:r>
            <a:endParaRPr sz="2000">
              <a:latin typeface="Times New Roman"/>
              <a:cs typeface="Times New Roman"/>
            </a:endParaRPr>
          </a:p>
          <a:p>
            <a:pPr marL="1384300" indent="-457200">
              <a:lnSpc>
                <a:spcPct val="100000"/>
              </a:lnSpc>
              <a:buAutoNum type="arabicPeriod"/>
              <a:tabLst>
                <a:tab pos="1383665" algn="l"/>
                <a:tab pos="1384300" algn="l"/>
              </a:tabLst>
            </a:pPr>
            <a:r>
              <a:rPr dirty="0" sz="2000">
                <a:latin typeface="Times New Roman"/>
                <a:cs typeface="Times New Roman"/>
              </a:rPr>
              <a:t>Discuss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managing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virtualization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cloud.</a:t>
            </a:r>
            <a:endParaRPr sz="2000">
              <a:latin typeface="Times New Roman"/>
              <a:cs typeface="Times New Roman"/>
            </a:endParaRPr>
          </a:p>
          <a:p>
            <a:pPr marL="1384300" indent="-4572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383665" algn="l"/>
                <a:tab pos="1384300" algn="l"/>
              </a:tabLst>
            </a:pPr>
            <a:r>
              <a:rPr dirty="0" sz="2000">
                <a:latin typeface="Times New Roman"/>
                <a:cs typeface="Times New Roman"/>
              </a:rPr>
              <a:t>Explain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virtual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desktops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their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management</a:t>
            </a:r>
            <a:r>
              <a:rPr dirty="0" sz="2000">
                <a:latin typeface="Times New Roman"/>
                <a:cs typeface="Times New Roman"/>
              </a:rPr>
              <a:t> in cloud.</a:t>
            </a:r>
            <a:endParaRPr sz="2000">
              <a:latin typeface="Times New Roman"/>
              <a:cs typeface="Times New Roman"/>
            </a:endParaRPr>
          </a:p>
          <a:p>
            <a:pPr marL="1384300" indent="-457200">
              <a:lnSpc>
                <a:spcPct val="100000"/>
              </a:lnSpc>
              <a:buAutoNum type="arabicPeriod"/>
              <a:tabLst>
                <a:tab pos="1383665" algn="l"/>
                <a:tab pos="1384300" algn="l"/>
              </a:tabLst>
            </a:pPr>
            <a:r>
              <a:rPr dirty="0" sz="2000">
                <a:latin typeface="Times New Roman"/>
                <a:cs typeface="Times New Roman"/>
              </a:rPr>
              <a:t>Explain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how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Service-Oriented</a:t>
            </a:r>
            <a:r>
              <a:rPr dirty="0" sz="2000" spc="-1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Architecture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helps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cloud.</a:t>
            </a:r>
            <a:endParaRPr sz="2000">
              <a:latin typeface="Times New Roman"/>
              <a:cs typeface="Times New Roman"/>
            </a:endParaRPr>
          </a:p>
          <a:p>
            <a:pPr marL="1384300" indent="-457200">
              <a:lnSpc>
                <a:spcPct val="100000"/>
              </a:lnSpc>
              <a:buAutoNum type="arabicPeriod"/>
              <a:tabLst>
                <a:tab pos="1383665" algn="l"/>
                <a:tab pos="1384300" algn="l"/>
              </a:tabLst>
            </a:pPr>
            <a:r>
              <a:rPr dirty="0" sz="2000" spc="-5">
                <a:latin typeface="Times New Roman"/>
                <a:cs typeface="Times New Roman"/>
              </a:rPr>
              <a:t>Examine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5">
                <a:latin typeface="Times New Roman"/>
                <a:cs typeface="Times New Roman"/>
              </a:rPr>
              <a:t> management</a:t>
            </a:r>
            <a:r>
              <a:rPr dirty="0" sz="2000">
                <a:latin typeface="Times New Roman"/>
                <a:cs typeface="Times New Roman"/>
              </a:rPr>
              <a:t> from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point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view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both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customer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provider.</a:t>
            </a:r>
            <a:endParaRPr sz="2000">
              <a:latin typeface="Times New Roman"/>
              <a:cs typeface="Times New Roman"/>
            </a:endParaRPr>
          </a:p>
          <a:p>
            <a:pPr marL="1384300" indent="-457200">
              <a:lnSpc>
                <a:spcPct val="100000"/>
              </a:lnSpc>
              <a:buAutoNum type="arabicPeriod"/>
              <a:tabLst>
                <a:tab pos="1383665" algn="l"/>
                <a:tab pos="1384300" algn="l"/>
              </a:tabLst>
            </a:pPr>
            <a:r>
              <a:rPr dirty="0" sz="2000">
                <a:latin typeface="Times New Roman"/>
                <a:cs typeface="Times New Roman"/>
              </a:rPr>
              <a:t>Explain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catalog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CMDB.</a:t>
            </a:r>
            <a:endParaRPr sz="2000">
              <a:latin typeface="Times New Roman"/>
              <a:cs typeface="Times New Roman"/>
            </a:endParaRPr>
          </a:p>
          <a:p>
            <a:pPr marL="1384300" indent="-457200">
              <a:lnSpc>
                <a:spcPct val="100000"/>
              </a:lnSpc>
              <a:buAutoNum type="arabicPeriod"/>
              <a:tabLst>
                <a:tab pos="1383665" algn="l"/>
                <a:tab pos="1384300" algn="l"/>
              </a:tabLst>
            </a:pPr>
            <a:r>
              <a:rPr dirty="0" sz="2000">
                <a:latin typeface="Times New Roman"/>
                <a:cs typeface="Times New Roman"/>
              </a:rPr>
              <a:t>Explain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costs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should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5">
                <a:latin typeface="Times New Roman"/>
                <a:cs typeface="Times New Roman"/>
              </a:rPr>
              <a:t> determined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creating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economic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cost</a:t>
            </a:r>
            <a:r>
              <a:rPr dirty="0" sz="2000" spc="-5">
                <a:latin typeface="Times New Roman"/>
                <a:cs typeface="Times New Roman"/>
              </a:rPr>
              <a:t> model.</a:t>
            </a:r>
            <a:endParaRPr sz="2000">
              <a:latin typeface="Times New Roman"/>
              <a:cs typeface="Times New Roman"/>
            </a:endParaRPr>
          </a:p>
          <a:p>
            <a:pPr marL="1384300" indent="-457200">
              <a:lnSpc>
                <a:spcPct val="100000"/>
              </a:lnSpc>
              <a:buAutoNum type="arabicPeriod"/>
              <a:tabLst>
                <a:tab pos="1383665" algn="l"/>
                <a:tab pos="1384300" algn="l"/>
              </a:tabLst>
            </a:pPr>
            <a:r>
              <a:rPr dirty="0" sz="2000">
                <a:latin typeface="Times New Roman"/>
                <a:cs typeface="Times New Roman"/>
              </a:rPr>
              <a:t>Describe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any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five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computing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resources.</a:t>
            </a:r>
            <a:endParaRPr sz="2000">
              <a:latin typeface="Times New Roman"/>
              <a:cs typeface="Times New Roman"/>
            </a:endParaRPr>
          </a:p>
          <a:p>
            <a:pPr marL="1384300" indent="-457200">
              <a:lnSpc>
                <a:spcPct val="100000"/>
              </a:lnSpc>
              <a:buAutoNum type="arabicPeriod"/>
              <a:tabLst>
                <a:tab pos="1383665" algn="l"/>
                <a:tab pos="1384300" algn="l"/>
              </a:tabLst>
            </a:pPr>
            <a:r>
              <a:rPr dirty="0" sz="2000">
                <a:latin typeface="Times New Roman"/>
                <a:cs typeface="Times New Roman"/>
              </a:rPr>
              <a:t>Outline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Dos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Don’ts.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8091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65"/>
              <a:t> </a:t>
            </a:r>
            <a:r>
              <a:rPr dirty="0" sz="2400" spc="-25"/>
              <a:t>Operating</a:t>
            </a:r>
            <a:r>
              <a:rPr dirty="0" sz="2400" spc="-45"/>
              <a:t> </a:t>
            </a:r>
            <a:r>
              <a:rPr dirty="0" sz="2400" spc="-25"/>
              <a:t>System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121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285699" y="1054099"/>
            <a:ext cx="10589895" cy="53905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Times New Roman"/>
                <a:cs typeface="Times New Roman"/>
              </a:rPr>
              <a:t>Summary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299085" marR="421005" indent="-287020">
              <a:lnSpc>
                <a:spcPct val="100000"/>
              </a:lnSpc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dirty="0" sz="1600" spc="-5">
                <a:latin typeface="Times New Roman"/>
                <a:cs typeface="Times New Roman"/>
              </a:rPr>
              <a:t>An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IT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organization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must</a:t>
            </a:r>
            <a:r>
              <a:rPr dirty="0" sz="1600" spc="6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ensure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right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balance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of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protection,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privacy,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governance,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and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accessibility</a:t>
            </a:r>
            <a:r>
              <a:rPr dirty="0" sz="1600" spc="6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to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key</a:t>
            </a:r>
            <a:r>
              <a:rPr dirty="0" sz="1600" spc="8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resources—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whether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in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traditional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data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center,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private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cloud,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or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public</a:t>
            </a:r>
            <a:r>
              <a:rPr dirty="0" sz="1600" spc="5">
                <a:latin typeface="Times New Roman"/>
                <a:cs typeface="Times New Roman"/>
              </a:rPr>
              <a:t> cloud.</a:t>
            </a:r>
            <a:endParaRPr sz="16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dirty="0" sz="1600" spc="-5">
                <a:latin typeface="Times New Roman"/>
                <a:cs typeface="Times New Roman"/>
              </a:rPr>
              <a:t>Identity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management’s</a:t>
            </a:r>
            <a:r>
              <a:rPr dirty="0" sz="1600" spc="7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primary</a:t>
            </a:r>
            <a:r>
              <a:rPr dirty="0" sz="1600" spc="6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goal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is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managing</a:t>
            </a:r>
            <a:r>
              <a:rPr dirty="0" sz="1600" spc="3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personal</a:t>
            </a:r>
            <a:r>
              <a:rPr dirty="0" sz="1600" spc="2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identity</a:t>
            </a:r>
            <a:r>
              <a:rPr dirty="0" sz="1600" spc="4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information</a:t>
            </a:r>
            <a:r>
              <a:rPr dirty="0" sz="1600" spc="80" b="1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so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that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access</a:t>
            </a:r>
            <a:r>
              <a:rPr dirty="0" sz="1600" spc="2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to</a:t>
            </a:r>
            <a:r>
              <a:rPr dirty="0" sz="1600" spc="20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computer</a:t>
            </a:r>
            <a:r>
              <a:rPr dirty="0" sz="1600" spc="30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resources,</a:t>
            </a:r>
            <a:endParaRPr sz="16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dirty="0" sz="1600" spc="-5" b="1">
                <a:latin typeface="Times New Roman"/>
                <a:cs typeface="Times New Roman"/>
              </a:rPr>
              <a:t>applications,</a:t>
            </a:r>
            <a:r>
              <a:rPr dirty="0" sz="1600" spc="2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data,</a:t>
            </a:r>
            <a:r>
              <a:rPr dirty="0" sz="1600" spc="1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and</a:t>
            </a:r>
            <a:r>
              <a:rPr dirty="0" sz="160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services</a:t>
            </a:r>
            <a:r>
              <a:rPr dirty="0" sz="1600" spc="3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is</a:t>
            </a:r>
            <a:r>
              <a:rPr dirty="0" sz="1600" spc="1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controlled</a:t>
            </a:r>
            <a:r>
              <a:rPr dirty="0" sz="1600" spc="25" b="1">
                <a:latin typeface="Times New Roman"/>
                <a:cs typeface="Times New Roman"/>
              </a:rPr>
              <a:t> </a:t>
            </a:r>
            <a:r>
              <a:rPr dirty="0" sz="1600" spc="-15" b="1">
                <a:latin typeface="Times New Roman"/>
                <a:cs typeface="Times New Roman"/>
              </a:rPr>
              <a:t>properly.</a:t>
            </a:r>
            <a:endParaRPr sz="160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00000"/>
              </a:lnSpc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dirty="0" sz="1600" spc="-5">
                <a:latin typeface="Times New Roman"/>
                <a:cs typeface="Times New Roman"/>
              </a:rPr>
              <a:t>Single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sign-on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means</a:t>
            </a:r>
            <a:r>
              <a:rPr dirty="0" sz="1600" spc="6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providing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all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users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interface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that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validates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identity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as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soon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as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user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signs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on anywhere;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this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5">
                <a:latin typeface="Times New Roman"/>
                <a:cs typeface="Times New Roman"/>
              </a:rPr>
              <a:t>interface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requires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user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to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enter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single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password.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Thereafter,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all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systems</a:t>
            </a:r>
            <a:r>
              <a:rPr dirty="0" sz="1600" spc="6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should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know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user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and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her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permissions.</a:t>
            </a:r>
            <a:endParaRPr sz="1600">
              <a:latin typeface="Times New Roman"/>
              <a:cs typeface="Times New Roman"/>
            </a:endParaRPr>
          </a:p>
          <a:p>
            <a:pPr marL="299085" marR="82550" indent="-287020">
              <a:lnSpc>
                <a:spcPct val="100000"/>
              </a:lnSpc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dirty="0" sz="1600" spc="-5">
                <a:latin typeface="Times New Roman"/>
                <a:cs typeface="Times New Roman"/>
              </a:rPr>
              <a:t>Host-based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intrusion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protection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systems</a:t>
            </a:r>
            <a:r>
              <a:rPr dirty="0" sz="1600" spc="7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(HIPS)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and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network-based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intrusion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protection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systems</a:t>
            </a:r>
            <a:r>
              <a:rPr dirty="0" sz="1600" spc="6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(NIPS)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are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same</a:t>
            </a:r>
            <a:r>
              <a:rPr dirty="0" sz="1600" spc="6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thing: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collection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of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capabilities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that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make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it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tough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to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penetrate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network.</a:t>
            </a:r>
            <a:endParaRPr sz="16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dirty="0" sz="1600" spc="-5">
                <a:latin typeface="Times New Roman"/>
                <a:cs typeface="Times New Roman"/>
              </a:rPr>
              <a:t>Data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can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be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encrypted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at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rest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as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well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as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when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in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transit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over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network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reducing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risk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of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hackers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stealing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 spc="8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data.</a:t>
            </a:r>
            <a:endParaRPr sz="1600">
              <a:latin typeface="Times New Roman"/>
              <a:cs typeface="Times New Roman"/>
            </a:endParaRPr>
          </a:p>
          <a:p>
            <a:pPr marL="299085" marR="13970" indent="-287020">
              <a:lnSpc>
                <a:spcPct val="100000"/>
              </a:lnSpc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dirty="0" sz="1600" spc="-10">
                <a:latin typeface="Times New Roman"/>
                <a:cs typeface="Times New Roman"/>
              </a:rPr>
              <a:t>Virtualization</a:t>
            </a:r>
            <a:r>
              <a:rPr dirty="0" sz="1600" spc="6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decouples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software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from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hardware.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Decoupling</a:t>
            </a:r>
            <a:r>
              <a:rPr dirty="0" sz="1600" spc="30" b="1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means</a:t>
            </a:r>
            <a:r>
              <a:rPr dirty="0" sz="1600" spc="6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that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software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is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put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in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separate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container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so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that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it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is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isolated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from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operating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systems.</a:t>
            </a:r>
            <a:endParaRPr sz="1600">
              <a:latin typeface="Times New Roman"/>
              <a:cs typeface="Times New Roman"/>
            </a:endParaRPr>
          </a:p>
          <a:p>
            <a:pPr marL="299085" marR="191770" indent="-287020">
              <a:lnSpc>
                <a:spcPct val="100000"/>
              </a:lnSpc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dirty="0" sz="1600" spc="-5">
                <a:latin typeface="Times New Roman"/>
                <a:cs typeface="Times New Roman"/>
              </a:rPr>
              <a:t>Provisioning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software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allows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to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create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new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virtual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machines</a:t>
            </a:r>
            <a:r>
              <a:rPr dirty="0" sz="1600" spc="6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and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modify</a:t>
            </a:r>
            <a:r>
              <a:rPr dirty="0" sz="1600" spc="5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existing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ones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to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add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or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reduce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resources.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It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enables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management</a:t>
            </a:r>
            <a:r>
              <a:rPr dirty="0" sz="1600" spc="6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to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prioritize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actions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based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on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company’s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key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performance</a:t>
            </a:r>
            <a:r>
              <a:rPr dirty="0" sz="1600" spc="6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indicators.</a:t>
            </a:r>
            <a:endParaRPr sz="16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dirty="0" sz="1600" spc="-5">
                <a:latin typeface="Times New Roman"/>
                <a:cs typeface="Times New Roman"/>
              </a:rPr>
              <a:t>When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virtual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machines</a:t>
            </a:r>
            <a:r>
              <a:rPr dirty="0" sz="1600" spc="6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are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not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in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use,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they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are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stored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as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disk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files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that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can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be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instantiated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at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moment’s</a:t>
            </a:r>
            <a:r>
              <a:rPr dirty="0" sz="1600" spc="7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notice.</a:t>
            </a:r>
            <a:endParaRPr sz="1600">
              <a:latin typeface="Times New Roman"/>
              <a:cs typeface="Times New Roman"/>
            </a:endParaRPr>
          </a:p>
          <a:p>
            <a:pPr marL="299085" marR="19050" indent="-287020">
              <a:lnSpc>
                <a:spcPct val="100000"/>
              </a:lnSpc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dirty="0" sz="1600" spc="-5">
                <a:latin typeface="Times New Roman"/>
                <a:cs typeface="Times New Roman"/>
              </a:rPr>
              <a:t>In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virtualized</a:t>
            </a:r>
            <a:r>
              <a:rPr dirty="0" sz="1600" spc="6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desktop,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applications,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data,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files,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and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anything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graphic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are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separated</a:t>
            </a:r>
            <a:r>
              <a:rPr dirty="0" sz="1600" spc="5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from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actual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desktop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and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10">
                <a:latin typeface="Times New Roman"/>
                <a:cs typeface="Times New Roman"/>
              </a:rPr>
              <a:t>stored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on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server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in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data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center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(not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on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individual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machine).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</a:t>
            </a:r>
            <a:r>
              <a:rPr dirty="0" sz="1600" spc="-8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virtual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desktop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is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also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called</a:t>
            </a:r>
            <a:r>
              <a:rPr dirty="0" sz="1600" spc="85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graphic</a:t>
            </a:r>
            <a:r>
              <a:rPr dirty="0" sz="1600" spc="15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terminal</a:t>
            </a:r>
            <a:r>
              <a:rPr dirty="0" sz="1600" spc="7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or</a:t>
            </a:r>
            <a:r>
              <a:rPr dirty="0" sz="1600" spc="-2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a</a:t>
            </a:r>
            <a:r>
              <a:rPr dirty="0" sz="1600" spc="1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thin</a:t>
            </a:r>
            <a:r>
              <a:rPr dirty="0" sz="1600" spc="1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client</a:t>
            </a:r>
            <a:r>
              <a:rPr dirty="0" sz="1600" spc="-5"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  <a:p>
            <a:pPr marL="299085" marR="158750" indent="-28702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dirty="0" sz="1600" spc="-5">
                <a:latin typeface="Times New Roman"/>
                <a:cs typeface="Times New Roman"/>
              </a:rPr>
              <a:t>A</a:t>
            </a:r>
            <a:r>
              <a:rPr dirty="0" sz="1600" spc="-8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server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blade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is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server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computer</a:t>
            </a:r>
            <a:r>
              <a:rPr dirty="0" sz="1600" spc="6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contained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entirely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on a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single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computer</a:t>
            </a:r>
            <a:r>
              <a:rPr dirty="0" sz="1600" spc="6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board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that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can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be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slotted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into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blade</a:t>
            </a:r>
            <a:r>
              <a:rPr dirty="0" sz="1600" spc="1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cabinet—a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purpose-built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computer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cabinet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with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built-in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power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supply.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server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blade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can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contain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number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of PC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blades.</a:t>
            </a:r>
            <a:endParaRPr sz="1600">
              <a:latin typeface="Times New Roman"/>
              <a:cs typeface="Times New Roman"/>
            </a:endParaRPr>
          </a:p>
          <a:p>
            <a:pPr marL="299085" marR="290830" indent="-287020">
              <a:lnSpc>
                <a:spcPct val="100000"/>
              </a:lnSpc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dirty="0" sz="1600" spc="-5">
                <a:latin typeface="Times New Roman"/>
                <a:cs typeface="Times New Roman"/>
              </a:rPr>
              <a:t>A</a:t>
            </a:r>
            <a:r>
              <a:rPr dirty="0" sz="1600" spc="-8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service-oriented</a:t>
            </a:r>
            <a:r>
              <a:rPr dirty="0" sz="1600" spc="7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architecture</a:t>
            </a:r>
            <a:r>
              <a:rPr dirty="0" sz="1600" spc="5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is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essentially</a:t>
            </a:r>
            <a:r>
              <a:rPr dirty="0" sz="1600" spc="5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collection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of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services.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These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services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communicate</a:t>
            </a:r>
            <a:r>
              <a:rPr dirty="0" sz="1600" spc="6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with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each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other.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 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communication</a:t>
            </a:r>
            <a:r>
              <a:rPr dirty="0" sz="1600" spc="6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can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involve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either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simple</a:t>
            </a:r>
            <a:r>
              <a:rPr dirty="0" sz="1600" spc="6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data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passing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or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it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could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involve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two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or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more</a:t>
            </a:r>
            <a:r>
              <a:rPr dirty="0" sz="1600" spc="6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services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coordinating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some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activity.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143457"/>
            <a:ext cx="218630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Document</a:t>
            </a:r>
            <a:r>
              <a:rPr dirty="0" sz="2400" spc="-5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Links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121</a:t>
            </a:fld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22300" y="1530858"/>
          <a:ext cx="11120755" cy="4518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69995"/>
                <a:gridCol w="3187700"/>
                <a:gridCol w="4142739"/>
              </a:tblGrid>
              <a:tr h="354838"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600" spc="-30" b="1">
                          <a:latin typeface="Calibri"/>
                          <a:cs typeface="Calibri"/>
                        </a:rPr>
                        <a:t>Topics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600" spc="-5" b="1">
                          <a:latin typeface="Calibri"/>
                          <a:cs typeface="Calibri"/>
                        </a:rPr>
                        <a:t>URL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600" spc="-10" b="1">
                          <a:latin typeface="Calibri"/>
                          <a:cs typeface="Calibri"/>
                        </a:rPr>
                        <a:t>Notes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581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54305">
                        <a:lnSpc>
                          <a:spcPct val="10000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Managing</a:t>
                      </a:r>
                      <a:r>
                        <a:rPr dirty="0" sz="12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Cloud</a:t>
                      </a:r>
                      <a:r>
                        <a:rPr dirty="0" sz="12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Services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305" marR="60325">
                        <a:lnSpc>
                          <a:spcPct val="100000"/>
                        </a:lnSpc>
                      </a:pPr>
                      <a:r>
                        <a:rPr dirty="0" u="sng" sz="1200" spc="-1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</a:rPr>
                        <a:t>https://searchcloudcomputing.techtarget.com/t </a:t>
                      </a:r>
                      <a:r>
                        <a:rPr dirty="0" sz="1200" spc="-26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u="sng" sz="1200" spc="-1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</a:rPr>
                        <a:t>utorial/Managing-and-monitoring-cloud- </a:t>
                      </a:r>
                      <a:r>
                        <a:rPr dirty="0" sz="1200" spc="-5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u="sng" sz="1200" spc="-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</a:rPr>
                        <a:t>computing-services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940" marR="63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This</a:t>
                      </a:r>
                      <a:r>
                        <a:rPr dirty="0" sz="1200" spc="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link</a:t>
                      </a:r>
                      <a:r>
                        <a:rPr dirty="0" sz="1200" spc="2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explains</a:t>
                      </a:r>
                      <a:r>
                        <a:rPr dirty="0" sz="12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managing</a:t>
                      </a:r>
                      <a:r>
                        <a:rPr dirty="0" sz="12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200" spc="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monitoring</a:t>
                      </a:r>
                      <a:r>
                        <a:rPr dirty="0" sz="1200" spc="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cloud</a:t>
                      </a:r>
                      <a:r>
                        <a:rPr dirty="0" sz="12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computing </a:t>
                      </a:r>
                      <a:r>
                        <a:rPr dirty="0" sz="1200" spc="-2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services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920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9231"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Virtualization</a:t>
                      </a:r>
                      <a:r>
                        <a:rPr dirty="0" sz="12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Cloud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339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305" marR="19685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u="sng" sz="1200" spc="-1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</a:rPr>
                        <a:t>https://</a:t>
                      </a:r>
                      <a:r>
                        <a:rPr dirty="0" u="sng" sz="1200" spc="-1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www.javatpoint.com/virtualization-in- </a:t>
                      </a:r>
                      <a:r>
                        <a:rPr dirty="0" sz="1200" spc="-26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u="sng" sz="1200" spc="-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</a:rPr>
                        <a:t>cloud-computing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This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link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discusses</a:t>
                      </a:r>
                      <a:r>
                        <a:rPr dirty="0" sz="1200" spc="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vitualization</a:t>
                      </a:r>
                      <a:r>
                        <a:rPr dirty="0" sz="12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in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cloud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computimg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339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239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543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SOA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 and</a:t>
                      </a:r>
                      <a:r>
                        <a:rPr dirty="0" sz="12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Cloud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computing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marR="22225">
                        <a:lnSpc>
                          <a:spcPct val="100000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https://www.service-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architecture.com/articles/cloud-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computing/service-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oriented_architecture_soa_and_cloud_computing. </a:t>
                      </a:r>
                      <a:r>
                        <a:rPr dirty="0" sz="1200" spc="-2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html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54940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The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link explains the Service-Oriented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Architecture</a:t>
                      </a:r>
                      <a:r>
                        <a:rPr dirty="0" sz="1200" spc="2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200" spc="2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its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how </a:t>
                      </a:r>
                      <a:r>
                        <a:rPr dirty="0" sz="1200" spc="-2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it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can</a:t>
                      </a:r>
                      <a:r>
                        <a:rPr dirty="0" sz="12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be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used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for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cloud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computing.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93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543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Managing</a:t>
                      </a:r>
                      <a:r>
                        <a:rPr dirty="0" sz="12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2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Cloud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environment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31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marR="3873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200" spc="-5">
                          <a:latin typeface="Calibri"/>
                          <a:cs typeface="Calibri"/>
                          <a:hlinkClick r:id="rId3"/>
                        </a:rPr>
                        <a:t>http://www.dummies.com/programming/cloud-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computing/managing-cloud-computing-resources/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577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549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link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discusses</a:t>
                      </a:r>
                      <a:r>
                        <a:rPr dirty="0" sz="12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managing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2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cloud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computing</a:t>
                      </a:r>
                      <a:r>
                        <a:rPr dirty="0" sz="12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resources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31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410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54305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Economic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Cost</a:t>
                      </a:r>
                      <a:r>
                        <a:rPr dirty="0" sz="12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Model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marR="132715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Calibri"/>
                          <a:cs typeface="Calibri"/>
                          <a:hlinkClick r:id="rId3"/>
                        </a:rPr>
                        <a:t>http://www.dummies.com/programming/cloud-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computing/cloud-computing-economics/how-to- </a:t>
                      </a:r>
                      <a:r>
                        <a:rPr dirty="0" sz="1200" spc="-2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create-an-economic-model-of-a-data-center-in-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cloud-computing/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54940" marR="6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200" spc="17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link</a:t>
                      </a:r>
                      <a:r>
                        <a:rPr dirty="0" sz="1200" spc="1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explains</a:t>
                      </a:r>
                      <a:r>
                        <a:rPr dirty="0" sz="1200" spc="17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how</a:t>
                      </a:r>
                      <a:r>
                        <a:rPr dirty="0" sz="1200" spc="1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1200" spc="17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create</a:t>
                      </a:r>
                      <a:r>
                        <a:rPr dirty="0" sz="1200" spc="1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an</a:t>
                      </a:r>
                      <a:r>
                        <a:rPr dirty="0" sz="1200" spc="1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economic</a:t>
                      </a:r>
                      <a:r>
                        <a:rPr dirty="0" sz="1200" spc="1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model</a:t>
                      </a:r>
                      <a:r>
                        <a:rPr dirty="0" sz="1200" spc="17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200" spc="17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200" spc="1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data </a:t>
                      </a:r>
                      <a:r>
                        <a:rPr dirty="0" sz="1200" spc="-2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center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in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cloud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computing.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94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54305">
                        <a:lnSpc>
                          <a:spcPct val="10000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Cloud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Computing</a:t>
                      </a:r>
                      <a:r>
                        <a:rPr dirty="0" sz="12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Resources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38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200" spc="-5">
                          <a:latin typeface="Calibri"/>
                          <a:cs typeface="Calibri"/>
                          <a:hlinkClick r:id="rId3"/>
                        </a:rPr>
                        <a:t>http://www.dummies.com/programming/cloud-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9525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computing/10-great-cloud-computing-resources/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5841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54940">
                        <a:lnSpc>
                          <a:spcPct val="10000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This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link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discusses</a:t>
                      </a:r>
                      <a:r>
                        <a:rPr dirty="0" sz="12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some</a:t>
                      </a:r>
                      <a:r>
                        <a:rPr dirty="0" sz="1200" spc="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good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cloud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computing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resources.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38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93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54305">
                        <a:lnSpc>
                          <a:spcPct val="10000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Cloud</a:t>
                      </a:r>
                      <a:r>
                        <a:rPr dirty="0" sz="12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Do’s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Don’ts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38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marR="5969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https://</a:t>
                      </a:r>
                      <a:r>
                        <a:rPr dirty="0" sz="1200" spc="-5">
                          <a:latin typeface="Calibri"/>
                          <a:cs typeface="Calibri"/>
                          <a:hlinkClick r:id="rId4"/>
                        </a:rPr>
                        <a:t>www.ignitealliance.com.au/blog/practical- </a:t>
                      </a:r>
                      <a:r>
                        <a:rPr dirty="0" sz="1200" spc="-2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cloud-computing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5841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54940">
                        <a:lnSpc>
                          <a:spcPct val="10000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link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outlines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do’s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 and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don’ts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cloud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computing.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38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45"/>
              <a:t> </a:t>
            </a:r>
            <a:r>
              <a:rPr dirty="0" sz="2400" spc="-20"/>
              <a:t>the</a:t>
            </a:r>
            <a:r>
              <a:rPr dirty="0" sz="2400" spc="-40"/>
              <a:t> </a:t>
            </a:r>
            <a:r>
              <a:rPr dirty="0" sz="2400" spc="-25"/>
              <a:t>Cloud</a:t>
            </a:r>
            <a:endParaRPr sz="2400"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8898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70"/>
              <a:t> </a:t>
            </a:r>
            <a:r>
              <a:rPr dirty="0" sz="2400" spc="-20"/>
              <a:t>the</a:t>
            </a:r>
            <a:r>
              <a:rPr dirty="0" sz="2400" spc="-65"/>
              <a:t> </a:t>
            </a:r>
            <a:r>
              <a:rPr dirty="0" sz="2400" spc="-25"/>
              <a:t>Cloud</a:t>
            </a:r>
            <a:endParaRPr sz="2400"/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121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45668" y="1143457"/>
            <a:ext cx="159956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 b="1">
                <a:latin typeface="Times New Roman"/>
                <a:cs typeface="Times New Roman"/>
              </a:rPr>
              <a:t>Video</a:t>
            </a:r>
            <a:r>
              <a:rPr dirty="0" sz="2400" spc="-7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Links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22300" y="1530858"/>
          <a:ext cx="11120755" cy="4518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69995"/>
                <a:gridCol w="3187700"/>
                <a:gridCol w="4142739"/>
              </a:tblGrid>
              <a:tr h="354838"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600" spc="-30" b="1">
                          <a:latin typeface="Calibri"/>
                          <a:cs typeface="Calibri"/>
                        </a:rPr>
                        <a:t>Topics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600" spc="-5" b="1">
                          <a:latin typeface="Calibri"/>
                          <a:cs typeface="Calibri"/>
                        </a:rPr>
                        <a:t>URL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600" spc="-10" b="1">
                          <a:latin typeface="Calibri"/>
                          <a:cs typeface="Calibri"/>
                        </a:rPr>
                        <a:t>Notes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9231"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Managing</a:t>
                      </a:r>
                      <a:r>
                        <a:rPr dirty="0" sz="12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Cloud</a:t>
                      </a:r>
                      <a:r>
                        <a:rPr dirty="0" sz="12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Services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339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305" marR="565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u="sng" sz="1200" spc="-1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</a:rPr>
                        <a:t>https://</a:t>
                      </a:r>
                      <a:r>
                        <a:rPr dirty="0" u="sng" sz="1200" spc="-1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www.youtube.com/watch?v=CZVOVkmc </a:t>
                      </a:r>
                      <a:r>
                        <a:rPr dirty="0" sz="1200" spc="-26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u="sng" sz="120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</a:rPr>
                        <a:t>Y2E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This</a:t>
                      </a:r>
                      <a:r>
                        <a:rPr dirty="0" sz="12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video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339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9105"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Virtualization</a:t>
                      </a:r>
                      <a:r>
                        <a:rPr dirty="0" sz="12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Cloud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339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305" marR="2222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u="sng" sz="1200" spc="-1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</a:rPr>
                        <a:t>https://</a:t>
                      </a:r>
                      <a:r>
                        <a:rPr dirty="0" u="sng" sz="1200" spc="-1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3"/>
                        </a:rPr>
                        <a:t>www.youtube.com/watch?v=l0DfHUWM </a:t>
                      </a:r>
                      <a:r>
                        <a:rPr dirty="0" sz="1200" spc="-26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u="sng" sz="1200" spc="-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</a:rPr>
                        <a:t>jsU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This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link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discusses</a:t>
                      </a:r>
                      <a:r>
                        <a:rPr dirty="0" sz="1200" spc="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vitualization</a:t>
                      </a:r>
                      <a:r>
                        <a:rPr dirty="0" sz="12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in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cloud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computimg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339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182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54305">
                        <a:lnSpc>
                          <a:spcPct val="100000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SOA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 and</a:t>
                      </a:r>
                      <a:r>
                        <a:rPr dirty="0" sz="12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Cloud</a:t>
                      </a:r>
                      <a:r>
                        <a:rPr dirty="0" sz="12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computing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9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ct val="100000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https://</a:t>
                      </a:r>
                      <a:r>
                        <a:rPr dirty="0" sz="1200" spc="-10">
                          <a:latin typeface="Calibri"/>
                          <a:cs typeface="Calibri"/>
                          <a:hlinkClick r:id="rId4"/>
                        </a:rPr>
                        <a:t>www.youtube.com/watch?v=4kdHJFdxotM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9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The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link explains the Service-Oriented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Architecture</a:t>
                      </a:r>
                      <a:r>
                        <a:rPr dirty="0" sz="1200" spc="2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200" spc="2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its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how </a:t>
                      </a:r>
                      <a:r>
                        <a:rPr dirty="0" sz="1200" spc="-2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it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can</a:t>
                      </a:r>
                      <a:r>
                        <a:rPr dirty="0" sz="12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be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used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for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cloud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computing.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219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93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543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Economic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Cost</a:t>
                      </a:r>
                      <a:r>
                        <a:rPr dirty="0" sz="12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Model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31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marR="6667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https://</a:t>
                      </a:r>
                      <a:r>
                        <a:rPr dirty="0" sz="1200" spc="-10">
                          <a:latin typeface="Calibri"/>
                          <a:cs typeface="Calibri"/>
                          <a:hlinkClick r:id="rId5"/>
                        </a:rPr>
                        <a:t>www.youtube.com/watch?v=NAwhlKkVV7 </a:t>
                      </a:r>
                      <a:r>
                        <a:rPr dirty="0" sz="1200" spc="-2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U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577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940" marR="63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200" spc="17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link</a:t>
                      </a:r>
                      <a:r>
                        <a:rPr dirty="0" sz="1200" spc="1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explains</a:t>
                      </a:r>
                      <a:r>
                        <a:rPr dirty="0" sz="1200" spc="17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how</a:t>
                      </a:r>
                      <a:r>
                        <a:rPr dirty="0" sz="1200" spc="1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1200" spc="17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create</a:t>
                      </a:r>
                      <a:r>
                        <a:rPr dirty="0" sz="1200" spc="1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an</a:t>
                      </a:r>
                      <a:r>
                        <a:rPr dirty="0" sz="1200" spc="1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economic</a:t>
                      </a:r>
                      <a:r>
                        <a:rPr dirty="0" sz="1200" spc="1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model</a:t>
                      </a:r>
                      <a:r>
                        <a:rPr dirty="0" sz="1200" spc="17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200" spc="17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200" spc="1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data </a:t>
                      </a:r>
                      <a:r>
                        <a:rPr dirty="0" sz="1200" spc="-2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center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in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cloud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computing.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577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94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54305">
                        <a:lnSpc>
                          <a:spcPct val="10000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Cloud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Do’s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Don’ts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38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ct val="100000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https://</a:t>
                      </a:r>
                      <a:r>
                        <a:rPr dirty="0" sz="1200" spc="-10">
                          <a:latin typeface="Calibri"/>
                          <a:cs typeface="Calibri"/>
                          <a:hlinkClick r:id="rId6"/>
                        </a:rPr>
                        <a:t>www.youtube.com/watch?v=kBi6_314rZM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38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54940">
                        <a:lnSpc>
                          <a:spcPct val="10000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link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outlines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do’s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 and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don’ts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cloud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computing.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38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143457"/>
            <a:ext cx="9984105" cy="46621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Understanding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Cloud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Security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Point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solutions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usually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cover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specific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vulnerabilities: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Firewalls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protect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internal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network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Internet.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000" b="1">
                <a:latin typeface="Times New Roman"/>
                <a:cs typeface="Times New Roman"/>
              </a:rPr>
              <a:t>Antivirus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software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protects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individual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computers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against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known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viruses.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000" b="1">
                <a:latin typeface="Times New Roman"/>
                <a:cs typeface="Times New Roman"/>
              </a:rPr>
              <a:t>VPNs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protect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external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connections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network.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These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products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reduce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risk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specific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threats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but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not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 integrated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approach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security.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However,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some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important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products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 help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build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 integrated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security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platform.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They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three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categories: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lvl="1" marL="927100" indent="-457200">
              <a:lnSpc>
                <a:spcPct val="100000"/>
              </a:lnSpc>
              <a:buAutoNum type="arabicPeriod"/>
              <a:tabLst>
                <a:tab pos="926465" algn="l"/>
                <a:tab pos="927100" algn="l"/>
              </a:tabLst>
            </a:pPr>
            <a:r>
              <a:rPr dirty="0" sz="2000" b="1">
                <a:latin typeface="Times New Roman"/>
                <a:cs typeface="Times New Roman"/>
              </a:rPr>
              <a:t>Identity</a:t>
            </a:r>
            <a:r>
              <a:rPr dirty="0" sz="2000" spc="-7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Management</a:t>
            </a:r>
            <a:endParaRPr sz="2000">
              <a:latin typeface="Times New Roman"/>
              <a:cs typeface="Times New Roman"/>
            </a:endParaRPr>
          </a:p>
          <a:p>
            <a:pPr lvl="1" marL="927100" indent="-457200">
              <a:lnSpc>
                <a:spcPct val="100000"/>
              </a:lnSpc>
              <a:buAutoNum type="arabicPeriod"/>
              <a:tabLst>
                <a:tab pos="926465" algn="l"/>
                <a:tab pos="927100" algn="l"/>
              </a:tabLst>
            </a:pPr>
            <a:r>
              <a:rPr dirty="0" sz="2000" b="1">
                <a:latin typeface="Times New Roman"/>
                <a:cs typeface="Times New Roman"/>
              </a:rPr>
              <a:t>Detection</a:t>
            </a:r>
            <a:r>
              <a:rPr dirty="0" sz="2000" spc="-5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and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forensics</a:t>
            </a:r>
            <a:endParaRPr sz="2000">
              <a:latin typeface="Times New Roman"/>
              <a:cs typeface="Times New Roman"/>
            </a:endParaRPr>
          </a:p>
          <a:p>
            <a:pPr lvl="1" marL="927100" indent="-457200">
              <a:lnSpc>
                <a:spcPct val="100000"/>
              </a:lnSpc>
              <a:buAutoNum type="arabicPeriod"/>
              <a:tabLst>
                <a:tab pos="926465" algn="l"/>
                <a:tab pos="927100" algn="l"/>
              </a:tabLst>
            </a:pPr>
            <a:r>
              <a:rPr dirty="0" sz="2000" b="1">
                <a:latin typeface="Times New Roman"/>
                <a:cs typeface="Times New Roman"/>
              </a:rPr>
              <a:t>Data</a:t>
            </a:r>
            <a:r>
              <a:rPr dirty="0" sz="2000" spc="-5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Encryption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8898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70"/>
              <a:t> </a:t>
            </a:r>
            <a:r>
              <a:rPr dirty="0" sz="2400" spc="-20"/>
              <a:t>the</a:t>
            </a:r>
            <a:r>
              <a:rPr dirty="0" sz="2400" spc="-65"/>
              <a:t> </a:t>
            </a:r>
            <a:r>
              <a:rPr dirty="0" sz="2400" spc="-25"/>
              <a:t>Cloud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61119" y="5490971"/>
            <a:ext cx="2630424" cy="12283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22307" y="1466088"/>
            <a:ext cx="1906524" cy="90220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695688" y="2531364"/>
            <a:ext cx="1159763" cy="118719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740260" y="6465214"/>
            <a:ext cx="2317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7891" y="371983"/>
            <a:ext cx="28898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latin typeface="Arial"/>
                <a:cs typeface="Arial"/>
              </a:rPr>
              <a:t>Managing</a:t>
            </a:r>
            <a:r>
              <a:rPr dirty="0" sz="2400" spc="-70" b="1">
                <a:latin typeface="Arial"/>
                <a:cs typeface="Arial"/>
              </a:rPr>
              <a:t> </a:t>
            </a:r>
            <a:r>
              <a:rPr dirty="0" sz="2400" spc="-20" b="1">
                <a:latin typeface="Arial"/>
                <a:cs typeface="Arial"/>
              </a:rPr>
              <a:t>the</a:t>
            </a:r>
            <a:r>
              <a:rPr dirty="0" sz="2400" spc="-65" b="1">
                <a:latin typeface="Arial"/>
                <a:cs typeface="Arial"/>
              </a:rPr>
              <a:t> </a:t>
            </a:r>
            <a:r>
              <a:rPr dirty="0" sz="2400" spc="-25" b="1">
                <a:latin typeface="Arial"/>
                <a:cs typeface="Arial"/>
              </a:rPr>
              <a:t>Cloud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40260" y="6465214"/>
            <a:ext cx="2317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10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69790" y="2794254"/>
            <a:ext cx="4013200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25" b="1">
                <a:latin typeface="Arial"/>
                <a:cs typeface="Arial"/>
              </a:rPr>
              <a:t>Identity</a:t>
            </a:r>
            <a:r>
              <a:rPr dirty="0" sz="3200" spc="-114" b="1">
                <a:latin typeface="Arial"/>
                <a:cs typeface="Arial"/>
              </a:rPr>
              <a:t> </a:t>
            </a:r>
            <a:r>
              <a:rPr dirty="0" sz="3200" spc="-25" b="1">
                <a:latin typeface="Arial"/>
                <a:cs typeface="Arial"/>
              </a:rPr>
              <a:t>Management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143457"/>
            <a:ext cx="10523855" cy="1613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Implementing</a:t>
            </a:r>
            <a:r>
              <a:rPr dirty="0" sz="2400" spc="-4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Identity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Management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The cloud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 of sharing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virtualizing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physical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resources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across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many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internal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(and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often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external)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users;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therefore,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essential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know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who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has </a:t>
            </a:r>
            <a:r>
              <a:rPr dirty="0" sz="2000" spc="-5">
                <a:latin typeface="Times New Roman"/>
                <a:cs typeface="Times New Roman"/>
              </a:rPr>
              <a:t>access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services.</a:t>
            </a:r>
            <a:endParaRPr sz="2000">
              <a:latin typeface="Times New Roman"/>
              <a:cs typeface="Times New Roman"/>
            </a:endParaRPr>
          </a:p>
          <a:p>
            <a:pPr marL="355600" marR="132715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Identity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management’s</a:t>
            </a:r>
            <a:r>
              <a:rPr dirty="0" sz="2000" spc="-5">
                <a:latin typeface="Times New Roman"/>
                <a:cs typeface="Times New Roman"/>
              </a:rPr>
              <a:t> primary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goal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managing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personal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identity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information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access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to </a:t>
            </a:r>
            <a:r>
              <a:rPr dirty="0" sz="2000" spc="-484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computer</a:t>
            </a:r>
            <a:r>
              <a:rPr dirty="0" sz="2000" spc="-70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resources,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applications,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data,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and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services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is</a:t>
            </a:r>
            <a:r>
              <a:rPr dirty="0" sz="2000" spc="1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controlled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spc="-15" b="1">
                <a:latin typeface="Times New Roman"/>
                <a:cs typeface="Times New Roman"/>
              </a:rPr>
              <a:t>properly.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8898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70"/>
              <a:t> </a:t>
            </a:r>
            <a:r>
              <a:rPr dirty="0" sz="2400" spc="-20"/>
              <a:t>the</a:t>
            </a:r>
            <a:r>
              <a:rPr dirty="0" sz="2400" spc="-65"/>
              <a:t> </a:t>
            </a:r>
            <a:r>
              <a:rPr dirty="0" sz="2400" spc="-25"/>
              <a:t>Cloud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57559" y="1014983"/>
            <a:ext cx="1065276" cy="55473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68651" y="2816351"/>
            <a:ext cx="7630668" cy="390448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740260" y="6465214"/>
            <a:ext cx="2317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991057"/>
            <a:ext cx="10813415" cy="542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Benefits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of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identity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management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20"/>
              </a:spcBef>
            </a:pPr>
            <a:r>
              <a:rPr dirty="0" sz="2000">
                <a:latin typeface="Times New Roman"/>
                <a:cs typeface="Times New Roman"/>
              </a:rPr>
              <a:t>Identity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management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helps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prevent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security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breaches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plays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significant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role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helping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company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meet</a:t>
            </a:r>
            <a:r>
              <a:rPr dirty="0" sz="2000">
                <a:latin typeface="Times New Roman"/>
                <a:cs typeface="Times New Roman"/>
              </a:rPr>
              <a:t> IT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security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compliance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regulations.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benefits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 using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identity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management</a:t>
            </a:r>
            <a:r>
              <a:rPr dirty="0" sz="1800">
                <a:latin typeface="Times New Roman"/>
                <a:cs typeface="Times New Roman"/>
              </a:rPr>
              <a:t> are: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800" spc="-10" b="1">
                <a:latin typeface="Times New Roman"/>
                <a:cs typeface="Times New Roman"/>
              </a:rPr>
              <a:t>Improved</a:t>
            </a:r>
            <a:r>
              <a:rPr dirty="0" sz="1800" spc="-5" b="1">
                <a:latin typeface="Times New Roman"/>
                <a:cs typeface="Times New Roman"/>
              </a:rPr>
              <a:t> user</a:t>
            </a:r>
            <a:r>
              <a:rPr dirty="0" sz="1800" spc="-2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productivity</a:t>
            </a:r>
            <a:r>
              <a:rPr dirty="0" sz="1800" spc="-5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469900" marR="4699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Productivity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improvement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comes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from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simplifying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 sign-on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interface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 ability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 quickly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change access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rights.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Productivity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likely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 </a:t>
            </a:r>
            <a:r>
              <a:rPr dirty="0" sz="1800" spc="-5">
                <a:latin typeface="Times New Roman"/>
                <a:cs typeface="Times New Roman"/>
              </a:rPr>
              <a:t>improve </a:t>
            </a:r>
            <a:r>
              <a:rPr dirty="0" sz="1800">
                <a:latin typeface="Times New Roman"/>
                <a:cs typeface="Times New Roman"/>
              </a:rPr>
              <a:t>further </a:t>
            </a:r>
            <a:r>
              <a:rPr dirty="0" sz="1800" spc="-5">
                <a:latin typeface="Times New Roman"/>
                <a:cs typeface="Times New Roman"/>
              </a:rPr>
              <a:t>where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you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provide user self-service.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800" spc="-10" b="1">
                <a:latin typeface="Times New Roman"/>
                <a:cs typeface="Times New Roman"/>
              </a:rPr>
              <a:t>Improved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customer</a:t>
            </a:r>
            <a:r>
              <a:rPr dirty="0" sz="1800" spc="-3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and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partner</a:t>
            </a:r>
            <a:r>
              <a:rPr dirty="0" sz="1800" spc="-4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service</a:t>
            </a:r>
            <a:r>
              <a:rPr dirty="0" sz="180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469900" marR="268605">
              <a:lnSpc>
                <a:spcPct val="100000"/>
              </a:lnSpc>
            </a:pPr>
            <a:r>
              <a:rPr dirty="0" sz="1800" spc="-5">
                <a:latin typeface="Times New Roman"/>
                <a:cs typeface="Times New Roman"/>
              </a:rPr>
              <a:t>Customers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partners also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benefit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from a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more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streamlined,</a:t>
            </a:r>
            <a:r>
              <a:rPr dirty="0" sz="1800" spc="-5">
                <a:latin typeface="Times New Roman"/>
                <a:cs typeface="Times New Roman"/>
              </a:rPr>
              <a:t> secure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process </a:t>
            </a:r>
            <a:r>
              <a:rPr dirty="0" sz="1800">
                <a:latin typeface="Times New Roman"/>
                <a:cs typeface="Times New Roman"/>
              </a:rPr>
              <a:t>when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accessing </a:t>
            </a:r>
            <a:r>
              <a:rPr dirty="0" sz="1800">
                <a:latin typeface="Times New Roman"/>
                <a:cs typeface="Times New Roman"/>
              </a:rPr>
              <a:t>applications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data.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800" spc="-5" b="1">
                <a:latin typeface="Times New Roman"/>
                <a:cs typeface="Times New Roman"/>
              </a:rPr>
              <a:t>Reduced help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desk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costs</a:t>
            </a:r>
            <a:r>
              <a:rPr dirty="0" sz="1800" spc="-5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469900" marR="13335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latin typeface="Times New Roman"/>
                <a:cs typeface="Times New Roman"/>
              </a:rPr>
              <a:t>IT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help</a:t>
            </a:r>
            <a:r>
              <a:rPr dirty="0" sz="1800" spc="-5">
                <a:latin typeface="Times New Roman"/>
                <a:cs typeface="Times New Roman"/>
              </a:rPr>
              <a:t> desks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typically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experience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fewer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calls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about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forgotten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passwords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when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identity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management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process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implemented.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800" spc="-5" b="1">
                <a:latin typeface="Times New Roman"/>
                <a:cs typeface="Times New Roman"/>
              </a:rPr>
              <a:t>Reduced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IT</a:t>
            </a:r>
            <a:r>
              <a:rPr dirty="0" sz="1800" spc="-5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costs</a:t>
            </a:r>
            <a:r>
              <a:rPr dirty="0" sz="1800" spc="-5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469900" marR="38735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Identity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management</a:t>
            </a:r>
            <a:r>
              <a:rPr dirty="0" sz="1800">
                <a:latin typeface="Times New Roman"/>
                <a:cs typeface="Times New Roman"/>
              </a:rPr>
              <a:t> enables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automatic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provisioning—providing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or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revoking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users’</a:t>
            </a:r>
            <a:r>
              <a:rPr dirty="0" sz="1800" spc="-1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access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rights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systems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applications. Provisioning happens whether </a:t>
            </a:r>
            <a:r>
              <a:rPr dirty="0" sz="1800" spc="5">
                <a:latin typeface="Times New Roman"/>
                <a:cs typeface="Times New Roman"/>
              </a:rPr>
              <a:t>you </a:t>
            </a:r>
            <a:r>
              <a:rPr dirty="0" sz="1800">
                <a:latin typeface="Times New Roman"/>
                <a:cs typeface="Times New Roman"/>
              </a:rPr>
              <a:t>automate it or not. </a:t>
            </a:r>
            <a:r>
              <a:rPr dirty="0" sz="1800" spc="-5">
                <a:latin typeface="Times New Roman"/>
                <a:cs typeface="Times New Roman"/>
              </a:rPr>
              <a:t>When </a:t>
            </a:r>
            <a:r>
              <a:rPr dirty="0" sz="1800">
                <a:latin typeface="Times New Roman"/>
                <a:cs typeface="Times New Roman"/>
              </a:rPr>
              <a:t>provisioning </a:t>
            </a:r>
            <a:r>
              <a:rPr dirty="0" sz="1800" spc="-5">
                <a:latin typeface="Times New Roman"/>
                <a:cs typeface="Times New Roman"/>
              </a:rPr>
              <a:t>is </a:t>
            </a:r>
            <a:r>
              <a:rPr dirty="0" sz="1800">
                <a:latin typeface="Times New Roman"/>
                <a:cs typeface="Times New Roman"/>
              </a:rPr>
              <a:t>manual, </a:t>
            </a:r>
            <a:r>
              <a:rPr dirty="0" sz="1800" spc="-5">
                <a:latin typeface="Times New Roman"/>
                <a:cs typeface="Times New Roman"/>
              </a:rPr>
              <a:t>normally </a:t>
            </a:r>
            <a:r>
              <a:rPr dirty="0" sz="1800">
                <a:latin typeface="Times New Roman"/>
                <a:cs typeface="Times New Roman"/>
              </a:rPr>
              <a:t>it </a:t>
            </a:r>
            <a:r>
              <a:rPr dirty="0" sz="1800" spc="-5">
                <a:latin typeface="Times New Roman"/>
                <a:cs typeface="Times New Roman"/>
              </a:rPr>
              <a:t>is </a:t>
            </a:r>
            <a:r>
              <a:rPr dirty="0" sz="1800">
                <a:latin typeface="Times New Roman"/>
                <a:cs typeface="Times New Roman"/>
              </a:rPr>
              <a:t> carried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out by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members</a:t>
            </a:r>
            <a:r>
              <a:rPr dirty="0" sz="1800">
                <a:latin typeface="Times New Roman"/>
                <a:cs typeface="Times New Roman"/>
              </a:rPr>
              <a:t> of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 IT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operational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staff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or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departmental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staff.</a:t>
            </a:r>
            <a:r>
              <a:rPr dirty="0" sz="1800">
                <a:latin typeface="Times New Roman"/>
                <a:cs typeface="Times New Roman"/>
              </a:rPr>
              <a:t> Considerable </a:t>
            </a:r>
            <a:r>
              <a:rPr dirty="0" sz="1800" spc="-5">
                <a:latin typeface="Times New Roman"/>
                <a:cs typeface="Times New Roman"/>
              </a:rPr>
              <a:t>time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 cost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savings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are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possible </a:t>
            </a:r>
            <a:r>
              <a:rPr dirty="0" sz="1800">
                <a:latin typeface="Times New Roman"/>
                <a:cs typeface="Times New Roman"/>
              </a:rPr>
              <a:t>when</a:t>
            </a:r>
            <a:r>
              <a:rPr dirty="0" sz="1800" spc="5">
                <a:latin typeface="Times New Roman"/>
                <a:cs typeface="Times New Roman"/>
              </a:rPr>
              <a:t> you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automate the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process.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40260" y="6465214"/>
            <a:ext cx="2317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10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8898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70"/>
              <a:t> </a:t>
            </a:r>
            <a:r>
              <a:rPr dirty="0" sz="2400" spc="-20"/>
              <a:t>the</a:t>
            </a:r>
            <a:r>
              <a:rPr dirty="0" sz="2400" spc="-65"/>
              <a:t> </a:t>
            </a:r>
            <a:r>
              <a:rPr dirty="0" sz="2400" spc="-25"/>
              <a:t>Cloud</a:t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143457"/>
            <a:ext cx="10815955" cy="46621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Aspects </a:t>
            </a:r>
            <a:r>
              <a:rPr dirty="0" sz="2400" b="1">
                <a:latin typeface="Times New Roman"/>
                <a:cs typeface="Times New Roman"/>
              </a:rPr>
              <a:t>of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identity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management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b="1">
                <a:latin typeface="Times New Roman"/>
                <a:cs typeface="Times New Roman"/>
              </a:rPr>
              <a:t>Corralling</a:t>
            </a:r>
            <a:r>
              <a:rPr dirty="0" sz="2000" spc="-5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the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data</a:t>
            </a:r>
            <a:endParaRPr sz="200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Identity data generally are </a:t>
            </a:r>
            <a:r>
              <a:rPr dirty="0" sz="2000" spc="-5">
                <a:latin typeface="Times New Roman"/>
                <a:cs typeface="Times New Roman"/>
              </a:rPr>
              <a:t>scattered </a:t>
            </a:r>
            <a:r>
              <a:rPr dirty="0" sz="2000">
                <a:latin typeface="Times New Roman"/>
                <a:cs typeface="Times New Roman"/>
              </a:rPr>
              <a:t>around </a:t>
            </a:r>
            <a:r>
              <a:rPr dirty="0" sz="2000" spc="-5">
                <a:latin typeface="Times New Roman"/>
                <a:cs typeface="Times New Roman"/>
              </a:rPr>
              <a:t>systems. </a:t>
            </a:r>
            <a:r>
              <a:rPr dirty="0" sz="2000">
                <a:latin typeface="Times New Roman"/>
                <a:cs typeface="Times New Roman"/>
              </a:rPr>
              <a:t>Establish a </a:t>
            </a:r>
            <a:r>
              <a:rPr dirty="0" sz="2000" spc="-10">
                <a:latin typeface="Times New Roman"/>
                <a:cs typeface="Times New Roman"/>
              </a:rPr>
              <a:t>common </a:t>
            </a:r>
            <a:r>
              <a:rPr dirty="0" sz="2000">
                <a:latin typeface="Times New Roman"/>
                <a:cs typeface="Times New Roman"/>
              </a:rPr>
              <a:t>database or directory as a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first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step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</a:t>
            </a:r>
            <a:r>
              <a:rPr dirty="0" sz="2000">
                <a:latin typeface="Times New Roman"/>
                <a:cs typeface="Times New Roman"/>
              </a:rPr>
              <a:t> gaining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control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information.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step</a:t>
            </a:r>
            <a:r>
              <a:rPr dirty="0" sz="2000">
                <a:latin typeface="Times New Roman"/>
                <a:cs typeface="Times New Roman"/>
              </a:rPr>
              <a:t> involves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inputting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gathering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various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directories.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b="1">
                <a:latin typeface="Times New Roman"/>
                <a:cs typeface="Times New Roman"/>
              </a:rPr>
              <a:t>Integrating</a:t>
            </a:r>
            <a:endParaRPr sz="2000">
              <a:latin typeface="Times New Roman"/>
              <a:cs typeface="Times New Roman"/>
            </a:endParaRPr>
          </a:p>
          <a:p>
            <a:pPr marL="12700" marR="68897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identity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management</a:t>
            </a:r>
            <a:r>
              <a:rPr dirty="0" sz="2000">
                <a:latin typeface="Times New Roman"/>
                <a:cs typeface="Times New Roman"/>
              </a:rPr>
              <a:t> system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must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integrate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effectively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other</a:t>
            </a:r>
            <a:r>
              <a:rPr dirty="0" sz="2000" spc="-5">
                <a:latin typeface="Times New Roman"/>
                <a:cs typeface="Times New Roman"/>
              </a:rPr>
              <a:t> applications.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particular,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system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must</a:t>
            </a:r>
            <a:r>
              <a:rPr dirty="0" sz="2000">
                <a:latin typeface="Times New Roman"/>
                <a:cs typeface="Times New Roman"/>
              </a:rPr>
              <a:t> have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direct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interface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following: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dirty="0" sz="2000" b="1">
                <a:latin typeface="Times New Roman"/>
                <a:cs typeface="Times New Roman"/>
              </a:rPr>
              <a:t>Human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resources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system</a:t>
            </a:r>
            <a:r>
              <a:rPr dirty="0" sz="2000">
                <a:latin typeface="Times New Roman"/>
                <a:cs typeface="Times New Roman"/>
              </a:rPr>
              <a:t>,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new joiners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leavers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first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recorded.</a:t>
            </a:r>
            <a:endParaRPr sz="20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dirty="0" sz="2000" b="1">
                <a:latin typeface="Times New Roman"/>
                <a:cs typeface="Times New Roman"/>
              </a:rPr>
              <a:t>Supply-chain</a:t>
            </a:r>
            <a:r>
              <a:rPr dirty="0" sz="2000" spc="-5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systems</a:t>
            </a:r>
            <a:r>
              <a:rPr dirty="0" sz="2000">
                <a:latin typeface="Times New Roman"/>
                <a:cs typeface="Times New Roman"/>
              </a:rPr>
              <a:t>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partners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suppliers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corporate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systems.</a:t>
            </a:r>
            <a:endParaRPr sz="2000">
              <a:latin typeface="Times New Roman"/>
              <a:cs typeface="Times New Roman"/>
            </a:endParaRPr>
          </a:p>
          <a:p>
            <a:pPr marL="469900" marR="610235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dirty="0" sz="2000" b="1">
                <a:latin typeface="Times New Roman"/>
                <a:cs typeface="Times New Roman"/>
              </a:rPr>
              <a:t>Customer</a:t>
            </a:r>
            <a:r>
              <a:rPr dirty="0" sz="2000" spc="-6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databases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(if</a:t>
            </a:r>
            <a:r>
              <a:rPr dirty="0" sz="2000" spc="-5">
                <a:latin typeface="Times New Roman"/>
                <a:cs typeface="Times New Roman"/>
              </a:rPr>
              <a:t> customers </a:t>
            </a:r>
            <a:r>
              <a:rPr dirty="0" sz="2000">
                <a:latin typeface="Times New Roman"/>
                <a:cs typeface="Times New Roman"/>
              </a:rPr>
              <a:t>require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access</a:t>
            </a:r>
            <a:r>
              <a:rPr dirty="0" sz="2000">
                <a:latin typeface="Times New Roman"/>
                <a:cs typeface="Times New Roman"/>
              </a:rPr>
              <a:t> to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some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systems),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although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customer </a:t>
            </a:r>
            <a:r>
              <a:rPr dirty="0" sz="2000">
                <a:latin typeface="Times New Roman"/>
                <a:cs typeface="Times New Roman"/>
              </a:rPr>
              <a:t>identity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management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normally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handled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separate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component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identity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management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system.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8898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70"/>
              <a:t> </a:t>
            </a:r>
            <a:r>
              <a:rPr dirty="0" sz="2400" spc="-20"/>
              <a:t>the</a:t>
            </a:r>
            <a:r>
              <a:rPr dirty="0" sz="2400" spc="-65"/>
              <a:t> </a:t>
            </a:r>
            <a:r>
              <a:rPr dirty="0" sz="2400" spc="-25"/>
              <a:t>Cloud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02240" y="1121663"/>
            <a:ext cx="1289303" cy="86867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37747" y="3070860"/>
            <a:ext cx="1002792" cy="73456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617964" y="4169664"/>
            <a:ext cx="1673352" cy="91135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740260" y="6465214"/>
            <a:ext cx="2317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052016"/>
            <a:ext cx="10666730" cy="43573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Aspects </a:t>
            </a:r>
            <a:r>
              <a:rPr dirty="0" sz="2400" b="1">
                <a:latin typeface="Times New Roman"/>
                <a:cs typeface="Times New Roman"/>
              </a:rPr>
              <a:t>of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identity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management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b="1">
                <a:latin typeface="Times New Roman"/>
                <a:cs typeface="Times New Roman"/>
              </a:rPr>
              <a:t>Beefing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up</a:t>
            </a:r>
            <a:r>
              <a:rPr dirty="0" sz="2000" spc="-5" b="1">
                <a:latin typeface="Times New Roman"/>
                <a:cs typeface="Times New Roman"/>
              </a:rPr>
              <a:t> authentication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When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require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authentication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stronger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passwords,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identity</a:t>
            </a:r>
            <a:r>
              <a:rPr dirty="0" sz="2000" spc="-5">
                <a:latin typeface="Times New Roman"/>
                <a:cs typeface="Times New Roman"/>
              </a:rPr>
              <a:t> management</a:t>
            </a:r>
            <a:r>
              <a:rPr dirty="0" sz="2000">
                <a:latin typeface="Times New Roman"/>
                <a:cs typeface="Times New Roman"/>
              </a:rPr>
              <a:t> system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must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work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products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 </a:t>
            </a:r>
            <a:r>
              <a:rPr dirty="0" sz="2000" spc="-5">
                <a:latin typeface="Times New Roman"/>
                <a:cs typeface="Times New Roman"/>
              </a:rPr>
              <a:t>authentication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such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as:</a:t>
            </a:r>
            <a:endParaRPr sz="2000">
              <a:latin typeface="Times New Roman"/>
              <a:cs typeface="Times New Roman"/>
            </a:endParaRPr>
          </a:p>
          <a:p>
            <a:pPr lvl="1" marL="12700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1269365" algn="l"/>
                <a:tab pos="1270000" algn="l"/>
              </a:tabLst>
            </a:pPr>
            <a:r>
              <a:rPr dirty="0" sz="2000" spc="-5">
                <a:latin typeface="Times New Roman"/>
                <a:cs typeface="Times New Roman"/>
              </a:rPr>
              <a:t>Biometric systems—fingerprints,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handprints,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iris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verification</a:t>
            </a:r>
            <a:endParaRPr sz="2000">
              <a:latin typeface="Times New Roman"/>
              <a:cs typeface="Times New Roman"/>
            </a:endParaRPr>
          </a:p>
          <a:p>
            <a:pPr lvl="1" marL="1270000" indent="-342900">
              <a:lnSpc>
                <a:spcPct val="100000"/>
              </a:lnSpc>
              <a:buFont typeface="Arial MT"/>
              <a:buChar char="•"/>
              <a:tabLst>
                <a:tab pos="1269365" algn="l"/>
                <a:tab pos="1270000" algn="l"/>
              </a:tabLst>
            </a:pPr>
            <a:r>
              <a:rPr dirty="0" sz="2000">
                <a:latin typeface="Times New Roman"/>
                <a:cs typeface="Times New Roman"/>
              </a:rPr>
              <a:t>Identity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token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systems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Provisioning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When you </a:t>
            </a:r>
            <a:r>
              <a:rPr dirty="0" sz="2000" spc="-5">
                <a:latin typeface="Times New Roman"/>
                <a:cs typeface="Times New Roman"/>
              </a:rPr>
              <a:t>link all systems </a:t>
            </a:r>
            <a:r>
              <a:rPr dirty="0" sz="2000">
                <a:latin typeface="Times New Roman"/>
                <a:cs typeface="Times New Roman"/>
              </a:rPr>
              <a:t>that use identity information, you </a:t>
            </a:r>
            <a:r>
              <a:rPr dirty="0" sz="2000" spc="-5">
                <a:latin typeface="Times New Roman"/>
                <a:cs typeface="Times New Roman"/>
              </a:rPr>
              <a:t>can automate provisioning. </a:t>
            </a:r>
            <a:r>
              <a:rPr dirty="0" sz="2000">
                <a:latin typeface="Times New Roman"/>
                <a:cs typeface="Times New Roman"/>
              </a:rPr>
              <a:t>If this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5">
                <a:latin typeface="Times New Roman"/>
                <a:cs typeface="Times New Roman"/>
              </a:rPr>
              <a:t> automated,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single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status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change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employee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anyone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else</a:t>
            </a:r>
            <a:r>
              <a:rPr dirty="0" sz="2000">
                <a:latin typeface="Times New Roman"/>
                <a:cs typeface="Times New Roman"/>
              </a:rPr>
              <a:t> with</a:t>
            </a:r>
            <a:r>
              <a:rPr dirty="0" sz="2000" spc="-5">
                <a:latin typeface="Times New Roman"/>
                <a:cs typeface="Times New Roman"/>
              </a:rPr>
              <a:t> access</a:t>
            </a:r>
            <a:r>
              <a:rPr dirty="0" sz="2000">
                <a:latin typeface="Times New Roman"/>
                <a:cs typeface="Times New Roman"/>
              </a:rPr>
              <a:t> rights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 be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defined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identity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management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system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sent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across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affected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systems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point.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8898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70"/>
              <a:t> </a:t>
            </a:r>
            <a:r>
              <a:rPr dirty="0" sz="2400" spc="-20"/>
              <a:t>the</a:t>
            </a:r>
            <a:r>
              <a:rPr dirty="0" sz="2400" spc="-65"/>
              <a:t> </a:t>
            </a:r>
            <a:r>
              <a:rPr dirty="0" sz="2400" spc="-25"/>
              <a:t>Cloud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98480" y="3610355"/>
            <a:ext cx="1014983" cy="53187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67828" y="3415284"/>
            <a:ext cx="859535" cy="92049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854440" y="3476244"/>
            <a:ext cx="1650492" cy="8000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634471" y="1152144"/>
            <a:ext cx="1143000" cy="104698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38015" y="5324855"/>
            <a:ext cx="2787395" cy="153314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740260" y="6465214"/>
            <a:ext cx="2317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5660" y="6427114"/>
            <a:ext cx="180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1052016"/>
            <a:ext cx="4183379" cy="10039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Aspects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of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identity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management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latin typeface="Times New Roman"/>
                <a:cs typeface="Times New Roman"/>
              </a:rPr>
              <a:t>Single</a:t>
            </a:r>
            <a:r>
              <a:rPr dirty="0" sz="2000" spc="-5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sign-on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5668" y="2029460"/>
            <a:ext cx="5477510" cy="45993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3683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Single sign-on </a:t>
            </a:r>
            <a:r>
              <a:rPr dirty="0" sz="2000" spc="-5">
                <a:latin typeface="Times New Roman"/>
                <a:cs typeface="Times New Roman"/>
              </a:rPr>
              <a:t>means </a:t>
            </a:r>
            <a:r>
              <a:rPr dirty="0" sz="2000">
                <a:latin typeface="Times New Roman"/>
                <a:cs typeface="Times New Roman"/>
              </a:rPr>
              <a:t>providing </a:t>
            </a:r>
            <a:r>
              <a:rPr dirty="0" sz="2000" spc="-5">
                <a:latin typeface="Times New Roman"/>
                <a:cs typeface="Times New Roman"/>
              </a:rPr>
              <a:t>all </a:t>
            </a:r>
            <a:r>
              <a:rPr dirty="0" sz="2000">
                <a:latin typeface="Times New Roman"/>
                <a:cs typeface="Times New Roman"/>
              </a:rPr>
              <a:t>users an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interface that validates identity as soon as a user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signs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anywhere;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this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interface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requires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enter a single password. </a:t>
            </a:r>
            <a:r>
              <a:rPr dirty="0" sz="2000" spc="-10">
                <a:latin typeface="Times New Roman"/>
                <a:cs typeface="Times New Roman"/>
              </a:rPr>
              <a:t>Thereafter, </a:t>
            </a:r>
            <a:r>
              <a:rPr dirty="0" sz="2000" spc="-5">
                <a:latin typeface="Times New Roman"/>
                <a:cs typeface="Times New Roman"/>
              </a:rPr>
              <a:t>all systems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should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know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their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permissions.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Instead of being assigned to individuals,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permissions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often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assigned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roles.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Therefore,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single sign-on also </a:t>
            </a:r>
            <a:r>
              <a:rPr dirty="0" sz="2000" spc="-5">
                <a:latin typeface="Times New Roman"/>
                <a:cs typeface="Times New Roman"/>
              </a:rPr>
              <a:t>means </a:t>
            </a:r>
            <a:r>
              <a:rPr dirty="0" sz="2000">
                <a:latin typeface="Times New Roman"/>
                <a:cs typeface="Times New Roman"/>
              </a:rPr>
              <a:t>capturing information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about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administration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hierarchy.</a:t>
            </a:r>
            <a:endParaRPr sz="2000">
              <a:latin typeface="Times New Roman"/>
              <a:cs typeface="Times New Roman"/>
            </a:endParaRPr>
          </a:p>
          <a:p>
            <a:pPr marL="355600" marR="83185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Single sign-on naturally goes with portal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technology, </a:t>
            </a:r>
            <a:r>
              <a:rPr dirty="0" sz="2000">
                <a:latin typeface="Times New Roman"/>
                <a:cs typeface="Times New Roman"/>
              </a:rPr>
              <a:t>with the user having a </a:t>
            </a:r>
            <a:r>
              <a:rPr dirty="0" sz="2000" spc="-20">
                <a:latin typeface="Times New Roman"/>
                <a:cs typeface="Times New Roman"/>
              </a:rPr>
              <a:t>Web-based 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initial </a:t>
            </a:r>
            <a:r>
              <a:rPr dirty="0" sz="2000">
                <a:latin typeface="Times New Roman"/>
                <a:cs typeface="Times New Roman"/>
              </a:rPr>
              <a:t>interface that provides </a:t>
            </a:r>
            <a:r>
              <a:rPr dirty="0" sz="2000" spc="-5">
                <a:latin typeface="Times New Roman"/>
                <a:cs typeface="Times New Roman"/>
              </a:rPr>
              <a:t>access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-5">
                <a:latin typeface="Times New Roman"/>
                <a:cs typeface="Times New Roman"/>
              </a:rPr>
              <a:t>all </a:t>
            </a:r>
            <a:r>
              <a:rPr dirty="0" sz="2000">
                <a:latin typeface="Times New Roman"/>
                <a:cs typeface="Times New Roman"/>
              </a:rPr>
              <a:t> applications that he is </a:t>
            </a:r>
            <a:r>
              <a:rPr dirty="0" sz="2000" spc="-5">
                <a:latin typeface="Times New Roman"/>
                <a:cs typeface="Times New Roman"/>
              </a:rPr>
              <a:t>entitled </a:t>
            </a:r>
            <a:r>
              <a:rPr dirty="0" sz="2000">
                <a:latin typeface="Times New Roman"/>
                <a:cs typeface="Times New Roman"/>
              </a:rPr>
              <a:t>to access. Thus,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single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sign-on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may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need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interface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 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portal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product.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8898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70"/>
              <a:t> </a:t>
            </a:r>
            <a:r>
              <a:rPr dirty="0" sz="2400" spc="-20"/>
              <a:t>the</a:t>
            </a:r>
            <a:r>
              <a:rPr dirty="0" sz="2400" spc="-65"/>
              <a:t> </a:t>
            </a:r>
            <a:r>
              <a:rPr dirty="0" sz="2400" spc="-25"/>
              <a:t>Cloud</a:t>
            </a:r>
            <a:endParaRPr sz="24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69152" y="1796795"/>
            <a:ext cx="5689092" cy="385724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143457"/>
            <a:ext cx="9465310" cy="10947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AIM: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700">
              <a:latin typeface="Times New Roman"/>
              <a:cs typeface="Times New Roman"/>
            </a:endParaRPr>
          </a:p>
          <a:p>
            <a:pPr marL="514984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aim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module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enable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students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understand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nuances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managing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40260" y="6465214"/>
            <a:ext cx="2317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10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45"/>
              <a:t> </a:t>
            </a:r>
            <a:r>
              <a:rPr dirty="0" sz="2400" spc="-20"/>
              <a:t>the</a:t>
            </a:r>
            <a:r>
              <a:rPr dirty="0" sz="2400" spc="-40"/>
              <a:t> </a:t>
            </a:r>
            <a:r>
              <a:rPr dirty="0" sz="2400" spc="-25"/>
              <a:t>Cloud</a:t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143457"/>
            <a:ext cx="10715625" cy="5059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Aspects </a:t>
            </a:r>
            <a:r>
              <a:rPr dirty="0" sz="2400" b="1">
                <a:latin typeface="Times New Roman"/>
                <a:cs typeface="Times New Roman"/>
              </a:rPr>
              <a:t>of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identity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management</a:t>
            </a:r>
            <a:endParaRPr sz="2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218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800" b="1">
                <a:latin typeface="Times New Roman"/>
                <a:cs typeface="Times New Roman"/>
              </a:rPr>
              <a:t>Security</a:t>
            </a:r>
            <a:r>
              <a:rPr dirty="0" sz="1800" spc="-3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administration</a:t>
            </a:r>
            <a:endParaRPr sz="1800">
              <a:latin typeface="Times New Roman"/>
              <a:cs typeface="Times New Roman"/>
            </a:endParaRPr>
          </a:p>
          <a:p>
            <a:pPr lvl="1" marL="756285" marR="297815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800">
                <a:latin typeface="Times New Roman"/>
                <a:cs typeface="Times New Roman"/>
              </a:rPr>
              <a:t>Identity </a:t>
            </a:r>
            <a:r>
              <a:rPr dirty="0" sz="1800" spc="-5">
                <a:latin typeface="Times New Roman"/>
                <a:cs typeface="Times New Roman"/>
              </a:rPr>
              <a:t>management </a:t>
            </a:r>
            <a:r>
              <a:rPr dirty="0" sz="1800">
                <a:latin typeface="Times New Roman"/>
                <a:cs typeface="Times New Roman"/>
              </a:rPr>
              <a:t>reduces security administration </a:t>
            </a:r>
            <a:r>
              <a:rPr dirty="0" sz="1800" spc="-5">
                <a:latin typeface="Times New Roman"/>
                <a:cs typeface="Times New Roman"/>
              </a:rPr>
              <a:t>costs </a:t>
            </a:r>
            <a:r>
              <a:rPr dirty="0" sz="1800">
                <a:latin typeface="Times New Roman"/>
                <a:cs typeface="Times New Roman"/>
              </a:rPr>
              <a:t>because security administrators do not have to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authorize</a:t>
            </a:r>
            <a:r>
              <a:rPr dirty="0" sz="1800" spc="-15">
                <a:latin typeface="Times New Roman"/>
                <a:cs typeface="Times New Roman"/>
              </a:rPr>
              <a:t> manually.</a:t>
            </a:r>
            <a:endParaRPr sz="1800">
              <a:latin typeface="Times New Roman"/>
              <a:cs typeface="Times New Roman"/>
            </a:endParaRPr>
          </a:p>
          <a:p>
            <a:pPr lvl="1" marL="756285" marR="5080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800">
                <a:latin typeface="Times New Roman"/>
                <a:cs typeface="Times New Roman"/>
              </a:rPr>
              <a:t>The automatic </a:t>
            </a:r>
            <a:r>
              <a:rPr dirty="0" sz="1800" spc="-5">
                <a:latin typeface="Times New Roman"/>
                <a:cs typeface="Times New Roman"/>
              </a:rPr>
              <a:t>ID management </a:t>
            </a:r>
            <a:r>
              <a:rPr dirty="0" sz="1800">
                <a:latin typeface="Times New Roman"/>
                <a:cs typeface="Times New Roman"/>
              </a:rPr>
              <a:t>handling </a:t>
            </a:r>
            <a:r>
              <a:rPr dirty="0" sz="1800" spc="-5">
                <a:latin typeface="Times New Roman"/>
                <a:cs typeface="Times New Roman"/>
              </a:rPr>
              <a:t>is </a:t>
            </a:r>
            <a:r>
              <a:rPr dirty="0" sz="1800">
                <a:latin typeface="Times New Roman"/>
                <a:cs typeface="Times New Roman"/>
              </a:rPr>
              <a:t>particularly useful for </a:t>
            </a:r>
            <a:r>
              <a:rPr dirty="0" sz="1800" spc="-5">
                <a:latin typeface="Times New Roman"/>
                <a:cs typeface="Times New Roman"/>
              </a:rPr>
              <a:t>organizations </a:t>
            </a:r>
            <a:r>
              <a:rPr dirty="0" sz="1800">
                <a:latin typeface="Times New Roman"/>
                <a:cs typeface="Times New Roman"/>
              </a:rPr>
              <a:t>that have distributed security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administration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over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several locations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because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it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enables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security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administration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 be centralized.</a:t>
            </a:r>
            <a:endParaRPr sz="1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800" spc="-5" b="1">
                <a:latin typeface="Times New Roman"/>
                <a:cs typeface="Times New Roman"/>
              </a:rPr>
              <a:t>Analyzing</a:t>
            </a:r>
            <a:r>
              <a:rPr dirty="0" sz="1800" spc="-3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data</a:t>
            </a:r>
            <a:endParaRPr sz="1800">
              <a:latin typeface="Times New Roman"/>
              <a:cs typeface="Times New Roman"/>
            </a:endParaRPr>
          </a:p>
          <a:p>
            <a:pPr marL="469900" marR="210820">
              <a:lnSpc>
                <a:spcPct val="100000"/>
              </a:lnSpc>
            </a:pPr>
            <a:r>
              <a:rPr dirty="0" sz="1800" spc="-5">
                <a:latin typeface="Times New Roman"/>
                <a:cs typeface="Times New Roman"/>
              </a:rPr>
              <a:t>After </a:t>
            </a:r>
            <a:r>
              <a:rPr dirty="0" sz="1800" spc="5">
                <a:latin typeface="Times New Roman"/>
                <a:cs typeface="Times New Roman"/>
              </a:rPr>
              <a:t>you </a:t>
            </a:r>
            <a:r>
              <a:rPr dirty="0" sz="1800">
                <a:latin typeface="Times New Roman"/>
                <a:cs typeface="Times New Roman"/>
              </a:rPr>
              <a:t>centralize all </a:t>
            </a:r>
            <a:r>
              <a:rPr dirty="0" sz="1800" spc="-5">
                <a:latin typeface="Times New Roman"/>
                <a:cs typeface="Times New Roman"/>
              </a:rPr>
              <a:t>user </a:t>
            </a:r>
            <a:r>
              <a:rPr dirty="0" sz="1800">
                <a:latin typeface="Times New Roman"/>
                <a:cs typeface="Times New Roman"/>
              </a:rPr>
              <a:t>data, </a:t>
            </a:r>
            <a:r>
              <a:rPr dirty="0" sz="1800" spc="5">
                <a:latin typeface="Times New Roman"/>
                <a:cs typeface="Times New Roman"/>
              </a:rPr>
              <a:t>you </a:t>
            </a:r>
            <a:r>
              <a:rPr dirty="0" sz="1800">
                <a:latin typeface="Times New Roman"/>
                <a:cs typeface="Times New Roman"/>
              </a:rPr>
              <a:t>can generate </a:t>
            </a:r>
            <a:r>
              <a:rPr dirty="0" sz="1800" spc="-5">
                <a:latin typeface="Times New Roman"/>
                <a:cs typeface="Times New Roman"/>
              </a:rPr>
              <a:t>useful </a:t>
            </a:r>
            <a:r>
              <a:rPr dirty="0" sz="1800">
                <a:latin typeface="Times New Roman"/>
                <a:cs typeface="Times New Roman"/>
              </a:rPr>
              <a:t>reports on resource and application </a:t>
            </a:r>
            <a:r>
              <a:rPr dirty="0" sz="1800" spc="-5">
                <a:latin typeface="Times New Roman"/>
                <a:cs typeface="Times New Roman"/>
              </a:rPr>
              <a:t>use </a:t>
            </a:r>
            <a:r>
              <a:rPr dirty="0" sz="1800">
                <a:latin typeface="Times New Roman"/>
                <a:cs typeface="Times New Roman"/>
              </a:rPr>
              <a:t>or carry out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security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audits.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dirty="0" sz="1800" spc="-5">
                <a:latin typeface="Times New Roman"/>
                <a:cs typeface="Times New Roman"/>
              </a:rPr>
              <a:t>For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example:</a:t>
            </a:r>
            <a:endParaRPr sz="18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800">
                <a:latin typeface="Times New Roman"/>
                <a:cs typeface="Times New Roman"/>
              </a:rPr>
              <a:t>If </a:t>
            </a:r>
            <a:r>
              <a:rPr dirty="0" sz="1800" spc="5">
                <a:latin typeface="Times New Roman"/>
                <a:cs typeface="Times New Roman"/>
              </a:rPr>
              <a:t>you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are having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problems with </a:t>
            </a:r>
            <a:r>
              <a:rPr dirty="0" sz="1800">
                <a:latin typeface="Times New Roman"/>
                <a:cs typeface="Times New Roman"/>
              </a:rPr>
              <a:t>internal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hacking,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you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check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log that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lists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every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user’s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activity.</a:t>
            </a:r>
            <a:endParaRPr sz="1800">
              <a:latin typeface="Times New Roman"/>
              <a:cs typeface="Times New Roman"/>
            </a:endParaRPr>
          </a:p>
          <a:p>
            <a:pPr lvl="1" marL="756285" marR="140335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800">
                <a:latin typeface="Times New Roman"/>
                <a:cs typeface="Times New Roman"/>
              </a:rPr>
              <a:t>If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you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have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logging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software for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databases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 files,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you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monitor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who did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what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any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item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 data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when,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including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who looked at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specific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items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data.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This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audit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capability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important for implementing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data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privacy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data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protection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compliance.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8898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70"/>
              <a:t> </a:t>
            </a:r>
            <a:r>
              <a:rPr dirty="0" sz="2400" spc="-20"/>
              <a:t>the</a:t>
            </a:r>
            <a:r>
              <a:rPr dirty="0" sz="2400" spc="-65"/>
              <a:t> </a:t>
            </a:r>
            <a:r>
              <a:rPr dirty="0" sz="2400" spc="-25"/>
              <a:t>Cloud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13847" y="1121663"/>
            <a:ext cx="1377696" cy="81686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13847" y="5457444"/>
            <a:ext cx="1170431" cy="113233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740260" y="6465214"/>
            <a:ext cx="2317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20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7891" y="371983"/>
            <a:ext cx="28898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latin typeface="Arial"/>
                <a:cs typeface="Arial"/>
              </a:rPr>
              <a:t>Managing</a:t>
            </a:r>
            <a:r>
              <a:rPr dirty="0" sz="2400" spc="-70" b="1">
                <a:latin typeface="Arial"/>
                <a:cs typeface="Arial"/>
              </a:rPr>
              <a:t> </a:t>
            </a:r>
            <a:r>
              <a:rPr dirty="0" sz="2400" spc="-20" b="1">
                <a:latin typeface="Arial"/>
                <a:cs typeface="Arial"/>
              </a:rPr>
              <a:t>the</a:t>
            </a:r>
            <a:r>
              <a:rPr dirty="0" sz="2400" spc="-65" b="1">
                <a:latin typeface="Arial"/>
                <a:cs typeface="Arial"/>
              </a:rPr>
              <a:t> </a:t>
            </a:r>
            <a:r>
              <a:rPr dirty="0" sz="2400" spc="-25" b="1">
                <a:latin typeface="Arial"/>
                <a:cs typeface="Arial"/>
              </a:rPr>
              <a:t>Cloud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40260" y="6465214"/>
            <a:ext cx="2317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20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653" y="2794254"/>
            <a:ext cx="4680585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25" b="1">
                <a:latin typeface="Arial"/>
                <a:cs typeface="Arial"/>
              </a:rPr>
              <a:t>Detection</a:t>
            </a:r>
            <a:r>
              <a:rPr dirty="0" sz="3200" spc="-70" b="1">
                <a:latin typeface="Arial"/>
                <a:cs typeface="Arial"/>
              </a:rPr>
              <a:t> </a:t>
            </a:r>
            <a:r>
              <a:rPr dirty="0" sz="3200" spc="-20" b="1">
                <a:latin typeface="Arial"/>
                <a:cs typeface="Arial"/>
              </a:rPr>
              <a:t>and</a:t>
            </a:r>
            <a:r>
              <a:rPr dirty="0" sz="3200" spc="-80" b="1">
                <a:latin typeface="Arial"/>
                <a:cs typeface="Arial"/>
              </a:rPr>
              <a:t> </a:t>
            </a:r>
            <a:r>
              <a:rPr dirty="0" sz="3200" spc="-25" b="1">
                <a:latin typeface="Arial"/>
                <a:cs typeface="Arial"/>
              </a:rPr>
              <a:t>Forensics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2426"/>
            <a:ext cx="10460990" cy="3442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Detection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and</a:t>
            </a:r>
            <a:r>
              <a:rPr dirty="0" sz="2400" spc="-10" b="1">
                <a:latin typeface="Times New Roman"/>
                <a:cs typeface="Times New Roman"/>
              </a:rPr>
              <a:t> Forensics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2000">
                <a:latin typeface="Times New Roman"/>
                <a:cs typeface="Times New Roman"/>
              </a:rPr>
              <a:t>There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should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record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resources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accessed by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intruder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 </a:t>
            </a:r>
            <a:r>
              <a:rPr dirty="0" sz="2000" spc="-5">
                <a:latin typeface="Times New Roman"/>
                <a:cs typeface="Times New Roman"/>
              </a:rPr>
              <a:t>legitimate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times.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The three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important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products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under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detection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forensics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927100" indent="-457834">
              <a:lnSpc>
                <a:spcPct val="100000"/>
              </a:lnSpc>
              <a:buAutoNum type="arabicPeriod"/>
              <a:tabLst>
                <a:tab pos="926465" algn="l"/>
                <a:tab pos="927735" algn="l"/>
              </a:tabLst>
            </a:pPr>
            <a:r>
              <a:rPr dirty="0" sz="2000" b="1">
                <a:latin typeface="Times New Roman"/>
                <a:cs typeface="Times New Roman"/>
              </a:rPr>
              <a:t>Activity</a:t>
            </a:r>
            <a:r>
              <a:rPr dirty="0" sz="2000" spc="-7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logs</a:t>
            </a:r>
            <a:endParaRPr sz="2000">
              <a:latin typeface="Times New Roman"/>
              <a:cs typeface="Times New Roman"/>
            </a:endParaRPr>
          </a:p>
          <a:p>
            <a:pPr marL="927100" indent="-457834">
              <a:lnSpc>
                <a:spcPct val="100000"/>
              </a:lnSpc>
              <a:buAutoNum type="arabicPeriod"/>
              <a:tabLst>
                <a:tab pos="926465" algn="l"/>
                <a:tab pos="927735" algn="l"/>
              </a:tabLst>
            </a:pPr>
            <a:r>
              <a:rPr dirty="0" sz="2000" b="1">
                <a:latin typeface="Times New Roman"/>
                <a:cs typeface="Times New Roman"/>
              </a:rPr>
              <a:t>Host-based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intrusion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protection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systems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(HIPS)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and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network-based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intrusion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protection</a:t>
            </a:r>
            <a:endParaRPr sz="20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dirty="0" sz="2000" b="1">
                <a:latin typeface="Times New Roman"/>
                <a:cs typeface="Times New Roman"/>
              </a:rPr>
              <a:t>systems</a:t>
            </a:r>
            <a:r>
              <a:rPr dirty="0" sz="2000" spc="-7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(NIPS)</a:t>
            </a:r>
            <a:endParaRPr sz="2000">
              <a:latin typeface="Times New Roman"/>
              <a:cs typeface="Times New Roman"/>
            </a:endParaRPr>
          </a:p>
          <a:p>
            <a:pPr marL="927100" indent="-457834">
              <a:lnSpc>
                <a:spcPct val="100000"/>
              </a:lnSpc>
              <a:buAutoNum type="arabicPeriod" startAt="3"/>
              <a:tabLst>
                <a:tab pos="926465" algn="l"/>
                <a:tab pos="927735" algn="l"/>
              </a:tabLst>
            </a:pPr>
            <a:r>
              <a:rPr dirty="0" sz="2000" spc="5" b="1">
                <a:latin typeface="Times New Roman"/>
                <a:cs typeface="Times New Roman"/>
              </a:rPr>
              <a:t>Data</a:t>
            </a:r>
            <a:r>
              <a:rPr dirty="0" sz="2000" spc="-6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audit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dirty="0" sz="2000" b="1">
                <a:latin typeface="Times New Roman"/>
                <a:cs typeface="Times New Roman"/>
              </a:rPr>
              <a:t>1.	Activity</a:t>
            </a:r>
            <a:r>
              <a:rPr dirty="0" sz="2000" spc="-7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logs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9975" y="4537913"/>
            <a:ext cx="10405110" cy="21609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dirty="0" sz="2000">
                <a:latin typeface="Times New Roman"/>
                <a:cs typeface="Times New Roman"/>
              </a:rPr>
              <a:t>Many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logging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capabilities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included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operating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systems,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applications,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databases,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devices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imes New Roman"/>
                <a:cs typeface="Times New Roman"/>
              </a:rPr>
              <a:t>such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hardware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firewalls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network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monitors.</a:t>
            </a:r>
            <a:endParaRPr sz="2000">
              <a:latin typeface="Times New Roman"/>
              <a:cs typeface="Times New Roman"/>
            </a:endParaRPr>
          </a:p>
          <a:p>
            <a:pPr marL="355600" marR="441325" indent="-343535">
              <a:lnSpc>
                <a:spcPct val="100000"/>
              </a:lnSpc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costs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invoke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logging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capabilities: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Turning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logs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requires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system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write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log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records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constantly,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also</a:t>
            </a:r>
            <a:r>
              <a:rPr dirty="0" sz="2000">
                <a:latin typeface="Times New Roman"/>
                <a:cs typeface="Times New Roman"/>
              </a:rPr>
              <a:t> involves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managing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archiving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such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until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longer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needed.</a:t>
            </a:r>
            <a:endParaRPr sz="20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dirty="0" sz="2000">
                <a:latin typeface="Times New Roman"/>
                <a:cs typeface="Times New Roman"/>
              </a:rPr>
              <a:t>Log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files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often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some</a:t>
            </a:r>
            <a:r>
              <a:rPr dirty="0" sz="2000">
                <a:latin typeface="Times New Roman"/>
                <a:cs typeface="Times New Roman"/>
              </a:rPr>
              <a:t> evidence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how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fraud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was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perpetrated.</a:t>
            </a:r>
            <a:endParaRPr sz="20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dirty="0" sz="2000">
                <a:latin typeface="Times New Roman"/>
                <a:cs typeface="Times New Roman"/>
              </a:rPr>
              <a:t>Perpetrators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digital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fraud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often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escape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justice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simply </a:t>
            </a:r>
            <a:r>
              <a:rPr dirty="0" sz="2000">
                <a:latin typeface="Times New Roman"/>
                <a:cs typeface="Times New Roman"/>
              </a:rPr>
              <a:t>because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victim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does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sufficient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evidence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did.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43384" y="6427114"/>
            <a:ext cx="1028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45"/>
              <a:t> </a:t>
            </a:r>
            <a:r>
              <a:rPr dirty="0" sz="2400" spc="-20"/>
              <a:t>the</a:t>
            </a:r>
            <a:r>
              <a:rPr dirty="0" sz="2400" spc="-40"/>
              <a:t> </a:t>
            </a:r>
            <a:r>
              <a:rPr dirty="0" sz="2400" spc="-25"/>
              <a:t>Cloud</a:t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2426"/>
            <a:ext cx="11042015" cy="4661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Detection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and</a:t>
            </a:r>
            <a:r>
              <a:rPr dirty="0" sz="2400" spc="-10" b="1">
                <a:latin typeface="Times New Roman"/>
                <a:cs typeface="Times New Roman"/>
              </a:rPr>
              <a:t> Forensics</a:t>
            </a:r>
            <a:endParaRPr sz="24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5"/>
              </a:spcBef>
              <a:buAutoNum type="arabicPeriod" startAt="2"/>
              <a:tabLst>
                <a:tab pos="469265" algn="l"/>
                <a:tab pos="469900" algn="l"/>
              </a:tabLst>
            </a:pPr>
            <a:r>
              <a:rPr dirty="0" sz="2000" b="1">
                <a:latin typeface="Times New Roman"/>
                <a:cs typeface="Times New Roman"/>
              </a:rPr>
              <a:t>HIPS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and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NIPS</a:t>
            </a:r>
            <a:endParaRPr sz="2000">
              <a:latin typeface="Times New Roman"/>
              <a:cs typeface="Times New Roman"/>
            </a:endParaRPr>
          </a:p>
          <a:p>
            <a:pPr marL="469900" marR="2476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Host-based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intrusion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protection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systems </a:t>
            </a:r>
            <a:r>
              <a:rPr dirty="0" sz="2000">
                <a:latin typeface="Times New Roman"/>
                <a:cs typeface="Times New Roman"/>
              </a:rPr>
              <a:t>(HIPS)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network-based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intrusion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protection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systems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(NIPS)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same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thing: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collection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capabilities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make</a:t>
            </a:r>
            <a:r>
              <a:rPr dirty="0" sz="2000">
                <a:latin typeface="Times New Roman"/>
                <a:cs typeface="Times New Roman"/>
              </a:rPr>
              <a:t> it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tough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penetrate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network.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HIPS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NIPS </a:t>
            </a:r>
            <a:r>
              <a:rPr dirty="0" sz="2000" spc="-5">
                <a:latin typeface="Times New Roman"/>
                <a:cs typeface="Times New Roman"/>
              </a:rPr>
              <a:t>can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include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following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elements:</a:t>
            </a:r>
            <a:endParaRPr sz="2000">
              <a:latin typeface="Times New Roman"/>
              <a:cs typeface="Times New Roman"/>
            </a:endParaRPr>
          </a:p>
          <a:p>
            <a:pPr lvl="1" marL="812800" indent="-343535">
              <a:lnSpc>
                <a:spcPct val="100000"/>
              </a:lnSpc>
              <a:buFont typeface="Arial MT"/>
              <a:buChar char="•"/>
              <a:tabLst>
                <a:tab pos="812165" algn="l"/>
                <a:tab pos="813435" algn="l"/>
              </a:tabLst>
            </a:pPr>
            <a:r>
              <a:rPr dirty="0" sz="2000" b="1">
                <a:latin typeface="Times New Roman"/>
                <a:cs typeface="Times New Roman"/>
              </a:rPr>
              <a:t>System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and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log-file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monitors</a:t>
            </a:r>
            <a:r>
              <a:rPr dirty="0" sz="200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927100" marR="29972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software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looks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traces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hackers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 log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files.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monitors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 watch login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accounts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issue </a:t>
            </a:r>
            <a:r>
              <a:rPr dirty="0" sz="2000" spc="-5">
                <a:latin typeface="Times New Roman"/>
                <a:cs typeface="Times New Roman"/>
              </a:rPr>
              <a:t>alerts </a:t>
            </a:r>
            <a:r>
              <a:rPr dirty="0" sz="2000">
                <a:latin typeface="Times New Roman"/>
                <a:cs typeface="Times New Roman"/>
              </a:rPr>
              <a:t>when account </a:t>
            </a:r>
            <a:r>
              <a:rPr dirty="0" sz="2000" spc="-5">
                <a:latin typeface="Times New Roman"/>
                <a:cs typeface="Times New Roman"/>
              </a:rPr>
              <a:t>permissions </a:t>
            </a:r>
            <a:r>
              <a:rPr dirty="0" sz="2000">
                <a:latin typeface="Times New Roman"/>
                <a:cs typeface="Times New Roman"/>
              </a:rPr>
              <a:t>change—often an </a:t>
            </a:r>
            <a:r>
              <a:rPr dirty="0" sz="2000" spc="-5">
                <a:latin typeface="Times New Roman"/>
                <a:cs typeface="Times New Roman"/>
              </a:rPr>
              <a:t>indication </a:t>
            </a:r>
            <a:r>
              <a:rPr dirty="0" sz="2000">
                <a:latin typeface="Times New Roman"/>
                <a:cs typeface="Times New Roman"/>
              </a:rPr>
              <a:t>that </a:t>
            </a:r>
            <a:r>
              <a:rPr dirty="0" sz="2000" spc="-5">
                <a:latin typeface="Times New Roman"/>
                <a:cs typeface="Times New Roman"/>
              </a:rPr>
              <a:t>something </a:t>
            </a:r>
            <a:r>
              <a:rPr dirty="0" sz="2000">
                <a:latin typeface="Times New Roman"/>
                <a:cs typeface="Times New Roman"/>
              </a:rPr>
              <a:t>untoward is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going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on.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algn="just" lvl="1" marL="812800" indent="-343535">
              <a:lnSpc>
                <a:spcPct val="100000"/>
              </a:lnSpc>
              <a:buFont typeface="Arial MT"/>
              <a:buChar char="•"/>
              <a:tabLst>
                <a:tab pos="813435" algn="l"/>
              </a:tabLst>
            </a:pPr>
            <a:r>
              <a:rPr dirty="0" sz="2000" b="1">
                <a:latin typeface="Times New Roman"/>
                <a:cs typeface="Times New Roman"/>
              </a:rPr>
              <a:t>Digital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deception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software:</a:t>
            </a:r>
            <a:endParaRPr sz="2000">
              <a:latin typeface="Times New Roman"/>
              <a:cs typeface="Times New Roman"/>
            </a:endParaRPr>
          </a:p>
          <a:p>
            <a:pPr algn="just" marL="927100" marR="508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software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deliberately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misleads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anyone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who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5">
                <a:latin typeface="Times New Roman"/>
                <a:cs typeface="Times New Roman"/>
              </a:rPr>
              <a:t> attempting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attack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network.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 range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simple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spoofing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various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names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setting </a:t>
            </a:r>
            <a:r>
              <a:rPr dirty="0" sz="2000">
                <a:latin typeface="Times New Roman"/>
                <a:cs typeface="Times New Roman"/>
              </a:rPr>
              <a:t>up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traps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known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honeypots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honey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nets.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45"/>
              <a:t> </a:t>
            </a:r>
            <a:r>
              <a:rPr dirty="0" sz="2400" spc="-20"/>
              <a:t>the</a:t>
            </a:r>
            <a:r>
              <a:rPr dirty="0" sz="2400" spc="-40"/>
              <a:t> </a:t>
            </a:r>
            <a:r>
              <a:rPr dirty="0" sz="2400" spc="-25"/>
              <a:t>Cloud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263" y="5870447"/>
            <a:ext cx="1536192" cy="83667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6959" y="5634228"/>
            <a:ext cx="1629155" cy="108508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259568" y="2154935"/>
            <a:ext cx="1490472" cy="12115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2426"/>
            <a:ext cx="10936605" cy="23761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Detection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and</a:t>
            </a:r>
            <a:r>
              <a:rPr dirty="0" sz="2400" spc="-10" b="1">
                <a:latin typeface="Times New Roman"/>
                <a:cs typeface="Times New Roman"/>
              </a:rPr>
              <a:t> Forensics</a:t>
            </a:r>
            <a:endParaRPr sz="24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5"/>
              </a:spcBef>
              <a:buAutoNum type="arabicPeriod" startAt="2"/>
              <a:tabLst>
                <a:tab pos="469265" algn="l"/>
                <a:tab pos="469900" algn="l"/>
              </a:tabLst>
            </a:pPr>
            <a:r>
              <a:rPr dirty="0" sz="2000" b="1">
                <a:latin typeface="Times New Roman"/>
                <a:cs typeface="Times New Roman"/>
              </a:rPr>
              <a:t>HIPS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and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NIPS</a:t>
            </a:r>
            <a:endParaRPr sz="2000">
              <a:latin typeface="Times New Roman"/>
              <a:cs typeface="Times New Roman"/>
            </a:endParaRPr>
          </a:p>
          <a:p>
            <a:pPr lvl="1" marL="812800" indent="-343535">
              <a:lnSpc>
                <a:spcPct val="100000"/>
              </a:lnSpc>
              <a:buFont typeface="Arial MT"/>
              <a:buChar char="•"/>
              <a:tabLst>
                <a:tab pos="812165" algn="l"/>
                <a:tab pos="813435" algn="l"/>
              </a:tabLst>
            </a:pPr>
            <a:r>
              <a:rPr dirty="0" sz="2000" b="1">
                <a:latin typeface="Times New Roman"/>
                <a:cs typeface="Times New Roman"/>
              </a:rPr>
              <a:t>Network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intrusion-detection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systems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(NIDS):</a:t>
            </a:r>
            <a:endParaRPr sz="2000">
              <a:latin typeface="Times New Roman"/>
              <a:cs typeface="Times New Roman"/>
            </a:endParaRPr>
          </a:p>
          <a:p>
            <a:pPr lvl="2" marL="1270000" marR="5080" indent="-342900">
              <a:lnSpc>
                <a:spcPct val="100000"/>
              </a:lnSpc>
              <a:spcBef>
                <a:spcPts val="10"/>
              </a:spcBef>
              <a:buFont typeface="Arial MT"/>
              <a:buChar char="•"/>
              <a:tabLst>
                <a:tab pos="1269365" algn="l"/>
                <a:tab pos="1270635" algn="l"/>
              </a:tabLst>
            </a:pPr>
            <a:r>
              <a:rPr dirty="0" sz="1800">
                <a:latin typeface="Times New Roman"/>
                <a:cs typeface="Times New Roman"/>
              </a:rPr>
              <a:t>These security </a:t>
            </a:r>
            <a:r>
              <a:rPr dirty="0" sz="1800" spc="-5">
                <a:latin typeface="Times New Roman"/>
                <a:cs typeface="Times New Roman"/>
              </a:rPr>
              <a:t>programs monitor </a:t>
            </a:r>
            <a:r>
              <a:rPr dirty="0" sz="1800">
                <a:latin typeface="Times New Roman"/>
                <a:cs typeface="Times New Roman"/>
              </a:rPr>
              <a:t>data packets that travel through a network, looking for any telltale </a:t>
            </a:r>
            <a:r>
              <a:rPr dirty="0" sz="1800" spc="-5">
                <a:latin typeface="Times New Roman"/>
                <a:cs typeface="Times New Roman"/>
              </a:rPr>
              <a:t>signs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hacker </a:t>
            </a:r>
            <a:r>
              <a:rPr dirty="0" sz="1800" spc="-15">
                <a:latin typeface="Times New Roman"/>
                <a:cs typeface="Times New Roman"/>
              </a:rPr>
              <a:t>activity.</a:t>
            </a:r>
            <a:endParaRPr sz="1800">
              <a:latin typeface="Times New Roman"/>
              <a:cs typeface="Times New Roman"/>
            </a:endParaRPr>
          </a:p>
          <a:p>
            <a:pPr lvl="2" marL="1270000" marR="120014" indent="-342900">
              <a:lnSpc>
                <a:spcPct val="100000"/>
              </a:lnSpc>
              <a:buFont typeface="Arial MT"/>
              <a:buChar char="•"/>
              <a:tabLst>
                <a:tab pos="1269365" algn="l"/>
                <a:tab pos="1270635" algn="l"/>
              </a:tabLst>
            </a:pPr>
            <a:r>
              <a:rPr dirty="0" sz="1800">
                <a:latin typeface="Times New Roman"/>
                <a:cs typeface="Times New Roman"/>
              </a:rPr>
              <a:t>The </a:t>
            </a:r>
            <a:r>
              <a:rPr dirty="0" sz="1800" spc="-5">
                <a:latin typeface="Times New Roman"/>
                <a:cs typeface="Times New Roman"/>
              </a:rPr>
              <a:t>effectiveness </a:t>
            </a:r>
            <a:r>
              <a:rPr dirty="0" sz="1800">
                <a:latin typeface="Times New Roman"/>
                <a:cs typeface="Times New Roman"/>
              </a:rPr>
              <a:t>of a </a:t>
            </a:r>
            <a:r>
              <a:rPr dirty="0" sz="1800" spc="-5">
                <a:latin typeface="Times New Roman"/>
                <a:cs typeface="Times New Roman"/>
              </a:rPr>
              <a:t>NIDS </a:t>
            </a:r>
            <a:r>
              <a:rPr dirty="0" sz="1800">
                <a:latin typeface="Times New Roman"/>
                <a:cs typeface="Times New Roman"/>
              </a:rPr>
              <a:t>depends on whether it can </a:t>
            </a:r>
            <a:r>
              <a:rPr dirty="0" sz="1800" spc="-5">
                <a:latin typeface="Times New Roman"/>
                <a:cs typeface="Times New Roman"/>
              </a:rPr>
              <a:t>sort </a:t>
            </a:r>
            <a:r>
              <a:rPr dirty="0" sz="1800">
                <a:latin typeface="Times New Roman"/>
                <a:cs typeface="Times New Roman"/>
              </a:rPr>
              <a:t>real dangers from </a:t>
            </a:r>
            <a:r>
              <a:rPr dirty="0" sz="1800" spc="-5">
                <a:latin typeface="Times New Roman"/>
                <a:cs typeface="Times New Roman"/>
              </a:rPr>
              <a:t>harmless </a:t>
            </a:r>
            <a:r>
              <a:rPr dirty="0" sz="1800">
                <a:latin typeface="Times New Roman"/>
                <a:cs typeface="Times New Roman"/>
              </a:rPr>
              <a:t>threats and from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legitimate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activity.</a:t>
            </a:r>
            <a:endParaRPr sz="1800">
              <a:latin typeface="Times New Roman"/>
              <a:cs typeface="Times New Roman"/>
            </a:endParaRPr>
          </a:p>
          <a:p>
            <a:pPr lvl="2" marL="1270000" indent="-343535">
              <a:lnSpc>
                <a:spcPct val="100000"/>
              </a:lnSpc>
              <a:buFont typeface="Arial MT"/>
              <a:buChar char="•"/>
              <a:tabLst>
                <a:tab pos="1269365" algn="l"/>
                <a:tab pos="1270635" algn="l"/>
              </a:tabLst>
            </a:pPr>
            <a:r>
              <a:rPr dirty="0" sz="1800" spc="-5">
                <a:latin typeface="Times New Roman"/>
                <a:cs typeface="Times New Roman"/>
              </a:rPr>
              <a:t>An ineffective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NIDS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raises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too </a:t>
            </a:r>
            <a:r>
              <a:rPr dirty="0" sz="1800" spc="-5">
                <a:latin typeface="Times New Roman"/>
                <a:cs typeface="Times New Roman"/>
              </a:rPr>
              <a:t>many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false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alarms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and,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thus, </a:t>
            </a:r>
            <a:r>
              <a:rPr dirty="0" sz="1800" spc="-5">
                <a:latin typeface="Times New Roman"/>
                <a:cs typeface="Times New Roman"/>
              </a:rPr>
              <a:t>wastes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time.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45"/>
              <a:t> </a:t>
            </a:r>
            <a:r>
              <a:rPr dirty="0" sz="2400" spc="-20"/>
              <a:t>the</a:t>
            </a:r>
            <a:r>
              <a:rPr dirty="0" sz="2400" spc="-40"/>
              <a:t> </a:t>
            </a:r>
            <a:r>
              <a:rPr dirty="0" sz="2400" spc="-25"/>
              <a:t>Cloud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64179" y="3651503"/>
            <a:ext cx="6172200" cy="307695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2426"/>
            <a:ext cx="11069320" cy="4722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Detection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and</a:t>
            </a:r>
            <a:r>
              <a:rPr dirty="0" sz="2400" spc="-10" b="1">
                <a:latin typeface="Times New Roman"/>
                <a:cs typeface="Times New Roman"/>
              </a:rPr>
              <a:t> Forensics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 startAt="2"/>
              <a:tabLst>
                <a:tab pos="469265" algn="l"/>
                <a:tab pos="469900" algn="l"/>
              </a:tabLst>
            </a:pPr>
            <a:r>
              <a:rPr dirty="0" sz="2000" b="1">
                <a:latin typeface="Times New Roman"/>
                <a:cs typeface="Times New Roman"/>
              </a:rPr>
              <a:t>HIPS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and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NIPS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AutoNum type="arabicPeriod" startAt="2"/>
            </a:pPr>
            <a:endParaRPr sz="2050">
              <a:latin typeface="Times New Roman"/>
              <a:cs typeface="Times New Roman"/>
            </a:endParaRPr>
          </a:p>
          <a:p>
            <a:pPr lvl="1" marL="812800" indent="-343535">
              <a:lnSpc>
                <a:spcPct val="100000"/>
              </a:lnSpc>
              <a:buFont typeface="Arial MT"/>
              <a:buChar char="•"/>
              <a:tabLst>
                <a:tab pos="812165" algn="l"/>
                <a:tab pos="813435" algn="l"/>
              </a:tabLst>
            </a:pPr>
            <a:r>
              <a:rPr dirty="0" sz="2000" b="1">
                <a:latin typeface="Times New Roman"/>
                <a:cs typeface="Times New Roman"/>
              </a:rPr>
              <a:t>White-listing</a:t>
            </a:r>
            <a:r>
              <a:rPr dirty="0" sz="2000" spc="-8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software:</a:t>
            </a:r>
            <a:endParaRPr sz="2000">
              <a:latin typeface="Times New Roman"/>
              <a:cs typeface="Times New Roman"/>
            </a:endParaRPr>
          </a:p>
          <a:p>
            <a:pPr lvl="2" marL="1270000" indent="-343535">
              <a:lnSpc>
                <a:spcPct val="100000"/>
              </a:lnSpc>
              <a:buFont typeface="Wingdings"/>
              <a:buChar char=""/>
              <a:tabLst>
                <a:tab pos="1269365" algn="l"/>
                <a:tab pos="1270635" algn="l"/>
              </a:tabLst>
            </a:pP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software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inventories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valid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executable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programs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running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computer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prevents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any</a:t>
            </a:r>
            <a:endParaRPr sz="2000">
              <a:latin typeface="Times New Roman"/>
              <a:cs typeface="Times New Roman"/>
            </a:endParaRPr>
          </a:p>
          <a:p>
            <a:pPr marL="12700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other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programs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running.</a:t>
            </a:r>
            <a:endParaRPr sz="2000">
              <a:latin typeface="Times New Roman"/>
              <a:cs typeface="Times New Roman"/>
            </a:endParaRPr>
          </a:p>
          <a:p>
            <a:pPr lvl="2" marL="1270000" marR="411480" indent="-342900">
              <a:lnSpc>
                <a:spcPct val="100000"/>
              </a:lnSpc>
              <a:buFont typeface="Wingdings"/>
              <a:buChar char=""/>
              <a:tabLst>
                <a:tab pos="1269365" algn="l"/>
                <a:tab pos="1270635" algn="l"/>
              </a:tabLst>
            </a:pPr>
            <a:r>
              <a:rPr dirty="0" sz="2000" spc="5">
                <a:latin typeface="Times New Roman"/>
                <a:cs typeface="Times New Roman"/>
              </a:rPr>
              <a:t>White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listing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severely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hampers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hackers,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because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even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access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computer,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cannot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upload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their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own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software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run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5">
                <a:latin typeface="Times New Roman"/>
                <a:cs typeface="Times New Roman"/>
              </a:rPr>
              <a:t> it.</a:t>
            </a:r>
            <a:endParaRPr sz="2000">
              <a:latin typeface="Times New Roman"/>
              <a:cs typeface="Times New Roman"/>
            </a:endParaRPr>
          </a:p>
          <a:p>
            <a:pPr lvl="2" marL="1270000" marR="5080" indent="-342900">
              <a:lnSpc>
                <a:spcPct val="100000"/>
              </a:lnSpc>
              <a:buFont typeface="Wingdings"/>
              <a:buChar char=""/>
              <a:tabLst>
                <a:tab pos="1269365" algn="l"/>
                <a:tab pos="1270635" algn="l"/>
              </a:tabLst>
            </a:pPr>
            <a:r>
              <a:rPr dirty="0" sz="2000" spc="-5">
                <a:latin typeface="Times New Roman"/>
                <a:cs typeface="Times New Roman"/>
              </a:rPr>
              <a:t>White-listing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software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reports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any</a:t>
            </a:r>
            <a:r>
              <a:rPr dirty="0" sz="2000" spc="-5">
                <a:latin typeface="Times New Roman"/>
                <a:cs typeface="Times New Roman"/>
              </a:rPr>
              <a:t> attempt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run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unauthenticated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software.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 </a:t>
            </a:r>
            <a:r>
              <a:rPr dirty="0" sz="2000" spc="-5">
                <a:latin typeface="Times New Roman"/>
                <a:cs typeface="Times New Roman"/>
              </a:rPr>
              <a:t>also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stops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virus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software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stone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dead.</a:t>
            </a:r>
            <a:endParaRPr sz="20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45"/>
              </a:spcBef>
              <a:buFont typeface="Wingdings"/>
              <a:buChar char=""/>
            </a:pPr>
            <a:endParaRPr sz="2050">
              <a:latin typeface="Times New Roman"/>
              <a:cs typeface="Times New Roman"/>
            </a:endParaRPr>
          </a:p>
          <a:p>
            <a:pPr lvl="1" marL="812800" indent="-343535">
              <a:lnSpc>
                <a:spcPct val="100000"/>
              </a:lnSpc>
              <a:buFont typeface="Arial MT"/>
              <a:buChar char="•"/>
              <a:tabLst>
                <a:tab pos="812165" algn="l"/>
                <a:tab pos="813435" algn="l"/>
              </a:tabLst>
            </a:pPr>
            <a:r>
              <a:rPr dirty="0" sz="2000" b="1">
                <a:latin typeface="Times New Roman"/>
                <a:cs typeface="Times New Roman"/>
              </a:rPr>
              <a:t>Unified</a:t>
            </a:r>
            <a:r>
              <a:rPr dirty="0" sz="2000" spc="-6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threat</a:t>
            </a:r>
            <a:r>
              <a:rPr dirty="0" sz="2000" spc="-7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management:</a:t>
            </a:r>
            <a:endParaRPr sz="2000">
              <a:latin typeface="Times New Roman"/>
              <a:cs typeface="Times New Roman"/>
            </a:endParaRPr>
          </a:p>
          <a:p>
            <a:pPr marL="927100" marR="9144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central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function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takes information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all </a:t>
            </a:r>
            <a:r>
              <a:rPr dirty="0" sz="2000">
                <a:latin typeface="Times New Roman"/>
                <a:cs typeface="Times New Roman"/>
              </a:rPr>
              <a:t>the preceding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components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identifies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threats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analyzing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combined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information.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45"/>
              <a:t> </a:t>
            </a:r>
            <a:r>
              <a:rPr dirty="0" sz="2400" spc="-20"/>
              <a:t>the</a:t>
            </a:r>
            <a:r>
              <a:rPr dirty="0" sz="2400" spc="-40"/>
              <a:t> </a:t>
            </a:r>
            <a:r>
              <a:rPr dirty="0" sz="2400" spc="-25"/>
              <a:t>Cloud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60864" y="1386839"/>
            <a:ext cx="1292352" cy="129235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34600" y="5574790"/>
            <a:ext cx="1456944" cy="119786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7263" y="3238500"/>
            <a:ext cx="1107948" cy="110794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9936" y="5338571"/>
            <a:ext cx="990600" cy="82448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2426"/>
            <a:ext cx="10982325" cy="43884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Detection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and</a:t>
            </a:r>
            <a:r>
              <a:rPr dirty="0" sz="2400" spc="-10" b="1">
                <a:latin typeface="Times New Roman"/>
                <a:cs typeface="Times New Roman"/>
              </a:rPr>
              <a:t> Forensics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Times New Roman"/>
              <a:cs typeface="Times New Roman"/>
            </a:endParaRPr>
          </a:p>
          <a:p>
            <a:pPr marL="393700" indent="-381635">
              <a:lnSpc>
                <a:spcPct val="100000"/>
              </a:lnSpc>
              <a:buAutoNum type="arabicPeriod" startAt="3"/>
              <a:tabLst>
                <a:tab pos="393700" algn="l"/>
                <a:tab pos="394335" algn="l"/>
              </a:tabLst>
            </a:pPr>
            <a:r>
              <a:rPr dirty="0" sz="2000" b="1">
                <a:latin typeface="Times New Roman"/>
                <a:cs typeface="Times New Roman"/>
              </a:rPr>
              <a:t>Data</a:t>
            </a:r>
            <a:r>
              <a:rPr dirty="0" sz="2000" spc="-6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audit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Times New Roman"/>
              <a:buAutoNum type="arabicPeriod" startAt="3"/>
            </a:pPr>
            <a:endParaRPr sz="2050">
              <a:latin typeface="Times New Roman"/>
              <a:cs typeface="Times New Roman"/>
            </a:endParaRPr>
          </a:p>
          <a:p>
            <a:pPr lvl="1" marL="756285" marR="5080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800">
                <a:latin typeface="Times New Roman"/>
                <a:cs typeface="Times New Roman"/>
              </a:rPr>
              <a:t>Although databases do log the name of the individual who changed the data, they </a:t>
            </a:r>
            <a:r>
              <a:rPr dirty="0" sz="1800" spc="-5">
                <a:latin typeface="Times New Roman"/>
                <a:cs typeface="Times New Roman"/>
              </a:rPr>
              <a:t>normally </a:t>
            </a:r>
            <a:r>
              <a:rPr dirty="0" sz="1800">
                <a:latin typeface="Times New Roman"/>
                <a:cs typeface="Times New Roman"/>
              </a:rPr>
              <a:t>do not log </a:t>
            </a:r>
            <a:r>
              <a:rPr dirty="0" sz="1800" spc="-5">
                <a:latin typeface="Times New Roman"/>
                <a:cs typeface="Times New Roman"/>
              </a:rPr>
              <a:t>who </a:t>
            </a:r>
            <a:r>
              <a:rPr dirty="0" sz="1800">
                <a:latin typeface="Times New Roman"/>
                <a:cs typeface="Times New Roman"/>
              </a:rPr>
              <a:t>read </a:t>
            </a:r>
            <a:r>
              <a:rPr dirty="0" sz="1800" spc="-4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any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piece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data.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Read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data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be easily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stolen.</a:t>
            </a:r>
            <a:endParaRPr sz="1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lvl="1" marL="756285" marR="539750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Sarbanes-Oxley</a:t>
            </a:r>
            <a:r>
              <a:rPr dirty="0" sz="1800" spc="-5">
                <a:latin typeface="Times New Roman"/>
                <a:cs typeface="Times New Roman"/>
              </a:rPr>
              <a:t> (SOX)</a:t>
            </a:r>
            <a:r>
              <a:rPr dirty="0" sz="1800">
                <a:latin typeface="Times New Roman"/>
                <a:cs typeface="Times New Roman"/>
              </a:rPr>
              <a:t> legislation</a:t>
            </a:r>
            <a:r>
              <a:rPr dirty="0" sz="1800" spc="-5">
                <a:latin typeface="Times New Roman"/>
                <a:cs typeface="Times New Roman"/>
              </a:rPr>
              <a:t> was</a:t>
            </a:r>
            <a:r>
              <a:rPr dirty="0" sz="1800">
                <a:latin typeface="Times New Roman"/>
                <a:cs typeface="Times New Roman"/>
              </a:rPr>
              <a:t> enacted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2002,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specifically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demanding that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financial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data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be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secured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from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unauthorized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eyes.</a:t>
            </a:r>
            <a:endParaRPr sz="1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lvl="1" marL="756285" marR="353060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stated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goal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SOX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is,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60">
                <a:latin typeface="Times New Roman"/>
                <a:cs typeface="Times New Roman"/>
              </a:rPr>
              <a:t>“</a:t>
            </a:r>
            <a:r>
              <a:rPr dirty="0" sz="1800" spc="-60" b="1">
                <a:latin typeface="Times New Roman"/>
                <a:cs typeface="Times New Roman"/>
              </a:rPr>
              <a:t>To</a:t>
            </a:r>
            <a:r>
              <a:rPr dirty="0" sz="1800" spc="2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protect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investors by</a:t>
            </a:r>
            <a:r>
              <a:rPr dirty="0" sz="1800" spc="1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improving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the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accuracy </a:t>
            </a:r>
            <a:r>
              <a:rPr dirty="0" sz="1800" spc="-5" b="1">
                <a:latin typeface="Times New Roman"/>
                <a:cs typeface="Times New Roman"/>
              </a:rPr>
              <a:t>and reliability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of</a:t>
            </a:r>
            <a:r>
              <a:rPr dirty="0" sz="1800" spc="1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corporate </a:t>
            </a:r>
            <a:r>
              <a:rPr dirty="0" sz="1800" spc="-434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disclosures</a:t>
            </a:r>
            <a:r>
              <a:rPr dirty="0" sz="1800" spc="-5">
                <a:latin typeface="Times New Roman"/>
                <a:cs typeface="Times New Roman"/>
              </a:rPr>
              <a:t>”.</a:t>
            </a:r>
            <a:endParaRPr sz="1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lvl="1" marL="756285" marR="59055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800" spc="-5">
                <a:latin typeface="Times New Roman"/>
                <a:cs typeface="Times New Roman"/>
              </a:rPr>
              <a:t>A</a:t>
            </a:r>
            <a:r>
              <a:rPr dirty="0" sz="1800" spc="-9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series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software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products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that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log </a:t>
            </a:r>
            <a:r>
              <a:rPr dirty="0" sz="1800" spc="-5">
                <a:latin typeface="Times New Roman"/>
                <a:cs typeface="Times New Roman"/>
              </a:rPr>
              <a:t>who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looks at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what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quickly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came</a:t>
            </a:r>
            <a:r>
              <a:rPr dirty="0" sz="1800">
                <a:latin typeface="Times New Roman"/>
                <a:cs typeface="Times New Roman"/>
              </a:rPr>
              <a:t> into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existence.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These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products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generally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are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referred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 </a:t>
            </a:r>
            <a:r>
              <a:rPr dirty="0" sz="1800" spc="-5">
                <a:latin typeface="Times New Roman"/>
                <a:cs typeface="Times New Roman"/>
              </a:rPr>
              <a:t>as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data </a:t>
            </a:r>
            <a:r>
              <a:rPr dirty="0" sz="1800" spc="-5" b="1">
                <a:latin typeface="Times New Roman"/>
                <a:cs typeface="Times New Roman"/>
              </a:rPr>
              <a:t>audit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products</a:t>
            </a:r>
            <a:r>
              <a:rPr dirty="0" sz="1800" spc="-1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45"/>
              <a:t> </a:t>
            </a:r>
            <a:r>
              <a:rPr dirty="0" sz="2400" spc="-20"/>
              <a:t>the</a:t>
            </a:r>
            <a:r>
              <a:rPr dirty="0" sz="2400" spc="-40"/>
              <a:t> </a:t>
            </a:r>
            <a:r>
              <a:rPr dirty="0" sz="2400" spc="-25"/>
              <a:t>Cloud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68740" y="1127760"/>
            <a:ext cx="2973324" cy="126339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53271" y="5280659"/>
            <a:ext cx="2938272" cy="138836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9663" y="5795771"/>
            <a:ext cx="1551432" cy="87325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7891" y="371983"/>
            <a:ext cx="28898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latin typeface="Arial"/>
                <a:cs typeface="Arial"/>
              </a:rPr>
              <a:t>Managing</a:t>
            </a:r>
            <a:r>
              <a:rPr dirty="0" sz="2400" spc="-70" b="1">
                <a:latin typeface="Arial"/>
                <a:cs typeface="Arial"/>
              </a:rPr>
              <a:t> </a:t>
            </a:r>
            <a:r>
              <a:rPr dirty="0" sz="2400" spc="-20" b="1">
                <a:latin typeface="Arial"/>
                <a:cs typeface="Arial"/>
              </a:rPr>
              <a:t>the</a:t>
            </a:r>
            <a:r>
              <a:rPr dirty="0" sz="2400" spc="-65" b="1">
                <a:latin typeface="Arial"/>
                <a:cs typeface="Arial"/>
              </a:rPr>
              <a:t> </a:t>
            </a:r>
            <a:r>
              <a:rPr dirty="0" sz="2400" spc="-25" b="1">
                <a:latin typeface="Arial"/>
                <a:cs typeface="Arial"/>
              </a:rPr>
              <a:t>Cloud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5660" y="6465214"/>
            <a:ext cx="1809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27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25466" y="2794254"/>
            <a:ext cx="3101975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25" b="1">
                <a:latin typeface="Arial"/>
                <a:cs typeface="Arial"/>
              </a:rPr>
              <a:t>Encrypting</a:t>
            </a:r>
            <a:r>
              <a:rPr dirty="0" sz="3200" spc="-110" b="1">
                <a:latin typeface="Arial"/>
                <a:cs typeface="Arial"/>
              </a:rPr>
              <a:t> </a:t>
            </a:r>
            <a:r>
              <a:rPr dirty="0" sz="3200" spc="-20" b="1">
                <a:latin typeface="Arial"/>
                <a:cs typeface="Arial"/>
              </a:rPr>
              <a:t>Data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2426"/>
            <a:ext cx="11132185" cy="2588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Encrypting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Data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There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host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encryption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techniques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available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considered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safe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use.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encrypted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only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intended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recipient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able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decrypt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it.</a:t>
            </a:r>
            <a:endParaRPr sz="2000">
              <a:latin typeface="Times New Roman"/>
              <a:cs typeface="Times New Roman"/>
            </a:endParaRPr>
          </a:p>
          <a:p>
            <a:pPr marL="12700" marR="4000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 be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encrypted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at rest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well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transit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over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network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reducing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risk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hackers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stealing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-10">
                <a:latin typeface="Times New Roman"/>
                <a:cs typeface="Times New Roman"/>
              </a:rPr>
              <a:t>However,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encryption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 decrease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performance;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therefore,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good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focus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encryption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specific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imes New Roman"/>
                <a:cs typeface="Times New Roman"/>
              </a:rPr>
              <a:t>needs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protection.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45"/>
              <a:t> </a:t>
            </a:r>
            <a:r>
              <a:rPr dirty="0" sz="2400" spc="-20"/>
              <a:t>the</a:t>
            </a:r>
            <a:r>
              <a:rPr dirty="0" sz="2400" spc="-40"/>
              <a:t> </a:t>
            </a:r>
            <a:r>
              <a:rPr dirty="0" sz="2400" spc="-25"/>
              <a:t>Cloud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6855" y="3701796"/>
            <a:ext cx="8330183" cy="283768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7891" y="371983"/>
            <a:ext cx="28898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latin typeface="Arial"/>
                <a:cs typeface="Arial"/>
              </a:rPr>
              <a:t>Managing</a:t>
            </a:r>
            <a:r>
              <a:rPr dirty="0" sz="2400" spc="-70" b="1">
                <a:latin typeface="Arial"/>
                <a:cs typeface="Arial"/>
              </a:rPr>
              <a:t> </a:t>
            </a:r>
            <a:r>
              <a:rPr dirty="0" sz="2400" spc="-20" b="1">
                <a:latin typeface="Arial"/>
                <a:cs typeface="Arial"/>
              </a:rPr>
              <a:t>the</a:t>
            </a:r>
            <a:r>
              <a:rPr dirty="0" sz="2400" spc="-65" b="1">
                <a:latin typeface="Arial"/>
                <a:cs typeface="Arial"/>
              </a:rPr>
              <a:t> </a:t>
            </a:r>
            <a:r>
              <a:rPr dirty="0" sz="2400" spc="-25" b="1">
                <a:latin typeface="Arial"/>
                <a:cs typeface="Arial"/>
              </a:rPr>
              <a:t>Cloud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5660" y="6465214"/>
            <a:ext cx="1809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29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02282" y="2777489"/>
            <a:ext cx="8348980" cy="7880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000" spc="-20" b="1">
                <a:latin typeface="Arial"/>
                <a:cs typeface="Arial"/>
              </a:rPr>
              <a:t>Virtualization</a:t>
            </a:r>
            <a:r>
              <a:rPr dirty="0" sz="5000" spc="-80" b="1">
                <a:latin typeface="Arial"/>
                <a:cs typeface="Arial"/>
              </a:rPr>
              <a:t> </a:t>
            </a:r>
            <a:r>
              <a:rPr dirty="0" sz="5000" spc="-15" b="1">
                <a:latin typeface="Arial"/>
                <a:cs typeface="Arial"/>
              </a:rPr>
              <a:t>and</a:t>
            </a:r>
            <a:r>
              <a:rPr dirty="0" sz="5000" spc="-65" b="1">
                <a:latin typeface="Arial"/>
                <a:cs typeface="Arial"/>
              </a:rPr>
              <a:t> </a:t>
            </a:r>
            <a:r>
              <a:rPr dirty="0" sz="5000" spc="-15" b="1">
                <a:latin typeface="Arial"/>
                <a:cs typeface="Arial"/>
              </a:rPr>
              <a:t>the</a:t>
            </a:r>
            <a:r>
              <a:rPr dirty="0" sz="5000" spc="-65" b="1">
                <a:latin typeface="Arial"/>
                <a:cs typeface="Arial"/>
              </a:rPr>
              <a:t> </a:t>
            </a:r>
            <a:r>
              <a:rPr dirty="0" sz="5000" spc="-20" b="1">
                <a:latin typeface="Arial"/>
                <a:cs typeface="Arial"/>
              </a:rPr>
              <a:t>Cloud</a:t>
            </a:r>
            <a:endParaRPr sz="5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143457"/>
            <a:ext cx="7430134" cy="2632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Objectives: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00">
              <a:latin typeface="Times New Roman"/>
              <a:cs typeface="Times New Roman"/>
            </a:endParaRPr>
          </a:p>
          <a:p>
            <a:pPr marL="47434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Objectives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module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750">
              <a:latin typeface="Times New Roman"/>
              <a:cs typeface="Times New Roman"/>
            </a:endParaRPr>
          </a:p>
          <a:p>
            <a:pPr marL="1274445" indent="-343535">
              <a:lnSpc>
                <a:spcPct val="100000"/>
              </a:lnSpc>
              <a:buFont typeface="Arial MT"/>
              <a:buChar char="•"/>
              <a:tabLst>
                <a:tab pos="1274445" algn="l"/>
                <a:tab pos="1275080" algn="l"/>
              </a:tabLst>
            </a:pPr>
            <a:r>
              <a:rPr dirty="0" sz="2000">
                <a:latin typeface="Times New Roman"/>
                <a:cs typeface="Times New Roman"/>
              </a:rPr>
              <a:t>Explain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important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considerations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when</a:t>
            </a:r>
            <a:r>
              <a:rPr dirty="0" sz="2000" spc="-5">
                <a:latin typeface="Times New Roman"/>
                <a:cs typeface="Times New Roman"/>
              </a:rPr>
              <a:t> moving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cloud.</a:t>
            </a:r>
            <a:endParaRPr sz="2000">
              <a:latin typeface="Times New Roman"/>
              <a:cs typeface="Times New Roman"/>
            </a:endParaRPr>
          </a:p>
          <a:p>
            <a:pPr marL="1274445" indent="-34353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1274445" algn="l"/>
                <a:tab pos="1275080" algn="l"/>
              </a:tabLst>
            </a:pPr>
            <a:r>
              <a:rPr dirty="0" sz="2000">
                <a:latin typeface="Times New Roman"/>
                <a:cs typeface="Times New Roman"/>
              </a:rPr>
              <a:t>Explain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designing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cloud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proof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concept.</a:t>
            </a:r>
            <a:endParaRPr sz="2000">
              <a:latin typeface="Times New Roman"/>
              <a:cs typeface="Times New Roman"/>
            </a:endParaRPr>
          </a:p>
          <a:p>
            <a:pPr marL="1274445" indent="-343535">
              <a:lnSpc>
                <a:spcPct val="100000"/>
              </a:lnSpc>
              <a:spcBef>
                <a:spcPts val="1205"/>
              </a:spcBef>
              <a:buFont typeface="Arial MT"/>
              <a:buChar char="•"/>
              <a:tabLst>
                <a:tab pos="1274445" algn="l"/>
                <a:tab pos="1275080" algn="l"/>
              </a:tabLst>
            </a:pPr>
            <a:r>
              <a:rPr dirty="0" sz="2000">
                <a:latin typeface="Times New Roman"/>
                <a:cs typeface="Times New Roman"/>
              </a:rPr>
              <a:t>Discuss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risks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consequences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computing.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40260" y="6465214"/>
            <a:ext cx="2317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10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45"/>
              <a:t> </a:t>
            </a:r>
            <a:r>
              <a:rPr dirty="0" sz="2400" spc="-20"/>
              <a:t>the</a:t>
            </a:r>
            <a:r>
              <a:rPr dirty="0" sz="2400" spc="-40"/>
              <a:t> </a:t>
            </a:r>
            <a:r>
              <a:rPr dirty="0" sz="2400" spc="-25"/>
              <a:t>Cloud</a:t>
            </a:r>
            <a:endParaRPr sz="2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2426"/>
            <a:ext cx="10893425" cy="4356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latin typeface="Times New Roman"/>
                <a:cs typeface="Times New Roman"/>
              </a:rPr>
              <a:t>Virtualisation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12700" marR="463550">
              <a:lnSpc>
                <a:spcPct val="100000"/>
              </a:lnSpc>
            </a:pPr>
            <a:r>
              <a:rPr dirty="0" sz="2000" spc="-10">
                <a:latin typeface="Times New Roman"/>
                <a:cs typeface="Times New Roman"/>
              </a:rPr>
              <a:t>Virtualization </a:t>
            </a:r>
            <a:r>
              <a:rPr dirty="0" sz="2000">
                <a:latin typeface="Times New Roman"/>
                <a:cs typeface="Times New Roman"/>
              </a:rPr>
              <a:t>is essential for cloud computing. In fact, cloud </a:t>
            </a:r>
            <a:r>
              <a:rPr dirty="0" sz="2000" spc="-5">
                <a:latin typeface="Times New Roman"/>
                <a:cs typeface="Times New Roman"/>
              </a:rPr>
              <a:t>computing </a:t>
            </a:r>
            <a:r>
              <a:rPr dirty="0" sz="2000">
                <a:latin typeface="Times New Roman"/>
                <a:cs typeface="Times New Roman"/>
              </a:rPr>
              <a:t>is very </a:t>
            </a:r>
            <a:r>
              <a:rPr dirty="0" sz="2000" spc="-5">
                <a:latin typeface="Times New Roman"/>
                <a:cs typeface="Times New Roman"/>
              </a:rPr>
              <a:t>difficult </a:t>
            </a:r>
            <a:r>
              <a:rPr dirty="0" sz="2000">
                <a:latin typeface="Times New Roman"/>
                <a:cs typeface="Times New Roman"/>
              </a:rPr>
              <a:t>without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virtualization.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Unit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2,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studied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virtualization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characteristics.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Lets</a:t>
            </a:r>
            <a:r>
              <a:rPr dirty="0" sz="2000">
                <a:latin typeface="Times New Roman"/>
                <a:cs typeface="Times New Roman"/>
              </a:rPr>
              <a:t> briefly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recall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here.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-10" b="1">
                <a:latin typeface="Times New Roman"/>
                <a:cs typeface="Times New Roman"/>
              </a:rPr>
              <a:t>Virtualization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is</a:t>
            </a:r>
            <a:r>
              <a:rPr dirty="0" sz="2000" spc="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using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computer</a:t>
            </a:r>
            <a:r>
              <a:rPr dirty="0" sz="2000" spc="-60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resources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to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imitate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other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computer</a:t>
            </a:r>
            <a:r>
              <a:rPr dirty="0" sz="2000" spc="-65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resources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or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whole</a:t>
            </a:r>
            <a:r>
              <a:rPr dirty="0" sz="2000" spc="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computers.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7175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forms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virtualization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are:</a:t>
            </a:r>
            <a:endParaRPr sz="2000">
              <a:latin typeface="Times New Roman"/>
              <a:cs typeface="Times New Roman"/>
            </a:endParaRPr>
          </a:p>
          <a:p>
            <a:pPr marL="812800" indent="-343535">
              <a:lnSpc>
                <a:spcPct val="100000"/>
              </a:lnSpc>
              <a:buFont typeface="Arial MT"/>
              <a:buChar char="•"/>
              <a:tabLst>
                <a:tab pos="812165" algn="l"/>
                <a:tab pos="813435" algn="l"/>
              </a:tabLst>
            </a:pPr>
            <a:r>
              <a:rPr dirty="0" sz="2000" spc="-114">
                <a:latin typeface="Times New Roman"/>
                <a:cs typeface="Times New Roman"/>
              </a:rPr>
              <a:t>V</a:t>
            </a:r>
            <a:r>
              <a:rPr dirty="0" sz="2000">
                <a:latin typeface="Times New Roman"/>
                <a:cs typeface="Times New Roman"/>
              </a:rPr>
              <a:t>irtual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m</a:t>
            </a:r>
            <a:r>
              <a:rPr dirty="0" sz="2000">
                <a:latin typeface="Times New Roman"/>
                <a:cs typeface="Times New Roman"/>
              </a:rPr>
              <a:t>e</a:t>
            </a:r>
            <a:r>
              <a:rPr dirty="0" sz="2000" spc="-25">
                <a:latin typeface="Times New Roman"/>
                <a:cs typeface="Times New Roman"/>
              </a:rPr>
              <a:t>m</a:t>
            </a:r>
            <a:r>
              <a:rPr dirty="0" sz="2000">
                <a:latin typeface="Times New Roman"/>
                <a:cs typeface="Times New Roman"/>
              </a:rPr>
              <a:t>o</a:t>
            </a:r>
            <a:r>
              <a:rPr dirty="0" sz="2000" spc="5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y</a:t>
            </a:r>
            <a:endParaRPr sz="2000">
              <a:latin typeface="Times New Roman"/>
              <a:cs typeface="Times New Roman"/>
            </a:endParaRPr>
          </a:p>
          <a:p>
            <a:pPr marL="812800" indent="-343535">
              <a:lnSpc>
                <a:spcPct val="100000"/>
              </a:lnSpc>
              <a:buFont typeface="Arial MT"/>
              <a:buChar char="•"/>
              <a:tabLst>
                <a:tab pos="812165" algn="l"/>
                <a:tab pos="813435" algn="l"/>
              </a:tabLst>
            </a:pPr>
            <a:r>
              <a:rPr dirty="0" sz="2000">
                <a:latin typeface="Times New Roman"/>
                <a:cs typeface="Times New Roman"/>
              </a:rPr>
              <a:t>Software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algn="just" marL="12700" marR="508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computing</a:t>
            </a:r>
            <a:r>
              <a:rPr dirty="0" sz="2000">
                <a:latin typeface="Times New Roman"/>
                <a:cs typeface="Times New Roman"/>
              </a:rPr>
              <a:t> needs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support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many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different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operating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system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environments,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requires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hypervisor. </a:t>
            </a:r>
            <a:r>
              <a:rPr dirty="0" sz="2000" spc="-4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b="1">
                <a:latin typeface="Times New Roman"/>
                <a:cs typeface="Times New Roman"/>
              </a:rPr>
              <a:t>hypervisor </a:t>
            </a:r>
            <a:r>
              <a:rPr dirty="0" sz="2000">
                <a:latin typeface="Times New Roman"/>
                <a:cs typeface="Times New Roman"/>
              </a:rPr>
              <a:t>is an operating </a:t>
            </a:r>
            <a:r>
              <a:rPr dirty="0" sz="2000" spc="-5">
                <a:latin typeface="Times New Roman"/>
                <a:cs typeface="Times New Roman"/>
              </a:rPr>
              <a:t>system, </a:t>
            </a:r>
            <a:r>
              <a:rPr dirty="0" sz="2000">
                <a:latin typeface="Times New Roman"/>
                <a:cs typeface="Times New Roman"/>
              </a:rPr>
              <a:t>which </a:t>
            </a:r>
            <a:r>
              <a:rPr dirty="0" sz="2000" spc="-5">
                <a:latin typeface="Times New Roman"/>
                <a:cs typeface="Times New Roman"/>
              </a:rPr>
              <a:t>means </a:t>
            </a:r>
            <a:r>
              <a:rPr dirty="0" sz="2000">
                <a:latin typeface="Times New Roman"/>
                <a:cs typeface="Times New Roman"/>
              </a:rPr>
              <a:t>that it </a:t>
            </a:r>
            <a:r>
              <a:rPr dirty="0" sz="2000" spc="5">
                <a:latin typeface="Times New Roman"/>
                <a:cs typeface="Times New Roman"/>
              </a:rPr>
              <a:t>knows how </a:t>
            </a:r>
            <a:r>
              <a:rPr dirty="0" sz="2000">
                <a:latin typeface="Times New Roman"/>
                <a:cs typeface="Times New Roman"/>
              </a:rPr>
              <a:t>to act as a </a:t>
            </a:r>
            <a:r>
              <a:rPr dirty="0" sz="2000" spc="-5">
                <a:latin typeface="Times New Roman"/>
                <a:cs typeface="Times New Roman"/>
              </a:rPr>
              <a:t>traffic </a:t>
            </a:r>
            <a:r>
              <a:rPr dirty="0" sz="2000">
                <a:latin typeface="Times New Roman"/>
                <a:cs typeface="Times New Roman"/>
              </a:rPr>
              <a:t>cop to </a:t>
            </a:r>
            <a:r>
              <a:rPr dirty="0" sz="2000" spc="-5">
                <a:latin typeface="Times New Roman"/>
                <a:cs typeface="Times New Roman"/>
              </a:rPr>
              <a:t>make </a:t>
            </a:r>
            <a:r>
              <a:rPr dirty="0" sz="2000">
                <a:latin typeface="Times New Roman"/>
                <a:cs typeface="Times New Roman"/>
              </a:rPr>
              <a:t>things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happen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orderly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manner.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hypervisor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sits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at 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lowest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levels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hardware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environment.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45"/>
              <a:t> </a:t>
            </a:r>
            <a:r>
              <a:rPr dirty="0" sz="2400" spc="-20"/>
              <a:t>the</a:t>
            </a:r>
            <a:r>
              <a:rPr dirty="0" sz="2400" spc="-40"/>
              <a:t> </a:t>
            </a:r>
            <a:r>
              <a:rPr dirty="0" sz="2400" spc="-25"/>
              <a:t>Cloud</a:t>
            </a:r>
            <a:endParaRPr sz="2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2426"/>
            <a:ext cx="10823575" cy="4722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latin typeface="Times New Roman"/>
                <a:cs typeface="Times New Roman"/>
              </a:rPr>
              <a:t>Virtualization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latin typeface="Times New Roman"/>
                <a:cs typeface="Times New Roman"/>
              </a:rPr>
              <a:t>What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makes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virtualization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important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for</a:t>
            </a:r>
            <a:r>
              <a:rPr dirty="0" sz="2000" spc="-6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cloud?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-10">
                <a:latin typeface="Times New Roman"/>
                <a:cs typeface="Times New Roman"/>
              </a:rPr>
              <a:t>Virtualization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decouples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software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hardware.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latin typeface="Times New Roman"/>
                <a:cs typeface="Times New Roman"/>
              </a:rPr>
              <a:t>Decoupling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means</a:t>
            </a:r>
            <a:r>
              <a:rPr dirty="0" sz="2000">
                <a:latin typeface="Times New Roman"/>
                <a:cs typeface="Times New Roman"/>
              </a:rPr>
              <a:t> that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software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put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separate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container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 it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isolated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operating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systems.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latin typeface="Times New Roman"/>
                <a:cs typeface="Times New Roman"/>
              </a:rPr>
              <a:t>Applications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-10">
                <a:latin typeface="Times New Roman"/>
                <a:cs typeface="Times New Roman"/>
              </a:rPr>
              <a:t>Virtualization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 be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applied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very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broadly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just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about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everything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could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imagine:</a:t>
            </a:r>
            <a:endParaRPr sz="2000">
              <a:latin typeface="Times New Roman"/>
              <a:cs typeface="Times New Roman"/>
            </a:endParaRPr>
          </a:p>
          <a:p>
            <a:pPr marL="812800" indent="-343535">
              <a:lnSpc>
                <a:spcPct val="100000"/>
              </a:lnSpc>
              <a:buFont typeface="Arial MT"/>
              <a:buChar char="•"/>
              <a:tabLst>
                <a:tab pos="812165" algn="l"/>
                <a:tab pos="813435" algn="l"/>
              </a:tabLst>
            </a:pPr>
            <a:r>
              <a:rPr dirty="0" sz="2000" spc="-5">
                <a:latin typeface="Times New Roman"/>
                <a:cs typeface="Times New Roman"/>
              </a:rPr>
              <a:t>Memory</a:t>
            </a:r>
            <a:endParaRPr sz="2000">
              <a:latin typeface="Times New Roman"/>
              <a:cs typeface="Times New Roman"/>
            </a:endParaRPr>
          </a:p>
          <a:p>
            <a:pPr marL="812800" indent="-343535">
              <a:lnSpc>
                <a:spcPct val="100000"/>
              </a:lnSpc>
              <a:buFont typeface="Arial MT"/>
              <a:buChar char="•"/>
              <a:tabLst>
                <a:tab pos="812165" algn="l"/>
                <a:tab pos="813435" algn="l"/>
              </a:tabLst>
            </a:pPr>
            <a:r>
              <a:rPr dirty="0" sz="2000">
                <a:latin typeface="Times New Roman"/>
                <a:cs typeface="Times New Roman"/>
              </a:rPr>
              <a:t>Networks</a:t>
            </a:r>
            <a:endParaRPr sz="2000">
              <a:latin typeface="Times New Roman"/>
              <a:cs typeface="Times New Roman"/>
            </a:endParaRPr>
          </a:p>
          <a:p>
            <a:pPr marL="812800" indent="-343535">
              <a:lnSpc>
                <a:spcPct val="100000"/>
              </a:lnSpc>
              <a:buFont typeface="Arial MT"/>
              <a:buChar char="•"/>
              <a:tabLst>
                <a:tab pos="812165" algn="l"/>
                <a:tab pos="813435" algn="l"/>
              </a:tabLst>
            </a:pPr>
            <a:r>
              <a:rPr dirty="0" sz="2000">
                <a:latin typeface="Times New Roman"/>
                <a:cs typeface="Times New Roman"/>
              </a:rPr>
              <a:t>Storage</a:t>
            </a:r>
            <a:endParaRPr sz="2000">
              <a:latin typeface="Times New Roman"/>
              <a:cs typeface="Times New Roman"/>
            </a:endParaRPr>
          </a:p>
          <a:p>
            <a:pPr marL="812800" indent="-343535">
              <a:lnSpc>
                <a:spcPct val="100000"/>
              </a:lnSpc>
              <a:buFont typeface="Arial MT"/>
              <a:buChar char="•"/>
              <a:tabLst>
                <a:tab pos="812165" algn="l"/>
                <a:tab pos="813435" algn="l"/>
              </a:tabLst>
            </a:pPr>
            <a:r>
              <a:rPr dirty="0" sz="2000">
                <a:latin typeface="Times New Roman"/>
                <a:cs typeface="Times New Roman"/>
              </a:rPr>
              <a:t>Hardware</a:t>
            </a:r>
            <a:endParaRPr sz="2000">
              <a:latin typeface="Times New Roman"/>
              <a:cs typeface="Times New Roman"/>
            </a:endParaRPr>
          </a:p>
          <a:p>
            <a:pPr marL="812800" indent="-343535">
              <a:lnSpc>
                <a:spcPct val="100000"/>
              </a:lnSpc>
              <a:buFont typeface="Arial MT"/>
              <a:buChar char="•"/>
              <a:tabLst>
                <a:tab pos="812165" algn="l"/>
                <a:tab pos="813435" algn="l"/>
              </a:tabLst>
            </a:pPr>
            <a:r>
              <a:rPr dirty="0" sz="2000">
                <a:latin typeface="Times New Roman"/>
                <a:cs typeface="Times New Roman"/>
              </a:rPr>
              <a:t>Operating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systems</a:t>
            </a:r>
            <a:endParaRPr sz="2000">
              <a:latin typeface="Times New Roman"/>
              <a:cs typeface="Times New Roman"/>
            </a:endParaRPr>
          </a:p>
          <a:p>
            <a:pPr marL="812800" indent="-343535">
              <a:lnSpc>
                <a:spcPct val="100000"/>
              </a:lnSpc>
              <a:buFont typeface="Arial MT"/>
              <a:buChar char="•"/>
              <a:tabLst>
                <a:tab pos="812165" algn="l"/>
                <a:tab pos="813435" algn="l"/>
              </a:tabLst>
            </a:pPr>
            <a:r>
              <a:rPr dirty="0" sz="2000">
                <a:latin typeface="Times New Roman"/>
                <a:cs typeface="Times New Roman"/>
              </a:rPr>
              <a:t>Applications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45"/>
              <a:t> </a:t>
            </a:r>
            <a:r>
              <a:rPr dirty="0" sz="2400" spc="-20"/>
              <a:t>the</a:t>
            </a:r>
            <a:r>
              <a:rPr dirty="0" sz="2400" spc="-40"/>
              <a:t> </a:t>
            </a:r>
            <a:r>
              <a:rPr dirty="0" sz="2400" spc="-25"/>
              <a:t>Cloud</a:t>
            </a:r>
            <a:endParaRPr sz="2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2426"/>
            <a:ext cx="10811510" cy="5027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latin typeface="Times New Roman"/>
                <a:cs typeface="Times New Roman"/>
              </a:rPr>
              <a:t>Virtualisation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-5" b="1">
                <a:latin typeface="Times New Roman"/>
                <a:cs typeface="Times New Roman"/>
              </a:rPr>
              <a:t>Hardware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abstraction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and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management: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333375">
              <a:lnSpc>
                <a:spcPct val="100000"/>
              </a:lnSpc>
            </a:pPr>
            <a:r>
              <a:rPr dirty="0" sz="2000" spc="-10">
                <a:latin typeface="Times New Roman"/>
                <a:cs typeface="Times New Roman"/>
              </a:rPr>
              <a:t>Virtualization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abstracts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hardware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assets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allowing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single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piece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be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multiple tasks.</a:t>
            </a:r>
            <a:r>
              <a:rPr dirty="0" sz="2000">
                <a:latin typeface="Times New Roman"/>
                <a:cs typeface="Times New Roman"/>
              </a:rPr>
              <a:t> Hardware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abstraction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results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File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system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virtualization: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dirty="0" sz="2000" spc="-15">
                <a:latin typeface="Times New Roman"/>
                <a:cs typeface="Times New Roman"/>
              </a:rPr>
              <a:t>Virtual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machines</a:t>
            </a:r>
            <a:r>
              <a:rPr dirty="0" sz="2000">
                <a:latin typeface="Times New Roman"/>
                <a:cs typeface="Times New Roman"/>
              </a:rPr>
              <a:t> can </a:t>
            </a:r>
            <a:r>
              <a:rPr dirty="0" sz="2000" spc="-5">
                <a:latin typeface="Times New Roman"/>
                <a:cs typeface="Times New Roman"/>
              </a:rPr>
              <a:t>access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different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file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systems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storage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resources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common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interface.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10" b="1">
                <a:latin typeface="Times New Roman"/>
                <a:cs typeface="Times New Roman"/>
              </a:rPr>
              <a:t>Virtual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symmetric</a:t>
            </a:r>
            <a:r>
              <a:rPr dirty="0" sz="2000" spc="-5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multiprocessing: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single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virtual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machine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 </a:t>
            </a:r>
            <a:r>
              <a:rPr dirty="0" sz="2000" spc="-5">
                <a:latin typeface="Times New Roman"/>
                <a:cs typeface="Times New Roman"/>
              </a:rPr>
              <a:t>multiple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physical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processors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simultaneously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thus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pretend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be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imes New Roman"/>
                <a:cs typeface="Times New Roman"/>
              </a:rPr>
              <a:t>server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cluster.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also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5">
                <a:latin typeface="Times New Roman"/>
                <a:cs typeface="Times New Roman"/>
              </a:rPr>
              <a:t> emulate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fairly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large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grid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physical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servers.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10" b="1">
                <a:latin typeface="Times New Roman"/>
                <a:cs typeface="Times New Roman"/>
              </a:rPr>
              <a:t>Virtual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high-availability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support: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virtual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machine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fails,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virtual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machine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needs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-5">
                <a:latin typeface="Times New Roman"/>
                <a:cs typeface="Times New Roman"/>
              </a:rPr>
              <a:t>automatically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restart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another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server.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45"/>
              <a:t> </a:t>
            </a:r>
            <a:r>
              <a:rPr dirty="0" sz="2400" spc="-20"/>
              <a:t>the</a:t>
            </a:r>
            <a:r>
              <a:rPr dirty="0" sz="2400" spc="-40"/>
              <a:t> </a:t>
            </a:r>
            <a:r>
              <a:rPr dirty="0" sz="2400" spc="-25"/>
              <a:t>Cloud</a:t>
            </a:r>
            <a:endParaRPr sz="2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2426"/>
            <a:ext cx="11075035" cy="44176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latin typeface="Times New Roman"/>
                <a:cs typeface="Times New Roman"/>
              </a:rPr>
              <a:t>Virtualization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-5" b="1">
                <a:latin typeface="Times New Roman"/>
                <a:cs typeface="Times New Roman"/>
              </a:rPr>
              <a:t>Hardware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abstraction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and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management: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b="1">
                <a:latin typeface="Times New Roman"/>
                <a:cs typeface="Times New Roman"/>
              </a:rPr>
              <a:t>Distributed</a:t>
            </a:r>
            <a:r>
              <a:rPr dirty="0" sz="2000" spc="-65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resource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scheduler:</a:t>
            </a:r>
            <a:endParaRPr sz="2000">
              <a:latin typeface="Times New Roman"/>
              <a:cs typeface="Times New Roman"/>
            </a:endParaRPr>
          </a:p>
          <a:p>
            <a:pPr marL="469900" marR="17145">
              <a:lnSpc>
                <a:spcPct val="100000"/>
              </a:lnSpc>
            </a:pPr>
            <a:r>
              <a:rPr dirty="0" sz="2000" spc="-65">
                <a:latin typeface="Times New Roman"/>
                <a:cs typeface="Times New Roman"/>
              </a:rPr>
              <a:t>You </a:t>
            </a:r>
            <a:r>
              <a:rPr dirty="0" sz="2000">
                <a:latin typeface="Times New Roman"/>
                <a:cs typeface="Times New Roman"/>
              </a:rPr>
              <a:t>could think of the scheduler as being the </a:t>
            </a:r>
            <a:r>
              <a:rPr dirty="0" sz="2000" spc="-5">
                <a:latin typeface="Times New Roman"/>
                <a:cs typeface="Times New Roman"/>
              </a:rPr>
              <a:t>super-hypervisor </a:t>
            </a:r>
            <a:r>
              <a:rPr dirty="0" sz="2000">
                <a:latin typeface="Times New Roman"/>
                <a:cs typeface="Times New Roman"/>
              </a:rPr>
              <a:t>that </a:t>
            </a:r>
            <a:r>
              <a:rPr dirty="0" sz="2000" spc="-5">
                <a:latin typeface="Times New Roman"/>
                <a:cs typeface="Times New Roman"/>
              </a:rPr>
              <a:t>manages all </a:t>
            </a:r>
            <a:r>
              <a:rPr dirty="0" sz="2000">
                <a:latin typeface="Times New Roman"/>
                <a:cs typeface="Times New Roman"/>
              </a:rPr>
              <a:t>the other hypervisors.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mechanism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assigns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balances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computing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capability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dynamically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across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collection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hardware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resources that support the virtual </a:t>
            </a:r>
            <a:r>
              <a:rPr dirty="0" sz="2000" spc="-5">
                <a:latin typeface="Times New Roman"/>
                <a:cs typeface="Times New Roman"/>
              </a:rPr>
              <a:t>machines. </a:t>
            </a:r>
            <a:r>
              <a:rPr dirty="0" sz="2000">
                <a:latin typeface="Times New Roman"/>
                <a:cs typeface="Times New Roman"/>
              </a:rPr>
              <a:t>Therefore, a process can be </a:t>
            </a:r>
            <a:r>
              <a:rPr dirty="0" sz="2000" spc="-5">
                <a:latin typeface="Times New Roman"/>
                <a:cs typeface="Times New Roman"/>
              </a:rPr>
              <a:t>moved to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5">
                <a:latin typeface="Times New Roman"/>
                <a:cs typeface="Times New Roman"/>
              </a:rPr>
              <a:t>different </a:t>
            </a:r>
            <a:r>
              <a:rPr dirty="0" sz="2000">
                <a:latin typeface="Times New Roman"/>
                <a:cs typeface="Times New Roman"/>
              </a:rPr>
              <a:t>resource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becomes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available.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419100" indent="-407034">
              <a:lnSpc>
                <a:spcPct val="100000"/>
              </a:lnSpc>
              <a:buFont typeface="Arial MT"/>
              <a:buChar char="•"/>
              <a:tabLst>
                <a:tab pos="419100" algn="l"/>
                <a:tab pos="419734" algn="l"/>
              </a:tabLst>
            </a:pPr>
            <a:r>
              <a:rPr dirty="0" sz="2000" spc="-10" b="1">
                <a:latin typeface="Times New Roman"/>
                <a:cs typeface="Times New Roman"/>
              </a:rPr>
              <a:t>Virtual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infrastructure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client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console:</a:t>
            </a:r>
            <a:endParaRPr sz="200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This console provides an interface that allows </a:t>
            </a:r>
            <a:r>
              <a:rPr dirty="0" sz="2000" spc="-5">
                <a:latin typeface="Times New Roman"/>
                <a:cs typeface="Times New Roman"/>
              </a:rPr>
              <a:t>administrators </a:t>
            </a:r>
            <a:r>
              <a:rPr dirty="0" sz="2000">
                <a:latin typeface="Times New Roman"/>
                <a:cs typeface="Times New Roman"/>
              </a:rPr>
              <a:t>to connect </a:t>
            </a:r>
            <a:r>
              <a:rPr dirty="0" sz="2000" spc="-5">
                <a:latin typeface="Times New Roman"/>
                <a:cs typeface="Times New Roman"/>
              </a:rPr>
              <a:t>remotely </a:t>
            </a:r>
            <a:r>
              <a:rPr dirty="0" sz="2000">
                <a:latin typeface="Times New Roman"/>
                <a:cs typeface="Times New Roman"/>
              </a:rPr>
              <a:t>to virtual center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management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servers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individual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hypervisor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 that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server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hypervisor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 be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managed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manually.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45"/>
              <a:t> </a:t>
            </a:r>
            <a:r>
              <a:rPr dirty="0" sz="2400" spc="-20"/>
              <a:t>the</a:t>
            </a:r>
            <a:r>
              <a:rPr dirty="0" sz="2400" spc="-40"/>
              <a:t> </a:t>
            </a:r>
            <a:r>
              <a:rPr dirty="0" sz="2400" spc="-25"/>
              <a:t>Cloud</a:t>
            </a:r>
            <a:endParaRPr sz="2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2426"/>
            <a:ext cx="3317240" cy="2588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Managing</a:t>
            </a:r>
            <a:r>
              <a:rPr dirty="0" sz="2400" spc="-6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Virtualization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Times New Roman"/>
              <a:cs typeface="Times New Roman"/>
            </a:endParaRPr>
          </a:p>
          <a:p>
            <a:pPr marL="812800" indent="-343535">
              <a:lnSpc>
                <a:spcPct val="100000"/>
              </a:lnSpc>
              <a:buFont typeface="Arial MT"/>
              <a:buChar char="•"/>
              <a:tabLst>
                <a:tab pos="812165" algn="l"/>
                <a:tab pos="813435" algn="l"/>
              </a:tabLst>
            </a:pPr>
            <a:r>
              <a:rPr dirty="0" sz="2000">
                <a:latin typeface="Times New Roman"/>
                <a:cs typeface="Times New Roman"/>
              </a:rPr>
              <a:t>Foundational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Issues</a:t>
            </a:r>
            <a:endParaRPr sz="2000">
              <a:latin typeface="Times New Roman"/>
              <a:cs typeface="Times New Roman"/>
            </a:endParaRPr>
          </a:p>
          <a:p>
            <a:pPr marL="812800" indent="-343535">
              <a:lnSpc>
                <a:spcPct val="100000"/>
              </a:lnSpc>
              <a:buFont typeface="Arial MT"/>
              <a:buChar char="•"/>
              <a:tabLst>
                <a:tab pos="812165" algn="l"/>
                <a:tab pos="813435" algn="l"/>
              </a:tabLst>
            </a:pPr>
            <a:r>
              <a:rPr dirty="0" sz="2000">
                <a:latin typeface="Times New Roman"/>
                <a:cs typeface="Times New Roman"/>
              </a:rPr>
              <a:t>Business</a:t>
            </a:r>
            <a:r>
              <a:rPr dirty="0" sz="2000" spc="-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Considerations</a:t>
            </a:r>
            <a:endParaRPr sz="2000">
              <a:latin typeface="Times New Roman"/>
              <a:cs typeface="Times New Roman"/>
            </a:endParaRPr>
          </a:p>
          <a:p>
            <a:pPr marL="812800" indent="-343535">
              <a:lnSpc>
                <a:spcPct val="100000"/>
              </a:lnSpc>
              <a:buFont typeface="Arial MT"/>
              <a:buChar char="•"/>
              <a:tabLst>
                <a:tab pos="812165" algn="l"/>
                <a:tab pos="813435" algn="l"/>
              </a:tabLst>
            </a:pPr>
            <a:r>
              <a:rPr dirty="0" sz="2000">
                <a:latin typeface="Times New Roman"/>
                <a:cs typeface="Times New Roman"/>
              </a:rPr>
              <a:t>Provisioning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Software</a:t>
            </a:r>
            <a:endParaRPr sz="2000">
              <a:latin typeface="Times New Roman"/>
              <a:cs typeface="Times New Roman"/>
            </a:endParaRPr>
          </a:p>
          <a:p>
            <a:pPr marL="812800" indent="-343535">
              <a:lnSpc>
                <a:spcPct val="100000"/>
              </a:lnSpc>
              <a:buFont typeface="Arial MT"/>
              <a:buChar char="•"/>
              <a:tabLst>
                <a:tab pos="812165" algn="l"/>
                <a:tab pos="813435" algn="l"/>
              </a:tabLst>
            </a:pPr>
            <a:r>
              <a:rPr dirty="0" sz="2000" spc="-10">
                <a:latin typeface="Times New Roman"/>
                <a:cs typeface="Times New Roman"/>
              </a:rPr>
              <a:t>Virtualizing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Storage</a:t>
            </a:r>
            <a:endParaRPr sz="2000">
              <a:latin typeface="Times New Roman"/>
              <a:cs typeface="Times New Roman"/>
            </a:endParaRPr>
          </a:p>
          <a:p>
            <a:pPr marL="812800" indent="-343535">
              <a:lnSpc>
                <a:spcPct val="100000"/>
              </a:lnSpc>
              <a:buFont typeface="Arial MT"/>
              <a:buChar char="•"/>
              <a:tabLst>
                <a:tab pos="812165" algn="l"/>
                <a:tab pos="813435" algn="l"/>
              </a:tabLst>
            </a:pPr>
            <a:r>
              <a:rPr dirty="0" sz="2000">
                <a:latin typeface="Times New Roman"/>
                <a:cs typeface="Times New Roman"/>
              </a:rPr>
              <a:t>Hardware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Provisioning</a:t>
            </a:r>
            <a:endParaRPr sz="2000">
              <a:latin typeface="Times New Roman"/>
              <a:cs typeface="Times New Roman"/>
            </a:endParaRPr>
          </a:p>
          <a:p>
            <a:pPr marL="812800" indent="-34353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812165" algn="l"/>
                <a:tab pos="813435" algn="l"/>
              </a:tabLst>
            </a:pPr>
            <a:r>
              <a:rPr dirty="0" sz="2000">
                <a:latin typeface="Times New Roman"/>
                <a:cs typeface="Times New Roman"/>
              </a:rPr>
              <a:t>Security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Issues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45"/>
              <a:t> </a:t>
            </a:r>
            <a:r>
              <a:rPr dirty="0" sz="2400" spc="-20"/>
              <a:t>the</a:t>
            </a:r>
            <a:r>
              <a:rPr dirty="0" sz="2400" spc="-40"/>
              <a:t> </a:t>
            </a:r>
            <a:r>
              <a:rPr dirty="0" sz="2400" spc="-25"/>
              <a:t>Cloud</a:t>
            </a:r>
            <a:endParaRPr sz="2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2426"/>
            <a:ext cx="11021060" cy="5027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Managing</a:t>
            </a:r>
            <a:r>
              <a:rPr dirty="0" sz="2400" spc="-6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Virtualization</a:t>
            </a:r>
            <a:endParaRPr sz="2400">
              <a:latin typeface="Times New Roman"/>
              <a:cs typeface="Times New Roman"/>
            </a:endParaRPr>
          </a:p>
          <a:p>
            <a:pPr marL="12700" marR="249554">
              <a:lnSpc>
                <a:spcPct val="200000"/>
              </a:lnSpc>
              <a:spcBef>
                <a:spcPts val="495"/>
              </a:spcBef>
            </a:pP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computing</a:t>
            </a:r>
            <a:r>
              <a:rPr dirty="0" sz="2000">
                <a:latin typeface="Times New Roman"/>
                <a:cs typeface="Times New Roman"/>
              </a:rPr>
              <a:t> 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operate</a:t>
            </a:r>
            <a:r>
              <a:rPr dirty="0" sz="2000" spc="-15">
                <a:latin typeface="Times New Roman"/>
                <a:cs typeface="Times New Roman"/>
              </a:rPr>
              <a:t> consistently,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service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has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track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all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virtualized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resources.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service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must </a:t>
            </a:r>
            <a:r>
              <a:rPr dirty="0" sz="2000">
                <a:latin typeface="Times New Roman"/>
                <a:cs typeface="Times New Roman"/>
              </a:rPr>
              <a:t>keep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track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endParaRPr sz="2000">
              <a:latin typeface="Times New Roman"/>
              <a:cs typeface="Times New Roman"/>
            </a:endParaRPr>
          </a:p>
          <a:p>
            <a:pPr marL="812800" indent="-343535">
              <a:lnSpc>
                <a:spcPct val="100000"/>
              </a:lnSpc>
              <a:buFont typeface="Arial MT"/>
              <a:buChar char="•"/>
              <a:tabLst>
                <a:tab pos="812165" algn="l"/>
                <a:tab pos="813435" algn="l"/>
              </a:tabLst>
            </a:pPr>
            <a:r>
              <a:rPr dirty="0" sz="2000" spc="-10" b="1">
                <a:latin typeface="Times New Roman"/>
                <a:cs typeface="Times New Roman"/>
              </a:rPr>
              <a:t>Where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everything</a:t>
            </a:r>
            <a:r>
              <a:rPr dirty="0" sz="2000" spc="-6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is</a:t>
            </a:r>
            <a:endParaRPr sz="2000">
              <a:latin typeface="Times New Roman"/>
              <a:cs typeface="Times New Roman"/>
            </a:endParaRPr>
          </a:p>
          <a:p>
            <a:pPr marL="812800" indent="-343535">
              <a:lnSpc>
                <a:spcPct val="100000"/>
              </a:lnSpc>
              <a:buFont typeface="Arial MT"/>
              <a:buChar char="•"/>
              <a:tabLst>
                <a:tab pos="812165" algn="l"/>
                <a:tab pos="813435" algn="l"/>
              </a:tabLst>
            </a:pPr>
            <a:r>
              <a:rPr dirty="0" sz="2000" b="1">
                <a:latin typeface="Times New Roman"/>
                <a:cs typeface="Times New Roman"/>
              </a:rPr>
              <a:t>What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everything</a:t>
            </a:r>
            <a:r>
              <a:rPr dirty="0" sz="2000" spc="-5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has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to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accomplish</a:t>
            </a:r>
            <a:endParaRPr sz="2000">
              <a:latin typeface="Times New Roman"/>
              <a:cs typeface="Times New Roman"/>
            </a:endParaRPr>
          </a:p>
          <a:p>
            <a:pPr marL="812800" indent="-34353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812165" algn="l"/>
                <a:tab pos="813435" algn="l"/>
              </a:tabLst>
            </a:pPr>
            <a:r>
              <a:rPr dirty="0" sz="2000" b="1">
                <a:latin typeface="Times New Roman"/>
                <a:cs typeface="Times New Roman"/>
              </a:rPr>
              <a:t>For</a:t>
            </a:r>
            <a:r>
              <a:rPr dirty="0" sz="2000" spc="-6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what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purpose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latin typeface="Times New Roman"/>
                <a:cs typeface="Times New Roman"/>
              </a:rPr>
              <a:t>Foundational</a:t>
            </a:r>
            <a:r>
              <a:rPr dirty="0" sz="2000" spc="-7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Issues: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Managing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virtual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environment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involves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some</a:t>
            </a:r>
            <a:r>
              <a:rPr dirty="0" sz="2000">
                <a:latin typeface="Times New Roman"/>
                <a:cs typeface="Times New Roman"/>
              </a:rPr>
              <a:t> foundational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issues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determine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how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well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components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function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system.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These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issues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include: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812800" indent="-343535">
              <a:lnSpc>
                <a:spcPct val="100000"/>
              </a:lnSpc>
              <a:buFont typeface="Arial MT"/>
              <a:buChar char="•"/>
              <a:tabLst>
                <a:tab pos="812165" algn="l"/>
                <a:tab pos="813435" algn="l"/>
              </a:tabLst>
            </a:pPr>
            <a:r>
              <a:rPr dirty="0" sz="2000" b="1">
                <a:latin typeface="Times New Roman"/>
                <a:cs typeface="Times New Roman"/>
              </a:rPr>
              <a:t>How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licenses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are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managed</a:t>
            </a:r>
            <a:endParaRPr sz="2000">
              <a:latin typeface="Times New Roman"/>
              <a:cs typeface="Times New Roman"/>
            </a:endParaRPr>
          </a:p>
          <a:p>
            <a:pPr marL="812800" indent="-343535">
              <a:lnSpc>
                <a:spcPct val="100000"/>
              </a:lnSpc>
              <a:buFont typeface="Arial MT"/>
              <a:buChar char="•"/>
              <a:tabLst>
                <a:tab pos="812165" algn="l"/>
                <a:tab pos="813435" algn="l"/>
              </a:tabLst>
            </a:pPr>
            <a:r>
              <a:rPr dirty="0" sz="2000" b="1">
                <a:latin typeface="Times New Roman"/>
                <a:cs typeface="Times New Roman"/>
              </a:rPr>
              <a:t>How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workloads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are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controlled</a:t>
            </a:r>
            <a:endParaRPr sz="2000">
              <a:latin typeface="Times New Roman"/>
              <a:cs typeface="Times New Roman"/>
            </a:endParaRPr>
          </a:p>
          <a:p>
            <a:pPr marL="812800" indent="-343535">
              <a:lnSpc>
                <a:spcPct val="100000"/>
              </a:lnSpc>
              <a:buFont typeface="Arial MT"/>
              <a:buChar char="•"/>
              <a:tabLst>
                <a:tab pos="812165" algn="l"/>
                <a:tab pos="813435" algn="l"/>
              </a:tabLst>
            </a:pPr>
            <a:r>
              <a:rPr dirty="0" sz="2000" b="1">
                <a:latin typeface="Times New Roman"/>
                <a:cs typeface="Times New Roman"/>
              </a:rPr>
              <a:t>How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the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network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itself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is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managed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45"/>
              <a:t> </a:t>
            </a:r>
            <a:r>
              <a:rPr dirty="0" sz="2400" spc="-20"/>
              <a:t>the</a:t>
            </a:r>
            <a:r>
              <a:rPr dirty="0" sz="2400" spc="-40"/>
              <a:t> </a:t>
            </a:r>
            <a:r>
              <a:rPr dirty="0" sz="2400" spc="-25"/>
              <a:t>Cloud</a:t>
            </a:r>
            <a:endParaRPr sz="2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7891" y="371983"/>
            <a:ext cx="28898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latin typeface="Arial"/>
                <a:cs typeface="Arial"/>
              </a:rPr>
              <a:t>Managing</a:t>
            </a:r>
            <a:r>
              <a:rPr dirty="0" sz="2400" spc="-70" b="1">
                <a:latin typeface="Arial"/>
                <a:cs typeface="Arial"/>
              </a:rPr>
              <a:t> </a:t>
            </a:r>
            <a:r>
              <a:rPr dirty="0" sz="2400" spc="-20" b="1">
                <a:latin typeface="Arial"/>
                <a:cs typeface="Arial"/>
              </a:rPr>
              <a:t>the</a:t>
            </a:r>
            <a:r>
              <a:rPr dirty="0" sz="2400" spc="-65" b="1">
                <a:latin typeface="Arial"/>
                <a:cs typeface="Arial"/>
              </a:rPr>
              <a:t> </a:t>
            </a:r>
            <a:r>
              <a:rPr dirty="0" sz="2400" spc="-25" b="1">
                <a:latin typeface="Arial"/>
                <a:cs typeface="Arial"/>
              </a:rPr>
              <a:t>Cloud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5660" y="6465214"/>
            <a:ext cx="1809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36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26178" y="2794254"/>
            <a:ext cx="3900170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25" b="1">
                <a:latin typeface="Arial"/>
                <a:cs typeface="Arial"/>
              </a:rPr>
              <a:t>Foundational</a:t>
            </a:r>
            <a:r>
              <a:rPr dirty="0" sz="3200" spc="-125" b="1">
                <a:latin typeface="Arial"/>
                <a:cs typeface="Arial"/>
              </a:rPr>
              <a:t> </a:t>
            </a:r>
            <a:r>
              <a:rPr dirty="0" sz="3200" spc="-25" b="1">
                <a:latin typeface="Arial"/>
                <a:cs typeface="Arial"/>
              </a:rPr>
              <a:t>Issues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2426"/>
            <a:ext cx="11083925" cy="5271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Managing</a:t>
            </a:r>
            <a:r>
              <a:rPr dirty="0" sz="2400" spc="-6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Virtualization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latin typeface="Times New Roman"/>
                <a:cs typeface="Times New Roman"/>
              </a:rPr>
              <a:t>Foundational</a:t>
            </a:r>
            <a:r>
              <a:rPr dirty="0" sz="2000" spc="-7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Issues: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b="1">
                <a:latin typeface="Times New Roman"/>
                <a:cs typeface="Times New Roman"/>
              </a:rPr>
              <a:t>License</a:t>
            </a:r>
            <a:r>
              <a:rPr dirty="0" sz="2000" spc="-5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management:</a:t>
            </a:r>
            <a:endParaRPr sz="2000">
              <a:latin typeface="Times New Roman"/>
              <a:cs typeface="Times New Roman"/>
            </a:endParaRPr>
          </a:p>
          <a:p>
            <a:pPr marL="469900" marR="74295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Many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license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agreements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tie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license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fees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physical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servers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rather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virtual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servers.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Resolve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these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licenses before using the associated software in a virtual environment. The constraints of such licenses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may become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obstacle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efficiency.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b="1">
                <a:latin typeface="Times New Roman"/>
                <a:cs typeface="Times New Roman"/>
              </a:rPr>
              <a:t>Service</a:t>
            </a:r>
            <a:r>
              <a:rPr dirty="0" sz="2000" spc="-6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levels:</a:t>
            </a:r>
            <a:endParaRPr sz="200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Measuring, </a:t>
            </a:r>
            <a:r>
              <a:rPr dirty="0" sz="2000" spc="-5">
                <a:latin typeface="Times New Roman"/>
                <a:cs typeface="Times New Roman"/>
              </a:rPr>
              <a:t>managing, </a:t>
            </a:r>
            <a:r>
              <a:rPr dirty="0" sz="2000">
                <a:latin typeface="Times New Roman"/>
                <a:cs typeface="Times New Roman"/>
              </a:rPr>
              <a:t>and </a:t>
            </a:r>
            <a:r>
              <a:rPr dirty="0" sz="2000" spc="-5">
                <a:latin typeface="Times New Roman"/>
                <a:cs typeface="Times New Roman"/>
              </a:rPr>
              <a:t>maintaining </a:t>
            </a:r>
            <a:r>
              <a:rPr dirty="0" sz="2000">
                <a:latin typeface="Times New Roman"/>
                <a:cs typeface="Times New Roman"/>
              </a:rPr>
              <a:t>service </a:t>
            </a:r>
            <a:r>
              <a:rPr dirty="0" sz="2000" spc="-5">
                <a:latin typeface="Times New Roman"/>
                <a:cs typeface="Times New Roman"/>
              </a:rPr>
              <a:t>levels </a:t>
            </a:r>
            <a:r>
              <a:rPr dirty="0" sz="2000">
                <a:latin typeface="Times New Roman"/>
                <a:cs typeface="Times New Roman"/>
              </a:rPr>
              <a:t>can </a:t>
            </a:r>
            <a:r>
              <a:rPr dirty="0" sz="2000" spc="-5">
                <a:latin typeface="Times New Roman"/>
                <a:cs typeface="Times New Roman"/>
              </a:rPr>
              <a:t>become more complicated simply </a:t>
            </a:r>
            <a:r>
              <a:rPr dirty="0" sz="2000">
                <a:latin typeface="Times New Roman"/>
                <a:cs typeface="Times New Roman"/>
              </a:rPr>
              <a:t>because the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environment </a:t>
            </a:r>
            <a:r>
              <a:rPr dirty="0" sz="2000" spc="-5">
                <a:latin typeface="Times New Roman"/>
                <a:cs typeface="Times New Roman"/>
              </a:rPr>
              <a:t>itself </a:t>
            </a:r>
            <a:r>
              <a:rPr dirty="0" sz="2000">
                <a:latin typeface="Times New Roman"/>
                <a:cs typeface="Times New Roman"/>
              </a:rPr>
              <a:t>is </a:t>
            </a:r>
            <a:r>
              <a:rPr dirty="0" sz="2000" spc="-5">
                <a:latin typeface="Times New Roman"/>
                <a:cs typeface="Times New Roman"/>
              </a:rPr>
              <a:t>more complex. </a:t>
            </a:r>
            <a:r>
              <a:rPr dirty="0" sz="2000">
                <a:latin typeface="Times New Roman"/>
                <a:cs typeface="Times New Roman"/>
              </a:rPr>
              <a:t>When cloud </a:t>
            </a:r>
            <a:r>
              <a:rPr dirty="0" sz="2000" spc="-5">
                <a:latin typeface="Times New Roman"/>
                <a:cs typeface="Times New Roman"/>
              </a:rPr>
              <a:t>computing </a:t>
            </a:r>
            <a:r>
              <a:rPr dirty="0" sz="2000">
                <a:latin typeface="Times New Roman"/>
                <a:cs typeface="Times New Roman"/>
              </a:rPr>
              <a:t>is added in to the </a:t>
            </a:r>
            <a:r>
              <a:rPr dirty="0" sz="2000" spc="-5">
                <a:latin typeface="Times New Roman"/>
                <a:cs typeface="Times New Roman"/>
              </a:rPr>
              <a:t>mix, </a:t>
            </a:r>
            <a:r>
              <a:rPr dirty="0" sz="2000">
                <a:latin typeface="Times New Roman"/>
                <a:cs typeface="Times New Roman"/>
              </a:rPr>
              <a:t>the cloud </a:t>
            </a:r>
            <a:r>
              <a:rPr dirty="0" sz="2000" spc="-5">
                <a:latin typeface="Times New Roman"/>
                <a:cs typeface="Times New Roman"/>
              </a:rPr>
              <a:t>consumer </a:t>
            </a:r>
            <a:r>
              <a:rPr dirty="0" sz="2000">
                <a:latin typeface="Times New Roman"/>
                <a:cs typeface="Times New Roman"/>
              </a:rPr>
              <a:t> 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responsible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establishing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levels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both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internally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virtualized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environments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well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those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living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b="1">
                <a:latin typeface="Times New Roman"/>
                <a:cs typeface="Times New Roman"/>
              </a:rPr>
              <a:t>Network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management: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The real</a:t>
            </a:r>
            <a:r>
              <a:rPr dirty="0" sz="2000" spc="-10">
                <a:latin typeface="Times New Roman"/>
                <a:cs typeface="Times New Roman"/>
              </a:rPr>
              <a:t> target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network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management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becomes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virtual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network,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which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may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harder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-5">
                <a:latin typeface="Times New Roman"/>
                <a:cs typeface="Times New Roman"/>
              </a:rPr>
              <a:t>manage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than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physical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network.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45"/>
              <a:t> </a:t>
            </a:r>
            <a:r>
              <a:rPr dirty="0" sz="2400" spc="-20"/>
              <a:t>the</a:t>
            </a:r>
            <a:r>
              <a:rPr dirty="0" sz="2400" spc="-40"/>
              <a:t> </a:t>
            </a:r>
            <a:r>
              <a:rPr dirty="0" sz="2400" spc="-25"/>
              <a:t>Cloud</a:t>
            </a:r>
            <a:endParaRPr sz="24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2426"/>
            <a:ext cx="10994390" cy="3747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Managing</a:t>
            </a:r>
            <a:r>
              <a:rPr dirty="0" sz="2400" spc="-6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Virtualization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latin typeface="Times New Roman"/>
                <a:cs typeface="Times New Roman"/>
              </a:rPr>
              <a:t>Foundational</a:t>
            </a:r>
            <a:r>
              <a:rPr dirty="0" sz="2000" spc="-7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Issues: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15" b="1">
                <a:latin typeface="Times New Roman"/>
                <a:cs typeface="Times New Roman"/>
              </a:rPr>
              <a:t>Workload</a:t>
            </a:r>
            <a:r>
              <a:rPr dirty="0" sz="2000" spc="-6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administration:</a:t>
            </a:r>
            <a:endParaRPr sz="200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Set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policies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-5">
                <a:latin typeface="Times New Roman"/>
                <a:cs typeface="Times New Roman"/>
              </a:rPr>
              <a:t>determine </a:t>
            </a:r>
            <a:r>
              <a:rPr dirty="0" sz="2000" spc="5">
                <a:latin typeface="Times New Roman"/>
                <a:cs typeface="Times New Roman"/>
              </a:rPr>
              <a:t>how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new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resources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 provisioned,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under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what </a:t>
            </a:r>
            <a:r>
              <a:rPr dirty="0" sz="2000" spc="-5">
                <a:latin typeface="Times New Roman"/>
                <a:cs typeface="Times New Roman"/>
              </a:rPr>
              <a:t>circumstances.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Before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new resource can be introduced, it needs to be approved by the </a:t>
            </a:r>
            <a:r>
              <a:rPr dirty="0" sz="2000" spc="-5">
                <a:latin typeface="Times New Roman"/>
                <a:cs typeface="Times New Roman"/>
              </a:rPr>
              <a:t>management. </a:t>
            </a:r>
            <a:r>
              <a:rPr dirty="0" sz="2000">
                <a:latin typeface="Times New Roman"/>
                <a:cs typeface="Times New Roman"/>
              </a:rPr>
              <a:t>Also, the </a:t>
            </a:r>
            <a:r>
              <a:rPr dirty="0" sz="2000" spc="-5">
                <a:latin typeface="Times New Roman"/>
                <a:cs typeface="Times New Roman"/>
              </a:rPr>
              <a:t>administrator </a:t>
            </a:r>
            <a:r>
              <a:rPr dirty="0" sz="2000">
                <a:latin typeface="Times New Roman"/>
                <a:cs typeface="Times New Roman"/>
              </a:rPr>
              <a:t> has</a:t>
            </a:r>
            <a:r>
              <a:rPr dirty="0" sz="2000" spc="-5">
                <a:latin typeface="Times New Roman"/>
                <a:cs typeface="Times New Roman"/>
              </a:rPr>
              <a:t> 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 sure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right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security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policies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included.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b="1">
                <a:latin typeface="Times New Roman"/>
                <a:cs typeface="Times New Roman"/>
              </a:rPr>
              <a:t>Capacity</a:t>
            </a:r>
            <a:r>
              <a:rPr dirty="0" sz="2000" spc="-6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planning: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All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servers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 </a:t>
            </a:r>
            <a:r>
              <a:rPr dirty="0" sz="2000" spc="5">
                <a:latin typeface="Times New Roman"/>
                <a:cs typeface="Times New Roman"/>
              </a:rPr>
              <a:t>not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deliver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same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capacity.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With </a:t>
            </a:r>
            <a:r>
              <a:rPr dirty="0" sz="2000" spc="-5">
                <a:latin typeface="Times New Roman"/>
                <a:cs typeface="Times New Roman"/>
              </a:rPr>
              <a:t>virtualization,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more </a:t>
            </a:r>
            <a:r>
              <a:rPr dirty="0" sz="2000">
                <a:latin typeface="Times New Roman"/>
                <a:cs typeface="Times New Roman"/>
              </a:rPr>
              <a:t>control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hardware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purchases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 plan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network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resources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accordingly.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45"/>
              <a:t> </a:t>
            </a:r>
            <a:r>
              <a:rPr dirty="0" sz="2400" spc="-20"/>
              <a:t>the</a:t>
            </a:r>
            <a:r>
              <a:rPr dirty="0" sz="2400" spc="-40"/>
              <a:t> </a:t>
            </a:r>
            <a:r>
              <a:rPr dirty="0" sz="2400" spc="-25"/>
              <a:t>Cloud</a:t>
            </a:r>
            <a:endParaRPr sz="2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7891" y="371983"/>
            <a:ext cx="28898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latin typeface="Arial"/>
                <a:cs typeface="Arial"/>
              </a:rPr>
              <a:t>Managing</a:t>
            </a:r>
            <a:r>
              <a:rPr dirty="0" sz="2400" spc="-70" b="1">
                <a:latin typeface="Arial"/>
                <a:cs typeface="Arial"/>
              </a:rPr>
              <a:t> </a:t>
            </a:r>
            <a:r>
              <a:rPr dirty="0" sz="2400" spc="-20" b="1">
                <a:latin typeface="Arial"/>
                <a:cs typeface="Arial"/>
              </a:rPr>
              <a:t>the</a:t>
            </a:r>
            <a:r>
              <a:rPr dirty="0" sz="2400" spc="-65" b="1">
                <a:latin typeface="Arial"/>
                <a:cs typeface="Arial"/>
              </a:rPr>
              <a:t> </a:t>
            </a:r>
            <a:r>
              <a:rPr dirty="0" sz="2400" spc="-25" b="1">
                <a:latin typeface="Arial"/>
                <a:cs typeface="Arial"/>
              </a:rPr>
              <a:t>Cloud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5660" y="6465214"/>
            <a:ext cx="1809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39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56405" y="2794254"/>
            <a:ext cx="4839335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25" b="1">
                <a:latin typeface="Arial"/>
                <a:cs typeface="Arial"/>
              </a:rPr>
              <a:t>Business</a:t>
            </a:r>
            <a:r>
              <a:rPr dirty="0" sz="3200" spc="-110" b="1">
                <a:latin typeface="Arial"/>
                <a:cs typeface="Arial"/>
              </a:rPr>
              <a:t> </a:t>
            </a:r>
            <a:r>
              <a:rPr dirty="0" sz="3200" spc="-25" b="1">
                <a:latin typeface="Arial"/>
                <a:cs typeface="Arial"/>
              </a:rPr>
              <a:t>Considerations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143457"/>
            <a:ext cx="8110855" cy="31108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Outcome: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Times New Roman"/>
              <a:cs typeface="Times New Roman"/>
            </a:endParaRPr>
          </a:p>
          <a:p>
            <a:pPr marL="50419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imes New Roman"/>
                <a:cs typeface="Times New Roman"/>
              </a:rPr>
              <a:t>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module,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expected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750">
              <a:latin typeface="Times New Roman"/>
              <a:cs typeface="Times New Roman"/>
            </a:endParaRPr>
          </a:p>
          <a:p>
            <a:pPr marL="1304290" indent="-34353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1304290" algn="l"/>
                <a:tab pos="1304925" algn="l"/>
              </a:tabLst>
            </a:pPr>
            <a:r>
              <a:rPr dirty="0" sz="2000">
                <a:latin typeface="Times New Roman"/>
                <a:cs typeface="Times New Roman"/>
              </a:rPr>
              <a:t>Outline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important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considerations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when</a:t>
            </a:r>
            <a:r>
              <a:rPr dirty="0" sz="2000" spc="-5">
                <a:latin typeface="Times New Roman"/>
                <a:cs typeface="Times New Roman"/>
              </a:rPr>
              <a:t> moving </a:t>
            </a:r>
            <a:r>
              <a:rPr dirty="0" sz="2000">
                <a:latin typeface="Times New Roman"/>
                <a:cs typeface="Times New Roman"/>
              </a:rPr>
              <a:t>to cloud.</a:t>
            </a:r>
            <a:endParaRPr sz="2000">
              <a:latin typeface="Times New Roman"/>
              <a:cs typeface="Times New Roman"/>
            </a:endParaRPr>
          </a:p>
          <a:p>
            <a:pPr marL="1304290" marR="5080" indent="-342900">
              <a:lnSpc>
                <a:spcPts val="3600"/>
              </a:lnSpc>
              <a:spcBef>
                <a:spcPts val="320"/>
              </a:spcBef>
              <a:buFont typeface="Arial MT"/>
              <a:buChar char="•"/>
              <a:tabLst>
                <a:tab pos="1304290" algn="l"/>
                <a:tab pos="1304925" algn="l"/>
              </a:tabLst>
            </a:pPr>
            <a:r>
              <a:rPr dirty="0" sz="2000">
                <a:latin typeface="Times New Roman"/>
                <a:cs typeface="Times New Roman"/>
              </a:rPr>
              <a:t>Outline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important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considerations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designing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 proof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concept.</a:t>
            </a:r>
            <a:endParaRPr sz="2000">
              <a:latin typeface="Times New Roman"/>
              <a:cs typeface="Times New Roman"/>
            </a:endParaRPr>
          </a:p>
          <a:p>
            <a:pPr marL="1304290" indent="-343535">
              <a:lnSpc>
                <a:spcPct val="100000"/>
              </a:lnSpc>
              <a:spcBef>
                <a:spcPts val="880"/>
              </a:spcBef>
              <a:buFont typeface="Arial MT"/>
              <a:buChar char="•"/>
              <a:tabLst>
                <a:tab pos="1304290" algn="l"/>
                <a:tab pos="1304925" algn="l"/>
              </a:tabLst>
            </a:pPr>
            <a:r>
              <a:rPr dirty="0" sz="2000">
                <a:latin typeface="Times New Roman"/>
                <a:cs typeface="Times New Roman"/>
              </a:rPr>
              <a:t>Identify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risks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consequences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computing.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40260" y="6465214"/>
            <a:ext cx="2317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10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45"/>
              <a:t> </a:t>
            </a:r>
            <a:r>
              <a:rPr dirty="0" sz="2400" spc="-20"/>
              <a:t>the</a:t>
            </a:r>
            <a:r>
              <a:rPr dirty="0" sz="2400" spc="-40"/>
              <a:t> </a:t>
            </a:r>
            <a:r>
              <a:rPr dirty="0" sz="2400" spc="-25"/>
              <a:t>Cloud</a:t>
            </a:r>
            <a:endParaRPr sz="24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0077" y="1000455"/>
            <a:ext cx="11097260" cy="55765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Managing</a:t>
            </a:r>
            <a:r>
              <a:rPr dirty="0" sz="2400" spc="-7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Virtualization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2000" b="1">
                <a:latin typeface="Times New Roman"/>
                <a:cs typeface="Times New Roman"/>
              </a:rPr>
              <a:t>Important</a:t>
            </a:r>
            <a:r>
              <a:rPr dirty="0" sz="2000" spc="-6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Business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Considerations: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business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 </a:t>
            </a:r>
            <a:r>
              <a:rPr dirty="0" sz="2000" spc="-5">
                <a:latin typeface="Times New Roman"/>
                <a:cs typeface="Times New Roman"/>
              </a:rPr>
              <a:t>virtualized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storage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backup,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recovery,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disaster</a:t>
            </a:r>
            <a:r>
              <a:rPr dirty="0" sz="2000" spc="-15">
                <a:latin typeface="Times New Roman"/>
                <a:cs typeface="Times New Roman"/>
              </a:rPr>
              <a:t> recovery.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Virtualized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storage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reinforce or replace existing backup and recovery </a:t>
            </a:r>
            <a:r>
              <a:rPr dirty="0" sz="2000" spc="-5">
                <a:latin typeface="Times New Roman"/>
                <a:cs typeface="Times New Roman"/>
              </a:rPr>
              <a:t>capabilities. </a:t>
            </a:r>
            <a:r>
              <a:rPr dirty="0" sz="2000">
                <a:latin typeface="Times New Roman"/>
                <a:cs typeface="Times New Roman"/>
              </a:rPr>
              <a:t>It can </a:t>
            </a:r>
            <a:r>
              <a:rPr dirty="0" sz="2000" spc="-5">
                <a:latin typeface="Times New Roman"/>
                <a:cs typeface="Times New Roman"/>
              </a:rPr>
              <a:t>also </a:t>
            </a:r>
            <a:r>
              <a:rPr dirty="0" sz="2000">
                <a:latin typeface="Times New Roman"/>
                <a:cs typeface="Times New Roman"/>
              </a:rPr>
              <a:t>create </a:t>
            </a:r>
            <a:r>
              <a:rPr dirty="0" sz="2000" spc="-5">
                <a:latin typeface="Times New Roman"/>
                <a:cs typeface="Times New Roman"/>
              </a:rPr>
              <a:t>mirrored systems </a:t>
            </a:r>
            <a:r>
              <a:rPr dirty="0" sz="2000">
                <a:latin typeface="Times New Roman"/>
                <a:cs typeface="Times New Roman"/>
              </a:rPr>
              <a:t> (duplicates of </a:t>
            </a:r>
            <a:r>
              <a:rPr dirty="0" sz="2000" spc="-5">
                <a:latin typeface="Times New Roman"/>
                <a:cs typeface="Times New Roman"/>
              </a:rPr>
              <a:t>all system </a:t>
            </a:r>
            <a:r>
              <a:rPr dirty="0" sz="2000">
                <a:latin typeface="Times New Roman"/>
                <a:cs typeface="Times New Roman"/>
              </a:rPr>
              <a:t>components) and, thus, </a:t>
            </a:r>
            <a:r>
              <a:rPr dirty="0" sz="2000" spc="-5">
                <a:latin typeface="Times New Roman"/>
                <a:cs typeface="Times New Roman"/>
              </a:rPr>
              <a:t>might </a:t>
            </a:r>
            <a:r>
              <a:rPr dirty="0" sz="2000">
                <a:latin typeface="Times New Roman"/>
                <a:cs typeface="Times New Roman"/>
              </a:rPr>
              <a:t>participate in </a:t>
            </a:r>
            <a:r>
              <a:rPr dirty="0" sz="2000" spc="-5">
                <a:latin typeface="Times New Roman"/>
                <a:cs typeface="Times New Roman"/>
              </a:rPr>
              <a:t>disaster-recovery </a:t>
            </a:r>
            <a:r>
              <a:rPr dirty="0" sz="2000">
                <a:latin typeface="Times New Roman"/>
                <a:cs typeface="Times New Roman"/>
              </a:rPr>
              <a:t>plans. This issue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must </a:t>
            </a:r>
            <a:r>
              <a:rPr dirty="0" sz="2000">
                <a:latin typeface="Times New Roman"/>
                <a:cs typeface="Times New Roman"/>
              </a:rPr>
              <a:t>be resolved both for internally </a:t>
            </a:r>
            <a:r>
              <a:rPr dirty="0" sz="2000" spc="-5">
                <a:latin typeface="Times New Roman"/>
                <a:cs typeface="Times New Roman"/>
              </a:rPr>
              <a:t>virtualized </a:t>
            </a:r>
            <a:r>
              <a:rPr dirty="0" sz="2000">
                <a:latin typeface="Times New Roman"/>
                <a:cs typeface="Times New Roman"/>
              </a:rPr>
              <a:t>environments as well as for those leveraging external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business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investing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its </a:t>
            </a:r>
            <a:r>
              <a:rPr dirty="0" sz="2000" spc="5">
                <a:latin typeface="Times New Roman"/>
                <a:cs typeface="Times New Roman"/>
              </a:rPr>
              <a:t>own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private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 perform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backups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whole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virtual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machines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collections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virtual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machines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any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given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state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disk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files.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marR="4064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A business leveraging </a:t>
            </a:r>
            <a:r>
              <a:rPr dirty="0" sz="2000" spc="-5">
                <a:latin typeface="Times New Roman"/>
                <a:cs typeface="Times New Roman"/>
              </a:rPr>
              <a:t>virtualization </a:t>
            </a:r>
            <a:r>
              <a:rPr dirty="0" sz="2000">
                <a:latin typeface="Times New Roman"/>
                <a:cs typeface="Times New Roman"/>
              </a:rPr>
              <a:t>for a private cloud or a service </a:t>
            </a:r>
            <a:r>
              <a:rPr dirty="0" sz="2000" spc="-10">
                <a:latin typeface="Times New Roman"/>
                <a:cs typeface="Times New Roman"/>
              </a:rPr>
              <a:t>provider, </a:t>
            </a:r>
            <a:r>
              <a:rPr dirty="0" sz="2000" spc="-5">
                <a:latin typeface="Times New Roman"/>
                <a:cs typeface="Times New Roman"/>
              </a:rPr>
              <a:t>must manage </a:t>
            </a:r>
            <a:r>
              <a:rPr dirty="0" sz="2000">
                <a:latin typeface="Times New Roman"/>
                <a:cs typeface="Times New Roman"/>
              </a:rPr>
              <a:t>the service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levels </a:t>
            </a:r>
            <a:r>
              <a:rPr dirty="0" sz="2000">
                <a:latin typeface="Times New Roman"/>
                <a:cs typeface="Times New Roman"/>
              </a:rPr>
              <a:t>of the applications running in a virtualized environment. The </a:t>
            </a:r>
            <a:r>
              <a:rPr dirty="0" sz="2000" spc="-5">
                <a:latin typeface="Times New Roman"/>
                <a:cs typeface="Times New Roman"/>
              </a:rPr>
              <a:t>actual information </a:t>
            </a:r>
            <a:r>
              <a:rPr dirty="0" sz="2000">
                <a:latin typeface="Times New Roman"/>
                <a:cs typeface="Times New Roman"/>
              </a:rPr>
              <a:t>delay from disk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varies for data held </a:t>
            </a:r>
            <a:r>
              <a:rPr dirty="0" sz="2000" spc="-20">
                <a:latin typeface="Times New Roman"/>
                <a:cs typeface="Times New Roman"/>
              </a:rPr>
              <a:t>locally, </a:t>
            </a:r>
            <a:r>
              <a:rPr dirty="0" sz="2000">
                <a:latin typeface="Times New Roman"/>
                <a:cs typeface="Times New Roman"/>
              </a:rPr>
              <a:t>data held on a storage area network (SAN), and data held on network </a:t>
            </a:r>
            <a:r>
              <a:rPr dirty="0" sz="2000" spc="-5">
                <a:latin typeface="Times New Roman"/>
                <a:cs typeface="Times New Roman"/>
              </a:rPr>
              <a:t>access </a:t>
            </a:r>
            <a:r>
              <a:rPr dirty="0" sz="2000">
                <a:latin typeface="Times New Roman"/>
                <a:cs typeface="Times New Roman"/>
              </a:rPr>
              <a:t> storage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(NAS),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delay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differences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may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matter.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35">
                <a:latin typeface="Times New Roman"/>
                <a:cs typeface="Times New Roman"/>
              </a:rPr>
              <a:t>Test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different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storage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options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against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levels.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run,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establish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capacity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planning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support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likely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growth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resource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requirement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43384" y="6427114"/>
            <a:ext cx="1028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45"/>
              <a:t> </a:t>
            </a:r>
            <a:r>
              <a:rPr dirty="0" sz="2400" spc="-20"/>
              <a:t>the</a:t>
            </a:r>
            <a:r>
              <a:rPr dirty="0" sz="2400" spc="-40"/>
              <a:t> </a:t>
            </a:r>
            <a:r>
              <a:rPr dirty="0" sz="2400" spc="-25"/>
              <a:t>Cloud</a:t>
            </a:r>
            <a:endParaRPr sz="24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20983" y="1039367"/>
            <a:ext cx="890016" cy="115976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12977" y="6578575"/>
            <a:ext cx="3736975" cy="307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285"/>
              </a:lnSpc>
            </a:pPr>
            <a:r>
              <a:rPr dirty="0" sz="2000">
                <a:latin typeface="Times New Roman"/>
                <a:cs typeface="Times New Roman"/>
              </a:rPr>
              <a:t>any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(or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virtual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machine).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2426"/>
            <a:ext cx="10876280" cy="4661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Managing</a:t>
            </a:r>
            <a:r>
              <a:rPr dirty="0" sz="2400" spc="-6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Virtualization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-5" b="1">
                <a:latin typeface="Times New Roman"/>
                <a:cs typeface="Times New Roman"/>
              </a:rPr>
              <a:t>Provisioning</a:t>
            </a:r>
            <a:r>
              <a:rPr dirty="0" sz="2000" spc="-5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software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Provisioning software allows to create new virtual </a:t>
            </a:r>
            <a:r>
              <a:rPr dirty="0" sz="2000" spc="-5">
                <a:latin typeface="Times New Roman"/>
                <a:cs typeface="Times New Roman"/>
              </a:rPr>
              <a:t>machines </a:t>
            </a:r>
            <a:r>
              <a:rPr dirty="0" sz="2000">
                <a:latin typeface="Times New Roman"/>
                <a:cs typeface="Times New Roman"/>
              </a:rPr>
              <a:t>and </a:t>
            </a:r>
            <a:r>
              <a:rPr dirty="0" sz="2000" spc="-5">
                <a:latin typeface="Times New Roman"/>
                <a:cs typeface="Times New Roman"/>
              </a:rPr>
              <a:t>modify </a:t>
            </a:r>
            <a:r>
              <a:rPr dirty="0" sz="2000">
                <a:latin typeface="Times New Roman"/>
                <a:cs typeface="Times New Roman"/>
              </a:rPr>
              <a:t>existing ones to add or reduce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resources.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enables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management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-5">
                <a:latin typeface="Times New Roman"/>
                <a:cs typeface="Times New Roman"/>
              </a:rPr>
              <a:t>prioritize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actions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based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company’s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key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performance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indicators.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enables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following: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Migration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running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virtual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machines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one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physical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server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another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Times New Roman"/>
                <a:cs typeface="Times New Roman"/>
              </a:rPr>
              <a:t>Automatic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restart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failed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virtual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machine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separate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physical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server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Clustering,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grouping,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virtual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machines</a:t>
            </a:r>
            <a:r>
              <a:rPr dirty="0" sz="2000">
                <a:latin typeface="Times New Roman"/>
                <a:cs typeface="Times New Roman"/>
              </a:rPr>
              <a:t> across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different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physical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servers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-5" b="1">
                <a:latin typeface="Times New Roman"/>
                <a:cs typeface="Times New Roman"/>
              </a:rPr>
              <a:t>Hardware</a:t>
            </a:r>
            <a:r>
              <a:rPr dirty="0" sz="2000" spc="-5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Provisioning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Provisioning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allocating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virtual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machine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specific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server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central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console.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45"/>
              <a:t> </a:t>
            </a:r>
            <a:r>
              <a:rPr dirty="0" sz="2400" spc="-20"/>
              <a:t>the</a:t>
            </a:r>
            <a:r>
              <a:rPr dirty="0" sz="2400" spc="-40"/>
              <a:t> </a:t>
            </a:r>
            <a:r>
              <a:rPr dirty="0" sz="2400" spc="-25"/>
              <a:t>Cloud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30968" y="1239011"/>
            <a:ext cx="1456944" cy="75895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62743" y="4245864"/>
            <a:ext cx="2045207" cy="120548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2426"/>
            <a:ext cx="11078210" cy="25279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Managing</a:t>
            </a:r>
            <a:r>
              <a:rPr dirty="0" sz="2400" spc="-6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Virtualization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2000" spc="-10" b="1">
                <a:latin typeface="Times New Roman"/>
                <a:cs typeface="Times New Roman"/>
              </a:rPr>
              <a:t>Virtualizing</a:t>
            </a:r>
            <a:r>
              <a:rPr dirty="0" sz="2000" spc="-6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storage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Times New Roman"/>
                <a:cs typeface="Times New Roman"/>
              </a:rPr>
              <a:t>Organizations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also </a:t>
            </a:r>
            <a:r>
              <a:rPr dirty="0" sz="2000">
                <a:latin typeface="Times New Roman"/>
                <a:cs typeface="Times New Roman"/>
              </a:rPr>
              <a:t>need 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virtualize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storage.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addition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data,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virtual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machine images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need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stored.</a:t>
            </a:r>
            <a:endParaRPr sz="2000">
              <a:latin typeface="Times New Roman"/>
              <a:cs typeface="Times New Roman"/>
            </a:endParaRPr>
          </a:p>
          <a:p>
            <a:pPr marL="355600" marR="183515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When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virtual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machines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not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 use,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they are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stored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 disk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files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instantiated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at 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moment’s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notice.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currently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works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Network-Attached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Storage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(NAS)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rather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than Storage</a:t>
            </a:r>
            <a:r>
              <a:rPr dirty="0" sz="2000" spc="-1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Network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(SAN)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imes New Roman"/>
                <a:cs typeface="Times New Roman"/>
              </a:rPr>
              <a:t>because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NAS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 </a:t>
            </a:r>
            <a:r>
              <a:rPr dirty="0" sz="2000" spc="-5">
                <a:latin typeface="Times New Roman"/>
                <a:cs typeface="Times New Roman"/>
              </a:rPr>
              <a:t>less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expensive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flexible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SAN.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45"/>
              <a:t> </a:t>
            </a:r>
            <a:r>
              <a:rPr dirty="0" sz="2400" spc="-20"/>
              <a:t>the</a:t>
            </a:r>
            <a:r>
              <a:rPr dirty="0" sz="2400" spc="-40"/>
              <a:t> </a:t>
            </a:r>
            <a:r>
              <a:rPr dirty="0" sz="2400" spc="-25"/>
              <a:t>Cloud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31564" y="3701796"/>
            <a:ext cx="3561588" cy="30190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20400" y="1100327"/>
            <a:ext cx="987551" cy="78028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2426"/>
            <a:ext cx="11091545" cy="4661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Managing</a:t>
            </a:r>
            <a:r>
              <a:rPr dirty="0" sz="2400" spc="-6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Virtualization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2000" b="1">
                <a:latin typeface="Times New Roman"/>
                <a:cs typeface="Times New Roman"/>
              </a:rPr>
              <a:t>Security</a:t>
            </a:r>
            <a:r>
              <a:rPr dirty="0" sz="2000" spc="-6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issues</a:t>
            </a:r>
            <a:endParaRPr sz="2000">
              <a:latin typeface="Times New Roman"/>
              <a:cs typeface="Times New Roman"/>
            </a:endParaRPr>
          </a:p>
          <a:p>
            <a:pPr marL="12700" marR="109283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Using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virtual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machines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complicates</a:t>
            </a:r>
            <a:r>
              <a:rPr dirty="0" sz="2000">
                <a:latin typeface="Times New Roman"/>
                <a:cs typeface="Times New Roman"/>
              </a:rPr>
              <a:t> IT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security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because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 involves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protecting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virtual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machines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(or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collections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</a:t>
            </a:r>
            <a:r>
              <a:rPr dirty="0" sz="2000" spc="-5">
                <a:latin typeface="Times New Roman"/>
                <a:cs typeface="Times New Roman"/>
              </a:rPr>
              <a:t>them). Some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issues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b="1">
                <a:latin typeface="Times New Roman"/>
                <a:cs typeface="Times New Roman"/>
              </a:rPr>
              <a:t>Network</a:t>
            </a:r>
            <a:r>
              <a:rPr dirty="0" sz="2000" spc="-5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monitoring</a:t>
            </a:r>
            <a:endParaRPr sz="200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Current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network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defenses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based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physical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networks.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virtualized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environment,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network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 longer physical; </a:t>
            </a:r>
            <a:r>
              <a:rPr dirty="0" sz="2000" spc="-5">
                <a:latin typeface="Times New Roman"/>
                <a:cs typeface="Times New Roman"/>
              </a:rPr>
              <a:t>its configuration </a:t>
            </a:r>
            <a:r>
              <a:rPr dirty="0" sz="2000">
                <a:latin typeface="Times New Roman"/>
                <a:cs typeface="Times New Roman"/>
              </a:rPr>
              <a:t>can actually change </a:t>
            </a:r>
            <a:r>
              <a:rPr dirty="0" sz="2000" spc="-15">
                <a:latin typeface="Times New Roman"/>
                <a:cs typeface="Times New Roman"/>
              </a:rPr>
              <a:t>dynamically, </a:t>
            </a:r>
            <a:r>
              <a:rPr dirty="0" sz="2000">
                <a:latin typeface="Times New Roman"/>
                <a:cs typeface="Times New Roman"/>
              </a:rPr>
              <a:t>which </a:t>
            </a:r>
            <a:r>
              <a:rPr dirty="0" sz="2000" spc="-5">
                <a:latin typeface="Times New Roman"/>
                <a:cs typeface="Times New Roman"/>
              </a:rPr>
              <a:t>makes </a:t>
            </a:r>
            <a:r>
              <a:rPr dirty="0" sz="2000">
                <a:latin typeface="Times New Roman"/>
                <a:cs typeface="Times New Roman"/>
              </a:rPr>
              <a:t>network </a:t>
            </a:r>
            <a:r>
              <a:rPr dirty="0" sz="2000" spc="-5">
                <a:latin typeface="Times New Roman"/>
                <a:cs typeface="Times New Roman"/>
              </a:rPr>
              <a:t>monitoring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difficult. </a:t>
            </a:r>
            <a:r>
              <a:rPr dirty="0" sz="2000" spc="-75">
                <a:latin typeface="Times New Roman"/>
                <a:cs typeface="Times New Roman"/>
              </a:rPr>
              <a:t>To </a:t>
            </a:r>
            <a:r>
              <a:rPr dirty="0" sz="2000">
                <a:latin typeface="Times New Roman"/>
                <a:cs typeface="Times New Roman"/>
              </a:rPr>
              <a:t>fix this </a:t>
            </a:r>
            <a:r>
              <a:rPr dirty="0" sz="2000" spc="-5">
                <a:latin typeface="Times New Roman"/>
                <a:cs typeface="Times New Roman"/>
              </a:rPr>
              <a:t>problem, </a:t>
            </a:r>
            <a:r>
              <a:rPr dirty="0" sz="2000">
                <a:latin typeface="Times New Roman"/>
                <a:cs typeface="Times New Roman"/>
              </a:rPr>
              <a:t>you </a:t>
            </a:r>
            <a:r>
              <a:rPr dirty="0" sz="2000" spc="-10">
                <a:latin typeface="Times New Roman"/>
                <a:cs typeface="Times New Roman"/>
              </a:rPr>
              <a:t>must </a:t>
            </a:r>
            <a:r>
              <a:rPr dirty="0" sz="2000">
                <a:latin typeface="Times New Roman"/>
                <a:cs typeface="Times New Roman"/>
              </a:rPr>
              <a:t>have software products (available from </a:t>
            </a:r>
            <a:r>
              <a:rPr dirty="0" sz="2000" spc="-5">
                <a:latin typeface="Times New Roman"/>
                <a:cs typeface="Times New Roman"/>
              </a:rPr>
              <a:t>companies </a:t>
            </a:r>
            <a:r>
              <a:rPr dirty="0" sz="2000">
                <a:latin typeface="Times New Roman"/>
                <a:cs typeface="Times New Roman"/>
              </a:rPr>
              <a:t>such as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VMWare, </a:t>
            </a:r>
            <a:r>
              <a:rPr dirty="0" sz="2000">
                <a:latin typeface="Times New Roman"/>
                <a:cs typeface="Times New Roman"/>
              </a:rPr>
              <a:t>IBM, Hewlett-Packard, and CA) that can </a:t>
            </a:r>
            <a:r>
              <a:rPr dirty="0" sz="2000" spc="-5">
                <a:latin typeface="Times New Roman"/>
                <a:cs typeface="Times New Roman"/>
              </a:rPr>
              <a:t>monitor </a:t>
            </a:r>
            <a:r>
              <a:rPr dirty="0" sz="2000">
                <a:latin typeface="Times New Roman"/>
                <a:cs typeface="Times New Roman"/>
              </a:rPr>
              <a:t>virtual networks </a:t>
            </a:r>
            <a:r>
              <a:rPr dirty="0" sz="2000" spc="5">
                <a:latin typeface="Times New Roman"/>
                <a:cs typeface="Times New Roman"/>
              </a:rPr>
              <a:t>and, </a:t>
            </a:r>
            <a:r>
              <a:rPr dirty="0" sz="2000" spc="-20">
                <a:latin typeface="Times New Roman"/>
                <a:cs typeface="Times New Roman"/>
              </a:rPr>
              <a:t>ultimately, </a:t>
            </a:r>
            <a:r>
              <a:rPr dirty="0" sz="2000" spc="-5">
                <a:latin typeface="Times New Roman"/>
                <a:cs typeface="Times New Roman"/>
              </a:rPr>
              <a:t>dynamic </a:t>
            </a:r>
            <a:r>
              <a:rPr dirty="0" sz="2000">
                <a:latin typeface="Times New Roman"/>
                <a:cs typeface="Times New Roman"/>
              </a:rPr>
              <a:t> virtual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networks.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b="1">
                <a:latin typeface="Times New Roman"/>
                <a:cs typeface="Times New Roman"/>
              </a:rPr>
              <a:t>Hypervisors</a:t>
            </a:r>
            <a:endParaRPr sz="2000">
              <a:latin typeface="Times New Roman"/>
              <a:cs typeface="Times New Roman"/>
            </a:endParaRPr>
          </a:p>
          <a:p>
            <a:pPr marL="469900" marR="14859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Just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OS </a:t>
            </a:r>
            <a:r>
              <a:rPr dirty="0" sz="2000" spc="-5">
                <a:latin typeface="Times New Roman"/>
                <a:cs typeface="Times New Roman"/>
              </a:rPr>
              <a:t>attack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 </a:t>
            </a:r>
            <a:r>
              <a:rPr dirty="0" sz="2000">
                <a:latin typeface="Times New Roman"/>
                <a:cs typeface="Times New Roman"/>
              </a:rPr>
              <a:t>possible,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hacker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 </a:t>
            </a:r>
            <a:r>
              <a:rPr dirty="0" sz="2000" spc="-5">
                <a:latin typeface="Times New Roman"/>
                <a:cs typeface="Times New Roman"/>
              </a:rPr>
              <a:t>take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control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10">
                <a:latin typeface="Times New Roman"/>
                <a:cs typeface="Times New Roman"/>
              </a:rPr>
              <a:t>hypervisor.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If 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hacker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gains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control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hypervisor,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gains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control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everything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controls;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therefore,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could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damage.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45"/>
              <a:t> </a:t>
            </a:r>
            <a:r>
              <a:rPr dirty="0" sz="2400" spc="-20"/>
              <a:t>the</a:t>
            </a:r>
            <a:r>
              <a:rPr dirty="0" sz="2400" spc="-40"/>
              <a:t> </a:t>
            </a:r>
            <a:r>
              <a:rPr dirty="0" sz="2400" spc="-25"/>
              <a:t>Cloud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54411" y="2164079"/>
            <a:ext cx="1437131" cy="86258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41152" y="4288535"/>
            <a:ext cx="850392" cy="92201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2426"/>
            <a:ext cx="11142980" cy="40519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Managing</a:t>
            </a:r>
            <a:r>
              <a:rPr dirty="0" sz="2400" spc="-6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Virtualization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latin typeface="Times New Roman"/>
                <a:cs typeface="Times New Roman"/>
              </a:rPr>
              <a:t>Security</a:t>
            </a:r>
            <a:r>
              <a:rPr dirty="0" sz="2000" spc="-6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issues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b="1">
                <a:latin typeface="Times New Roman"/>
                <a:cs typeface="Times New Roman"/>
              </a:rPr>
              <a:t>Configuration</a:t>
            </a:r>
            <a:r>
              <a:rPr dirty="0" sz="2000" spc="-5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and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change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management</a:t>
            </a:r>
            <a:endParaRPr sz="200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simple </a:t>
            </a:r>
            <a:r>
              <a:rPr dirty="0" sz="2000">
                <a:latin typeface="Times New Roman"/>
                <a:cs typeface="Times New Roman"/>
              </a:rPr>
              <a:t>act of changing configurations or patching the software on virtual </a:t>
            </a:r>
            <a:r>
              <a:rPr dirty="0" sz="2000" spc="-5">
                <a:latin typeface="Times New Roman"/>
                <a:cs typeface="Times New Roman"/>
              </a:rPr>
              <a:t>machines becomes much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complex</a:t>
            </a:r>
            <a:r>
              <a:rPr dirty="0" sz="2000">
                <a:latin typeface="Times New Roman"/>
                <a:cs typeface="Times New Roman"/>
              </a:rPr>
              <a:t> if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software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locked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away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virtual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images; </a:t>
            </a:r>
            <a:r>
              <a:rPr dirty="0" sz="2000">
                <a:latin typeface="Times New Roman"/>
                <a:cs typeface="Times New Roman"/>
              </a:rPr>
              <a:t>in 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virtual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world,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you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longer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fixed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static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address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update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configuration.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algn="just" marL="355600" indent="-342900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dirty="0" sz="2000" b="1">
                <a:latin typeface="Times New Roman"/>
                <a:cs typeface="Times New Roman"/>
              </a:rPr>
              <a:t>Perimeter</a:t>
            </a:r>
            <a:r>
              <a:rPr dirty="0" sz="2000" spc="-9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security</a:t>
            </a:r>
            <a:endParaRPr sz="2000">
              <a:latin typeface="Times New Roman"/>
              <a:cs typeface="Times New Roman"/>
            </a:endParaRPr>
          </a:p>
          <a:p>
            <a:pPr algn="just" marL="469900" marR="254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Providing </a:t>
            </a:r>
            <a:r>
              <a:rPr dirty="0" sz="2000" spc="-5">
                <a:latin typeface="Times New Roman"/>
                <a:cs typeface="Times New Roman"/>
              </a:rPr>
              <a:t>perimeter </a:t>
            </a:r>
            <a:r>
              <a:rPr dirty="0" sz="2000" spc="-15">
                <a:latin typeface="Times New Roman"/>
                <a:cs typeface="Times New Roman"/>
              </a:rPr>
              <a:t>security, </a:t>
            </a:r>
            <a:r>
              <a:rPr dirty="0" sz="2000">
                <a:latin typeface="Times New Roman"/>
                <a:cs typeface="Times New Roman"/>
              </a:rPr>
              <a:t>such as firewalls, in a virtual environment is a </a:t>
            </a:r>
            <a:r>
              <a:rPr dirty="0" sz="2000" spc="-5">
                <a:latin typeface="Times New Roman"/>
                <a:cs typeface="Times New Roman"/>
              </a:rPr>
              <a:t>little more complicated </a:t>
            </a:r>
            <a:r>
              <a:rPr dirty="0" sz="2000">
                <a:latin typeface="Times New Roman"/>
                <a:cs typeface="Times New Roman"/>
              </a:rPr>
              <a:t>than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normal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network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because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some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virtual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servers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outside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firewall.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will </a:t>
            </a:r>
            <a:r>
              <a:rPr dirty="0" sz="2000">
                <a:latin typeface="Times New Roman"/>
                <a:cs typeface="Times New Roman"/>
              </a:rPr>
              <a:t>be the</a:t>
            </a:r>
            <a:r>
              <a:rPr dirty="0" sz="2000" spc="-5">
                <a:latin typeface="Times New Roman"/>
                <a:cs typeface="Times New Roman"/>
              </a:rPr>
              <a:t> responsibility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</a:t>
            </a:r>
            <a:r>
              <a:rPr dirty="0" sz="2000" spc="-4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provider.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45"/>
              <a:t> </a:t>
            </a:r>
            <a:r>
              <a:rPr dirty="0" sz="2400" spc="-20"/>
              <a:t>the</a:t>
            </a:r>
            <a:r>
              <a:rPr dirty="0" sz="2400" spc="-40"/>
              <a:t> </a:t>
            </a:r>
            <a:r>
              <a:rPr dirty="0" sz="2400" spc="-25"/>
              <a:t>Cloud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73640" y="1252727"/>
            <a:ext cx="1949196" cy="117043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30640" y="5135879"/>
            <a:ext cx="2819400" cy="158496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7891" y="371983"/>
            <a:ext cx="28898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latin typeface="Arial"/>
                <a:cs typeface="Arial"/>
              </a:rPr>
              <a:t>Managing</a:t>
            </a:r>
            <a:r>
              <a:rPr dirty="0" sz="2400" spc="-70" b="1">
                <a:latin typeface="Arial"/>
                <a:cs typeface="Arial"/>
              </a:rPr>
              <a:t> </a:t>
            </a:r>
            <a:r>
              <a:rPr dirty="0" sz="2400" spc="-20" b="1">
                <a:latin typeface="Arial"/>
                <a:cs typeface="Arial"/>
              </a:rPr>
              <a:t>the</a:t>
            </a:r>
            <a:r>
              <a:rPr dirty="0" sz="2400" spc="-65" b="1">
                <a:latin typeface="Arial"/>
                <a:cs typeface="Arial"/>
              </a:rPr>
              <a:t> </a:t>
            </a:r>
            <a:r>
              <a:rPr dirty="0" sz="2400" spc="-25" b="1">
                <a:latin typeface="Arial"/>
                <a:cs typeface="Arial"/>
              </a:rPr>
              <a:t>Cloud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5660" y="6465214"/>
            <a:ext cx="1809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45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25955" y="2788157"/>
            <a:ext cx="9500235" cy="1244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037965" marR="5080" indent="-4025900">
              <a:lnSpc>
                <a:spcPct val="100000"/>
              </a:lnSpc>
              <a:spcBef>
                <a:spcPts val="95"/>
              </a:spcBef>
            </a:pPr>
            <a:r>
              <a:rPr dirty="0" sz="4000" spc="-30" b="1">
                <a:latin typeface="Arial"/>
                <a:cs typeface="Arial"/>
              </a:rPr>
              <a:t>Managing</a:t>
            </a:r>
            <a:r>
              <a:rPr dirty="0" sz="4000" spc="-5" b="1">
                <a:latin typeface="Arial"/>
                <a:cs typeface="Arial"/>
              </a:rPr>
              <a:t> </a:t>
            </a:r>
            <a:r>
              <a:rPr dirty="0" sz="4000" spc="-25" b="1">
                <a:latin typeface="Arial"/>
                <a:cs typeface="Arial"/>
              </a:rPr>
              <a:t>Desktops</a:t>
            </a:r>
            <a:r>
              <a:rPr dirty="0" sz="4000" spc="5" b="1">
                <a:latin typeface="Arial"/>
                <a:cs typeface="Arial"/>
              </a:rPr>
              <a:t> </a:t>
            </a:r>
            <a:r>
              <a:rPr dirty="0" sz="4000" spc="-25" b="1">
                <a:latin typeface="Arial"/>
                <a:cs typeface="Arial"/>
              </a:rPr>
              <a:t>and</a:t>
            </a:r>
            <a:r>
              <a:rPr dirty="0" sz="4000" spc="-45" b="1">
                <a:latin typeface="Arial"/>
                <a:cs typeface="Arial"/>
              </a:rPr>
              <a:t> </a:t>
            </a:r>
            <a:r>
              <a:rPr dirty="0" sz="4000" spc="-25" b="1">
                <a:latin typeface="Arial"/>
                <a:cs typeface="Arial"/>
              </a:rPr>
              <a:t>Devices</a:t>
            </a:r>
            <a:r>
              <a:rPr dirty="0" sz="4000" b="1">
                <a:latin typeface="Arial"/>
                <a:cs typeface="Arial"/>
              </a:rPr>
              <a:t> </a:t>
            </a:r>
            <a:r>
              <a:rPr dirty="0" sz="4000" spc="-20" b="1">
                <a:latin typeface="Arial"/>
                <a:cs typeface="Arial"/>
              </a:rPr>
              <a:t>on</a:t>
            </a:r>
            <a:r>
              <a:rPr dirty="0" sz="4000" spc="-40" b="1">
                <a:latin typeface="Arial"/>
                <a:cs typeface="Arial"/>
              </a:rPr>
              <a:t> </a:t>
            </a:r>
            <a:r>
              <a:rPr dirty="0" sz="4000" spc="-25" b="1">
                <a:latin typeface="Arial"/>
                <a:cs typeface="Arial"/>
              </a:rPr>
              <a:t>the </a:t>
            </a:r>
            <a:r>
              <a:rPr dirty="0" sz="4000" spc="-1100" b="1">
                <a:latin typeface="Arial"/>
                <a:cs typeface="Arial"/>
              </a:rPr>
              <a:t> </a:t>
            </a:r>
            <a:r>
              <a:rPr dirty="0" sz="4000" spc="-30" b="1">
                <a:latin typeface="Arial"/>
                <a:cs typeface="Arial"/>
              </a:rPr>
              <a:t>Cloud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3950"/>
            <a:ext cx="11001375" cy="52089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 b="1">
                <a:latin typeface="Times New Roman"/>
                <a:cs typeface="Times New Roman"/>
              </a:rPr>
              <a:t>Virtual</a:t>
            </a:r>
            <a:r>
              <a:rPr dirty="0" sz="2000" spc="-7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Desktops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algn="just" marL="355600" marR="131445" indent="-342900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In a virtualized desktop, the applications, data, </a:t>
            </a:r>
            <a:r>
              <a:rPr dirty="0" sz="2000" spc="-5">
                <a:latin typeface="Times New Roman"/>
                <a:cs typeface="Times New Roman"/>
              </a:rPr>
              <a:t>files, </a:t>
            </a:r>
            <a:r>
              <a:rPr dirty="0" sz="2000">
                <a:latin typeface="Times New Roman"/>
                <a:cs typeface="Times New Roman"/>
              </a:rPr>
              <a:t>and anything graphic are separated from the </a:t>
            </a:r>
            <a:r>
              <a:rPr dirty="0" sz="2000" spc="-5">
                <a:latin typeface="Times New Roman"/>
                <a:cs typeface="Times New Roman"/>
              </a:rPr>
              <a:t>actual </a:t>
            </a:r>
            <a:r>
              <a:rPr dirty="0" sz="2000" spc="-4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desktop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server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data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center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(not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individual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machine).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virtual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desktop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also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called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graphic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terminal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or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 thin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client</a:t>
            </a:r>
            <a:r>
              <a:rPr dirty="0" sz="200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algn="just" marL="355600" indent="-342900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dirty="0" sz="2000" spc="-10">
                <a:latin typeface="Times New Roman"/>
                <a:cs typeface="Times New Roman"/>
              </a:rPr>
              <a:t>Virtualizing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desktop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 bring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down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30">
                <a:latin typeface="Times New Roman"/>
                <a:cs typeface="Times New Roman"/>
              </a:rPr>
              <a:t>Total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Cost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Ownership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(TCO).</a:t>
            </a:r>
            <a:endParaRPr sz="2000">
              <a:latin typeface="Times New Roman"/>
              <a:cs typeface="Times New Roman"/>
            </a:endParaRPr>
          </a:p>
          <a:p>
            <a:pPr algn="just" marL="355600" indent="-342900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 spc="-30">
                <a:latin typeface="Times New Roman"/>
                <a:cs typeface="Times New Roman"/>
              </a:rPr>
              <a:t>PC’s</a:t>
            </a:r>
            <a:r>
              <a:rPr dirty="0" sz="2000">
                <a:latin typeface="Times New Roman"/>
                <a:cs typeface="Times New Roman"/>
              </a:rPr>
              <a:t> total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cost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ownership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(TCO):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acquisition,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maintenance,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support,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help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desk,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hardware,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software,</a:t>
            </a:r>
            <a:endParaRPr sz="2000">
              <a:latin typeface="Times New Roman"/>
              <a:cs typeface="Times New Roman"/>
            </a:endParaRPr>
          </a:p>
          <a:p>
            <a:pPr algn="just" marL="3556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power.</a:t>
            </a:r>
            <a:endParaRPr sz="2000">
              <a:latin typeface="Times New Roman"/>
              <a:cs typeface="Times New Roman"/>
            </a:endParaRPr>
          </a:p>
          <a:p>
            <a:pPr algn="just" marL="355600" marR="5080" indent="-342900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typical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enterprise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situation,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annual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support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cost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PC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anywhere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between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three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five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times </a:t>
            </a:r>
            <a:r>
              <a:rPr dirty="0" sz="2000" spc="-4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cost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PC </a:t>
            </a:r>
            <a:r>
              <a:rPr dirty="0" sz="2000" spc="-5">
                <a:latin typeface="Times New Roman"/>
                <a:cs typeface="Times New Roman"/>
              </a:rPr>
              <a:t>itself.</a:t>
            </a:r>
            <a:endParaRPr sz="2000">
              <a:latin typeface="Times New Roman"/>
              <a:cs typeface="Times New Roman"/>
            </a:endParaRPr>
          </a:p>
          <a:p>
            <a:pPr algn="just" marL="355600" indent="-342900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dirty="0" sz="2000" spc="-5">
                <a:latin typeface="Times New Roman"/>
                <a:cs typeface="Times New Roman"/>
              </a:rPr>
              <a:t>Standardizing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infrastructure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needs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managed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via </a:t>
            </a:r>
            <a:r>
              <a:rPr dirty="0" sz="2000" spc="-5">
                <a:latin typeface="Times New Roman"/>
                <a:cs typeface="Times New Roman"/>
              </a:rPr>
              <a:t>virtualization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makes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5">
                <a:latin typeface="Times New Roman"/>
                <a:cs typeface="Times New Roman"/>
              </a:rPr>
              <a:t> easier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optimize</a:t>
            </a:r>
            <a:r>
              <a:rPr dirty="0" sz="2000">
                <a:latin typeface="Times New Roman"/>
                <a:cs typeface="Times New Roman"/>
              </a:rPr>
              <a:t> IT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resources.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10">
                <a:latin typeface="Times New Roman"/>
                <a:cs typeface="Times New Roman"/>
              </a:rPr>
              <a:t>Virtualization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popular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 a</a:t>
            </a:r>
            <a:r>
              <a:rPr dirty="0" sz="2000" spc="-5">
                <a:latin typeface="Times New Roman"/>
                <a:cs typeface="Times New Roman"/>
              </a:rPr>
              <a:t> number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industries.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5">
                <a:latin typeface="Times New Roman"/>
                <a:cs typeface="Times New Roman"/>
              </a:rPr>
              <a:t> example,</a:t>
            </a:r>
            <a:endParaRPr sz="2000">
              <a:latin typeface="Times New Roman"/>
              <a:cs typeface="Times New Roman"/>
            </a:endParaRPr>
          </a:p>
          <a:p>
            <a:pPr lvl="1" marL="812800" indent="-343535">
              <a:lnSpc>
                <a:spcPct val="100000"/>
              </a:lnSpc>
              <a:buFont typeface="Arial MT"/>
              <a:buChar char="•"/>
              <a:tabLst>
                <a:tab pos="812165" algn="l"/>
                <a:tab pos="813435" algn="l"/>
              </a:tabLst>
            </a:pP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healthcare,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clinicians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 a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virtualized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desktop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gain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access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-5">
                <a:latin typeface="Times New Roman"/>
                <a:cs typeface="Times New Roman"/>
              </a:rPr>
              <a:t>information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 any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patient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room.</a:t>
            </a:r>
            <a:endParaRPr sz="2000">
              <a:latin typeface="Times New Roman"/>
              <a:cs typeface="Times New Roman"/>
            </a:endParaRPr>
          </a:p>
          <a:p>
            <a:pPr lvl="1" marL="812800" marR="863600" indent="-343535">
              <a:lnSpc>
                <a:spcPct val="100000"/>
              </a:lnSpc>
              <a:buFont typeface="Arial MT"/>
              <a:buChar char="•"/>
              <a:tabLst>
                <a:tab pos="812165" algn="l"/>
                <a:tab pos="813435" algn="l"/>
              </a:tabLst>
            </a:pP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science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labs,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where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space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premium</a:t>
            </a:r>
            <a:r>
              <a:rPr dirty="0" sz="2000">
                <a:latin typeface="Times New Roman"/>
                <a:cs typeface="Times New Roman"/>
              </a:rPr>
              <a:t> 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contaminant-free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work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areas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 a </a:t>
            </a:r>
            <a:r>
              <a:rPr dirty="0" sz="2000" spc="-15">
                <a:latin typeface="Times New Roman"/>
                <a:cs typeface="Times New Roman"/>
              </a:rPr>
              <a:t>priority,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virtualized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desktops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eliminate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server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other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hardware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room.</a:t>
            </a:r>
            <a:endParaRPr sz="2000">
              <a:latin typeface="Times New Roman"/>
              <a:cs typeface="Times New Roman"/>
            </a:endParaRPr>
          </a:p>
          <a:p>
            <a:pPr lvl="1" marL="812800" indent="-343535">
              <a:lnSpc>
                <a:spcPct val="100000"/>
              </a:lnSpc>
              <a:buFont typeface="Arial MT"/>
              <a:buChar char="•"/>
              <a:tabLst>
                <a:tab pos="812165" algn="l"/>
                <a:tab pos="813435" algn="l"/>
              </a:tabLst>
            </a:pPr>
            <a:r>
              <a:rPr dirty="0" sz="2000" spc="-20">
                <a:latin typeface="Times New Roman"/>
                <a:cs typeface="Times New Roman"/>
              </a:rPr>
              <a:t>Temporary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workers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11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traders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who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moving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constantly.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45"/>
              <a:t> </a:t>
            </a:r>
            <a:r>
              <a:rPr dirty="0" sz="2400" spc="-20"/>
              <a:t>the</a:t>
            </a:r>
            <a:r>
              <a:rPr dirty="0" sz="2400" spc="-40"/>
              <a:t> </a:t>
            </a:r>
            <a:r>
              <a:rPr dirty="0" sz="2400" spc="-25"/>
              <a:t>Cloud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69068" y="947927"/>
            <a:ext cx="1522476" cy="85496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3950"/>
            <a:ext cx="1859914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 b="1">
                <a:latin typeface="Times New Roman"/>
                <a:cs typeface="Times New Roman"/>
              </a:rPr>
              <a:t>Virtual</a:t>
            </a:r>
            <a:r>
              <a:rPr dirty="0" sz="2000" spc="-9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Desktops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0291" y="524383"/>
            <a:ext cx="28930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latin typeface="Arial"/>
                <a:cs typeface="Arial"/>
              </a:rPr>
              <a:t>Managing</a:t>
            </a:r>
            <a:r>
              <a:rPr dirty="0" sz="2400" spc="-45" b="1">
                <a:latin typeface="Arial"/>
                <a:cs typeface="Arial"/>
              </a:rPr>
              <a:t> </a:t>
            </a:r>
            <a:r>
              <a:rPr dirty="0" sz="2400" spc="-20" b="1">
                <a:latin typeface="Arial"/>
                <a:cs typeface="Arial"/>
              </a:rPr>
              <a:t>the</a:t>
            </a:r>
            <a:r>
              <a:rPr dirty="0" sz="2400" spc="-40" b="1">
                <a:latin typeface="Arial"/>
                <a:cs typeface="Arial"/>
              </a:rPr>
              <a:t> </a:t>
            </a:r>
            <a:r>
              <a:rPr dirty="0" sz="2400" spc="-25" b="1">
                <a:latin typeface="Arial"/>
                <a:cs typeface="Arial"/>
              </a:rPr>
              <a:t>Cloud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40279" y="1507236"/>
            <a:ext cx="6594348" cy="521360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3950"/>
            <a:ext cx="11243945" cy="49041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Times New Roman"/>
                <a:cs typeface="Times New Roman"/>
              </a:rPr>
              <a:t>The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client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desktop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Client virtualization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involves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emulating</a:t>
            </a:r>
            <a:r>
              <a:rPr dirty="0" sz="2000">
                <a:latin typeface="Times New Roman"/>
                <a:cs typeface="Times New Roman"/>
              </a:rPr>
              <a:t> a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whole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PC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 software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center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server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5">
                <a:latin typeface="Times New Roman"/>
                <a:cs typeface="Times New Roman"/>
              </a:rPr>
              <a:t> displaying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interface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graphics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terminal.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-10">
                <a:latin typeface="Times New Roman"/>
                <a:cs typeface="Times New Roman"/>
              </a:rPr>
              <a:t>Virtualizing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client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desktop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happen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four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ways,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each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which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described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following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sections:</a:t>
            </a:r>
            <a:endParaRPr sz="2000">
              <a:latin typeface="Times New Roman"/>
              <a:cs typeface="Times New Roman"/>
            </a:endParaRPr>
          </a:p>
          <a:p>
            <a:pPr marL="812800" indent="-343535">
              <a:lnSpc>
                <a:spcPct val="100000"/>
              </a:lnSpc>
              <a:buFont typeface="Arial MT"/>
              <a:buChar char="•"/>
              <a:tabLst>
                <a:tab pos="812165" algn="l"/>
                <a:tab pos="813435" algn="l"/>
              </a:tabLst>
            </a:pPr>
            <a:r>
              <a:rPr dirty="0" sz="2000">
                <a:latin typeface="Times New Roman"/>
                <a:cs typeface="Times New Roman"/>
              </a:rPr>
              <a:t>Session-based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computing</a:t>
            </a:r>
            <a:endParaRPr sz="2000">
              <a:latin typeface="Times New Roman"/>
              <a:cs typeface="Times New Roman"/>
            </a:endParaRPr>
          </a:p>
          <a:p>
            <a:pPr marL="812800" indent="-343535">
              <a:lnSpc>
                <a:spcPct val="100000"/>
              </a:lnSpc>
              <a:buFont typeface="Arial MT"/>
              <a:buChar char="•"/>
              <a:tabLst>
                <a:tab pos="812165" algn="l"/>
                <a:tab pos="813435" algn="l"/>
              </a:tabLst>
            </a:pPr>
            <a:r>
              <a:rPr dirty="0" sz="2000">
                <a:latin typeface="Times New Roman"/>
                <a:cs typeface="Times New Roman"/>
              </a:rPr>
              <a:t>Operating-system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streaming</a:t>
            </a:r>
            <a:endParaRPr sz="2000">
              <a:latin typeface="Times New Roman"/>
              <a:cs typeface="Times New Roman"/>
            </a:endParaRPr>
          </a:p>
          <a:p>
            <a:pPr marL="812800" indent="-343535">
              <a:lnSpc>
                <a:spcPct val="100000"/>
              </a:lnSpc>
              <a:buFont typeface="Arial MT"/>
              <a:buChar char="•"/>
              <a:tabLst>
                <a:tab pos="812165" algn="l"/>
                <a:tab pos="813435" algn="l"/>
              </a:tabLst>
            </a:pPr>
            <a:r>
              <a:rPr dirty="0" sz="2000" spc="-15">
                <a:latin typeface="Times New Roman"/>
                <a:cs typeface="Times New Roman"/>
              </a:rPr>
              <a:t>Virtual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Desktop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Infrastructure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(VDI)</a:t>
            </a:r>
            <a:endParaRPr sz="2000">
              <a:latin typeface="Times New Roman"/>
              <a:cs typeface="Times New Roman"/>
            </a:endParaRPr>
          </a:p>
          <a:p>
            <a:pPr marL="812800" indent="-343535">
              <a:lnSpc>
                <a:spcPct val="100000"/>
              </a:lnSpc>
              <a:buFont typeface="Arial MT"/>
              <a:buChar char="•"/>
              <a:tabLst>
                <a:tab pos="812165" algn="l"/>
                <a:tab pos="813435" algn="l"/>
              </a:tabLst>
            </a:pPr>
            <a:r>
              <a:rPr dirty="0" sz="2000">
                <a:latin typeface="Times New Roman"/>
                <a:cs typeface="Times New Roman"/>
              </a:rPr>
              <a:t>PC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blade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b="1">
                <a:latin typeface="Times New Roman"/>
                <a:cs typeface="Times New Roman"/>
              </a:rPr>
              <a:t>Session-based</a:t>
            </a:r>
            <a:r>
              <a:rPr dirty="0" sz="2000" spc="-6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computing</a:t>
            </a:r>
            <a:endParaRPr sz="2000">
              <a:latin typeface="Times New Roman"/>
              <a:cs typeface="Times New Roman"/>
            </a:endParaRPr>
          </a:p>
          <a:p>
            <a:pPr marL="469900" marR="3556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session-based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computing,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really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running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session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server.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server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running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single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 of the </a:t>
            </a:r>
            <a:r>
              <a:rPr dirty="0" sz="2000" spc="-10">
                <a:latin typeface="Times New Roman"/>
                <a:cs typeface="Times New Roman"/>
              </a:rPr>
              <a:t>Windows </a:t>
            </a:r>
            <a:r>
              <a:rPr dirty="0" sz="2000">
                <a:latin typeface="Times New Roman"/>
                <a:cs typeface="Times New Roman"/>
              </a:rPr>
              <a:t>operating system with </a:t>
            </a:r>
            <a:r>
              <a:rPr dirty="0" sz="2000" spc="-5">
                <a:latin typeface="Times New Roman"/>
                <a:cs typeface="Times New Roman"/>
              </a:rPr>
              <a:t>multiple </a:t>
            </a:r>
            <a:r>
              <a:rPr dirty="0" sz="2000">
                <a:latin typeface="Times New Roman"/>
                <a:cs typeface="Times New Roman"/>
              </a:rPr>
              <a:t>sessions. Only the screen </a:t>
            </a:r>
            <a:r>
              <a:rPr dirty="0" sz="2000" spc="-5">
                <a:latin typeface="Times New Roman"/>
                <a:cs typeface="Times New Roman"/>
              </a:rPr>
              <a:t>image </a:t>
            </a:r>
            <a:r>
              <a:rPr dirty="0" sz="2000">
                <a:latin typeface="Times New Roman"/>
                <a:cs typeface="Times New Roman"/>
              </a:rPr>
              <a:t>is actually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transmitted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user,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who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may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thin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client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possibly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 old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PC.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Products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capability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include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Citrix MetaFrame</a:t>
            </a:r>
            <a:r>
              <a:rPr dirty="0" sz="2000">
                <a:latin typeface="Times New Roman"/>
                <a:cs typeface="Times New Roman"/>
              </a:rPr>
              <a:t> and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Microsoft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Terminal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45"/>
              <a:t> </a:t>
            </a:r>
            <a:r>
              <a:rPr dirty="0" sz="2400" spc="-20"/>
              <a:t>the</a:t>
            </a:r>
            <a:r>
              <a:rPr dirty="0" sz="2400" spc="-40"/>
              <a:t> </a:t>
            </a:r>
            <a:r>
              <a:rPr dirty="0" sz="2400" spc="-25"/>
              <a:t>Cloud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72371" y="3080004"/>
            <a:ext cx="2519172" cy="141732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3950"/>
            <a:ext cx="11102975" cy="49041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Times New Roman"/>
                <a:cs typeface="Times New Roman"/>
              </a:rPr>
              <a:t>The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client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desktop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b="1">
                <a:latin typeface="Times New Roman"/>
                <a:cs typeface="Times New Roman"/>
              </a:rPr>
              <a:t>Operating-system</a:t>
            </a:r>
            <a:r>
              <a:rPr dirty="0" sz="2000" spc="-8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streaming</a:t>
            </a:r>
            <a:endParaRPr sz="200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In this approach, the </a:t>
            </a:r>
            <a:r>
              <a:rPr dirty="0" sz="2000" spc="-10">
                <a:latin typeface="Times New Roman"/>
                <a:cs typeface="Times New Roman"/>
              </a:rPr>
              <a:t>Windows </a:t>
            </a:r>
            <a:r>
              <a:rPr dirty="0" sz="2000">
                <a:latin typeface="Times New Roman"/>
                <a:cs typeface="Times New Roman"/>
              </a:rPr>
              <a:t>OS software is passed to the </a:t>
            </a:r>
            <a:r>
              <a:rPr dirty="0" sz="2000" spc="-5">
                <a:latin typeface="Times New Roman"/>
                <a:cs typeface="Times New Roman"/>
              </a:rPr>
              <a:t>client </a:t>
            </a:r>
            <a:r>
              <a:rPr dirty="0" sz="2000">
                <a:latin typeface="Times New Roman"/>
                <a:cs typeface="Times New Roman"/>
              </a:rPr>
              <a:t>device—but only as </a:t>
            </a:r>
            <a:r>
              <a:rPr dirty="0" sz="2000" spc="-5">
                <a:latin typeface="Times New Roman"/>
                <a:cs typeface="Times New Roman"/>
              </a:rPr>
              <a:t>much </a:t>
            </a:r>
            <a:r>
              <a:rPr dirty="0" sz="2000">
                <a:latin typeface="Times New Roman"/>
                <a:cs typeface="Times New Roman"/>
              </a:rPr>
              <a:t>of the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software </a:t>
            </a:r>
            <a:r>
              <a:rPr dirty="0" sz="2000" spc="-20">
                <a:latin typeface="Times New Roman"/>
                <a:cs typeface="Times New Roman"/>
              </a:rPr>
              <a:t>that’s </a:t>
            </a:r>
            <a:r>
              <a:rPr dirty="0" sz="2000">
                <a:latin typeface="Times New Roman"/>
                <a:cs typeface="Times New Roman"/>
              </a:rPr>
              <a:t>needed at any point in </a:t>
            </a:r>
            <a:r>
              <a:rPr dirty="0" sz="2000" spc="-10">
                <a:latin typeface="Times New Roman"/>
                <a:cs typeface="Times New Roman"/>
              </a:rPr>
              <a:t>time. </a:t>
            </a:r>
            <a:r>
              <a:rPr dirty="0" sz="2000" spc="-25">
                <a:latin typeface="Times New Roman"/>
                <a:cs typeface="Times New Roman"/>
              </a:rPr>
              <a:t>Technically, </a:t>
            </a:r>
            <a:r>
              <a:rPr dirty="0" sz="2000" spc="-5">
                <a:latin typeface="Times New Roman"/>
                <a:cs typeface="Times New Roman"/>
              </a:rPr>
              <a:t>this </a:t>
            </a:r>
            <a:r>
              <a:rPr dirty="0" sz="2000">
                <a:latin typeface="Times New Roman"/>
                <a:cs typeface="Times New Roman"/>
              </a:rPr>
              <a:t>process is </a:t>
            </a:r>
            <a:r>
              <a:rPr dirty="0" sz="2000" spc="-5">
                <a:latin typeface="Times New Roman"/>
                <a:cs typeface="Times New Roman"/>
              </a:rPr>
              <a:t>called streaming. Some </a:t>
            </a:r>
            <a:r>
              <a:rPr dirty="0" sz="2000">
                <a:latin typeface="Times New Roman"/>
                <a:cs typeface="Times New Roman"/>
              </a:rPr>
              <a:t>of the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processing occurs on the disk and </a:t>
            </a:r>
            <a:r>
              <a:rPr dirty="0" sz="2000" spc="-5">
                <a:latin typeface="Times New Roman"/>
                <a:cs typeface="Times New Roman"/>
              </a:rPr>
              <a:t>some </a:t>
            </a:r>
            <a:r>
              <a:rPr dirty="0" sz="2000">
                <a:latin typeface="Times New Roman"/>
                <a:cs typeface="Times New Roman"/>
              </a:rPr>
              <a:t>in local </a:t>
            </a:r>
            <a:r>
              <a:rPr dirty="0" sz="2000" spc="-25">
                <a:latin typeface="Times New Roman"/>
                <a:cs typeface="Times New Roman"/>
              </a:rPr>
              <a:t>memory. </a:t>
            </a:r>
            <a:r>
              <a:rPr dirty="0" sz="2000">
                <a:latin typeface="Times New Roman"/>
                <a:cs typeface="Times New Roman"/>
              </a:rPr>
              <a:t>Thus, the </a:t>
            </a:r>
            <a:r>
              <a:rPr dirty="0" sz="2000" spc="-10">
                <a:latin typeface="Times New Roman"/>
                <a:cs typeface="Times New Roman"/>
              </a:rPr>
              <a:t>Windows </a:t>
            </a:r>
            <a:r>
              <a:rPr dirty="0" sz="2000">
                <a:latin typeface="Times New Roman"/>
                <a:cs typeface="Times New Roman"/>
              </a:rPr>
              <a:t>OS and </a:t>
            </a:r>
            <a:r>
              <a:rPr dirty="0" sz="2000" spc="-5">
                <a:latin typeface="Times New Roman"/>
                <a:cs typeface="Times New Roman"/>
              </a:rPr>
              <a:t>its </a:t>
            </a:r>
            <a:r>
              <a:rPr dirty="0" sz="2000">
                <a:latin typeface="Times New Roman"/>
                <a:cs typeface="Times New Roman"/>
              </a:rPr>
              <a:t>applications are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split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between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client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server.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Streaming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applications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run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about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same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speed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reading the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disk.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10" b="1">
                <a:latin typeface="Times New Roman"/>
                <a:cs typeface="Times New Roman"/>
              </a:rPr>
              <a:t>Virtual</a:t>
            </a:r>
            <a:r>
              <a:rPr dirty="0" sz="2000" spc="-5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Desktop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Infrastructure</a:t>
            </a:r>
            <a:endParaRPr sz="2000">
              <a:latin typeface="Times New Roman"/>
              <a:cs typeface="Times New Roman"/>
            </a:endParaRPr>
          </a:p>
          <a:p>
            <a:pPr marL="469900" marR="123189">
              <a:lnSpc>
                <a:spcPct val="100000"/>
              </a:lnSpc>
            </a:pPr>
            <a:r>
              <a:rPr dirty="0" sz="2000" spc="-15">
                <a:latin typeface="Times New Roman"/>
                <a:cs typeface="Times New Roman"/>
              </a:rPr>
              <a:t>Virtual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PCs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created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server.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appears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5">
                <a:latin typeface="Times New Roman"/>
                <a:cs typeface="Times New Roman"/>
              </a:rPr>
              <a:t>complete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PC.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graphics are being sent to a desktop. </a:t>
            </a:r>
            <a:r>
              <a:rPr dirty="0" sz="2000" spc="-50">
                <a:latin typeface="Times New Roman"/>
                <a:cs typeface="Times New Roman"/>
              </a:rPr>
              <a:t>Today, </a:t>
            </a:r>
            <a:r>
              <a:rPr dirty="0" sz="2000" spc="-5">
                <a:latin typeface="Times New Roman"/>
                <a:cs typeface="Times New Roman"/>
              </a:rPr>
              <a:t>most </a:t>
            </a:r>
            <a:r>
              <a:rPr dirty="0" sz="2000">
                <a:latin typeface="Times New Roman"/>
                <a:cs typeface="Times New Roman"/>
              </a:rPr>
              <a:t>people refer to </a:t>
            </a:r>
            <a:r>
              <a:rPr dirty="0" sz="2000" spc="-5">
                <a:latin typeface="Times New Roman"/>
                <a:cs typeface="Times New Roman"/>
              </a:rPr>
              <a:t>this </a:t>
            </a:r>
            <a:r>
              <a:rPr dirty="0" sz="2000">
                <a:latin typeface="Times New Roman"/>
                <a:cs typeface="Times New Roman"/>
              </a:rPr>
              <a:t>kind of </a:t>
            </a:r>
            <a:r>
              <a:rPr dirty="0" sz="2000" spc="-5">
                <a:latin typeface="Times New Roman"/>
                <a:cs typeface="Times New Roman"/>
              </a:rPr>
              <a:t>client virtualization </a:t>
            </a:r>
            <a:r>
              <a:rPr dirty="0" sz="2000">
                <a:latin typeface="Times New Roman"/>
                <a:cs typeface="Times New Roman"/>
              </a:rPr>
              <a:t>as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Virtual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Desktop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Infrastructure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(VDI).</a:t>
            </a:r>
            <a:endParaRPr sz="2000">
              <a:latin typeface="Times New Roman"/>
              <a:cs typeface="Times New Roman"/>
            </a:endParaRPr>
          </a:p>
          <a:p>
            <a:pPr marL="469900" marR="6604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imes New Roman"/>
                <a:cs typeface="Times New Roman"/>
              </a:rPr>
              <a:t>VDI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ability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shared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client</a:t>
            </a:r>
            <a:r>
              <a:rPr dirty="0" sz="2000">
                <a:latin typeface="Times New Roman"/>
                <a:cs typeface="Times New Roman"/>
              </a:rPr>
              <a:t> sessions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server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rather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client.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software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need to use </a:t>
            </a:r>
            <a:r>
              <a:rPr dirty="0" sz="2000" spc="-5">
                <a:latin typeface="Times New Roman"/>
                <a:cs typeface="Times New Roman"/>
              </a:rPr>
              <a:t>sits </a:t>
            </a:r>
            <a:r>
              <a:rPr dirty="0" sz="2000">
                <a:latin typeface="Times New Roman"/>
                <a:cs typeface="Times New Roman"/>
              </a:rPr>
              <a:t>on the server and an </a:t>
            </a:r>
            <a:r>
              <a:rPr dirty="0" sz="2000" spc="-5">
                <a:latin typeface="Times New Roman"/>
                <a:cs typeface="Times New Roman"/>
              </a:rPr>
              <a:t>image </a:t>
            </a:r>
            <a:r>
              <a:rPr dirty="0" sz="2000">
                <a:latin typeface="Times New Roman"/>
                <a:cs typeface="Times New Roman"/>
              </a:rPr>
              <a:t>can be viewed on your device. It is a </a:t>
            </a:r>
            <a:r>
              <a:rPr dirty="0" sz="2000" spc="-5">
                <a:latin typeface="Times New Roman"/>
                <a:cs typeface="Times New Roman"/>
              </a:rPr>
              <a:t>type </a:t>
            </a:r>
            <a:r>
              <a:rPr dirty="0" sz="2000">
                <a:latin typeface="Times New Roman"/>
                <a:cs typeface="Times New Roman"/>
              </a:rPr>
              <a:t>of </a:t>
            </a:r>
            <a:r>
              <a:rPr dirty="0" sz="2000" spc="-5">
                <a:latin typeface="Times New Roman"/>
                <a:cs typeface="Times New Roman"/>
              </a:rPr>
              <a:t>virtualization </a:t>
            </a:r>
            <a:r>
              <a:rPr dirty="0" sz="2000">
                <a:latin typeface="Times New Roman"/>
                <a:cs typeface="Times New Roman"/>
              </a:rPr>
              <a:t> hosted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server.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widely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appropriate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many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client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environments.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45"/>
              <a:t> </a:t>
            </a:r>
            <a:r>
              <a:rPr dirty="0" sz="2400" spc="-20"/>
              <a:t>the</a:t>
            </a:r>
            <a:r>
              <a:rPr dirty="0" sz="2400" spc="-40"/>
              <a:t> </a:t>
            </a:r>
            <a:r>
              <a:rPr dirty="0" sz="2400" spc="-25"/>
              <a:t>Cloud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07040" y="1127760"/>
            <a:ext cx="1197863" cy="89763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26168" y="5910071"/>
            <a:ext cx="2078735" cy="81076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143457"/>
            <a:ext cx="8407400" cy="44545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Contents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800">
              <a:latin typeface="Times New Roman"/>
              <a:cs typeface="Times New Roman"/>
            </a:endParaRPr>
          </a:p>
          <a:p>
            <a:pPr marL="830580" indent="-457834">
              <a:lnSpc>
                <a:spcPct val="100000"/>
              </a:lnSpc>
              <a:buAutoNum type="arabicPeriod"/>
              <a:tabLst>
                <a:tab pos="830580" algn="l"/>
                <a:tab pos="831215" algn="l"/>
              </a:tabLst>
            </a:pPr>
            <a:r>
              <a:rPr dirty="0" sz="2000">
                <a:latin typeface="Times New Roman"/>
                <a:cs typeface="Times New Roman"/>
              </a:rPr>
              <a:t>Managing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Securing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</a:t>
            </a:r>
            <a:endParaRPr sz="2000">
              <a:latin typeface="Times New Roman"/>
              <a:cs typeface="Times New Roman"/>
            </a:endParaRPr>
          </a:p>
          <a:p>
            <a:pPr marL="830580" indent="-457834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830580" algn="l"/>
                <a:tab pos="831215" algn="l"/>
              </a:tabLst>
            </a:pPr>
            <a:r>
              <a:rPr dirty="0" sz="2000" spc="-10">
                <a:latin typeface="Times New Roman"/>
                <a:cs typeface="Times New Roman"/>
              </a:rPr>
              <a:t>Virtualization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endParaRPr sz="2000">
              <a:latin typeface="Times New Roman"/>
              <a:cs typeface="Times New Roman"/>
            </a:endParaRPr>
          </a:p>
          <a:p>
            <a:pPr marL="830580" indent="-457834">
              <a:lnSpc>
                <a:spcPct val="100000"/>
              </a:lnSpc>
              <a:spcBef>
                <a:spcPts val="1205"/>
              </a:spcBef>
              <a:buAutoNum type="arabicPeriod"/>
              <a:tabLst>
                <a:tab pos="830580" algn="l"/>
                <a:tab pos="831215" algn="l"/>
              </a:tabLst>
            </a:pPr>
            <a:r>
              <a:rPr dirty="0" sz="2000">
                <a:latin typeface="Times New Roman"/>
                <a:cs typeface="Times New Roman"/>
              </a:rPr>
              <a:t>Managing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Desktops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devices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endParaRPr sz="2000">
              <a:latin typeface="Times New Roman"/>
              <a:cs typeface="Times New Roman"/>
            </a:endParaRPr>
          </a:p>
          <a:p>
            <a:pPr marL="830580" indent="-457834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830580" algn="l"/>
                <a:tab pos="831215" algn="l"/>
              </a:tabLst>
            </a:pPr>
            <a:r>
              <a:rPr dirty="0" sz="2000">
                <a:latin typeface="Times New Roman"/>
                <a:cs typeface="Times New Roman"/>
              </a:rPr>
              <a:t>SOA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computing</a:t>
            </a:r>
            <a:endParaRPr sz="2000">
              <a:latin typeface="Times New Roman"/>
              <a:cs typeface="Times New Roman"/>
            </a:endParaRPr>
          </a:p>
          <a:p>
            <a:pPr marL="830580" indent="-457834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830580" algn="l"/>
                <a:tab pos="831215" algn="l"/>
              </a:tabLst>
            </a:pPr>
            <a:r>
              <a:rPr dirty="0" sz="2000">
                <a:latin typeface="Times New Roman"/>
                <a:cs typeface="Times New Roman"/>
              </a:rPr>
              <a:t>Managing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environment</a:t>
            </a:r>
            <a:endParaRPr sz="2000">
              <a:latin typeface="Times New Roman"/>
              <a:cs typeface="Times New Roman"/>
            </a:endParaRPr>
          </a:p>
          <a:p>
            <a:pPr marL="830580" indent="-457834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830580" algn="l"/>
                <a:tab pos="831215" algn="l"/>
              </a:tabLst>
            </a:pPr>
            <a:r>
              <a:rPr dirty="0" sz="2000">
                <a:latin typeface="Times New Roman"/>
                <a:cs typeface="Times New Roman"/>
              </a:rPr>
              <a:t>Planning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Cloud—Economic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Cost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Model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Leveraging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endParaRPr sz="2000">
              <a:latin typeface="Times New Roman"/>
              <a:cs typeface="Times New Roman"/>
            </a:endParaRPr>
          </a:p>
          <a:p>
            <a:pPr marL="830580" indent="-457834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830580" algn="l"/>
                <a:tab pos="831215" algn="l"/>
              </a:tabLst>
            </a:pP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computing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resources</a:t>
            </a:r>
            <a:endParaRPr sz="2000">
              <a:latin typeface="Times New Roman"/>
              <a:cs typeface="Times New Roman"/>
            </a:endParaRPr>
          </a:p>
          <a:p>
            <a:pPr marL="830580" indent="-457834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830580" algn="l"/>
                <a:tab pos="831215" algn="l"/>
              </a:tabLst>
            </a:pP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Dos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Don’ts.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40260" y="6465214"/>
            <a:ext cx="2317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10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45"/>
              <a:t> </a:t>
            </a:r>
            <a:r>
              <a:rPr dirty="0" sz="2400" spc="-20"/>
              <a:t>the</a:t>
            </a:r>
            <a:r>
              <a:rPr dirty="0" sz="2400" spc="-40"/>
              <a:t> </a:t>
            </a:r>
            <a:r>
              <a:rPr dirty="0" sz="2400" spc="-25"/>
              <a:t>Cloud</a:t>
            </a:r>
            <a:endParaRPr sz="24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3950"/>
            <a:ext cx="11130915" cy="2465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Times New Roman"/>
                <a:cs typeface="Times New Roman"/>
              </a:rPr>
              <a:t>The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client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desktop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b="1">
                <a:latin typeface="Times New Roman"/>
                <a:cs typeface="Times New Roman"/>
              </a:rPr>
              <a:t>The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PC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blade</a:t>
            </a:r>
            <a:endParaRPr sz="200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server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blade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server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computer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contained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entirely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single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computer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board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 be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slotted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into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blade cabinet—a purpose-built </a:t>
            </a:r>
            <a:r>
              <a:rPr dirty="0" sz="2000" spc="-5">
                <a:latin typeface="Times New Roman"/>
                <a:cs typeface="Times New Roman"/>
              </a:rPr>
              <a:t>computer </a:t>
            </a:r>
            <a:r>
              <a:rPr dirty="0" sz="2000">
                <a:latin typeface="Times New Roman"/>
                <a:cs typeface="Times New Roman"/>
              </a:rPr>
              <a:t>cabinet with a built-in power </a:t>
            </a:r>
            <a:r>
              <a:rPr dirty="0" sz="2000" spc="-20">
                <a:latin typeface="Times New Roman"/>
                <a:cs typeface="Times New Roman"/>
              </a:rPr>
              <a:t>supply. </a:t>
            </a:r>
            <a:r>
              <a:rPr dirty="0" sz="2000">
                <a:latin typeface="Times New Roman"/>
                <a:cs typeface="Times New Roman"/>
              </a:rPr>
              <a:t>The server blade can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contain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5">
                <a:latin typeface="Times New Roman"/>
                <a:cs typeface="Times New Roman"/>
              </a:rPr>
              <a:t>number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PC blades.</a:t>
            </a:r>
            <a:endParaRPr sz="2000">
              <a:latin typeface="Times New Roman"/>
              <a:cs typeface="Times New Roman"/>
            </a:endParaRPr>
          </a:p>
          <a:p>
            <a:pPr marL="469900" marR="8826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Each user is </a:t>
            </a:r>
            <a:r>
              <a:rPr dirty="0" sz="2000" spc="-5">
                <a:latin typeface="Times New Roman"/>
                <a:cs typeface="Times New Roman"/>
              </a:rPr>
              <a:t>typically </a:t>
            </a:r>
            <a:r>
              <a:rPr dirty="0" sz="2000">
                <a:latin typeface="Times New Roman"/>
                <a:cs typeface="Times New Roman"/>
              </a:rPr>
              <a:t>associated with </a:t>
            </a:r>
            <a:r>
              <a:rPr dirty="0" sz="2000" spc="5">
                <a:latin typeface="Times New Roman"/>
                <a:cs typeface="Times New Roman"/>
              </a:rPr>
              <a:t>one </a:t>
            </a:r>
            <a:r>
              <a:rPr dirty="0" sz="2000">
                <a:latin typeface="Times New Roman"/>
                <a:cs typeface="Times New Roman"/>
              </a:rPr>
              <a:t>PC blade—although </a:t>
            </a:r>
            <a:r>
              <a:rPr dirty="0" sz="2000" spc="-5">
                <a:latin typeface="Times New Roman"/>
                <a:cs typeface="Times New Roman"/>
              </a:rPr>
              <a:t>some </a:t>
            </a:r>
            <a:r>
              <a:rPr dirty="0" sz="2000">
                <a:latin typeface="Times New Roman"/>
                <a:cs typeface="Times New Roman"/>
              </a:rPr>
              <a:t>environments </a:t>
            </a:r>
            <a:r>
              <a:rPr dirty="0" sz="2000" spc="-5">
                <a:latin typeface="Times New Roman"/>
                <a:cs typeface="Times New Roman"/>
              </a:rPr>
              <a:t>let multiple </a:t>
            </a:r>
            <a:r>
              <a:rPr dirty="0" sz="2000">
                <a:latin typeface="Times New Roman"/>
                <a:cs typeface="Times New Roman"/>
              </a:rPr>
              <a:t>users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share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PC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blade—and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whole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PC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sits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 a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server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blade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 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center. </a:t>
            </a:r>
            <a:r>
              <a:rPr dirty="0" sz="2000" spc="-20">
                <a:latin typeface="Times New Roman"/>
                <a:cs typeface="Times New Roman"/>
              </a:rPr>
              <a:t>Normally,</a:t>
            </a:r>
            <a:r>
              <a:rPr dirty="0" sz="2000">
                <a:latin typeface="Times New Roman"/>
                <a:cs typeface="Times New Roman"/>
              </a:rPr>
              <a:t> 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desktop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client.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45"/>
              <a:t> </a:t>
            </a:r>
            <a:r>
              <a:rPr dirty="0" sz="2400" spc="-20"/>
              <a:t>the</a:t>
            </a:r>
            <a:r>
              <a:rPr dirty="0" sz="2400" spc="-40"/>
              <a:t> </a:t>
            </a:r>
            <a:r>
              <a:rPr dirty="0" sz="2400" spc="-25"/>
              <a:t>Cloud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75888" y="3317747"/>
            <a:ext cx="4579620" cy="340309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3950"/>
            <a:ext cx="11132185" cy="49041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 b="1">
                <a:latin typeface="Times New Roman"/>
                <a:cs typeface="Times New Roman"/>
              </a:rPr>
              <a:t>Virtual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Desktops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in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the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Cloud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two</a:t>
            </a:r>
            <a:r>
              <a:rPr dirty="0" sz="2000">
                <a:latin typeface="Times New Roman"/>
                <a:cs typeface="Times New Roman"/>
              </a:rPr>
              <a:t> big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advantages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moving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desktops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are:</a:t>
            </a:r>
            <a:endParaRPr sz="2000">
              <a:latin typeface="Times New Roman"/>
              <a:cs typeface="Times New Roman"/>
            </a:endParaRPr>
          </a:p>
          <a:p>
            <a:pPr algn="just" marL="355600" marR="338455" indent="-342900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dirty="0" sz="2000" spc="-65">
                <a:latin typeface="Times New Roman"/>
                <a:cs typeface="Times New Roman"/>
              </a:rPr>
              <a:t>You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create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desktops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own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speed.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PC blades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VDI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servers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located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at the</a:t>
            </a:r>
            <a:r>
              <a:rPr dirty="0" sz="2000" spc="-5">
                <a:latin typeface="Times New Roman"/>
                <a:cs typeface="Times New Roman"/>
              </a:rPr>
              <a:t> provider’s </a:t>
            </a:r>
            <a:r>
              <a:rPr dirty="0" sz="2000" spc="-4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center.</a:t>
            </a:r>
            <a:r>
              <a:rPr dirty="0" sz="2000" spc="-105">
                <a:latin typeface="Times New Roman"/>
                <a:cs typeface="Times New Roman"/>
              </a:rPr>
              <a:t> </a:t>
            </a:r>
            <a:r>
              <a:rPr dirty="0" sz="2000" spc="-65">
                <a:latin typeface="Times New Roman"/>
                <a:cs typeface="Times New Roman"/>
              </a:rPr>
              <a:t>You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pay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fee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this.</a:t>
            </a:r>
            <a:endParaRPr sz="2000">
              <a:latin typeface="Times New Roman"/>
              <a:cs typeface="Times New Roman"/>
            </a:endParaRPr>
          </a:p>
          <a:p>
            <a:pPr algn="just" marL="469900" marR="15557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The average </a:t>
            </a:r>
            <a:r>
              <a:rPr dirty="0" sz="2000" spc="-5">
                <a:latin typeface="Times New Roman"/>
                <a:cs typeface="Times New Roman"/>
              </a:rPr>
              <a:t>deployment </a:t>
            </a:r>
            <a:r>
              <a:rPr dirty="0" sz="2000" spc="-10">
                <a:latin typeface="Times New Roman"/>
                <a:cs typeface="Times New Roman"/>
              </a:rPr>
              <a:t>time </a:t>
            </a:r>
            <a:r>
              <a:rPr dirty="0" sz="2000">
                <a:latin typeface="Times New Roman"/>
                <a:cs typeface="Times New Roman"/>
              </a:rPr>
              <a:t>for a server in a data center is about five days. This includes </a:t>
            </a:r>
            <a:r>
              <a:rPr dirty="0" sz="2000" spc="-5">
                <a:latin typeface="Times New Roman"/>
                <a:cs typeface="Times New Roman"/>
              </a:rPr>
              <a:t>all the setup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provisioning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server.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 spc="-65">
                <a:latin typeface="Times New Roman"/>
                <a:cs typeface="Times New Roman"/>
              </a:rPr>
              <a:t>You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might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get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5–10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virtual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servers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this.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resources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cloud, and the provider already has the </a:t>
            </a:r>
            <a:r>
              <a:rPr dirty="0" sz="2000" spc="-5">
                <a:latin typeface="Times New Roman"/>
                <a:cs typeface="Times New Roman"/>
              </a:rPr>
              <a:t>infrastructure </a:t>
            </a:r>
            <a:r>
              <a:rPr dirty="0" sz="2000">
                <a:latin typeface="Times New Roman"/>
                <a:cs typeface="Times New Roman"/>
              </a:rPr>
              <a:t>and </a:t>
            </a:r>
            <a:r>
              <a:rPr dirty="0" sz="2000" spc="-5">
                <a:latin typeface="Times New Roman"/>
                <a:cs typeface="Times New Roman"/>
              </a:rPr>
              <a:t>management </a:t>
            </a:r>
            <a:r>
              <a:rPr dirty="0" sz="2000">
                <a:latin typeface="Times New Roman"/>
                <a:cs typeface="Times New Roman"/>
              </a:rPr>
              <a:t>software ready for you </a:t>
            </a:r>
            <a:r>
              <a:rPr dirty="0" sz="2000" spc="-5">
                <a:latin typeface="Times New Roman"/>
                <a:cs typeface="Times New Roman"/>
              </a:rPr>
              <a:t>to </a:t>
            </a:r>
            <a:r>
              <a:rPr dirty="0" sz="2000">
                <a:latin typeface="Times New Roman"/>
                <a:cs typeface="Times New Roman"/>
              </a:rPr>
              <a:t>set up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these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desktops,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provisioning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time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might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 five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seconds.</a:t>
            </a:r>
            <a:endParaRPr sz="2000">
              <a:latin typeface="Times New Roman"/>
              <a:cs typeface="Times New Roman"/>
            </a:endParaRPr>
          </a:p>
          <a:p>
            <a:pPr algn="just" marL="469900" marR="508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means,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example,</a:t>
            </a:r>
            <a:r>
              <a:rPr dirty="0" sz="2000">
                <a:latin typeface="Times New Roman"/>
                <a:cs typeface="Times New Roman"/>
              </a:rPr>
              <a:t> that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decide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you </a:t>
            </a:r>
            <a:r>
              <a:rPr dirty="0" sz="2000">
                <a:latin typeface="Times New Roman"/>
                <a:cs typeface="Times New Roman"/>
              </a:rPr>
              <a:t>want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provision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HR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department—you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once,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over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course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month—it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own</a:t>
            </a:r>
            <a:r>
              <a:rPr dirty="0" sz="2000">
                <a:latin typeface="Times New Roman"/>
                <a:cs typeface="Times New Roman"/>
              </a:rPr>
              <a:t> speed.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marR="48895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65">
                <a:latin typeface="Times New Roman"/>
                <a:cs typeface="Times New Roman"/>
              </a:rPr>
              <a:t>You </a:t>
            </a:r>
            <a:r>
              <a:rPr dirty="0" sz="2000">
                <a:latin typeface="Times New Roman"/>
                <a:cs typeface="Times New Roman"/>
              </a:rPr>
              <a:t>can get as </a:t>
            </a:r>
            <a:r>
              <a:rPr dirty="0" sz="2000" spc="-5">
                <a:latin typeface="Times New Roman"/>
                <a:cs typeface="Times New Roman"/>
              </a:rPr>
              <a:t>many </a:t>
            </a:r>
            <a:r>
              <a:rPr dirty="0" sz="2000">
                <a:latin typeface="Times New Roman"/>
                <a:cs typeface="Times New Roman"/>
              </a:rPr>
              <a:t>resources as you need for these desktops. And, if the HR </a:t>
            </a:r>
            <a:r>
              <a:rPr dirty="0" sz="2000" spc="-5">
                <a:latin typeface="Times New Roman"/>
                <a:cs typeface="Times New Roman"/>
              </a:rPr>
              <a:t>department </a:t>
            </a:r>
            <a:r>
              <a:rPr dirty="0" sz="2000">
                <a:latin typeface="Times New Roman"/>
                <a:cs typeface="Times New Roman"/>
              </a:rPr>
              <a:t>needs </a:t>
            </a:r>
            <a:r>
              <a:rPr dirty="0" sz="2000" spc="-5">
                <a:latin typeface="Times New Roman"/>
                <a:cs typeface="Times New Roman"/>
              </a:rPr>
              <a:t>more </a:t>
            </a:r>
            <a:r>
              <a:rPr dirty="0" sz="2000">
                <a:latin typeface="Times New Roman"/>
                <a:cs typeface="Times New Roman"/>
              </a:rPr>
              <a:t> resources,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them</a:t>
            </a:r>
            <a:r>
              <a:rPr dirty="0" sz="2000" spc="-20">
                <a:latin typeface="Times New Roman"/>
                <a:cs typeface="Times New Roman"/>
              </a:rPr>
              <a:t> ready,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well.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Say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offices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New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York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Hong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Kong,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when the New </a:t>
            </a:r>
            <a:r>
              <a:rPr dirty="0" sz="2000" spc="-50">
                <a:latin typeface="Times New Roman"/>
                <a:cs typeface="Times New Roman"/>
              </a:rPr>
              <a:t>York </a:t>
            </a:r>
            <a:r>
              <a:rPr dirty="0" sz="2000" spc="-5">
                <a:latin typeface="Times New Roman"/>
                <a:cs typeface="Times New Roman"/>
              </a:rPr>
              <a:t>office </a:t>
            </a:r>
            <a:r>
              <a:rPr dirty="0" sz="2000">
                <a:latin typeface="Times New Roman"/>
                <a:cs typeface="Times New Roman"/>
              </a:rPr>
              <a:t>is dark and everyone is asleep, you </a:t>
            </a:r>
            <a:r>
              <a:rPr dirty="0" sz="2000" spc="-5">
                <a:latin typeface="Times New Roman"/>
                <a:cs typeface="Times New Roman"/>
              </a:rPr>
              <a:t>can </a:t>
            </a:r>
            <a:r>
              <a:rPr dirty="0" sz="2000">
                <a:latin typeface="Times New Roman"/>
                <a:cs typeface="Times New Roman"/>
              </a:rPr>
              <a:t>use the </a:t>
            </a:r>
            <a:r>
              <a:rPr dirty="0" sz="2000" spc="-5">
                <a:latin typeface="Times New Roman"/>
                <a:cs typeface="Times New Roman"/>
              </a:rPr>
              <a:t>same </a:t>
            </a:r>
            <a:r>
              <a:rPr dirty="0" sz="2000">
                <a:latin typeface="Times New Roman"/>
                <a:cs typeface="Times New Roman"/>
              </a:rPr>
              <a:t>resources for Hong Kong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because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virtualization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back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end.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45"/>
              <a:t> </a:t>
            </a:r>
            <a:r>
              <a:rPr dirty="0" sz="2400" spc="-20"/>
              <a:t>the</a:t>
            </a:r>
            <a:r>
              <a:rPr dirty="0" sz="2400" spc="-40"/>
              <a:t> </a:t>
            </a:r>
            <a:r>
              <a:rPr dirty="0" sz="2400" spc="-25"/>
              <a:t>Cloud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05159" y="1210055"/>
            <a:ext cx="1002792" cy="80162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3950"/>
            <a:ext cx="10273665" cy="30746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 b="1">
                <a:latin typeface="Times New Roman"/>
                <a:cs typeface="Times New Roman"/>
              </a:rPr>
              <a:t>Virtual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Desktops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in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the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Cloud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Business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advantages: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812800" marR="5080" indent="-343535">
              <a:lnSpc>
                <a:spcPct val="100000"/>
              </a:lnSpc>
              <a:buFont typeface="Arial MT"/>
              <a:buChar char="•"/>
              <a:tabLst>
                <a:tab pos="812165" algn="l"/>
                <a:tab pos="813435" algn="l"/>
              </a:tabLst>
            </a:pPr>
            <a:r>
              <a:rPr dirty="0" sz="2000">
                <a:latin typeface="Times New Roman"/>
                <a:cs typeface="Times New Roman"/>
              </a:rPr>
              <a:t>The upfront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investment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very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low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transforms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most client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computing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costs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fixed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variable.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812800" indent="-343535">
              <a:lnSpc>
                <a:spcPct val="100000"/>
              </a:lnSpc>
              <a:buFont typeface="Arial MT"/>
              <a:buChar char="•"/>
              <a:tabLst>
                <a:tab pos="812165" algn="l"/>
                <a:tab pos="813435" algn="l"/>
              </a:tabLst>
            </a:pP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quick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deploy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easy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-5">
                <a:latin typeface="Times New Roman"/>
                <a:cs typeface="Times New Roman"/>
              </a:rPr>
              <a:t>scale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incrementally.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812800" indent="-343535">
              <a:lnSpc>
                <a:spcPct val="100000"/>
              </a:lnSpc>
              <a:buFont typeface="Arial MT"/>
              <a:buChar char="•"/>
              <a:tabLst>
                <a:tab pos="812165" algn="l"/>
                <a:tab pos="813435" algn="l"/>
              </a:tabLst>
            </a:pP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particularly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attractive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companies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running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out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center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space.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45"/>
              <a:t> </a:t>
            </a:r>
            <a:r>
              <a:rPr dirty="0" sz="2400" spc="-20"/>
              <a:t>the</a:t>
            </a:r>
            <a:r>
              <a:rPr dirty="0" sz="2400" spc="-40"/>
              <a:t> </a:t>
            </a:r>
            <a:r>
              <a:rPr dirty="0" sz="2400" spc="-25"/>
              <a:t>Cloud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05159" y="1210055"/>
            <a:ext cx="1002792" cy="80162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3950"/>
            <a:ext cx="10840085" cy="15506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Times New Roman"/>
                <a:cs typeface="Times New Roman"/>
              </a:rPr>
              <a:t>Desktop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as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Service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spc="5" b="1">
                <a:latin typeface="Times New Roman"/>
                <a:cs typeface="Times New Roman"/>
              </a:rPr>
              <a:t>(DaaS)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2000" b="1">
                <a:latin typeface="Times New Roman"/>
                <a:cs typeface="Times New Roman"/>
              </a:rPr>
              <a:t>Desktop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as a</a:t>
            </a:r>
            <a:r>
              <a:rPr dirty="0" sz="2000" spc="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Service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new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class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help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deploy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virtual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desktops.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two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main</a:t>
            </a:r>
            <a:r>
              <a:rPr dirty="0" sz="2000">
                <a:latin typeface="Times New Roman"/>
                <a:cs typeface="Times New Roman"/>
              </a:rPr>
              <a:t> players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here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are:</a:t>
            </a:r>
            <a:endParaRPr sz="20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dirty="0" sz="2000" b="1">
                <a:latin typeface="Times New Roman"/>
                <a:cs typeface="Times New Roman"/>
              </a:rPr>
              <a:t>Desktone</a:t>
            </a:r>
            <a:endParaRPr sz="20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dirty="0" sz="2000" spc="-10" b="1">
                <a:latin typeface="Times New Roman"/>
                <a:cs typeface="Times New Roman"/>
              </a:rPr>
              <a:t>Virtual</a:t>
            </a:r>
            <a:r>
              <a:rPr dirty="0" sz="2000" spc="-7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Bridges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2775" y="3562858"/>
            <a:ext cx="11066145" cy="2465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dirty="0" sz="2000">
                <a:latin typeface="Times New Roman"/>
                <a:cs typeface="Times New Roman"/>
              </a:rPr>
              <a:t>Desktone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(</a:t>
            </a:r>
            <a:r>
              <a:rPr dirty="0" sz="2000" spc="-10" b="1">
                <a:latin typeface="Times New Roman"/>
                <a:cs typeface="Times New Roman"/>
              </a:rPr>
              <a:t>www.desktone.com</a:t>
            </a:r>
            <a:r>
              <a:rPr dirty="0" sz="2000" spc="-10">
                <a:latin typeface="Times New Roman"/>
                <a:cs typeface="Times New Roman"/>
              </a:rPr>
              <a:t>)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offers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what it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calls</a:t>
            </a:r>
            <a:r>
              <a:rPr dirty="0" sz="2000">
                <a:latin typeface="Times New Roman"/>
                <a:cs typeface="Times New Roman"/>
              </a:rPr>
              <a:t> the Desktone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Virtual-D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Platform, </a:t>
            </a:r>
            <a:r>
              <a:rPr dirty="0" sz="2000">
                <a:latin typeface="Times New Roman"/>
                <a:cs typeface="Times New Roman"/>
              </a:rPr>
              <a:t>which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 a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unified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desktop </a:t>
            </a:r>
            <a:r>
              <a:rPr dirty="0" sz="2000" spc="-5">
                <a:latin typeface="Times New Roman"/>
                <a:cs typeface="Times New Roman"/>
              </a:rPr>
              <a:t>virtualization platform. </a:t>
            </a:r>
            <a:r>
              <a:rPr dirty="0" sz="2000">
                <a:latin typeface="Times New Roman"/>
                <a:cs typeface="Times New Roman"/>
              </a:rPr>
              <a:t>It actually integrates discrete </a:t>
            </a:r>
            <a:r>
              <a:rPr dirty="0" sz="2000" spc="-5">
                <a:latin typeface="Times New Roman"/>
                <a:cs typeface="Times New Roman"/>
              </a:rPr>
              <a:t>virtualization </a:t>
            </a:r>
            <a:r>
              <a:rPr dirty="0" sz="2000">
                <a:latin typeface="Times New Roman"/>
                <a:cs typeface="Times New Roman"/>
              </a:rPr>
              <a:t>technology (application,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network,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etc.)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allows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whole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 </a:t>
            </a:r>
            <a:r>
              <a:rPr dirty="0" sz="2000" spc="-5">
                <a:latin typeface="Times New Roman"/>
                <a:cs typeface="Times New Roman"/>
              </a:rPr>
              <a:t>managed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single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console.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/>
            </a:pPr>
            <a:endParaRPr sz="205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platform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two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tiered:</a:t>
            </a:r>
            <a:endParaRPr sz="2000">
              <a:latin typeface="Times New Roman"/>
              <a:cs typeface="Times New Roman"/>
            </a:endParaRPr>
          </a:p>
          <a:p>
            <a:pPr lvl="1" marL="812800" indent="-343535">
              <a:lnSpc>
                <a:spcPct val="100000"/>
              </a:lnSpc>
              <a:buFont typeface="Arial MT"/>
              <a:buChar char="•"/>
              <a:tabLst>
                <a:tab pos="812165" algn="l"/>
                <a:tab pos="813435" algn="l"/>
              </a:tabLst>
            </a:pPr>
            <a:r>
              <a:rPr dirty="0" sz="2000" b="1">
                <a:latin typeface="Times New Roman"/>
                <a:cs typeface="Times New Roman"/>
              </a:rPr>
              <a:t>Enterprise</a:t>
            </a:r>
            <a:r>
              <a:rPr dirty="0" sz="2000">
                <a:latin typeface="Times New Roman"/>
                <a:cs typeface="Times New Roman"/>
              </a:rPr>
              <a:t>: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enterprise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manages </a:t>
            </a:r>
            <a:r>
              <a:rPr dirty="0" sz="2000">
                <a:latin typeface="Times New Roman"/>
                <a:cs typeface="Times New Roman"/>
              </a:rPr>
              <a:t>the operating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system,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applications,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licensing.</a:t>
            </a:r>
            <a:endParaRPr sz="2000">
              <a:latin typeface="Times New Roman"/>
              <a:cs typeface="Times New Roman"/>
            </a:endParaRPr>
          </a:p>
          <a:p>
            <a:pPr lvl="1" marL="812800" marR="368935" indent="-343535">
              <a:lnSpc>
                <a:spcPct val="100000"/>
              </a:lnSpc>
              <a:buFont typeface="Arial MT"/>
              <a:buChar char="•"/>
              <a:tabLst>
                <a:tab pos="812165" algn="l"/>
                <a:tab pos="813435" algn="l"/>
              </a:tabLst>
            </a:pPr>
            <a:r>
              <a:rPr dirty="0" sz="2000" b="1">
                <a:latin typeface="Times New Roman"/>
                <a:cs typeface="Times New Roman"/>
              </a:rPr>
              <a:t>Service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provider</a:t>
            </a:r>
            <a:r>
              <a:rPr dirty="0" sz="2000" spc="-5">
                <a:latin typeface="Times New Roman"/>
                <a:cs typeface="Times New Roman"/>
              </a:rPr>
              <a:t>: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physical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center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infrastructure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run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VDI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model.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9975" y="6001308"/>
            <a:ext cx="10649585" cy="636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imes New Roman"/>
                <a:cs typeface="Times New Roman"/>
              </a:rPr>
              <a:t>Desktone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virtual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desktop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grid—what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calls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 access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fabric.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fabric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software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desktop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virtualization.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43384" y="6427114"/>
            <a:ext cx="1028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45"/>
              <a:t> </a:t>
            </a:r>
            <a:r>
              <a:rPr dirty="0" sz="2400" spc="-20"/>
              <a:t>the</a:t>
            </a:r>
            <a:r>
              <a:rPr dirty="0" sz="2400" spc="-40"/>
              <a:t> </a:t>
            </a:r>
            <a:r>
              <a:rPr dirty="0" sz="2400" spc="-25"/>
              <a:t>Cloud</a:t>
            </a:r>
            <a:endParaRPr sz="240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33559" y="1784604"/>
            <a:ext cx="1766316" cy="176631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10216" y="4352544"/>
            <a:ext cx="1746503" cy="620268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3950"/>
            <a:ext cx="306260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Times New Roman"/>
                <a:cs typeface="Times New Roman"/>
              </a:rPr>
              <a:t>Desktop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as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Service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spc="5" b="1">
                <a:latin typeface="Times New Roman"/>
                <a:cs typeface="Times New Roman"/>
              </a:rPr>
              <a:t>(DaaS)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0291" y="524383"/>
            <a:ext cx="28930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latin typeface="Arial"/>
                <a:cs typeface="Arial"/>
              </a:rPr>
              <a:t>Managing</a:t>
            </a:r>
            <a:r>
              <a:rPr dirty="0" sz="2400" spc="-45" b="1">
                <a:latin typeface="Arial"/>
                <a:cs typeface="Arial"/>
              </a:rPr>
              <a:t> </a:t>
            </a:r>
            <a:r>
              <a:rPr dirty="0" sz="2400" spc="-20" b="1">
                <a:latin typeface="Arial"/>
                <a:cs typeface="Arial"/>
              </a:rPr>
              <a:t>the</a:t>
            </a:r>
            <a:r>
              <a:rPr dirty="0" sz="2400" spc="-40" b="1">
                <a:latin typeface="Arial"/>
                <a:cs typeface="Arial"/>
              </a:rPr>
              <a:t> </a:t>
            </a:r>
            <a:r>
              <a:rPr dirty="0" sz="2400" spc="-25" b="1">
                <a:latin typeface="Arial"/>
                <a:cs typeface="Arial"/>
              </a:rPr>
              <a:t>Cloud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45040" y="1164336"/>
            <a:ext cx="1746503" cy="62026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39339" y="1607819"/>
            <a:ext cx="7240523" cy="511302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3950"/>
            <a:ext cx="11193780" cy="398970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Times New Roman"/>
                <a:cs typeface="Times New Roman"/>
              </a:rPr>
              <a:t>Desktop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as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Service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spc="5" b="1">
                <a:latin typeface="Times New Roman"/>
                <a:cs typeface="Times New Roman"/>
              </a:rPr>
              <a:t>(DaaS)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2.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Virtual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Bridges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469900" marR="16510">
              <a:lnSpc>
                <a:spcPct val="100000"/>
              </a:lnSpc>
            </a:pPr>
            <a:r>
              <a:rPr dirty="0" sz="2000" spc="-15">
                <a:latin typeface="Times New Roman"/>
                <a:cs typeface="Times New Roman"/>
              </a:rPr>
              <a:t>Virtual </a:t>
            </a:r>
            <a:r>
              <a:rPr dirty="0" sz="2000">
                <a:latin typeface="Times New Roman"/>
                <a:cs typeface="Times New Roman"/>
              </a:rPr>
              <a:t>Bridges </a:t>
            </a:r>
            <a:r>
              <a:rPr dirty="0" sz="2000" spc="-5">
                <a:latin typeface="Times New Roman"/>
                <a:cs typeface="Times New Roman"/>
              </a:rPr>
              <a:t>(</a:t>
            </a:r>
            <a:r>
              <a:rPr dirty="0" sz="2000" spc="-5" b="1">
                <a:latin typeface="Times New Roman"/>
                <a:cs typeface="Times New Roman"/>
              </a:rPr>
              <a:t>www.vbridges.com</a:t>
            </a:r>
            <a:r>
              <a:rPr dirty="0" sz="2000" spc="-5">
                <a:latin typeface="Times New Roman"/>
                <a:cs typeface="Times New Roman"/>
              </a:rPr>
              <a:t>) </a:t>
            </a:r>
            <a:r>
              <a:rPr dirty="0" sz="2000">
                <a:latin typeface="Times New Roman"/>
                <a:cs typeface="Times New Roman"/>
              </a:rPr>
              <a:t>was </a:t>
            </a:r>
            <a:r>
              <a:rPr dirty="0" sz="2000" spc="-5">
                <a:latin typeface="Times New Roman"/>
                <a:cs typeface="Times New Roman"/>
              </a:rPr>
              <a:t>established </a:t>
            </a:r>
            <a:r>
              <a:rPr dirty="0" sz="2000">
                <a:latin typeface="Times New Roman"/>
                <a:cs typeface="Times New Roman"/>
              </a:rPr>
              <a:t>in 2000 to create VDI on Linux servers. It </a:t>
            </a:r>
            <a:r>
              <a:rPr dirty="0" sz="2000" spc="-5">
                <a:latin typeface="Times New Roman"/>
                <a:cs typeface="Times New Roman"/>
              </a:rPr>
              <a:t>offers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Virtual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Enterprise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Remote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Desktop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Environment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(VERDE),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which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desktop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virtualization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solution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Linux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Windows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VDI.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It recently partnered with IBM and others to </a:t>
            </a:r>
            <a:r>
              <a:rPr dirty="0" sz="2000" spc="-5">
                <a:latin typeface="Times New Roman"/>
                <a:cs typeface="Times New Roman"/>
              </a:rPr>
              <a:t>offer </a:t>
            </a:r>
            <a:r>
              <a:rPr dirty="0" sz="2000" spc="-45">
                <a:latin typeface="Times New Roman"/>
                <a:cs typeface="Times New Roman"/>
              </a:rPr>
              <a:t>SMART, </a:t>
            </a:r>
            <a:r>
              <a:rPr dirty="0" sz="2000">
                <a:latin typeface="Times New Roman"/>
                <a:cs typeface="Times New Roman"/>
              </a:rPr>
              <a:t>a business cloud </a:t>
            </a:r>
            <a:r>
              <a:rPr dirty="0" sz="2000" spc="-5">
                <a:latin typeface="Times New Roman"/>
                <a:cs typeface="Times New Roman"/>
              </a:rPr>
              <a:t>computing </a:t>
            </a:r>
            <a:r>
              <a:rPr dirty="0" sz="2000" spc="-15">
                <a:latin typeface="Times New Roman"/>
                <a:cs typeface="Times New Roman"/>
              </a:rPr>
              <a:t>strategy. </a:t>
            </a:r>
            <a:r>
              <a:rPr dirty="0" sz="2000">
                <a:latin typeface="Times New Roman"/>
                <a:cs typeface="Times New Roman"/>
              </a:rPr>
              <a:t>This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solution runs open standards-based </a:t>
            </a:r>
            <a:r>
              <a:rPr dirty="0" sz="2000" spc="-5">
                <a:latin typeface="Times New Roman"/>
                <a:cs typeface="Times New Roman"/>
              </a:rPr>
              <a:t>email, </a:t>
            </a:r>
            <a:r>
              <a:rPr dirty="0" sz="2000">
                <a:latin typeface="Times New Roman"/>
                <a:cs typeface="Times New Roman"/>
              </a:rPr>
              <a:t>word processing, spreadsheets, unified </a:t>
            </a:r>
            <a:r>
              <a:rPr dirty="0" sz="2000" spc="-5">
                <a:latin typeface="Times New Roman"/>
                <a:cs typeface="Times New Roman"/>
              </a:rPr>
              <a:t>communication, social </a:t>
            </a:r>
            <a:r>
              <a:rPr dirty="0" sz="2000">
                <a:latin typeface="Times New Roman"/>
                <a:cs typeface="Times New Roman"/>
              </a:rPr>
              <a:t> networking,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other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software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any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laptop,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browser,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mobile </a:t>
            </a:r>
            <a:r>
              <a:rPr dirty="0" sz="2000">
                <a:latin typeface="Times New Roman"/>
                <a:cs typeface="Times New Roman"/>
              </a:rPr>
              <a:t>device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virtual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desktop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login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Linux-based server </a:t>
            </a:r>
            <a:r>
              <a:rPr dirty="0" sz="2000" spc="-5">
                <a:latin typeface="Times New Roman"/>
                <a:cs typeface="Times New Roman"/>
              </a:rPr>
              <a:t>configuration. </a:t>
            </a:r>
            <a:r>
              <a:rPr dirty="0" sz="2000">
                <a:latin typeface="Times New Roman"/>
                <a:cs typeface="Times New Roman"/>
              </a:rPr>
              <a:t>The solutions </a:t>
            </a:r>
            <a:r>
              <a:rPr dirty="0" sz="2000" spc="-5">
                <a:latin typeface="Times New Roman"/>
                <a:cs typeface="Times New Roman"/>
              </a:rPr>
              <a:t>combine </a:t>
            </a:r>
            <a:r>
              <a:rPr dirty="0" sz="2000">
                <a:latin typeface="Times New Roman"/>
                <a:cs typeface="Times New Roman"/>
              </a:rPr>
              <a:t>VERDE with the Ubuntu desktop Linux OS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Canonical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(</a:t>
            </a:r>
            <a:r>
              <a:rPr dirty="0" u="sng" sz="2000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2"/>
              </a:rPr>
              <a:t>www.canonical.com</a:t>
            </a:r>
            <a:r>
              <a:rPr dirty="0" sz="2000" spc="-10">
                <a:latin typeface="Times New Roman"/>
                <a:cs typeface="Times New Roman"/>
              </a:rPr>
              <a:t>)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IBM’s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collaboration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productivity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software.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45"/>
              <a:t> </a:t>
            </a:r>
            <a:r>
              <a:rPr dirty="0" sz="2400" spc="-20"/>
              <a:t>the</a:t>
            </a:r>
            <a:r>
              <a:rPr dirty="0" sz="2400" spc="-40"/>
              <a:t> </a:t>
            </a:r>
            <a:r>
              <a:rPr dirty="0" sz="2400" spc="-25"/>
              <a:t>Cloud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16083" y="1176527"/>
            <a:ext cx="1775460" cy="117957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3950"/>
            <a:ext cx="11121390" cy="42945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Times New Roman"/>
                <a:cs typeface="Times New Roman"/>
              </a:rPr>
              <a:t>Managing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Desktops</a:t>
            </a:r>
            <a:r>
              <a:rPr dirty="0" sz="2000" spc="-5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in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the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Cloud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terms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managing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desktops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need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monitor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least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two </a:t>
            </a:r>
            <a:r>
              <a:rPr dirty="0" sz="2000" b="1">
                <a:latin typeface="Times New Roman"/>
                <a:cs typeface="Times New Roman"/>
              </a:rPr>
              <a:t>key</a:t>
            </a:r>
            <a:r>
              <a:rPr dirty="0" sz="2000" spc="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performance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indicators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(KPIs)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regardless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model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choose: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b="1">
                <a:latin typeface="Times New Roman"/>
                <a:cs typeface="Times New Roman"/>
              </a:rPr>
              <a:t>Annual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support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costs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per</a:t>
            </a:r>
            <a:r>
              <a:rPr dirty="0" sz="2000" spc="-5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device</a:t>
            </a:r>
            <a:r>
              <a:rPr dirty="0" sz="2000">
                <a:latin typeface="Times New Roman"/>
                <a:cs typeface="Times New Roman"/>
              </a:rPr>
              <a:t>: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metric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 </a:t>
            </a:r>
            <a:r>
              <a:rPr dirty="0" sz="2000">
                <a:latin typeface="Times New Roman"/>
                <a:cs typeface="Times New Roman"/>
              </a:rPr>
              <a:t>preferable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total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cost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ownership,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which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includes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variable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uncontrollable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costs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such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software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licenses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device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purchases.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marR="20447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15" b="1">
                <a:latin typeface="Times New Roman"/>
                <a:cs typeface="Times New Roman"/>
              </a:rPr>
              <a:t>Availability</a:t>
            </a:r>
            <a:r>
              <a:rPr dirty="0" sz="2000" spc="-15">
                <a:latin typeface="Times New Roman"/>
                <a:cs typeface="Times New Roman"/>
              </a:rPr>
              <a:t>: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 </a:t>
            </a:r>
            <a:r>
              <a:rPr dirty="0" sz="2000" spc="-5">
                <a:latin typeface="Times New Roman"/>
                <a:cs typeface="Times New Roman"/>
              </a:rPr>
              <a:t>metric,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which</a:t>
            </a:r>
            <a:r>
              <a:rPr dirty="0" sz="2000" spc="-5">
                <a:latin typeface="Times New Roman"/>
                <a:cs typeface="Times New Roman"/>
              </a:rPr>
              <a:t> measures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uptime, </a:t>
            </a:r>
            <a:r>
              <a:rPr dirty="0" sz="2000">
                <a:latin typeface="Times New Roman"/>
                <a:cs typeface="Times New Roman"/>
              </a:rPr>
              <a:t>should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close</a:t>
            </a:r>
            <a:r>
              <a:rPr dirty="0" sz="2000">
                <a:latin typeface="Times New Roman"/>
                <a:cs typeface="Times New Roman"/>
              </a:rPr>
              <a:t> to</a:t>
            </a:r>
            <a:r>
              <a:rPr dirty="0" sz="2000" spc="5">
                <a:latin typeface="Times New Roman"/>
                <a:cs typeface="Times New Roman"/>
              </a:rPr>
              <a:t> 100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percent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5">
                <a:latin typeface="Times New Roman"/>
                <a:cs typeface="Times New Roman"/>
              </a:rPr>
              <a:t> virtualized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desktops.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Even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desktops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move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cloud,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keeping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track 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assets,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well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monitoring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how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running.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45"/>
              <a:t> </a:t>
            </a:r>
            <a:r>
              <a:rPr dirty="0" sz="2400" spc="-20"/>
              <a:t>the</a:t>
            </a:r>
            <a:r>
              <a:rPr dirty="0" sz="2400" spc="-40"/>
              <a:t> </a:t>
            </a:r>
            <a:r>
              <a:rPr dirty="0" sz="2400" spc="-25"/>
              <a:t>Cloud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08819" y="5193791"/>
            <a:ext cx="1996439" cy="152552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76331" y="1075944"/>
            <a:ext cx="1353312" cy="95097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3950"/>
            <a:ext cx="11032490" cy="52089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Times New Roman"/>
                <a:cs typeface="Times New Roman"/>
              </a:rPr>
              <a:t>Managing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Desktops</a:t>
            </a:r>
            <a:r>
              <a:rPr dirty="0" sz="2000" spc="-5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in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the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Cloud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five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areas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should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kept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tracked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irrespective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model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chosen: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b="1">
                <a:latin typeface="Times New Roman"/>
                <a:cs typeface="Times New Roman"/>
              </a:rPr>
              <a:t>Asset</a:t>
            </a:r>
            <a:r>
              <a:rPr dirty="0" sz="2000" spc="-5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management:</a:t>
            </a:r>
            <a:endParaRPr sz="2000">
              <a:latin typeface="Times New Roman"/>
              <a:cs typeface="Times New Roman"/>
            </a:endParaRPr>
          </a:p>
          <a:p>
            <a:pPr marL="469900" marR="7366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No </a:t>
            </a:r>
            <a:r>
              <a:rPr dirty="0" sz="2000" spc="-10">
                <a:latin typeface="Times New Roman"/>
                <a:cs typeface="Times New Roman"/>
              </a:rPr>
              <a:t>matter </a:t>
            </a:r>
            <a:r>
              <a:rPr dirty="0" sz="2000">
                <a:latin typeface="Times New Roman"/>
                <a:cs typeface="Times New Roman"/>
              </a:rPr>
              <a:t>what the </a:t>
            </a:r>
            <a:r>
              <a:rPr dirty="0" sz="2000" spc="-5">
                <a:latin typeface="Times New Roman"/>
                <a:cs typeface="Times New Roman"/>
              </a:rPr>
              <a:t>client </a:t>
            </a:r>
            <a:r>
              <a:rPr dirty="0" sz="2000">
                <a:latin typeface="Times New Roman"/>
                <a:cs typeface="Times New Roman"/>
              </a:rPr>
              <a:t>environment is (cellphone, </a:t>
            </a:r>
            <a:r>
              <a:rPr dirty="0" sz="2000" spc="-15">
                <a:latin typeface="Times New Roman"/>
                <a:cs typeface="Times New Roman"/>
              </a:rPr>
              <a:t>BlackBerry, </a:t>
            </a:r>
            <a:r>
              <a:rPr dirty="0" sz="2000">
                <a:latin typeface="Times New Roman"/>
                <a:cs typeface="Times New Roman"/>
              </a:rPr>
              <a:t>thin </a:t>
            </a:r>
            <a:r>
              <a:rPr dirty="0" sz="2000" spc="-5">
                <a:latin typeface="Times New Roman"/>
                <a:cs typeface="Times New Roman"/>
              </a:rPr>
              <a:t>client, etc.), activities </a:t>
            </a:r>
            <a:r>
              <a:rPr dirty="0" sz="2000">
                <a:latin typeface="Times New Roman"/>
                <a:cs typeface="Times New Roman"/>
              </a:rPr>
              <a:t>within that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container need to be registered, </a:t>
            </a:r>
            <a:r>
              <a:rPr dirty="0" sz="2000" spc="-5">
                <a:latin typeface="Times New Roman"/>
                <a:cs typeface="Times New Roman"/>
              </a:rPr>
              <a:t>monitored, </a:t>
            </a:r>
            <a:r>
              <a:rPr dirty="0" sz="2000">
                <a:latin typeface="Times New Roman"/>
                <a:cs typeface="Times New Roman"/>
              </a:rPr>
              <a:t>and tracked based on both the hardware </a:t>
            </a:r>
            <a:r>
              <a:rPr dirty="0" sz="2000" spc="-5">
                <a:latin typeface="Times New Roman"/>
                <a:cs typeface="Times New Roman"/>
              </a:rPr>
              <a:t>itself, </a:t>
            </a:r>
            <a:r>
              <a:rPr dirty="0" sz="2000">
                <a:latin typeface="Times New Roman"/>
                <a:cs typeface="Times New Roman"/>
              </a:rPr>
              <a:t>the software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runs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platform,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how</a:t>
            </a:r>
            <a:r>
              <a:rPr dirty="0" sz="2000">
                <a:latin typeface="Times New Roman"/>
                <a:cs typeface="Times New Roman"/>
              </a:rPr>
              <a:t> various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groups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it.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b="1">
                <a:latin typeface="Times New Roman"/>
                <a:cs typeface="Times New Roman"/>
              </a:rPr>
              <a:t>Service</a:t>
            </a:r>
            <a:r>
              <a:rPr dirty="0" sz="2000" spc="-5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monitoring:</a:t>
            </a:r>
            <a:endParaRPr sz="2000">
              <a:latin typeface="Times New Roman"/>
              <a:cs typeface="Times New Roman"/>
            </a:endParaRPr>
          </a:p>
          <a:p>
            <a:pPr marL="469900" marR="170815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Activities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area </a:t>
            </a:r>
            <a:r>
              <a:rPr dirty="0" sz="2000" spc="-5">
                <a:latin typeface="Times New Roman"/>
                <a:cs typeface="Times New Roman"/>
              </a:rPr>
              <a:t>monitor</a:t>
            </a:r>
            <a:r>
              <a:rPr dirty="0" sz="2000">
                <a:latin typeface="Times New Roman"/>
                <a:cs typeface="Times New Roman"/>
              </a:rPr>
              <a:t> what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happening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at each</a:t>
            </a:r>
            <a:r>
              <a:rPr dirty="0" sz="2000" spc="-5">
                <a:latin typeface="Times New Roman"/>
                <a:cs typeface="Times New Roman"/>
              </a:rPr>
              <a:t> client,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well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tasks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required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maintain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right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level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service.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service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desk provides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coordination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monitoring.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b="1">
                <a:latin typeface="Times New Roman"/>
                <a:cs typeface="Times New Roman"/>
              </a:rPr>
              <a:t>Change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management:</a:t>
            </a:r>
            <a:endParaRPr sz="2000">
              <a:latin typeface="Times New Roman"/>
              <a:cs typeface="Times New Roman"/>
            </a:endParaRPr>
          </a:p>
          <a:p>
            <a:pPr marL="469900" marR="607695">
              <a:lnSpc>
                <a:spcPct val="100000"/>
              </a:lnSpc>
              <a:spcBef>
                <a:spcPts val="5"/>
              </a:spcBef>
            </a:pPr>
            <a:r>
              <a:rPr dirty="0" sz="2000" spc="-5">
                <a:latin typeface="Times New Roman"/>
                <a:cs typeface="Times New Roman"/>
              </a:rPr>
              <a:t>Activities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involve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managing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implementing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all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changes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hardware.</a:t>
            </a:r>
            <a:r>
              <a:rPr dirty="0" sz="2000" spc="-1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Although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may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often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working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off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golden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image,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still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important.</a:t>
            </a:r>
            <a:endParaRPr sz="200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golden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image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means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every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will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identical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environment.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-5">
                <a:latin typeface="Times New Roman"/>
                <a:cs typeface="Times New Roman"/>
              </a:rPr>
              <a:t> something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goes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wrong,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administrator simply </a:t>
            </a:r>
            <a:r>
              <a:rPr dirty="0" sz="2000">
                <a:latin typeface="Times New Roman"/>
                <a:cs typeface="Times New Roman"/>
              </a:rPr>
              <a:t>gives that user a new copy of the </a:t>
            </a:r>
            <a:r>
              <a:rPr dirty="0" sz="2000" spc="-5">
                <a:latin typeface="Times New Roman"/>
                <a:cs typeface="Times New Roman"/>
              </a:rPr>
              <a:t>same image </a:t>
            </a:r>
            <a:r>
              <a:rPr dirty="0" sz="2000">
                <a:latin typeface="Times New Roman"/>
                <a:cs typeface="Times New Roman"/>
              </a:rPr>
              <a:t>so that there is </a:t>
            </a:r>
            <a:r>
              <a:rPr dirty="0" sz="2000" spc="-5">
                <a:latin typeface="Times New Roman"/>
                <a:cs typeface="Times New Roman"/>
              </a:rPr>
              <a:t>less management </a:t>
            </a:r>
            <a:r>
              <a:rPr dirty="0" sz="2000">
                <a:latin typeface="Times New Roman"/>
                <a:cs typeface="Times New Roman"/>
              </a:rPr>
              <a:t> needed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each individual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desktop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user.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45"/>
              <a:t> </a:t>
            </a:r>
            <a:r>
              <a:rPr dirty="0" sz="2400" spc="-20"/>
              <a:t>the</a:t>
            </a:r>
            <a:r>
              <a:rPr dirty="0" sz="2400" spc="-40"/>
              <a:t> </a:t>
            </a:r>
            <a:r>
              <a:rPr dirty="0" sz="2400" spc="-25"/>
              <a:t>Cloud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03635" y="1275588"/>
            <a:ext cx="1053083" cy="76657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584" y="3558540"/>
            <a:ext cx="812291" cy="8001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712195" y="3957828"/>
            <a:ext cx="1228344" cy="87477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3950"/>
            <a:ext cx="11156950" cy="398970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Times New Roman"/>
                <a:cs typeface="Times New Roman"/>
              </a:rPr>
              <a:t>Managing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Desktops</a:t>
            </a:r>
            <a:r>
              <a:rPr dirty="0" sz="2000" spc="-5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in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the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Cloud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b="1">
                <a:latin typeface="Times New Roman"/>
                <a:cs typeface="Times New Roman"/>
              </a:rPr>
              <a:t>Security:</a:t>
            </a:r>
            <a:endParaRPr sz="2000">
              <a:latin typeface="Times New Roman"/>
              <a:cs typeface="Times New Roman"/>
            </a:endParaRPr>
          </a:p>
          <a:p>
            <a:pPr marL="469900" marR="610870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Activities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 this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involve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securing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whole </a:t>
            </a:r>
            <a:r>
              <a:rPr dirty="0" sz="2000" spc="-5">
                <a:latin typeface="Times New Roman"/>
                <a:cs typeface="Times New Roman"/>
              </a:rPr>
              <a:t>client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domain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against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external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threats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authenticating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which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get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which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facilities.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b="1">
                <a:latin typeface="Times New Roman"/>
                <a:cs typeface="Times New Roman"/>
              </a:rPr>
              <a:t>Governance:</a:t>
            </a:r>
            <a:endParaRPr sz="200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Cloud services need to be considered in connection with your governance strategy and your </a:t>
            </a:r>
            <a:r>
              <a:rPr dirty="0" sz="2000" spc="-5">
                <a:latin typeface="Times New Roman"/>
                <a:cs typeface="Times New Roman"/>
              </a:rPr>
              <a:t>ability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comply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with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industry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government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regulations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(like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Sarbanes-Oxley,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Health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Insurance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Portability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Acc</a:t>
            </a:r>
            <a:r>
              <a:rPr dirty="0" sz="2000" spc="5">
                <a:latin typeface="Times New Roman"/>
                <a:cs typeface="Times New Roman"/>
              </a:rPr>
              <a:t>o</a:t>
            </a:r>
            <a:r>
              <a:rPr dirty="0" sz="2000">
                <a:latin typeface="Times New Roman"/>
                <a:cs typeface="Times New Roman"/>
              </a:rPr>
              <a:t>u</a:t>
            </a:r>
            <a:r>
              <a:rPr dirty="0" sz="2000" spc="10">
                <a:latin typeface="Times New Roman"/>
                <a:cs typeface="Times New Roman"/>
              </a:rPr>
              <a:t>n</a:t>
            </a:r>
            <a:r>
              <a:rPr dirty="0" sz="2000">
                <a:latin typeface="Times New Roman"/>
                <a:cs typeface="Times New Roman"/>
              </a:rPr>
              <a:t>t</a:t>
            </a:r>
            <a:r>
              <a:rPr dirty="0" sz="2000" spc="-10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bil</a:t>
            </a:r>
            <a:r>
              <a:rPr dirty="0" sz="2000" spc="-25">
                <a:latin typeface="Times New Roman"/>
                <a:cs typeface="Times New Roman"/>
              </a:rPr>
              <a:t>i</a:t>
            </a:r>
            <a:r>
              <a:rPr dirty="0" sz="2000">
                <a:latin typeface="Times New Roman"/>
                <a:cs typeface="Times New Roman"/>
              </a:rPr>
              <a:t>ty</a:t>
            </a:r>
            <a:r>
              <a:rPr dirty="0" sz="2000" spc="-1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Act,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Pay</a:t>
            </a:r>
            <a:r>
              <a:rPr dirty="0" sz="2000" spc="-35">
                <a:latin typeface="Times New Roman"/>
                <a:cs typeface="Times New Roman"/>
              </a:rPr>
              <a:t>m</a:t>
            </a:r>
            <a:r>
              <a:rPr dirty="0" sz="2000">
                <a:latin typeface="Times New Roman"/>
                <a:cs typeface="Times New Roman"/>
              </a:rPr>
              <a:t>ent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Card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</a:t>
            </a:r>
            <a:r>
              <a:rPr dirty="0" sz="2000" spc="5">
                <a:latin typeface="Times New Roman"/>
                <a:cs typeface="Times New Roman"/>
              </a:rPr>
              <a:t>n</a:t>
            </a:r>
            <a:r>
              <a:rPr dirty="0" sz="2000">
                <a:latin typeface="Times New Roman"/>
                <a:cs typeface="Times New Roman"/>
              </a:rPr>
              <a:t>d</a:t>
            </a:r>
            <a:r>
              <a:rPr dirty="0" sz="2000" spc="10">
                <a:latin typeface="Times New Roman"/>
                <a:cs typeface="Times New Roman"/>
              </a:rPr>
              <a:t>u</a:t>
            </a:r>
            <a:r>
              <a:rPr dirty="0" sz="2000">
                <a:latin typeface="Times New Roman"/>
                <a:cs typeface="Times New Roman"/>
              </a:rPr>
              <a:t>s</a:t>
            </a:r>
            <a:r>
              <a:rPr dirty="0" sz="2000" spc="-20">
                <a:latin typeface="Times New Roman"/>
                <a:cs typeface="Times New Roman"/>
              </a:rPr>
              <a:t>t</a:t>
            </a:r>
            <a:r>
              <a:rPr dirty="0" sz="2000">
                <a:latin typeface="Times New Roman"/>
                <a:cs typeface="Times New Roman"/>
              </a:rPr>
              <a:t>ry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Secu</a:t>
            </a:r>
            <a:r>
              <a:rPr dirty="0" sz="2000" spc="5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i</a:t>
            </a:r>
            <a:r>
              <a:rPr dirty="0" sz="2000" spc="-10">
                <a:latin typeface="Times New Roman"/>
                <a:cs typeface="Times New Roman"/>
              </a:rPr>
              <a:t>t</a:t>
            </a:r>
            <a:r>
              <a:rPr dirty="0" sz="2000">
                <a:latin typeface="Times New Roman"/>
                <a:cs typeface="Times New Roman"/>
              </a:rPr>
              <a:t>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Standards</a:t>
            </a:r>
            <a:r>
              <a:rPr dirty="0" sz="2000" spc="-10">
                <a:latin typeface="Times New Roman"/>
                <a:cs typeface="Times New Roman"/>
              </a:rPr>
              <a:t>)</a:t>
            </a:r>
            <a:r>
              <a:rPr dirty="0" sz="200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example, </a:t>
            </a:r>
            <a:r>
              <a:rPr dirty="0" sz="2000">
                <a:latin typeface="Times New Roman"/>
                <a:cs typeface="Times New Roman"/>
              </a:rPr>
              <a:t>desktops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 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allow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types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pass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through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stored.</a:t>
            </a:r>
            <a:r>
              <a:rPr dirty="0" sz="2000" spc="-95">
                <a:latin typeface="Times New Roman"/>
                <a:cs typeface="Times New Roman"/>
              </a:rPr>
              <a:t> </a:t>
            </a:r>
            <a:r>
              <a:rPr dirty="0" sz="2000" spc="-65">
                <a:latin typeface="Times New Roman"/>
                <a:cs typeface="Times New Roman"/>
              </a:rPr>
              <a:t>You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imes New Roman"/>
                <a:cs typeface="Times New Roman"/>
              </a:rPr>
              <a:t>plan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ensure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continued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compliance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 </a:t>
            </a:r>
            <a:r>
              <a:rPr dirty="0" sz="2000" spc="-5">
                <a:latin typeface="Times New Roman"/>
                <a:cs typeface="Times New Roman"/>
              </a:rPr>
              <a:t>regulations.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45"/>
              <a:t> </a:t>
            </a:r>
            <a:r>
              <a:rPr dirty="0" sz="2400" spc="-20"/>
              <a:t>the</a:t>
            </a:r>
            <a:r>
              <a:rPr dirty="0" sz="2400" spc="-40"/>
              <a:t> </a:t>
            </a:r>
            <a:r>
              <a:rPr dirty="0" sz="2400" spc="-25"/>
              <a:t>Cloud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71531" y="1127760"/>
            <a:ext cx="1885187" cy="90678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71531" y="5469635"/>
            <a:ext cx="1885187" cy="125120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7891" y="371983"/>
            <a:ext cx="28898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latin typeface="Arial"/>
                <a:cs typeface="Arial"/>
              </a:rPr>
              <a:t>Managing</a:t>
            </a:r>
            <a:r>
              <a:rPr dirty="0" sz="2400" spc="-70" b="1">
                <a:latin typeface="Arial"/>
                <a:cs typeface="Arial"/>
              </a:rPr>
              <a:t> </a:t>
            </a:r>
            <a:r>
              <a:rPr dirty="0" sz="2400" spc="-20" b="1">
                <a:latin typeface="Arial"/>
                <a:cs typeface="Arial"/>
              </a:rPr>
              <a:t>the</a:t>
            </a:r>
            <a:r>
              <a:rPr dirty="0" sz="2400" spc="-65" b="1">
                <a:latin typeface="Arial"/>
                <a:cs typeface="Arial"/>
              </a:rPr>
              <a:t> </a:t>
            </a:r>
            <a:r>
              <a:rPr dirty="0" sz="2400" spc="-25" b="1">
                <a:latin typeface="Arial"/>
                <a:cs typeface="Arial"/>
              </a:rPr>
              <a:t>Cloud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5660" y="6465214"/>
            <a:ext cx="1809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59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99689" y="2788157"/>
            <a:ext cx="7152640" cy="1244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901189" marR="5080" indent="-1889125">
              <a:lnSpc>
                <a:spcPct val="100000"/>
              </a:lnSpc>
              <a:spcBef>
                <a:spcPts val="95"/>
              </a:spcBef>
            </a:pPr>
            <a:r>
              <a:rPr dirty="0" sz="4000" spc="-25" b="1">
                <a:latin typeface="Arial"/>
                <a:cs typeface="Arial"/>
              </a:rPr>
              <a:t>Service-Oriented</a:t>
            </a:r>
            <a:r>
              <a:rPr dirty="0" sz="4000" spc="-10" b="1">
                <a:latin typeface="Arial"/>
                <a:cs typeface="Arial"/>
              </a:rPr>
              <a:t> </a:t>
            </a:r>
            <a:r>
              <a:rPr dirty="0" sz="4000" spc="-25" b="1">
                <a:latin typeface="Arial"/>
                <a:cs typeface="Arial"/>
              </a:rPr>
              <a:t>Architecture </a:t>
            </a:r>
            <a:r>
              <a:rPr dirty="0" sz="4000" spc="-1095" b="1">
                <a:latin typeface="Arial"/>
                <a:cs typeface="Arial"/>
              </a:rPr>
              <a:t> </a:t>
            </a:r>
            <a:r>
              <a:rPr dirty="0" sz="4000" spc="-25" b="1">
                <a:latin typeface="Arial"/>
                <a:cs typeface="Arial"/>
              </a:rPr>
              <a:t>and</a:t>
            </a:r>
            <a:r>
              <a:rPr dirty="0" sz="4000" spc="-45" b="1">
                <a:latin typeface="Arial"/>
                <a:cs typeface="Arial"/>
              </a:rPr>
              <a:t> </a:t>
            </a:r>
            <a:r>
              <a:rPr dirty="0" sz="4000" spc="-20" b="1">
                <a:latin typeface="Arial"/>
                <a:cs typeface="Arial"/>
              </a:rPr>
              <a:t>the</a:t>
            </a:r>
            <a:r>
              <a:rPr dirty="0" sz="4000" spc="-35" b="1">
                <a:latin typeface="Arial"/>
                <a:cs typeface="Arial"/>
              </a:rPr>
              <a:t> </a:t>
            </a:r>
            <a:r>
              <a:rPr dirty="0" sz="4000" spc="-25" b="1">
                <a:latin typeface="Arial"/>
                <a:cs typeface="Arial"/>
              </a:rPr>
              <a:t>Cloud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7891" y="371983"/>
            <a:ext cx="28898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latin typeface="Arial"/>
                <a:cs typeface="Arial"/>
              </a:rPr>
              <a:t>Managing</a:t>
            </a:r>
            <a:r>
              <a:rPr dirty="0" sz="2400" spc="-70" b="1">
                <a:latin typeface="Arial"/>
                <a:cs typeface="Arial"/>
              </a:rPr>
              <a:t> </a:t>
            </a:r>
            <a:r>
              <a:rPr dirty="0" sz="2400" spc="-20" b="1">
                <a:latin typeface="Arial"/>
                <a:cs typeface="Arial"/>
              </a:rPr>
              <a:t>the</a:t>
            </a:r>
            <a:r>
              <a:rPr dirty="0" sz="2400" spc="-65" b="1">
                <a:latin typeface="Arial"/>
                <a:cs typeface="Arial"/>
              </a:rPr>
              <a:t> </a:t>
            </a:r>
            <a:r>
              <a:rPr dirty="0" sz="2400" spc="-25" b="1">
                <a:latin typeface="Arial"/>
                <a:cs typeface="Arial"/>
              </a:rPr>
              <a:t>Cloud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40260" y="6465214"/>
            <a:ext cx="2317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10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42719" y="2788157"/>
            <a:ext cx="946785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30" b="1">
                <a:latin typeface="Arial"/>
                <a:cs typeface="Arial"/>
              </a:rPr>
              <a:t>Managing</a:t>
            </a:r>
            <a:r>
              <a:rPr dirty="0" sz="4000" b="1">
                <a:latin typeface="Arial"/>
                <a:cs typeface="Arial"/>
              </a:rPr>
              <a:t> </a:t>
            </a:r>
            <a:r>
              <a:rPr dirty="0" sz="4000" spc="-25" b="1">
                <a:latin typeface="Arial"/>
                <a:cs typeface="Arial"/>
              </a:rPr>
              <a:t>and</a:t>
            </a:r>
            <a:r>
              <a:rPr dirty="0" sz="4000" spc="-35" b="1">
                <a:latin typeface="Arial"/>
                <a:cs typeface="Arial"/>
              </a:rPr>
              <a:t> </a:t>
            </a:r>
            <a:r>
              <a:rPr dirty="0" sz="4000" spc="-25" b="1">
                <a:latin typeface="Arial"/>
                <a:cs typeface="Arial"/>
              </a:rPr>
              <a:t>Securing Cloud Services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3950"/>
            <a:ext cx="11261725" cy="55137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Times New Roman"/>
                <a:cs typeface="Times New Roman"/>
              </a:rPr>
              <a:t>Service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Ori</a:t>
            </a:r>
            <a:r>
              <a:rPr dirty="0" sz="2000" spc="-10" b="1">
                <a:latin typeface="Times New Roman"/>
                <a:cs typeface="Times New Roman"/>
              </a:rPr>
              <a:t>e</a:t>
            </a:r>
            <a:r>
              <a:rPr dirty="0" sz="2000" b="1">
                <a:latin typeface="Times New Roman"/>
                <a:cs typeface="Times New Roman"/>
              </a:rPr>
              <a:t>nted</a:t>
            </a:r>
            <a:r>
              <a:rPr dirty="0" sz="2000" spc="-1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</a:t>
            </a:r>
            <a:r>
              <a:rPr dirty="0" sz="2000" spc="-35" b="1">
                <a:latin typeface="Times New Roman"/>
                <a:cs typeface="Times New Roman"/>
              </a:rPr>
              <a:t>r</a:t>
            </a:r>
            <a:r>
              <a:rPr dirty="0" sz="2000" b="1">
                <a:latin typeface="Times New Roman"/>
                <a:cs typeface="Times New Roman"/>
              </a:rPr>
              <a:t>chitectu</a:t>
            </a:r>
            <a:r>
              <a:rPr dirty="0" sz="2000" spc="-40" b="1">
                <a:latin typeface="Times New Roman"/>
                <a:cs typeface="Times New Roman"/>
              </a:rPr>
              <a:t>r</a:t>
            </a:r>
            <a:r>
              <a:rPr dirty="0" sz="2000" b="1">
                <a:latin typeface="Times New Roman"/>
                <a:cs typeface="Times New Roman"/>
              </a:rPr>
              <a:t>e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</a:t>
            </a:r>
            <a:r>
              <a:rPr dirty="0" sz="2000" spc="5" b="1">
                <a:latin typeface="Times New Roman"/>
                <a:cs typeface="Times New Roman"/>
              </a:rPr>
              <a:t>n</a:t>
            </a:r>
            <a:r>
              <a:rPr dirty="0" sz="2000" b="1">
                <a:latin typeface="Times New Roman"/>
                <a:cs typeface="Times New Roman"/>
              </a:rPr>
              <a:t>d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th</a:t>
            </a:r>
            <a:r>
              <a:rPr dirty="0" sz="2000" b="1">
                <a:latin typeface="Times New Roman"/>
                <a:cs typeface="Times New Roman"/>
              </a:rPr>
              <a:t>e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Clo</a:t>
            </a:r>
            <a:r>
              <a:rPr dirty="0" sz="2000" spc="5" b="1">
                <a:latin typeface="Times New Roman"/>
                <a:cs typeface="Times New Roman"/>
              </a:rPr>
              <a:t>u</a:t>
            </a:r>
            <a:r>
              <a:rPr dirty="0" sz="2000" b="1">
                <a:latin typeface="Times New Roman"/>
                <a:cs typeface="Times New Roman"/>
              </a:rPr>
              <a:t>d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marR="46482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service-oriented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architecture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5">
                <a:latin typeface="Times New Roman"/>
                <a:cs typeface="Times New Roman"/>
              </a:rPr>
              <a:t> essentially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5">
                <a:latin typeface="Times New Roman"/>
                <a:cs typeface="Times New Roman"/>
              </a:rPr>
              <a:t>collection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services.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These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communicate</a:t>
            </a:r>
            <a:r>
              <a:rPr dirty="0" sz="2000">
                <a:latin typeface="Times New Roman"/>
                <a:cs typeface="Times New Roman"/>
              </a:rPr>
              <a:t> with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each </a:t>
            </a:r>
            <a:r>
              <a:rPr dirty="0" sz="2000" spc="-20">
                <a:latin typeface="Times New Roman"/>
                <a:cs typeface="Times New Roman"/>
              </a:rPr>
              <a:t>other.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communication </a:t>
            </a:r>
            <a:r>
              <a:rPr dirty="0" sz="2000">
                <a:latin typeface="Times New Roman"/>
                <a:cs typeface="Times New Roman"/>
              </a:rPr>
              <a:t>can involve </a:t>
            </a:r>
            <a:r>
              <a:rPr dirty="0" sz="2000" spc="-5">
                <a:latin typeface="Times New Roman"/>
                <a:cs typeface="Times New Roman"/>
              </a:rPr>
              <a:t>either simple </a:t>
            </a:r>
            <a:r>
              <a:rPr dirty="0" sz="2000">
                <a:latin typeface="Times New Roman"/>
                <a:cs typeface="Times New Roman"/>
              </a:rPr>
              <a:t>data passing or it could involve two or </a:t>
            </a:r>
            <a:r>
              <a:rPr dirty="0" sz="2000" spc="-5">
                <a:latin typeface="Times New Roman"/>
                <a:cs typeface="Times New Roman"/>
              </a:rPr>
              <a:t>more </a:t>
            </a:r>
            <a:r>
              <a:rPr dirty="0" sz="2000">
                <a:latin typeface="Times New Roman"/>
                <a:cs typeface="Times New Roman"/>
              </a:rPr>
              <a:t> services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coordinating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some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activity.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marR="161925" indent="-342900">
              <a:lnSpc>
                <a:spcPct val="100000"/>
              </a:lnSpc>
              <a:buFont typeface="Arial MT"/>
              <a:buChar char="•"/>
              <a:tabLst>
                <a:tab pos="419100" algn="l"/>
                <a:tab pos="419734" algn="l"/>
              </a:tabLst>
            </a:pPr>
            <a:r>
              <a:rPr dirty="0"/>
              <a:t>	</a:t>
            </a:r>
            <a:r>
              <a:rPr dirty="0" sz="2000" spc="5">
                <a:latin typeface="Times New Roman"/>
                <a:cs typeface="Times New Roman"/>
              </a:rPr>
              <a:t>One </a:t>
            </a:r>
            <a:r>
              <a:rPr dirty="0" sz="2000">
                <a:latin typeface="Times New Roman"/>
                <a:cs typeface="Times New Roman"/>
              </a:rPr>
              <a:t>of the key benefits of a service oriented approach is that the software is designed to reflect best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practices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business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instead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making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business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operate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according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rigid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structure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technical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environment.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Cloud services benefit the business by taking best </a:t>
            </a:r>
            <a:r>
              <a:rPr dirty="0" sz="2000" spc="-5">
                <a:latin typeface="Times New Roman"/>
                <a:cs typeface="Times New Roman"/>
              </a:rPr>
              <a:t>practices </a:t>
            </a:r>
            <a:r>
              <a:rPr dirty="0" sz="2000">
                <a:latin typeface="Times New Roman"/>
                <a:cs typeface="Times New Roman"/>
              </a:rPr>
              <a:t>and business process focus of SOA to the next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level.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These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benefits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both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users.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need to architect solutions by using a </a:t>
            </a:r>
            <a:r>
              <a:rPr dirty="0" sz="2000" spc="-5">
                <a:latin typeface="Times New Roman"/>
                <a:cs typeface="Times New Roman"/>
              </a:rPr>
              <a:t>service-oriented </a:t>
            </a:r>
            <a:r>
              <a:rPr dirty="0" sz="2000">
                <a:latin typeface="Times New Roman"/>
                <a:cs typeface="Times New Roman"/>
              </a:rPr>
              <a:t>approach to deliver services with the expected </a:t>
            </a:r>
            <a:r>
              <a:rPr dirty="0" sz="2000" spc="-5">
                <a:latin typeface="Times New Roman"/>
                <a:cs typeface="Times New Roman"/>
              </a:rPr>
              <a:t>levels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elasticity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scalability.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marR="505459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service-oriented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architecture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(SOA)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software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architecture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 building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business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implement </a:t>
            </a:r>
            <a:r>
              <a:rPr dirty="0" sz="2000">
                <a:latin typeface="Times New Roman"/>
                <a:cs typeface="Times New Roman"/>
              </a:rPr>
              <a:t>business processes or services through a set of loosely coupled, black-box components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orchestrated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deliver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well-defined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level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43384" y="6427114"/>
            <a:ext cx="1028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45"/>
              <a:t> </a:t>
            </a:r>
            <a:r>
              <a:rPr dirty="0" sz="2400" spc="-20"/>
              <a:t>the</a:t>
            </a:r>
            <a:r>
              <a:rPr dirty="0" sz="2400" spc="-40"/>
              <a:t> </a:t>
            </a:r>
            <a:r>
              <a:rPr dirty="0" sz="2400" spc="-25"/>
              <a:t>Cloud</a:t>
            </a:r>
            <a:endParaRPr sz="24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3950"/>
            <a:ext cx="489648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Times New Roman"/>
                <a:cs typeface="Times New Roman"/>
              </a:rPr>
              <a:t>Servic</a:t>
            </a:r>
            <a:r>
              <a:rPr dirty="0" sz="2000" spc="-5" b="1">
                <a:latin typeface="Times New Roman"/>
                <a:cs typeface="Times New Roman"/>
              </a:rPr>
              <a:t>e</a:t>
            </a:r>
            <a:r>
              <a:rPr dirty="0" sz="2000" b="1">
                <a:latin typeface="Times New Roman"/>
                <a:cs typeface="Times New Roman"/>
              </a:rPr>
              <a:t>-Ori</a:t>
            </a:r>
            <a:r>
              <a:rPr dirty="0" sz="2000" spc="-10" b="1">
                <a:latin typeface="Times New Roman"/>
                <a:cs typeface="Times New Roman"/>
              </a:rPr>
              <a:t>e</a:t>
            </a:r>
            <a:r>
              <a:rPr dirty="0" sz="2000" b="1">
                <a:latin typeface="Times New Roman"/>
                <a:cs typeface="Times New Roman"/>
              </a:rPr>
              <a:t>nt</a:t>
            </a:r>
            <a:r>
              <a:rPr dirty="0" sz="2000" spc="-10" b="1">
                <a:latin typeface="Times New Roman"/>
                <a:cs typeface="Times New Roman"/>
              </a:rPr>
              <a:t>e</a:t>
            </a:r>
            <a:r>
              <a:rPr dirty="0" sz="2000" b="1">
                <a:latin typeface="Times New Roman"/>
                <a:cs typeface="Times New Roman"/>
              </a:rPr>
              <a:t>d</a:t>
            </a:r>
            <a:r>
              <a:rPr dirty="0" sz="2000" spc="-15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</a:t>
            </a:r>
            <a:r>
              <a:rPr dirty="0" sz="2000" spc="-35" b="1">
                <a:latin typeface="Times New Roman"/>
                <a:cs typeface="Times New Roman"/>
              </a:rPr>
              <a:t>r</a:t>
            </a:r>
            <a:r>
              <a:rPr dirty="0" sz="2000" b="1">
                <a:latin typeface="Times New Roman"/>
                <a:cs typeface="Times New Roman"/>
              </a:rPr>
              <a:t>chitectu</a:t>
            </a:r>
            <a:r>
              <a:rPr dirty="0" sz="2000" spc="-40" b="1">
                <a:latin typeface="Times New Roman"/>
                <a:cs typeface="Times New Roman"/>
              </a:rPr>
              <a:t>r</a:t>
            </a:r>
            <a:r>
              <a:rPr dirty="0" sz="2000" b="1">
                <a:latin typeface="Times New Roman"/>
                <a:cs typeface="Times New Roman"/>
              </a:rPr>
              <a:t>e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</a:t>
            </a:r>
            <a:r>
              <a:rPr dirty="0" sz="2000" spc="5" b="1">
                <a:latin typeface="Times New Roman"/>
                <a:cs typeface="Times New Roman"/>
              </a:rPr>
              <a:t>n</a:t>
            </a:r>
            <a:r>
              <a:rPr dirty="0" sz="2000" b="1">
                <a:latin typeface="Times New Roman"/>
                <a:cs typeface="Times New Roman"/>
              </a:rPr>
              <a:t>d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th</a:t>
            </a:r>
            <a:r>
              <a:rPr dirty="0" sz="2000" b="1">
                <a:latin typeface="Times New Roman"/>
                <a:cs typeface="Times New Roman"/>
              </a:rPr>
              <a:t>e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Clo</a:t>
            </a:r>
            <a:r>
              <a:rPr dirty="0" sz="2000" spc="5" b="1">
                <a:latin typeface="Times New Roman"/>
                <a:cs typeface="Times New Roman"/>
              </a:rPr>
              <a:t>u</a:t>
            </a:r>
            <a:r>
              <a:rPr dirty="0" sz="2000" b="1">
                <a:latin typeface="Times New Roman"/>
                <a:cs typeface="Times New Roman"/>
              </a:rPr>
              <a:t>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43384" y="6427114"/>
            <a:ext cx="1028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0291" y="524383"/>
            <a:ext cx="28930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latin typeface="Arial"/>
                <a:cs typeface="Arial"/>
              </a:rPr>
              <a:t>Managing</a:t>
            </a:r>
            <a:r>
              <a:rPr dirty="0" sz="2400" spc="-45" b="1">
                <a:latin typeface="Arial"/>
                <a:cs typeface="Arial"/>
              </a:rPr>
              <a:t> </a:t>
            </a:r>
            <a:r>
              <a:rPr dirty="0" sz="2400" spc="-20" b="1">
                <a:latin typeface="Arial"/>
                <a:cs typeface="Arial"/>
              </a:rPr>
              <a:t>the</a:t>
            </a:r>
            <a:r>
              <a:rPr dirty="0" sz="2400" spc="-40" b="1">
                <a:latin typeface="Arial"/>
                <a:cs typeface="Arial"/>
              </a:rPr>
              <a:t> </a:t>
            </a:r>
            <a:r>
              <a:rPr dirty="0" sz="2400" spc="-25" b="1">
                <a:latin typeface="Arial"/>
                <a:cs typeface="Arial"/>
              </a:rPr>
              <a:t>Cloud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64892" y="1680972"/>
            <a:ext cx="6801611" cy="4800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3397" y="1076020"/>
            <a:ext cx="224853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Times New Roman"/>
                <a:cs typeface="Times New Roman"/>
              </a:rPr>
              <a:t>Characterizing</a:t>
            </a:r>
            <a:r>
              <a:rPr dirty="0" sz="2000" spc="-9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SOA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3397" y="1686306"/>
            <a:ext cx="11256645" cy="52089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principal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characteristics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SOA</a:t>
            </a:r>
            <a:r>
              <a:rPr dirty="0" sz="2000" spc="-1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are: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b="1">
                <a:latin typeface="Times New Roman"/>
                <a:cs typeface="Times New Roman"/>
              </a:rPr>
              <a:t>SOA</a:t>
            </a:r>
            <a:r>
              <a:rPr dirty="0" sz="2000" spc="-114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is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</a:t>
            </a:r>
            <a:r>
              <a:rPr dirty="0" sz="2000" spc="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black-box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component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architecture</a:t>
            </a:r>
            <a:r>
              <a:rPr dirty="0" sz="2000" spc="-5">
                <a:latin typeface="Times New Roman"/>
                <a:cs typeface="Times New Roman"/>
              </a:rPr>
              <a:t>.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black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box</a:t>
            </a:r>
            <a:r>
              <a:rPr dirty="0" sz="2000" spc="-5">
                <a:latin typeface="Times New Roman"/>
                <a:cs typeface="Times New Roman"/>
              </a:rPr>
              <a:t> lets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reuse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existing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business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applications;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 </a:t>
            </a:r>
            <a:r>
              <a:rPr dirty="0" sz="2000" spc="-5">
                <a:latin typeface="Times New Roman"/>
                <a:cs typeface="Times New Roman"/>
              </a:rPr>
              <a:t>simply </a:t>
            </a:r>
            <a:r>
              <a:rPr dirty="0" sz="2000">
                <a:latin typeface="Times New Roman"/>
                <a:cs typeface="Times New Roman"/>
              </a:rPr>
              <a:t>adds a fairly </a:t>
            </a:r>
            <a:r>
              <a:rPr dirty="0" sz="2000" spc="-5">
                <a:latin typeface="Times New Roman"/>
                <a:cs typeface="Times New Roman"/>
              </a:rPr>
              <a:t>simple </a:t>
            </a:r>
            <a:r>
              <a:rPr dirty="0" sz="2000">
                <a:latin typeface="Times New Roman"/>
                <a:cs typeface="Times New Roman"/>
              </a:rPr>
              <a:t>adapter to </a:t>
            </a:r>
            <a:r>
              <a:rPr dirty="0" sz="2000" spc="-5">
                <a:latin typeface="Times New Roman"/>
                <a:cs typeface="Times New Roman"/>
              </a:rPr>
              <a:t>them. </a:t>
            </a:r>
            <a:r>
              <a:rPr dirty="0" sz="2000" spc="-65">
                <a:latin typeface="Times New Roman"/>
                <a:cs typeface="Times New Roman"/>
              </a:rPr>
              <a:t>You </a:t>
            </a:r>
            <a:r>
              <a:rPr dirty="0" sz="2000">
                <a:latin typeface="Times New Roman"/>
                <a:cs typeface="Times New Roman"/>
              </a:rPr>
              <a:t>need </a:t>
            </a:r>
            <a:r>
              <a:rPr dirty="0" sz="2000" spc="5">
                <a:latin typeface="Times New Roman"/>
                <a:cs typeface="Times New Roman"/>
              </a:rPr>
              <a:t>not </a:t>
            </a:r>
            <a:r>
              <a:rPr dirty="0" sz="2000">
                <a:latin typeface="Times New Roman"/>
                <a:cs typeface="Times New Roman"/>
              </a:rPr>
              <a:t>know every </a:t>
            </a:r>
            <a:r>
              <a:rPr dirty="0" sz="2000" spc="-5">
                <a:latin typeface="Times New Roman"/>
                <a:cs typeface="Times New Roman"/>
              </a:rPr>
              <a:t>detail </a:t>
            </a:r>
            <a:r>
              <a:rPr dirty="0" sz="2000">
                <a:latin typeface="Times New Roman"/>
                <a:cs typeface="Times New Roman"/>
              </a:rPr>
              <a:t>of what is inside each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component.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SOA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hides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complexity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whenever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possible.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marR="12065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b="1">
                <a:latin typeface="Times New Roman"/>
                <a:cs typeface="Times New Roman"/>
              </a:rPr>
              <a:t>SOA components </a:t>
            </a:r>
            <a:r>
              <a:rPr dirty="0" sz="2000" spc="-10" b="1">
                <a:latin typeface="Times New Roman"/>
                <a:cs typeface="Times New Roman"/>
              </a:rPr>
              <a:t>are </a:t>
            </a:r>
            <a:r>
              <a:rPr dirty="0" sz="2000" b="1">
                <a:latin typeface="Times New Roman"/>
                <a:cs typeface="Times New Roman"/>
              </a:rPr>
              <a:t>loosely coupled</a:t>
            </a:r>
            <a:r>
              <a:rPr dirty="0" sz="2000">
                <a:latin typeface="Times New Roman"/>
                <a:cs typeface="Times New Roman"/>
              </a:rPr>
              <a:t>. Software components are loosely coupled if they are designed to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interact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standardized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way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minimizes</a:t>
            </a:r>
            <a:r>
              <a:rPr dirty="0" sz="2000">
                <a:latin typeface="Times New Roman"/>
                <a:cs typeface="Times New Roman"/>
              </a:rPr>
              <a:t> dependencies.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One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loosely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coupled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component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passes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another component and </a:t>
            </a:r>
            <a:r>
              <a:rPr dirty="0" sz="2000" spc="-5">
                <a:latin typeface="Times New Roman"/>
                <a:cs typeface="Times New Roman"/>
              </a:rPr>
              <a:t>makes </a:t>
            </a:r>
            <a:r>
              <a:rPr dirty="0" sz="2000">
                <a:latin typeface="Times New Roman"/>
                <a:cs typeface="Times New Roman"/>
              </a:rPr>
              <a:t>a request; the second component carries </a:t>
            </a:r>
            <a:r>
              <a:rPr dirty="0" sz="2000" spc="5">
                <a:latin typeface="Times New Roman"/>
                <a:cs typeface="Times New Roman"/>
              </a:rPr>
              <a:t>out </a:t>
            </a:r>
            <a:r>
              <a:rPr dirty="0" sz="2000">
                <a:latin typeface="Times New Roman"/>
                <a:cs typeface="Times New Roman"/>
              </a:rPr>
              <a:t>the request and, if </a:t>
            </a:r>
            <a:r>
              <a:rPr dirty="0" sz="2000" spc="-15">
                <a:latin typeface="Times New Roman"/>
                <a:cs typeface="Times New Roman"/>
              </a:rPr>
              <a:t>necessary, 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passes the data back to the first. Each </a:t>
            </a:r>
            <a:r>
              <a:rPr dirty="0" sz="2000" spc="-5">
                <a:latin typeface="Times New Roman"/>
                <a:cs typeface="Times New Roman"/>
              </a:rPr>
              <a:t>component offers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10">
                <a:latin typeface="Times New Roman"/>
                <a:cs typeface="Times New Roman"/>
              </a:rPr>
              <a:t>small </a:t>
            </a:r>
            <a:r>
              <a:rPr dirty="0" sz="2000">
                <a:latin typeface="Times New Roman"/>
                <a:cs typeface="Times New Roman"/>
              </a:rPr>
              <a:t>range of </a:t>
            </a:r>
            <a:r>
              <a:rPr dirty="0" sz="2000" spc="-5">
                <a:latin typeface="Times New Roman"/>
                <a:cs typeface="Times New Roman"/>
              </a:rPr>
              <a:t>simple </a:t>
            </a:r>
            <a:r>
              <a:rPr dirty="0" sz="2000">
                <a:latin typeface="Times New Roman"/>
                <a:cs typeface="Times New Roman"/>
              </a:rPr>
              <a:t>services to other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components.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marR="23876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b="1">
                <a:latin typeface="Times New Roman"/>
                <a:cs typeface="Times New Roman"/>
              </a:rPr>
              <a:t>SOA</a:t>
            </a:r>
            <a:r>
              <a:rPr dirty="0" sz="2000" spc="-114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components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are</a:t>
            </a:r>
            <a:r>
              <a:rPr dirty="0" sz="200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orchestrated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to</a:t>
            </a:r>
            <a:r>
              <a:rPr dirty="0" sz="2000" spc="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link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through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business</a:t>
            </a:r>
            <a:r>
              <a:rPr dirty="0" sz="2000" spc="-5" b="1">
                <a:latin typeface="Times New Roman"/>
                <a:cs typeface="Times New Roman"/>
              </a:rPr>
              <a:t> processes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to deliver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</a:t>
            </a:r>
            <a:r>
              <a:rPr dirty="0" sz="2000" spc="1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well-defined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level </a:t>
            </a:r>
            <a:r>
              <a:rPr dirty="0" sz="2000" spc="-484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of service</a:t>
            </a:r>
            <a:r>
              <a:rPr dirty="0" sz="2000">
                <a:latin typeface="Times New Roman"/>
                <a:cs typeface="Times New Roman"/>
              </a:rPr>
              <a:t>. SOA creates a </a:t>
            </a:r>
            <a:r>
              <a:rPr dirty="0" sz="2000" spc="-5">
                <a:latin typeface="Times New Roman"/>
                <a:cs typeface="Times New Roman"/>
              </a:rPr>
              <a:t>simple </a:t>
            </a:r>
            <a:r>
              <a:rPr dirty="0" sz="2000">
                <a:latin typeface="Times New Roman"/>
                <a:cs typeface="Times New Roman"/>
              </a:rPr>
              <a:t>arrangement of components that, </a:t>
            </a:r>
            <a:r>
              <a:rPr dirty="0" sz="2000" spc="-10">
                <a:latin typeface="Times New Roman"/>
                <a:cs typeface="Times New Roman"/>
              </a:rPr>
              <a:t>together, </a:t>
            </a:r>
            <a:r>
              <a:rPr dirty="0" sz="2000">
                <a:latin typeface="Times New Roman"/>
                <a:cs typeface="Times New Roman"/>
              </a:rPr>
              <a:t>deliver a very </a:t>
            </a:r>
            <a:r>
              <a:rPr dirty="0" sz="2000" spc="-5">
                <a:latin typeface="Times New Roman"/>
                <a:cs typeface="Times New Roman"/>
              </a:rPr>
              <a:t>complex </a:t>
            </a:r>
            <a:r>
              <a:rPr dirty="0" sz="2000">
                <a:latin typeface="Times New Roman"/>
                <a:cs typeface="Times New Roman"/>
              </a:rPr>
              <a:t> business service. </a:t>
            </a:r>
            <a:r>
              <a:rPr dirty="0" sz="2000" spc="-10">
                <a:latin typeface="Times New Roman"/>
                <a:cs typeface="Times New Roman"/>
              </a:rPr>
              <a:t>Simultaneously, </a:t>
            </a:r>
            <a:r>
              <a:rPr dirty="0" sz="2000">
                <a:latin typeface="Times New Roman"/>
                <a:cs typeface="Times New Roman"/>
              </a:rPr>
              <a:t>SOA </a:t>
            </a:r>
            <a:r>
              <a:rPr dirty="0" sz="2000" spc="-5">
                <a:latin typeface="Times New Roman"/>
                <a:cs typeface="Times New Roman"/>
              </a:rPr>
              <a:t>must </a:t>
            </a:r>
            <a:r>
              <a:rPr dirty="0" sz="2000">
                <a:latin typeface="Times New Roman"/>
                <a:cs typeface="Times New Roman"/>
              </a:rPr>
              <a:t>provide acceptable service levels. </a:t>
            </a:r>
            <a:r>
              <a:rPr dirty="0" sz="2000" spc="-75">
                <a:latin typeface="Times New Roman"/>
                <a:cs typeface="Times New Roman"/>
              </a:rPr>
              <a:t>To </a:t>
            </a:r>
            <a:r>
              <a:rPr dirty="0" sz="2000">
                <a:latin typeface="Times New Roman"/>
                <a:cs typeface="Times New Roman"/>
              </a:rPr>
              <a:t>that end, the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components ensure a dependable service </a:t>
            </a:r>
            <a:r>
              <a:rPr dirty="0" sz="2000" spc="-5">
                <a:latin typeface="Times New Roman"/>
                <a:cs typeface="Times New Roman"/>
              </a:rPr>
              <a:t>level. </a:t>
            </a:r>
            <a:r>
              <a:rPr dirty="0" sz="2000">
                <a:latin typeface="Times New Roman"/>
                <a:cs typeface="Times New Roman"/>
              </a:rPr>
              <a:t>Service </a:t>
            </a:r>
            <a:r>
              <a:rPr dirty="0" sz="2000" spc="-5">
                <a:latin typeface="Times New Roman"/>
                <a:cs typeface="Times New Roman"/>
              </a:rPr>
              <a:t>level </a:t>
            </a:r>
            <a:r>
              <a:rPr dirty="0" sz="2000">
                <a:latin typeface="Times New Roman"/>
                <a:cs typeface="Times New Roman"/>
              </a:rPr>
              <a:t>is </a:t>
            </a:r>
            <a:r>
              <a:rPr dirty="0" sz="2000" spc="-5">
                <a:latin typeface="Times New Roman"/>
                <a:cs typeface="Times New Roman"/>
              </a:rPr>
              <a:t>tied </a:t>
            </a:r>
            <a:r>
              <a:rPr dirty="0" sz="2000">
                <a:latin typeface="Times New Roman"/>
                <a:cs typeface="Times New Roman"/>
              </a:rPr>
              <a:t>directly to the best </a:t>
            </a:r>
            <a:r>
              <a:rPr dirty="0" sz="2000" spc="-5">
                <a:latin typeface="Times New Roman"/>
                <a:cs typeface="Times New Roman"/>
              </a:rPr>
              <a:t>practices </a:t>
            </a:r>
            <a:r>
              <a:rPr dirty="0" sz="2000">
                <a:latin typeface="Times New Roman"/>
                <a:cs typeface="Times New Roman"/>
              </a:rPr>
              <a:t>of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conducting business, </a:t>
            </a:r>
            <a:r>
              <a:rPr dirty="0" sz="2000" spc="-5">
                <a:latin typeface="Times New Roman"/>
                <a:cs typeface="Times New Roman"/>
              </a:rPr>
              <a:t>commonly </a:t>
            </a:r>
            <a:r>
              <a:rPr dirty="0" sz="2000">
                <a:latin typeface="Times New Roman"/>
                <a:cs typeface="Times New Roman"/>
              </a:rPr>
              <a:t>referred to as business process </a:t>
            </a:r>
            <a:r>
              <a:rPr dirty="0" sz="2000" spc="-5">
                <a:latin typeface="Times New Roman"/>
                <a:cs typeface="Times New Roman"/>
              </a:rPr>
              <a:t>management </a:t>
            </a:r>
            <a:r>
              <a:rPr dirty="0" sz="2000">
                <a:latin typeface="Times New Roman"/>
                <a:cs typeface="Times New Roman"/>
              </a:rPr>
              <a:t>(BPM)—BPM focuses </a:t>
            </a:r>
            <a:r>
              <a:rPr dirty="0" sz="2000" spc="5">
                <a:latin typeface="Times New Roman"/>
                <a:cs typeface="Times New Roman"/>
              </a:rPr>
              <a:t>on 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effective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design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business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SOA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allows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align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business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processes.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43384" y="6427114"/>
            <a:ext cx="1028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45"/>
              <a:t> </a:t>
            </a:r>
            <a:r>
              <a:rPr dirty="0" sz="2400" spc="-20"/>
              <a:t>the</a:t>
            </a:r>
            <a:r>
              <a:rPr dirty="0" sz="2400" spc="-40"/>
              <a:t> </a:t>
            </a:r>
            <a:r>
              <a:rPr dirty="0" sz="2400" spc="-25"/>
              <a:t>Cloud</a:t>
            </a:r>
            <a:endParaRPr sz="24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3950"/>
            <a:ext cx="11062970" cy="42945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Times New Roman"/>
                <a:cs typeface="Times New Roman"/>
              </a:rPr>
              <a:t>Fund</a:t>
            </a:r>
            <a:r>
              <a:rPr dirty="0" sz="2000" spc="5" b="1">
                <a:latin typeface="Times New Roman"/>
                <a:cs typeface="Times New Roman"/>
              </a:rPr>
              <a:t>a</a:t>
            </a:r>
            <a:r>
              <a:rPr dirty="0" sz="2000" b="1">
                <a:latin typeface="Times New Roman"/>
                <a:cs typeface="Times New Roman"/>
              </a:rPr>
              <a:t>menta</a:t>
            </a:r>
            <a:r>
              <a:rPr dirty="0" sz="2000" spc="-10" b="1">
                <a:latin typeface="Times New Roman"/>
                <a:cs typeface="Times New Roman"/>
              </a:rPr>
              <a:t>l</a:t>
            </a:r>
            <a:r>
              <a:rPr dirty="0" sz="2000" b="1">
                <a:latin typeface="Times New Roman"/>
                <a:cs typeface="Times New Roman"/>
              </a:rPr>
              <a:t>s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of</a:t>
            </a:r>
            <a:r>
              <a:rPr dirty="0" sz="200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SOA</a:t>
            </a:r>
            <a:r>
              <a:rPr dirty="0" sz="2000" spc="-1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</a:t>
            </a:r>
            <a:r>
              <a:rPr dirty="0" sz="2000" spc="10" b="1">
                <a:latin typeface="Times New Roman"/>
                <a:cs typeface="Times New Roman"/>
              </a:rPr>
              <a:t>o</a:t>
            </a:r>
            <a:r>
              <a:rPr dirty="0" sz="2000" b="1">
                <a:latin typeface="Times New Roman"/>
                <a:cs typeface="Times New Roman"/>
              </a:rPr>
              <a:t>mponents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marR="459105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Enterprise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Service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Bus (ESB)</a:t>
            </a:r>
            <a:r>
              <a:rPr dirty="0" sz="2000" spc="5" b="1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makes</a:t>
            </a:r>
            <a:r>
              <a:rPr dirty="0" sz="2000">
                <a:latin typeface="Times New Roman"/>
                <a:cs typeface="Times New Roman"/>
              </a:rPr>
              <a:t> sure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messages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get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passed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back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forth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between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components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 SOA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implementation.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SOA</a:t>
            </a:r>
            <a:r>
              <a:rPr dirty="0" sz="2000" spc="-1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Registry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and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Repository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important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reference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information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about where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SOA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business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located.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Business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Process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Orchestration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Manager</a:t>
            </a:r>
            <a:r>
              <a:rPr dirty="0" sz="2000" spc="-75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technology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connect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people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people,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imes New Roman"/>
                <a:cs typeface="Times New Roman"/>
              </a:rPr>
              <a:t>people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processes,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processes.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Service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Broker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connects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which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enables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business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processes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flow.</a:t>
            </a:r>
            <a:endParaRPr sz="2000">
              <a:latin typeface="Times New Roman"/>
              <a:cs typeface="Times New Roman"/>
            </a:endParaRPr>
          </a:p>
          <a:p>
            <a:pPr marL="355600" marR="41275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SOA</a:t>
            </a:r>
            <a:r>
              <a:rPr dirty="0" sz="2000" spc="-114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Service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Manager</a:t>
            </a:r>
            <a:r>
              <a:rPr dirty="0" sz="2000" spc="-65" b="1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makes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technology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underneath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SOA</a:t>
            </a:r>
            <a:r>
              <a:rPr dirty="0" sz="2000" spc="-10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environment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works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consistent,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predictable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35">
                <a:latin typeface="Times New Roman"/>
                <a:cs typeface="Times New Roman"/>
              </a:rPr>
              <a:t>way.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960119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Each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component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has 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role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30">
                <a:latin typeface="Times New Roman"/>
                <a:cs typeface="Times New Roman"/>
              </a:rPr>
              <a:t>play,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both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independently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each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other.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goal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create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environment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all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these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components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work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together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improve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business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</a:t>
            </a:r>
            <a:r>
              <a:rPr dirty="0" sz="2000" spc="-25">
                <a:latin typeface="Times New Roman"/>
                <a:cs typeface="Times New Roman"/>
              </a:rPr>
              <a:t> flow.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45"/>
              <a:t> </a:t>
            </a:r>
            <a:r>
              <a:rPr dirty="0" sz="2400" spc="-20"/>
              <a:t>the</a:t>
            </a:r>
            <a:r>
              <a:rPr dirty="0" sz="2400" spc="-40"/>
              <a:t> </a:t>
            </a:r>
            <a:r>
              <a:rPr dirty="0" sz="2400" spc="-25"/>
              <a:t>Cloud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23704" y="5625084"/>
            <a:ext cx="1984248" cy="107442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3950"/>
            <a:ext cx="3859529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Times New Roman"/>
                <a:cs typeface="Times New Roman"/>
              </a:rPr>
              <a:t>Fund</a:t>
            </a:r>
            <a:r>
              <a:rPr dirty="0" sz="2000" spc="5" b="1">
                <a:latin typeface="Times New Roman"/>
                <a:cs typeface="Times New Roman"/>
              </a:rPr>
              <a:t>a</a:t>
            </a:r>
            <a:r>
              <a:rPr dirty="0" sz="2000" b="1">
                <a:latin typeface="Times New Roman"/>
                <a:cs typeface="Times New Roman"/>
              </a:rPr>
              <a:t>menta</a:t>
            </a:r>
            <a:r>
              <a:rPr dirty="0" sz="2000" spc="-10" b="1">
                <a:latin typeface="Times New Roman"/>
                <a:cs typeface="Times New Roman"/>
              </a:rPr>
              <a:t>l</a:t>
            </a:r>
            <a:r>
              <a:rPr dirty="0" sz="2000" b="1">
                <a:latin typeface="Times New Roman"/>
                <a:cs typeface="Times New Roman"/>
              </a:rPr>
              <a:t>s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of</a:t>
            </a:r>
            <a:r>
              <a:rPr dirty="0" sz="200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SOA</a:t>
            </a:r>
            <a:r>
              <a:rPr dirty="0" sz="2000" spc="-1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</a:t>
            </a:r>
            <a:r>
              <a:rPr dirty="0" sz="2000" spc="10" b="1">
                <a:latin typeface="Times New Roman"/>
                <a:cs typeface="Times New Roman"/>
              </a:rPr>
              <a:t>o</a:t>
            </a:r>
            <a:r>
              <a:rPr dirty="0" sz="2000" b="1">
                <a:latin typeface="Times New Roman"/>
                <a:cs typeface="Times New Roman"/>
              </a:rPr>
              <a:t>mponents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45"/>
              <a:t> </a:t>
            </a:r>
            <a:r>
              <a:rPr dirty="0" sz="2400" spc="-20"/>
              <a:t>the</a:t>
            </a:r>
            <a:r>
              <a:rPr dirty="0" sz="2400" spc="-40"/>
              <a:t> </a:t>
            </a:r>
            <a:r>
              <a:rPr dirty="0" sz="2400" spc="-25"/>
              <a:t>Cloud</a:t>
            </a:r>
            <a:endParaRPr sz="2400"/>
          </a:p>
        </p:txBody>
      </p:sp>
      <p:grpSp>
        <p:nvGrpSpPr>
          <p:cNvPr id="4" name="object 4"/>
          <p:cNvGrpSpPr/>
          <p:nvPr/>
        </p:nvGrpSpPr>
        <p:grpSpPr>
          <a:xfrm>
            <a:off x="4926838" y="1618233"/>
            <a:ext cx="2347595" cy="1780539"/>
            <a:chOff x="4926838" y="1618233"/>
            <a:chExt cx="2347595" cy="1780539"/>
          </a:xfrm>
        </p:grpSpPr>
        <p:sp>
          <p:nvSpPr>
            <p:cNvPr id="5" name="object 5"/>
            <p:cNvSpPr/>
            <p:nvPr/>
          </p:nvSpPr>
          <p:spPr>
            <a:xfrm>
              <a:off x="4933188" y="1624583"/>
              <a:ext cx="2074545" cy="1527175"/>
            </a:xfrm>
            <a:custGeom>
              <a:avLst/>
              <a:gdLst/>
              <a:ahLst/>
              <a:cxnLst/>
              <a:rect l="l" t="t" r="r" b="b"/>
              <a:pathLst>
                <a:path w="2074545" h="1527175">
                  <a:moveTo>
                    <a:pt x="2074164" y="0"/>
                  </a:moveTo>
                  <a:lnTo>
                    <a:pt x="0" y="0"/>
                  </a:lnTo>
                  <a:lnTo>
                    <a:pt x="0" y="1527048"/>
                  </a:lnTo>
                  <a:lnTo>
                    <a:pt x="2074164" y="1527048"/>
                  </a:lnTo>
                  <a:lnTo>
                    <a:pt x="20741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933188" y="1624583"/>
              <a:ext cx="2074545" cy="1527175"/>
            </a:xfrm>
            <a:custGeom>
              <a:avLst/>
              <a:gdLst/>
              <a:ahLst/>
              <a:cxnLst/>
              <a:rect l="l" t="t" r="r" b="b"/>
              <a:pathLst>
                <a:path w="2074545" h="1527175">
                  <a:moveTo>
                    <a:pt x="0" y="1527048"/>
                  </a:moveTo>
                  <a:lnTo>
                    <a:pt x="2074164" y="1527048"/>
                  </a:lnTo>
                  <a:lnTo>
                    <a:pt x="2074164" y="0"/>
                  </a:lnTo>
                  <a:lnTo>
                    <a:pt x="0" y="0"/>
                  </a:lnTo>
                  <a:lnTo>
                    <a:pt x="0" y="1527048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085588" y="1738883"/>
              <a:ext cx="2074545" cy="1529080"/>
            </a:xfrm>
            <a:custGeom>
              <a:avLst/>
              <a:gdLst/>
              <a:ahLst/>
              <a:cxnLst/>
              <a:rect l="l" t="t" r="r" b="b"/>
              <a:pathLst>
                <a:path w="2074545" h="1529079">
                  <a:moveTo>
                    <a:pt x="2074164" y="0"/>
                  </a:moveTo>
                  <a:lnTo>
                    <a:pt x="0" y="0"/>
                  </a:lnTo>
                  <a:lnTo>
                    <a:pt x="0" y="1528572"/>
                  </a:lnTo>
                  <a:lnTo>
                    <a:pt x="2074164" y="1528572"/>
                  </a:lnTo>
                  <a:lnTo>
                    <a:pt x="20741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085588" y="1738883"/>
              <a:ext cx="2074545" cy="1529080"/>
            </a:xfrm>
            <a:custGeom>
              <a:avLst/>
              <a:gdLst/>
              <a:ahLst/>
              <a:cxnLst/>
              <a:rect l="l" t="t" r="r" b="b"/>
              <a:pathLst>
                <a:path w="2074545" h="1529079">
                  <a:moveTo>
                    <a:pt x="0" y="1528572"/>
                  </a:moveTo>
                  <a:lnTo>
                    <a:pt x="2074164" y="1528572"/>
                  </a:lnTo>
                  <a:lnTo>
                    <a:pt x="2074164" y="0"/>
                  </a:lnTo>
                  <a:lnTo>
                    <a:pt x="0" y="0"/>
                  </a:lnTo>
                  <a:lnTo>
                    <a:pt x="0" y="1528572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193792" y="1863851"/>
              <a:ext cx="2074545" cy="1529080"/>
            </a:xfrm>
            <a:custGeom>
              <a:avLst/>
              <a:gdLst/>
              <a:ahLst/>
              <a:cxnLst/>
              <a:rect l="l" t="t" r="r" b="b"/>
              <a:pathLst>
                <a:path w="2074545" h="1529079">
                  <a:moveTo>
                    <a:pt x="2074164" y="0"/>
                  </a:moveTo>
                  <a:lnTo>
                    <a:pt x="0" y="0"/>
                  </a:lnTo>
                  <a:lnTo>
                    <a:pt x="0" y="1528572"/>
                  </a:lnTo>
                  <a:lnTo>
                    <a:pt x="2074164" y="1528572"/>
                  </a:lnTo>
                  <a:lnTo>
                    <a:pt x="20741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193792" y="1863851"/>
              <a:ext cx="2074545" cy="1529080"/>
            </a:xfrm>
            <a:custGeom>
              <a:avLst/>
              <a:gdLst/>
              <a:ahLst/>
              <a:cxnLst/>
              <a:rect l="l" t="t" r="r" b="b"/>
              <a:pathLst>
                <a:path w="2074545" h="1529079">
                  <a:moveTo>
                    <a:pt x="0" y="1528572"/>
                  </a:moveTo>
                  <a:lnTo>
                    <a:pt x="2074164" y="1528572"/>
                  </a:lnTo>
                  <a:lnTo>
                    <a:pt x="2074164" y="0"/>
                  </a:lnTo>
                  <a:lnTo>
                    <a:pt x="0" y="0"/>
                  </a:lnTo>
                  <a:lnTo>
                    <a:pt x="0" y="1528572"/>
                  </a:lnTo>
                  <a:close/>
                </a:path>
                <a:path w="2074545" h="1529079">
                  <a:moveTo>
                    <a:pt x="108204" y="1444752"/>
                  </a:moveTo>
                  <a:lnTo>
                    <a:pt x="534924" y="1444752"/>
                  </a:lnTo>
                  <a:lnTo>
                    <a:pt x="534924" y="1063752"/>
                  </a:lnTo>
                  <a:lnTo>
                    <a:pt x="108204" y="1063752"/>
                  </a:lnTo>
                  <a:lnTo>
                    <a:pt x="108204" y="1444752"/>
                  </a:lnTo>
                  <a:close/>
                </a:path>
                <a:path w="2074545" h="1529079">
                  <a:moveTo>
                    <a:pt x="716280" y="1444752"/>
                  </a:moveTo>
                  <a:lnTo>
                    <a:pt x="1143000" y="1444752"/>
                  </a:lnTo>
                  <a:lnTo>
                    <a:pt x="1143000" y="1063752"/>
                  </a:lnTo>
                  <a:lnTo>
                    <a:pt x="716280" y="1063752"/>
                  </a:lnTo>
                  <a:lnTo>
                    <a:pt x="716280" y="1444752"/>
                  </a:lnTo>
                  <a:close/>
                </a:path>
                <a:path w="2074545" h="1529079">
                  <a:moveTo>
                    <a:pt x="1325880" y="1444752"/>
                  </a:moveTo>
                  <a:lnTo>
                    <a:pt x="1752600" y="1444752"/>
                  </a:lnTo>
                  <a:lnTo>
                    <a:pt x="1752600" y="1063752"/>
                  </a:lnTo>
                  <a:lnTo>
                    <a:pt x="1325880" y="1063752"/>
                  </a:lnTo>
                  <a:lnTo>
                    <a:pt x="1325880" y="1444752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2272283" y="1969007"/>
            <a:ext cx="1828800" cy="1356360"/>
          </a:xfrm>
          <a:prstGeom prst="rect">
            <a:avLst/>
          </a:prstGeom>
          <a:solidFill>
            <a:srgbClr val="FFFFFF"/>
          </a:solidFill>
          <a:ln w="12192">
            <a:solidFill>
              <a:srgbClr val="41709C"/>
            </a:solidFill>
          </a:ln>
        </p:spPr>
        <p:txBody>
          <a:bodyPr wrap="square" lIns="0" tIns="114300" rIns="0" bIns="0" rtlCol="0" vert="horz">
            <a:spAutoFit/>
          </a:bodyPr>
          <a:lstStyle/>
          <a:p>
            <a:pPr algn="ctr" marL="278765" marR="270510" indent="-1905">
              <a:lnSpc>
                <a:spcPct val="100000"/>
              </a:lnSpc>
              <a:spcBef>
                <a:spcPts val="900"/>
              </a:spcBef>
            </a:pPr>
            <a:r>
              <a:rPr dirty="0" sz="1800" spc="-5">
                <a:solidFill>
                  <a:srgbClr val="FF0000"/>
                </a:solidFill>
                <a:latin typeface="Calibri"/>
                <a:cs typeface="Calibri"/>
              </a:rPr>
              <a:t>Business 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Calibri"/>
                <a:cs typeface="Calibri"/>
              </a:rPr>
              <a:t>Process </a:t>
            </a:r>
            <a:r>
              <a:rPr dirty="0" sz="1800" spc="-5">
                <a:solidFill>
                  <a:srgbClr val="FF0000"/>
                </a:solidFill>
                <a:latin typeface="Calibri"/>
                <a:cs typeface="Calibri"/>
              </a:rPr>
              <a:t> O</a:t>
            </a:r>
            <a:r>
              <a:rPr dirty="0" sz="1800" spc="-35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z="1800" spc="-1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z="1800" spc="-5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z="1800" spc="-2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z="1800" spc="-45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z="1800" spc="-15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z="1800" spc="-1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z="1800" spc="-5">
                <a:solidFill>
                  <a:srgbClr val="FF0000"/>
                </a:solidFill>
                <a:latin typeface="Calibri"/>
                <a:cs typeface="Calibri"/>
              </a:rPr>
              <a:t>on  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Manager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176006" y="2118105"/>
            <a:ext cx="1826260" cy="1297940"/>
            <a:chOff x="8176006" y="2118105"/>
            <a:chExt cx="1826260" cy="1297940"/>
          </a:xfrm>
        </p:grpSpPr>
        <p:sp>
          <p:nvSpPr>
            <p:cNvPr id="13" name="object 13"/>
            <p:cNvSpPr/>
            <p:nvPr/>
          </p:nvSpPr>
          <p:spPr>
            <a:xfrm>
              <a:off x="8182356" y="2124455"/>
              <a:ext cx="1508760" cy="980440"/>
            </a:xfrm>
            <a:custGeom>
              <a:avLst/>
              <a:gdLst/>
              <a:ahLst/>
              <a:cxnLst/>
              <a:rect l="l" t="t" r="r" b="b"/>
              <a:pathLst>
                <a:path w="1508759" h="980439">
                  <a:moveTo>
                    <a:pt x="1508759" y="0"/>
                  </a:moveTo>
                  <a:lnTo>
                    <a:pt x="0" y="0"/>
                  </a:lnTo>
                  <a:lnTo>
                    <a:pt x="0" y="979932"/>
                  </a:lnTo>
                  <a:lnTo>
                    <a:pt x="1508759" y="979932"/>
                  </a:lnTo>
                  <a:lnTo>
                    <a:pt x="15087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8182356" y="2124455"/>
              <a:ext cx="1813560" cy="1285240"/>
            </a:xfrm>
            <a:custGeom>
              <a:avLst/>
              <a:gdLst/>
              <a:ahLst/>
              <a:cxnLst/>
              <a:rect l="l" t="t" r="r" b="b"/>
              <a:pathLst>
                <a:path w="1813559" h="1285239">
                  <a:moveTo>
                    <a:pt x="0" y="979932"/>
                  </a:moveTo>
                  <a:lnTo>
                    <a:pt x="1508759" y="979932"/>
                  </a:lnTo>
                  <a:lnTo>
                    <a:pt x="1508759" y="0"/>
                  </a:lnTo>
                  <a:lnTo>
                    <a:pt x="0" y="0"/>
                  </a:lnTo>
                  <a:lnTo>
                    <a:pt x="0" y="979932"/>
                  </a:lnTo>
                  <a:close/>
                </a:path>
                <a:path w="1813559" h="1285239">
                  <a:moveTo>
                    <a:pt x="152400" y="1132332"/>
                  </a:moveTo>
                  <a:lnTo>
                    <a:pt x="1661159" y="1132332"/>
                  </a:lnTo>
                  <a:lnTo>
                    <a:pt x="1661159" y="152400"/>
                  </a:lnTo>
                  <a:lnTo>
                    <a:pt x="152400" y="152400"/>
                  </a:lnTo>
                  <a:lnTo>
                    <a:pt x="152400" y="1132332"/>
                  </a:lnTo>
                  <a:close/>
                </a:path>
                <a:path w="1813559" h="1285239">
                  <a:moveTo>
                    <a:pt x="304800" y="1284732"/>
                  </a:moveTo>
                  <a:lnTo>
                    <a:pt x="1813559" y="1284732"/>
                  </a:lnTo>
                  <a:lnTo>
                    <a:pt x="1813559" y="304800"/>
                  </a:lnTo>
                  <a:lnTo>
                    <a:pt x="304800" y="304800"/>
                  </a:lnTo>
                  <a:lnTo>
                    <a:pt x="304800" y="1284732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5393182" y="2463495"/>
            <a:ext cx="1590675" cy="789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779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0000"/>
                </a:solidFill>
                <a:latin typeface="Calibri"/>
                <a:cs typeface="Calibri"/>
              </a:rPr>
              <a:t>Business</a:t>
            </a:r>
            <a:r>
              <a:rPr dirty="0" sz="1800" spc="-4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Calibri"/>
                <a:cs typeface="Calibri"/>
              </a:rPr>
              <a:t>Apps</a:t>
            </a:r>
            <a:r>
              <a:rPr dirty="0" sz="1800" spc="-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619125" algn="l"/>
                <a:tab pos="1228725" algn="l"/>
              </a:tabLst>
            </a:pP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F1	F2	F3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487156" y="2429255"/>
            <a:ext cx="1254760" cy="699135"/>
          </a:xfrm>
          <a:prstGeom prst="rect">
            <a:avLst/>
          </a:prstGeom>
          <a:solidFill>
            <a:srgbClr val="FFFFFF"/>
          </a:solidFill>
          <a:ln w="12192">
            <a:solidFill>
              <a:srgbClr val="41709C"/>
            </a:solidFill>
          </a:ln>
        </p:spPr>
        <p:txBody>
          <a:bodyPr wrap="square" lIns="0" tIns="187960" rIns="0" bIns="0" rtlCol="0" vert="horz">
            <a:spAutoFit/>
          </a:bodyPr>
          <a:lstStyle/>
          <a:p>
            <a:pPr marL="265430" indent="89535">
              <a:lnSpc>
                <a:spcPct val="100000"/>
              </a:lnSpc>
              <a:spcBef>
                <a:spcPts val="1480"/>
              </a:spcBef>
            </a:pPr>
            <a:r>
              <a:rPr dirty="0" sz="1800" spc="-5">
                <a:solidFill>
                  <a:srgbClr val="FF0000"/>
                </a:solidFill>
                <a:latin typeface="Calibri"/>
                <a:cs typeface="Calibri"/>
              </a:rPr>
              <a:t>Business 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Calibri"/>
                <a:cs typeface="Calibri"/>
              </a:rPr>
              <a:t>Function</a:t>
            </a:r>
            <a:r>
              <a:rPr dirty="0" sz="1800" spc="-6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41601" y="4057650"/>
            <a:ext cx="8162925" cy="396240"/>
          </a:xfrm>
          <a:prstGeom prst="rect">
            <a:avLst/>
          </a:prstGeom>
          <a:ln w="19811">
            <a:solidFill>
              <a:srgbClr val="00AF50"/>
            </a:solidFill>
          </a:ln>
        </p:spPr>
        <p:txBody>
          <a:bodyPr wrap="square" lIns="0" tIns="45085" rIns="0" bIns="0" rtlCol="0" vert="horz">
            <a:spAutoFit/>
          </a:bodyPr>
          <a:lstStyle/>
          <a:p>
            <a:pPr algn="ctr" marL="20320">
              <a:lnSpc>
                <a:spcPct val="100000"/>
              </a:lnSpc>
              <a:spcBef>
                <a:spcPts val="355"/>
              </a:spcBef>
            </a:pPr>
            <a:r>
              <a:rPr dirty="0" sz="1800" spc="-10" b="1">
                <a:latin typeface="Calibri"/>
                <a:cs typeface="Calibri"/>
              </a:rPr>
              <a:t>Enterprise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Service</a:t>
            </a:r>
            <a:r>
              <a:rPr dirty="0" sz="1800" spc="-5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Bus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41601" y="5205984"/>
            <a:ext cx="1182370" cy="619125"/>
          </a:xfrm>
          <a:prstGeom prst="rect">
            <a:avLst/>
          </a:prstGeom>
          <a:ln w="12192">
            <a:solidFill>
              <a:srgbClr val="4471C4"/>
            </a:solidFill>
          </a:ln>
        </p:spPr>
        <p:txBody>
          <a:bodyPr wrap="square" lIns="0" tIns="20320" rIns="0" bIns="0" rtlCol="0" vert="horz">
            <a:spAutoFit/>
          </a:bodyPr>
          <a:lstStyle/>
          <a:p>
            <a:pPr algn="ctr" marR="13970">
              <a:lnSpc>
                <a:spcPct val="100000"/>
              </a:lnSpc>
              <a:spcBef>
                <a:spcPts val="160"/>
              </a:spcBef>
            </a:pPr>
            <a:r>
              <a:rPr dirty="0" sz="1800" spc="-15">
                <a:solidFill>
                  <a:srgbClr val="FF0000"/>
                </a:solidFill>
                <a:latin typeface="Calibri"/>
                <a:cs typeface="Calibri"/>
              </a:rPr>
              <a:t>SOA</a:t>
            </a:r>
            <a:endParaRPr sz="1800">
              <a:latin typeface="Calibri"/>
              <a:cs typeface="Calibri"/>
            </a:endParaRPr>
          </a:p>
          <a:p>
            <a:pPr algn="ctr" marR="13335">
              <a:lnSpc>
                <a:spcPct val="100000"/>
              </a:lnSpc>
            </a:pPr>
            <a:r>
              <a:rPr dirty="0" sz="1800" spc="-10">
                <a:solidFill>
                  <a:srgbClr val="FF0000"/>
                </a:solidFill>
                <a:latin typeface="Calibri"/>
                <a:cs typeface="Calibri"/>
              </a:rPr>
              <a:t>Registry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99915" y="5769864"/>
            <a:ext cx="1195070" cy="620395"/>
          </a:xfrm>
          <a:prstGeom prst="rect">
            <a:avLst/>
          </a:prstGeom>
          <a:ln w="12192">
            <a:solidFill>
              <a:srgbClr val="4471C4"/>
            </a:solidFill>
          </a:ln>
        </p:spPr>
        <p:txBody>
          <a:bodyPr wrap="square" lIns="0" tIns="21590" rIns="0" bIns="0" rtlCol="0" vert="horz">
            <a:spAutoFit/>
          </a:bodyPr>
          <a:lstStyle/>
          <a:p>
            <a:pPr marL="297180" marR="252095" indent="-27940">
              <a:lnSpc>
                <a:spcPct val="100000"/>
              </a:lnSpc>
              <a:spcBef>
                <a:spcPts val="170"/>
              </a:spcBef>
            </a:pPr>
            <a:r>
              <a:rPr dirty="0" sz="1800" spc="-5">
                <a:solidFill>
                  <a:srgbClr val="FF0000"/>
                </a:solidFill>
                <a:latin typeface="Calibri"/>
                <a:cs typeface="Calibri"/>
              </a:rPr>
              <a:t>Se</a:t>
            </a:r>
            <a:r>
              <a:rPr dirty="0" sz="1800" spc="5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vi</a:t>
            </a:r>
            <a:r>
              <a:rPr dirty="0" sz="1800" spc="-1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e  </a:t>
            </a:r>
            <a:r>
              <a:rPr dirty="0" sz="1800" spc="-20">
                <a:solidFill>
                  <a:srgbClr val="FF0000"/>
                </a:solidFill>
                <a:latin typeface="Calibri"/>
                <a:cs typeface="Calibri"/>
              </a:rPr>
              <a:t>Broker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033515" y="5769864"/>
            <a:ext cx="1603375" cy="620395"/>
          </a:xfrm>
          <a:prstGeom prst="rect">
            <a:avLst/>
          </a:prstGeom>
          <a:ln w="12192">
            <a:solidFill>
              <a:srgbClr val="4471C4"/>
            </a:solidFill>
          </a:ln>
        </p:spPr>
        <p:txBody>
          <a:bodyPr wrap="square" lIns="0" tIns="21590" rIns="0" bIns="0" rtlCol="0" vert="horz">
            <a:spAutoFit/>
          </a:bodyPr>
          <a:lstStyle/>
          <a:p>
            <a:pPr marL="384175" marR="242570" indent="-134620">
              <a:lnSpc>
                <a:spcPct val="100000"/>
              </a:lnSpc>
              <a:spcBef>
                <a:spcPts val="170"/>
              </a:spcBef>
            </a:pPr>
            <a:r>
              <a:rPr dirty="0" sz="1800" spc="-15">
                <a:solidFill>
                  <a:srgbClr val="FF0000"/>
                </a:solidFill>
                <a:latin typeface="Calibri"/>
                <a:cs typeface="Calibri"/>
              </a:rPr>
              <a:t>SOA</a:t>
            </a:r>
            <a:r>
              <a:rPr dirty="0" sz="1800" spc="-5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Calibri"/>
                <a:cs typeface="Calibri"/>
              </a:rPr>
              <a:t>Service </a:t>
            </a:r>
            <a:r>
              <a:rPr dirty="0" sz="1800" spc="-39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Manager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566404" y="5151120"/>
            <a:ext cx="1554480" cy="795655"/>
          </a:xfrm>
          <a:custGeom>
            <a:avLst/>
            <a:gdLst/>
            <a:ahLst/>
            <a:cxnLst/>
            <a:rect l="l" t="t" r="r" b="b"/>
            <a:pathLst>
              <a:path w="1554479" h="795654">
                <a:moveTo>
                  <a:pt x="0" y="795527"/>
                </a:moveTo>
                <a:lnTo>
                  <a:pt x="1554479" y="795527"/>
                </a:lnTo>
                <a:lnTo>
                  <a:pt x="1554479" y="0"/>
                </a:lnTo>
                <a:lnTo>
                  <a:pt x="0" y="0"/>
                </a:lnTo>
                <a:lnTo>
                  <a:pt x="0" y="795527"/>
                </a:lnTo>
                <a:close/>
              </a:path>
            </a:pathLst>
          </a:custGeom>
          <a:ln w="12192">
            <a:solidFill>
              <a:srgbClr val="4471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8566404" y="5151120"/>
            <a:ext cx="1554480" cy="795655"/>
          </a:xfrm>
          <a:prstGeom prst="rect">
            <a:avLst/>
          </a:prstGeom>
          <a:ln w="12192">
            <a:solidFill>
              <a:srgbClr val="4471C4"/>
            </a:solidFill>
          </a:ln>
        </p:spPr>
        <p:txBody>
          <a:bodyPr wrap="square" lIns="0" tIns="109220" rIns="0" bIns="0" rtlCol="0" vert="horz">
            <a:spAutoFit/>
          </a:bodyPr>
          <a:lstStyle/>
          <a:p>
            <a:pPr marL="400685" marR="130175" indent="-260985">
              <a:lnSpc>
                <a:spcPct val="100000"/>
              </a:lnSpc>
              <a:spcBef>
                <a:spcPts val="860"/>
              </a:spcBef>
            </a:pP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z="1800" spc="-1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z="1800" spc="-5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dirty="0" sz="1800" spc="-4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z="1800" spc="-2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z="1800" spc="-1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z="1800" spc="-5">
                <a:solidFill>
                  <a:srgbClr val="FF0000"/>
                </a:solidFill>
                <a:latin typeface="Calibri"/>
                <a:cs typeface="Calibri"/>
              </a:rPr>
              <a:t>uc</a:t>
            </a:r>
            <a:r>
              <a:rPr dirty="0" sz="1800" spc="-1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z="1800" spc="-5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dirty="0" sz="1800" spc="-3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e  </a:t>
            </a:r>
            <a:r>
              <a:rPr dirty="0" sz="1800" spc="-5">
                <a:solidFill>
                  <a:srgbClr val="FF0000"/>
                </a:solidFill>
                <a:latin typeface="Calibri"/>
                <a:cs typeface="Calibri"/>
              </a:rPr>
              <a:t>Services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722626" y="4453890"/>
            <a:ext cx="7620" cy="753110"/>
          </a:xfrm>
          <a:custGeom>
            <a:avLst/>
            <a:gdLst/>
            <a:ahLst/>
            <a:cxnLst/>
            <a:rect l="l" t="t" r="r" b="b"/>
            <a:pathLst>
              <a:path w="7619" h="753110">
                <a:moveTo>
                  <a:pt x="7619" y="0"/>
                </a:moveTo>
                <a:lnTo>
                  <a:pt x="0" y="752602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502658" y="4473702"/>
            <a:ext cx="0" cy="1297305"/>
          </a:xfrm>
          <a:custGeom>
            <a:avLst/>
            <a:gdLst/>
            <a:ahLst/>
            <a:cxnLst/>
            <a:rect l="l" t="t" r="r" b="b"/>
            <a:pathLst>
              <a:path w="0" h="1297304">
                <a:moveTo>
                  <a:pt x="0" y="0"/>
                </a:moveTo>
                <a:lnTo>
                  <a:pt x="0" y="129719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835902" y="4470653"/>
            <a:ext cx="0" cy="1301115"/>
          </a:xfrm>
          <a:custGeom>
            <a:avLst/>
            <a:gdLst/>
            <a:ahLst/>
            <a:cxnLst/>
            <a:rect l="l" t="t" r="r" b="b"/>
            <a:pathLst>
              <a:path w="0" h="1301114">
                <a:moveTo>
                  <a:pt x="0" y="0"/>
                </a:moveTo>
                <a:lnTo>
                  <a:pt x="0" y="1300835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9309354" y="4453890"/>
            <a:ext cx="7620" cy="753110"/>
          </a:xfrm>
          <a:custGeom>
            <a:avLst/>
            <a:gdLst/>
            <a:ahLst/>
            <a:cxnLst/>
            <a:rect l="l" t="t" r="r" b="b"/>
            <a:pathLst>
              <a:path w="7620" h="753110">
                <a:moveTo>
                  <a:pt x="7620" y="0"/>
                </a:moveTo>
                <a:lnTo>
                  <a:pt x="0" y="752602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187445" y="3326129"/>
            <a:ext cx="0" cy="715010"/>
          </a:xfrm>
          <a:custGeom>
            <a:avLst/>
            <a:gdLst/>
            <a:ahLst/>
            <a:cxnLst/>
            <a:rect l="l" t="t" r="r" b="b"/>
            <a:pathLst>
              <a:path w="0" h="715010">
                <a:moveTo>
                  <a:pt x="0" y="0"/>
                </a:moveTo>
                <a:lnTo>
                  <a:pt x="0" y="714502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233921" y="3393185"/>
            <a:ext cx="12700" cy="664210"/>
          </a:xfrm>
          <a:custGeom>
            <a:avLst/>
            <a:gdLst/>
            <a:ahLst/>
            <a:cxnLst/>
            <a:rect l="l" t="t" r="r" b="b"/>
            <a:pathLst>
              <a:path w="12700" h="664210">
                <a:moveTo>
                  <a:pt x="12445" y="0"/>
                </a:moveTo>
                <a:lnTo>
                  <a:pt x="0" y="664209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9233154" y="3409950"/>
            <a:ext cx="9525" cy="624205"/>
          </a:xfrm>
          <a:custGeom>
            <a:avLst/>
            <a:gdLst/>
            <a:ahLst/>
            <a:cxnLst/>
            <a:rect l="l" t="t" r="r" b="b"/>
            <a:pathLst>
              <a:path w="9525" h="624204">
                <a:moveTo>
                  <a:pt x="9017" y="0"/>
                </a:moveTo>
                <a:lnTo>
                  <a:pt x="0" y="623951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741680" y="2222119"/>
            <a:ext cx="1135380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943610" algn="l"/>
              </a:tabLst>
            </a:pPr>
            <a:r>
              <a:rPr dirty="0" sz="1800" spc="-5">
                <a:latin typeface="Calibri"/>
                <a:cs typeface="Calibri"/>
              </a:rPr>
              <a:t>Business 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Process 	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Layer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7891" y="371983"/>
            <a:ext cx="28898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latin typeface="Arial"/>
                <a:cs typeface="Arial"/>
              </a:rPr>
              <a:t>Managing</a:t>
            </a:r>
            <a:r>
              <a:rPr dirty="0" sz="2400" spc="-70" b="1">
                <a:latin typeface="Arial"/>
                <a:cs typeface="Arial"/>
              </a:rPr>
              <a:t> </a:t>
            </a:r>
            <a:r>
              <a:rPr dirty="0" sz="2400" spc="-20" b="1">
                <a:latin typeface="Arial"/>
                <a:cs typeface="Arial"/>
              </a:rPr>
              <a:t>the</a:t>
            </a:r>
            <a:r>
              <a:rPr dirty="0" sz="2400" spc="-65" b="1">
                <a:latin typeface="Arial"/>
                <a:cs typeface="Arial"/>
              </a:rPr>
              <a:t> </a:t>
            </a:r>
            <a:r>
              <a:rPr dirty="0" sz="2400" spc="-25" b="1">
                <a:latin typeface="Arial"/>
                <a:cs typeface="Arial"/>
              </a:rPr>
              <a:t>Cloud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5660" y="6465214"/>
            <a:ext cx="1809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65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56205" y="2788157"/>
            <a:ext cx="804100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30" b="1">
                <a:latin typeface="Arial"/>
                <a:cs typeface="Arial"/>
              </a:rPr>
              <a:t>Managing</a:t>
            </a:r>
            <a:r>
              <a:rPr dirty="0" sz="4000" spc="-10" b="1">
                <a:latin typeface="Arial"/>
                <a:cs typeface="Arial"/>
              </a:rPr>
              <a:t> </a:t>
            </a:r>
            <a:r>
              <a:rPr dirty="0" sz="4000" spc="-25" b="1">
                <a:latin typeface="Arial"/>
                <a:cs typeface="Arial"/>
              </a:rPr>
              <a:t>the</a:t>
            </a:r>
            <a:r>
              <a:rPr dirty="0" sz="4000" spc="-35" b="1">
                <a:latin typeface="Arial"/>
                <a:cs typeface="Arial"/>
              </a:rPr>
              <a:t> </a:t>
            </a:r>
            <a:r>
              <a:rPr dirty="0" sz="4000" spc="-25" b="1">
                <a:latin typeface="Arial"/>
                <a:cs typeface="Arial"/>
              </a:rPr>
              <a:t>Cloud</a:t>
            </a:r>
            <a:r>
              <a:rPr dirty="0" sz="4000" spc="-40" b="1">
                <a:latin typeface="Arial"/>
                <a:cs typeface="Arial"/>
              </a:rPr>
              <a:t> </a:t>
            </a:r>
            <a:r>
              <a:rPr dirty="0" sz="4000" spc="-25" b="1">
                <a:latin typeface="Arial"/>
                <a:cs typeface="Arial"/>
              </a:rPr>
              <a:t>Environment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3950"/>
            <a:ext cx="11262360" cy="52089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Times New Roman"/>
                <a:cs typeface="Times New Roman"/>
              </a:rPr>
              <a:t>Managing</a:t>
            </a:r>
            <a:r>
              <a:rPr dirty="0" sz="2000" spc="-6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the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Cloud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marR="725805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When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leveraging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should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clear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understanding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how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resource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will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managed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provider.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-5">
                <a:latin typeface="Times New Roman"/>
                <a:cs typeface="Times New Roman"/>
              </a:rPr>
              <a:t>manage </a:t>
            </a:r>
            <a:r>
              <a:rPr dirty="0" sz="2000">
                <a:latin typeface="Times New Roman"/>
                <a:cs typeface="Times New Roman"/>
              </a:rPr>
              <a:t>the underlying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infrastructure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along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5">
                <a:latin typeface="Times New Roman"/>
                <a:cs typeface="Times New Roman"/>
              </a:rPr>
              <a:t> its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multitude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other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customers.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includes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physical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servers,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networks,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storage,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well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virtual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servers.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The databases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running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 top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infrastructure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also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should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most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part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this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 are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not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control.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marR="418465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 a</a:t>
            </a:r>
            <a:r>
              <a:rPr dirty="0" sz="2000" spc="-5">
                <a:latin typeface="Times New Roman"/>
                <a:cs typeface="Times New Roman"/>
              </a:rPr>
              <a:t> complex </a:t>
            </a:r>
            <a:r>
              <a:rPr dirty="0" sz="2000">
                <a:latin typeface="Times New Roman"/>
                <a:cs typeface="Times New Roman"/>
              </a:rPr>
              <a:t>environment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many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parties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may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part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the 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delivery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model.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These parties </a:t>
            </a:r>
            <a:r>
              <a:rPr dirty="0" sz="2000" spc="-10">
                <a:latin typeface="Times New Roman"/>
                <a:cs typeface="Times New Roman"/>
              </a:rPr>
              <a:t>may </a:t>
            </a:r>
            <a:r>
              <a:rPr dirty="0" sz="2000">
                <a:latin typeface="Times New Roman"/>
                <a:cs typeface="Times New Roman"/>
              </a:rPr>
              <a:t>include the cloud </a:t>
            </a:r>
            <a:r>
              <a:rPr dirty="0" sz="2000" spc="-5">
                <a:latin typeface="Times New Roman"/>
                <a:cs typeface="Times New Roman"/>
              </a:rPr>
              <a:t>infrastructure </a:t>
            </a:r>
            <a:r>
              <a:rPr dirty="0" sz="2000" spc="-10">
                <a:latin typeface="Times New Roman"/>
                <a:cs typeface="Times New Roman"/>
              </a:rPr>
              <a:t>provider, </a:t>
            </a:r>
            <a:r>
              <a:rPr dirty="0" sz="2000">
                <a:latin typeface="Times New Roman"/>
                <a:cs typeface="Times New Roman"/>
              </a:rPr>
              <a:t>a SaaS </a:t>
            </a:r>
            <a:r>
              <a:rPr dirty="0" sz="2000" spc="-10">
                <a:latin typeface="Times New Roman"/>
                <a:cs typeface="Times New Roman"/>
              </a:rPr>
              <a:t>provider, </a:t>
            </a:r>
            <a:r>
              <a:rPr dirty="0" sz="2000">
                <a:latin typeface="Times New Roman"/>
                <a:cs typeface="Times New Roman"/>
              </a:rPr>
              <a:t>and your </a:t>
            </a:r>
            <a:r>
              <a:rPr dirty="0" sz="2000" spc="5">
                <a:latin typeface="Times New Roman"/>
                <a:cs typeface="Times New Roman"/>
              </a:rPr>
              <a:t>own </a:t>
            </a:r>
            <a:r>
              <a:rPr dirty="0" sz="2000">
                <a:latin typeface="Times New Roman"/>
                <a:cs typeface="Times New Roman"/>
              </a:rPr>
              <a:t>set of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developers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delivery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team.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Managing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environment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requires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to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consider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point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view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provider(s)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customer.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45"/>
              <a:t> </a:t>
            </a:r>
            <a:r>
              <a:rPr dirty="0" sz="2400" spc="-20"/>
              <a:t>the</a:t>
            </a:r>
            <a:r>
              <a:rPr dirty="0" sz="2400" spc="-40"/>
              <a:t> </a:t>
            </a:r>
            <a:r>
              <a:rPr dirty="0" sz="2400" spc="-25"/>
              <a:t>Cloud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32007" y="4910328"/>
            <a:ext cx="1290827" cy="87172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3950"/>
            <a:ext cx="11233785" cy="49041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Times New Roman"/>
                <a:cs typeface="Times New Roman"/>
              </a:rPr>
              <a:t>Managing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the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Cloud—Service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Provider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Many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types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providers are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required to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management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services.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cloud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has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make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 has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well-designed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management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infrastructure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all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its</a:t>
            </a:r>
            <a:r>
              <a:rPr dirty="0" sz="2000">
                <a:latin typeface="Times New Roman"/>
                <a:cs typeface="Times New Roman"/>
              </a:rPr>
              <a:t> services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operate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efficiently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0">
                <a:latin typeface="Times New Roman"/>
                <a:cs typeface="Times New Roman"/>
              </a:rPr>
              <a:t> safely.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Unlike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traditional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center,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has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both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virtual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well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 physical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components.</a:t>
            </a:r>
            <a:r>
              <a:rPr dirty="0" sz="2000" spc="-8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make</a:t>
            </a:r>
            <a:r>
              <a:rPr dirty="0" sz="2000">
                <a:latin typeface="Times New Roman"/>
                <a:cs typeface="Times New Roman"/>
              </a:rPr>
              <a:t> sure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each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customer’s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well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protected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supported.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latin typeface="Times New Roman"/>
                <a:cs typeface="Times New Roman"/>
              </a:rPr>
              <a:t>Managing</a:t>
            </a:r>
            <a:r>
              <a:rPr dirty="0" sz="2000" spc="-5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based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on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services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Management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types</a:t>
            </a:r>
            <a:r>
              <a:rPr dirty="0" sz="2000">
                <a:latin typeface="Times New Roman"/>
                <a:cs typeface="Times New Roman"/>
              </a:rPr>
              <a:t> depend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type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vendor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provides.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example,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vendor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cheap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storage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may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not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necessarily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sophisticated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management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services.</a:t>
            </a:r>
            <a:endParaRPr sz="2000">
              <a:latin typeface="Times New Roman"/>
              <a:cs typeface="Times New Roman"/>
            </a:endParaRPr>
          </a:p>
          <a:p>
            <a:pPr marL="355600" marR="442595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Another provider </a:t>
            </a:r>
            <a:r>
              <a:rPr dirty="0" sz="2000" spc="-5">
                <a:latin typeface="Times New Roman"/>
                <a:cs typeface="Times New Roman"/>
              </a:rPr>
              <a:t>might </a:t>
            </a:r>
            <a:r>
              <a:rPr dirty="0" sz="2000">
                <a:latin typeface="Times New Roman"/>
                <a:cs typeface="Times New Roman"/>
              </a:rPr>
              <a:t>have </a:t>
            </a:r>
            <a:r>
              <a:rPr dirty="0" sz="2000" spc="-5">
                <a:latin typeface="Times New Roman"/>
                <a:cs typeface="Times New Roman"/>
              </a:rPr>
              <a:t>different levels </a:t>
            </a:r>
            <a:r>
              <a:rPr dirty="0" sz="2000">
                <a:latin typeface="Times New Roman"/>
                <a:cs typeface="Times New Roman"/>
              </a:rPr>
              <a:t>of </a:t>
            </a:r>
            <a:r>
              <a:rPr dirty="0" sz="2000" spc="-5">
                <a:latin typeface="Times New Roman"/>
                <a:cs typeface="Times New Roman"/>
              </a:rPr>
              <a:t>customer </a:t>
            </a:r>
            <a:r>
              <a:rPr dirty="0" sz="2000">
                <a:latin typeface="Times New Roman"/>
                <a:cs typeface="Times New Roman"/>
              </a:rPr>
              <a:t>support and </a:t>
            </a:r>
            <a:r>
              <a:rPr dirty="0" sz="2000" spc="-10">
                <a:latin typeface="Times New Roman"/>
                <a:cs typeface="Times New Roman"/>
              </a:rPr>
              <a:t>may </a:t>
            </a:r>
            <a:r>
              <a:rPr dirty="0" sz="2000">
                <a:latin typeface="Times New Roman"/>
                <a:cs typeface="Times New Roman"/>
              </a:rPr>
              <a:t>act </a:t>
            </a:r>
            <a:r>
              <a:rPr dirty="0" sz="2000" spc="-5">
                <a:latin typeface="Times New Roman"/>
                <a:cs typeface="Times New Roman"/>
              </a:rPr>
              <a:t>more like an </a:t>
            </a:r>
            <a:r>
              <a:rPr dirty="0" sz="2000">
                <a:latin typeface="Times New Roman"/>
                <a:cs typeface="Times New Roman"/>
              </a:rPr>
              <a:t>outsourced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provider.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45"/>
              <a:t> </a:t>
            </a:r>
            <a:r>
              <a:rPr dirty="0" sz="2400" spc="-20"/>
              <a:t>the</a:t>
            </a:r>
            <a:r>
              <a:rPr dirty="0" sz="2400" spc="-40"/>
              <a:t> </a:t>
            </a:r>
            <a:r>
              <a:rPr dirty="0" sz="2400" spc="-25"/>
              <a:t>Cloud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41507" y="3608832"/>
            <a:ext cx="1481327" cy="138683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3950"/>
            <a:ext cx="11258550" cy="45993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Times New Roman"/>
                <a:cs typeface="Times New Roman"/>
              </a:rPr>
              <a:t>Managing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the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Cloud—Service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Provider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latin typeface="Times New Roman"/>
                <a:cs typeface="Times New Roman"/>
              </a:rPr>
              <a:t>Managing</a:t>
            </a:r>
            <a:r>
              <a:rPr dirty="0" sz="2000" spc="-5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several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cloud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providers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640715">
              <a:lnSpc>
                <a:spcPct val="100000"/>
              </a:lnSpc>
            </a:pPr>
            <a:r>
              <a:rPr dirty="0" sz="2000" spc="-65">
                <a:latin typeface="Times New Roman"/>
                <a:cs typeface="Times New Roman"/>
              </a:rPr>
              <a:t>You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may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up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working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several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different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providers—one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Software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 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(SaaS)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another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Infrastructure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(IaaS),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Assume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contracted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 a SaaS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manage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sales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leads.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company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not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its </a:t>
            </a:r>
            <a:r>
              <a:rPr dirty="0" sz="2000" spc="5">
                <a:latin typeface="Times New Roman"/>
                <a:cs typeface="Times New Roman"/>
              </a:rPr>
              <a:t>own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center,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contract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IaaS </a:t>
            </a:r>
            <a:r>
              <a:rPr dirty="0" sz="2000" spc="-15">
                <a:latin typeface="Times New Roman"/>
                <a:cs typeface="Times New Roman"/>
              </a:rPr>
              <a:t>provider.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something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goes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wrong,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10">
                <a:latin typeface="Times New Roman"/>
                <a:cs typeface="Times New Roman"/>
              </a:rPr>
              <a:t> may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tough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figure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out </a:t>
            </a:r>
            <a:r>
              <a:rPr dirty="0" sz="2000">
                <a:latin typeface="Times New Roman"/>
                <a:cs typeface="Times New Roman"/>
              </a:rPr>
              <a:t>the source. If you are the </a:t>
            </a:r>
            <a:r>
              <a:rPr dirty="0" sz="2000" spc="-5">
                <a:latin typeface="Times New Roman"/>
                <a:cs typeface="Times New Roman"/>
              </a:rPr>
              <a:t>customer </a:t>
            </a:r>
            <a:r>
              <a:rPr dirty="0" sz="2000">
                <a:latin typeface="Times New Roman"/>
                <a:cs typeface="Times New Roman"/>
              </a:rPr>
              <a:t>using the SaaS application, you will </a:t>
            </a:r>
            <a:r>
              <a:rPr dirty="0" sz="2000" spc="-5">
                <a:latin typeface="Times New Roman"/>
                <a:cs typeface="Times New Roman"/>
              </a:rPr>
              <a:t>call </a:t>
            </a:r>
            <a:r>
              <a:rPr dirty="0" sz="2000">
                <a:latin typeface="Times New Roman"/>
                <a:cs typeface="Times New Roman"/>
              </a:rPr>
              <a:t>your </a:t>
            </a:r>
            <a:r>
              <a:rPr dirty="0" sz="2000" spc="-15">
                <a:latin typeface="Times New Roman"/>
                <a:cs typeface="Times New Roman"/>
              </a:rPr>
              <a:t>provider. </a:t>
            </a:r>
            <a:r>
              <a:rPr dirty="0" sz="2000" spc="5">
                <a:latin typeface="Times New Roman"/>
                <a:cs typeface="Times New Roman"/>
              </a:rPr>
              <a:t>How 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sophisticated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their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management system?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quickly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trace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cause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problem?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7302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It </a:t>
            </a:r>
            <a:r>
              <a:rPr dirty="0" sz="2000" spc="-10">
                <a:latin typeface="Times New Roman"/>
                <a:cs typeface="Times New Roman"/>
              </a:rPr>
              <a:t>may </a:t>
            </a:r>
            <a:r>
              <a:rPr dirty="0" sz="2000">
                <a:latin typeface="Times New Roman"/>
                <a:cs typeface="Times New Roman"/>
              </a:rPr>
              <a:t>be harder than </a:t>
            </a:r>
            <a:r>
              <a:rPr dirty="0" sz="2000" spc="-5">
                <a:latin typeface="Times New Roman"/>
                <a:cs typeface="Times New Roman"/>
              </a:rPr>
              <a:t>it seems. </a:t>
            </a:r>
            <a:r>
              <a:rPr dirty="0" sz="2000">
                <a:latin typeface="Times New Roman"/>
                <a:cs typeface="Times New Roman"/>
              </a:rPr>
              <a:t>For </a:t>
            </a:r>
            <a:r>
              <a:rPr dirty="0" sz="2000" spc="-5">
                <a:latin typeface="Times New Roman"/>
                <a:cs typeface="Times New Roman"/>
              </a:rPr>
              <a:t>example, </a:t>
            </a:r>
            <a:r>
              <a:rPr dirty="0" sz="2000">
                <a:latin typeface="Times New Roman"/>
                <a:cs typeface="Times New Roman"/>
              </a:rPr>
              <a:t>the problem </a:t>
            </a:r>
            <a:r>
              <a:rPr dirty="0" sz="2000" spc="-5">
                <a:latin typeface="Times New Roman"/>
                <a:cs typeface="Times New Roman"/>
              </a:rPr>
              <a:t>might </a:t>
            </a:r>
            <a:r>
              <a:rPr dirty="0" sz="2000">
                <a:latin typeface="Times New Roman"/>
                <a:cs typeface="Times New Roman"/>
              </a:rPr>
              <a:t>occur because the platform provider just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upgraded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new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version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operating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system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forgot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upgrade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script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component.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problem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may</a:t>
            </a:r>
            <a:r>
              <a:rPr dirty="0" sz="2000">
                <a:latin typeface="Times New Roman"/>
                <a:cs typeface="Times New Roman"/>
              </a:rPr>
              <a:t> be a power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outage.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45"/>
              <a:t> </a:t>
            </a:r>
            <a:r>
              <a:rPr dirty="0" sz="2400" spc="-20"/>
              <a:t>the</a:t>
            </a:r>
            <a:r>
              <a:rPr dirty="0" sz="2400" spc="-40"/>
              <a:t> </a:t>
            </a:r>
            <a:r>
              <a:rPr dirty="0" sz="2400" spc="-25"/>
              <a:t>Cloud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35183" y="1127760"/>
            <a:ext cx="1572768" cy="114757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3950"/>
            <a:ext cx="11089640" cy="27698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Times New Roman"/>
                <a:cs typeface="Times New Roman"/>
              </a:rPr>
              <a:t>Managing</a:t>
            </a:r>
            <a:r>
              <a:rPr dirty="0" sz="2000" spc="-5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the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Cloud—Customer</a:t>
            </a:r>
            <a:endParaRPr sz="2000">
              <a:latin typeface="Times New Roman"/>
              <a:cs typeface="Times New Roman"/>
            </a:endParaRPr>
          </a:p>
          <a:p>
            <a:pPr marL="393700" indent="-381635">
              <a:lnSpc>
                <a:spcPct val="100000"/>
              </a:lnSpc>
              <a:buAutoNum type="arabicPeriod"/>
              <a:tabLst>
                <a:tab pos="393700" algn="l"/>
                <a:tab pos="394335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Provision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resources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in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the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cloud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/>
            </a:pPr>
            <a:endParaRPr sz="2050">
              <a:latin typeface="Times New Roman"/>
              <a:cs typeface="Times New Roman"/>
            </a:endParaRPr>
          </a:p>
          <a:p>
            <a:pPr lvl="1" marL="812800" marR="203200" indent="-343535">
              <a:lnSpc>
                <a:spcPct val="100000"/>
              </a:lnSpc>
              <a:buFont typeface="Arial MT"/>
              <a:buChar char="•"/>
              <a:tabLst>
                <a:tab pos="812165" algn="l"/>
                <a:tab pos="813435" algn="l"/>
              </a:tabLst>
            </a:pP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private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mechanism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enables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provision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new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resources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need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them.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Can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automated,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someone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-5">
                <a:latin typeface="Times New Roman"/>
                <a:cs typeface="Times New Roman"/>
              </a:rPr>
              <a:t>manually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</a:t>
            </a:r>
            <a:r>
              <a:rPr dirty="0" sz="2000" spc="-5">
                <a:latin typeface="Times New Roman"/>
                <a:cs typeface="Times New Roman"/>
              </a:rPr>
              <a:t> it?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lvl="1" marL="812800" marR="5080" indent="-343535">
              <a:lnSpc>
                <a:spcPct val="100000"/>
              </a:lnSpc>
              <a:buFont typeface="Arial MT"/>
              <a:buChar char="•"/>
              <a:tabLst>
                <a:tab pos="812165" algn="l"/>
                <a:tab pos="813435" algn="l"/>
              </a:tabLst>
            </a:pPr>
            <a:r>
              <a:rPr dirty="0" sz="2000">
                <a:latin typeface="Times New Roman"/>
                <a:cs typeface="Times New Roman"/>
              </a:rPr>
              <a:t>This </a:t>
            </a:r>
            <a:r>
              <a:rPr dirty="0" sz="2000" spc="-5">
                <a:latin typeface="Times New Roman"/>
                <a:cs typeface="Times New Roman"/>
              </a:rPr>
              <a:t>administrative </a:t>
            </a:r>
            <a:r>
              <a:rPr dirty="0" sz="2000">
                <a:latin typeface="Times New Roman"/>
                <a:cs typeface="Times New Roman"/>
              </a:rPr>
              <a:t>function includes </a:t>
            </a:r>
            <a:r>
              <a:rPr dirty="0" sz="2000" spc="-5">
                <a:latin typeface="Times New Roman"/>
                <a:cs typeface="Times New Roman"/>
              </a:rPr>
              <a:t>setting </a:t>
            </a:r>
            <a:r>
              <a:rPr dirty="0" sz="2000">
                <a:latin typeface="Times New Roman"/>
                <a:cs typeface="Times New Roman"/>
              </a:rPr>
              <a:t>up your cloud environment as well as building and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deploying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cloud.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administrative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will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needed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regardless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whether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 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private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2775" y="4172458"/>
            <a:ext cx="11122025" cy="24650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3700" algn="l"/>
              </a:tabLst>
            </a:pPr>
            <a:r>
              <a:rPr dirty="0" sz="2000" b="1">
                <a:latin typeface="Times New Roman"/>
                <a:cs typeface="Times New Roman"/>
              </a:rPr>
              <a:t>2.	Deal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with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incidents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and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problems</a:t>
            </a:r>
            <a:endParaRPr sz="2000">
              <a:latin typeface="Times New Roman"/>
              <a:cs typeface="Times New Roman"/>
            </a:endParaRPr>
          </a:p>
          <a:p>
            <a:pPr marL="469900" marR="73025">
              <a:lnSpc>
                <a:spcPct val="100000"/>
              </a:lnSpc>
            </a:pPr>
            <a:r>
              <a:rPr dirty="0" sz="2000" spc="5">
                <a:latin typeface="Times New Roman"/>
                <a:cs typeface="Times New Roman"/>
              </a:rPr>
              <a:t>When </a:t>
            </a:r>
            <a:r>
              <a:rPr dirty="0" sz="2000">
                <a:latin typeface="Times New Roman"/>
                <a:cs typeface="Times New Roman"/>
              </a:rPr>
              <a:t>your </a:t>
            </a:r>
            <a:r>
              <a:rPr dirty="0" sz="2000" spc="-5">
                <a:latin typeface="Times New Roman"/>
                <a:cs typeface="Times New Roman"/>
              </a:rPr>
              <a:t>organization </a:t>
            </a:r>
            <a:r>
              <a:rPr dirty="0" sz="2000">
                <a:latin typeface="Times New Roman"/>
                <a:cs typeface="Times New Roman"/>
              </a:rPr>
              <a:t>begins adopting </a:t>
            </a:r>
            <a:r>
              <a:rPr dirty="0" sz="2000" spc="-5">
                <a:latin typeface="Times New Roman"/>
                <a:cs typeface="Times New Roman"/>
              </a:rPr>
              <a:t>some </a:t>
            </a:r>
            <a:r>
              <a:rPr dirty="0" sz="2000">
                <a:latin typeface="Times New Roman"/>
                <a:cs typeface="Times New Roman"/>
              </a:rPr>
              <a:t>cloud </a:t>
            </a:r>
            <a:r>
              <a:rPr dirty="0" sz="2000" spc="-5">
                <a:latin typeface="Times New Roman"/>
                <a:cs typeface="Times New Roman"/>
              </a:rPr>
              <a:t>computing capabilities, you must </a:t>
            </a:r>
            <a:r>
              <a:rPr dirty="0" sz="2000">
                <a:latin typeface="Times New Roman"/>
                <a:cs typeface="Times New Roman"/>
              </a:rPr>
              <a:t>have a plan to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handle </a:t>
            </a:r>
            <a:r>
              <a:rPr dirty="0" sz="2000" spc="-5">
                <a:latin typeface="Times New Roman"/>
                <a:cs typeface="Times New Roman"/>
              </a:rPr>
              <a:t>problems </a:t>
            </a:r>
            <a:r>
              <a:rPr dirty="0" sz="2000">
                <a:latin typeface="Times New Roman"/>
                <a:cs typeface="Times New Roman"/>
              </a:rPr>
              <a:t>such as unexpected outages. Although the cloud </a:t>
            </a:r>
            <a:r>
              <a:rPr dirty="0" sz="2000" spc="-5">
                <a:latin typeface="Times New Roman"/>
                <a:cs typeface="Times New Roman"/>
              </a:rPr>
              <a:t>computing </a:t>
            </a:r>
            <a:r>
              <a:rPr dirty="0" sz="2000">
                <a:latin typeface="Times New Roman"/>
                <a:cs typeface="Times New Roman"/>
              </a:rPr>
              <a:t>vendor will have </a:t>
            </a:r>
            <a:r>
              <a:rPr dirty="0" sz="2000" spc="-5">
                <a:latin typeface="Times New Roman"/>
                <a:cs typeface="Times New Roman"/>
              </a:rPr>
              <a:t>its </a:t>
            </a:r>
            <a:r>
              <a:rPr dirty="0" sz="2000" spc="5">
                <a:latin typeface="Times New Roman"/>
                <a:cs typeface="Times New Roman"/>
              </a:rPr>
              <a:t>own 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infrastructure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tools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proactive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too.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Know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how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handles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changes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its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environment.</a:t>
            </a:r>
            <a:endParaRPr sz="200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imes New Roman"/>
                <a:cs typeface="Times New Roman"/>
              </a:rPr>
              <a:t>Depending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how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critical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business,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different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levels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support.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example, </a:t>
            </a:r>
            <a:r>
              <a:rPr dirty="0" sz="2000">
                <a:latin typeface="Times New Roman"/>
                <a:cs typeface="Times New Roman"/>
              </a:rPr>
              <a:t>if </a:t>
            </a:r>
            <a:r>
              <a:rPr dirty="0" sz="2000" spc="-5">
                <a:latin typeface="Times New Roman"/>
                <a:cs typeface="Times New Roman"/>
              </a:rPr>
              <a:t>you </a:t>
            </a:r>
            <a:r>
              <a:rPr dirty="0" sz="2000">
                <a:latin typeface="Times New Roman"/>
                <a:cs typeface="Times New Roman"/>
              </a:rPr>
              <a:t>are a </a:t>
            </a:r>
            <a:r>
              <a:rPr dirty="0" sz="2000" spc="-10">
                <a:latin typeface="Times New Roman"/>
                <a:cs typeface="Times New Roman"/>
              </a:rPr>
              <a:t>large </a:t>
            </a:r>
            <a:r>
              <a:rPr dirty="0" sz="2000">
                <a:latin typeface="Times New Roman"/>
                <a:cs typeface="Times New Roman"/>
              </a:rPr>
              <a:t>corporation using a cloud </a:t>
            </a:r>
            <a:r>
              <a:rPr dirty="0" sz="2000" spc="-5">
                <a:latin typeface="Times New Roman"/>
                <a:cs typeface="Times New Roman"/>
              </a:rPr>
              <a:t>service </a:t>
            </a:r>
            <a:r>
              <a:rPr dirty="0" sz="2000">
                <a:latin typeface="Times New Roman"/>
                <a:cs typeface="Times New Roman"/>
              </a:rPr>
              <a:t>for </a:t>
            </a:r>
            <a:r>
              <a:rPr dirty="0" sz="2000" spc="-5">
                <a:latin typeface="Times New Roman"/>
                <a:cs typeface="Times New Roman"/>
              </a:rPr>
              <a:t>all </a:t>
            </a:r>
            <a:r>
              <a:rPr dirty="0" sz="2000">
                <a:latin typeface="Times New Roman"/>
                <a:cs typeface="Times New Roman"/>
              </a:rPr>
              <a:t>your </a:t>
            </a:r>
            <a:r>
              <a:rPr dirty="0" sz="2000" spc="-15">
                <a:latin typeface="Times New Roman"/>
                <a:cs typeface="Times New Roman"/>
              </a:rPr>
              <a:t>company’s </a:t>
            </a:r>
            <a:r>
              <a:rPr dirty="0" sz="2000" spc="-10">
                <a:latin typeface="Times New Roman"/>
                <a:cs typeface="Times New Roman"/>
              </a:rPr>
              <a:t>email </a:t>
            </a:r>
            <a:r>
              <a:rPr dirty="0" sz="2000">
                <a:latin typeface="Times New Roman"/>
                <a:cs typeface="Times New Roman"/>
              </a:rPr>
              <a:t>services, </a:t>
            </a:r>
            <a:r>
              <a:rPr dirty="0" sz="2000" spc="-5">
                <a:latin typeface="Times New Roman"/>
                <a:cs typeface="Times New Roman"/>
              </a:rPr>
              <a:t>you </a:t>
            </a:r>
            <a:r>
              <a:rPr dirty="0" sz="2000">
                <a:latin typeface="Times New Roman"/>
                <a:cs typeface="Times New Roman"/>
              </a:rPr>
              <a:t> probably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want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establish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direct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support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handle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problems.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43384" y="6427114"/>
            <a:ext cx="1028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45"/>
              <a:t> </a:t>
            </a:r>
            <a:r>
              <a:rPr dirty="0" sz="2400" spc="-20"/>
              <a:t>the</a:t>
            </a:r>
            <a:r>
              <a:rPr dirty="0" sz="2400" spc="-40"/>
              <a:t> </a:t>
            </a:r>
            <a:r>
              <a:rPr dirty="0" sz="2400" spc="-25"/>
              <a:t>Cloud</a:t>
            </a:r>
            <a:endParaRPr sz="24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58271" y="1100327"/>
            <a:ext cx="1249679" cy="97840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58271" y="3665220"/>
            <a:ext cx="1187196" cy="84734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0291" y="524383"/>
            <a:ext cx="11143615" cy="284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latin typeface="Arial"/>
                <a:cs typeface="Arial"/>
              </a:rPr>
              <a:t>Managing</a:t>
            </a:r>
            <a:r>
              <a:rPr dirty="0" sz="2400" spc="-45" b="1">
                <a:latin typeface="Arial"/>
                <a:cs typeface="Arial"/>
              </a:rPr>
              <a:t> </a:t>
            </a:r>
            <a:r>
              <a:rPr dirty="0" sz="2400" spc="-20" b="1">
                <a:latin typeface="Arial"/>
                <a:cs typeface="Arial"/>
              </a:rPr>
              <a:t>the</a:t>
            </a:r>
            <a:r>
              <a:rPr dirty="0" sz="2400" spc="-45" b="1">
                <a:latin typeface="Arial"/>
                <a:cs typeface="Arial"/>
              </a:rPr>
              <a:t> </a:t>
            </a:r>
            <a:r>
              <a:rPr dirty="0" sz="2400" spc="-25" b="1">
                <a:latin typeface="Arial"/>
                <a:cs typeface="Arial"/>
              </a:rPr>
              <a:t>Cloud</a:t>
            </a:r>
            <a:endParaRPr sz="2400">
              <a:latin typeface="Arial"/>
              <a:cs typeface="Arial"/>
            </a:endParaRPr>
          </a:p>
          <a:p>
            <a:pPr marL="207645">
              <a:lnSpc>
                <a:spcPct val="100000"/>
              </a:lnSpc>
              <a:spcBef>
                <a:spcPts val="1995"/>
              </a:spcBef>
            </a:pPr>
            <a:r>
              <a:rPr dirty="0" sz="2400" b="1">
                <a:latin typeface="Times New Roman"/>
                <a:cs typeface="Times New Roman"/>
              </a:rPr>
              <a:t>Managing</a:t>
            </a:r>
            <a:r>
              <a:rPr dirty="0" sz="2400" spc="-4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the</a:t>
            </a:r>
            <a:r>
              <a:rPr dirty="0" sz="2400" spc="-5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Cloud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207645" marR="5080">
              <a:lnSpc>
                <a:spcPct val="100000"/>
              </a:lnSpc>
              <a:spcBef>
                <a:spcPts val="5"/>
              </a:spcBef>
            </a:pPr>
            <a:r>
              <a:rPr dirty="0" sz="2400" spc="-5">
                <a:latin typeface="Times New Roman"/>
                <a:cs typeface="Times New Roman"/>
              </a:rPr>
              <a:t>Using </a:t>
            </a:r>
            <a:r>
              <a:rPr dirty="0" sz="2400">
                <a:latin typeface="Times New Roman"/>
                <a:cs typeface="Times New Roman"/>
              </a:rPr>
              <a:t>a cloud </a:t>
            </a:r>
            <a:r>
              <a:rPr dirty="0" sz="2400" spc="-5">
                <a:latin typeface="Times New Roman"/>
                <a:cs typeface="Times New Roman"/>
              </a:rPr>
              <a:t>model </a:t>
            </a:r>
            <a:r>
              <a:rPr dirty="0" sz="2400">
                <a:latin typeface="Times New Roman"/>
                <a:cs typeface="Times New Roman"/>
              </a:rPr>
              <a:t>does not result in responsibility being given </a:t>
            </a:r>
            <a:r>
              <a:rPr dirty="0" sz="2400" spc="-5">
                <a:latin typeface="Times New Roman"/>
                <a:cs typeface="Times New Roman"/>
              </a:rPr>
              <a:t>away </a:t>
            </a:r>
            <a:r>
              <a:rPr dirty="0" sz="2400">
                <a:latin typeface="Times New Roman"/>
                <a:cs typeface="Times New Roman"/>
              </a:rPr>
              <a:t>for the corporate 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assets. </a:t>
            </a:r>
            <a:r>
              <a:rPr dirty="0" sz="2400" spc="-10">
                <a:latin typeface="Times New Roman"/>
                <a:cs typeface="Times New Roman"/>
              </a:rPr>
              <a:t>Traditional </a:t>
            </a:r>
            <a:r>
              <a:rPr dirty="0" sz="2400">
                <a:latin typeface="Times New Roman"/>
                <a:cs typeface="Times New Roman"/>
              </a:rPr>
              <a:t>security policies tend to </a:t>
            </a:r>
            <a:r>
              <a:rPr dirty="0" sz="2400" spc="-5">
                <a:latin typeface="Times New Roman"/>
                <a:cs typeface="Times New Roman"/>
              </a:rPr>
              <a:t>assume </a:t>
            </a:r>
            <a:r>
              <a:rPr dirty="0" sz="2400">
                <a:latin typeface="Times New Roman"/>
                <a:cs typeface="Times New Roman"/>
              </a:rPr>
              <a:t>a </a:t>
            </a:r>
            <a:r>
              <a:rPr dirty="0" sz="2400" spc="-5">
                <a:latin typeface="Times New Roman"/>
                <a:cs typeface="Times New Roman"/>
              </a:rPr>
              <a:t>more </a:t>
            </a:r>
            <a:r>
              <a:rPr dirty="0" sz="2400">
                <a:latin typeface="Times New Roman"/>
                <a:cs typeface="Times New Roman"/>
              </a:rPr>
              <a:t>static and controlled 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environment.</a:t>
            </a:r>
            <a:r>
              <a:rPr dirty="0" sz="2400" spc="-20">
                <a:latin typeface="Times New Roman"/>
                <a:cs typeface="Times New Roman"/>
              </a:rPr>
              <a:t> Security, </a:t>
            </a:r>
            <a:r>
              <a:rPr dirty="0" sz="2400">
                <a:latin typeface="Times New Roman"/>
                <a:cs typeface="Times New Roman"/>
              </a:rPr>
              <a:t>governance,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standards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are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all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critical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aspects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organizations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should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work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to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achieve.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This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module</a:t>
            </a:r>
            <a:r>
              <a:rPr dirty="0" sz="2400">
                <a:latin typeface="Times New Roman"/>
                <a:cs typeface="Times New Roman"/>
              </a:rPr>
              <a:t> outlines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what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it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takes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5">
                <a:latin typeface="Times New Roman"/>
                <a:cs typeface="Times New Roman"/>
              </a:rPr>
              <a:t> manage</a:t>
            </a:r>
            <a:r>
              <a:rPr dirty="0" sz="2400">
                <a:latin typeface="Times New Roman"/>
                <a:cs typeface="Times New Roman"/>
              </a:rPr>
              <a:t> the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cloud.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9300" y="3610355"/>
            <a:ext cx="8039100" cy="27462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740260" y="6465214"/>
            <a:ext cx="2317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3950"/>
            <a:ext cx="10889615" cy="45993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Times New Roman"/>
                <a:cs typeface="Times New Roman"/>
              </a:rPr>
              <a:t>Managing</a:t>
            </a:r>
            <a:r>
              <a:rPr dirty="0" sz="2000" spc="-5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the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Cloud—Customer</a:t>
            </a:r>
            <a:endParaRPr sz="2000">
              <a:latin typeface="Times New Roman"/>
              <a:cs typeface="Times New Roman"/>
            </a:endParaRPr>
          </a:p>
          <a:p>
            <a:pPr marL="393700" indent="-381635">
              <a:lnSpc>
                <a:spcPct val="100000"/>
              </a:lnSpc>
              <a:buAutoNum type="arabicPeriod" startAt="3"/>
              <a:tabLst>
                <a:tab pos="393700" algn="l"/>
                <a:tab pos="394335" algn="l"/>
              </a:tabLst>
            </a:pPr>
            <a:r>
              <a:rPr dirty="0" sz="2000" b="1">
                <a:latin typeface="Times New Roman"/>
                <a:cs typeface="Times New Roman"/>
              </a:rPr>
              <a:t>Monitor</a:t>
            </a:r>
            <a:r>
              <a:rPr dirty="0" sz="2000" spc="-9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and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measure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3"/>
            </a:pPr>
            <a:endParaRPr sz="205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dirty="0" sz="2000" spc="-65">
                <a:latin typeface="Times New Roman"/>
                <a:cs typeface="Times New Roman"/>
              </a:rPr>
              <a:t>You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really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need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these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things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overall:</a:t>
            </a:r>
            <a:endParaRPr sz="2000">
              <a:latin typeface="Times New Roman"/>
              <a:cs typeface="Times New Roman"/>
            </a:endParaRPr>
          </a:p>
          <a:p>
            <a:pPr lvl="1" marL="812800" marR="5080" indent="-343535">
              <a:lnSpc>
                <a:spcPct val="100000"/>
              </a:lnSpc>
              <a:buFont typeface="Arial MT"/>
              <a:buChar char="•"/>
              <a:tabLst>
                <a:tab pos="812165" algn="l"/>
                <a:tab pos="813435" algn="l"/>
              </a:tabLst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dashboard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insights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across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running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center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those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 running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cloud.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lvl="1" marL="812800" marR="46355" indent="-343535">
              <a:lnSpc>
                <a:spcPct val="100000"/>
              </a:lnSpc>
              <a:buFont typeface="Arial MT"/>
              <a:buChar char="•"/>
              <a:tabLst>
                <a:tab pos="812165" algn="l"/>
                <a:tab pos="813435" algn="l"/>
              </a:tabLst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service-level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agreement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across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own </a:t>
            </a:r>
            <a:r>
              <a:rPr dirty="0" sz="2000">
                <a:latin typeface="Times New Roman"/>
                <a:cs typeface="Times New Roman"/>
              </a:rPr>
              <a:t>services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those provided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 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get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true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picture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company.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93700" indent="-381635">
              <a:lnSpc>
                <a:spcPct val="100000"/>
              </a:lnSpc>
              <a:buAutoNum type="arabicPeriod" startAt="4"/>
              <a:tabLst>
                <a:tab pos="393700" algn="l"/>
                <a:tab pos="394335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Bill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and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other</a:t>
            </a:r>
            <a:r>
              <a:rPr dirty="0" sz="2000" spc="-7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services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All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will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bill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company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based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following:</a:t>
            </a:r>
            <a:endParaRPr sz="2000">
              <a:latin typeface="Times New Roman"/>
              <a:cs typeface="Times New Roman"/>
            </a:endParaRPr>
          </a:p>
          <a:p>
            <a:pPr lvl="1" marL="812800" indent="-34353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812165" algn="l"/>
                <a:tab pos="813435" algn="l"/>
              </a:tabLst>
            </a:pPr>
            <a:r>
              <a:rPr dirty="0" sz="2000" spc="5">
                <a:latin typeface="Times New Roman"/>
                <a:cs typeface="Times New Roman"/>
              </a:rPr>
              <a:t>How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many </a:t>
            </a:r>
            <a:r>
              <a:rPr dirty="0" sz="2000">
                <a:latin typeface="Times New Roman"/>
                <a:cs typeface="Times New Roman"/>
              </a:rPr>
              <a:t>users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supported?</a:t>
            </a:r>
            <a:endParaRPr sz="2000">
              <a:latin typeface="Times New Roman"/>
              <a:cs typeface="Times New Roman"/>
            </a:endParaRPr>
          </a:p>
          <a:p>
            <a:pPr lvl="1" marL="812800" indent="-343535">
              <a:lnSpc>
                <a:spcPct val="100000"/>
              </a:lnSpc>
              <a:buFont typeface="Arial MT"/>
              <a:buChar char="•"/>
              <a:tabLst>
                <a:tab pos="812165" algn="l"/>
                <a:tab pos="813435" algn="l"/>
              </a:tabLst>
            </a:pPr>
            <a:r>
              <a:rPr dirty="0" sz="2000" spc="5">
                <a:latin typeface="Times New Roman"/>
                <a:cs typeface="Times New Roman"/>
              </a:rPr>
              <a:t>How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much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capacity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use?</a:t>
            </a:r>
            <a:endParaRPr sz="2000">
              <a:latin typeface="Times New Roman"/>
              <a:cs typeface="Times New Roman"/>
            </a:endParaRPr>
          </a:p>
          <a:p>
            <a:pPr lvl="1" marL="812800" indent="-343535">
              <a:lnSpc>
                <a:spcPct val="100000"/>
              </a:lnSpc>
              <a:buFont typeface="Arial MT"/>
              <a:buChar char="•"/>
              <a:tabLst>
                <a:tab pos="812165" algn="l"/>
                <a:tab pos="813435" algn="l"/>
              </a:tabLst>
            </a:pPr>
            <a:r>
              <a:rPr dirty="0" sz="2000" spc="5">
                <a:latin typeface="Times New Roman"/>
                <a:cs typeface="Times New Roman"/>
              </a:rPr>
              <a:t>How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leverage?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45"/>
              <a:t> </a:t>
            </a:r>
            <a:r>
              <a:rPr dirty="0" sz="2400" spc="-20"/>
              <a:t>the</a:t>
            </a:r>
            <a:r>
              <a:rPr dirty="0" sz="2400" spc="-40"/>
              <a:t> </a:t>
            </a:r>
            <a:r>
              <a:rPr dirty="0" sz="2400" spc="-25"/>
              <a:t>Cloud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54640" y="1191767"/>
            <a:ext cx="1243583" cy="117195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13847" y="4820411"/>
            <a:ext cx="1261872" cy="126187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3950"/>
            <a:ext cx="10595610" cy="30746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Times New Roman"/>
                <a:cs typeface="Times New Roman"/>
              </a:rPr>
              <a:t>Hybrid</a:t>
            </a:r>
            <a:r>
              <a:rPr dirty="0" sz="2000" spc="-5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environments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hybrid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environment</a:t>
            </a:r>
            <a:r>
              <a:rPr dirty="0" sz="2000" spc="4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will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contain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traditional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center,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private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some</a:t>
            </a:r>
            <a:r>
              <a:rPr dirty="0" sz="2000">
                <a:latin typeface="Times New Roman"/>
                <a:cs typeface="Times New Roman"/>
              </a:rPr>
              <a:t> cloud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hybrid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environment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requires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management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both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virtual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servers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physical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infrastructure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beneath.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-50">
                <a:latin typeface="Times New Roman"/>
                <a:cs typeface="Times New Roman"/>
              </a:rPr>
              <a:t>Two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important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capabilities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need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place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manage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hybrid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world: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catalog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Configuration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Management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Database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(CMBD).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45"/>
              <a:t> </a:t>
            </a:r>
            <a:r>
              <a:rPr dirty="0" sz="2400" spc="-20"/>
              <a:t>the</a:t>
            </a:r>
            <a:r>
              <a:rPr dirty="0" sz="2400" spc="-40"/>
              <a:t> </a:t>
            </a:r>
            <a:r>
              <a:rPr dirty="0" sz="2400" spc="-25"/>
              <a:t>Cloud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52032" y="3729228"/>
            <a:ext cx="5239512" cy="281025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3950"/>
            <a:ext cx="11081385" cy="42945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Times New Roman"/>
                <a:cs typeface="Times New Roman"/>
              </a:rPr>
              <a:t>Hybrid</a:t>
            </a:r>
            <a:r>
              <a:rPr dirty="0" sz="2000" spc="-5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environments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latin typeface="Times New Roman"/>
                <a:cs typeface="Times New Roman"/>
              </a:rPr>
              <a:t>The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service</a:t>
            </a:r>
            <a:r>
              <a:rPr dirty="0" sz="2000" spc="-5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catalog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5">
                <a:latin typeface="Times New Roman"/>
                <a:cs typeface="Times New Roman"/>
              </a:rPr>
              <a:t>One </a:t>
            </a:r>
            <a:r>
              <a:rPr dirty="0" sz="2000">
                <a:latin typeface="Times New Roman"/>
                <a:cs typeface="Times New Roman"/>
              </a:rPr>
              <a:t>of the </a:t>
            </a:r>
            <a:r>
              <a:rPr dirty="0" sz="2000" spc="-5">
                <a:latin typeface="Times New Roman"/>
                <a:cs typeface="Times New Roman"/>
              </a:rPr>
              <a:t>important </a:t>
            </a:r>
            <a:r>
              <a:rPr dirty="0" sz="2000">
                <a:latin typeface="Times New Roman"/>
                <a:cs typeface="Times New Roman"/>
              </a:rPr>
              <a:t>factors in </a:t>
            </a:r>
            <a:r>
              <a:rPr dirty="0" sz="2000" spc="-5">
                <a:latin typeface="Times New Roman"/>
                <a:cs typeface="Times New Roman"/>
              </a:rPr>
              <a:t>managing </a:t>
            </a:r>
            <a:r>
              <a:rPr dirty="0" sz="2000">
                <a:latin typeface="Times New Roman"/>
                <a:cs typeface="Times New Roman"/>
              </a:rPr>
              <a:t>a cloud is to ensure a way to </a:t>
            </a:r>
            <a:r>
              <a:rPr dirty="0" sz="2000" spc="-5">
                <a:latin typeface="Times New Roman"/>
                <a:cs typeface="Times New Roman"/>
              </a:rPr>
              <a:t>manage </a:t>
            </a:r>
            <a:r>
              <a:rPr dirty="0" sz="2000">
                <a:latin typeface="Times New Roman"/>
                <a:cs typeface="Times New Roman"/>
              </a:rPr>
              <a:t>IT </a:t>
            </a:r>
            <a:r>
              <a:rPr dirty="0" sz="2000" spc="-5">
                <a:latin typeface="Times New Roman"/>
                <a:cs typeface="Times New Roman"/>
              </a:rPr>
              <a:t>assets </a:t>
            </a:r>
            <a:r>
              <a:rPr dirty="0" sz="2000">
                <a:latin typeface="Times New Roman"/>
                <a:cs typeface="Times New Roman"/>
              </a:rPr>
              <a:t>and </a:t>
            </a:r>
            <a:r>
              <a:rPr dirty="0" sz="2000" spc="-5">
                <a:latin typeface="Times New Roman"/>
                <a:cs typeface="Times New Roman"/>
              </a:rPr>
              <a:t>activities. </a:t>
            </a:r>
            <a:r>
              <a:rPr dirty="0" sz="2000">
                <a:latin typeface="Times New Roman"/>
                <a:cs typeface="Times New Roman"/>
              </a:rPr>
              <a:t> Defined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part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Information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Technology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Infrastructure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Library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(ITIL)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Design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best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practice,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catalog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component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list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makes </a:t>
            </a:r>
            <a:r>
              <a:rPr dirty="0" sz="2000">
                <a:latin typeface="Times New Roman"/>
                <a:cs typeface="Times New Roman"/>
              </a:rPr>
              <a:t>up internal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external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available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organization.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marR="54483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typical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catalog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includes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such</a:t>
            </a:r>
            <a:r>
              <a:rPr dirty="0" sz="2000" spc="-10">
                <a:latin typeface="Times New Roman"/>
                <a:cs typeface="Times New Roman"/>
              </a:rPr>
              <a:t> items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 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definition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its</a:t>
            </a:r>
            <a:r>
              <a:rPr dirty="0" sz="2000">
                <a:latin typeface="Times New Roman"/>
                <a:cs typeface="Times New Roman"/>
              </a:rPr>
              <a:t> service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level,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who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entitled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components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required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execute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marR="1524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catalog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required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organizations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hybrid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world—across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centers,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private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clouds,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 </a:t>
            </a:r>
            <a:r>
              <a:rPr dirty="0" sz="2000" spc="-5">
                <a:latin typeface="Times New Roman"/>
                <a:cs typeface="Times New Roman"/>
              </a:rPr>
              <a:t>well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hosted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environments.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45"/>
              <a:t> </a:t>
            </a:r>
            <a:r>
              <a:rPr dirty="0" sz="2400" spc="-20"/>
              <a:t>the</a:t>
            </a:r>
            <a:r>
              <a:rPr dirty="0" sz="2400" spc="-40"/>
              <a:t> </a:t>
            </a:r>
            <a:r>
              <a:rPr dirty="0" sz="2400" spc="-25"/>
              <a:t>Cloud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07040" y="1100327"/>
            <a:ext cx="1257300" cy="12573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3950"/>
            <a:ext cx="11159490" cy="42945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Times New Roman"/>
                <a:cs typeface="Times New Roman"/>
              </a:rPr>
              <a:t>Hybrid</a:t>
            </a:r>
            <a:r>
              <a:rPr dirty="0" sz="2000" spc="-5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environments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latin typeface="Times New Roman"/>
                <a:cs typeface="Times New Roman"/>
              </a:rPr>
              <a:t>The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Configuration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Management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Database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(CMDB)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marR="59055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75">
                <a:latin typeface="Times New Roman"/>
                <a:cs typeface="Times New Roman"/>
              </a:rPr>
              <a:t>To </a:t>
            </a:r>
            <a:r>
              <a:rPr dirty="0" sz="2000">
                <a:latin typeface="Times New Roman"/>
                <a:cs typeface="Times New Roman"/>
              </a:rPr>
              <a:t>understand what services are being </a:t>
            </a:r>
            <a:r>
              <a:rPr dirty="0" sz="2000" spc="-5">
                <a:latin typeface="Times New Roman"/>
                <a:cs typeface="Times New Roman"/>
              </a:rPr>
              <a:t>managed </a:t>
            </a:r>
            <a:r>
              <a:rPr dirty="0" sz="2000">
                <a:latin typeface="Times New Roman"/>
                <a:cs typeface="Times New Roman"/>
              </a:rPr>
              <a:t>across your various </a:t>
            </a:r>
            <a:r>
              <a:rPr dirty="0" sz="2000" spc="-5">
                <a:latin typeface="Times New Roman"/>
                <a:cs typeface="Times New Roman"/>
              </a:rPr>
              <a:t>computing </a:t>
            </a:r>
            <a:r>
              <a:rPr dirty="0" sz="2000">
                <a:latin typeface="Times New Roman"/>
                <a:cs typeface="Times New Roman"/>
              </a:rPr>
              <a:t>environments, you should </a:t>
            </a:r>
            <a:r>
              <a:rPr dirty="0" sz="2000" spc="-4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keep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track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changes.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role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Configuration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Management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Database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(CMDB).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marR="65913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example,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many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environments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extensive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virtualization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add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efficiency.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Virtualization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enables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abstraction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hardware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assets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these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assets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 be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multiple </a:t>
            </a:r>
            <a:r>
              <a:rPr dirty="0" sz="2000">
                <a:latin typeface="Times New Roman"/>
                <a:cs typeface="Times New Roman"/>
              </a:rPr>
              <a:t>purposes.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These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varied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increase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difficulty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tracking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changes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these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resources.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important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track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these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assets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understand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what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been changed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what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state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45"/>
              <a:t> </a:t>
            </a:r>
            <a:r>
              <a:rPr dirty="0" sz="2400" spc="-20"/>
              <a:t>the</a:t>
            </a:r>
            <a:r>
              <a:rPr dirty="0" sz="2400" spc="-40"/>
              <a:t> </a:t>
            </a:r>
            <a:r>
              <a:rPr dirty="0" sz="2400" spc="-25"/>
              <a:t>Cloud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58400" y="5161788"/>
            <a:ext cx="1533144" cy="153314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7891" y="371983"/>
            <a:ext cx="28898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latin typeface="Arial"/>
                <a:cs typeface="Arial"/>
              </a:rPr>
              <a:t>Managing</a:t>
            </a:r>
            <a:r>
              <a:rPr dirty="0" sz="2400" spc="-70" b="1">
                <a:latin typeface="Arial"/>
                <a:cs typeface="Arial"/>
              </a:rPr>
              <a:t> </a:t>
            </a:r>
            <a:r>
              <a:rPr dirty="0" sz="2400" spc="-20" b="1">
                <a:latin typeface="Arial"/>
                <a:cs typeface="Arial"/>
              </a:rPr>
              <a:t>the</a:t>
            </a:r>
            <a:r>
              <a:rPr dirty="0" sz="2400" spc="-65" b="1">
                <a:latin typeface="Arial"/>
                <a:cs typeface="Arial"/>
              </a:rPr>
              <a:t> </a:t>
            </a:r>
            <a:r>
              <a:rPr dirty="0" sz="2400" spc="-25" b="1">
                <a:latin typeface="Arial"/>
                <a:cs typeface="Arial"/>
              </a:rPr>
              <a:t>Cloud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40260" y="6465214"/>
            <a:ext cx="2317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74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69894" y="2788157"/>
            <a:ext cx="541337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25" b="1">
                <a:latin typeface="Arial"/>
                <a:cs typeface="Arial"/>
              </a:rPr>
              <a:t>Planning</a:t>
            </a:r>
            <a:r>
              <a:rPr dirty="0" sz="4000" spc="-45" b="1">
                <a:latin typeface="Arial"/>
                <a:cs typeface="Arial"/>
              </a:rPr>
              <a:t> </a:t>
            </a:r>
            <a:r>
              <a:rPr dirty="0" sz="4000" spc="-25" b="1">
                <a:latin typeface="Arial"/>
                <a:cs typeface="Arial"/>
              </a:rPr>
              <a:t>for</a:t>
            </a:r>
            <a:r>
              <a:rPr dirty="0" sz="4000" spc="-45" b="1">
                <a:latin typeface="Arial"/>
                <a:cs typeface="Arial"/>
              </a:rPr>
              <a:t> </a:t>
            </a:r>
            <a:r>
              <a:rPr dirty="0" sz="4000" spc="-20" b="1">
                <a:latin typeface="Arial"/>
                <a:cs typeface="Arial"/>
              </a:rPr>
              <a:t>the</a:t>
            </a:r>
            <a:r>
              <a:rPr dirty="0" sz="4000" spc="-45" b="1">
                <a:latin typeface="Arial"/>
                <a:cs typeface="Arial"/>
              </a:rPr>
              <a:t> </a:t>
            </a:r>
            <a:r>
              <a:rPr dirty="0" sz="4000" spc="-25" b="1">
                <a:latin typeface="Arial"/>
                <a:cs typeface="Arial"/>
              </a:rPr>
              <a:t>Cloud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7891" y="371983"/>
            <a:ext cx="28898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latin typeface="Arial"/>
                <a:cs typeface="Arial"/>
              </a:rPr>
              <a:t>Managing</a:t>
            </a:r>
            <a:r>
              <a:rPr dirty="0" sz="2400" spc="-70" b="1">
                <a:latin typeface="Arial"/>
                <a:cs typeface="Arial"/>
              </a:rPr>
              <a:t> </a:t>
            </a:r>
            <a:r>
              <a:rPr dirty="0" sz="2400" spc="-20" b="1">
                <a:latin typeface="Arial"/>
                <a:cs typeface="Arial"/>
              </a:rPr>
              <a:t>the</a:t>
            </a:r>
            <a:r>
              <a:rPr dirty="0" sz="2400" spc="-65" b="1">
                <a:latin typeface="Arial"/>
                <a:cs typeface="Arial"/>
              </a:rPr>
              <a:t> </a:t>
            </a:r>
            <a:r>
              <a:rPr dirty="0" sz="2400" spc="-25" b="1">
                <a:latin typeface="Arial"/>
                <a:cs typeface="Arial"/>
              </a:rPr>
              <a:t>Cloud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40260" y="6465214"/>
            <a:ext cx="2317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74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76217" y="2792729"/>
            <a:ext cx="479361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 b="1">
                <a:latin typeface="Times New Roman"/>
                <a:cs typeface="Times New Roman"/>
              </a:rPr>
              <a:t>Economic</a:t>
            </a:r>
            <a:r>
              <a:rPr dirty="0" sz="4000" spc="-20" b="1">
                <a:latin typeface="Times New Roman"/>
                <a:cs typeface="Times New Roman"/>
              </a:rPr>
              <a:t> </a:t>
            </a:r>
            <a:r>
              <a:rPr dirty="0" sz="4000" spc="-5" b="1">
                <a:latin typeface="Times New Roman"/>
                <a:cs typeface="Times New Roman"/>
              </a:rPr>
              <a:t>Cost</a:t>
            </a:r>
            <a:r>
              <a:rPr dirty="0" sz="4000" spc="-10" b="1">
                <a:latin typeface="Times New Roman"/>
                <a:cs typeface="Times New Roman"/>
              </a:rPr>
              <a:t> </a:t>
            </a:r>
            <a:r>
              <a:rPr dirty="0" sz="4000" spc="-5" b="1">
                <a:latin typeface="Times New Roman"/>
                <a:cs typeface="Times New Roman"/>
              </a:rPr>
              <a:t>Model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3950"/>
            <a:ext cx="11190605" cy="2465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Times New Roman"/>
                <a:cs typeface="Times New Roman"/>
              </a:rPr>
              <a:t>Economic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Cost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Model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and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Leveraging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the Cloud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marR="208915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hard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most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organizations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accurately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predict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actual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costs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running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any given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5">
                <a:latin typeface="Times New Roman"/>
                <a:cs typeface="Times New Roman"/>
              </a:rPr>
              <a:t> center.</a:t>
            </a:r>
            <a:r>
              <a:rPr dirty="0" sz="2000" spc="-1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particular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may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 used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support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several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different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10">
                <a:latin typeface="Times New Roman"/>
                <a:cs typeface="Times New Roman"/>
              </a:rPr>
              <a:t>Consider, </a:t>
            </a:r>
            <a:r>
              <a:rPr dirty="0" sz="2000">
                <a:latin typeface="Times New Roman"/>
                <a:cs typeface="Times New Roman"/>
              </a:rPr>
              <a:t>as a </a:t>
            </a:r>
            <a:r>
              <a:rPr dirty="0" sz="2000" spc="-5">
                <a:latin typeface="Times New Roman"/>
                <a:cs typeface="Times New Roman"/>
              </a:rPr>
              <a:t>simple example, </a:t>
            </a:r>
            <a:r>
              <a:rPr dirty="0" sz="2000">
                <a:latin typeface="Times New Roman"/>
                <a:cs typeface="Times New Roman"/>
              </a:rPr>
              <a:t>the use of </a:t>
            </a:r>
            <a:r>
              <a:rPr dirty="0" sz="2000" spc="-5">
                <a:latin typeface="Times New Roman"/>
                <a:cs typeface="Times New Roman"/>
              </a:rPr>
              <a:t>email. Some </a:t>
            </a:r>
            <a:r>
              <a:rPr dirty="0" sz="2000">
                <a:latin typeface="Times New Roman"/>
                <a:cs typeface="Times New Roman"/>
              </a:rPr>
              <a:t>departments are very heavy users, whereas others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barely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touch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at </a:t>
            </a:r>
            <a:r>
              <a:rPr dirty="0" sz="2000" spc="-5">
                <a:latin typeface="Times New Roman"/>
                <a:cs typeface="Times New Roman"/>
              </a:rPr>
              <a:t>all. </a:t>
            </a:r>
            <a:r>
              <a:rPr dirty="0" sz="2000">
                <a:latin typeface="Times New Roman"/>
                <a:cs typeface="Times New Roman"/>
              </a:rPr>
              <a:t>Pockets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single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department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may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 heavy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users.</a:t>
            </a:r>
            <a:r>
              <a:rPr dirty="0" sz="2000" spc="-1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Although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technically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you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5">
                <a:latin typeface="Times New Roman"/>
                <a:cs typeface="Times New Roman"/>
              </a:rPr>
              <a:t> monitor </a:t>
            </a:r>
            <a:r>
              <a:rPr dirty="0" sz="2000">
                <a:latin typeface="Times New Roman"/>
                <a:cs typeface="Times New Roman"/>
              </a:rPr>
              <a:t>individual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would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require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overhead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than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its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worth.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45"/>
              <a:t> </a:t>
            </a:r>
            <a:r>
              <a:rPr dirty="0" sz="2400" spc="-20"/>
              <a:t>the</a:t>
            </a:r>
            <a:r>
              <a:rPr dirty="0" sz="2400" spc="-40"/>
              <a:t> </a:t>
            </a:r>
            <a:r>
              <a:rPr dirty="0" sz="2400" spc="-25"/>
              <a:t>Cloud</a:t>
            </a:r>
            <a:endParaRPr sz="240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3950"/>
            <a:ext cx="11264900" cy="52089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Times New Roman"/>
                <a:cs typeface="Times New Roman"/>
              </a:rPr>
              <a:t>Cloud</a:t>
            </a:r>
            <a:r>
              <a:rPr dirty="0" sz="2000" spc="-5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Economics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latin typeface="Times New Roman"/>
                <a:cs typeface="Times New Roman"/>
              </a:rPr>
              <a:t>Listing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application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costs</a:t>
            </a:r>
            <a:endParaRPr sz="2000">
              <a:latin typeface="Times New Roman"/>
              <a:cs typeface="Times New Roman"/>
            </a:endParaRPr>
          </a:p>
          <a:p>
            <a:pPr marL="12700" marR="22923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In creating an </a:t>
            </a:r>
            <a:r>
              <a:rPr dirty="0" sz="2000" spc="-5">
                <a:latin typeface="Times New Roman"/>
                <a:cs typeface="Times New Roman"/>
              </a:rPr>
              <a:t>economic model </a:t>
            </a:r>
            <a:r>
              <a:rPr dirty="0" sz="2000">
                <a:latin typeface="Times New Roman"/>
                <a:cs typeface="Times New Roman"/>
              </a:rPr>
              <a:t>of an </a:t>
            </a:r>
            <a:r>
              <a:rPr dirty="0" sz="2000" spc="-5">
                <a:latin typeface="Times New Roman"/>
                <a:cs typeface="Times New Roman"/>
              </a:rPr>
              <a:t>application, determine all the </a:t>
            </a:r>
            <a:r>
              <a:rPr dirty="0" sz="2000">
                <a:latin typeface="Times New Roman"/>
                <a:cs typeface="Times New Roman"/>
              </a:rPr>
              <a:t>costs in a way that allows you </a:t>
            </a:r>
            <a:r>
              <a:rPr dirty="0" sz="2000" spc="-5">
                <a:latin typeface="Times New Roman"/>
                <a:cs typeface="Times New Roman"/>
              </a:rPr>
              <a:t>to </a:t>
            </a:r>
            <a:r>
              <a:rPr dirty="0" sz="2000">
                <a:latin typeface="Times New Roman"/>
                <a:cs typeface="Times New Roman"/>
              </a:rPr>
              <a:t>do a fair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comparison.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marR="180975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b="1">
                <a:latin typeface="Times New Roman"/>
                <a:cs typeface="Times New Roman"/>
              </a:rPr>
              <a:t>Server</a:t>
            </a:r>
            <a:r>
              <a:rPr dirty="0" sz="2000" spc="-5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costs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(A):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With </a:t>
            </a:r>
            <a:r>
              <a:rPr dirty="0" sz="2000" spc="-5">
                <a:latin typeface="Times New Roman"/>
                <a:cs typeface="Times New Roman"/>
              </a:rPr>
              <a:t>this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all </a:t>
            </a:r>
            <a:r>
              <a:rPr dirty="0" sz="2000">
                <a:latin typeface="Times New Roman"/>
                <a:cs typeface="Times New Roman"/>
              </a:rPr>
              <a:t>other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hardware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components,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you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specifically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interested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 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total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annual cost of ownership, which </a:t>
            </a:r>
            <a:r>
              <a:rPr dirty="0" sz="2000" spc="-5">
                <a:latin typeface="Times New Roman"/>
                <a:cs typeface="Times New Roman"/>
              </a:rPr>
              <a:t>normally </a:t>
            </a:r>
            <a:r>
              <a:rPr dirty="0" sz="2000">
                <a:latin typeface="Times New Roman"/>
                <a:cs typeface="Times New Roman"/>
              </a:rPr>
              <a:t>consists the cost of hardware support plus </a:t>
            </a:r>
            <a:r>
              <a:rPr dirty="0" sz="2000" spc="-5">
                <a:latin typeface="Times New Roman"/>
                <a:cs typeface="Times New Roman"/>
              </a:rPr>
              <a:t>some amortization </a:t>
            </a:r>
            <a:r>
              <a:rPr dirty="0" sz="2000">
                <a:latin typeface="Times New Roman"/>
                <a:cs typeface="Times New Roman"/>
              </a:rPr>
              <a:t> cost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purchase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hardware.</a:t>
            </a:r>
            <a:endParaRPr sz="2000">
              <a:latin typeface="Times New Roman"/>
              <a:cs typeface="Times New Roman"/>
            </a:endParaRPr>
          </a:p>
          <a:p>
            <a:pPr marL="355600" marR="69215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b="1">
                <a:latin typeface="Times New Roman"/>
                <a:cs typeface="Times New Roman"/>
              </a:rPr>
              <a:t>Storage costs (B): </a:t>
            </a:r>
            <a:r>
              <a:rPr dirty="0" sz="2000">
                <a:latin typeface="Times New Roman"/>
                <a:cs typeface="Times New Roman"/>
              </a:rPr>
              <a:t>In situations where a storage area network (SAN) or network </a:t>
            </a:r>
            <a:r>
              <a:rPr dirty="0" sz="2000" spc="-5">
                <a:latin typeface="Times New Roman"/>
                <a:cs typeface="Times New Roman"/>
              </a:rPr>
              <a:t>attached </a:t>
            </a:r>
            <a:r>
              <a:rPr dirty="0" sz="2000">
                <a:latin typeface="Times New Roman"/>
                <a:cs typeface="Times New Roman"/>
              </a:rPr>
              <a:t>store (NAS) is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application,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proportional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cost over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whole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SAN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NAS needs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be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determined,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including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management</a:t>
            </a:r>
            <a:r>
              <a:rPr dirty="0" sz="2000">
                <a:latin typeface="Times New Roman"/>
                <a:cs typeface="Times New Roman"/>
              </a:rPr>
              <a:t> 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support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cost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hardware.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b="1">
                <a:latin typeface="Times New Roman"/>
                <a:cs typeface="Times New Roman"/>
              </a:rPr>
              <a:t>Network costs (C): </a:t>
            </a:r>
            <a:r>
              <a:rPr dirty="0" sz="2000">
                <a:latin typeface="Times New Roman"/>
                <a:cs typeface="Times New Roman"/>
              </a:rPr>
              <a:t>This needs to be carefully considered because the fact that an </a:t>
            </a:r>
            <a:r>
              <a:rPr dirty="0" sz="2000" spc="-5">
                <a:latin typeface="Times New Roman"/>
                <a:cs typeface="Times New Roman"/>
              </a:rPr>
              <a:t>application moves </a:t>
            </a:r>
            <a:r>
              <a:rPr dirty="0" sz="2000">
                <a:latin typeface="Times New Roman"/>
                <a:cs typeface="Times New Roman"/>
              </a:rPr>
              <a:t>into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cloud does </a:t>
            </a:r>
            <a:r>
              <a:rPr dirty="0" sz="2000" spc="5">
                <a:latin typeface="Times New Roman"/>
                <a:cs typeface="Times New Roman"/>
              </a:rPr>
              <a:t>not </a:t>
            </a:r>
            <a:r>
              <a:rPr dirty="0" sz="2000">
                <a:latin typeface="Times New Roman"/>
                <a:cs typeface="Times New Roman"/>
              </a:rPr>
              <a:t>necessarily </a:t>
            </a:r>
            <a:r>
              <a:rPr dirty="0" sz="2000" spc="-5">
                <a:latin typeface="Times New Roman"/>
                <a:cs typeface="Times New Roman"/>
              </a:rPr>
              <a:t>mean </a:t>
            </a:r>
            <a:r>
              <a:rPr dirty="0" sz="2000">
                <a:latin typeface="Times New Roman"/>
                <a:cs typeface="Times New Roman"/>
              </a:rPr>
              <a:t>that </a:t>
            </a:r>
            <a:r>
              <a:rPr dirty="0" sz="2000" spc="-5">
                <a:latin typeface="Times New Roman"/>
                <a:cs typeface="Times New Roman"/>
              </a:rPr>
              <a:t>all the </a:t>
            </a:r>
            <a:r>
              <a:rPr dirty="0" sz="2000">
                <a:latin typeface="Times New Roman"/>
                <a:cs typeface="Times New Roman"/>
              </a:rPr>
              <a:t>network </a:t>
            </a:r>
            <a:r>
              <a:rPr dirty="0" sz="2000" spc="-5">
                <a:latin typeface="Times New Roman"/>
                <a:cs typeface="Times New Roman"/>
              </a:rPr>
              <a:t>traffic </a:t>
            </a:r>
            <a:r>
              <a:rPr dirty="0" sz="2000">
                <a:latin typeface="Times New Roman"/>
                <a:cs typeface="Times New Roman"/>
              </a:rPr>
              <a:t>it generates disappears. For </a:t>
            </a:r>
            <a:r>
              <a:rPr dirty="0" sz="2000" spc="-5">
                <a:latin typeface="Times New Roman"/>
                <a:cs typeface="Times New Roman"/>
              </a:rPr>
              <a:t>example, </a:t>
            </a:r>
            <a:r>
              <a:rPr dirty="0" sz="2000">
                <a:latin typeface="Times New Roman"/>
                <a:cs typeface="Times New Roman"/>
              </a:rPr>
              <a:t>data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may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need 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 pulled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application’s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database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added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warehouse.</a:t>
            </a:r>
            <a:r>
              <a:rPr dirty="0" sz="2000" spc="-15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Alternatively,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when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Web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5">
                <a:latin typeface="Times New Roman"/>
                <a:cs typeface="Times New Roman"/>
              </a:rPr>
              <a:t> moved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corporate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Internet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bandwidth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requirements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may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reduced.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Clearly,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ability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access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external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requires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substantial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bandwidth.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45"/>
              <a:t> </a:t>
            </a:r>
            <a:r>
              <a:rPr dirty="0" sz="2400" spc="-20"/>
              <a:t>the</a:t>
            </a:r>
            <a:r>
              <a:rPr dirty="0" sz="2400" spc="-40"/>
              <a:t> </a:t>
            </a:r>
            <a:r>
              <a:rPr dirty="0" sz="2400" spc="-25"/>
              <a:t>Cloud</a:t>
            </a:r>
            <a:endParaRPr sz="240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3950"/>
            <a:ext cx="11236960" cy="45993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Times New Roman"/>
                <a:cs typeface="Times New Roman"/>
              </a:rPr>
              <a:t>Cloud</a:t>
            </a:r>
            <a:r>
              <a:rPr dirty="0" sz="2000" spc="-5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Economics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algn="just" marL="355600" marR="192405" indent="-342900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dirty="0" sz="2000" b="1">
                <a:latin typeface="Times New Roman"/>
                <a:cs typeface="Times New Roman"/>
              </a:rPr>
              <a:t>Backup and</a:t>
            </a:r>
            <a:r>
              <a:rPr dirty="0" sz="2000" spc="-5" b="1">
                <a:latin typeface="Times New Roman"/>
                <a:cs typeface="Times New Roman"/>
              </a:rPr>
              <a:t> archive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costs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(D)</a:t>
            </a:r>
            <a:r>
              <a:rPr dirty="0" sz="2000">
                <a:latin typeface="Times New Roman"/>
                <a:cs typeface="Times New Roman"/>
              </a:rPr>
              <a:t>: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actual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savings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 backup costs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depends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what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backup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strategy </a:t>
            </a:r>
            <a:r>
              <a:rPr dirty="0" sz="2000" spc="-4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will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moves</a:t>
            </a:r>
            <a:r>
              <a:rPr dirty="0" sz="2000">
                <a:latin typeface="Times New Roman"/>
                <a:cs typeface="Times New Roman"/>
              </a:rPr>
              <a:t> into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cloud.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same</a:t>
            </a:r>
            <a:r>
              <a:rPr dirty="0" sz="2000">
                <a:latin typeface="Times New Roman"/>
                <a:cs typeface="Times New Roman"/>
              </a:rPr>
              <a:t> is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true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archiving.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Will </a:t>
            </a:r>
            <a:r>
              <a:rPr dirty="0" sz="2000" spc="-5">
                <a:latin typeface="Times New Roman"/>
                <a:cs typeface="Times New Roman"/>
              </a:rPr>
              <a:t>all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backup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done </a:t>
            </a:r>
            <a:r>
              <a:rPr dirty="0" sz="2000" spc="-4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cloud?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Will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organization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still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 required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back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up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percentage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critical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data?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marR="15875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b="1">
                <a:latin typeface="Times New Roman"/>
                <a:cs typeface="Times New Roman"/>
              </a:rPr>
              <a:t>Disaster </a:t>
            </a:r>
            <a:r>
              <a:rPr dirty="0" sz="2000" spc="-5" b="1">
                <a:latin typeface="Times New Roman"/>
                <a:cs typeface="Times New Roman"/>
              </a:rPr>
              <a:t>recovery </a:t>
            </a:r>
            <a:r>
              <a:rPr dirty="0" sz="2000" b="1">
                <a:latin typeface="Times New Roman"/>
                <a:cs typeface="Times New Roman"/>
              </a:rPr>
              <a:t>costs (E): </a:t>
            </a:r>
            <a:r>
              <a:rPr dirty="0" sz="2000">
                <a:latin typeface="Times New Roman"/>
                <a:cs typeface="Times New Roman"/>
              </a:rPr>
              <a:t>In </a:t>
            </a:r>
            <a:r>
              <a:rPr dirty="0" sz="2000" spc="-20">
                <a:latin typeface="Times New Roman"/>
                <a:cs typeface="Times New Roman"/>
              </a:rPr>
              <a:t>theory, </a:t>
            </a:r>
            <a:r>
              <a:rPr dirty="0" sz="2000">
                <a:latin typeface="Times New Roman"/>
                <a:cs typeface="Times New Roman"/>
              </a:rPr>
              <a:t>the cloud service </a:t>
            </a:r>
            <a:r>
              <a:rPr dirty="0" sz="2000" spc="-5">
                <a:latin typeface="Times New Roman"/>
                <a:cs typeface="Times New Roman"/>
              </a:rPr>
              <a:t>will </a:t>
            </a:r>
            <a:r>
              <a:rPr dirty="0" sz="2000">
                <a:latin typeface="Times New Roman"/>
                <a:cs typeface="Times New Roman"/>
              </a:rPr>
              <a:t>have </a:t>
            </a:r>
            <a:r>
              <a:rPr dirty="0" sz="2000" spc="-5">
                <a:latin typeface="Times New Roman"/>
                <a:cs typeface="Times New Roman"/>
              </a:rPr>
              <a:t>its </a:t>
            </a:r>
            <a:r>
              <a:rPr dirty="0" sz="2000" spc="5">
                <a:latin typeface="Times New Roman"/>
                <a:cs typeface="Times New Roman"/>
              </a:rPr>
              <a:t>own </a:t>
            </a:r>
            <a:r>
              <a:rPr dirty="0" sz="2000">
                <a:latin typeface="Times New Roman"/>
                <a:cs typeface="Times New Roman"/>
              </a:rPr>
              <a:t>disaster recovery </a:t>
            </a:r>
            <a:r>
              <a:rPr dirty="0" sz="2000" spc="-5">
                <a:latin typeface="Times New Roman"/>
                <a:cs typeface="Times New Roman"/>
              </a:rPr>
              <a:t>capabilities, </a:t>
            </a:r>
            <a:r>
              <a:rPr dirty="0" sz="2000">
                <a:latin typeface="Times New Roman"/>
                <a:cs typeface="Times New Roman"/>
              </a:rPr>
              <a:t> so there </a:t>
            </a:r>
            <a:r>
              <a:rPr dirty="0" sz="2000" spc="-10">
                <a:latin typeface="Times New Roman"/>
                <a:cs typeface="Times New Roman"/>
              </a:rPr>
              <a:t>may </a:t>
            </a:r>
            <a:r>
              <a:rPr dirty="0" sz="2000">
                <a:latin typeface="Times New Roman"/>
                <a:cs typeface="Times New Roman"/>
              </a:rPr>
              <a:t>be a consequential savings on disaster </a:t>
            </a:r>
            <a:r>
              <a:rPr dirty="0" sz="2000" spc="-15">
                <a:latin typeface="Times New Roman"/>
                <a:cs typeface="Times New Roman"/>
              </a:rPr>
              <a:t>recovery. </a:t>
            </a:r>
            <a:r>
              <a:rPr dirty="0" sz="2000" spc="-10">
                <a:latin typeface="Times New Roman"/>
                <a:cs typeface="Times New Roman"/>
              </a:rPr>
              <a:t>However, </a:t>
            </a:r>
            <a:r>
              <a:rPr dirty="0" sz="2000">
                <a:latin typeface="Times New Roman"/>
                <a:cs typeface="Times New Roman"/>
              </a:rPr>
              <a:t>you need to clearly understand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provider’s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disaster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recovery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capability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is.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all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same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definition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disaster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recovery.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management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must determine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level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support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will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offer.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b="1">
                <a:latin typeface="Times New Roman"/>
                <a:cs typeface="Times New Roman"/>
              </a:rPr>
              <a:t>Data center </a:t>
            </a:r>
            <a:r>
              <a:rPr dirty="0" sz="2000" spc="-5" b="1">
                <a:latin typeface="Times New Roman"/>
                <a:cs typeface="Times New Roman"/>
              </a:rPr>
              <a:t>infrastructure </a:t>
            </a:r>
            <a:r>
              <a:rPr dirty="0" sz="2000" b="1">
                <a:latin typeface="Times New Roman"/>
                <a:cs typeface="Times New Roman"/>
              </a:rPr>
              <a:t>costs (F): </a:t>
            </a:r>
            <a:r>
              <a:rPr dirty="0" sz="2000">
                <a:latin typeface="Times New Roman"/>
                <a:cs typeface="Times New Roman"/>
              </a:rPr>
              <a:t>A whole series of costs including </a:t>
            </a:r>
            <a:r>
              <a:rPr dirty="0" sz="2000" spc="-15">
                <a:latin typeface="Times New Roman"/>
                <a:cs typeface="Times New Roman"/>
              </a:rPr>
              <a:t>electricity, </a:t>
            </a:r>
            <a:r>
              <a:rPr dirty="0" sz="2000">
                <a:latin typeface="Times New Roman"/>
                <a:cs typeface="Times New Roman"/>
              </a:rPr>
              <a:t>floor space, cooling,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building </a:t>
            </a:r>
            <a:r>
              <a:rPr dirty="0" sz="2000" spc="-5">
                <a:latin typeface="Times New Roman"/>
                <a:cs typeface="Times New Roman"/>
              </a:rPr>
              <a:t>maintenance, etc. </a:t>
            </a:r>
            <a:r>
              <a:rPr dirty="0" sz="2000">
                <a:latin typeface="Times New Roman"/>
                <a:cs typeface="Times New Roman"/>
              </a:rPr>
              <a:t>cannot </a:t>
            </a:r>
            <a:r>
              <a:rPr dirty="0" sz="2000" spc="-5">
                <a:latin typeface="Times New Roman"/>
                <a:cs typeface="Times New Roman"/>
              </a:rPr>
              <a:t>easily </a:t>
            </a:r>
            <a:r>
              <a:rPr dirty="0" sz="2000">
                <a:latin typeface="Times New Roman"/>
                <a:cs typeface="Times New Roman"/>
              </a:rPr>
              <a:t>be </a:t>
            </a:r>
            <a:r>
              <a:rPr dirty="0" sz="2000" spc="-5">
                <a:latin typeface="Times New Roman"/>
                <a:cs typeface="Times New Roman"/>
              </a:rPr>
              <a:t>attributed </a:t>
            </a:r>
            <a:r>
              <a:rPr dirty="0" sz="2000">
                <a:latin typeface="Times New Roman"/>
                <a:cs typeface="Times New Roman"/>
              </a:rPr>
              <a:t>to individual </a:t>
            </a:r>
            <a:r>
              <a:rPr dirty="0" sz="2000" spc="-5">
                <a:latin typeface="Times New Roman"/>
                <a:cs typeface="Times New Roman"/>
              </a:rPr>
              <a:t>applications, </a:t>
            </a:r>
            <a:r>
              <a:rPr dirty="0" sz="2000" spc="5">
                <a:latin typeface="Times New Roman"/>
                <a:cs typeface="Times New Roman"/>
              </a:rPr>
              <a:t>but </a:t>
            </a:r>
            <a:r>
              <a:rPr dirty="0" sz="2000">
                <a:latin typeface="Times New Roman"/>
                <a:cs typeface="Times New Roman"/>
              </a:rPr>
              <a:t>can usually be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assigned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basis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floor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space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hardware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running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application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occupies.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reason,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calculate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floor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space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factor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every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45"/>
              <a:t> </a:t>
            </a:r>
            <a:r>
              <a:rPr dirty="0" sz="2400" spc="-20"/>
              <a:t>the</a:t>
            </a:r>
            <a:r>
              <a:rPr dirty="0" sz="2400" spc="-40"/>
              <a:t> </a:t>
            </a:r>
            <a:r>
              <a:rPr dirty="0" sz="2400" spc="-25"/>
              <a:t>Cloud</a:t>
            </a:r>
            <a:endParaRPr sz="240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3950"/>
            <a:ext cx="11249660" cy="52089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Times New Roman"/>
                <a:cs typeface="Times New Roman"/>
              </a:rPr>
              <a:t>Cloud</a:t>
            </a:r>
            <a:r>
              <a:rPr dirty="0" sz="2000" spc="-5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Economics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marR="10795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b="1">
                <a:latin typeface="Times New Roman"/>
                <a:cs typeface="Times New Roman"/>
              </a:rPr>
              <a:t>Platform costs (G): </a:t>
            </a:r>
            <a:r>
              <a:rPr dirty="0" sz="2000" spc="-5">
                <a:latin typeface="Times New Roman"/>
                <a:cs typeface="Times New Roman"/>
              </a:rPr>
              <a:t>Some </a:t>
            </a:r>
            <a:r>
              <a:rPr dirty="0" sz="2000">
                <a:latin typeface="Times New Roman"/>
                <a:cs typeface="Times New Roman"/>
              </a:rPr>
              <a:t>applications only run in specific operating </a:t>
            </a:r>
            <a:r>
              <a:rPr dirty="0" sz="2000" spc="-5">
                <a:latin typeface="Times New Roman"/>
                <a:cs typeface="Times New Roman"/>
              </a:rPr>
              <a:t>environments—Windows, </a:t>
            </a:r>
            <a:r>
              <a:rPr dirty="0" sz="2000">
                <a:latin typeface="Times New Roman"/>
                <a:cs typeface="Times New Roman"/>
              </a:rPr>
              <a:t>Linux,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HP-UX,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IBM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zOS, </a:t>
            </a:r>
            <a:r>
              <a:rPr dirty="0" sz="2000" spc="-5">
                <a:latin typeface="Times New Roman"/>
                <a:cs typeface="Times New Roman"/>
              </a:rPr>
              <a:t>etc.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annual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maintenance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costs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operating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environment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need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known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calculated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part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overall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costs.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marR="362585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Software </a:t>
            </a:r>
            <a:r>
              <a:rPr dirty="0" sz="2000" b="1">
                <a:latin typeface="Times New Roman"/>
                <a:cs typeface="Times New Roman"/>
              </a:rPr>
              <a:t>maintenance costs (package </a:t>
            </a:r>
            <a:r>
              <a:rPr dirty="0" sz="2000" spc="-5" b="1">
                <a:latin typeface="Times New Roman"/>
                <a:cs typeface="Times New Roman"/>
              </a:rPr>
              <a:t>software) </a:t>
            </a:r>
            <a:r>
              <a:rPr dirty="0" sz="2000" b="1">
                <a:latin typeface="Times New Roman"/>
                <a:cs typeface="Times New Roman"/>
              </a:rPr>
              <a:t>(H): </a:t>
            </a:r>
            <a:r>
              <a:rPr dirty="0" sz="2000" spc="-20">
                <a:latin typeface="Times New Roman"/>
                <a:cs typeface="Times New Roman"/>
              </a:rPr>
              <a:t>Normally, </a:t>
            </a:r>
            <a:r>
              <a:rPr dirty="0" sz="2000" spc="-5">
                <a:latin typeface="Times New Roman"/>
                <a:cs typeface="Times New Roman"/>
              </a:rPr>
              <a:t>this </a:t>
            </a:r>
            <a:r>
              <a:rPr dirty="0" sz="2000">
                <a:latin typeface="Times New Roman"/>
                <a:cs typeface="Times New Roman"/>
              </a:rPr>
              <a:t>cost </a:t>
            </a:r>
            <a:r>
              <a:rPr dirty="0" sz="2000" spc="-5">
                <a:latin typeface="Times New Roman"/>
                <a:cs typeface="Times New Roman"/>
              </a:rPr>
              <a:t>element </a:t>
            </a:r>
            <a:r>
              <a:rPr dirty="0" sz="2000">
                <a:latin typeface="Times New Roman"/>
                <a:cs typeface="Times New Roman"/>
              </a:rPr>
              <a:t>is </a:t>
            </a:r>
            <a:r>
              <a:rPr dirty="0" sz="2000" spc="-5">
                <a:latin typeface="Times New Roman"/>
                <a:cs typeface="Times New Roman"/>
              </a:rPr>
              <a:t>simple </a:t>
            </a:r>
            <a:r>
              <a:rPr dirty="0" sz="2000">
                <a:latin typeface="Times New Roman"/>
                <a:cs typeface="Times New Roman"/>
              </a:rPr>
              <a:t>because it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comes </a:t>
            </a:r>
            <a:r>
              <a:rPr dirty="0" sz="2000" spc="5">
                <a:latin typeface="Times New Roman"/>
                <a:cs typeface="Times New Roman"/>
              </a:rPr>
              <a:t>down </a:t>
            </a:r>
            <a:r>
              <a:rPr dirty="0" sz="2000">
                <a:latin typeface="Times New Roman"/>
                <a:cs typeface="Times New Roman"/>
              </a:rPr>
              <a:t>to the </a:t>
            </a:r>
            <a:r>
              <a:rPr dirty="0" sz="2000" spc="-15">
                <a:latin typeface="Times New Roman"/>
                <a:cs typeface="Times New Roman"/>
              </a:rPr>
              <a:t>software’s </a:t>
            </a:r>
            <a:r>
              <a:rPr dirty="0" sz="2000">
                <a:latin typeface="Times New Roman"/>
                <a:cs typeface="Times New Roman"/>
              </a:rPr>
              <a:t>annual </a:t>
            </a:r>
            <a:r>
              <a:rPr dirty="0" sz="2000" spc="-5">
                <a:latin typeface="Times New Roman"/>
                <a:cs typeface="Times New Roman"/>
              </a:rPr>
              <a:t>maintenance </a:t>
            </a:r>
            <a:r>
              <a:rPr dirty="0" sz="2000">
                <a:latin typeface="Times New Roman"/>
                <a:cs typeface="Times New Roman"/>
              </a:rPr>
              <a:t>cost. </a:t>
            </a:r>
            <a:r>
              <a:rPr dirty="0" sz="2000" spc="-10">
                <a:latin typeface="Times New Roman"/>
                <a:cs typeface="Times New Roman"/>
              </a:rPr>
              <a:t>However, </a:t>
            </a:r>
            <a:r>
              <a:rPr dirty="0" sz="2000">
                <a:latin typeface="Times New Roman"/>
                <a:cs typeface="Times New Roman"/>
              </a:rPr>
              <a:t>it </a:t>
            </a:r>
            <a:r>
              <a:rPr dirty="0" sz="2000" spc="-10">
                <a:latin typeface="Times New Roman"/>
                <a:cs typeface="Times New Roman"/>
              </a:rPr>
              <a:t>may </a:t>
            </a:r>
            <a:r>
              <a:rPr dirty="0" sz="2000">
                <a:latin typeface="Times New Roman"/>
                <a:cs typeface="Times New Roman"/>
              </a:rPr>
              <a:t>be </a:t>
            </a:r>
            <a:r>
              <a:rPr dirty="0" sz="2000" spc="-5">
                <a:latin typeface="Times New Roman"/>
                <a:cs typeface="Times New Roman"/>
              </a:rPr>
              <a:t>complicated </a:t>
            </a:r>
            <a:r>
              <a:rPr dirty="0" sz="2000">
                <a:latin typeface="Times New Roman"/>
                <a:cs typeface="Times New Roman"/>
              </a:rPr>
              <a:t>if the software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license is </a:t>
            </a:r>
            <a:r>
              <a:rPr dirty="0" sz="2000" spc="-5">
                <a:latin typeface="Times New Roman"/>
                <a:cs typeface="Times New Roman"/>
              </a:rPr>
              <a:t>tied </a:t>
            </a:r>
            <a:r>
              <a:rPr dirty="0" sz="2000">
                <a:latin typeface="Times New Roman"/>
                <a:cs typeface="Times New Roman"/>
              </a:rPr>
              <a:t>to processor pricing. The </a:t>
            </a:r>
            <a:r>
              <a:rPr dirty="0" sz="2000" spc="-5">
                <a:latin typeface="Times New Roman"/>
                <a:cs typeface="Times New Roman"/>
              </a:rPr>
              <a:t>situation </a:t>
            </a:r>
            <a:r>
              <a:rPr dirty="0" sz="2000">
                <a:latin typeface="Times New Roman"/>
                <a:cs typeface="Times New Roman"/>
              </a:rPr>
              <a:t>could be further </a:t>
            </a:r>
            <a:r>
              <a:rPr dirty="0" sz="2000" spc="-5">
                <a:latin typeface="Times New Roman"/>
                <a:cs typeface="Times New Roman"/>
              </a:rPr>
              <a:t>complicated </a:t>
            </a:r>
            <a:r>
              <a:rPr dirty="0" sz="2000">
                <a:latin typeface="Times New Roman"/>
                <a:cs typeface="Times New Roman"/>
              </a:rPr>
              <a:t>if the specific software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license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part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bundled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deal.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Software </a:t>
            </a:r>
            <a:r>
              <a:rPr dirty="0" sz="2000" b="1">
                <a:latin typeface="Times New Roman"/>
                <a:cs typeface="Times New Roman"/>
              </a:rPr>
              <a:t>maintenance costs (in-house </a:t>
            </a:r>
            <a:r>
              <a:rPr dirty="0" sz="2000" spc="-5" b="1">
                <a:latin typeface="Times New Roman"/>
                <a:cs typeface="Times New Roman"/>
              </a:rPr>
              <a:t>software) </a:t>
            </a:r>
            <a:r>
              <a:rPr dirty="0" sz="2000" b="1">
                <a:latin typeface="Times New Roman"/>
                <a:cs typeface="Times New Roman"/>
              </a:rPr>
              <a:t>(I): </a:t>
            </a:r>
            <a:r>
              <a:rPr dirty="0" sz="2000">
                <a:latin typeface="Times New Roman"/>
                <a:cs typeface="Times New Roman"/>
              </a:rPr>
              <a:t>Such costs exist for </a:t>
            </a:r>
            <a:r>
              <a:rPr dirty="0" sz="2000" spc="-5">
                <a:latin typeface="Times New Roman"/>
                <a:cs typeface="Times New Roman"/>
              </a:rPr>
              <a:t>all </a:t>
            </a:r>
            <a:r>
              <a:rPr dirty="0" sz="2000">
                <a:latin typeface="Times New Roman"/>
                <a:cs typeface="Times New Roman"/>
              </a:rPr>
              <a:t>in-house software, but </a:t>
            </a:r>
            <a:r>
              <a:rPr dirty="0" sz="2000" spc="-5">
                <a:latin typeface="Times New Roman"/>
                <a:cs typeface="Times New Roman"/>
              </a:rPr>
              <a:t>may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not </a:t>
            </a:r>
            <a:r>
              <a:rPr dirty="0" sz="2000">
                <a:latin typeface="Times New Roman"/>
                <a:cs typeface="Times New Roman"/>
              </a:rPr>
              <a:t>be broken </a:t>
            </a:r>
            <a:r>
              <a:rPr dirty="0" sz="2000" spc="5">
                <a:latin typeface="Times New Roman"/>
                <a:cs typeface="Times New Roman"/>
              </a:rPr>
              <a:t>out </a:t>
            </a:r>
            <a:r>
              <a:rPr dirty="0" sz="2000">
                <a:latin typeface="Times New Roman"/>
                <a:cs typeface="Times New Roman"/>
              </a:rPr>
              <a:t>at an application </a:t>
            </a:r>
            <a:r>
              <a:rPr dirty="0" sz="2000" spc="-5">
                <a:latin typeface="Times New Roman"/>
                <a:cs typeface="Times New Roman"/>
              </a:rPr>
              <a:t>level. </a:t>
            </a:r>
            <a:r>
              <a:rPr dirty="0" sz="2000">
                <a:latin typeface="Times New Roman"/>
                <a:cs typeface="Times New Roman"/>
              </a:rPr>
              <a:t>For </a:t>
            </a:r>
            <a:r>
              <a:rPr dirty="0" sz="2000" spc="-5">
                <a:latin typeface="Times New Roman"/>
                <a:cs typeface="Times New Roman"/>
              </a:rPr>
              <a:t>example, </a:t>
            </a:r>
            <a:r>
              <a:rPr dirty="0" sz="2000">
                <a:latin typeface="Times New Roman"/>
                <a:cs typeface="Times New Roman"/>
              </a:rPr>
              <a:t>database licenses used across </a:t>
            </a:r>
            <a:r>
              <a:rPr dirty="0" sz="2000" spc="-5">
                <a:latin typeface="Times New Roman"/>
                <a:cs typeface="Times New Roman"/>
              </a:rPr>
              <a:t>many different </a:t>
            </a:r>
            <a:r>
              <a:rPr dirty="0" sz="2000">
                <a:latin typeface="Times New Roman"/>
                <a:cs typeface="Times New Roman"/>
              </a:rPr>
              <a:t> applications </a:t>
            </a:r>
            <a:r>
              <a:rPr dirty="0" sz="2000" spc="-10">
                <a:latin typeface="Times New Roman"/>
                <a:cs typeface="Times New Roman"/>
              </a:rPr>
              <a:t>may </a:t>
            </a:r>
            <a:r>
              <a:rPr dirty="0" sz="2000">
                <a:latin typeface="Times New Roman"/>
                <a:cs typeface="Times New Roman"/>
              </a:rPr>
              <a:t>be </a:t>
            </a:r>
            <a:r>
              <a:rPr dirty="0" sz="2000" spc="-5">
                <a:latin typeface="Times New Roman"/>
                <a:cs typeface="Times New Roman"/>
              </a:rPr>
              <a:t>calculated </a:t>
            </a:r>
            <a:r>
              <a:rPr dirty="0" sz="2000">
                <a:latin typeface="Times New Roman"/>
                <a:cs typeface="Times New Roman"/>
              </a:rPr>
              <a:t>at a corporate </a:t>
            </a:r>
            <a:r>
              <a:rPr dirty="0" sz="2000" spc="-5">
                <a:latin typeface="Times New Roman"/>
                <a:cs typeface="Times New Roman"/>
              </a:rPr>
              <a:t>level. </a:t>
            </a:r>
            <a:r>
              <a:rPr dirty="0" sz="2000">
                <a:latin typeface="Times New Roman"/>
                <a:cs typeface="Times New Roman"/>
              </a:rPr>
              <a:t>It </a:t>
            </a:r>
            <a:r>
              <a:rPr dirty="0" sz="2000" spc="-10">
                <a:latin typeface="Times New Roman"/>
                <a:cs typeface="Times New Roman"/>
              </a:rPr>
              <a:t>may </a:t>
            </a:r>
            <a:r>
              <a:rPr dirty="0" sz="2000">
                <a:latin typeface="Times New Roman"/>
                <a:cs typeface="Times New Roman"/>
              </a:rPr>
              <a:t>be necessary to </a:t>
            </a:r>
            <a:r>
              <a:rPr dirty="0" sz="2000" spc="-5">
                <a:latin typeface="Times New Roman"/>
                <a:cs typeface="Times New Roman"/>
              </a:rPr>
              <a:t>allocate </a:t>
            </a:r>
            <a:r>
              <a:rPr dirty="0" sz="2000">
                <a:latin typeface="Times New Roman"/>
                <a:cs typeface="Times New Roman"/>
              </a:rPr>
              <a:t>these database cost at a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per-application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level.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may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also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these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kinds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costs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packaged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software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if in-house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components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 been added or if integration components have been built to connect this application to other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applications.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45"/>
              <a:t> </a:t>
            </a:r>
            <a:r>
              <a:rPr dirty="0" sz="2400" spc="-20"/>
              <a:t>the</a:t>
            </a:r>
            <a:r>
              <a:rPr dirty="0" sz="2400" spc="-40"/>
              <a:t> </a:t>
            </a:r>
            <a:r>
              <a:rPr dirty="0" sz="2400" spc="-25"/>
              <a:t>Cloud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143457"/>
            <a:ext cx="10590530" cy="40525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Managing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and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Securing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Cloud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Services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Whether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looking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creating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private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leveraging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cloud, you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need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dirty="0" sz="2000" b="1">
                <a:latin typeface="Times New Roman"/>
                <a:cs typeface="Times New Roman"/>
              </a:rPr>
              <a:t>security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strategy</a:t>
            </a:r>
            <a:r>
              <a:rPr dirty="0" sz="2000">
                <a:latin typeface="Times New Roman"/>
                <a:cs typeface="Times New Roman"/>
              </a:rPr>
              <a:t>.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Without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secure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environment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never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implement</a:t>
            </a:r>
            <a:r>
              <a:rPr dirty="0" sz="2000">
                <a:latin typeface="Times New Roman"/>
                <a:cs typeface="Times New Roman"/>
              </a:rPr>
              <a:t> cloud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computing.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issues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faced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different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traditional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setup.</a:t>
            </a:r>
            <a:r>
              <a:rPr dirty="0" sz="2000" spc="-100">
                <a:latin typeface="Times New Roman"/>
                <a:cs typeface="Times New Roman"/>
              </a:rPr>
              <a:t> </a:t>
            </a:r>
            <a:r>
              <a:rPr dirty="0" sz="2000" spc="-65">
                <a:latin typeface="Times New Roman"/>
                <a:cs typeface="Times New Roman"/>
              </a:rPr>
              <a:t>You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should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make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sz="2000" b="1">
                <a:latin typeface="Times New Roman"/>
                <a:cs typeface="Times New Roman"/>
              </a:rPr>
              <a:t>your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IT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security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strategy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is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lined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up</a:t>
            </a:r>
            <a:r>
              <a:rPr dirty="0" sz="2000" spc="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with</a:t>
            </a:r>
            <a:r>
              <a:rPr dirty="0" sz="2000" spc="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your</a:t>
            </a:r>
            <a:r>
              <a:rPr dirty="0" sz="2000" spc="-5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cloud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security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strategy</a:t>
            </a:r>
            <a:r>
              <a:rPr dirty="0" sz="200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marR="36195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security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management </a:t>
            </a:r>
            <a:r>
              <a:rPr dirty="0" sz="2000">
                <a:latin typeface="Times New Roman"/>
                <a:cs typeface="Times New Roman"/>
              </a:rPr>
              <a:t>provided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 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may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may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not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compatible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compliance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overall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security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company’s </a:t>
            </a:r>
            <a:r>
              <a:rPr dirty="0" sz="2000" spc="-5">
                <a:latin typeface="Times New Roman"/>
                <a:cs typeface="Times New Roman"/>
              </a:rPr>
              <a:t>rules.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marR="17145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important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ensure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company’s</a:t>
            </a:r>
            <a:r>
              <a:rPr dirty="0" sz="2000" spc="-5">
                <a:latin typeface="Times New Roman"/>
                <a:cs typeface="Times New Roman"/>
              </a:rPr>
              <a:t> information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technology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security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strategy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integrated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overall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computing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strategy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plan.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8898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70"/>
              <a:t> </a:t>
            </a:r>
            <a:r>
              <a:rPr dirty="0" sz="2400" spc="-20"/>
              <a:t>the</a:t>
            </a:r>
            <a:r>
              <a:rPr dirty="0" sz="2400" spc="-65"/>
              <a:t> </a:t>
            </a:r>
            <a:r>
              <a:rPr dirty="0" sz="2400" spc="-25"/>
              <a:t>Cloud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26623" y="5327903"/>
            <a:ext cx="1264920" cy="139293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7263" y="5186171"/>
            <a:ext cx="1534668" cy="153466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454640" y="1129283"/>
            <a:ext cx="1353311" cy="72237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740260" y="6465214"/>
            <a:ext cx="2317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3950"/>
            <a:ext cx="11217275" cy="52089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Times New Roman"/>
                <a:cs typeface="Times New Roman"/>
              </a:rPr>
              <a:t>Cloud</a:t>
            </a:r>
            <a:r>
              <a:rPr dirty="0" sz="2000" spc="-5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Economics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marR="22225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b="1">
                <a:latin typeface="Times New Roman"/>
                <a:cs typeface="Times New Roman"/>
              </a:rPr>
              <a:t>Help desk support costs (J): </a:t>
            </a:r>
            <a:r>
              <a:rPr dirty="0" sz="2000">
                <a:latin typeface="Times New Roman"/>
                <a:cs typeface="Times New Roman"/>
              </a:rPr>
              <a:t>It is necessary to analyze </a:t>
            </a:r>
            <a:r>
              <a:rPr dirty="0" sz="2000" spc="-5">
                <a:latin typeface="Times New Roman"/>
                <a:cs typeface="Times New Roman"/>
              </a:rPr>
              <a:t>all </a:t>
            </a:r>
            <a:r>
              <a:rPr dirty="0" sz="2000">
                <a:latin typeface="Times New Roman"/>
                <a:cs typeface="Times New Roman"/>
              </a:rPr>
              <a:t>help desk </a:t>
            </a:r>
            <a:r>
              <a:rPr dirty="0" sz="2000" spc="-5">
                <a:latin typeface="Times New Roman"/>
                <a:cs typeface="Times New Roman"/>
              </a:rPr>
              <a:t>calls </a:t>
            </a:r>
            <a:r>
              <a:rPr dirty="0" sz="2000">
                <a:latin typeface="Times New Roman"/>
                <a:cs typeface="Times New Roman"/>
              </a:rPr>
              <a:t>at an application </a:t>
            </a:r>
            <a:r>
              <a:rPr dirty="0" sz="2000" spc="-5">
                <a:latin typeface="Times New Roman"/>
                <a:cs typeface="Times New Roman"/>
              </a:rPr>
              <a:t>level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determine </a:t>
            </a:r>
            <a:r>
              <a:rPr dirty="0" sz="2000">
                <a:latin typeface="Times New Roman"/>
                <a:cs typeface="Times New Roman"/>
              </a:rPr>
              <a:t>the contribution of an </a:t>
            </a:r>
            <a:r>
              <a:rPr dirty="0" sz="2000" spc="-5">
                <a:latin typeface="Times New Roman"/>
                <a:cs typeface="Times New Roman"/>
              </a:rPr>
              <a:t>application </a:t>
            </a:r>
            <a:r>
              <a:rPr dirty="0" sz="2000">
                <a:latin typeface="Times New Roman"/>
                <a:cs typeface="Times New Roman"/>
              </a:rPr>
              <a:t>(if any) to help desk </a:t>
            </a:r>
            <a:r>
              <a:rPr dirty="0" sz="2000" spc="-20">
                <a:latin typeface="Times New Roman"/>
                <a:cs typeface="Times New Roman"/>
              </a:rPr>
              <a:t>activity. </a:t>
            </a:r>
            <a:r>
              <a:rPr dirty="0" sz="2000">
                <a:latin typeface="Times New Roman"/>
                <a:cs typeface="Times New Roman"/>
              </a:rPr>
              <a:t>The support costs for </a:t>
            </a:r>
            <a:r>
              <a:rPr dirty="0" sz="2000" spc="-5">
                <a:latin typeface="Times New Roman"/>
                <a:cs typeface="Times New Roman"/>
              </a:rPr>
              <a:t>some </a:t>
            </a:r>
            <a:r>
              <a:rPr dirty="0" sz="2000">
                <a:latin typeface="Times New Roman"/>
                <a:cs typeface="Times New Roman"/>
              </a:rPr>
              <a:t> applications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may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anomalous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may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disappear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movement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cloud.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Some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require </a:t>
            </a:r>
            <a:r>
              <a:rPr dirty="0" sz="2000" spc="-5">
                <a:latin typeface="Times New Roman"/>
                <a:cs typeface="Times New Roman"/>
              </a:rPr>
              <a:t>more </a:t>
            </a:r>
            <a:r>
              <a:rPr dirty="0" sz="2000">
                <a:latin typeface="Times New Roman"/>
                <a:cs typeface="Times New Roman"/>
              </a:rPr>
              <a:t>support than others. Understanding the </a:t>
            </a:r>
            <a:r>
              <a:rPr dirty="0" sz="2000" spc="-5">
                <a:latin typeface="Times New Roman"/>
                <a:cs typeface="Times New Roman"/>
              </a:rPr>
              <a:t>different </a:t>
            </a:r>
            <a:r>
              <a:rPr dirty="0" sz="2000">
                <a:latin typeface="Times New Roman"/>
                <a:cs typeface="Times New Roman"/>
              </a:rPr>
              <a:t>support requirements is the key to </a:t>
            </a:r>
            <a:r>
              <a:rPr dirty="0" sz="2000" spc="-5">
                <a:latin typeface="Times New Roman"/>
                <a:cs typeface="Times New Roman"/>
              </a:rPr>
              <a:t>making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right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decision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b="1">
                <a:latin typeface="Times New Roman"/>
                <a:cs typeface="Times New Roman"/>
              </a:rPr>
              <a:t>Operational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support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personnel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costs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(K):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whole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day-to-day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operational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costs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associated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 running any application. </a:t>
            </a:r>
            <a:r>
              <a:rPr dirty="0" sz="2000" spc="-5">
                <a:latin typeface="Times New Roman"/>
                <a:cs typeface="Times New Roman"/>
              </a:rPr>
              <a:t>Some </a:t>
            </a:r>
            <a:r>
              <a:rPr dirty="0" sz="2000">
                <a:latin typeface="Times New Roman"/>
                <a:cs typeface="Times New Roman"/>
              </a:rPr>
              <a:t>are general costs that apply to every application, including </a:t>
            </a:r>
            <a:r>
              <a:rPr dirty="0" sz="2000" spc="-10">
                <a:latin typeface="Times New Roman"/>
                <a:cs typeface="Times New Roman"/>
              </a:rPr>
              <a:t>staff 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support for everything from storage and archiving, to patch </a:t>
            </a:r>
            <a:r>
              <a:rPr dirty="0" sz="2000" spc="-5">
                <a:latin typeface="Times New Roman"/>
                <a:cs typeface="Times New Roman"/>
              </a:rPr>
              <a:t>management </a:t>
            </a:r>
            <a:r>
              <a:rPr dirty="0" sz="2000">
                <a:latin typeface="Times New Roman"/>
                <a:cs typeface="Times New Roman"/>
              </a:rPr>
              <a:t>and networks and </a:t>
            </a:r>
            <a:r>
              <a:rPr dirty="0" sz="2000" spc="-15">
                <a:latin typeface="Times New Roman"/>
                <a:cs typeface="Times New Roman"/>
              </a:rPr>
              <a:t>security. </a:t>
            </a:r>
            <a:r>
              <a:rPr dirty="0" sz="2000" spc="-5">
                <a:latin typeface="Times New Roman"/>
                <a:cs typeface="Times New Roman"/>
              </a:rPr>
              <a:t>Some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support tasks, </a:t>
            </a:r>
            <a:r>
              <a:rPr dirty="0" sz="2000" spc="-10">
                <a:latin typeface="Times New Roman"/>
                <a:cs typeface="Times New Roman"/>
              </a:rPr>
              <a:t>however, </a:t>
            </a:r>
            <a:r>
              <a:rPr dirty="0" sz="2000" spc="-5">
                <a:latin typeface="Times New Roman"/>
                <a:cs typeface="Times New Roman"/>
              </a:rPr>
              <a:t>may </a:t>
            </a:r>
            <a:r>
              <a:rPr dirty="0" sz="2000">
                <a:latin typeface="Times New Roman"/>
                <a:cs typeface="Times New Roman"/>
              </a:rPr>
              <a:t>be particular to a given application, such as database tuning and performance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management.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marR="297815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Infrastructure software </a:t>
            </a:r>
            <a:r>
              <a:rPr dirty="0" sz="2000" b="1">
                <a:latin typeface="Times New Roman"/>
                <a:cs typeface="Times New Roman"/>
              </a:rPr>
              <a:t>costs (L): </a:t>
            </a:r>
            <a:r>
              <a:rPr dirty="0" sz="2000">
                <a:latin typeface="Times New Roman"/>
                <a:cs typeface="Times New Roman"/>
              </a:rPr>
              <a:t>A whole set of </a:t>
            </a:r>
            <a:r>
              <a:rPr dirty="0" sz="2000" spc="-5">
                <a:latin typeface="Times New Roman"/>
                <a:cs typeface="Times New Roman"/>
              </a:rPr>
              <a:t>infrastructure management </a:t>
            </a:r>
            <a:r>
              <a:rPr dirty="0" sz="2000">
                <a:latin typeface="Times New Roman"/>
                <a:cs typeface="Times New Roman"/>
              </a:rPr>
              <a:t>software is in use in any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installation, </a:t>
            </a:r>
            <a:r>
              <a:rPr dirty="0" sz="2000">
                <a:latin typeface="Times New Roman"/>
                <a:cs typeface="Times New Roman"/>
              </a:rPr>
              <a:t>and it has </a:t>
            </a:r>
            <a:r>
              <a:rPr dirty="0" sz="2000" spc="-5">
                <a:latin typeface="Times New Roman"/>
                <a:cs typeface="Times New Roman"/>
              </a:rPr>
              <a:t>an associated </a:t>
            </a:r>
            <a:r>
              <a:rPr dirty="0" sz="2000">
                <a:latin typeface="Times New Roman"/>
                <a:cs typeface="Times New Roman"/>
              </a:rPr>
              <a:t>cost. For </a:t>
            </a:r>
            <a:r>
              <a:rPr dirty="0" sz="2000" spc="-5">
                <a:latin typeface="Times New Roman"/>
                <a:cs typeface="Times New Roman"/>
              </a:rPr>
              <a:t>example, management </a:t>
            </a:r>
            <a:r>
              <a:rPr dirty="0" sz="2000">
                <a:latin typeface="Times New Roman"/>
                <a:cs typeface="Times New Roman"/>
              </a:rPr>
              <a:t>software is </a:t>
            </a:r>
            <a:r>
              <a:rPr dirty="0" sz="2000" spc="-5">
                <a:latin typeface="Times New Roman"/>
                <a:cs typeface="Times New Roman"/>
              </a:rPr>
              <a:t>typically </a:t>
            </a:r>
            <a:r>
              <a:rPr dirty="0" sz="2000">
                <a:latin typeface="Times New Roman"/>
                <a:cs typeface="Times New Roman"/>
              </a:rPr>
              <a:t>used for </a:t>
            </a:r>
            <a:r>
              <a:rPr dirty="0" sz="2000" spc="-5">
                <a:latin typeface="Times New Roman"/>
                <a:cs typeface="Times New Roman"/>
              </a:rPr>
              <a:t>many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different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applications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cannot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easily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divided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across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specific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45"/>
              <a:t> </a:t>
            </a:r>
            <a:r>
              <a:rPr dirty="0" sz="2400" spc="-20"/>
              <a:t>the</a:t>
            </a:r>
            <a:r>
              <a:rPr dirty="0" sz="2400" spc="-40"/>
              <a:t> </a:t>
            </a:r>
            <a:r>
              <a:rPr dirty="0" sz="2400" spc="-25"/>
              <a:t>Cloud</a:t>
            </a:r>
            <a:endParaRPr sz="240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3950"/>
            <a:ext cx="10740390" cy="1855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Times New Roman"/>
                <a:cs typeface="Times New Roman"/>
              </a:rPr>
              <a:t>Cloud</a:t>
            </a:r>
            <a:r>
              <a:rPr dirty="0" sz="2000" spc="-5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Economics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simple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formula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states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annual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center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cost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ownership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Times New Roman"/>
              <a:cs typeface="Times New Roman"/>
            </a:endParaRPr>
          </a:p>
          <a:p>
            <a:pPr marL="538480">
              <a:lnSpc>
                <a:spcPct val="100000"/>
              </a:lnSpc>
            </a:pPr>
            <a:r>
              <a:rPr dirty="0" sz="2000" spc="-35" b="1">
                <a:latin typeface="Times New Roman"/>
                <a:cs typeface="Times New Roman"/>
              </a:rPr>
              <a:t>Total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Cost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of</a:t>
            </a:r>
            <a:r>
              <a:rPr dirty="0" sz="2000" spc="-1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Application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Ownership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spc="5" b="1">
                <a:latin typeface="Times New Roman"/>
                <a:cs typeface="Times New Roman"/>
              </a:rPr>
              <a:t>(TCAO)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=</a:t>
            </a:r>
            <a:r>
              <a:rPr dirty="0" sz="2000" spc="-1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</a:t>
            </a:r>
            <a:r>
              <a:rPr dirty="0" sz="2000" spc="-1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+ B +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</a:t>
            </a:r>
            <a:r>
              <a:rPr dirty="0" sz="2000" spc="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+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D</a:t>
            </a:r>
            <a:r>
              <a:rPr dirty="0" sz="2000" spc="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+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E + F</a:t>
            </a:r>
            <a:r>
              <a:rPr dirty="0" sz="2000" spc="-8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+ G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+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H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+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 +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J + K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+</a:t>
            </a:r>
            <a:r>
              <a:rPr dirty="0" sz="2000" spc="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45"/>
              <a:t> </a:t>
            </a:r>
            <a:r>
              <a:rPr dirty="0" sz="2400" spc="-20"/>
              <a:t>the</a:t>
            </a:r>
            <a:r>
              <a:rPr dirty="0" sz="2400" spc="-40"/>
              <a:t> </a:t>
            </a:r>
            <a:r>
              <a:rPr dirty="0" sz="2400" spc="-25"/>
              <a:t>Cloud</a:t>
            </a:r>
            <a:endParaRPr sz="240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7891" y="371983"/>
            <a:ext cx="28898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latin typeface="Arial"/>
                <a:cs typeface="Arial"/>
              </a:rPr>
              <a:t>Managing</a:t>
            </a:r>
            <a:r>
              <a:rPr dirty="0" sz="2400" spc="-70" b="1">
                <a:latin typeface="Arial"/>
                <a:cs typeface="Arial"/>
              </a:rPr>
              <a:t> </a:t>
            </a:r>
            <a:r>
              <a:rPr dirty="0" sz="2400" spc="-20" b="1">
                <a:latin typeface="Arial"/>
                <a:cs typeface="Arial"/>
              </a:rPr>
              <a:t>the</a:t>
            </a:r>
            <a:r>
              <a:rPr dirty="0" sz="2400" spc="-65" b="1">
                <a:latin typeface="Arial"/>
                <a:cs typeface="Arial"/>
              </a:rPr>
              <a:t> </a:t>
            </a:r>
            <a:r>
              <a:rPr dirty="0" sz="2400" spc="-25" b="1">
                <a:latin typeface="Arial"/>
                <a:cs typeface="Arial"/>
              </a:rPr>
              <a:t>Cloud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5660" y="6465214"/>
            <a:ext cx="1809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82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83282" y="2809493"/>
            <a:ext cx="757809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 b="1">
                <a:latin typeface="Times New Roman"/>
                <a:cs typeface="Times New Roman"/>
              </a:rPr>
              <a:t>Planning</a:t>
            </a:r>
            <a:r>
              <a:rPr dirty="0" sz="4000" spc="-20" b="1">
                <a:latin typeface="Times New Roman"/>
                <a:cs typeface="Times New Roman"/>
              </a:rPr>
              <a:t> </a:t>
            </a:r>
            <a:r>
              <a:rPr dirty="0" sz="4000" b="1">
                <a:latin typeface="Times New Roman"/>
                <a:cs typeface="Times New Roman"/>
              </a:rPr>
              <a:t>for</a:t>
            </a:r>
            <a:r>
              <a:rPr dirty="0" sz="4000" spc="-85" b="1">
                <a:latin typeface="Times New Roman"/>
                <a:cs typeface="Times New Roman"/>
              </a:rPr>
              <a:t> </a:t>
            </a:r>
            <a:r>
              <a:rPr dirty="0" sz="4000" b="1">
                <a:latin typeface="Times New Roman"/>
                <a:cs typeface="Times New Roman"/>
              </a:rPr>
              <a:t>Leveraging</a:t>
            </a:r>
            <a:r>
              <a:rPr dirty="0" sz="4000" spc="-20" b="1">
                <a:latin typeface="Times New Roman"/>
                <a:cs typeface="Times New Roman"/>
              </a:rPr>
              <a:t> </a:t>
            </a:r>
            <a:r>
              <a:rPr dirty="0" sz="4000" spc="-5" b="1">
                <a:latin typeface="Times New Roman"/>
                <a:cs typeface="Times New Roman"/>
              </a:rPr>
              <a:t>the</a:t>
            </a:r>
            <a:r>
              <a:rPr dirty="0" sz="4000" spc="-15" b="1">
                <a:latin typeface="Times New Roman"/>
                <a:cs typeface="Times New Roman"/>
              </a:rPr>
              <a:t> </a:t>
            </a:r>
            <a:r>
              <a:rPr dirty="0" sz="4000" spc="-5" b="1">
                <a:latin typeface="Times New Roman"/>
                <a:cs typeface="Times New Roman"/>
              </a:rPr>
              <a:t>Cloud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3950"/>
            <a:ext cx="11174730" cy="49041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Times New Roman"/>
                <a:cs typeface="Times New Roman"/>
              </a:rPr>
              <a:t>Planning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for</a:t>
            </a:r>
            <a:r>
              <a:rPr dirty="0" sz="2000" spc="-6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Leveraging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the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Cloud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5969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Moving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requires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managing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assets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different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way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traditional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setup.</a:t>
            </a:r>
            <a:r>
              <a:rPr dirty="0" sz="2000" spc="4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Let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 look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two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examples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illustrate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need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proper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planning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transition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smooth.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latin typeface="Times New Roman"/>
                <a:cs typeface="Times New Roman"/>
              </a:rPr>
              <a:t>Example</a:t>
            </a:r>
            <a:r>
              <a:rPr dirty="0" sz="2000" spc="-6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  <a:p>
            <a:pPr marL="12700" marR="18097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Say you are an electronics </a:t>
            </a:r>
            <a:r>
              <a:rPr dirty="0" sz="2000" spc="-5">
                <a:latin typeface="Times New Roman"/>
                <a:cs typeface="Times New Roman"/>
              </a:rPr>
              <a:t>distributor </a:t>
            </a:r>
            <a:r>
              <a:rPr dirty="0" sz="2000" spc="5">
                <a:latin typeface="Times New Roman"/>
                <a:cs typeface="Times New Roman"/>
              </a:rPr>
              <a:t>who </a:t>
            </a:r>
            <a:r>
              <a:rPr dirty="0" sz="2000">
                <a:latin typeface="Times New Roman"/>
                <a:cs typeface="Times New Roman"/>
              </a:rPr>
              <a:t>was using a </a:t>
            </a:r>
            <a:r>
              <a:rPr dirty="0" sz="2000" spc="-5">
                <a:latin typeface="Times New Roman"/>
                <a:cs typeface="Times New Roman"/>
              </a:rPr>
              <a:t>CRM </a:t>
            </a:r>
            <a:r>
              <a:rPr dirty="0" sz="2000">
                <a:latin typeface="Times New Roman"/>
                <a:cs typeface="Times New Roman"/>
              </a:rPr>
              <a:t>application that no one was particularly happy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with. </a:t>
            </a:r>
            <a:r>
              <a:rPr dirty="0" sz="2000">
                <a:latin typeface="Times New Roman"/>
                <a:cs typeface="Times New Roman"/>
              </a:rPr>
              <a:t>Fred in the </a:t>
            </a:r>
            <a:r>
              <a:rPr dirty="0" sz="2000" spc="-5">
                <a:latin typeface="Times New Roman"/>
                <a:cs typeface="Times New Roman"/>
              </a:rPr>
              <a:t>camera department </a:t>
            </a:r>
            <a:r>
              <a:rPr dirty="0" sz="2000">
                <a:latin typeface="Times New Roman"/>
                <a:cs typeface="Times New Roman"/>
              </a:rPr>
              <a:t>decides to </a:t>
            </a:r>
            <a:r>
              <a:rPr dirty="0" sz="2000" spc="-5">
                <a:latin typeface="Times New Roman"/>
                <a:cs typeface="Times New Roman"/>
              </a:rPr>
              <a:t>move all </a:t>
            </a:r>
            <a:r>
              <a:rPr dirty="0" sz="2000">
                <a:latin typeface="Times New Roman"/>
                <a:cs typeface="Times New Roman"/>
              </a:rPr>
              <a:t>of the </a:t>
            </a:r>
            <a:r>
              <a:rPr dirty="0" sz="2000" spc="-15">
                <a:latin typeface="Times New Roman"/>
                <a:cs typeface="Times New Roman"/>
              </a:rPr>
              <a:t>group’s </a:t>
            </a:r>
            <a:r>
              <a:rPr dirty="0" sz="2000" spc="-5">
                <a:latin typeface="Times New Roman"/>
                <a:cs typeface="Times New Roman"/>
              </a:rPr>
              <a:t>sales information </a:t>
            </a:r>
            <a:r>
              <a:rPr dirty="0" sz="2000">
                <a:latin typeface="Times New Roman"/>
                <a:cs typeface="Times New Roman"/>
              </a:rPr>
              <a:t>to a </a:t>
            </a:r>
            <a:r>
              <a:rPr dirty="0" sz="2000" spc="-5">
                <a:latin typeface="Times New Roman"/>
                <a:cs typeface="Times New Roman"/>
              </a:rPr>
              <a:t>SaaS </a:t>
            </a:r>
            <a:r>
              <a:rPr dirty="0" sz="2000" spc="-10">
                <a:latin typeface="Times New Roman"/>
                <a:cs typeface="Times New Roman"/>
              </a:rPr>
              <a:t>provider.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However, </a:t>
            </a:r>
            <a:r>
              <a:rPr dirty="0" sz="2000">
                <a:latin typeface="Times New Roman"/>
                <a:cs typeface="Times New Roman"/>
              </a:rPr>
              <a:t>Jane in the printer </a:t>
            </a:r>
            <a:r>
              <a:rPr dirty="0" sz="2000" spc="-5">
                <a:latin typeface="Times New Roman"/>
                <a:cs typeface="Times New Roman"/>
              </a:rPr>
              <a:t>department </a:t>
            </a:r>
            <a:r>
              <a:rPr dirty="0" sz="2000">
                <a:latin typeface="Times New Roman"/>
                <a:cs typeface="Times New Roman"/>
              </a:rPr>
              <a:t>decides to </a:t>
            </a:r>
            <a:r>
              <a:rPr dirty="0" sz="2000" spc="-5">
                <a:latin typeface="Times New Roman"/>
                <a:cs typeface="Times New Roman"/>
              </a:rPr>
              <a:t>move </a:t>
            </a:r>
            <a:r>
              <a:rPr dirty="0" sz="2000">
                <a:latin typeface="Times New Roman"/>
                <a:cs typeface="Times New Roman"/>
              </a:rPr>
              <a:t>that </a:t>
            </a:r>
            <a:r>
              <a:rPr dirty="0" sz="2000" spc="-5">
                <a:latin typeface="Times New Roman"/>
                <a:cs typeface="Times New Roman"/>
              </a:rPr>
              <a:t>same sales </a:t>
            </a:r>
            <a:r>
              <a:rPr dirty="0" sz="2000">
                <a:latin typeface="Times New Roman"/>
                <a:cs typeface="Times New Roman"/>
              </a:rPr>
              <a:t>function for her </a:t>
            </a:r>
            <a:r>
              <a:rPr dirty="0" sz="2000" spc="-5">
                <a:latin typeface="Times New Roman"/>
                <a:cs typeface="Times New Roman"/>
              </a:rPr>
              <a:t>department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another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SaaS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provider.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2000" spc="5">
                <a:latin typeface="Times New Roman"/>
                <a:cs typeface="Times New Roman"/>
              </a:rPr>
              <a:t>When </a:t>
            </a:r>
            <a:r>
              <a:rPr dirty="0" sz="2000">
                <a:latin typeface="Times New Roman"/>
                <a:cs typeface="Times New Roman"/>
              </a:rPr>
              <a:t>the CEO wants to know </a:t>
            </a:r>
            <a:r>
              <a:rPr dirty="0" sz="2000" spc="5">
                <a:latin typeface="Times New Roman"/>
                <a:cs typeface="Times New Roman"/>
              </a:rPr>
              <a:t>how </a:t>
            </a:r>
            <a:r>
              <a:rPr dirty="0" sz="2000">
                <a:latin typeface="Times New Roman"/>
                <a:cs typeface="Times New Roman"/>
              </a:rPr>
              <a:t>sales are going across the two divisions, Fred and Jane </a:t>
            </a:r>
            <a:r>
              <a:rPr dirty="0" sz="2000" spc="-5">
                <a:latin typeface="Times New Roman"/>
                <a:cs typeface="Times New Roman"/>
              </a:rPr>
              <a:t>scramble </a:t>
            </a:r>
            <a:r>
              <a:rPr dirty="0" sz="2000">
                <a:latin typeface="Times New Roman"/>
                <a:cs typeface="Times New Roman"/>
              </a:rPr>
              <a:t>to get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their data integrated. This problem sounds </a:t>
            </a:r>
            <a:r>
              <a:rPr dirty="0" sz="2000" spc="-5">
                <a:latin typeface="Times New Roman"/>
                <a:cs typeface="Times New Roman"/>
              </a:rPr>
              <a:t>like the </a:t>
            </a:r>
            <a:r>
              <a:rPr dirty="0" sz="2000">
                <a:latin typeface="Times New Roman"/>
                <a:cs typeface="Times New Roman"/>
              </a:rPr>
              <a:t>problem </a:t>
            </a:r>
            <a:r>
              <a:rPr dirty="0" sz="2000" spc="-5">
                <a:latin typeface="Times New Roman"/>
                <a:cs typeface="Times New Roman"/>
              </a:rPr>
              <a:t>companies </a:t>
            </a:r>
            <a:r>
              <a:rPr dirty="0" sz="2000">
                <a:latin typeface="Times New Roman"/>
                <a:cs typeface="Times New Roman"/>
              </a:rPr>
              <a:t>have had for ages with </a:t>
            </a:r>
            <a:r>
              <a:rPr dirty="0" sz="2000" spc="-5">
                <a:latin typeface="Times New Roman"/>
                <a:cs typeface="Times New Roman"/>
              </a:rPr>
              <a:t>siloed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information—data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different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systems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isolated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different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environments,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making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hard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integrate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manage.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10">
                <a:latin typeface="Times New Roman"/>
                <a:cs typeface="Times New Roman"/>
              </a:rPr>
              <a:t>same </a:t>
            </a:r>
            <a:r>
              <a:rPr dirty="0" sz="2000">
                <a:latin typeface="Times New Roman"/>
                <a:cs typeface="Times New Roman"/>
              </a:rPr>
              <a:t>sort of thing can happen in the cloud if your cloud provider uses a </a:t>
            </a:r>
            <a:r>
              <a:rPr dirty="0" sz="2000" spc="-5">
                <a:latin typeface="Times New Roman"/>
                <a:cs typeface="Times New Roman"/>
              </a:rPr>
              <a:t>proprietary format </a:t>
            </a:r>
            <a:r>
              <a:rPr dirty="0" sz="2000">
                <a:latin typeface="Times New Roman"/>
                <a:cs typeface="Times New Roman"/>
              </a:rPr>
              <a:t>for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storing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45"/>
              <a:t> </a:t>
            </a:r>
            <a:r>
              <a:rPr dirty="0" sz="2400" spc="-20"/>
              <a:t>the</a:t>
            </a:r>
            <a:r>
              <a:rPr dirty="0" sz="2400" spc="-40"/>
              <a:t> </a:t>
            </a:r>
            <a:r>
              <a:rPr dirty="0" sz="2400" spc="-25"/>
              <a:t>Cloud</a:t>
            </a:r>
            <a:endParaRPr sz="240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3950"/>
            <a:ext cx="11081385" cy="2465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Times New Roman"/>
                <a:cs typeface="Times New Roman"/>
              </a:rPr>
              <a:t>Planning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for</a:t>
            </a:r>
            <a:r>
              <a:rPr dirty="0" sz="2000" spc="-6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Leveraging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the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Cloud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latin typeface="Times New Roman"/>
                <a:cs typeface="Times New Roman"/>
              </a:rPr>
              <a:t>Example</a:t>
            </a:r>
            <a:r>
              <a:rPr dirty="0" sz="2000" spc="-6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2000" spc="-50">
                <a:latin typeface="Times New Roman"/>
                <a:cs typeface="Times New Roman"/>
              </a:rPr>
              <a:t>Two</a:t>
            </a:r>
            <a:r>
              <a:rPr dirty="0" sz="2000">
                <a:latin typeface="Times New Roman"/>
                <a:cs typeface="Times New Roman"/>
              </a:rPr>
              <a:t> divisions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company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with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separate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departments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decide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want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some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their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cloud. </a:t>
            </a:r>
            <a:r>
              <a:rPr dirty="0" sz="2000" spc="5">
                <a:latin typeface="Times New Roman"/>
                <a:cs typeface="Times New Roman"/>
              </a:rPr>
              <a:t>Unknown </a:t>
            </a:r>
            <a:r>
              <a:rPr dirty="0" sz="2000">
                <a:latin typeface="Times New Roman"/>
                <a:cs typeface="Times New Roman"/>
              </a:rPr>
              <a:t>to each </a:t>
            </a:r>
            <a:r>
              <a:rPr dirty="0" sz="2000" spc="-15">
                <a:latin typeface="Times New Roman"/>
                <a:cs typeface="Times New Roman"/>
              </a:rPr>
              <a:t>other, </a:t>
            </a:r>
            <a:r>
              <a:rPr dirty="0" sz="2000">
                <a:latin typeface="Times New Roman"/>
                <a:cs typeface="Times New Roman"/>
              </a:rPr>
              <a:t>they pick the </a:t>
            </a:r>
            <a:r>
              <a:rPr dirty="0" sz="2000" spc="-5">
                <a:latin typeface="Times New Roman"/>
                <a:cs typeface="Times New Roman"/>
              </a:rPr>
              <a:t>same </a:t>
            </a:r>
            <a:r>
              <a:rPr dirty="0" sz="2000">
                <a:latin typeface="Times New Roman"/>
                <a:cs typeface="Times New Roman"/>
              </a:rPr>
              <a:t>cloud provider and negotiate separate contracts with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 </a:t>
            </a:r>
            <a:r>
              <a:rPr dirty="0" sz="2000" spc="-15">
                <a:latin typeface="Times New Roman"/>
                <a:cs typeface="Times New Roman"/>
              </a:rPr>
              <a:t>provider. </a:t>
            </a:r>
            <a:r>
              <a:rPr dirty="0" sz="2000" spc="5">
                <a:latin typeface="Times New Roman"/>
                <a:cs typeface="Times New Roman"/>
              </a:rPr>
              <a:t>Now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company </a:t>
            </a:r>
            <a:r>
              <a:rPr dirty="0" sz="2000">
                <a:latin typeface="Times New Roman"/>
                <a:cs typeface="Times New Roman"/>
              </a:rPr>
              <a:t>has two contracts to </a:t>
            </a:r>
            <a:r>
              <a:rPr dirty="0" sz="2000" spc="-5">
                <a:latin typeface="Times New Roman"/>
                <a:cs typeface="Times New Roman"/>
              </a:rPr>
              <a:t>manage </a:t>
            </a:r>
            <a:r>
              <a:rPr dirty="0" sz="2000">
                <a:latin typeface="Times New Roman"/>
                <a:cs typeface="Times New Roman"/>
              </a:rPr>
              <a:t>where it could have had one (probably </a:t>
            </a:r>
            <a:r>
              <a:rPr dirty="0" sz="2000" spc="-5">
                <a:latin typeface="Times New Roman"/>
                <a:cs typeface="Times New Roman"/>
              </a:rPr>
              <a:t>more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favorable).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potentially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cost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company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more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run.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45"/>
              <a:t> </a:t>
            </a:r>
            <a:r>
              <a:rPr dirty="0" sz="2400" spc="-20"/>
              <a:t>the</a:t>
            </a:r>
            <a:r>
              <a:rPr dirty="0" sz="2400" spc="-40"/>
              <a:t> </a:t>
            </a:r>
            <a:r>
              <a:rPr dirty="0" sz="2400" spc="-25"/>
              <a:t>Cloud</a:t>
            </a:r>
            <a:endParaRPr sz="240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7891" y="371983"/>
            <a:ext cx="28898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latin typeface="Arial"/>
                <a:cs typeface="Arial"/>
              </a:rPr>
              <a:t>Managing</a:t>
            </a:r>
            <a:r>
              <a:rPr dirty="0" sz="2400" spc="-70" b="1">
                <a:latin typeface="Arial"/>
                <a:cs typeface="Arial"/>
              </a:rPr>
              <a:t> </a:t>
            </a:r>
            <a:r>
              <a:rPr dirty="0" sz="2400" spc="-20" b="1">
                <a:latin typeface="Arial"/>
                <a:cs typeface="Arial"/>
              </a:rPr>
              <a:t>the</a:t>
            </a:r>
            <a:r>
              <a:rPr dirty="0" sz="2400" spc="-65" b="1">
                <a:latin typeface="Arial"/>
                <a:cs typeface="Arial"/>
              </a:rPr>
              <a:t> </a:t>
            </a:r>
            <a:r>
              <a:rPr dirty="0" sz="2400" spc="-25" b="1">
                <a:latin typeface="Arial"/>
                <a:cs typeface="Arial"/>
              </a:rPr>
              <a:t>Cloud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5660" y="6465214"/>
            <a:ext cx="1809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85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46222" y="2809493"/>
            <a:ext cx="625348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 b="1">
                <a:latin typeface="Times New Roman"/>
                <a:cs typeface="Times New Roman"/>
              </a:rPr>
              <a:t>Cloud</a:t>
            </a:r>
            <a:r>
              <a:rPr dirty="0" sz="4000" spc="-35" b="1">
                <a:latin typeface="Times New Roman"/>
                <a:cs typeface="Times New Roman"/>
              </a:rPr>
              <a:t> </a:t>
            </a:r>
            <a:r>
              <a:rPr dirty="0" sz="4000" spc="-5" b="1">
                <a:latin typeface="Times New Roman"/>
                <a:cs typeface="Times New Roman"/>
              </a:rPr>
              <a:t>Computing</a:t>
            </a:r>
            <a:r>
              <a:rPr dirty="0" sz="4000" spc="5" b="1">
                <a:latin typeface="Times New Roman"/>
                <a:cs typeface="Times New Roman"/>
              </a:rPr>
              <a:t> </a:t>
            </a:r>
            <a:r>
              <a:rPr dirty="0" sz="4000" spc="-10" b="1">
                <a:latin typeface="Times New Roman"/>
                <a:cs typeface="Times New Roman"/>
              </a:rPr>
              <a:t>Resources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3950"/>
            <a:ext cx="11094085" cy="398970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Times New Roman"/>
                <a:cs typeface="Times New Roman"/>
              </a:rPr>
              <a:t>Cloud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Computing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Resources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Hurwitz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and</a:t>
            </a:r>
            <a:r>
              <a:rPr dirty="0" sz="2000" spc="-1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Associates—</a:t>
            </a:r>
            <a:r>
              <a:rPr dirty="0" sz="2000">
                <a:latin typeface="Times New Roman"/>
                <a:cs typeface="Times New Roman"/>
              </a:rPr>
              <a:t>blog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computing.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AutoNum type="arabicPeriod"/>
            </a:pPr>
            <a:endParaRPr sz="205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dirty="0" sz="2000" b="1">
                <a:latin typeface="Times New Roman"/>
                <a:cs typeface="Times New Roman"/>
              </a:rPr>
              <a:t>National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Institute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of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Standards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and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spc="-20" b="1">
                <a:latin typeface="Times New Roman"/>
                <a:cs typeface="Times New Roman"/>
              </a:rPr>
              <a:t>Technology</a:t>
            </a:r>
            <a:endParaRPr sz="200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The National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Institute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Standards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Technology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(NIST)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government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agency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focuses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emerging </a:t>
            </a:r>
            <a:r>
              <a:rPr dirty="0" sz="2000">
                <a:latin typeface="Times New Roman"/>
                <a:cs typeface="Times New Roman"/>
              </a:rPr>
              <a:t>standards </a:t>
            </a:r>
            <a:r>
              <a:rPr dirty="0" sz="2000" spc="-5">
                <a:latin typeface="Times New Roman"/>
                <a:cs typeface="Times New Roman"/>
              </a:rPr>
              <a:t>efforts. </a:t>
            </a:r>
            <a:r>
              <a:rPr dirty="0" sz="2000">
                <a:latin typeface="Times New Roman"/>
                <a:cs typeface="Times New Roman"/>
              </a:rPr>
              <a:t>This </a:t>
            </a:r>
            <a:r>
              <a:rPr dirty="0" sz="2000" spc="-5">
                <a:latin typeface="Times New Roman"/>
                <a:cs typeface="Times New Roman"/>
              </a:rPr>
              <a:t>organization </a:t>
            </a:r>
            <a:r>
              <a:rPr dirty="0" sz="2000">
                <a:latin typeface="Times New Roman"/>
                <a:cs typeface="Times New Roman"/>
              </a:rPr>
              <a:t>has done a considerable </a:t>
            </a:r>
            <a:r>
              <a:rPr dirty="0" sz="2000" spc="-5">
                <a:latin typeface="Times New Roman"/>
                <a:cs typeface="Times New Roman"/>
              </a:rPr>
              <a:t>amount </a:t>
            </a:r>
            <a:r>
              <a:rPr dirty="0" sz="2000">
                <a:latin typeface="Times New Roman"/>
                <a:cs typeface="Times New Roman"/>
              </a:rPr>
              <a:t>of work defining and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providing good </a:t>
            </a:r>
            <a:r>
              <a:rPr dirty="0" sz="2000" spc="-5">
                <a:latin typeface="Times New Roman"/>
                <a:cs typeface="Times New Roman"/>
              </a:rPr>
              <a:t>information </a:t>
            </a:r>
            <a:r>
              <a:rPr dirty="0" sz="2000">
                <a:latin typeface="Times New Roman"/>
                <a:cs typeface="Times New Roman"/>
              </a:rPr>
              <a:t>on cloud computing. Check out their </a:t>
            </a:r>
            <a:r>
              <a:rPr dirty="0" sz="2000" spc="-50">
                <a:latin typeface="Times New Roman"/>
                <a:cs typeface="Times New Roman"/>
              </a:rPr>
              <a:t>Web </a:t>
            </a:r>
            <a:r>
              <a:rPr dirty="0" sz="2000" spc="-5">
                <a:latin typeface="Times New Roman"/>
                <a:cs typeface="Times New Roman"/>
              </a:rPr>
              <a:t>site </a:t>
            </a:r>
            <a:r>
              <a:rPr dirty="0" sz="2000">
                <a:latin typeface="Times New Roman"/>
                <a:cs typeface="Times New Roman"/>
              </a:rPr>
              <a:t>at </a:t>
            </a:r>
            <a:r>
              <a:rPr dirty="0" u="sng" sz="20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2"/>
              </a:rPr>
              <a:t>http://csrc</a:t>
            </a:r>
            <a:r>
              <a:rPr dirty="0" sz="2000">
                <a:latin typeface="Times New Roman"/>
                <a:cs typeface="Times New Roman"/>
              </a:rPr>
              <a:t>.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nist.gov/groups/SNS/cloud-computing/index.html.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algn="just" marL="469900" marR="54610" indent="-457200">
              <a:lnSpc>
                <a:spcPct val="100000"/>
              </a:lnSpc>
              <a:buAutoNum type="arabicPeriod" startAt="3"/>
              <a:tabLst>
                <a:tab pos="469900" algn="l"/>
              </a:tabLst>
            </a:pPr>
            <a:r>
              <a:rPr dirty="0" sz="2000" b="1">
                <a:latin typeface="Times New Roman"/>
                <a:cs typeface="Times New Roman"/>
              </a:rPr>
              <a:t>CloudCamp: </a:t>
            </a:r>
            <a:r>
              <a:rPr dirty="0" sz="2000">
                <a:latin typeface="Times New Roman"/>
                <a:cs typeface="Times New Roman"/>
              </a:rPr>
              <a:t>Everyone fondly </a:t>
            </a:r>
            <a:r>
              <a:rPr dirty="0" sz="2000" spc="-5">
                <a:latin typeface="Times New Roman"/>
                <a:cs typeface="Times New Roman"/>
              </a:rPr>
              <a:t>remembers </a:t>
            </a:r>
            <a:r>
              <a:rPr dirty="0" sz="2000">
                <a:latin typeface="Times New Roman"/>
                <a:cs typeface="Times New Roman"/>
              </a:rPr>
              <a:t>fun </a:t>
            </a:r>
            <a:r>
              <a:rPr dirty="0" sz="2000" spc="-10">
                <a:latin typeface="Times New Roman"/>
                <a:cs typeface="Times New Roman"/>
              </a:rPr>
              <a:t>times </a:t>
            </a:r>
            <a:r>
              <a:rPr dirty="0" sz="2000">
                <a:latin typeface="Times New Roman"/>
                <a:cs typeface="Times New Roman"/>
              </a:rPr>
              <a:t>at </a:t>
            </a:r>
            <a:r>
              <a:rPr dirty="0" sz="2000" spc="-10">
                <a:latin typeface="Times New Roman"/>
                <a:cs typeface="Times New Roman"/>
              </a:rPr>
              <a:t>summer </a:t>
            </a:r>
            <a:r>
              <a:rPr dirty="0" sz="2000" spc="-5">
                <a:latin typeface="Times New Roman"/>
                <a:cs typeface="Times New Roman"/>
              </a:rPr>
              <a:t>camp. CloudCamps </a:t>
            </a:r>
            <a:r>
              <a:rPr dirty="0" sz="2000">
                <a:latin typeface="Times New Roman"/>
                <a:cs typeface="Times New Roman"/>
              </a:rPr>
              <a:t>are </a:t>
            </a:r>
            <a:r>
              <a:rPr dirty="0" sz="2000" spc="5">
                <a:latin typeface="Times New Roman"/>
                <a:cs typeface="Times New Roman"/>
              </a:rPr>
              <a:t>not </a:t>
            </a:r>
            <a:r>
              <a:rPr dirty="0" sz="2000">
                <a:latin typeface="Times New Roman"/>
                <a:cs typeface="Times New Roman"/>
              </a:rPr>
              <a:t>exactly the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same,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great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gatherings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all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over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world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bring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together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thinkers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doers.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Check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CloudCamp</a:t>
            </a:r>
            <a:r>
              <a:rPr dirty="0" sz="2000">
                <a:latin typeface="Times New Roman"/>
                <a:cs typeface="Times New Roman"/>
              </a:rPr>
              <a:t> near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 at</a:t>
            </a:r>
            <a:r>
              <a:rPr dirty="0" sz="2000" spc="-20">
                <a:solidFill>
                  <a:srgbClr val="0462C1"/>
                </a:solidFill>
                <a:latin typeface="Times New Roman"/>
                <a:cs typeface="Times New Roman"/>
              </a:rPr>
              <a:t> </a:t>
            </a:r>
            <a:r>
              <a:rPr dirty="0" u="sng" sz="2000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3"/>
              </a:rPr>
              <a:t>www.cloudcamp.com</a:t>
            </a:r>
            <a:r>
              <a:rPr dirty="0" sz="2000" spc="-1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2775" y="5392013"/>
            <a:ext cx="11052175" cy="1245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dirty="0" sz="2000" b="1">
                <a:latin typeface="Times New Roman"/>
                <a:cs typeface="Times New Roman"/>
              </a:rPr>
              <a:t>4.	SaaS</a:t>
            </a:r>
            <a:r>
              <a:rPr dirty="0" sz="2000" spc="-5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Showplace</a:t>
            </a:r>
            <a:endParaRPr sz="200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SaaS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Showplace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was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started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Jeff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Kaplan,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president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THINKStrategies,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SaaS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consulting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firm.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firm provides a constantly updated </a:t>
            </a:r>
            <a:r>
              <a:rPr dirty="0" sz="2000" spc="-5">
                <a:latin typeface="Times New Roman"/>
                <a:cs typeface="Times New Roman"/>
              </a:rPr>
              <a:t>list </a:t>
            </a:r>
            <a:r>
              <a:rPr dirty="0" sz="2000">
                <a:latin typeface="Times New Roman"/>
                <a:cs typeface="Times New Roman"/>
              </a:rPr>
              <a:t>of upcoming SaaS vendors. See a </a:t>
            </a:r>
            <a:r>
              <a:rPr dirty="0" sz="2000" spc="-5">
                <a:latin typeface="Times New Roman"/>
                <a:cs typeface="Times New Roman"/>
              </a:rPr>
              <a:t>listing </a:t>
            </a:r>
            <a:r>
              <a:rPr dirty="0" sz="2000">
                <a:latin typeface="Times New Roman"/>
                <a:cs typeface="Times New Roman"/>
              </a:rPr>
              <a:t>at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  <a:hlinkClick r:id="rId4"/>
              </a:rPr>
              <a:t>www.saasshowplace.com/home.html.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43384" y="6427114"/>
            <a:ext cx="1028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45"/>
              <a:t> </a:t>
            </a:r>
            <a:r>
              <a:rPr dirty="0" sz="2400" spc="-20"/>
              <a:t>the</a:t>
            </a:r>
            <a:r>
              <a:rPr dirty="0" sz="2400" spc="-40"/>
              <a:t> </a:t>
            </a:r>
            <a:r>
              <a:rPr dirty="0" sz="2400" spc="-25"/>
              <a:t>Cloud</a:t>
            </a:r>
            <a:endParaRPr sz="2400"/>
          </a:p>
        </p:txBody>
      </p:sp>
      <p:grpSp>
        <p:nvGrpSpPr>
          <p:cNvPr id="6" name="object 6"/>
          <p:cNvGrpSpPr/>
          <p:nvPr/>
        </p:nvGrpSpPr>
        <p:grpSpPr>
          <a:xfrm>
            <a:off x="9944100" y="1252727"/>
            <a:ext cx="1912620" cy="1684020"/>
            <a:chOff x="9944100" y="1252727"/>
            <a:chExt cx="1912620" cy="1684020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944100" y="1252727"/>
              <a:ext cx="1912620" cy="66598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838688" y="1918715"/>
              <a:ext cx="1018031" cy="1018031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779507" y="3550920"/>
            <a:ext cx="2241804" cy="729995"/>
          </a:xfrm>
          <a:prstGeom prst="rect">
            <a:avLst/>
          </a:prstGeom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3950"/>
            <a:ext cx="11250295" cy="3684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Times New Roman"/>
                <a:cs typeface="Times New Roman"/>
              </a:rPr>
              <a:t>Cloud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Computing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Resources</a:t>
            </a:r>
            <a:endParaRPr sz="20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 startAt="5"/>
              <a:tabLst>
                <a:tab pos="469265" algn="l"/>
                <a:tab pos="469900" algn="l"/>
              </a:tabLst>
            </a:pPr>
            <a:r>
              <a:rPr dirty="0" sz="2000" spc="-35" b="1">
                <a:latin typeface="Times New Roman"/>
                <a:cs typeface="Times New Roman"/>
              </a:rPr>
              <a:t>TechTarget</a:t>
            </a:r>
            <a:endParaRPr sz="200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</a:pPr>
            <a:r>
              <a:rPr dirty="0" sz="2000" spc="-25">
                <a:latin typeface="Times New Roman"/>
                <a:cs typeface="Times New Roman"/>
              </a:rPr>
              <a:t>TechTarget.com </a:t>
            </a:r>
            <a:r>
              <a:rPr dirty="0" sz="2000" spc="-10">
                <a:latin typeface="Times New Roman"/>
                <a:cs typeface="Times New Roman"/>
              </a:rPr>
              <a:t>(www.techtarget.com) </a:t>
            </a:r>
            <a:r>
              <a:rPr dirty="0" sz="2000">
                <a:latin typeface="Times New Roman"/>
                <a:cs typeface="Times New Roman"/>
              </a:rPr>
              <a:t>is a comprehensive online resource for </a:t>
            </a:r>
            <a:r>
              <a:rPr dirty="0" sz="2000" spc="-5">
                <a:latin typeface="Times New Roman"/>
                <a:cs typeface="Times New Roman"/>
              </a:rPr>
              <a:t>all </a:t>
            </a:r>
            <a:r>
              <a:rPr dirty="0" sz="2000">
                <a:latin typeface="Times New Roman"/>
                <a:cs typeface="Times New Roman"/>
              </a:rPr>
              <a:t>sorts of </a:t>
            </a:r>
            <a:r>
              <a:rPr dirty="0" sz="2000" spc="-15">
                <a:latin typeface="Times New Roman"/>
                <a:cs typeface="Times New Roman"/>
              </a:rPr>
              <a:t>IT-related 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information,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links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communities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focus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different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areas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interest.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SearchCloud.com,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 </a:t>
            </a:r>
            <a:r>
              <a:rPr dirty="0" sz="2000" spc="-5">
                <a:latin typeface="Times New Roman"/>
                <a:cs typeface="Times New Roman"/>
              </a:rPr>
              <a:t>example, </a:t>
            </a:r>
            <a:r>
              <a:rPr dirty="0" sz="2000">
                <a:latin typeface="Times New Roman"/>
                <a:cs typeface="Times New Roman"/>
              </a:rPr>
              <a:t>is a </a:t>
            </a:r>
            <a:r>
              <a:rPr dirty="0" sz="2000" spc="-35">
                <a:latin typeface="Times New Roman"/>
                <a:cs typeface="Times New Roman"/>
              </a:rPr>
              <a:t>TechTarget </a:t>
            </a:r>
            <a:r>
              <a:rPr dirty="0" sz="2000" spc="-5">
                <a:latin typeface="Times New Roman"/>
                <a:cs typeface="Times New Roman"/>
              </a:rPr>
              <a:t>site </a:t>
            </a:r>
            <a:r>
              <a:rPr dirty="0" sz="2000">
                <a:latin typeface="Times New Roman"/>
                <a:cs typeface="Times New Roman"/>
              </a:rPr>
              <a:t>with lots of </a:t>
            </a:r>
            <a:r>
              <a:rPr dirty="0" sz="2000" spc="-5">
                <a:latin typeface="Times New Roman"/>
                <a:cs typeface="Times New Roman"/>
              </a:rPr>
              <a:t>information </a:t>
            </a:r>
            <a:r>
              <a:rPr dirty="0" sz="2000">
                <a:latin typeface="Times New Roman"/>
                <a:cs typeface="Times New Roman"/>
              </a:rPr>
              <a:t>about products, services, and software vendors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targeted </a:t>
            </a:r>
            <a:r>
              <a:rPr dirty="0" sz="2000">
                <a:latin typeface="Times New Roman"/>
                <a:cs typeface="Times New Roman"/>
              </a:rPr>
              <a:t>at the needs of chief </a:t>
            </a:r>
            <a:r>
              <a:rPr dirty="0" sz="2000" spc="-5">
                <a:latin typeface="Times New Roman"/>
                <a:cs typeface="Times New Roman"/>
              </a:rPr>
              <a:t>information officers </a:t>
            </a:r>
            <a:r>
              <a:rPr dirty="0" sz="2000">
                <a:latin typeface="Times New Roman"/>
                <a:cs typeface="Times New Roman"/>
              </a:rPr>
              <a:t>and senior IT executives. </a:t>
            </a:r>
            <a:r>
              <a:rPr dirty="0" sz="2000" spc="-50">
                <a:latin typeface="Times New Roman"/>
                <a:cs typeface="Times New Roman"/>
              </a:rPr>
              <a:t>Two </a:t>
            </a:r>
            <a:r>
              <a:rPr dirty="0" sz="2000">
                <a:latin typeface="Times New Roman"/>
                <a:cs typeface="Times New Roman"/>
              </a:rPr>
              <a:t>other </a:t>
            </a:r>
            <a:r>
              <a:rPr dirty="0" sz="2000" spc="-5">
                <a:latin typeface="Times New Roman"/>
                <a:cs typeface="Times New Roman"/>
              </a:rPr>
              <a:t>sites </a:t>
            </a:r>
            <a:r>
              <a:rPr dirty="0" sz="2000">
                <a:latin typeface="Times New Roman"/>
                <a:cs typeface="Times New Roman"/>
              </a:rPr>
              <a:t>that </a:t>
            </a:r>
            <a:r>
              <a:rPr dirty="0" sz="2000" spc="-5">
                <a:latin typeface="Times New Roman"/>
                <a:cs typeface="Times New Roman"/>
              </a:rPr>
              <a:t>might </a:t>
            </a:r>
            <a:r>
              <a:rPr dirty="0" sz="2000">
                <a:latin typeface="Times New Roman"/>
                <a:cs typeface="Times New Roman"/>
              </a:rPr>
              <a:t>be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useful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SearchSOA.com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SearchCompliance.com.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 startAt="6"/>
              <a:tabLst>
                <a:tab pos="469265" algn="l"/>
                <a:tab pos="469900" algn="l"/>
              </a:tabLst>
            </a:pPr>
            <a:r>
              <a:rPr dirty="0" sz="2000" b="1">
                <a:latin typeface="Times New Roman"/>
                <a:cs typeface="Times New Roman"/>
              </a:rPr>
              <a:t>The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Cloud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Standards</a:t>
            </a:r>
            <a:r>
              <a:rPr dirty="0" sz="2000" spc="-90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Wiki</a:t>
            </a:r>
            <a:endParaRPr sz="2000">
              <a:latin typeface="Times New Roman"/>
              <a:cs typeface="Times New Roman"/>
            </a:endParaRPr>
          </a:p>
          <a:p>
            <a:pPr marL="469900" marR="16256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This single place gives you </a:t>
            </a:r>
            <a:r>
              <a:rPr dirty="0" sz="2000" spc="-5">
                <a:latin typeface="Times New Roman"/>
                <a:cs typeface="Times New Roman"/>
              </a:rPr>
              <a:t>access </a:t>
            </a:r>
            <a:r>
              <a:rPr dirty="0" sz="2000">
                <a:latin typeface="Times New Roman"/>
                <a:cs typeface="Times New Roman"/>
              </a:rPr>
              <a:t>to lots of groups working on cloud standards. Check </a:t>
            </a:r>
            <a:r>
              <a:rPr dirty="0" sz="2000" spc="5">
                <a:latin typeface="Times New Roman"/>
                <a:cs typeface="Times New Roman"/>
              </a:rPr>
              <a:t>out </a:t>
            </a:r>
            <a:r>
              <a:rPr dirty="0" sz="2000">
                <a:latin typeface="Times New Roman"/>
                <a:cs typeface="Times New Roman"/>
              </a:rPr>
              <a:t>their </a:t>
            </a:r>
            <a:r>
              <a:rPr dirty="0" sz="2000" spc="-5">
                <a:latin typeface="Times New Roman"/>
                <a:cs typeface="Times New Roman"/>
              </a:rPr>
              <a:t>site </a:t>
            </a:r>
            <a:r>
              <a:rPr dirty="0" sz="2000">
                <a:latin typeface="Times New Roman"/>
                <a:cs typeface="Times New Roman"/>
              </a:rPr>
              <a:t>at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  <a:hlinkClick r:id="rId2"/>
              </a:rPr>
              <a:t>http://cloud-standards.org/wiki.</a:t>
            </a:r>
            <a:r>
              <a:rPr dirty="0" sz="2000" spc="-50">
                <a:latin typeface="Times New Roman"/>
                <a:cs typeface="Times New Roman"/>
                <a:hlinkClick r:id="rId2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wiki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contains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information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about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all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 organizations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working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 the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area.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2775" y="5087239"/>
            <a:ext cx="11071860" cy="15506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dirty="0" sz="2000" b="1">
                <a:latin typeface="Times New Roman"/>
                <a:cs typeface="Times New Roman"/>
              </a:rPr>
              <a:t>7.	Finding</a:t>
            </a:r>
            <a:r>
              <a:rPr dirty="0" sz="2000" spc="-5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OASIS</a:t>
            </a:r>
            <a:endParaRPr sz="200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OASIS, the </a:t>
            </a:r>
            <a:r>
              <a:rPr dirty="0" sz="2000" spc="-5">
                <a:latin typeface="Times New Roman"/>
                <a:cs typeface="Times New Roman"/>
              </a:rPr>
              <a:t>Organization </a:t>
            </a:r>
            <a:r>
              <a:rPr dirty="0" sz="2000">
                <a:latin typeface="Times New Roman"/>
                <a:cs typeface="Times New Roman"/>
              </a:rPr>
              <a:t>for the Advancement of Structured </a:t>
            </a:r>
            <a:r>
              <a:rPr dirty="0" sz="2000" spc="-5">
                <a:latin typeface="Times New Roman"/>
                <a:cs typeface="Times New Roman"/>
              </a:rPr>
              <a:t>Information </a:t>
            </a:r>
            <a:r>
              <a:rPr dirty="0" sz="2000">
                <a:latin typeface="Times New Roman"/>
                <a:cs typeface="Times New Roman"/>
              </a:rPr>
              <a:t>Standards </a:t>
            </a:r>
            <a:r>
              <a:rPr dirty="0" sz="2000" spc="-10">
                <a:latin typeface="Times New Roman"/>
                <a:cs typeface="Times New Roman"/>
              </a:rPr>
              <a:t>(www.oasis- </a:t>
            </a:r>
            <a:r>
              <a:rPr dirty="0" sz="2000" spc="-5">
                <a:latin typeface="Times New Roman"/>
                <a:cs typeface="Times New Roman"/>
              </a:rPr>
              <a:t> open.org), </a:t>
            </a:r>
            <a:r>
              <a:rPr dirty="0" sz="2000">
                <a:latin typeface="Times New Roman"/>
                <a:cs typeface="Times New Roman"/>
              </a:rPr>
              <a:t>is a global consortium focused on the creation and adoption of standards for electronic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business. The consortium is a non-profit </a:t>
            </a:r>
            <a:r>
              <a:rPr dirty="0" sz="2000" spc="-5">
                <a:latin typeface="Times New Roman"/>
                <a:cs typeface="Times New Roman"/>
              </a:rPr>
              <a:t>organization </a:t>
            </a:r>
            <a:r>
              <a:rPr dirty="0" sz="2000">
                <a:latin typeface="Times New Roman"/>
                <a:cs typeface="Times New Roman"/>
              </a:rPr>
              <a:t>that relies on </a:t>
            </a:r>
            <a:r>
              <a:rPr dirty="0" sz="2000" spc="-5">
                <a:latin typeface="Times New Roman"/>
                <a:cs typeface="Times New Roman"/>
              </a:rPr>
              <a:t>contributions </a:t>
            </a:r>
            <a:r>
              <a:rPr dirty="0" sz="2000">
                <a:latin typeface="Times New Roman"/>
                <a:cs typeface="Times New Roman"/>
              </a:rPr>
              <a:t>from </a:t>
            </a:r>
            <a:r>
              <a:rPr dirty="0" sz="2000" spc="-5">
                <a:latin typeface="Times New Roman"/>
                <a:cs typeface="Times New Roman"/>
              </a:rPr>
              <a:t>its </a:t>
            </a:r>
            <a:r>
              <a:rPr dirty="0" sz="2000" spc="-10">
                <a:latin typeface="Times New Roman"/>
                <a:cs typeface="Times New Roman"/>
              </a:rPr>
              <a:t>member </a:t>
            </a:r>
            <a:r>
              <a:rPr dirty="0" sz="2000" spc="-5">
                <a:latin typeface="Times New Roman"/>
                <a:cs typeface="Times New Roman"/>
              </a:rPr>
              <a:t> organizations.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OASIS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creates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topic-specific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committees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beginning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focus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computing.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43384" y="6427114"/>
            <a:ext cx="1028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45"/>
              <a:t> </a:t>
            </a:r>
            <a:r>
              <a:rPr dirty="0" sz="2400" spc="-20"/>
              <a:t>the</a:t>
            </a:r>
            <a:r>
              <a:rPr dirty="0" sz="2400" spc="-40"/>
              <a:t> </a:t>
            </a:r>
            <a:r>
              <a:rPr dirty="0" sz="2400" spc="-25"/>
              <a:t>Cloud</a:t>
            </a:r>
            <a:endParaRPr sz="240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26168" y="1097280"/>
            <a:ext cx="1865376" cy="67513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18219" y="4808220"/>
            <a:ext cx="3238500" cy="553212"/>
          </a:xfrm>
          <a:prstGeom prst="rect">
            <a:avLst/>
          </a:prstGeom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3950"/>
            <a:ext cx="11167745" cy="398970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Times New Roman"/>
                <a:cs typeface="Times New Roman"/>
              </a:rPr>
              <a:t>Cloud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Computing</a:t>
            </a:r>
            <a:r>
              <a:rPr dirty="0" sz="2000" spc="-5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Resources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latin typeface="Times New Roman"/>
                <a:cs typeface="Times New Roman"/>
              </a:rPr>
              <a:t>The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Eclipse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Foundation</a:t>
            </a:r>
            <a:endParaRPr sz="2000">
              <a:latin typeface="Times New Roman"/>
              <a:cs typeface="Times New Roman"/>
            </a:endParaRPr>
          </a:p>
          <a:p>
            <a:pPr marL="12700" marR="13843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The Eclipse Foundation is an open-source </a:t>
            </a:r>
            <a:r>
              <a:rPr dirty="0" sz="2000" spc="-5">
                <a:latin typeface="Times New Roman"/>
                <a:cs typeface="Times New Roman"/>
              </a:rPr>
              <a:t>community </a:t>
            </a:r>
            <a:r>
              <a:rPr dirty="0" sz="2000">
                <a:latin typeface="Times New Roman"/>
                <a:cs typeface="Times New Roman"/>
              </a:rPr>
              <a:t>focused on providing a </a:t>
            </a:r>
            <a:r>
              <a:rPr dirty="0" sz="2000" spc="-5">
                <a:latin typeface="Times New Roman"/>
                <a:cs typeface="Times New Roman"/>
              </a:rPr>
              <a:t>vendor-neutral </a:t>
            </a:r>
            <a:r>
              <a:rPr dirty="0" sz="2000">
                <a:latin typeface="Times New Roman"/>
                <a:cs typeface="Times New Roman"/>
              </a:rPr>
              <a:t>open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development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platform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frameworks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building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software.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non-profit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has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widespread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participation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developers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corporations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around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globe.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Eclipse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platform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written</a:t>
            </a:r>
            <a:r>
              <a:rPr dirty="0" sz="2000">
                <a:latin typeface="Times New Roman"/>
                <a:cs typeface="Times New Roman"/>
              </a:rPr>
              <a:t> in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Java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runs on </a:t>
            </a:r>
            <a:r>
              <a:rPr dirty="0" sz="2000" spc="-5">
                <a:latin typeface="Times New Roman"/>
                <a:cs typeface="Times New Roman"/>
              </a:rPr>
              <a:t>most </a:t>
            </a:r>
            <a:r>
              <a:rPr dirty="0" sz="2000">
                <a:latin typeface="Times New Roman"/>
                <a:cs typeface="Times New Roman"/>
              </a:rPr>
              <a:t>popular operating </a:t>
            </a:r>
            <a:r>
              <a:rPr dirty="0" sz="2000" spc="-5">
                <a:latin typeface="Times New Roman"/>
                <a:cs typeface="Times New Roman"/>
              </a:rPr>
              <a:t>systems, </a:t>
            </a:r>
            <a:r>
              <a:rPr dirty="0" sz="2000">
                <a:latin typeface="Times New Roman"/>
                <a:cs typeface="Times New Roman"/>
              </a:rPr>
              <a:t>including Linux, HP-UX, </a:t>
            </a:r>
            <a:r>
              <a:rPr dirty="0" sz="2000" spc="5">
                <a:latin typeface="Times New Roman"/>
                <a:cs typeface="Times New Roman"/>
              </a:rPr>
              <a:t>AIX, </a:t>
            </a:r>
            <a:r>
              <a:rPr dirty="0" sz="2000">
                <a:latin typeface="Times New Roman"/>
                <a:cs typeface="Times New Roman"/>
              </a:rPr>
              <a:t>Solaris, QNX, </a:t>
            </a:r>
            <a:r>
              <a:rPr dirty="0" sz="2000" spc="-5">
                <a:latin typeface="Times New Roman"/>
                <a:cs typeface="Times New Roman"/>
              </a:rPr>
              <a:t>Mac </a:t>
            </a:r>
            <a:r>
              <a:rPr dirty="0" sz="2000">
                <a:latin typeface="Times New Roman"/>
                <a:cs typeface="Times New Roman"/>
              </a:rPr>
              <a:t>OS X, and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Windows.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Check out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Eclipse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Foundation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at </a:t>
            </a:r>
            <a:r>
              <a:rPr dirty="0" sz="2000" spc="-10">
                <a:latin typeface="Times New Roman"/>
                <a:cs typeface="Times New Roman"/>
                <a:hlinkClick r:id="rId2"/>
              </a:rPr>
              <a:t>www.eclipse.org.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latin typeface="Times New Roman"/>
                <a:cs typeface="Times New Roman"/>
              </a:rPr>
              <a:t>The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Clo</a:t>
            </a:r>
            <a:r>
              <a:rPr dirty="0" sz="2000" spc="5" b="1">
                <a:latin typeface="Times New Roman"/>
                <a:cs typeface="Times New Roman"/>
              </a:rPr>
              <a:t>u</a:t>
            </a:r>
            <a:r>
              <a:rPr dirty="0" sz="2000" b="1">
                <a:latin typeface="Times New Roman"/>
                <a:cs typeface="Times New Roman"/>
              </a:rPr>
              <a:t>d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Secur</a:t>
            </a:r>
            <a:r>
              <a:rPr dirty="0" sz="2000" spc="-10" b="1">
                <a:latin typeface="Times New Roman"/>
                <a:cs typeface="Times New Roman"/>
              </a:rPr>
              <a:t>i</a:t>
            </a:r>
            <a:r>
              <a:rPr dirty="0" sz="2000" b="1">
                <a:latin typeface="Times New Roman"/>
                <a:cs typeface="Times New Roman"/>
              </a:rPr>
              <a:t>ty</a:t>
            </a:r>
            <a:r>
              <a:rPr dirty="0" sz="2000" spc="-1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All</a:t>
            </a:r>
            <a:r>
              <a:rPr dirty="0" sz="2000" spc="-10" b="1">
                <a:latin typeface="Times New Roman"/>
                <a:cs typeface="Times New Roman"/>
              </a:rPr>
              <a:t>i</a:t>
            </a:r>
            <a:r>
              <a:rPr dirty="0" sz="2000" b="1">
                <a:latin typeface="Times New Roman"/>
                <a:cs typeface="Times New Roman"/>
              </a:rPr>
              <a:t>a</a:t>
            </a:r>
            <a:r>
              <a:rPr dirty="0" sz="2000" spc="5" b="1">
                <a:latin typeface="Times New Roman"/>
                <a:cs typeface="Times New Roman"/>
              </a:rPr>
              <a:t>n</a:t>
            </a:r>
            <a:r>
              <a:rPr dirty="0" sz="2000" b="1">
                <a:latin typeface="Times New Roman"/>
                <a:cs typeface="Times New Roman"/>
              </a:rPr>
              <a:t>ce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The Cloud Security Alliance was </a:t>
            </a:r>
            <a:r>
              <a:rPr dirty="0" sz="2000" spc="-5">
                <a:latin typeface="Times New Roman"/>
                <a:cs typeface="Times New Roman"/>
              </a:rPr>
              <a:t>established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-5">
                <a:latin typeface="Times New Roman"/>
                <a:cs typeface="Times New Roman"/>
              </a:rPr>
              <a:t>promote </a:t>
            </a:r>
            <a:r>
              <a:rPr dirty="0" sz="2000">
                <a:latin typeface="Times New Roman"/>
                <a:cs typeface="Times New Roman"/>
              </a:rPr>
              <a:t>the use of best </a:t>
            </a:r>
            <a:r>
              <a:rPr dirty="0" sz="2000" spc="-5">
                <a:latin typeface="Times New Roman"/>
                <a:cs typeface="Times New Roman"/>
              </a:rPr>
              <a:t>practices </a:t>
            </a:r>
            <a:r>
              <a:rPr dirty="0" sz="2000">
                <a:latin typeface="Times New Roman"/>
                <a:cs typeface="Times New Roman"/>
              </a:rPr>
              <a:t>for providing security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assurance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within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5">
                <a:latin typeface="Times New Roman"/>
                <a:cs typeface="Times New Roman"/>
              </a:rPr>
              <a:t> computing,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educate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people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about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computing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help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secure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all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other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forms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computing.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Check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out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their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Web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site </a:t>
            </a:r>
            <a:r>
              <a:rPr dirty="0" sz="2000">
                <a:latin typeface="Times New Roman"/>
                <a:cs typeface="Times New Roman"/>
              </a:rPr>
              <a:t>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u="sng" sz="2000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3"/>
              </a:rPr>
              <a:t>www.cloudsecurityalliance.org</a:t>
            </a:r>
            <a:r>
              <a:rPr dirty="0" sz="2000" spc="-1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45"/>
              <a:t> </a:t>
            </a:r>
            <a:r>
              <a:rPr dirty="0" sz="2400" spc="-20"/>
              <a:t>the</a:t>
            </a:r>
            <a:r>
              <a:rPr dirty="0" sz="2400" spc="-40"/>
              <a:t> </a:t>
            </a:r>
            <a:r>
              <a:rPr dirty="0" sz="2400" spc="-25"/>
              <a:t>Cloud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39100" y="1127760"/>
            <a:ext cx="3552444" cy="83515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781543" y="5221223"/>
            <a:ext cx="3810000" cy="136245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3950"/>
            <a:ext cx="11153140" cy="30746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Times New Roman"/>
                <a:cs typeface="Times New Roman"/>
              </a:rPr>
              <a:t>Cloud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Computing</a:t>
            </a:r>
            <a:r>
              <a:rPr dirty="0" sz="2000" spc="-5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Resources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latin typeface="Times New Roman"/>
                <a:cs typeface="Times New Roman"/>
              </a:rPr>
              <a:t>Open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Cloud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Manifesto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Open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Manifesto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community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more </a:t>
            </a:r>
            <a:r>
              <a:rPr dirty="0" sz="2000">
                <a:latin typeface="Times New Roman"/>
                <a:cs typeface="Times New Roman"/>
              </a:rPr>
              <a:t>than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250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vendors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intended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establish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principles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 cloud standards. The group has published several white papers that are worth reading. </a:t>
            </a:r>
            <a:r>
              <a:rPr dirty="0" sz="2000" spc="-65">
                <a:latin typeface="Times New Roman"/>
                <a:cs typeface="Times New Roman"/>
              </a:rPr>
              <a:t>You </a:t>
            </a:r>
            <a:r>
              <a:rPr dirty="0" sz="2000">
                <a:latin typeface="Times New Roman"/>
                <a:cs typeface="Times New Roman"/>
              </a:rPr>
              <a:t>can find them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clicking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Blogs,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Wikis,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links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  <a:hlinkClick r:id="rId2"/>
              </a:rPr>
              <a:t>www.opencloudmanifesto.org.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-30" b="1">
                <a:latin typeface="Times New Roman"/>
                <a:cs typeface="Times New Roman"/>
              </a:rPr>
              <a:t>Vendor</a:t>
            </a:r>
            <a:r>
              <a:rPr dirty="0" sz="2000" spc="-9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Sites</a:t>
            </a:r>
            <a:endParaRPr sz="2000">
              <a:latin typeface="Times New Roman"/>
              <a:cs typeface="Times New Roman"/>
            </a:endParaRPr>
          </a:p>
          <a:p>
            <a:pPr marL="12700" marR="6540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All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major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5">
                <a:latin typeface="Times New Roman"/>
                <a:cs typeface="Times New Roman"/>
              </a:rPr>
              <a:t> computing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vendors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great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resources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online.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-70">
                <a:latin typeface="Times New Roman"/>
                <a:cs typeface="Times New Roman"/>
              </a:rPr>
              <a:t>We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recommend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checking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out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vendors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such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Google,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VMware,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EMC,</a:t>
            </a:r>
            <a:r>
              <a:rPr dirty="0" sz="2000" spc="-10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Amazon,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IBM,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70">
                <a:latin typeface="Times New Roman"/>
                <a:cs typeface="Times New Roman"/>
              </a:rPr>
              <a:t>HP,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Cisco,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Oracle.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45"/>
              <a:t> </a:t>
            </a:r>
            <a:r>
              <a:rPr dirty="0" sz="2400" spc="-20"/>
              <a:t>the</a:t>
            </a:r>
            <a:r>
              <a:rPr dirty="0" sz="2400" spc="-40"/>
              <a:t> </a:t>
            </a:r>
            <a:r>
              <a:rPr dirty="0" sz="2400" spc="-25"/>
              <a:t>Cloud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72343" y="947927"/>
            <a:ext cx="1057655" cy="105765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143457"/>
            <a:ext cx="10675620" cy="49669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Managing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and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Securing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Cloud </a:t>
            </a:r>
            <a:r>
              <a:rPr dirty="0" sz="2400" b="1">
                <a:latin typeface="Times New Roman"/>
                <a:cs typeface="Times New Roman"/>
              </a:rPr>
              <a:t>Services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security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very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complicated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computing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three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reasons: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812800" indent="-342900">
              <a:lnSpc>
                <a:spcPct val="100000"/>
              </a:lnSpc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dirty="0" sz="2000" spc="-65">
                <a:latin typeface="Times New Roman"/>
                <a:cs typeface="Times New Roman"/>
              </a:rPr>
              <a:t>You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will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trusting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security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provider.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not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done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5">
                <a:latin typeface="Times New Roman"/>
                <a:cs typeface="Times New Roman"/>
              </a:rPr>
              <a:t>good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job</a:t>
            </a:r>
            <a:endParaRPr sz="2000">
              <a:latin typeface="Times New Roman"/>
              <a:cs typeface="Times New Roman"/>
            </a:endParaRPr>
          </a:p>
          <a:p>
            <a:pPr marL="8128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securing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its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own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environment,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you </a:t>
            </a:r>
            <a:r>
              <a:rPr dirty="0" sz="2000">
                <a:latin typeface="Times New Roman"/>
                <a:cs typeface="Times New Roman"/>
              </a:rPr>
              <a:t>could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trouble.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812800" indent="-342900">
              <a:lnSpc>
                <a:spcPct val="100000"/>
              </a:lnSpc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security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5">
                <a:latin typeface="Times New Roman"/>
                <a:cs typeface="Times New Roman"/>
              </a:rPr>
              <a:t> difficult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monitor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problems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may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not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apparent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until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something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goes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wrong.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812800" indent="-342900">
              <a:lnSpc>
                <a:spcPct val="100000"/>
              </a:lnSpc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dirty="0" sz="2000">
                <a:latin typeface="Times New Roman"/>
                <a:cs typeface="Times New Roman"/>
              </a:rPr>
              <a:t>Measuring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quality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provider’s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approach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security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difficult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because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many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endParaRPr sz="2000">
              <a:latin typeface="Times New Roman"/>
              <a:cs typeface="Times New Roman"/>
            </a:endParaRPr>
          </a:p>
          <a:p>
            <a:pPr marL="8128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providers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expose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their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infrastructure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customers.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8128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organization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must</a:t>
            </a:r>
            <a:r>
              <a:rPr dirty="0" sz="2000">
                <a:latin typeface="Times New Roman"/>
                <a:cs typeface="Times New Roman"/>
              </a:rPr>
              <a:t> ensure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right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balance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protection,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privacy,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governance,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accessibility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key resources—whether in the </a:t>
            </a:r>
            <a:r>
              <a:rPr dirty="0" sz="2000" spc="-5">
                <a:latin typeface="Times New Roman"/>
                <a:cs typeface="Times New Roman"/>
              </a:rPr>
              <a:t>traditional </a:t>
            </a:r>
            <a:r>
              <a:rPr dirty="0" sz="2000">
                <a:latin typeface="Times New Roman"/>
                <a:cs typeface="Times New Roman"/>
              </a:rPr>
              <a:t>data </a:t>
            </a:r>
            <a:r>
              <a:rPr dirty="0" sz="2000" spc="-10">
                <a:latin typeface="Times New Roman"/>
                <a:cs typeface="Times New Roman"/>
              </a:rPr>
              <a:t>center, </a:t>
            </a:r>
            <a:r>
              <a:rPr dirty="0" sz="2000">
                <a:latin typeface="Times New Roman"/>
                <a:cs typeface="Times New Roman"/>
              </a:rPr>
              <a:t>the private cloud, or the public cloud. Security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measures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5">
                <a:latin typeface="Times New Roman"/>
                <a:cs typeface="Times New Roman"/>
              </a:rPr>
              <a:t> monitoring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access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control,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identity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management,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network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need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be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maintained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consistent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way across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internal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center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hybrid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environments.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8898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70"/>
              <a:t> </a:t>
            </a:r>
            <a:r>
              <a:rPr dirty="0" sz="2400" spc="-20"/>
              <a:t>the</a:t>
            </a:r>
            <a:r>
              <a:rPr dirty="0" sz="2400" spc="-65"/>
              <a:t> </a:t>
            </a:r>
            <a:r>
              <a:rPr dirty="0" sz="2400" spc="-25"/>
              <a:t>Cloud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70719" y="1121663"/>
            <a:ext cx="2020824" cy="124053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740260" y="6465214"/>
            <a:ext cx="2317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7891" y="371983"/>
            <a:ext cx="28898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latin typeface="Arial"/>
                <a:cs typeface="Arial"/>
              </a:rPr>
              <a:t>Managing</a:t>
            </a:r>
            <a:r>
              <a:rPr dirty="0" sz="2400" spc="-70" b="1">
                <a:latin typeface="Arial"/>
                <a:cs typeface="Arial"/>
              </a:rPr>
              <a:t> </a:t>
            </a:r>
            <a:r>
              <a:rPr dirty="0" sz="2400" spc="-20" b="1">
                <a:latin typeface="Arial"/>
                <a:cs typeface="Arial"/>
              </a:rPr>
              <a:t>the</a:t>
            </a:r>
            <a:r>
              <a:rPr dirty="0" sz="2400" spc="-65" b="1">
                <a:latin typeface="Arial"/>
                <a:cs typeface="Arial"/>
              </a:rPr>
              <a:t> </a:t>
            </a:r>
            <a:r>
              <a:rPr dirty="0" sz="2400" spc="-25" b="1">
                <a:latin typeface="Arial"/>
                <a:cs typeface="Arial"/>
              </a:rPr>
              <a:t>Cloud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5660" y="6465214"/>
            <a:ext cx="1809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90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68597" y="2809493"/>
            <a:ext cx="481076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 b="1">
                <a:latin typeface="Times New Roman"/>
                <a:cs typeface="Times New Roman"/>
              </a:rPr>
              <a:t>Cloud</a:t>
            </a:r>
            <a:r>
              <a:rPr dirty="0" sz="4000" spc="-25" b="1">
                <a:latin typeface="Times New Roman"/>
                <a:cs typeface="Times New Roman"/>
              </a:rPr>
              <a:t> </a:t>
            </a:r>
            <a:r>
              <a:rPr dirty="0" sz="4000" spc="-5" b="1">
                <a:latin typeface="Times New Roman"/>
                <a:cs typeface="Times New Roman"/>
              </a:rPr>
              <a:t>Dos and</a:t>
            </a:r>
            <a:r>
              <a:rPr dirty="0" sz="4000" spc="5" b="1">
                <a:latin typeface="Times New Roman"/>
                <a:cs typeface="Times New Roman"/>
              </a:rPr>
              <a:t> </a:t>
            </a:r>
            <a:r>
              <a:rPr dirty="0" sz="4000" spc="-10" b="1">
                <a:latin typeface="Times New Roman"/>
                <a:cs typeface="Times New Roman"/>
              </a:rPr>
              <a:t>Don’ts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3950"/>
            <a:ext cx="11205210" cy="49041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Times New Roman"/>
                <a:cs typeface="Times New Roman"/>
              </a:rPr>
              <a:t>Cloud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Dos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and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Don’ts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latin typeface="Times New Roman"/>
                <a:cs typeface="Times New Roman"/>
              </a:rPr>
              <a:t>Do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not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Be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Reactive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Many </a:t>
            </a:r>
            <a:r>
              <a:rPr dirty="0" sz="2000">
                <a:latin typeface="Times New Roman"/>
                <a:cs typeface="Times New Roman"/>
              </a:rPr>
              <a:t>business people </a:t>
            </a:r>
            <a:r>
              <a:rPr dirty="0" sz="2000" spc="5">
                <a:latin typeface="Times New Roman"/>
                <a:cs typeface="Times New Roman"/>
              </a:rPr>
              <a:t>who </a:t>
            </a:r>
            <a:r>
              <a:rPr dirty="0" sz="2000">
                <a:latin typeface="Times New Roman"/>
                <a:cs typeface="Times New Roman"/>
              </a:rPr>
              <a:t>want to save </a:t>
            </a:r>
            <a:r>
              <a:rPr dirty="0" sz="2000" spc="-5">
                <a:latin typeface="Times New Roman"/>
                <a:cs typeface="Times New Roman"/>
              </a:rPr>
              <a:t>money </a:t>
            </a:r>
            <a:r>
              <a:rPr dirty="0" sz="2000">
                <a:latin typeface="Times New Roman"/>
                <a:cs typeface="Times New Roman"/>
              </a:rPr>
              <a:t>fast are </a:t>
            </a:r>
            <a:r>
              <a:rPr dirty="0" sz="2000" spc="-5">
                <a:latin typeface="Times New Roman"/>
                <a:cs typeface="Times New Roman"/>
              </a:rPr>
              <a:t>tempted to </a:t>
            </a:r>
            <a:r>
              <a:rPr dirty="0" sz="2000">
                <a:latin typeface="Times New Roman"/>
                <a:cs typeface="Times New Roman"/>
              </a:rPr>
              <a:t>throw </a:t>
            </a:r>
            <a:r>
              <a:rPr dirty="0" sz="2000" spc="5">
                <a:latin typeface="Times New Roman"/>
                <a:cs typeface="Times New Roman"/>
              </a:rPr>
              <a:t>out </a:t>
            </a:r>
            <a:r>
              <a:rPr dirty="0" sz="2000">
                <a:latin typeface="Times New Roman"/>
                <a:cs typeface="Times New Roman"/>
              </a:rPr>
              <a:t>the data center and </a:t>
            </a:r>
            <a:r>
              <a:rPr dirty="0" sz="2000" spc="5">
                <a:latin typeface="Times New Roman"/>
                <a:cs typeface="Times New Roman"/>
              </a:rPr>
              <a:t>put </a:t>
            </a:r>
            <a:r>
              <a:rPr dirty="0" sz="2000" spc="-5">
                <a:latin typeface="Times New Roman"/>
                <a:cs typeface="Times New Roman"/>
              </a:rPr>
              <a:t>all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computing </a:t>
            </a:r>
            <a:r>
              <a:rPr dirty="0" sz="2000">
                <a:latin typeface="Times New Roman"/>
                <a:cs typeface="Times New Roman"/>
              </a:rPr>
              <a:t>into a public cloud. Although this </a:t>
            </a:r>
            <a:r>
              <a:rPr dirty="0" sz="2000" spc="-5">
                <a:latin typeface="Times New Roman"/>
                <a:cs typeface="Times New Roman"/>
              </a:rPr>
              <a:t>might </a:t>
            </a:r>
            <a:r>
              <a:rPr dirty="0" sz="2000">
                <a:latin typeface="Times New Roman"/>
                <a:cs typeface="Times New Roman"/>
              </a:rPr>
              <a:t>sound good for a few hours, it is </a:t>
            </a:r>
            <a:r>
              <a:rPr dirty="0" sz="2000" spc="5">
                <a:latin typeface="Times New Roman"/>
                <a:cs typeface="Times New Roman"/>
              </a:rPr>
              <a:t>not </a:t>
            </a:r>
            <a:r>
              <a:rPr dirty="0" sz="2000">
                <a:latin typeface="Times New Roman"/>
                <a:cs typeface="Times New Roman"/>
              </a:rPr>
              <a:t>a thoughtful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approach. In the end, you </a:t>
            </a:r>
            <a:r>
              <a:rPr dirty="0" sz="2000" spc="-5">
                <a:latin typeface="Times New Roman"/>
                <a:cs typeface="Times New Roman"/>
              </a:rPr>
              <a:t>might </a:t>
            </a:r>
            <a:r>
              <a:rPr dirty="0" sz="2000">
                <a:latin typeface="Times New Roman"/>
                <a:cs typeface="Times New Roman"/>
              </a:rPr>
              <a:t>decide which </a:t>
            </a:r>
            <a:r>
              <a:rPr dirty="0" sz="2000" spc="-5">
                <a:latin typeface="Times New Roman"/>
                <a:cs typeface="Times New Roman"/>
              </a:rPr>
              <a:t>capabilities </a:t>
            </a:r>
            <a:r>
              <a:rPr dirty="0" sz="2000">
                <a:latin typeface="Times New Roman"/>
                <a:cs typeface="Times New Roman"/>
              </a:rPr>
              <a:t>you should </a:t>
            </a:r>
            <a:r>
              <a:rPr dirty="0" sz="2000" spc="5">
                <a:latin typeface="Times New Roman"/>
                <a:cs typeface="Times New Roman"/>
              </a:rPr>
              <a:t>put </a:t>
            </a:r>
            <a:r>
              <a:rPr dirty="0" sz="2000">
                <a:latin typeface="Times New Roman"/>
                <a:cs typeface="Times New Roman"/>
              </a:rPr>
              <a:t>into the cloud, </a:t>
            </a:r>
            <a:r>
              <a:rPr dirty="0" sz="2000" spc="5">
                <a:latin typeface="Times New Roman"/>
                <a:cs typeface="Times New Roman"/>
              </a:rPr>
              <a:t>but </a:t>
            </a:r>
            <a:r>
              <a:rPr dirty="0" sz="2000">
                <a:latin typeface="Times New Roman"/>
                <a:cs typeface="Times New Roman"/>
              </a:rPr>
              <a:t>you need to do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 homework first. For </a:t>
            </a:r>
            <a:r>
              <a:rPr dirty="0" sz="2000" spc="-5">
                <a:latin typeface="Times New Roman"/>
                <a:cs typeface="Times New Roman"/>
              </a:rPr>
              <a:t>example, </a:t>
            </a:r>
            <a:r>
              <a:rPr dirty="0" sz="2000">
                <a:latin typeface="Times New Roman"/>
                <a:cs typeface="Times New Roman"/>
              </a:rPr>
              <a:t>do </a:t>
            </a:r>
            <a:r>
              <a:rPr dirty="0" sz="2000" spc="-5">
                <a:latin typeface="Times New Roman"/>
                <a:cs typeface="Times New Roman"/>
              </a:rPr>
              <a:t>you </a:t>
            </a:r>
            <a:r>
              <a:rPr dirty="0" sz="2000">
                <a:latin typeface="Times New Roman"/>
                <a:cs typeface="Times New Roman"/>
              </a:rPr>
              <a:t>have </a:t>
            </a:r>
            <a:r>
              <a:rPr dirty="0" sz="2000" spc="-5">
                <a:latin typeface="Times New Roman"/>
                <a:cs typeface="Times New Roman"/>
              </a:rPr>
              <a:t>compliance </a:t>
            </a:r>
            <a:r>
              <a:rPr dirty="0" sz="2000">
                <a:latin typeface="Times New Roman"/>
                <a:cs typeface="Times New Roman"/>
              </a:rPr>
              <a:t>issues to </a:t>
            </a:r>
            <a:r>
              <a:rPr dirty="0" sz="2000" spc="-5">
                <a:latin typeface="Times New Roman"/>
                <a:cs typeface="Times New Roman"/>
              </a:rPr>
              <a:t>consider? </a:t>
            </a:r>
            <a:r>
              <a:rPr dirty="0" sz="2000" spc="5">
                <a:latin typeface="Times New Roman"/>
                <a:cs typeface="Times New Roman"/>
              </a:rPr>
              <a:t>What </a:t>
            </a:r>
            <a:r>
              <a:rPr dirty="0" sz="2000">
                <a:latin typeface="Times New Roman"/>
                <a:cs typeface="Times New Roman"/>
              </a:rPr>
              <a:t>is the </a:t>
            </a:r>
            <a:r>
              <a:rPr dirty="0" sz="2000" spc="-5">
                <a:latin typeface="Times New Roman"/>
                <a:cs typeface="Times New Roman"/>
              </a:rPr>
              <a:t>difference </a:t>
            </a:r>
            <a:r>
              <a:rPr dirty="0" sz="2000">
                <a:latin typeface="Times New Roman"/>
                <a:cs typeface="Times New Roman"/>
              </a:rPr>
              <a:t>in cost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between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public,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private,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hybrid,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even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traditional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center?</a:t>
            </a:r>
            <a:r>
              <a:rPr dirty="0" sz="2000" spc="-90">
                <a:latin typeface="Times New Roman"/>
                <a:cs typeface="Times New Roman"/>
              </a:rPr>
              <a:t> </a:t>
            </a:r>
            <a:r>
              <a:rPr dirty="0" sz="2000" spc="-65">
                <a:latin typeface="Times New Roman"/>
                <a:cs typeface="Times New Roman"/>
              </a:rPr>
              <a:t>You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need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make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all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possible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impacts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been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considered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before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 spring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action.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latin typeface="Times New Roman"/>
                <a:cs typeface="Times New Roman"/>
              </a:rPr>
              <a:t>Do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Consider</a:t>
            </a:r>
            <a:r>
              <a:rPr dirty="0" sz="2000" spc="-8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the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Cloud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Financial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Issue</a:t>
            </a:r>
            <a:endParaRPr sz="2000">
              <a:latin typeface="Times New Roman"/>
              <a:cs typeface="Times New Roman"/>
            </a:endParaRPr>
          </a:p>
          <a:p>
            <a:pPr marL="12700" marR="269875">
              <a:lnSpc>
                <a:spcPct val="100000"/>
              </a:lnSpc>
            </a:pPr>
            <a:r>
              <a:rPr dirty="0" sz="2000" spc="-65">
                <a:latin typeface="Times New Roman"/>
                <a:cs typeface="Times New Roman"/>
              </a:rPr>
              <a:t>You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might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start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looking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some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approaches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sound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really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good.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before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you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jump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in,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10">
                <a:latin typeface="Times New Roman"/>
                <a:cs typeface="Times New Roman"/>
              </a:rPr>
              <a:t>math. </a:t>
            </a:r>
            <a:r>
              <a:rPr dirty="0" sz="2000" spc="5">
                <a:latin typeface="Times New Roman"/>
                <a:cs typeface="Times New Roman"/>
              </a:rPr>
              <a:t>How </a:t>
            </a:r>
            <a:r>
              <a:rPr dirty="0" sz="2000" spc="-10">
                <a:latin typeface="Times New Roman"/>
                <a:cs typeface="Times New Roman"/>
              </a:rPr>
              <a:t>large </a:t>
            </a:r>
            <a:r>
              <a:rPr dirty="0" sz="2000">
                <a:latin typeface="Times New Roman"/>
                <a:cs typeface="Times New Roman"/>
              </a:rPr>
              <a:t>is your company? What is the nature of your </a:t>
            </a:r>
            <a:r>
              <a:rPr dirty="0" sz="2000" spc="-5">
                <a:latin typeface="Times New Roman"/>
                <a:cs typeface="Times New Roman"/>
              </a:rPr>
              <a:t>computing environment? </a:t>
            </a:r>
            <a:r>
              <a:rPr dirty="0" sz="2000" spc="5">
                <a:latin typeface="Times New Roman"/>
                <a:cs typeface="Times New Roman"/>
              </a:rPr>
              <a:t>How </a:t>
            </a:r>
            <a:r>
              <a:rPr dirty="0" sz="2000" spc="-5">
                <a:latin typeface="Times New Roman"/>
                <a:cs typeface="Times New Roman"/>
              </a:rPr>
              <a:t>many </a:t>
            </a:r>
            <a:r>
              <a:rPr dirty="0" sz="2000">
                <a:latin typeface="Times New Roman"/>
                <a:cs typeface="Times New Roman"/>
              </a:rPr>
              <a:t> applications do you </a:t>
            </a:r>
            <a:r>
              <a:rPr dirty="0" sz="2000" spc="-5">
                <a:latin typeface="Times New Roman"/>
                <a:cs typeface="Times New Roman"/>
              </a:rPr>
              <a:t>support? </a:t>
            </a:r>
            <a:r>
              <a:rPr dirty="0" sz="2000" spc="5">
                <a:latin typeface="Times New Roman"/>
                <a:cs typeface="Times New Roman"/>
              </a:rPr>
              <a:t>How </a:t>
            </a:r>
            <a:r>
              <a:rPr dirty="0" sz="2000" spc="-10">
                <a:latin typeface="Times New Roman"/>
                <a:cs typeface="Times New Roman"/>
              </a:rPr>
              <a:t>much </a:t>
            </a:r>
            <a:r>
              <a:rPr dirty="0" sz="2000">
                <a:latin typeface="Times New Roman"/>
                <a:cs typeface="Times New Roman"/>
              </a:rPr>
              <a:t>does your current environment cost? </a:t>
            </a:r>
            <a:r>
              <a:rPr dirty="0" sz="2000" spc="5">
                <a:latin typeface="Times New Roman"/>
                <a:cs typeface="Times New Roman"/>
              </a:rPr>
              <a:t>How </a:t>
            </a:r>
            <a:r>
              <a:rPr dirty="0" sz="2000" spc="-5">
                <a:latin typeface="Times New Roman"/>
                <a:cs typeface="Times New Roman"/>
              </a:rPr>
              <a:t>much </a:t>
            </a:r>
            <a:r>
              <a:rPr dirty="0" sz="2000">
                <a:latin typeface="Times New Roman"/>
                <a:cs typeface="Times New Roman"/>
              </a:rPr>
              <a:t>spare capacity do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 have in your data center? Are there applications that can cost </a:t>
            </a:r>
            <a:r>
              <a:rPr dirty="0" sz="2000" spc="-5">
                <a:latin typeface="Times New Roman"/>
                <a:cs typeface="Times New Roman"/>
              </a:rPr>
              <a:t>effectively </a:t>
            </a:r>
            <a:r>
              <a:rPr dirty="0" sz="2000">
                <a:latin typeface="Times New Roman"/>
                <a:cs typeface="Times New Roman"/>
              </a:rPr>
              <a:t>be </a:t>
            </a:r>
            <a:r>
              <a:rPr dirty="0" sz="2000" spc="-5">
                <a:latin typeface="Times New Roman"/>
                <a:cs typeface="Times New Roman"/>
              </a:rPr>
              <a:t>moved to </a:t>
            </a:r>
            <a:r>
              <a:rPr dirty="0" sz="2000">
                <a:latin typeface="Times New Roman"/>
                <a:cs typeface="Times New Roman"/>
              </a:rPr>
              <a:t>a Software as a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model?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Before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 anything,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follow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money.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45"/>
              <a:t> </a:t>
            </a:r>
            <a:r>
              <a:rPr dirty="0" sz="2400" spc="-20"/>
              <a:t>the</a:t>
            </a:r>
            <a:r>
              <a:rPr dirty="0" sz="2400" spc="-40"/>
              <a:t> </a:t>
            </a:r>
            <a:r>
              <a:rPr dirty="0" sz="2400" spc="-25"/>
              <a:t>Cloud</a:t>
            </a:r>
            <a:endParaRPr sz="240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3950"/>
            <a:ext cx="11182350" cy="49041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Times New Roman"/>
                <a:cs typeface="Times New Roman"/>
              </a:rPr>
              <a:t>Cloud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Dos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and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Don’ts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2000" b="1">
                <a:latin typeface="Times New Roman"/>
                <a:cs typeface="Times New Roman"/>
              </a:rPr>
              <a:t>Do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not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go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to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it</a:t>
            </a:r>
            <a:r>
              <a:rPr dirty="0" sz="2000" spc="-1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Alone</a:t>
            </a:r>
            <a:endParaRPr sz="2000">
              <a:latin typeface="Times New Roman"/>
              <a:cs typeface="Times New Roman"/>
            </a:endParaRPr>
          </a:p>
          <a:p>
            <a:pPr algn="just" marL="12700" marR="11557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Although </a:t>
            </a:r>
            <a:r>
              <a:rPr dirty="0" sz="2000" spc="-5">
                <a:latin typeface="Times New Roman"/>
                <a:cs typeface="Times New Roman"/>
              </a:rPr>
              <a:t>some companies </a:t>
            </a:r>
            <a:r>
              <a:rPr dirty="0" sz="2000">
                <a:latin typeface="Times New Roman"/>
                <a:cs typeface="Times New Roman"/>
              </a:rPr>
              <a:t>have the </a:t>
            </a:r>
            <a:r>
              <a:rPr dirty="0" sz="2000" spc="-5">
                <a:latin typeface="Times New Roman"/>
                <a:cs typeface="Times New Roman"/>
              </a:rPr>
              <a:t>sophistication </a:t>
            </a:r>
            <a:r>
              <a:rPr dirty="0" sz="2000">
                <a:latin typeface="Times New Roman"/>
                <a:cs typeface="Times New Roman"/>
              </a:rPr>
              <a:t>to build their </a:t>
            </a:r>
            <a:r>
              <a:rPr dirty="0" sz="2000" spc="5">
                <a:latin typeface="Times New Roman"/>
                <a:cs typeface="Times New Roman"/>
              </a:rPr>
              <a:t>own </a:t>
            </a:r>
            <a:r>
              <a:rPr dirty="0" sz="2000">
                <a:latin typeface="Times New Roman"/>
                <a:cs typeface="Times New Roman"/>
              </a:rPr>
              <a:t>clouds, they have their exception. Most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companies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need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help,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not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alone.</a:t>
            </a:r>
            <a:r>
              <a:rPr dirty="0" sz="2000" spc="-1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entire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industry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just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waiting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out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help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you. </a:t>
            </a:r>
            <a:r>
              <a:rPr dirty="0" sz="2000" spc="5">
                <a:latin typeface="Times New Roman"/>
                <a:cs typeface="Times New Roman"/>
              </a:rPr>
              <a:t>Do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not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ignore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it.</a:t>
            </a:r>
            <a:r>
              <a:rPr dirty="0" sz="2000">
                <a:latin typeface="Times New Roman"/>
                <a:cs typeface="Times New Roman"/>
              </a:rPr>
              <a:t> Beg,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borrow,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steal,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but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get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help.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40">
                <a:latin typeface="Times New Roman"/>
                <a:cs typeface="Times New Roman"/>
              </a:rPr>
              <a:t>Talk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to</a:t>
            </a:r>
            <a:r>
              <a:rPr dirty="0" sz="2000">
                <a:latin typeface="Times New Roman"/>
                <a:cs typeface="Times New Roman"/>
              </a:rPr>
              <a:t> your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peers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who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done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some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early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projects.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Consult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systems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integrators,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technology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companies,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other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consultants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who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solid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experience with best practices. </a:t>
            </a:r>
            <a:r>
              <a:rPr dirty="0" sz="2000" spc="-5">
                <a:latin typeface="Times New Roman"/>
                <a:cs typeface="Times New Roman"/>
              </a:rPr>
              <a:t>Some </a:t>
            </a:r>
            <a:r>
              <a:rPr dirty="0" sz="2000">
                <a:latin typeface="Times New Roman"/>
                <a:cs typeface="Times New Roman"/>
              </a:rPr>
              <a:t>cloud </a:t>
            </a:r>
            <a:r>
              <a:rPr dirty="0" sz="2000" spc="-50">
                <a:latin typeface="Times New Roman"/>
                <a:cs typeface="Times New Roman"/>
              </a:rPr>
              <a:t>Web </a:t>
            </a:r>
            <a:r>
              <a:rPr dirty="0" sz="2000" spc="-5">
                <a:latin typeface="Times New Roman"/>
                <a:cs typeface="Times New Roman"/>
              </a:rPr>
              <a:t>sites </a:t>
            </a:r>
            <a:r>
              <a:rPr dirty="0" sz="2000">
                <a:latin typeface="Times New Roman"/>
                <a:cs typeface="Times New Roman"/>
              </a:rPr>
              <a:t>and </a:t>
            </a:r>
            <a:r>
              <a:rPr dirty="0" sz="2000" spc="-5">
                <a:latin typeface="Times New Roman"/>
                <a:cs typeface="Times New Roman"/>
              </a:rPr>
              <a:t>organizations </a:t>
            </a:r>
            <a:r>
              <a:rPr dirty="0" sz="2000">
                <a:latin typeface="Times New Roman"/>
                <a:cs typeface="Times New Roman"/>
              </a:rPr>
              <a:t>have great ideas and </a:t>
            </a:r>
            <a:r>
              <a:rPr dirty="0" sz="2000" spc="-5">
                <a:latin typeface="Times New Roman"/>
                <a:cs typeface="Times New Roman"/>
              </a:rPr>
              <a:t>collaboration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opportunities.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5" b="1">
                <a:latin typeface="Times New Roman"/>
                <a:cs typeface="Times New Roman"/>
              </a:rPr>
              <a:t>D</a:t>
            </a:r>
            <a:r>
              <a:rPr dirty="0" sz="2000" b="1">
                <a:latin typeface="Times New Roman"/>
                <a:cs typeface="Times New Roman"/>
              </a:rPr>
              <a:t>o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Th</a:t>
            </a:r>
            <a:r>
              <a:rPr dirty="0" sz="2000" spc="-10" b="1">
                <a:latin typeface="Times New Roman"/>
                <a:cs typeface="Times New Roman"/>
              </a:rPr>
              <a:t>i</a:t>
            </a:r>
            <a:r>
              <a:rPr dirty="0" sz="2000" b="1">
                <a:latin typeface="Times New Roman"/>
                <a:cs typeface="Times New Roman"/>
              </a:rPr>
              <a:t>nk</a:t>
            </a:r>
            <a:r>
              <a:rPr dirty="0" sz="200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ab</a:t>
            </a:r>
            <a:r>
              <a:rPr dirty="0" sz="2000" spc="5" b="1">
                <a:latin typeface="Times New Roman"/>
                <a:cs typeface="Times New Roman"/>
              </a:rPr>
              <a:t>o</a:t>
            </a:r>
            <a:r>
              <a:rPr dirty="0" sz="2000" b="1">
                <a:latin typeface="Times New Roman"/>
                <a:cs typeface="Times New Roman"/>
              </a:rPr>
              <a:t>ut</a:t>
            </a:r>
            <a:r>
              <a:rPr dirty="0" sz="2000" spc="-100" b="1">
                <a:latin typeface="Times New Roman"/>
                <a:cs typeface="Times New Roman"/>
              </a:rPr>
              <a:t> </a:t>
            </a:r>
            <a:r>
              <a:rPr dirty="0" sz="2000" spc="-215" b="1">
                <a:latin typeface="Times New Roman"/>
                <a:cs typeface="Times New Roman"/>
              </a:rPr>
              <a:t>Y</a:t>
            </a:r>
            <a:r>
              <a:rPr dirty="0" sz="2000" b="1">
                <a:latin typeface="Times New Roman"/>
                <a:cs typeface="Times New Roman"/>
              </a:rPr>
              <a:t>o</a:t>
            </a:r>
            <a:r>
              <a:rPr dirty="0" sz="2000" spc="5" b="1">
                <a:latin typeface="Times New Roman"/>
                <a:cs typeface="Times New Roman"/>
              </a:rPr>
              <a:t>u</a:t>
            </a:r>
            <a:r>
              <a:rPr dirty="0" sz="2000" b="1">
                <a:latin typeface="Times New Roman"/>
                <a:cs typeface="Times New Roman"/>
              </a:rPr>
              <a:t>r</a:t>
            </a:r>
            <a:r>
              <a:rPr dirty="0" sz="2000" spc="-17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</a:t>
            </a:r>
            <a:r>
              <a:rPr dirty="0" sz="2000" spc="-35" b="1">
                <a:latin typeface="Times New Roman"/>
                <a:cs typeface="Times New Roman"/>
              </a:rPr>
              <a:t>r</a:t>
            </a:r>
            <a:r>
              <a:rPr dirty="0" sz="2000" b="1">
                <a:latin typeface="Times New Roman"/>
                <a:cs typeface="Times New Roman"/>
              </a:rPr>
              <a:t>chitectu</a:t>
            </a:r>
            <a:r>
              <a:rPr dirty="0" sz="2000" spc="-40" b="1">
                <a:latin typeface="Times New Roman"/>
                <a:cs typeface="Times New Roman"/>
              </a:rPr>
              <a:t>r</a:t>
            </a:r>
            <a:r>
              <a:rPr dirty="0" sz="2000" b="1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  <a:p>
            <a:pPr marL="12700" marR="8826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Just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because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you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 thinking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about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moving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architecture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longer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important.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 fact, it is </a:t>
            </a:r>
            <a:r>
              <a:rPr dirty="0" sz="2000" spc="-5">
                <a:latin typeface="Times New Roman"/>
                <a:cs typeface="Times New Roman"/>
              </a:rPr>
              <a:t>more important </a:t>
            </a:r>
            <a:r>
              <a:rPr dirty="0" sz="2000">
                <a:latin typeface="Times New Roman"/>
                <a:cs typeface="Times New Roman"/>
              </a:rPr>
              <a:t>than </a:t>
            </a:r>
            <a:r>
              <a:rPr dirty="0" sz="2000" spc="-20">
                <a:latin typeface="Times New Roman"/>
                <a:cs typeface="Times New Roman"/>
              </a:rPr>
              <a:t>ever. </a:t>
            </a:r>
            <a:r>
              <a:rPr dirty="0" sz="2000" spc="-65">
                <a:latin typeface="Times New Roman"/>
                <a:cs typeface="Times New Roman"/>
              </a:rPr>
              <a:t>You </a:t>
            </a:r>
            <a:r>
              <a:rPr dirty="0" sz="2000">
                <a:latin typeface="Times New Roman"/>
                <a:cs typeface="Times New Roman"/>
              </a:rPr>
              <a:t>will probably have business services that are designed for reuse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 should be stored in a private or public cloud that need to be designed for reuse. </a:t>
            </a:r>
            <a:r>
              <a:rPr dirty="0" sz="2000" spc="-65">
                <a:latin typeface="Times New Roman"/>
                <a:cs typeface="Times New Roman"/>
              </a:rPr>
              <a:t>You </a:t>
            </a:r>
            <a:r>
              <a:rPr dirty="0" sz="2000">
                <a:latin typeface="Times New Roman"/>
                <a:cs typeface="Times New Roman"/>
              </a:rPr>
              <a:t>will </a:t>
            </a:r>
            <a:r>
              <a:rPr dirty="0" sz="2000" spc="-5">
                <a:latin typeface="Times New Roman"/>
                <a:cs typeface="Times New Roman"/>
              </a:rPr>
              <a:t>likely </a:t>
            </a:r>
            <a:r>
              <a:rPr dirty="0" sz="2000">
                <a:latin typeface="Times New Roman"/>
                <a:cs typeface="Times New Roman"/>
              </a:rPr>
              <a:t>have a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hybrid environment that needs to be </a:t>
            </a:r>
            <a:r>
              <a:rPr dirty="0" sz="2000" spc="-5">
                <a:latin typeface="Times New Roman"/>
                <a:cs typeface="Times New Roman"/>
              </a:rPr>
              <a:t>well </a:t>
            </a:r>
            <a:r>
              <a:rPr dirty="0" sz="2000">
                <a:latin typeface="Times New Roman"/>
                <a:cs typeface="Times New Roman"/>
              </a:rPr>
              <a:t>planned to conform to your </a:t>
            </a:r>
            <a:r>
              <a:rPr dirty="0" sz="2000" spc="-15">
                <a:latin typeface="Times New Roman"/>
                <a:cs typeface="Times New Roman"/>
              </a:rPr>
              <a:t>company’s </a:t>
            </a:r>
            <a:r>
              <a:rPr dirty="0" sz="2000" spc="-5">
                <a:latin typeface="Times New Roman"/>
                <a:cs typeface="Times New Roman"/>
              </a:rPr>
              <a:t>service-level agreement </a:t>
            </a:r>
            <a:r>
              <a:rPr dirty="0" sz="2000">
                <a:latin typeface="Times New Roman"/>
                <a:cs typeface="Times New Roman"/>
              </a:rPr>
              <a:t>and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performance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requirements.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45"/>
              <a:t> </a:t>
            </a:r>
            <a:r>
              <a:rPr dirty="0" sz="2400" spc="-20"/>
              <a:t>the</a:t>
            </a:r>
            <a:r>
              <a:rPr dirty="0" sz="2400" spc="-40"/>
              <a:t> </a:t>
            </a:r>
            <a:r>
              <a:rPr dirty="0" sz="2400" spc="-25"/>
              <a:t>Cloud</a:t>
            </a:r>
            <a:endParaRPr sz="240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3950"/>
            <a:ext cx="11228070" cy="49041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Times New Roman"/>
                <a:cs typeface="Times New Roman"/>
              </a:rPr>
              <a:t>Cloud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Dos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and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Don’ts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latin typeface="Times New Roman"/>
                <a:cs typeface="Times New Roman"/>
              </a:rPr>
              <a:t>Do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not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Neglect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Governance</a:t>
            </a:r>
            <a:endParaRPr sz="2000">
              <a:latin typeface="Times New Roman"/>
              <a:cs typeface="Times New Roman"/>
            </a:endParaRPr>
          </a:p>
          <a:p>
            <a:pPr marL="12700" marR="1206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 do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not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pay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attention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compliance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governance,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putting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company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risk.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example,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some industries </a:t>
            </a:r>
            <a:r>
              <a:rPr dirty="0" sz="2000">
                <a:latin typeface="Times New Roman"/>
                <a:cs typeface="Times New Roman"/>
              </a:rPr>
              <a:t>require that you store data in a very specific </a:t>
            </a:r>
            <a:r>
              <a:rPr dirty="0" sz="2000" spc="-35">
                <a:latin typeface="Times New Roman"/>
                <a:cs typeface="Times New Roman"/>
              </a:rPr>
              <a:t>way. </a:t>
            </a:r>
            <a:r>
              <a:rPr dirty="0" sz="2000" spc="-5">
                <a:latin typeface="Times New Roman"/>
                <a:cs typeface="Times New Roman"/>
              </a:rPr>
              <a:t>Some </a:t>
            </a:r>
            <a:r>
              <a:rPr dirty="0" sz="2000">
                <a:latin typeface="Times New Roman"/>
                <a:cs typeface="Times New Roman"/>
              </a:rPr>
              <a:t>countries require that your </a:t>
            </a:r>
            <a:r>
              <a:rPr dirty="0" sz="2000" spc="-5">
                <a:latin typeface="Times New Roman"/>
                <a:cs typeface="Times New Roman"/>
              </a:rPr>
              <a:t>customer </a:t>
            </a:r>
            <a:r>
              <a:rPr dirty="0" sz="2000">
                <a:latin typeface="Times New Roman"/>
                <a:cs typeface="Times New Roman"/>
              </a:rPr>
              <a:t> data are never stored outside of </a:t>
            </a:r>
            <a:r>
              <a:rPr dirty="0" sz="2000" spc="-5">
                <a:latin typeface="Times New Roman"/>
                <a:cs typeface="Times New Roman"/>
              </a:rPr>
              <a:t>its </a:t>
            </a:r>
            <a:r>
              <a:rPr dirty="0" sz="2000" spc="-15">
                <a:latin typeface="Times New Roman"/>
                <a:cs typeface="Times New Roman"/>
              </a:rPr>
              <a:t>territory. </a:t>
            </a:r>
            <a:r>
              <a:rPr dirty="0" sz="2000" spc="-65">
                <a:latin typeface="Times New Roman"/>
                <a:cs typeface="Times New Roman"/>
              </a:rPr>
              <a:t>You </a:t>
            </a:r>
            <a:r>
              <a:rPr dirty="0" sz="2000" spc="-5">
                <a:latin typeface="Times New Roman"/>
                <a:cs typeface="Times New Roman"/>
              </a:rPr>
              <a:t>still </a:t>
            </a:r>
            <a:r>
              <a:rPr dirty="0" sz="2000">
                <a:latin typeface="Times New Roman"/>
                <a:cs typeface="Times New Roman"/>
              </a:rPr>
              <a:t>have to </a:t>
            </a:r>
            <a:r>
              <a:rPr dirty="0" sz="2000" spc="-5">
                <a:latin typeface="Times New Roman"/>
                <a:cs typeface="Times New Roman"/>
              </a:rPr>
              <a:t>comply with </a:t>
            </a:r>
            <a:r>
              <a:rPr dirty="0" sz="2000">
                <a:latin typeface="Times New Roman"/>
                <a:cs typeface="Times New Roman"/>
              </a:rPr>
              <a:t>government </a:t>
            </a:r>
            <a:r>
              <a:rPr dirty="0" sz="2000" spc="-5">
                <a:latin typeface="Times New Roman"/>
                <a:cs typeface="Times New Roman"/>
              </a:rPr>
              <a:t>regulations. </a:t>
            </a:r>
            <a:r>
              <a:rPr dirty="0" sz="2000">
                <a:latin typeface="Times New Roman"/>
                <a:cs typeface="Times New Roman"/>
              </a:rPr>
              <a:t>These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issues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disappear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cloud.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latin typeface="Times New Roman"/>
                <a:cs typeface="Times New Roman"/>
              </a:rPr>
              <a:t>Do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not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Forget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about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Business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Process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Start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business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want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-5">
                <a:latin typeface="Times New Roman"/>
                <a:cs typeface="Times New Roman"/>
              </a:rPr>
              <a:t>automate </a:t>
            </a:r>
            <a:r>
              <a:rPr dirty="0" sz="2000">
                <a:latin typeface="Times New Roman"/>
                <a:cs typeface="Times New Roman"/>
              </a:rPr>
              <a:t>with your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initiatives.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matter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which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form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 you are considering, the process is the building block. If you have </a:t>
            </a:r>
            <a:r>
              <a:rPr dirty="0" sz="2000" spc="5">
                <a:latin typeface="Times New Roman"/>
                <a:cs typeface="Times New Roman"/>
              </a:rPr>
              <a:t>not </a:t>
            </a:r>
            <a:r>
              <a:rPr dirty="0" sz="2000">
                <a:latin typeface="Times New Roman"/>
                <a:cs typeface="Times New Roman"/>
              </a:rPr>
              <a:t>figured </a:t>
            </a:r>
            <a:r>
              <a:rPr dirty="0" sz="2000" spc="5">
                <a:latin typeface="Times New Roman"/>
                <a:cs typeface="Times New Roman"/>
              </a:rPr>
              <a:t>out how </a:t>
            </a:r>
            <a:r>
              <a:rPr dirty="0" sz="2000">
                <a:latin typeface="Times New Roman"/>
                <a:cs typeface="Times New Roman"/>
              </a:rPr>
              <a:t>business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processes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will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5">
                <a:latin typeface="Times New Roman"/>
                <a:cs typeface="Times New Roman"/>
              </a:rPr>
              <a:t> managed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new distributed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world,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business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could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risk.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 b="1">
                <a:latin typeface="Times New Roman"/>
                <a:cs typeface="Times New Roman"/>
              </a:rPr>
              <a:t>Do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Make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Security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the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Centerpiece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of</a:t>
            </a:r>
            <a:r>
              <a:rPr dirty="0" sz="2000" spc="-80" b="1">
                <a:latin typeface="Times New Roman"/>
                <a:cs typeface="Times New Roman"/>
              </a:rPr>
              <a:t> </a:t>
            </a:r>
            <a:r>
              <a:rPr dirty="0" sz="2000" spc="-55" b="1">
                <a:latin typeface="Times New Roman"/>
                <a:cs typeface="Times New Roman"/>
              </a:rPr>
              <a:t>Your</a:t>
            </a:r>
            <a:r>
              <a:rPr dirty="0" sz="2000" spc="-6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Strategy</a:t>
            </a:r>
            <a:endParaRPr sz="2000">
              <a:latin typeface="Times New Roman"/>
              <a:cs typeface="Times New Roman"/>
            </a:endParaRPr>
          </a:p>
          <a:p>
            <a:pPr marL="12700" marR="27495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It is easy to get caught up in the </a:t>
            </a:r>
            <a:r>
              <a:rPr dirty="0" sz="2000" spc="-5">
                <a:latin typeface="Times New Roman"/>
                <a:cs typeface="Times New Roman"/>
              </a:rPr>
              <a:t>mix-and-match </a:t>
            </a:r>
            <a:r>
              <a:rPr dirty="0" sz="2000">
                <a:latin typeface="Times New Roman"/>
                <a:cs typeface="Times New Roman"/>
              </a:rPr>
              <a:t>euphoria and </a:t>
            </a:r>
            <a:r>
              <a:rPr dirty="0" sz="2000" spc="-5">
                <a:latin typeface="Times New Roman"/>
                <a:cs typeface="Times New Roman"/>
              </a:rPr>
              <a:t>forget </a:t>
            </a:r>
            <a:r>
              <a:rPr dirty="0" sz="2000">
                <a:latin typeface="Times New Roman"/>
                <a:cs typeface="Times New Roman"/>
              </a:rPr>
              <a:t>about the </a:t>
            </a:r>
            <a:r>
              <a:rPr dirty="0" sz="2000" spc="-5">
                <a:latin typeface="Times New Roman"/>
                <a:cs typeface="Times New Roman"/>
              </a:rPr>
              <a:t>nitty–gritty </a:t>
            </a:r>
            <a:r>
              <a:rPr dirty="0" sz="2000">
                <a:latin typeface="Times New Roman"/>
                <a:cs typeface="Times New Roman"/>
              </a:rPr>
              <a:t>issues. Pay </a:t>
            </a:r>
            <a:r>
              <a:rPr dirty="0" sz="2000" spc="-5">
                <a:latin typeface="Times New Roman"/>
                <a:cs typeface="Times New Roman"/>
              </a:rPr>
              <a:t>close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attention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security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implications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</a:t>
            </a:r>
            <a:r>
              <a:rPr dirty="0" sz="2000" spc="-5">
                <a:latin typeface="Times New Roman"/>
                <a:cs typeface="Times New Roman"/>
              </a:rPr>
              <a:t>moving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the cloud.</a:t>
            </a:r>
            <a:r>
              <a:rPr dirty="0" sz="2000" spc="-95">
                <a:latin typeface="Times New Roman"/>
                <a:cs typeface="Times New Roman"/>
              </a:rPr>
              <a:t> </a:t>
            </a:r>
            <a:r>
              <a:rPr dirty="0" sz="2000" spc="-65">
                <a:latin typeface="Times New Roman"/>
                <a:cs typeface="Times New Roman"/>
              </a:rPr>
              <a:t>You</a:t>
            </a:r>
            <a:r>
              <a:rPr dirty="0" sz="2000" spc="-5">
                <a:latin typeface="Times New Roman"/>
                <a:cs typeface="Times New Roman"/>
              </a:rPr>
              <a:t> still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need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well-planned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security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strategy.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45"/>
              <a:t> </a:t>
            </a:r>
            <a:r>
              <a:rPr dirty="0" sz="2400" spc="-20"/>
              <a:t>the</a:t>
            </a:r>
            <a:r>
              <a:rPr dirty="0" sz="2400" spc="-40"/>
              <a:t> </a:t>
            </a:r>
            <a:r>
              <a:rPr dirty="0" sz="2400" spc="-25"/>
              <a:t>Cloud</a:t>
            </a:r>
            <a:endParaRPr sz="240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032509"/>
            <a:ext cx="11215370" cy="55137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Times New Roman"/>
                <a:cs typeface="Times New Roman"/>
              </a:rPr>
              <a:t>Cloud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Dos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and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Don’ts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latin typeface="Times New Roman"/>
                <a:cs typeface="Times New Roman"/>
              </a:rPr>
              <a:t>Do</a:t>
            </a:r>
            <a:r>
              <a:rPr dirty="0" sz="200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n</a:t>
            </a:r>
            <a:r>
              <a:rPr dirty="0" sz="2000" spc="5" b="1">
                <a:latin typeface="Times New Roman"/>
                <a:cs typeface="Times New Roman"/>
              </a:rPr>
              <a:t>o</a:t>
            </a:r>
            <a:r>
              <a:rPr dirty="0" sz="2000" b="1">
                <a:latin typeface="Times New Roman"/>
                <a:cs typeface="Times New Roman"/>
              </a:rPr>
              <a:t>t</a:t>
            </a:r>
            <a:r>
              <a:rPr dirty="0" sz="2000" spc="-1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Ap</a:t>
            </a:r>
            <a:r>
              <a:rPr dirty="0" sz="2000" b="1">
                <a:latin typeface="Times New Roman"/>
                <a:cs typeface="Times New Roman"/>
              </a:rPr>
              <a:t>ply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th</a:t>
            </a:r>
            <a:r>
              <a:rPr dirty="0" sz="2000" b="1">
                <a:latin typeface="Times New Roman"/>
                <a:cs typeface="Times New Roman"/>
              </a:rPr>
              <a:t>e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Clo</a:t>
            </a:r>
            <a:r>
              <a:rPr dirty="0" sz="2000" spc="5" b="1">
                <a:latin typeface="Times New Roman"/>
                <a:cs typeface="Times New Roman"/>
              </a:rPr>
              <a:t>u</a:t>
            </a:r>
            <a:r>
              <a:rPr dirty="0" sz="2000" b="1">
                <a:latin typeface="Times New Roman"/>
                <a:cs typeface="Times New Roman"/>
              </a:rPr>
              <a:t>d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to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Every</a:t>
            </a:r>
            <a:r>
              <a:rPr dirty="0" sz="2000" spc="5" b="1">
                <a:latin typeface="Times New Roman"/>
                <a:cs typeface="Times New Roman"/>
              </a:rPr>
              <a:t>t</a:t>
            </a:r>
            <a:r>
              <a:rPr dirty="0" sz="2000" b="1">
                <a:latin typeface="Times New Roman"/>
                <a:cs typeface="Times New Roman"/>
              </a:rPr>
              <a:t>hing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Do </a:t>
            </a:r>
            <a:r>
              <a:rPr dirty="0" sz="2000" spc="5">
                <a:latin typeface="Times New Roman"/>
                <a:cs typeface="Times New Roman"/>
              </a:rPr>
              <a:t>not </a:t>
            </a:r>
            <a:r>
              <a:rPr dirty="0" sz="2000">
                <a:latin typeface="Times New Roman"/>
                <a:cs typeface="Times New Roman"/>
              </a:rPr>
              <a:t>get carried </a:t>
            </a:r>
            <a:r>
              <a:rPr dirty="0" sz="2000" spc="-30">
                <a:latin typeface="Times New Roman"/>
                <a:cs typeface="Times New Roman"/>
              </a:rPr>
              <a:t>away. </a:t>
            </a:r>
            <a:r>
              <a:rPr dirty="0" sz="2000" spc="5">
                <a:latin typeface="Times New Roman"/>
                <a:cs typeface="Times New Roman"/>
              </a:rPr>
              <a:t>Not </a:t>
            </a:r>
            <a:r>
              <a:rPr dirty="0" sz="2000">
                <a:latin typeface="Times New Roman"/>
                <a:cs typeface="Times New Roman"/>
              </a:rPr>
              <a:t>everything belongs in a cloud. For </a:t>
            </a:r>
            <a:r>
              <a:rPr dirty="0" sz="2000" spc="-5">
                <a:latin typeface="Times New Roman"/>
                <a:cs typeface="Times New Roman"/>
              </a:rPr>
              <a:t>example, </a:t>
            </a:r>
            <a:r>
              <a:rPr dirty="0" sz="2000">
                <a:latin typeface="Times New Roman"/>
                <a:cs typeface="Times New Roman"/>
              </a:rPr>
              <a:t>your data center </a:t>
            </a:r>
            <a:r>
              <a:rPr dirty="0" sz="2000" spc="-5">
                <a:latin typeface="Times New Roman"/>
                <a:cs typeface="Times New Roman"/>
              </a:rPr>
              <a:t>might </a:t>
            </a:r>
            <a:r>
              <a:rPr dirty="0" sz="2000">
                <a:latin typeface="Times New Roman"/>
                <a:cs typeface="Times New Roman"/>
              </a:rPr>
              <a:t>have a </a:t>
            </a:r>
            <a:r>
              <a:rPr dirty="0" sz="2000" spc="-10">
                <a:latin typeface="Times New Roman"/>
                <a:cs typeface="Times New Roman"/>
              </a:rPr>
              <a:t>large,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complex, </a:t>
            </a:r>
            <a:r>
              <a:rPr dirty="0" sz="2000">
                <a:latin typeface="Times New Roman"/>
                <a:cs typeface="Times New Roman"/>
              </a:rPr>
              <a:t>and </a:t>
            </a:r>
            <a:r>
              <a:rPr dirty="0" sz="2000" spc="-5">
                <a:latin typeface="Times New Roman"/>
                <a:cs typeface="Times New Roman"/>
              </a:rPr>
              <a:t>customized </a:t>
            </a:r>
            <a:r>
              <a:rPr dirty="0" sz="2000">
                <a:latin typeface="Times New Roman"/>
                <a:cs typeface="Times New Roman"/>
              </a:rPr>
              <a:t>application used by a dozen people. It is </a:t>
            </a:r>
            <a:r>
              <a:rPr dirty="0" sz="2000" spc="-5">
                <a:latin typeface="Times New Roman"/>
                <a:cs typeface="Times New Roman"/>
              </a:rPr>
              <a:t>critical </a:t>
            </a:r>
            <a:r>
              <a:rPr dirty="0" sz="2000">
                <a:latin typeface="Times New Roman"/>
                <a:cs typeface="Times New Roman"/>
              </a:rPr>
              <a:t>to your business. </a:t>
            </a:r>
            <a:r>
              <a:rPr dirty="0" sz="2000" spc="-65">
                <a:latin typeface="Times New Roman"/>
                <a:cs typeface="Times New Roman"/>
              </a:rPr>
              <a:t>You </a:t>
            </a:r>
            <a:r>
              <a:rPr dirty="0" sz="2000">
                <a:latin typeface="Times New Roman"/>
                <a:cs typeface="Times New Roman"/>
              </a:rPr>
              <a:t>have no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economic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business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reason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move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cloud.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homework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 have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guidelines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help you </a:t>
            </a:r>
            <a:r>
              <a:rPr dirty="0" sz="2000" spc="-5">
                <a:latin typeface="Times New Roman"/>
                <a:cs typeface="Times New Roman"/>
              </a:rPr>
              <a:t>determine </a:t>
            </a:r>
            <a:r>
              <a:rPr dirty="0" sz="2000">
                <a:latin typeface="Times New Roman"/>
                <a:cs typeface="Times New Roman"/>
              </a:rPr>
              <a:t>whether an application or a function belongs in the data </a:t>
            </a:r>
            <a:r>
              <a:rPr dirty="0" sz="2000" spc="-15">
                <a:latin typeface="Times New Roman"/>
                <a:cs typeface="Times New Roman"/>
              </a:rPr>
              <a:t>center, </a:t>
            </a:r>
            <a:r>
              <a:rPr dirty="0" sz="2000">
                <a:latin typeface="Times New Roman"/>
                <a:cs typeface="Times New Roman"/>
              </a:rPr>
              <a:t>a public cloud, or a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private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latin typeface="Times New Roman"/>
                <a:cs typeface="Times New Roman"/>
              </a:rPr>
              <a:t>Do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not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Forget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about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Service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Management</a:t>
            </a:r>
            <a:endParaRPr sz="2000">
              <a:latin typeface="Times New Roman"/>
              <a:cs typeface="Times New Roman"/>
            </a:endParaRPr>
          </a:p>
          <a:p>
            <a:pPr marL="12700" marR="17907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easy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make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assumption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something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</a:t>
            </a:r>
            <a:r>
              <a:rPr dirty="0" sz="2000" spc="5">
                <a:latin typeface="Times New Roman"/>
                <a:cs typeface="Times New Roman"/>
              </a:rPr>
              <a:t> not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worry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about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managing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it. </a:t>
            </a:r>
            <a:r>
              <a:rPr dirty="0" sz="2000">
                <a:latin typeface="Times New Roman"/>
                <a:cs typeface="Times New Roman"/>
              </a:rPr>
              <a:t>Although </a:t>
            </a:r>
            <a:r>
              <a:rPr dirty="0" sz="2000" spc="-5">
                <a:latin typeface="Times New Roman"/>
                <a:cs typeface="Times New Roman"/>
              </a:rPr>
              <a:t>many </a:t>
            </a:r>
            <a:r>
              <a:rPr dirty="0" sz="2000">
                <a:latin typeface="Times New Roman"/>
                <a:cs typeface="Times New Roman"/>
              </a:rPr>
              <a:t>cloud providers </a:t>
            </a:r>
            <a:r>
              <a:rPr dirty="0" sz="2000" spc="-5">
                <a:latin typeface="Times New Roman"/>
                <a:cs typeface="Times New Roman"/>
              </a:rPr>
              <a:t>allow </a:t>
            </a:r>
            <a:r>
              <a:rPr dirty="0" sz="2000">
                <a:latin typeface="Times New Roman"/>
                <a:cs typeface="Times New Roman"/>
              </a:rPr>
              <a:t>you to have a portal view of their </a:t>
            </a:r>
            <a:r>
              <a:rPr dirty="0" sz="2000" spc="5">
                <a:latin typeface="Times New Roman"/>
                <a:cs typeface="Times New Roman"/>
              </a:rPr>
              <a:t>own </a:t>
            </a:r>
            <a:r>
              <a:rPr dirty="0" sz="2000">
                <a:latin typeface="Times New Roman"/>
                <a:cs typeface="Times New Roman"/>
              </a:rPr>
              <a:t>service levels, </a:t>
            </a:r>
            <a:r>
              <a:rPr dirty="0" sz="2000" spc="-5">
                <a:latin typeface="Times New Roman"/>
                <a:cs typeface="Times New Roman"/>
              </a:rPr>
              <a:t>it </a:t>
            </a:r>
            <a:r>
              <a:rPr dirty="0" sz="2000">
                <a:latin typeface="Times New Roman"/>
                <a:cs typeface="Times New Roman"/>
              </a:rPr>
              <a:t>is your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responsibility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keep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track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 have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put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either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private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latin typeface="Times New Roman"/>
                <a:cs typeface="Times New Roman"/>
              </a:rPr>
              <a:t>Do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Start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with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</a:t>
            </a:r>
            <a:r>
              <a:rPr dirty="0" sz="2000" spc="-5" b="1">
                <a:latin typeface="Times New Roman"/>
                <a:cs typeface="Times New Roman"/>
              </a:rPr>
              <a:t> Pilot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Project</a:t>
            </a:r>
            <a:endParaRPr sz="2000">
              <a:latin typeface="Times New Roman"/>
              <a:cs typeface="Times New Roman"/>
            </a:endParaRPr>
          </a:p>
          <a:p>
            <a:pPr marL="12700" marR="13271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Cloud </a:t>
            </a:r>
            <a:r>
              <a:rPr dirty="0" sz="2000" spc="-5">
                <a:latin typeface="Times New Roman"/>
                <a:cs typeface="Times New Roman"/>
              </a:rPr>
              <a:t>computing </a:t>
            </a:r>
            <a:r>
              <a:rPr dirty="0" sz="2000">
                <a:latin typeface="Times New Roman"/>
                <a:cs typeface="Times New Roman"/>
              </a:rPr>
              <a:t>will be around for a long </a:t>
            </a:r>
            <a:r>
              <a:rPr dirty="0" sz="2000" spc="-10">
                <a:latin typeface="Times New Roman"/>
                <a:cs typeface="Times New Roman"/>
              </a:rPr>
              <a:t>time, </a:t>
            </a:r>
            <a:r>
              <a:rPr dirty="0" sz="2000">
                <a:latin typeface="Times New Roman"/>
                <a:cs typeface="Times New Roman"/>
              </a:rPr>
              <a:t>so get experience </a:t>
            </a:r>
            <a:r>
              <a:rPr dirty="0" sz="2000" spc="-30">
                <a:latin typeface="Times New Roman"/>
                <a:cs typeface="Times New Roman"/>
              </a:rPr>
              <a:t>now. </a:t>
            </a:r>
            <a:r>
              <a:rPr dirty="0" sz="2000">
                <a:latin typeface="Times New Roman"/>
                <a:cs typeface="Times New Roman"/>
              </a:rPr>
              <a:t>Start with a pilot project. For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example, </a:t>
            </a:r>
            <a:r>
              <a:rPr dirty="0" sz="2000">
                <a:latin typeface="Times New Roman"/>
                <a:cs typeface="Times New Roman"/>
              </a:rPr>
              <a:t>you </a:t>
            </a:r>
            <a:r>
              <a:rPr dirty="0" sz="2000" spc="-5">
                <a:latin typeface="Times New Roman"/>
                <a:cs typeface="Times New Roman"/>
              </a:rPr>
              <a:t>might </a:t>
            </a:r>
            <a:r>
              <a:rPr dirty="0" sz="2000">
                <a:latin typeface="Times New Roman"/>
                <a:cs typeface="Times New Roman"/>
              </a:rPr>
              <a:t>want to </a:t>
            </a:r>
            <a:r>
              <a:rPr dirty="0" sz="2000" spc="-5">
                <a:latin typeface="Times New Roman"/>
                <a:cs typeface="Times New Roman"/>
              </a:rPr>
              <a:t>start </a:t>
            </a:r>
            <a:r>
              <a:rPr dirty="0" sz="2000">
                <a:latin typeface="Times New Roman"/>
                <a:cs typeface="Times New Roman"/>
              </a:rPr>
              <a:t>with a Software as a Service </a:t>
            </a:r>
            <a:r>
              <a:rPr dirty="0" sz="2000" spc="-5">
                <a:latin typeface="Times New Roman"/>
                <a:cs typeface="Times New Roman"/>
              </a:rPr>
              <a:t>platform. </a:t>
            </a:r>
            <a:r>
              <a:rPr dirty="0" sz="2000" spc="-65">
                <a:latin typeface="Times New Roman"/>
                <a:cs typeface="Times New Roman"/>
              </a:rPr>
              <a:t>You </a:t>
            </a:r>
            <a:r>
              <a:rPr dirty="0" sz="2000" spc="-5">
                <a:latin typeface="Times New Roman"/>
                <a:cs typeface="Times New Roman"/>
              </a:rPr>
              <a:t>might </a:t>
            </a:r>
            <a:r>
              <a:rPr dirty="0" sz="2000">
                <a:latin typeface="Times New Roman"/>
                <a:cs typeface="Times New Roman"/>
              </a:rPr>
              <a:t>use a public cloud for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testing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new </a:t>
            </a:r>
            <a:r>
              <a:rPr dirty="0" sz="2000" spc="-5">
                <a:latin typeface="Times New Roman"/>
                <a:cs typeface="Times New Roman"/>
              </a:rPr>
              <a:t>application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before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goes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production.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gives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you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feeling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means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give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up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level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control.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45"/>
              <a:t> </a:t>
            </a:r>
            <a:r>
              <a:rPr dirty="0" sz="2400" spc="-20"/>
              <a:t>the</a:t>
            </a:r>
            <a:r>
              <a:rPr dirty="0" sz="2400" spc="-40"/>
              <a:t> </a:t>
            </a:r>
            <a:r>
              <a:rPr dirty="0" sz="2400" spc="-25"/>
              <a:t>Cloud</a:t>
            </a:r>
            <a:endParaRPr sz="240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9794875" cy="249301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Self-Assessment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122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dirty="0" sz="2000">
                <a:latin typeface="Times New Roman"/>
                <a:cs typeface="Times New Roman"/>
              </a:rPr>
              <a:t>Measuring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quality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provider’s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approach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security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/>
            </a:pPr>
            <a:endParaRPr sz="205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 spc="-5">
                <a:latin typeface="Times New Roman"/>
                <a:cs typeface="Times New Roman"/>
              </a:rPr>
              <a:t>Clear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easy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because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required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disclose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15">
                <a:latin typeface="Times New Roman"/>
                <a:cs typeface="Times New Roman"/>
              </a:rPr>
              <a:t> publicly.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 spc="-5">
                <a:latin typeface="Times New Roman"/>
                <a:cs typeface="Times New Roman"/>
              </a:rPr>
              <a:t>Difficult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because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many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 </a:t>
            </a:r>
            <a:r>
              <a:rPr dirty="0" sz="2000" spc="5">
                <a:latin typeface="Times New Roman"/>
                <a:cs typeface="Times New Roman"/>
              </a:rPr>
              <a:t>not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expose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their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infrastructure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customers.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Calibri"/>
                <a:cs typeface="Calibri"/>
              </a:rPr>
              <a:t>Answer: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121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8898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70"/>
              <a:t> </a:t>
            </a:r>
            <a:r>
              <a:rPr dirty="0" sz="2400" spc="-20"/>
              <a:t>the</a:t>
            </a:r>
            <a:r>
              <a:rPr dirty="0" sz="2400" spc="-65"/>
              <a:t> </a:t>
            </a:r>
            <a:r>
              <a:rPr dirty="0" sz="2400" spc="-25"/>
              <a:t>Cloud</a:t>
            </a:r>
            <a:endParaRPr sz="240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11674475" cy="340741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Self-Assessment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220"/>
              </a:spcBef>
              <a:buAutoNum type="arabicPeriod" startAt="2"/>
              <a:tabLst>
                <a:tab pos="267335" algn="l"/>
                <a:tab pos="1725930" algn="l"/>
                <a:tab pos="8799195" algn="l"/>
              </a:tabLst>
            </a:pPr>
            <a:r>
              <a:rPr dirty="0" u="sng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protect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internal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network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Internet,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whereas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protect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external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connections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coming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network.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2"/>
            </a:pPr>
            <a:endParaRPr sz="205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Firewalls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VPNs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Firewal</a:t>
            </a:r>
            <a:r>
              <a:rPr dirty="0" sz="2000" spc="-10">
                <a:latin typeface="Times New Roman"/>
                <a:cs typeface="Times New Roman"/>
              </a:rPr>
              <a:t>l</a:t>
            </a:r>
            <a:r>
              <a:rPr dirty="0" sz="2000">
                <a:latin typeface="Times New Roman"/>
                <a:cs typeface="Times New Roman"/>
              </a:rPr>
              <a:t>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ntivir</a:t>
            </a:r>
            <a:r>
              <a:rPr dirty="0" sz="2000" spc="5">
                <a:latin typeface="Times New Roman"/>
                <a:cs typeface="Times New Roman"/>
              </a:rPr>
              <a:t>u</a:t>
            </a:r>
            <a:r>
              <a:rPr dirty="0" sz="2000"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VPNs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Firewalls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VPNs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n</a:t>
            </a:r>
            <a:r>
              <a:rPr dirty="0" sz="2000">
                <a:latin typeface="Times New Roman"/>
                <a:cs typeface="Times New Roman"/>
              </a:rPr>
              <a:t>t</a:t>
            </a:r>
            <a:r>
              <a:rPr dirty="0" sz="2000" spc="-10">
                <a:latin typeface="Times New Roman"/>
                <a:cs typeface="Times New Roman"/>
              </a:rPr>
              <a:t>i</a:t>
            </a:r>
            <a:r>
              <a:rPr dirty="0" sz="2000">
                <a:latin typeface="Times New Roman"/>
                <a:cs typeface="Times New Roman"/>
              </a:rPr>
              <a:t>virus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Calibri"/>
                <a:cs typeface="Calibri"/>
              </a:rPr>
              <a:t>Answer: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121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8898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70"/>
              <a:t> </a:t>
            </a:r>
            <a:r>
              <a:rPr dirty="0" sz="2400" spc="-20"/>
              <a:t>the</a:t>
            </a:r>
            <a:r>
              <a:rPr dirty="0" sz="2400" spc="-65"/>
              <a:t> </a:t>
            </a:r>
            <a:r>
              <a:rPr dirty="0" sz="2400" spc="-25"/>
              <a:t>Cloud</a:t>
            </a:r>
            <a:endParaRPr sz="240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10892155" cy="347472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Self-Assessment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220"/>
              </a:spcBef>
              <a:buAutoNum type="arabicPeriod" startAt="3"/>
              <a:tabLst>
                <a:tab pos="262890" algn="l"/>
                <a:tab pos="8214995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primary </a:t>
            </a:r>
            <a:r>
              <a:rPr dirty="0" sz="2000">
                <a:latin typeface="Times New Roman"/>
                <a:cs typeface="Times New Roman"/>
              </a:rPr>
              <a:t>goal of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Identity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management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managing</a:t>
            </a:r>
            <a:r>
              <a:rPr dirty="0" u="sng" sz="20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so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access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computer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resources,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applications,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services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controlled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properly.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3"/>
            </a:pPr>
            <a:endParaRPr sz="205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Logs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Applications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Personal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identity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information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None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above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Answer: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121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8898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70"/>
              <a:t> </a:t>
            </a:r>
            <a:r>
              <a:rPr dirty="0" sz="2400" spc="-20"/>
              <a:t>the</a:t>
            </a:r>
            <a:r>
              <a:rPr dirty="0" sz="2400" spc="-65"/>
              <a:t> </a:t>
            </a:r>
            <a:r>
              <a:rPr dirty="0" sz="2400" spc="-25"/>
              <a:t>Cloud</a:t>
            </a:r>
            <a:endParaRPr sz="240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8849995" cy="225552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Self-Assessment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266700" indent="-254635">
              <a:lnSpc>
                <a:spcPct val="100000"/>
              </a:lnSpc>
              <a:spcBef>
                <a:spcPts val="1220"/>
              </a:spcBef>
              <a:buAutoNum type="arabicPeriod" startAt="4"/>
              <a:tabLst>
                <a:tab pos="267335" algn="l"/>
              </a:tabLst>
            </a:pPr>
            <a:r>
              <a:rPr dirty="0" sz="2000">
                <a:latin typeface="Times New Roman"/>
                <a:cs typeface="Times New Roman"/>
              </a:rPr>
              <a:t>Identity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management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system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should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direct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interface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customer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databases.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 spc="-65">
                <a:latin typeface="Times New Roman"/>
                <a:cs typeface="Times New Roman"/>
              </a:rPr>
              <a:t>Yes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 spc="5">
                <a:latin typeface="Times New Roman"/>
                <a:cs typeface="Times New Roman"/>
              </a:rPr>
              <a:t>No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n</a:t>
            </a:r>
            <a:r>
              <a:rPr dirty="0" sz="2000">
                <a:latin typeface="Times New Roman"/>
                <a:cs typeface="Times New Roman"/>
              </a:rPr>
              <a:t>swe</a:t>
            </a:r>
            <a:r>
              <a:rPr dirty="0" sz="2000" spc="5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:</a:t>
            </a:r>
            <a:r>
              <a:rPr dirty="0" sz="2000" spc="-1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121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8898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70"/>
              <a:t> </a:t>
            </a:r>
            <a:r>
              <a:rPr dirty="0" sz="2400" spc="-20"/>
              <a:t>the</a:t>
            </a:r>
            <a:r>
              <a:rPr dirty="0" sz="2400" spc="-65"/>
              <a:t> </a:t>
            </a:r>
            <a:r>
              <a:rPr dirty="0" sz="2400" spc="-25"/>
              <a:t>Cloud</a:t>
            </a:r>
            <a:endParaRPr sz="2400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8217534" cy="286512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Self-Assessment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267335" indent="-255270">
              <a:lnSpc>
                <a:spcPct val="100000"/>
              </a:lnSpc>
              <a:spcBef>
                <a:spcPts val="1220"/>
              </a:spcBef>
              <a:buAutoNum type="arabicPeriod" startAt="5"/>
              <a:tabLst>
                <a:tab pos="267970" algn="l"/>
              </a:tabLst>
            </a:pPr>
            <a:r>
              <a:rPr dirty="0" sz="2000">
                <a:latin typeface="Times New Roman"/>
                <a:cs typeface="Times New Roman"/>
              </a:rPr>
              <a:t>Single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sign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means: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interface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validates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identity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soon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user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signs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anywhere.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Sign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once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5">
                <a:latin typeface="Times New Roman"/>
                <a:cs typeface="Times New Roman"/>
              </a:rPr>
              <a:t> stay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logged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5">
                <a:latin typeface="Times New Roman"/>
                <a:cs typeface="Times New Roman"/>
              </a:rPr>
              <a:t> forever.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Sign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expires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after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hour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 spc="5">
                <a:latin typeface="Times New Roman"/>
                <a:cs typeface="Times New Roman"/>
              </a:rPr>
              <a:t>None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n</a:t>
            </a:r>
            <a:r>
              <a:rPr dirty="0" sz="2000">
                <a:latin typeface="Times New Roman"/>
                <a:cs typeface="Times New Roman"/>
              </a:rPr>
              <a:t>swe</a:t>
            </a:r>
            <a:r>
              <a:rPr dirty="0" sz="2000" spc="5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:</a:t>
            </a:r>
            <a:r>
              <a:rPr dirty="0" sz="2000" spc="-1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121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8898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70"/>
              <a:t> </a:t>
            </a:r>
            <a:r>
              <a:rPr dirty="0" sz="2400" spc="-20"/>
              <a:t>the</a:t>
            </a:r>
            <a:r>
              <a:rPr dirty="0" sz="2400" spc="-65"/>
              <a:t> </a:t>
            </a:r>
            <a:r>
              <a:rPr dirty="0" sz="2400" spc="-25"/>
              <a:t>Cloud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iNurture</dc:creator>
  <dc:title>PowerPoint Presentation</dc:title>
  <dcterms:created xsi:type="dcterms:W3CDTF">2023-10-20T08:14:09Z</dcterms:created>
  <dcterms:modified xsi:type="dcterms:W3CDTF">2023-10-20T08:14:09Z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2019-09-30T00:00:00Z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2023-10-20T00:00:00Z</vt:filetime>
  </property>
</Properties>
</file>