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5"/>
  </p:notes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37"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289"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24" autoAdjust="0"/>
  </p:normalViewPr>
  <p:slideViewPr>
    <p:cSldViewPr>
      <p:cViewPr varScale="1">
        <p:scale>
          <a:sx n="72" d="100"/>
          <a:sy n="72" d="100"/>
        </p:scale>
        <p:origin x="-107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C9D1BC-BF6D-447D-BCE0-BA3CC1CA5E8F}" type="datetimeFigureOut">
              <a:rPr lang="en-IN" smtClean="0"/>
              <a:t>28-08-2024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E781A6-782A-42F1-A3AD-1B62A3A3BCB9}" type="slidenum">
              <a:rPr lang="en-IN" smtClean="0"/>
              <a:t>‹#›</a:t>
            </a:fld>
            <a:endParaRPr lang="en-IN"/>
          </a:p>
        </p:txBody>
      </p:sp>
    </p:spTree>
    <p:extLst>
      <p:ext uri="{BB962C8B-B14F-4D97-AF65-F5344CB8AC3E}">
        <p14:creationId xmlns:p14="http://schemas.microsoft.com/office/powerpoint/2010/main" val="680158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12</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21</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22</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23</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24</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25</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26</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27</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28</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29</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30</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13</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31</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32</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33</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34</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35</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36</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37</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38</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39</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40</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14</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41</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42</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43</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44</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45</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46</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47</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48</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49</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50</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15</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51</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52</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53</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54</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55</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56</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57</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58</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59</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60</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16</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61</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62</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17</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18</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19</a:t>
            </a:fld>
            <a:endParaRPr lang="en-IN"/>
          </a:p>
        </p:txBody>
      </p:sp>
    </p:spTree>
    <p:extLst>
      <p:ext uri="{BB962C8B-B14F-4D97-AF65-F5344CB8AC3E}">
        <p14:creationId xmlns:p14="http://schemas.microsoft.com/office/powerpoint/2010/main" val="4177915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E781A6-782A-42F1-A3AD-1B62A3A3BCB9}" type="slidenum">
              <a:rPr lang="en-IN" smtClean="0"/>
              <a:t>20</a:t>
            </a:fld>
            <a:endParaRPr lang="en-IN"/>
          </a:p>
        </p:txBody>
      </p:sp>
    </p:spTree>
    <p:extLst>
      <p:ext uri="{BB962C8B-B14F-4D97-AF65-F5344CB8AC3E}">
        <p14:creationId xmlns:p14="http://schemas.microsoft.com/office/powerpoint/2010/main" val="4177915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8/28/2024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virtualbox.org/wiki/Download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www.microsoft.com/resources/documentation/windows/xp/all/proddocs/en-us/boot_failsafe.mspx?mfr=true"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hyperlink" Target="http://www.microsoft.com/resources/documentation/windows/xp/all/proddocs/en-us/boot_failsafe.mspx?mfr=true"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docs.vmware.com/en/VMware-Fusion/13/com.vmware.fusion.using.doc/GUID-CFBFC91E-C682-4C04-9202-359A67C53300.html#GUID-CFBFC91E-C682-4C04-9202-359A67C53300"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docs.vmware.com/en/VMware-Fusion/13/com.vmware.fusion.using.doc/GUID-CFBFC91E-C682-4C04-9202-359A67C53300.html#GUID-CFBFC91E-C682-4C04-9202-359A67C53300"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docs.vmware.com/en/VMware-Fusion/13/com.vmware.fusion.using.doc/GUID-CFBFC91E-C682-4C04-9202-359A67C53300.html#GUID-CFBFC91E-C682-4C04-9202-359A67C53300"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simplilearn.com/areas-to-focus-while-upskilling-your-it-teams-article"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docs.vmware.com/en/VMware-Fusion/13/com.vmware.fusion.using.doc/GUID-2CE88716-DB0B-4612-AEFE-726E737E347B.html#GUID-2CE88716-DB0B-4612-AEFE-726E737E347B"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simplilearn.com/setting-up-virtual-machines-for-your-microsoft-azure-cloud-platform-article" TargetMode="Externa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simplilearn.com/what-is-bios-articl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Autofit/>
          </a:bodyPr>
          <a:lstStyle/>
          <a:p>
            <a:r>
              <a:rPr lang="en-IN" sz="5400" dirty="0" smtClean="0"/>
              <a:t>Principles of Virtualization</a:t>
            </a:r>
            <a:endParaRPr lang="en-IN" sz="5400" dirty="0"/>
          </a:p>
        </p:txBody>
      </p:sp>
      <p:sp>
        <p:nvSpPr>
          <p:cNvPr id="3" name="Subtitle 2"/>
          <p:cNvSpPr>
            <a:spLocks noGrp="1"/>
          </p:cNvSpPr>
          <p:nvPr>
            <p:ph type="subTitle" idx="1"/>
          </p:nvPr>
        </p:nvSpPr>
        <p:spPr>
          <a:xfrm>
            <a:off x="1371600" y="1219200"/>
            <a:ext cx="6400800" cy="914400"/>
          </a:xfrm>
        </p:spPr>
        <p:txBody>
          <a:bodyPr>
            <a:noAutofit/>
          </a:bodyPr>
          <a:lstStyle/>
          <a:p>
            <a:r>
              <a:rPr lang="en-IN" sz="4400" dirty="0"/>
              <a:t> </a:t>
            </a:r>
          </a:p>
          <a:p>
            <a:r>
              <a:rPr lang="en-IN" sz="4400" dirty="0" smtClean="0"/>
              <a:t>Unit-II</a:t>
            </a:r>
            <a:r>
              <a:rPr lang="en-IN" sz="4400" dirty="0"/>
              <a:t/>
            </a:r>
            <a:br>
              <a:rPr lang="en-IN" sz="4400" dirty="0"/>
            </a:br>
            <a:r>
              <a:rPr lang="en-US" sz="4400" b="1" dirty="0">
                <a:solidFill>
                  <a:srgbClr val="FF0000"/>
                </a:solidFill>
              </a:rPr>
              <a:t>Deploying And Managing An Enterprise Desktop And Presentation  Virtualization Environment</a:t>
            </a:r>
            <a:endParaRPr lang="en-IN" sz="4400" dirty="0">
              <a:solidFill>
                <a:srgbClr val="FF0000"/>
              </a:solidFill>
            </a:endParaRPr>
          </a:p>
        </p:txBody>
      </p:sp>
    </p:spTree>
    <p:extLst>
      <p:ext uri="{BB962C8B-B14F-4D97-AF65-F5344CB8AC3E}">
        <p14:creationId xmlns:p14="http://schemas.microsoft.com/office/powerpoint/2010/main" val="195164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2133600"/>
            <a:ext cx="8610600" cy="1384995"/>
          </a:xfrm>
          <a:prstGeom prst="rect">
            <a:avLst/>
          </a:prstGeom>
          <a:noFill/>
        </p:spPr>
        <p:txBody>
          <a:bodyPr wrap="square" rtlCol="0">
            <a:spAutoFit/>
          </a:bodyPr>
          <a:lstStyle/>
          <a:p>
            <a:r>
              <a:rPr lang="en-US" sz="2800" dirty="0" smtClean="0"/>
              <a:t>Configure </a:t>
            </a:r>
            <a:r>
              <a:rPr lang="en-US" sz="2800" dirty="0"/>
              <a:t>the BIOS to support hardware virtualization</a:t>
            </a:r>
            <a:r>
              <a:rPr lang="en-IN" sz="2800" dirty="0" smtClean="0">
                <a:solidFill>
                  <a:srgbClr val="FF0000"/>
                </a:solidFill>
              </a:rPr>
              <a:t>:</a:t>
            </a:r>
          </a:p>
          <a:p>
            <a:r>
              <a:rPr lang="en-IN" sz="2800" dirty="0" smtClean="0">
                <a:solidFill>
                  <a:srgbClr val="FF0000"/>
                </a:solidFill>
              </a:rPr>
              <a:t>Method </a:t>
            </a:r>
            <a:r>
              <a:rPr lang="en-IN" sz="2800" dirty="0">
                <a:solidFill>
                  <a:srgbClr val="FF0000"/>
                </a:solidFill>
              </a:rPr>
              <a:t>1:</a:t>
            </a:r>
          </a:p>
          <a:p>
            <a:endParaRPr lang="en-IN" sz="2800"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2971800"/>
            <a:ext cx="8252791"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922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2133600"/>
            <a:ext cx="8610600" cy="2246769"/>
          </a:xfrm>
          <a:prstGeom prst="rect">
            <a:avLst/>
          </a:prstGeom>
          <a:noFill/>
        </p:spPr>
        <p:txBody>
          <a:bodyPr wrap="square" rtlCol="0">
            <a:spAutoFit/>
          </a:bodyPr>
          <a:lstStyle/>
          <a:p>
            <a:r>
              <a:rPr lang="en-US" sz="2800" dirty="0" smtClean="0"/>
              <a:t>Configure </a:t>
            </a:r>
            <a:r>
              <a:rPr lang="en-US" sz="2800" dirty="0"/>
              <a:t>the BIOS to support hardware virtualization</a:t>
            </a:r>
            <a:r>
              <a:rPr lang="en-IN" sz="2800" dirty="0" smtClean="0">
                <a:solidFill>
                  <a:srgbClr val="FF0000"/>
                </a:solidFill>
              </a:rPr>
              <a:t>:</a:t>
            </a:r>
          </a:p>
          <a:p>
            <a:r>
              <a:rPr lang="en-IN" sz="2800" dirty="0">
                <a:solidFill>
                  <a:srgbClr val="FF0000"/>
                </a:solidFill>
              </a:rPr>
              <a:t>Method 2:</a:t>
            </a:r>
          </a:p>
          <a:p>
            <a:r>
              <a:rPr lang="en-IN" sz="2800" dirty="0"/>
              <a:t>Check the </a:t>
            </a:r>
            <a:r>
              <a:rPr lang="en-IN" sz="2800" dirty="0" smtClean="0"/>
              <a:t>Performance </a:t>
            </a:r>
          </a:p>
          <a:p>
            <a:r>
              <a:rPr lang="en-IN" sz="2800" dirty="0" smtClean="0"/>
              <a:t>Tab </a:t>
            </a:r>
            <a:r>
              <a:rPr lang="en-IN" sz="2800" dirty="0"/>
              <a:t>of the Task Manager</a:t>
            </a:r>
          </a:p>
          <a:p>
            <a:endParaRPr lang="en-IN" sz="2800"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199" y="2590800"/>
            <a:ext cx="4691269"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17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5509200"/>
          </a:xfrm>
          <a:prstGeom prst="rect">
            <a:avLst/>
          </a:prstGeom>
          <a:noFill/>
        </p:spPr>
        <p:txBody>
          <a:bodyPr wrap="square" rtlCol="0">
            <a:spAutoFit/>
          </a:bodyPr>
          <a:lstStyle/>
          <a:p>
            <a:r>
              <a:rPr lang="en-US" sz="2800" dirty="0" smtClean="0"/>
              <a:t>Configure </a:t>
            </a:r>
            <a:r>
              <a:rPr lang="en-US" sz="2800" dirty="0"/>
              <a:t>the BIOS to support hardware virtualization</a:t>
            </a:r>
            <a:r>
              <a:rPr lang="en-IN" sz="2800" dirty="0" smtClean="0">
                <a:solidFill>
                  <a:srgbClr val="FF0000"/>
                </a:solidFill>
              </a:rPr>
              <a:t>:</a:t>
            </a:r>
          </a:p>
          <a:p>
            <a:r>
              <a:rPr lang="en-IN" sz="2800" dirty="0">
                <a:solidFill>
                  <a:srgbClr val="FF0000"/>
                </a:solidFill>
              </a:rPr>
              <a:t>If Virtualization is Disabled, follow these steps to enable it in BIOS or UEFI settings</a:t>
            </a:r>
            <a:r>
              <a:rPr lang="en-IN" sz="2800" dirty="0" smtClean="0">
                <a:solidFill>
                  <a:srgbClr val="FF0000"/>
                </a:solidFill>
              </a:rPr>
              <a:t>.</a:t>
            </a:r>
          </a:p>
          <a:p>
            <a:r>
              <a:rPr lang="en-IN" sz="2400" dirty="0"/>
              <a:t>How to Enable Virtualization in BIOS?</a:t>
            </a:r>
          </a:p>
          <a:p>
            <a:pPr marL="514350" indent="-514350">
              <a:buFont typeface="+mj-lt"/>
              <a:buAutoNum type="arabicPeriod"/>
            </a:pPr>
            <a:r>
              <a:rPr lang="en-IN" sz="2400" dirty="0"/>
              <a:t>Reboot the computer</a:t>
            </a:r>
          </a:p>
          <a:p>
            <a:pPr marL="514350" indent="-514350">
              <a:buFont typeface="+mj-lt"/>
              <a:buAutoNum type="arabicPeriod"/>
            </a:pPr>
            <a:r>
              <a:rPr lang="en-IN" sz="2400" dirty="0"/>
              <a:t>While the system is restarting from a black screen, enter BIOS by pressing the hotkey. The hotkeys differ depending on the brand of the computer used. Usually F1, F2, F3, F10, Esc or Delete keys are the hotkeys to enter BIOS</a:t>
            </a:r>
          </a:p>
          <a:p>
            <a:pPr marL="514350" indent="-514350">
              <a:buFont typeface="+mj-lt"/>
              <a:buAutoNum type="arabicPeriod"/>
            </a:pPr>
            <a:r>
              <a:rPr lang="en-IN" sz="2400" dirty="0"/>
              <a:t>Navigate to Advanced Tab and press Enter to continue</a:t>
            </a:r>
          </a:p>
          <a:p>
            <a:pPr marL="514350" indent="-514350">
              <a:buFont typeface="+mj-lt"/>
              <a:buAutoNum type="arabicPeriod"/>
            </a:pPr>
            <a:r>
              <a:rPr lang="en-IN" sz="2400" dirty="0"/>
              <a:t>Select Virtualization and Enable</a:t>
            </a:r>
          </a:p>
          <a:p>
            <a:pPr marL="514350" indent="-514350">
              <a:buFont typeface="+mj-lt"/>
              <a:buAutoNum type="arabicPeriod"/>
            </a:pPr>
            <a:r>
              <a:rPr lang="en-IN" sz="2400" dirty="0"/>
              <a:t>Save changes and reboot the computer</a:t>
            </a:r>
          </a:p>
          <a:p>
            <a:pPr marL="514350" indent="-514350">
              <a:buFont typeface="+mj-lt"/>
              <a:buAutoNum type="arabicPeriod"/>
            </a:pPr>
            <a:r>
              <a:rPr lang="en-IN" sz="2400" dirty="0"/>
              <a:t>BIOS can also be accessed through Windows in Settings.</a:t>
            </a:r>
          </a:p>
          <a:p>
            <a:endParaRPr lang="en-IN"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321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2246769"/>
          </a:xfrm>
          <a:prstGeom prst="rect">
            <a:avLst/>
          </a:prstGeom>
          <a:noFill/>
        </p:spPr>
        <p:txBody>
          <a:bodyPr wrap="square" rtlCol="0">
            <a:spAutoFit/>
          </a:bodyPr>
          <a:lstStyle/>
          <a:p>
            <a:r>
              <a:rPr lang="en-US" sz="2800" dirty="0" smtClean="0"/>
              <a:t>Configure </a:t>
            </a:r>
            <a:r>
              <a:rPr lang="en-US" sz="2800" dirty="0"/>
              <a:t>the BIOS to support hardware virtualization</a:t>
            </a:r>
            <a:r>
              <a:rPr lang="en-IN" sz="2800" dirty="0" smtClean="0">
                <a:solidFill>
                  <a:srgbClr val="FF0000"/>
                </a:solidFill>
              </a:rPr>
              <a:t>:</a:t>
            </a:r>
          </a:p>
          <a:p>
            <a:r>
              <a:rPr lang="en-IN" sz="2800" dirty="0"/>
              <a:t>How to Enable Virtualization Windows 10?</a:t>
            </a:r>
          </a:p>
          <a:p>
            <a:pPr marL="514350" indent="-514350">
              <a:buAutoNum type="arabicPeriod"/>
            </a:pPr>
            <a:r>
              <a:rPr lang="en-IN" sz="2800" dirty="0" smtClean="0"/>
              <a:t>Go </a:t>
            </a:r>
            <a:r>
              <a:rPr lang="en-IN" sz="2800" dirty="0"/>
              <a:t>to Windows </a:t>
            </a:r>
            <a:r>
              <a:rPr lang="en-IN" sz="2800" dirty="0" smtClean="0"/>
              <a:t>Settings</a:t>
            </a:r>
          </a:p>
          <a:p>
            <a:pPr marL="514350" indent="-514350">
              <a:buFontTx/>
              <a:buAutoNum type="arabicPeriod"/>
            </a:pPr>
            <a:r>
              <a:rPr lang="en-IN" sz="2800" dirty="0"/>
              <a:t> Click on Update and Security</a:t>
            </a:r>
          </a:p>
          <a:p>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733800"/>
            <a:ext cx="8382000" cy="3058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378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1815882"/>
          </a:xfrm>
          <a:prstGeom prst="rect">
            <a:avLst/>
          </a:prstGeom>
          <a:noFill/>
        </p:spPr>
        <p:txBody>
          <a:bodyPr wrap="square" rtlCol="0">
            <a:spAutoFit/>
          </a:bodyPr>
          <a:lstStyle/>
          <a:p>
            <a:r>
              <a:rPr lang="en-US" sz="2800" dirty="0" smtClean="0"/>
              <a:t>Configure </a:t>
            </a:r>
            <a:r>
              <a:rPr lang="en-US" sz="2800" dirty="0"/>
              <a:t>the BIOS to support hardware virtualization</a:t>
            </a:r>
            <a:r>
              <a:rPr lang="en-IN" sz="2800" dirty="0" smtClean="0">
                <a:solidFill>
                  <a:srgbClr val="FF0000"/>
                </a:solidFill>
              </a:rPr>
              <a:t>:</a:t>
            </a:r>
          </a:p>
          <a:p>
            <a:r>
              <a:rPr lang="en-IN" sz="2800" dirty="0"/>
              <a:t>How to Enable Virtualization Windows 10?</a:t>
            </a:r>
          </a:p>
          <a:p>
            <a:r>
              <a:rPr lang="en-IN" sz="2800" dirty="0" smtClean="0"/>
              <a:t>3. Click </a:t>
            </a:r>
            <a:r>
              <a:rPr lang="en-IN" sz="2800" dirty="0"/>
              <a:t>on Restart Now from the Recovery Tab to enter Windows Recovery Environment</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990" y="3657600"/>
            <a:ext cx="594360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6348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3539430"/>
          </a:xfrm>
          <a:prstGeom prst="rect">
            <a:avLst/>
          </a:prstGeom>
          <a:noFill/>
        </p:spPr>
        <p:txBody>
          <a:bodyPr wrap="square" rtlCol="0">
            <a:spAutoFit/>
          </a:bodyPr>
          <a:lstStyle/>
          <a:p>
            <a:r>
              <a:rPr lang="en-US" sz="2800" dirty="0" smtClean="0"/>
              <a:t>Configure </a:t>
            </a:r>
            <a:r>
              <a:rPr lang="en-US" sz="2800" dirty="0"/>
              <a:t>the BIOS to support hardware virtualization</a:t>
            </a:r>
            <a:r>
              <a:rPr lang="en-IN" sz="2800" dirty="0" smtClean="0">
                <a:solidFill>
                  <a:srgbClr val="FF0000"/>
                </a:solidFill>
              </a:rPr>
              <a:t>:</a:t>
            </a:r>
          </a:p>
          <a:p>
            <a:r>
              <a:rPr lang="en-IN" sz="2800" dirty="0"/>
              <a:t>How to Enable Virtualization Windows 10</a:t>
            </a:r>
            <a:r>
              <a:rPr lang="en-IN" sz="2800" dirty="0" smtClean="0"/>
              <a:t>?</a:t>
            </a:r>
          </a:p>
          <a:p>
            <a:endParaRPr lang="en-IN" sz="2800" dirty="0"/>
          </a:p>
          <a:p>
            <a:r>
              <a:rPr lang="en-IN" sz="2800" dirty="0" smtClean="0"/>
              <a:t>4.Click </a:t>
            </a:r>
            <a:r>
              <a:rPr lang="en-IN" sz="2800" dirty="0"/>
              <a:t>Troubleshoot &gt; Advanced &gt; UEFI Firmware Settings.</a:t>
            </a:r>
          </a:p>
          <a:p>
            <a:r>
              <a:rPr lang="en-IN" sz="2800" dirty="0"/>
              <a:t>5. To continue, click Restart</a:t>
            </a:r>
          </a:p>
          <a:p>
            <a:r>
              <a:rPr lang="en-IN" sz="2800" dirty="0"/>
              <a:t>6. BIOS Settings will be displayed. Select Virtualization and enable it</a:t>
            </a:r>
          </a:p>
        </p:txBody>
      </p:sp>
    </p:spTree>
    <p:extLst>
      <p:ext uri="{BB962C8B-B14F-4D97-AF65-F5344CB8AC3E}">
        <p14:creationId xmlns:p14="http://schemas.microsoft.com/office/powerpoint/2010/main" val="325664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4832092"/>
          </a:xfrm>
          <a:prstGeom prst="rect">
            <a:avLst/>
          </a:prstGeom>
          <a:noFill/>
        </p:spPr>
        <p:txBody>
          <a:bodyPr wrap="square" rtlCol="0">
            <a:spAutoFit/>
          </a:bodyPr>
          <a:lstStyle/>
          <a:p>
            <a:r>
              <a:rPr lang="en-IN" sz="2800" dirty="0">
                <a:solidFill>
                  <a:srgbClr val="FF0000"/>
                </a:solidFill>
              </a:rPr>
              <a:t>How to Enable Virtualization without BIOS?</a:t>
            </a:r>
          </a:p>
          <a:p>
            <a:r>
              <a:rPr lang="en-IN" sz="2800" dirty="0"/>
              <a:t>To enable Virtualization without opening BIOS, follow these steps:</a:t>
            </a:r>
          </a:p>
          <a:p>
            <a:pPr marL="514350" indent="-514350">
              <a:buFont typeface="+mj-lt"/>
              <a:buAutoNum type="arabicPeriod"/>
            </a:pPr>
            <a:r>
              <a:rPr lang="en-IN" sz="2800" dirty="0"/>
              <a:t>Navigate to the Security tab and press Enter on CPU Setup</a:t>
            </a:r>
          </a:p>
          <a:p>
            <a:pPr marL="514350" indent="-514350">
              <a:buFont typeface="+mj-lt"/>
              <a:buAutoNum type="arabicPeriod"/>
            </a:pPr>
            <a:r>
              <a:rPr lang="en-IN" sz="2800" dirty="0"/>
              <a:t>Select Intel(R) Virtualization Technology and press Enter</a:t>
            </a:r>
          </a:p>
          <a:p>
            <a:pPr marL="514350" indent="-514350">
              <a:buFont typeface="+mj-lt"/>
              <a:buAutoNum type="arabicPeriod"/>
            </a:pPr>
            <a:r>
              <a:rPr lang="en-IN" sz="2800" dirty="0"/>
              <a:t>Choose Enable and press Enter</a:t>
            </a:r>
          </a:p>
          <a:p>
            <a:pPr marL="514350" indent="-514350">
              <a:buFont typeface="+mj-lt"/>
              <a:buAutoNum type="arabicPeriod"/>
            </a:pPr>
            <a:r>
              <a:rPr lang="en-IN" sz="2800" dirty="0"/>
              <a:t>Press F10</a:t>
            </a:r>
          </a:p>
          <a:p>
            <a:pPr marL="514350" indent="-514350">
              <a:buFont typeface="+mj-lt"/>
              <a:buAutoNum type="arabicPeriod"/>
            </a:pPr>
            <a:r>
              <a:rPr lang="en-IN" sz="2800" dirty="0"/>
              <a:t>Press Enter to select Yes to save the settings and Boot into Windows</a:t>
            </a:r>
          </a:p>
        </p:txBody>
      </p:sp>
    </p:spTree>
    <p:extLst>
      <p:ext uri="{BB962C8B-B14F-4D97-AF65-F5344CB8AC3E}">
        <p14:creationId xmlns:p14="http://schemas.microsoft.com/office/powerpoint/2010/main" val="148382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3847207"/>
          </a:xfrm>
          <a:prstGeom prst="rect">
            <a:avLst/>
          </a:prstGeom>
          <a:noFill/>
        </p:spPr>
        <p:txBody>
          <a:bodyPr wrap="square" rtlCol="0">
            <a:spAutoFit/>
          </a:bodyPr>
          <a:lstStyle/>
          <a:p>
            <a:r>
              <a:rPr lang="en-US" sz="2800" dirty="0">
                <a:solidFill>
                  <a:srgbClr val="FF0000"/>
                </a:solidFill>
              </a:rPr>
              <a:t>Install and configure Windows Virtual </a:t>
            </a:r>
            <a:r>
              <a:rPr lang="en-US" sz="2800" dirty="0" smtClean="0">
                <a:solidFill>
                  <a:srgbClr val="FF0000"/>
                </a:solidFill>
              </a:rPr>
              <a:t>PC:</a:t>
            </a:r>
          </a:p>
          <a:p>
            <a:r>
              <a:rPr lang="en-IN" sz="2400" b="1" dirty="0"/>
              <a:t>What you need:</a:t>
            </a:r>
            <a:r>
              <a:rPr lang="en-IN" sz="2400" dirty="0"/>
              <a:t/>
            </a:r>
            <a:br>
              <a:rPr lang="en-IN" sz="2400" dirty="0"/>
            </a:br>
            <a:r>
              <a:rPr lang="en-IN" sz="2400" dirty="0"/>
              <a:t/>
            </a:r>
            <a:br>
              <a:rPr lang="en-IN" sz="2400" dirty="0"/>
            </a:br>
            <a:r>
              <a:rPr lang="en-IN" sz="2400" dirty="0"/>
              <a:t>  </a:t>
            </a:r>
            <a:r>
              <a:rPr lang="en-IN" sz="2400" dirty="0" smtClean="0"/>
              <a:t> </a:t>
            </a:r>
            <a:r>
              <a:rPr lang="en-IN" sz="2400" dirty="0"/>
              <a:t>1) A computer with a processor that supports Virtualization.</a:t>
            </a:r>
            <a:r>
              <a:rPr lang="en-IN" sz="2400" dirty="0"/>
              <a:t/>
            </a:r>
            <a:br>
              <a:rPr lang="en-IN" sz="2400" dirty="0"/>
            </a:br>
            <a:r>
              <a:rPr lang="en-IN" sz="2400" dirty="0"/>
              <a:t>   </a:t>
            </a:r>
            <a:r>
              <a:rPr lang="en-IN" sz="2400" dirty="0" smtClean="0"/>
              <a:t>2</a:t>
            </a:r>
            <a:r>
              <a:rPr lang="en-IN" sz="2400" dirty="0"/>
              <a:t>) At least 8-20 GB of disk space(depends on what OS you are installing) and 1 GB of RAM.</a:t>
            </a:r>
            <a:r>
              <a:rPr lang="en-IN" sz="2400" dirty="0"/>
              <a:t/>
            </a:r>
            <a:br>
              <a:rPr lang="en-IN" sz="2400" dirty="0"/>
            </a:br>
            <a:r>
              <a:rPr lang="en-IN" sz="2400" dirty="0"/>
              <a:t>  </a:t>
            </a:r>
            <a:r>
              <a:rPr lang="en-IN" sz="2400" dirty="0" smtClean="0"/>
              <a:t> </a:t>
            </a:r>
            <a:r>
              <a:rPr lang="en-IN" sz="2400" dirty="0"/>
              <a:t>3) Installation Media: You must have the CD/DVD or the .</a:t>
            </a:r>
            <a:r>
              <a:rPr lang="en-IN" sz="2400" dirty="0" err="1"/>
              <a:t>iso</a:t>
            </a:r>
            <a:r>
              <a:rPr lang="en-IN" sz="2400" dirty="0"/>
              <a:t> file.</a:t>
            </a:r>
            <a:r>
              <a:rPr lang="en-IN" sz="2400" dirty="0"/>
              <a:t/>
            </a:r>
            <a:br>
              <a:rPr lang="en-IN" sz="2400" dirty="0"/>
            </a:br>
            <a:r>
              <a:rPr lang="en-IN" sz="2400" dirty="0"/>
              <a:t>   </a:t>
            </a:r>
            <a:r>
              <a:rPr lang="en-IN" sz="2400" dirty="0" smtClean="0"/>
              <a:t>4</a:t>
            </a:r>
            <a:r>
              <a:rPr lang="en-IN" sz="2400" dirty="0"/>
              <a:t>) If you are creating a VM that runs Windows you will need the Product Key.</a:t>
            </a:r>
            <a:r>
              <a:rPr lang="en-IN" sz="2400" dirty="0"/>
              <a:t/>
            </a:r>
            <a:br>
              <a:rPr lang="en-IN" sz="2400" dirty="0"/>
            </a:br>
            <a:r>
              <a:rPr lang="en-IN" sz="2400" dirty="0"/>
              <a:t>  </a:t>
            </a:r>
            <a:r>
              <a:rPr lang="en-IN" sz="2400" dirty="0" smtClean="0"/>
              <a:t> </a:t>
            </a:r>
            <a:r>
              <a:rPr lang="en-IN" sz="2400" dirty="0"/>
              <a:t>5) An internet connection or the </a:t>
            </a:r>
            <a:r>
              <a:rPr lang="en-IN" sz="2400" dirty="0" err="1"/>
              <a:t>VirtualBox</a:t>
            </a:r>
            <a:r>
              <a:rPr lang="en-IN" sz="2400" dirty="0"/>
              <a:t> installation file.</a:t>
            </a:r>
            <a:endParaRPr lang="en-IN" sz="2400" dirty="0">
              <a:solidFill>
                <a:srgbClr val="FF0000"/>
              </a:solidFill>
            </a:endParaRPr>
          </a:p>
        </p:txBody>
      </p:sp>
    </p:spTree>
    <p:extLst>
      <p:ext uri="{BB962C8B-B14F-4D97-AF65-F5344CB8AC3E}">
        <p14:creationId xmlns:p14="http://schemas.microsoft.com/office/powerpoint/2010/main" val="505595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4955203"/>
          </a:xfrm>
          <a:prstGeom prst="rect">
            <a:avLst/>
          </a:prstGeom>
          <a:noFill/>
        </p:spPr>
        <p:txBody>
          <a:bodyPr wrap="square" rtlCol="0">
            <a:spAutoFit/>
          </a:bodyPr>
          <a:lstStyle/>
          <a:p>
            <a:r>
              <a:rPr lang="en-US" sz="2800" dirty="0">
                <a:solidFill>
                  <a:srgbClr val="FF0000"/>
                </a:solidFill>
              </a:rPr>
              <a:t>Install and configure Windows Virtual </a:t>
            </a:r>
            <a:r>
              <a:rPr lang="en-US" sz="2800" dirty="0" smtClean="0">
                <a:solidFill>
                  <a:srgbClr val="FF0000"/>
                </a:solidFill>
              </a:rPr>
              <a:t>PC:</a:t>
            </a:r>
          </a:p>
          <a:p>
            <a:r>
              <a:rPr lang="en-IN" sz="2400" b="1" dirty="0"/>
              <a:t>Step 1: Download and Install </a:t>
            </a:r>
            <a:r>
              <a:rPr lang="en-IN" sz="2400" b="1" dirty="0" err="1"/>
              <a:t>VirtualBox</a:t>
            </a:r>
            <a:endParaRPr lang="en-IN" sz="2400" b="1" dirty="0"/>
          </a:p>
          <a:p>
            <a:r>
              <a:rPr lang="en-IN" sz="2400" dirty="0"/>
              <a:t>Download </a:t>
            </a:r>
            <a:r>
              <a:rPr lang="en-IN" sz="2400" dirty="0" err="1"/>
              <a:t>VirtualBox</a:t>
            </a:r>
            <a:r>
              <a:rPr lang="en-IN" sz="2400" dirty="0"/>
              <a:t> from </a:t>
            </a:r>
            <a:r>
              <a:rPr lang="en-IN" sz="2400" u="sng" dirty="0">
                <a:hlinkClick r:id="rId3"/>
              </a:rPr>
              <a:t>https://www.virtualbox.org/wiki/Downloads</a:t>
            </a:r>
            <a:r>
              <a:rPr lang="en-IN" sz="2400" dirty="0"/>
              <a:t>. Select the version for your Operating System.</a:t>
            </a:r>
            <a:r>
              <a:rPr lang="en-IN" sz="2400" dirty="0"/>
              <a:t/>
            </a:r>
            <a:br>
              <a:rPr lang="en-IN" sz="2400" dirty="0"/>
            </a:br>
            <a:r>
              <a:rPr lang="en-IN" sz="2400" dirty="0"/>
              <a:t/>
            </a:r>
            <a:br>
              <a:rPr lang="en-IN" sz="2400" dirty="0"/>
            </a:br>
            <a:r>
              <a:rPr lang="en-IN" sz="2400" dirty="0"/>
              <a:t>Install </a:t>
            </a:r>
            <a:r>
              <a:rPr lang="en-IN" sz="2400" dirty="0" err="1"/>
              <a:t>VirtualBox</a:t>
            </a:r>
            <a:r>
              <a:rPr lang="en-IN" sz="2400" dirty="0"/>
              <a:t>. </a:t>
            </a:r>
            <a:r>
              <a:rPr lang="en-IN" sz="2400" dirty="0"/>
              <a:t/>
            </a:r>
            <a:br>
              <a:rPr lang="en-IN" sz="2400" dirty="0"/>
            </a:br>
            <a:r>
              <a:rPr lang="en-IN" sz="2400" dirty="0"/>
              <a:t>   </a:t>
            </a:r>
            <a:r>
              <a:rPr lang="en-IN" sz="2400" dirty="0"/>
              <a:t/>
            </a:r>
            <a:br>
              <a:rPr lang="en-IN" sz="2400" dirty="0"/>
            </a:br>
            <a:r>
              <a:rPr lang="en-IN" sz="2400" dirty="0" smtClean="0"/>
              <a:t> </a:t>
            </a:r>
            <a:r>
              <a:rPr lang="en-IN" sz="2400" dirty="0"/>
              <a:t>Keep all of the default settings.</a:t>
            </a:r>
            <a:r>
              <a:rPr lang="en-IN" sz="2400" dirty="0"/>
              <a:t/>
            </a:r>
            <a:br>
              <a:rPr lang="en-IN" sz="2400" dirty="0"/>
            </a:br>
            <a:r>
              <a:rPr lang="en-IN" sz="2400" dirty="0" smtClean="0"/>
              <a:t> </a:t>
            </a:r>
            <a:r>
              <a:rPr lang="en-IN" sz="2400" dirty="0"/>
              <a:t>You will be prompted to </a:t>
            </a:r>
            <a:endParaRPr lang="en-IN" sz="2400" dirty="0" smtClean="0"/>
          </a:p>
          <a:p>
            <a:r>
              <a:rPr lang="en-IN" sz="2400" dirty="0" smtClean="0"/>
              <a:t>install </a:t>
            </a:r>
            <a:r>
              <a:rPr lang="en-IN" sz="2400" dirty="0"/>
              <a:t>several Oracle components</a:t>
            </a:r>
            <a:r>
              <a:rPr lang="en-IN" sz="2400" dirty="0" smtClean="0"/>
              <a:t>.</a:t>
            </a:r>
          </a:p>
          <a:p>
            <a:r>
              <a:rPr lang="en-IN" sz="2400" dirty="0" smtClean="0"/>
              <a:t> </a:t>
            </a:r>
            <a:r>
              <a:rPr lang="en-IN" sz="2400" dirty="0"/>
              <a:t>Install all of them.</a:t>
            </a:r>
            <a:r>
              <a:rPr lang="en-IN" sz="2400" dirty="0"/>
              <a:t/>
            </a:r>
            <a:br>
              <a:rPr lang="en-IN" sz="2400" dirty="0"/>
            </a:br>
            <a:r>
              <a:rPr lang="en-IN" sz="2400" dirty="0"/>
              <a:t> </a:t>
            </a:r>
            <a:endParaRPr lang="en-IN" sz="2400" dirty="0">
              <a:solidFill>
                <a:srgbClr val="FF0000"/>
              </a:solidFill>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476579"/>
            <a:ext cx="3909391" cy="334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862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4955203"/>
          </a:xfrm>
          <a:prstGeom prst="rect">
            <a:avLst/>
          </a:prstGeom>
          <a:noFill/>
        </p:spPr>
        <p:txBody>
          <a:bodyPr wrap="square" rtlCol="0">
            <a:spAutoFit/>
          </a:bodyPr>
          <a:lstStyle/>
          <a:p>
            <a:r>
              <a:rPr lang="en-US" sz="2800" dirty="0">
                <a:solidFill>
                  <a:srgbClr val="FF0000"/>
                </a:solidFill>
              </a:rPr>
              <a:t>Install and configure Windows Virtual </a:t>
            </a:r>
            <a:r>
              <a:rPr lang="en-US" sz="2800" dirty="0" smtClean="0">
                <a:solidFill>
                  <a:srgbClr val="FF0000"/>
                </a:solidFill>
              </a:rPr>
              <a:t>PC:</a:t>
            </a:r>
          </a:p>
          <a:p>
            <a:r>
              <a:rPr lang="en-IN" sz="2400" b="1" dirty="0"/>
              <a:t>Step 2: Create a Virtual Machine</a:t>
            </a:r>
          </a:p>
          <a:p>
            <a:r>
              <a:rPr lang="en-IN" sz="2400" dirty="0"/>
              <a:t>Start </a:t>
            </a:r>
            <a:r>
              <a:rPr lang="en-IN" sz="2400" dirty="0" err="1"/>
              <a:t>VirtualBox</a:t>
            </a:r>
            <a:r>
              <a:rPr lang="en-IN" sz="2400" dirty="0"/>
              <a:t> and Click on 'New' in the menu.</a:t>
            </a:r>
            <a:r>
              <a:rPr lang="en-IN" sz="2400" dirty="0"/>
              <a:t/>
            </a:r>
            <a:br>
              <a:rPr lang="en-IN" sz="2400" dirty="0"/>
            </a:br>
            <a:r>
              <a:rPr lang="en-IN" sz="2400" dirty="0"/>
              <a:t/>
            </a:r>
            <a:br>
              <a:rPr lang="en-IN" sz="2400" dirty="0"/>
            </a:br>
            <a:r>
              <a:rPr lang="en-IN" sz="2400" dirty="0"/>
              <a:t>Enter the Name of your VM. </a:t>
            </a:r>
            <a:endParaRPr lang="en-IN" sz="2400" dirty="0" smtClean="0"/>
          </a:p>
          <a:p>
            <a:r>
              <a:rPr lang="en-IN" sz="2400" dirty="0" smtClean="0"/>
              <a:t>This </a:t>
            </a:r>
            <a:r>
              <a:rPr lang="en-IN" sz="2400" dirty="0"/>
              <a:t>is how you will identify </a:t>
            </a:r>
            <a:endParaRPr lang="en-IN" sz="2400" dirty="0" smtClean="0"/>
          </a:p>
          <a:p>
            <a:r>
              <a:rPr lang="en-IN" sz="2400" dirty="0" smtClean="0"/>
              <a:t>it </a:t>
            </a:r>
            <a:r>
              <a:rPr lang="en-IN" sz="2400" dirty="0"/>
              <a:t>in </a:t>
            </a:r>
            <a:r>
              <a:rPr lang="en-IN" sz="2400" dirty="0" err="1"/>
              <a:t>VirtualBox</a:t>
            </a:r>
            <a:r>
              <a:rPr lang="en-IN" sz="2400" dirty="0"/>
              <a:t> so </a:t>
            </a:r>
            <a:r>
              <a:rPr lang="en-IN" sz="2400" dirty="0" smtClean="0"/>
              <a:t>name</a:t>
            </a:r>
          </a:p>
          <a:p>
            <a:r>
              <a:rPr lang="en-IN" sz="2400" dirty="0" smtClean="0"/>
              <a:t> </a:t>
            </a:r>
            <a:r>
              <a:rPr lang="en-IN" sz="2400" dirty="0"/>
              <a:t>it something meaningful to you.</a:t>
            </a:r>
            <a:r>
              <a:rPr lang="en-IN" sz="2400" dirty="0"/>
              <a:t/>
            </a:r>
            <a:br>
              <a:rPr lang="en-IN" sz="2400" dirty="0"/>
            </a:br>
            <a:r>
              <a:rPr lang="en-IN" sz="2400" dirty="0"/>
              <a:t/>
            </a:r>
            <a:br>
              <a:rPr lang="en-IN" sz="2400" dirty="0"/>
            </a:br>
            <a:r>
              <a:rPr lang="en-IN" sz="2400" dirty="0"/>
              <a:t>Select Type and Version. </a:t>
            </a:r>
            <a:endParaRPr lang="en-IN" sz="2400" dirty="0" smtClean="0"/>
          </a:p>
          <a:p>
            <a:r>
              <a:rPr lang="en-IN" sz="2400" dirty="0" smtClean="0"/>
              <a:t>This </a:t>
            </a:r>
            <a:r>
              <a:rPr lang="en-IN" sz="2400" dirty="0"/>
              <a:t>depends on what </a:t>
            </a:r>
            <a:endParaRPr lang="en-IN" sz="2400" dirty="0" smtClean="0"/>
          </a:p>
          <a:p>
            <a:r>
              <a:rPr lang="en-IN" sz="2400" dirty="0" smtClean="0"/>
              <a:t>OS </a:t>
            </a:r>
            <a:r>
              <a:rPr lang="en-IN" sz="2400" dirty="0"/>
              <a:t>you are installing. </a:t>
            </a:r>
            <a:r>
              <a:rPr lang="en-IN" sz="2400" dirty="0"/>
              <a:t/>
            </a:r>
            <a:br>
              <a:rPr lang="en-IN" sz="2400" dirty="0"/>
            </a:br>
            <a:r>
              <a:rPr lang="en-IN" sz="2400" dirty="0"/>
              <a:t> </a:t>
            </a:r>
            <a:endParaRPr lang="en-IN" sz="2400" dirty="0">
              <a:solidFill>
                <a:srgbClr val="FF000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2841" y="3212824"/>
            <a:ext cx="40957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545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801906"/>
            <a:ext cx="8610600" cy="5693866"/>
          </a:xfrm>
          <a:prstGeom prst="rect">
            <a:avLst/>
          </a:prstGeom>
          <a:noFill/>
        </p:spPr>
        <p:txBody>
          <a:bodyPr wrap="square" rtlCol="0">
            <a:spAutoFit/>
          </a:bodyPr>
          <a:lstStyle/>
          <a:p>
            <a:r>
              <a:rPr lang="en-IN" sz="2800" dirty="0">
                <a:solidFill>
                  <a:srgbClr val="FF0000"/>
                </a:solidFill>
              </a:rPr>
              <a:t>Why Should You Enable Virtualization</a:t>
            </a:r>
            <a:r>
              <a:rPr lang="en-IN" sz="2800" dirty="0"/>
              <a:t>?</a:t>
            </a:r>
          </a:p>
          <a:p>
            <a:r>
              <a:rPr lang="en-IN" sz="2800" dirty="0"/>
              <a:t>Virtualization can increase scalability while reducing costs. Some of the benefits that enabling virtualization can bring to an organization are</a:t>
            </a:r>
            <a:r>
              <a:rPr lang="en-IN" sz="2800" dirty="0" smtClean="0"/>
              <a:t>:</a:t>
            </a:r>
          </a:p>
          <a:p>
            <a:r>
              <a:rPr lang="en-IN" sz="2800" dirty="0" smtClean="0">
                <a:solidFill>
                  <a:srgbClr val="FFFF00"/>
                </a:solidFill>
              </a:rPr>
              <a:t>Cost </a:t>
            </a:r>
            <a:r>
              <a:rPr lang="en-IN" sz="2800" dirty="0">
                <a:solidFill>
                  <a:srgbClr val="FFFF00"/>
                </a:solidFill>
              </a:rPr>
              <a:t>Savings </a:t>
            </a:r>
            <a:r>
              <a:rPr lang="en-IN" sz="2800" dirty="0"/>
              <a:t>– When you enable virtualization, a single physical server is replaced by multiple virtual machines thereby reducing idle compute time and promoting optimum utilization of resources. Personnel time to manage can be alleviated through improved server utilization. By enabling virtualization, organizations facing resource crunch can do away with multiple servers. </a:t>
            </a:r>
            <a:endParaRPr lang="en-IN" sz="2800" dirty="0" smtClean="0"/>
          </a:p>
          <a:p>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027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4585871"/>
          </a:xfrm>
          <a:prstGeom prst="rect">
            <a:avLst/>
          </a:prstGeom>
          <a:noFill/>
        </p:spPr>
        <p:txBody>
          <a:bodyPr wrap="square" rtlCol="0">
            <a:spAutoFit/>
          </a:bodyPr>
          <a:lstStyle/>
          <a:p>
            <a:r>
              <a:rPr lang="en-US" sz="2800" dirty="0">
                <a:solidFill>
                  <a:srgbClr val="FF0000"/>
                </a:solidFill>
              </a:rPr>
              <a:t>Install and configure Windows Virtual </a:t>
            </a:r>
            <a:r>
              <a:rPr lang="en-US" sz="2800" dirty="0" smtClean="0">
                <a:solidFill>
                  <a:srgbClr val="FF0000"/>
                </a:solidFill>
              </a:rPr>
              <a:t>PC:</a:t>
            </a:r>
          </a:p>
          <a:p>
            <a:r>
              <a:rPr lang="en-IN" sz="2400" b="1" dirty="0"/>
              <a:t>Step 3: Allocate Memory</a:t>
            </a:r>
          </a:p>
          <a:p>
            <a:r>
              <a:rPr lang="en-IN" sz="2400" dirty="0"/>
              <a:t>This depends on how much </a:t>
            </a:r>
            <a:endParaRPr lang="en-IN" sz="2400" dirty="0" smtClean="0"/>
          </a:p>
          <a:p>
            <a:r>
              <a:rPr lang="en-IN" sz="2400" dirty="0" smtClean="0"/>
              <a:t>memory </a:t>
            </a:r>
            <a:r>
              <a:rPr lang="en-IN" sz="2400" dirty="0"/>
              <a:t>you have on your </a:t>
            </a:r>
            <a:endParaRPr lang="en-IN" sz="2400" dirty="0" smtClean="0"/>
          </a:p>
          <a:p>
            <a:r>
              <a:rPr lang="en-IN" sz="2400" dirty="0" smtClean="0"/>
              <a:t>host </a:t>
            </a:r>
            <a:r>
              <a:rPr lang="en-IN" sz="2400" dirty="0"/>
              <a:t>computer. Never allocate </a:t>
            </a:r>
            <a:endParaRPr lang="en-IN" sz="2400" dirty="0" smtClean="0"/>
          </a:p>
          <a:p>
            <a:r>
              <a:rPr lang="en-IN" sz="2400" dirty="0" smtClean="0"/>
              <a:t>more </a:t>
            </a:r>
            <a:r>
              <a:rPr lang="en-IN" sz="2400" dirty="0"/>
              <a:t>than half of your available RAM.</a:t>
            </a:r>
            <a:r>
              <a:rPr lang="en-IN" sz="2400" dirty="0"/>
              <a:t/>
            </a:r>
            <a:br>
              <a:rPr lang="en-IN" sz="2400" dirty="0"/>
            </a:br>
            <a:r>
              <a:rPr lang="en-IN" sz="2400" dirty="0"/>
              <a:t/>
            </a:r>
            <a:br>
              <a:rPr lang="en-IN" sz="2400" dirty="0"/>
            </a:br>
            <a:r>
              <a:rPr lang="en-IN" sz="2400" dirty="0"/>
              <a:t>If you are creating a Windows </a:t>
            </a:r>
            <a:r>
              <a:rPr lang="en-IN" sz="2400" dirty="0" smtClean="0"/>
              <a:t>VM</a:t>
            </a:r>
          </a:p>
          <a:p>
            <a:r>
              <a:rPr lang="en-IN" sz="2400" dirty="0" smtClean="0"/>
              <a:t> </a:t>
            </a:r>
            <a:r>
              <a:rPr lang="en-IN" sz="2400" dirty="0"/>
              <a:t>I recommend at least (1-2 GB)</a:t>
            </a:r>
            <a:r>
              <a:rPr lang="en-IN" sz="2400" dirty="0"/>
              <a:t/>
            </a:r>
            <a:br>
              <a:rPr lang="en-IN" sz="2400" dirty="0"/>
            </a:br>
            <a:r>
              <a:rPr lang="en-IN" sz="2400" dirty="0"/>
              <a:t>If you are creating a Linux VM </a:t>
            </a:r>
            <a:endParaRPr lang="en-IN" sz="2400" dirty="0" smtClean="0"/>
          </a:p>
          <a:p>
            <a:r>
              <a:rPr lang="en-IN" sz="2400" dirty="0" smtClean="0"/>
              <a:t>I </a:t>
            </a:r>
            <a:r>
              <a:rPr lang="en-IN" sz="2400" dirty="0"/>
              <a:t>recommend at least (512 MB)</a:t>
            </a:r>
            <a:r>
              <a:rPr lang="en-IN" sz="2400" dirty="0"/>
              <a:t/>
            </a:r>
            <a:br>
              <a:rPr lang="en-IN" sz="2400" dirty="0"/>
            </a:br>
            <a:r>
              <a:rPr lang="en-IN" sz="2400" dirty="0"/>
              <a:t> </a:t>
            </a:r>
            <a:endParaRPr lang="en-IN" sz="2400" dirty="0">
              <a:solidFill>
                <a:srgbClr val="FF0000"/>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0992" y="3124200"/>
            <a:ext cx="3833191"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63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4216539"/>
          </a:xfrm>
          <a:prstGeom prst="rect">
            <a:avLst/>
          </a:prstGeom>
          <a:noFill/>
        </p:spPr>
        <p:txBody>
          <a:bodyPr wrap="square" rtlCol="0">
            <a:spAutoFit/>
          </a:bodyPr>
          <a:lstStyle/>
          <a:p>
            <a:r>
              <a:rPr lang="en-US" sz="2800" dirty="0">
                <a:solidFill>
                  <a:srgbClr val="FF0000"/>
                </a:solidFill>
              </a:rPr>
              <a:t>Install and configure Windows Virtual </a:t>
            </a:r>
            <a:r>
              <a:rPr lang="en-US" sz="2800" dirty="0" smtClean="0">
                <a:solidFill>
                  <a:srgbClr val="FF0000"/>
                </a:solidFill>
              </a:rPr>
              <a:t>PC:</a:t>
            </a:r>
          </a:p>
          <a:p>
            <a:r>
              <a:rPr lang="en-IN" sz="2400" b="1" dirty="0"/>
              <a:t>Step 4: Setup the Hard Drive</a:t>
            </a:r>
          </a:p>
          <a:p>
            <a:r>
              <a:rPr lang="en-IN" sz="2400" dirty="0"/>
              <a:t/>
            </a:r>
            <a:br>
              <a:rPr lang="en-IN" sz="2400" dirty="0"/>
            </a:br>
            <a:r>
              <a:rPr lang="en-IN" sz="2400" dirty="0"/>
              <a:t>If you already have an </a:t>
            </a:r>
            <a:r>
              <a:rPr lang="en-IN" sz="2400" dirty="0" smtClean="0"/>
              <a:t>existing</a:t>
            </a:r>
          </a:p>
          <a:p>
            <a:r>
              <a:rPr lang="en-IN" sz="2400" dirty="0" smtClean="0"/>
              <a:t> </a:t>
            </a:r>
            <a:r>
              <a:rPr lang="en-IN" sz="2400" dirty="0"/>
              <a:t>VM that you want to add </a:t>
            </a:r>
            <a:endParaRPr lang="en-IN" sz="2400" dirty="0" smtClean="0"/>
          </a:p>
          <a:p>
            <a:r>
              <a:rPr lang="en-IN" sz="2400" dirty="0" smtClean="0"/>
              <a:t>select </a:t>
            </a:r>
            <a:r>
              <a:rPr lang="en-IN" sz="2400" dirty="0"/>
              <a:t>"Use an existing </a:t>
            </a:r>
            <a:r>
              <a:rPr lang="en-IN" sz="2400" dirty="0" smtClean="0"/>
              <a:t>Virtual</a:t>
            </a:r>
          </a:p>
          <a:p>
            <a:r>
              <a:rPr lang="en-IN" sz="2400" dirty="0" smtClean="0"/>
              <a:t> </a:t>
            </a:r>
            <a:r>
              <a:rPr lang="en-IN" sz="2400" dirty="0"/>
              <a:t>hard drive file."</a:t>
            </a:r>
            <a:r>
              <a:rPr lang="en-IN" sz="2400" dirty="0"/>
              <a:t/>
            </a:r>
            <a:br>
              <a:rPr lang="en-IN" sz="2400" dirty="0"/>
            </a:br>
            <a:r>
              <a:rPr lang="en-IN" sz="2400" dirty="0"/>
              <a:t> </a:t>
            </a:r>
            <a:r>
              <a:rPr lang="en-IN" sz="2400" dirty="0"/>
              <a:t/>
            </a:r>
            <a:br>
              <a:rPr lang="en-IN" sz="2400" dirty="0"/>
            </a:br>
            <a:r>
              <a:rPr lang="en-IN" sz="2400" dirty="0"/>
              <a:t>Otherwise select "Create a </a:t>
            </a:r>
            <a:endParaRPr lang="en-IN" sz="2400" dirty="0" smtClean="0"/>
          </a:p>
          <a:p>
            <a:r>
              <a:rPr lang="en-IN" sz="2400" dirty="0" smtClean="0"/>
              <a:t>virtual </a:t>
            </a:r>
            <a:r>
              <a:rPr lang="en-IN" sz="2400" dirty="0"/>
              <a:t>hard drive now."</a:t>
            </a:r>
            <a:r>
              <a:rPr lang="en-IN" sz="2400" dirty="0"/>
              <a:t/>
            </a:r>
            <a:br>
              <a:rPr lang="en-IN" sz="2400" dirty="0"/>
            </a:br>
            <a:r>
              <a:rPr lang="en-IN" sz="2400" dirty="0"/>
              <a:t> </a:t>
            </a:r>
            <a:endParaRPr lang="en-IN" sz="2400" dirty="0">
              <a:solidFill>
                <a:srgbClr val="FF0000"/>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862" y="2895600"/>
            <a:ext cx="40957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423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3108543"/>
          </a:xfrm>
          <a:prstGeom prst="rect">
            <a:avLst/>
          </a:prstGeom>
          <a:noFill/>
        </p:spPr>
        <p:txBody>
          <a:bodyPr wrap="square" rtlCol="0">
            <a:spAutoFit/>
          </a:bodyPr>
          <a:lstStyle/>
          <a:p>
            <a:r>
              <a:rPr lang="en-US" sz="2800" dirty="0">
                <a:solidFill>
                  <a:srgbClr val="FF0000"/>
                </a:solidFill>
              </a:rPr>
              <a:t>Install and configure Windows Virtual </a:t>
            </a:r>
            <a:r>
              <a:rPr lang="en-US" sz="2800" dirty="0" smtClean="0">
                <a:solidFill>
                  <a:srgbClr val="FF0000"/>
                </a:solidFill>
              </a:rPr>
              <a:t>PC:</a:t>
            </a:r>
          </a:p>
          <a:p>
            <a:r>
              <a:rPr lang="en-IN" sz="2400" b="1" dirty="0"/>
              <a:t>Step 5: Select Hard Drive File Type</a:t>
            </a:r>
          </a:p>
          <a:p>
            <a:r>
              <a:rPr lang="en-IN" sz="2400" dirty="0"/>
              <a:t/>
            </a:r>
            <a:br>
              <a:rPr lang="en-IN" sz="2400" dirty="0"/>
            </a:br>
            <a:r>
              <a:rPr lang="en-IN" sz="2400" dirty="0"/>
              <a:t>Select 'VDI.' This is usually the best option.</a:t>
            </a:r>
            <a:r>
              <a:rPr lang="en-IN" sz="2400" dirty="0"/>
              <a:t/>
            </a:r>
            <a:br>
              <a:rPr lang="en-IN" sz="2400" dirty="0"/>
            </a:br>
            <a:r>
              <a:rPr lang="en-IN" sz="2400" dirty="0"/>
              <a:t>The VM will be stored in a </a:t>
            </a:r>
            <a:endParaRPr lang="en-IN" sz="2400" dirty="0" smtClean="0"/>
          </a:p>
          <a:p>
            <a:r>
              <a:rPr lang="en-IN" sz="2400" dirty="0" smtClean="0"/>
              <a:t>single </a:t>
            </a:r>
            <a:r>
              <a:rPr lang="en-IN" sz="2400" dirty="0"/>
              <a:t>file on your </a:t>
            </a:r>
            <a:r>
              <a:rPr lang="en-IN" sz="2400" dirty="0" smtClean="0"/>
              <a:t>computer</a:t>
            </a:r>
          </a:p>
          <a:p>
            <a:r>
              <a:rPr lang="en-IN" sz="2400" dirty="0" smtClean="0"/>
              <a:t> </a:t>
            </a:r>
            <a:r>
              <a:rPr lang="en-IN" sz="2400" dirty="0"/>
              <a:t>with the .</a:t>
            </a:r>
            <a:r>
              <a:rPr lang="en-IN" sz="2400" dirty="0" err="1"/>
              <a:t>vdi</a:t>
            </a:r>
            <a:r>
              <a:rPr lang="en-IN" sz="2400" dirty="0"/>
              <a:t> extension.</a:t>
            </a:r>
            <a:r>
              <a:rPr lang="en-IN" sz="2400" dirty="0"/>
              <a:t/>
            </a:r>
            <a:br>
              <a:rPr lang="en-IN" sz="2400" dirty="0"/>
            </a:br>
            <a:endParaRPr lang="en-IN" sz="2400" dirty="0">
              <a:solidFill>
                <a:srgbClr val="FF000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809" y="3459271"/>
            <a:ext cx="4214191" cy="3333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77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3108543"/>
          </a:xfrm>
          <a:prstGeom prst="rect">
            <a:avLst/>
          </a:prstGeom>
          <a:noFill/>
        </p:spPr>
        <p:txBody>
          <a:bodyPr wrap="square" rtlCol="0">
            <a:spAutoFit/>
          </a:bodyPr>
          <a:lstStyle/>
          <a:p>
            <a:r>
              <a:rPr lang="en-US" sz="2800" dirty="0">
                <a:solidFill>
                  <a:srgbClr val="FF0000"/>
                </a:solidFill>
              </a:rPr>
              <a:t>Install and configure Windows Virtual </a:t>
            </a:r>
            <a:r>
              <a:rPr lang="en-US" sz="2800" dirty="0" smtClean="0">
                <a:solidFill>
                  <a:srgbClr val="FF0000"/>
                </a:solidFill>
              </a:rPr>
              <a:t>PC:</a:t>
            </a:r>
          </a:p>
          <a:p>
            <a:r>
              <a:rPr lang="en-IN" sz="2400" b="1" dirty="0"/>
              <a:t>Step 6: Select Storage on Physical Hard Drive</a:t>
            </a:r>
          </a:p>
          <a:p>
            <a:r>
              <a:rPr lang="en-IN" sz="2400" dirty="0"/>
              <a:t/>
            </a:r>
            <a:br>
              <a:rPr lang="en-IN" sz="2400" dirty="0"/>
            </a:br>
            <a:r>
              <a:rPr lang="en-IN" sz="2400" dirty="0"/>
              <a:t/>
            </a:r>
            <a:br>
              <a:rPr lang="en-IN" sz="2400" dirty="0"/>
            </a:br>
            <a:r>
              <a:rPr lang="en-IN" sz="2400" dirty="0"/>
              <a:t>I recommend you </a:t>
            </a:r>
            <a:r>
              <a:rPr lang="en-IN" sz="2400" dirty="0" smtClean="0"/>
              <a:t>choose</a:t>
            </a:r>
          </a:p>
          <a:p>
            <a:r>
              <a:rPr lang="en-IN" sz="2400" dirty="0" smtClean="0"/>
              <a:t> </a:t>
            </a:r>
            <a:r>
              <a:rPr lang="en-IN" sz="2400" dirty="0"/>
              <a:t>"Dynamically allocated." </a:t>
            </a:r>
            <a:endParaRPr lang="en-IN" sz="2400" dirty="0" smtClean="0"/>
          </a:p>
          <a:p>
            <a:r>
              <a:rPr lang="en-IN" sz="2400" dirty="0" smtClean="0"/>
              <a:t>This </a:t>
            </a:r>
            <a:r>
              <a:rPr lang="en-IN" sz="2400" dirty="0"/>
              <a:t>will save space </a:t>
            </a:r>
            <a:r>
              <a:rPr lang="en-IN" sz="2400" dirty="0" smtClean="0"/>
              <a:t>on</a:t>
            </a:r>
          </a:p>
          <a:p>
            <a:r>
              <a:rPr lang="en-IN" sz="2400" dirty="0" smtClean="0"/>
              <a:t> </a:t>
            </a:r>
            <a:r>
              <a:rPr lang="en-IN" sz="2400" dirty="0"/>
              <a:t>your computer.</a:t>
            </a:r>
            <a:endParaRPr lang="en-IN" sz="2400" dirty="0">
              <a:solidFill>
                <a:srgbClr val="FF0000"/>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7041" y="2895600"/>
            <a:ext cx="47815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303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4216539"/>
          </a:xfrm>
          <a:prstGeom prst="rect">
            <a:avLst/>
          </a:prstGeom>
          <a:noFill/>
        </p:spPr>
        <p:txBody>
          <a:bodyPr wrap="square" rtlCol="0">
            <a:spAutoFit/>
          </a:bodyPr>
          <a:lstStyle/>
          <a:p>
            <a:r>
              <a:rPr lang="en-US" sz="2800" dirty="0">
                <a:solidFill>
                  <a:srgbClr val="FF0000"/>
                </a:solidFill>
              </a:rPr>
              <a:t>Install and configure Windows Virtual </a:t>
            </a:r>
            <a:r>
              <a:rPr lang="en-US" sz="2800" dirty="0" smtClean="0">
                <a:solidFill>
                  <a:srgbClr val="FF0000"/>
                </a:solidFill>
              </a:rPr>
              <a:t>PC:</a:t>
            </a:r>
          </a:p>
          <a:p>
            <a:r>
              <a:rPr lang="en-IN" sz="2400" b="1" dirty="0"/>
              <a:t>Step 7: Setup File Location and Size</a:t>
            </a:r>
          </a:p>
          <a:p>
            <a:r>
              <a:rPr lang="en-IN" sz="2400" dirty="0"/>
              <a:t/>
            </a:r>
            <a:br>
              <a:rPr lang="en-IN" sz="2400" dirty="0"/>
            </a:br>
            <a:r>
              <a:rPr lang="en-IN" sz="2400" dirty="0"/>
              <a:t/>
            </a:r>
            <a:br>
              <a:rPr lang="en-IN" sz="2400" dirty="0"/>
            </a:br>
            <a:r>
              <a:rPr lang="en-IN" sz="2400" dirty="0"/>
              <a:t>By default, </a:t>
            </a:r>
            <a:r>
              <a:rPr lang="en-IN" sz="2400" dirty="0" err="1"/>
              <a:t>Virtualbox</a:t>
            </a:r>
            <a:r>
              <a:rPr lang="en-IN" sz="2400" dirty="0"/>
              <a:t> selects </a:t>
            </a:r>
            <a:endParaRPr lang="en-IN" sz="2400" dirty="0" smtClean="0"/>
          </a:p>
          <a:p>
            <a:r>
              <a:rPr lang="en-IN" sz="2400" dirty="0" smtClean="0"/>
              <a:t>the </a:t>
            </a:r>
            <a:r>
              <a:rPr lang="en-IN" sz="2400" dirty="0"/>
              <a:t>minimum size </a:t>
            </a:r>
            <a:r>
              <a:rPr lang="en-IN" sz="2400" dirty="0" smtClean="0"/>
              <a:t>you</a:t>
            </a:r>
          </a:p>
          <a:p>
            <a:r>
              <a:rPr lang="en-IN" sz="2400" dirty="0" smtClean="0"/>
              <a:t> </a:t>
            </a:r>
            <a:r>
              <a:rPr lang="en-IN" sz="2400" dirty="0"/>
              <a:t>should choose.</a:t>
            </a:r>
            <a:r>
              <a:rPr lang="en-IN" sz="2400" dirty="0"/>
              <a:t/>
            </a:r>
            <a:br>
              <a:rPr lang="en-IN" sz="2400" dirty="0"/>
            </a:br>
            <a:r>
              <a:rPr lang="en-IN" sz="2400" dirty="0"/>
              <a:t>Depending on what you </a:t>
            </a:r>
            <a:endParaRPr lang="en-IN" sz="2400" dirty="0" smtClean="0"/>
          </a:p>
          <a:p>
            <a:r>
              <a:rPr lang="en-IN" sz="2400" dirty="0" smtClean="0"/>
              <a:t>want </a:t>
            </a:r>
            <a:r>
              <a:rPr lang="en-IN" sz="2400" dirty="0"/>
              <a:t>to do with the VM </a:t>
            </a:r>
            <a:endParaRPr lang="en-IN" sz="2400" dirty="0" smtClean="0"/>
          </a:p>
          <a:p>
            <a:r>
              <a:rPr lang="en-IN" sz="2400" dirty="0" smtClean="0"/>
              <a:t>you </a:t>
            </a:r>
            <a:r>
              <a:rPr lang="en-IN" sz="2400" dirty="0"/>
              <a:t>may want to </a:t>
            </a:r>
            <a:r>
              <a:rPr lang="en-IN" sz="2400" dirty="0" smtClean="0"/>
              <a:t>select</a:t>
            </a:r>
          </a:p>
          <a:p>
            <a:r>
              <a:rPr lang="en-IN" sz="2400" dirty="0" smtClean="0"/>
              <a:t> </a:t>
            </a:r>
            <a:r>
              <a:rPr lang="en-IN" sz="2400" dirty="0"/>
              <a:t>a bigger size.</a:t>
            </a:r>
            <a:endParaRPr lang="en-IN" sz="2400" dirty="0">
              <a:solidFill>
                <a:srgbClr val="FF0000"/>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058228"/>
            <a:ext cx="4754217" cy="364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60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5693866"/>
          </a:xfrm>
          <a:prstGeom prst="rect">
            <a:avLst/>
          </a:prstGeom>
          <a:noFill/>
        </p:spPr>
        <p:txBody>
          <a:bodyPr wrap="square" rtlCol="0">
            <a:spAutoFit/>
          </a:bodyPr>
          <a:lstStyle/>
          <a:p>
            <a:r>
              <a:rPr lang="en-US" sz="2800" dirty="0">
                <a:solidFill>
                  <a:srgbClr val="FF0000"/>
                </a:solidFill>
              </a:rPr>
              <a:t>Install and configure Windows Virtual </a:t>
            </a:r>
            <a:r>
              <a:rPr lang="en-US" sz="2800" dirty="0" smtClean="0">
                <a:solidFill>
                  <a:srgbClr val="FF0000"/>
                </a:solidFill>
              </a:rPr>
              <a:t>PC:</a:t>
            </a:r>
          </a:p>
          <a:p>
            <a:r>
              <a:rPr lang="en-IN" sz="2400" b="1" dirty="0"/>
              <a:t>Step 8: Install the Operating System</a:t>
            </a:r>
          </a:p>
          <a:p>
            <a:r>
              <a:rPr lang="en-IN" sz="2400" dirty="0"/>
              <a:t/>
            </a:r>
            <a:br>
              <a:rPr lang="en-IN" sz="2400" dirty="0"/>
            </a:br>
            <a:r>
              <a:rPr lang="en-IN" sz="2400" dirty="0"/>
              <a:t>Double click on your newly created </a:t>
            </a:r>
            <a:r>
              <a:rPr lang="en-IN" sz="2400" dirty="0" smtClean="0"/>
              <a:t>VM</a:t>
            </a:r>
          </a:p>
          <a:p>
            <a:r>
              <a:rPr lang="en-IN" sz="2400" dirty="0" smtClean="0"/>
              <a:t> </a:t>
            </a:r>
            <a:r>
              <a:rPr lang="en-IN" sz="2400" dirty="0"/>
              <a:t>(It will be on the left hand </a:t>
            </a:r>
            <a:endParaRPr lang="en-IN" sz="2400" dirty="0" smtClean="0"/>
          </a:p>
          <a:p>
            <a:r>
              <a:rPr lang="en-IN" sz="2400" dirty="0" smtClean="0"/>
              <a:t>side </a:t>
            </a:r>
            <a:r>
              <a:rPr lang="en-IN" sz="2400" dirty="0"/>
              <a:t>and will have the name </a:t>
            </a:r>
            <a:endParaRPr lang="en-IN" sz="2400" dirty="0" smtClean="0"/>
          </a:p>
          <a:p>
            <a:r>
              <a:rPr lang="en-IN" sz="2400" dirty="0" smtClean="0"/>
              <a:t>you </a:t>
            </a:r>
            <a:r>
              <a:rPr lang="en-IN" sz="2400" dirty="0"/>
              <a:t>gave it in Step 2).</a:t>
            </a:r>
            <a:r>
              <a:rPr lang="en-IN" sz="2400" dirty="0"/>
              <a:t/>
            </a:r>
            <a:br>
              <a:rPr lang="en-IN" sz="2400" dirty="0"/>
            </a:br>
            <a:r>
              <a:rPr lang="en-IN" sz="2400" dirty="0"/>
              <a:t/>
            </a:r>
            <a:br>
              <a:rPr lang="en-IN" sz="2400" dirty="0"/>
            </a:br>
            <a:r>
              <a:rPr lang="en-IN" sz="2400" dirty="0"/>
              <a:t>Browse to your installation </a:t>
            </a:r>
            <a:endParaRPr lang="en-IN" sz="2400" dirty="0" smtClean="0"/>
          </a:p>
          <a:p>
            <a:r>
              <a:rPr lang="en-IN" sz="2400" dirty="0" smtClean="0"/>
              <a:t>media </a:t>
            </a:r>
            <a:r>
              <a:rPr lang="en-IN" sz="2400" dirty="0"/>
              <a:t>or .</a:t>
            </a:r>
            <a:r>
              <a:rPr lang="en-IN" sz="2400" dirty="0" err="1"/>
              <a:t>iso</a:t>
            </a:r>
            <a:r>
              <a:rPr lang="en-IN" sz="2400" dirty="0"/>
              <a:t> file.</a:t>
            </a:r>
            <a:r>
              <a:rPr lang="en-IN" sz="2400" dirty="0"/>
              <a:t/>
            </a:r>
            <a:br>
              <a:rPr lang="en-IN" sz="2400" dirty="0"/>
            </a:br>
            <a:r>
              <a:rPr lang="en-IN" sz="2400" dirty="0" smtClean="0"/>
              <a:t>Finish </a:t>
            </a:r>
            <a:r>
              <a:rPr lang="en-IN" sz="2400" dirty="0"/>
              <a:t>installation.</a:t>
            </a:r>
            <a:r>
              <a:rPr lang="en-IN" sz="2400" dirty="0"/>
              <a:t/>
            </a:r>
            <a:br>
              <a:rPr lang="en-IN" sz="2400" dirty="0"/>
            </a:br>
            <a:r>
              <a:rPr lang="en-IN" sz="2400" dirty="0" smtClean="0"/>
              <a:t>The </a:t>
            </a:r>
            <a:r>
              <a:rPr lang="en-IN" sz="2400" dirty="0"/>
              <a:t>actual installation process </a:t>
            </a:r>
            <a:endParaRPr lang="en-IN" sz="2400" dirty="0" smtClean="0"/>
          </a:p>
          <a:p>
            <a:r>
              <a:rPr lang="en-IN" sz="2400" dirty="0" smtClean="0"/>
              <a:t>will </a:t>
            </a:r>
            <a:r>
              <a:rPr lang="en-IN" sz="2400" dirty="0"/>
              <a:t>depend on which OS you are installing.</a:t>
            </a:r>
            <a:br>
              <a:rPr lang="en-IN" sz="2400" dirty="0"/>
            </a:br>
            <a:r>
              <a:rPr lang="en-IN" sz="2400" dirty="0"/>
              <a:t/>
            </a:r>
            <a:br>
              <a:rPr lang="en-IN" sz="2400" dirty="0"/>
            </a:br>
            <a:endParaRPr lang="en-IN" sz="2400" dirty="0">
              <a:solidFill>
                <a:srgbClr val="FF0000"/>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429000"/>
            <a:ext cx="4456043"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1255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5693866"/>
          </a:xfrm>
          <a:prstGeom prst="rect">
            <a:avLst/>
          </a:prstGeom>
          <a:noFill/>
        </p:spPr>
        <p:txBody>
          <a:bodyPr wrap="square" rtlCol="0">
            <a:spAutoFit/>
          </a:bodyPr>
          <a:lstStyle/>
          <a:p>
            <a:r>
              <a:rPr lang="en-US" sz="2800" dirty="0">
                <a:solidFill>
                  <a:srgbClr val="FF0000"/>
                </a:solidFill>
              </a:rPr>
              <a:t>Install and configure Windows Virtual </a:t>
            </a:r>
            <a:r>
              <a:rPr lang="en-US" sz="2800" dirty="0" smtClean="0">
                <a:solidFill>
                  <a:srgbClr val="FF0000"/>
                </a:solidFill>
              </a:rPr>
              <a:t>PC:</a:t>
            </a:r>
          </a:p>
          <a:p>
            <a:r>
              <a:rPr lang="en-IN" sz="2400" b="1" dirty="0"/>
              <a:t>Step 9: Install Guest Additions</a:t>
            </a:r>
          </a:p>
          <a:p>
            <a:r>
              <a:rPr lang="en-IN" sz="2400" dirty="0"/>
              <a:t/>
            </a:r>
            <a:br>
              <a:rPr lang="en-IN" sz="2400" dirty="0"/>
            </a:br>
            <a:r>
              <a:rPr lang="en-IN" sz="2400" dirty="0"/>
              <a:t>Guest additions add more </a:t>
            </a:r>
            <a:endParaRPr lang="en-IN" sz="2400" dirty="0" smtClean="0"/>
          </a:p>
          <a:p>
            <a:r>
              <a:rPr lang="en-IN" sz="2400" dirty="0" smtClean="0"/>
              <a:t>functionality </a:t>
            </a:r>
            <a:r>
              <a:rPr lang="en-IN" sz="2400" dirty="0"/>
              <a:t>to your VM, </a:t>
            </a:r>
            <a:endParaRPr lang="en-IN" sz="2400" dirty="0" smtClean="0"/>
          </a:p>
          <a:p>
            <a:r>
              <a:rPr lang="en-IN" sz="2400" dirty="0" smtClean="0"/>
              <a:t>including </a:t>
            </a:r>
            <a:r>
              <a:rPr lang="en-IN" sz="2400" dirty="0"/>
              <a:t>the option </a:t>
            </a:r>
            <a:r>
              <a:rPr lang="en-IN" sz="2400" dirty="0" smtClean="0"/>
              <a:t>to</a:t>
            </a:r>
          </a:p>
          <a:p>
            <a:r>
              <a:rPr lang="en-IN" sz="2400" dirty="0" smtClean="0"/>
              <a:t>make </a:t>
            </a:r>
            <a:r>
              <a:rPr lang="en-IN" sz="2400" dirty="0"/>
              <a:t>the VM </a:t>
            </a:r>
            <a:r>
              <a:rPr lang="en-IN" sz="2400" dirty="0" err="1"/>
              <a:t>fullscreen</a:t>
            </a:r>
            <a:r>
              <a:rPr lang="en-IN" sz="2400" dirty="0"/>
              <a:t>.</a:t>
            </a:r>
            <a:r>
              <a:rPr lang="en-IN" sz="2400" dirty="0"/>
              <a:t/>
            </a:r>
            <a:br>
              <a:rPr lang="en-IN" sz="2400" dirty="0"/>
            </a:br>
            <a:r>
              <a:rPr lang="en-IN" sz="2400" dirty="0" smtClean="0"/>
              <a:t>Boot </a:t>
            </a:r>
            <a:r>
              <a:rPr lang="en-IN" sz="2400" dirty="0"/>
              <a:t>in Safe Mode.</a:t>
            </a:r>
            <a:r>
              <a:rPr lang="en-IN" sz="2400" dirty="0"/>
              <a:t/>
            </a:r>
            <a:br>
              <a:rPr lang="en-IN" sz="2400" dirty="0"/>
            </a:br>
            <a:r>
              <a:rPr lang="en-IN" sz="2400" u="sng" dirty="0">
                <a:hlinkClick r:id="rId3"/>
              </a:rPr>
              <a:t>Instructions for Windows XP</a:t>
            </a:r>
            <a:r>
              <a:rPr lang="en-IN" sz="2400" dirty="0"/>
              <a:t/>
            </a:r>
            <a:br>
              <a:rPr lang="en-IN" sz="2400" dirty="0"/>
            </a:br>
            <a:r>
              <a:rPr lang="en-IN" sz="2400" dirty="0" smtClean="0"/>
              <a:t>When </a:t>
            </a:r>
            <a:r>
              <a:rPr lang="en-IN" sz="2400" dirty="0"/>
              <a:t>you have booted in Safe Mode</a:t>
            </a:r>
            <a:r>
              <a:rPr lang="en-IN" sz="2400" dirty="0" smtClean="0"/>
              <a:t>,</a:t>
            </a:r>
          </a:p>
          <a:p>
            <a:r>
              <a:rPr lang="en-IN" sz="2400" dirty="0" smtClean="0"/>
              <a:t> </a:t>
            </a:r>
            <a:r>
              <a:rPr lang="en-IN" sz="2400" dirty="0"/>
              <a:t>click Devices --&gt; Install Guest Additions</a:t>
            </a:r>
            <a:r>
              <a:rPr lang="en-IN" sz="2400" dirty="0"/>
              <a:t/>
            </a:r>
            <a:br>
              <a:rPr lang="en-IN" sz="2400" dirty="0"/>
            </a:br>
            <a:r>
              <a:rPr lang="en-IN" sz="2400" dirty="0" smtClean="0"/>
              <a:t>Follow </a:t>
            </a:r>
            <a:r>
              <a:rPr lang="en-IN" sz="2400" dirty="0"/>
              <a:t>the Prompts and Install. </a:t>
            </a:r>
            <a:r>
              <a:rPr lang="en-IN" sz="2400" dirty="0"/>
              <a:t/>
            </a:r>
            <a:br>
              <a:rPr lang="en-IN" sz="2400" dirty="0"/>
            </a:br>
            <a:r>
              <a:rPr lang="en-IN" sz="2400" dirty="0" smtClean="0"/>
              <a:t>Shutdown </a:t>
            </a:r>
            <a:r>
              <a:rPr lang="en-IN" sz="2400" dirty="0"/>
              <a:t>the VM.</a:t>
            </a:r>
            <a:br>
              <a:rPr lang="en-IN" sz="2400" dirty="0"/>
            </a:br>
            <a:r>
              <a:rPr lang="en-IN" sz="2400" dirty="0"/>
              <a:t/>
            </a:r>
            <a:br>
              <a:rPr lang="en-IN" sz="2400" dirty="0"/>
            </a:br>
            <a:endParaRPr lang="en-IN" sz="2400" dirty="0">
              <a:solidFill>
                <a:srgbClr val="FF0000"/>
              </a:solidFill>
            </a:endParaRP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191" y="2514600"/>
            <a:ext cx="3962400" cy="2811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273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5693866"/>
          </a:xfrm>
          <a:prstGeom prst="rect">
            <a:avLst/>
          </a:prstGeom>
          <a:noFill/>
        </p:spPr>
        <p:txBody>
          <a:bodyPr wrap="square" rtlCol="0">
            <a:spAutoFit/>
          </a:bodyPr>
          <a:lstStyle/>
          <a:p>
            <a:r>
              <a:rPr lang="en-US" sz="2800" dirty="0">
                <a:solidFill>
                  <a:srgbClr val="FF0000"/>
                </a:solidFill>
              </a:rPr>
              <a:t>Install and configure Windows Virtual </a:t>
            </a:r>
            <a:r>
              <a:rPr lang="en-US" sz="2800" dirty="0" smtClean="0">
                <a:solidFill>
                  <a:srgbClr val="FF0000"/>
                </a:solidFill>
              </a:rPr>
              <a:t>PC:</a:t>
            </a:r>
          </a:p>
          <a:p>
            <a:r>
              <a:rPr lang="en-IN" sz="2400" b="1" dirty="0"/>
              <a:t>Step 9: Install Guest Additions</a:t>
            </a:r>
          </a:p>
          <a:p>
            <a:r>
              <a:rPr lang="en-IN" sz="2400" dirty="0"/>
              <a:t/>
            </a:r>
            <a:br>
              <a:rPr lang="en-IN" sz="2400" dirty="0"/>
            </a:br>
            <a:r>
              <a:rPr lang="en-IN" sz="2400" dirty="0"/>
              <a:t>Guest additions add more </a:t>
            </a:r>
            <a:endParaRPr lang="en-IN" sz="2400" dirty="0" smtClean="0"/>
          </a:p>
          <a:p>
            <a:r>
              <a:rPr lang="en-IN" sz="2400" dirty="0" smtClean="0"/>
              <a:t>functionality </a:t>
            </a:r>
            <a:r>
              <a:rPr lang="en-IN" sz="2400" dirty="0"/>
              <a:t>to your VM, </a:t>
            </a:r>
            <a:endParaRPr lang="en-IN" sz="2400" dirty="0" smtClean="0"/>
          </a:p>
          <a:p>
            <a:r>
              <a:rPr lang="en-IN" sz="2400" dirty="0" smtClean="0"/>
              <a:t>including </a:t>
            </a:r>
            <a:r>
              <a:rPr lang="en-IN" sz="2400" dirty="0"/>
              <a:t>the option </a:t>
            </a:r>
            <a:r>
              <a:rPr lang="en-IN" sz="2400" dirty="0" smtClean="0"/>
              <a:t>to</a:t>
            </a:r>
          </a:p>
          <a:p>
            <a:r>
              <a:rPr lang="en-IN" sz="2400" dirty="0" smtClean="0"/>
              <a:t>make </a:t>
            </a:r>
            <a:r>
              <a:rPr lang="en-IN" sz="2400" dirty="0"/>
              <a:t>the VM </a:t>
            </a:r>
            <a:r>
              <a:rPr lang="en-IN" sz="2400" dirty="0" err="1"/>
              <a:t>fullscreen</a:t>
            </a:r>
            <a:r>
              <a:rPr lang="en-IN" sz="2400" dirty="0"/>
              <a:t>.</a:t>
            </a:r>
            <a:r>
              <a:rPr lang="en-IN" sz="2400" dirty="0"/>
              <a:t/>
            </a:r>
            <a:br>
              <a:rPr lang="en-IN" sz="2400" dirty="0"/>
            </a:br>
            <a:r>
              <a:rPr lang="en-IN" sz="2400" dirty="0" smtClean="0"/>
              <a:t>Boot </a:t>
            </a:r>
            <a:r>
              <a:rPr lang="en-IN" sz="2400" dirty="0"/>
              <a:t>in Safe Mode.</a:t>
            </a:r>
            <a:r>
              <a:rPr lang="en-IN" sz="2400" dirty="0"/>
              <a:t/>
            </a:r>
            <a:br>
              <a:rPr lang="en-IN" sz="2400" dirty="0"/>
            </a:br>
            <a:r>
              <a:rPr lang="en-IN" sz="2400" u="sng" dirty="0">
                <a:hlinkClick r:id="rId3"/>
              </a:rPr>
              <a:t>Instructions for Windows XP</a:t>
            </a:r>
            <a:r>
              <a:rPr lang="en-IN" sz="2400" dirty="0"/>
              <a:t/>
            </a:r>
            <a:br>
              <a:rPr lang="en-IN" sz="2400" dirty="0"/>
            </a:br>
            <a:r>
              <a:rPr lang="en-IN" sz="2400" dirty="0" smtClean="0"/>
              <a:t>When </a:t>
            </a:r>
            <a:r>
              <a:rPr lang="en-IN" sz="2400" dirty="0"/>
              <a:t>you have booted in Safe Mode</a:t>
            </a:r>
            <a:r>
              <a:rPr lang="en-IN" sz="2400" dirty="0" smtClean="0"/>
              <a:t>,</a:t>
            </a:r>
          </a:p>
          <a:p>
            <a:r>
              <a:rPr lang="en-IN" sz="2400" dirty="0" smtClean="0"/>
              <a:t> </a:t>
            </a:r>
            <a:r>
              <a:rPr lang="en-IN" sz="2400" dirty="0"/>
              <a:t>click Devices --&gt; Install Guest Additions</a:t>
            </a:r>
            <a:r>
              <a:rPr lang="en-IN" sz="2400" dirty="0"/>
              <a:t/>
            </a:r>
            <a:br>
              <a:rPr lang="en-IN" sz="2400" dirty="0"/>
            </a:br>
            <a:r>
              <a:rPr lang="en-IN" sz="2400" dirty="0" smtClean="0"/>
              <a:t>Follow </a:t>
            </a:r>
            <a:r>
              <a:rPr lang="en-IN" sz="2400" dirty="0"/>
              <a:t>the Prompts and Install. </a:t>
            </a:r>
            <a:r>
              <a:rPr lang="en-IN" sz="2400" dirty="0"/>
              <a:t/>
            </a:r>
            <a:br>
              <a:rPr lang="en-IN" sz="2400" dirty="0"/>
            </a:br>
            <a:r>
              <a:rPr lang="en-IN" sz="2400" dirty="0" smtClean="0"/>
              <a:t>Shutdown </a:t>
            </a:r>
            <a:r>
              <a:rPr lang="en-IN" sz="2400" dirty="0"/>
              <a:t>the VM.</a:t>
            </a:r>
            <a:br>
              <a:rPr lang="en-IN" sz="2400" dirty="0"/>
            </a:br>
            <a:r>
              <a:rPr lang="en-IN" sz="2400" dirty="0"/>
              <a:t/>
            </a:r>
            <a:br>
              <a:rPr lang="en-IN" sz="2400" dirty="0"/>
            </a:br>
            <a:endParaRPr lang="en-IN" sz="2400" dirty="0">
              <a:solidFill>
                <a:srgbClr val="FF0000"/>
              </a:solidFill>
            </a:endParaRPr>
          </a:p>
        </p:txBody>
      </p:sp>
    </p:spTree>
    <p:extLst>
      <p:ext uri="{BB962C8B-B14F-4D97-AF65-F5344CB8AC3E}">
        <p14:creationId xmlns:p14="http://schemas.microsoft.com/office/powerpoint/2010/main" val="373444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5262979"/>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Create a Virtual Hard Disk</a:t>
            </a:r>
          </a:p>
          <a:p>
            <a:endParaRPr lang="en-US" sz="2800" dirty="0">
              <a:solidFill>
                <a:srgbClr val="FF0000"/>
              </a:solidFill>
            </a:endParaRPr>
          </a:p>
          <a:p>
            <a:r>
              <a:rPr lang="en-IN" sz="2800" dirty="0"/>
              <a:t>You might require more disk space in a virtual machine. For example, if you want to install a large application or work with a large number of files. You can increase the size of the virtual disk already associated with your virtual machine, or you can add a new virtual disk. You can create a virtual hard disk to add to a virtual machine.</a:t>
            </a:r>
          </a:p>
          <a:p>
            <a:r>
              <a:rPr lang="en-IN" sz="2800" dirty="0"/>
              <a:t/>
            </a:r>
            <a:br>
              <a:rPr lang="en-IN" sz="2800" dirty="0"/>
            </a:br>
            <a:endParaRPr lang="en-US" sz="2800" dirty="0" smtClean="0">
              <a:solidFill>
                <a:srgbClr val="FF0000"/>
              </a:solidFill>
            </a:endParaRPr>
          </a:p>
        </p:txBody>
      </p:sp>
    </p:spTree>
    <p:extLst>
      <p:ext uri="{BB962C8B-B14F-4D97-AF65-F5344CB8AC3E}">
        <p14:creationId xmlns:p14="http://schemas.microsoft.com/office/powerpoint/2010/main" val="4134547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432891"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2246769"/>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smtClean="0">
                <a:solidFill>
                  <a:srgbClr val="FFFF00"/>
                </a:solidFill>
              </a:rPr>
              <a:t>Types of VHD</a:t>
            </a:r>
            <a:endParaRPr lang="en-IN" sz="2800" dirty="0">
              <a:solidFill>
                <a:srgbClr val="FFFF00"/>
              </a:solidFill>
            </a:endParaRPr>
          </a:p>
          <a:p>
            <a:endParaRPr lang="en-US" sz="2800" dirty="0">
              <a:solidFill>
                <a:srgbClr val="FF0000"/>
              </a:solidFill>
            </a:endParaRPr>
          </a:p>
          <a:p>
            <a:r>
              <a:rPr lang="en-IN" sz="2800" dirty="0"/>
              <a:t/>
            </a:r>
            <a:br>
              <a:rPr lang="en-IN" sz="2800" dirty="0"/>
            </a:br>
            <a:endParaRPr lang="en-US" sz="2800" dirty="0" smtClean="0">
              <a:solidFill>
                <a:srgbClr val="FF000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2819400"/>
            <a:ext cx="8786190" cy="396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15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801906"/>
            <a:ext cx="8610600" cy="3539430"/>
          </a:xfrm>
          <a:prstGeom prst="rect">
            <a:avLst/>
          </a:prstGeom>
          <a:noFill/>
        </p:spPr>
        <p:txBody>
          <a:bodyPr wrap="square" rtlCol="0">
            <a:spAutoFit/>
          </a:bodyPr>
          <a:lstStyle/>
          <a:p>
            <a:r>
              <a:rPr lang="en-IN" sz="2800" dirty="0">
                <a:solidFill>
                  <a:srgbClr val="FF0000"/>
                </a:solidFill>
              </a:rPr>
              <a:t>Why Should You Enable Virtualization</a:t>
            </a:r>
            <a:r>
              <a:rPr lang="en-IN" sz="2800" dirty="0"/>
              <a:t>?</a:t>
            </a:r>
          </a:p>
          <a:p>
            <a:r>
              <a:rPr lang="en-IN" sz="2800" dirty="0">
                <a:solidFill>
                  <a:srgbClr val="FFFF00"/>
                </a:solidFill>
              </a:rPr>
              <a:t>Downtime Reduction </a:t>
            </a:r>
            <a:r>
              <a:rPr lang="en-IN" sz="2800" dirty="0"/>
              <a:t>and Flexibility during Disaster Recovery – When a physical server is affected, replacement or repair is often time-consuming. With virtualization, the virtual machine can be cloned or replicated, significantly speeding up the recovery process and enhancing business continuity.  </a:t>
            </a:r>
          </a:p>
          <a:p>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25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4401205"/>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Create a Virtual Hard Disk</a:t>
            </a:r>
          </a:p>
          <a:p>
            <a:endParaRPr lang="en-US" sz="2800" dirty="0">
              <a:solidFill>
                <a:srgbClr val="FF0000"/>
              </a:solidFill>
            </a:endParaRPr>
          </a:p>
          <a:p>
            <a:r>
              <a:rPr lang="en-IN" sz="2800" b="1" dirty="0"/>
              <a:t>Prerequisites</a:t>
            </a:r>
          </a:p>
          <a:p>
            <a:r>
              <a:rPr lang="en-IN" sz="2800" dirty="0"/>
              <a:t>Shut down or power off the virtual machine. You cannot change the setting while the virtual machine is powered on or suspended.</a:t>
            </a:r>
          </a:p>
          <a:p>
            <a:r>
              <a:rPr lang="en-IN" sz="2800" dirty="0"/>
              <a:t/>
            </a:r>
            <a:br>
              <a:rPr lang="en-IN" sz="2800" dirty="0"/>
            </a:br>
            <a:r>
              <a:rPr lang="en-IN" sz="2800" dirty="0"/>
              <a:t/>
            </a:r>
            <a:br>
              <a:rPr lang="en-IN" sz="2800" dirty="0"/>
            </a:br>
            <a:endParaRPr lang="en-US" sz="2800" dirty="0" smtClean="0">
              <a:solidFill>
                <a:srgbClr val="FF0000"/>
              </a:solidFill>
            </a:endParaRPr>
          </a:p>
        </p:txBody>
      </p:sp>
    </p:spTree>
    <p:extLst>
      <p:ext uri="{BB962C8B-B14F-4D97-AF65-F5344CB8AC3E}">
        <p14:creationId xmlns:p14="http://schemas.microsoft.com/office/powerpoint/2010/main" val="2896167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4832092"/>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Create a Virtual Hard Disk</a:t>
            </a:r>
          </a:p>
          <a:p>
            <a:r>
              <a:rPr lang="en-IN" b="1" dirty="0" smtClean="0"/>
              <a:t>Procedure</a:t>
            </a:r>
            <a:endParaRPr lang="en-IN" b="1" dirty="0"/>
          </a:p>
          <a:p>
            <a:pPr marL="342900" indent="-342900">
              <a:buFont typeface="+mj-lt"/>
              <a:buAutoNum type="arabicPeriod"/>
            </a:pPr>
            <a:r>
              <a:rPr lang="en-IN" dirty="0"/>
              <a:t>Select </a:t>
            </a:r>
            <a:r>
              <a:rPr lang="en-IN" b="1" dirty="0"/>
              <a:t>Window</a:t>
            </a:r>
            <a:r>
              <a:rPr lang="en-IN" dirty="0"/>
              <a:t> &gt; </a:t>
            </a:r>
            <a:r>
              <a:rPr lang="en-IN" b="1" dirty="0"/>
              <a:t>Virtual Machine Library</a:t>
            </a:r>
            <a:r>
              <a:rPr lang="en-IN" dirty="0"/>
              <a:t>.</a:t>
            </a:r>
          </a:p>
          <a:p>
            <a:pPr marL="342900" indent="-342900">
              <a:buFont typeface="+mj-lt"/>
              <a:buAutoNum type="arabicPeriod"/>
            </a:pPr>
            <a:r>
              <a:rPr lang="en-IN" dirty="0"/>
              <a:t>Select a virtual machine in the </a:t>
            </a:r>
            <a:r>
              <a:rPr lang="en-IN" b="1" dirty="0"/>
              <a:t>Virtual Machine Library</a:t>
            </a:r>
            <a:r>
              <a:rPr lang="en-IN" dirty="0"/>
              <a:t> window and click </a:t>
            </a:r>
            <a:r>
              <a:rPr lang="en-IN" b="1" dirty="0"/>
              <a:t>Settings</a:t>
            </a:r>
            <a:r>
              <a:rPr lang="en-IN" dirty="0"/>
              <a:t>.</a:t>
            </a:r>
          </a:p>
          <a:p>
            <a:pPr marL="342900" indent="-342900">
              <a:buFont typeface="+mj-lt"/>
              <a:buAutoNum type="arabicPeriod"/>
            </a:pPr>
            <a:r>
              <a:rPr lang="en-IN" dirty="0"/>
              <a:t>Click </a:t>
            </a:r>
            <a:r>
              <a:rPr lang="en-IN" b="1" dirty="0"/>
              <a:t>Add Device</a:t>
            </a:r>
            <a:r>
              <a:rPr lang="en-IN" dirty="0"/>
              <a:t>.</a:t>
            </a:r>
          </a:p>
          <a:p>
            <a:pPr marL="342900" indent="-342900">
              <a:buFont typeface="+mj-lt"/>
              <a:buAutoNum type="arabicPeriod"/>
            </a:pPr>
            <a:r>
              <a:rPr lang="en-IN" dirty="0"/>
              <a:t>Click </a:t>
            </a:r>
            <a:r>
              <a:rPr lang="en-IN" b="1" dirty="0"/>
              <a:t>New Hard Disk</a:t>
            </a:r>
            <a:r>
              <a:rPr lang="en-IN" dirty="0"/>
              <a:t>.</a:t>
            </a:r>
          </a:p>
          <a:p>
            <a:pPr marL="342900" indent="-342900">
              <a:buFont typeface="+mj-lt"/>
              <a:buAutoNum type="arabicPeriod"/>
            </a:pPr>
            <a:r>
              <a:rPr lang="en-IN" dirty="0"/>
              <a:t>Click </a:t>
            </a:r>
            <a:r>
              <a:rPr lang="en-IN" b="1" dirty="0" err="1"/>
              <a:t>Add</a:t>
            </a:r>
            <a:r>
              <a:rPr lang="en-IN" dirty="0" err="1"/>
              <a:t>.A</a:t>
            </a:r>
            <a:r>
              <a:rPr lang="en-IN" dirty="0"/>
              <a:t> new hard disk appears. The new hard disk is selected and a default filename appears in the </a:t>
            </a:r>
            <a:r>
              <a:rPr lang="en-IN" b="1" dirty="0"/>
              <a:t>File name</a:t>
            </a:r>
            <a:r>
              <a:rPr lang="en-IN" dirty="0"/>
              <a:t> pop-up menu.</a:t>
            </a:r>
          </a:p>
          <a:p>
            <a:pPr marL="342900" indent="-342900">
              <a:buFont typeface="+mj-lt"/>
              <a:buAutoNum type="arabicPeriod"/>
            </a:pPr>
            <a:r>
              <a:rPr lang="en-IN" b="1" dirty="0"/>
              <a:t>(Optional) </a:t>
            </a:r>
            <a:r>
              <a:rPr lang="en-IN" dirty="0"/>
              <a:t>Change the filename for the new virtual hard disk.</a:t>
            </a:r>
          </a:p>
          <a:p>
            <a:pPr lvl="1"/>
            <a:r>
              <a:rPr lang="en-IN" dirty="0"/>
              <a:t>Select the filename in the pop-up menu and select </a:t>
            </a:r>
            <a:r>
              <a:rPr lang="en-IN" b="1" dirty="0"/>
              <a:t>Save As</a:t>
            </a:r>
            <a:r>
              <a:rPr lang="en-IN" dirty="0"/>
              <a:t>.</a:t>
            </a:r>
          </a:p>
          <a:p>
            <a:pPr lvl="1"/>
            <a:r>
              <a:rPr lang="en-IN" dirty="0"/>
              <a:t>Type the filename for the hard disk in the </a:t>
            </a:r>
            <a:r>
              <a:rPr lang="en-IN" b="1" dirty="0"/>
              <a:t>Save as</a:t>
            </a:r>
            <a:r>
              <a:rPr lang="en-IN" dirty="0"/>
              <a:t> field and click </a:t>
            </a:r>
            <a:r>
              <a:rPr lang="en-IN" b="1" dirty="0"/>
              <a:t>Save</a:t>
            </a:r>
            <a:r>
              <a:rPr lang="en-IN" dirty="0"/>
              <a:t>.</a:t>
            </a:r>
          </a:p>
          <a:p>
            <a:r>
              <a:rPr lang="en-IN" dirty="0" smtClean="0"/>
              <a:t>	Fusion</a:t>
            </a:r>
            <a:r>
              <a:rPr lang="en-IN" dirty="0"/>
              <a:t> creates the virtual disk file with this name and stores it in the App </a:t>
            </a:r>
            <a:r>
              <a:rPr lang="en-IN" dirty="0" smtClean="0"/>
              <a:t>	bundle </a:t>
            </a:r>
            <a:r>
              <a:rPr lang="en-IN" dirty="0"/>
              <a:t>directory.</a:t>
            </a:r>
          </a:p>
          <a:p>
            <a:r>
              <a:rPr lang="en-IN" dirty="0" smtClean="0"/>
              <a:t>7. Use </a:t>
            </a:r>
            <a:r>
              <a:rPr lang="en-IN" dirty="0"/>
              <a:t>the </a:t>
            </a:r>
            <a:r>
              <a:rPr lang="en-IN" b="1" dirty="0"/>
              <a:t>Disk size</a:t>
            </a:r>
            <a:r>
              <a:rPr lang="en-IN" dirty="0"/>
              <a:t> slider to set the maximum size for the hard </a:t>
            </a:r>
            <a:r>
              <a:rPr lang="en-IN" dirty="0" err="1"/>
              <a:t>disk.The</a:t>
            </a:r>
            <a:r>
              <a:rPr lang="en-IN" dirty="0"/>
              <a:t> maximum size for any hard disk is 8 TB</a:t>
            </a:r>
            <a:r>
              <a:rPr lang="en-IN" dirty="0" smtClean="0"/>
              <a:t>.</a:t>
            </a:r>
            <a:endParaRPr lang="en-IN" dirty="0"/>
          </a:p>
        </p:txBody>
      </p:sp>
    </p:spTree>
    <p:extLst>
      <p:ext uri="{BB962C8B-B14F-4D97-AF65-F5344CB8AC3E}">
        <p14:creationId xmlns:p14="http://schemas.microsoft.com/office/powerpoint/2010/main" val="126438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4616648"/>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Create a Virtual Hard Disk</a:t>
            </a:r>
          </a:p>
          <a:p>
            <a:r>
              <a:rPr lang="en-IN" b="1" dirty="0" smtClean="0"/>
              <a:t>Procedure</a:t>
            </a:r>
            <a:endParaRPr lang="en-IN" b="1" dirty="0"/>
          </a:p>
          <a:p>
            <a:r>
              <a:rPr lang="en-IN" b="1" dirty="0" smtClean="0"/>
              <a:t>8. (Optional</a:t>
            </a:r>
            <a:r>
              <a:rPr lang="en-IN" b="1" dirty="0"/>
              <a:t>) </a:t>
            </a:r>
            <a:r>
              <a:rPr lang="en-IN" dirty="0"/>
              <a:t>Under Advanced options, set the </a:t>
            </a:r>
            <a:r>
              <a:rPr lang="en-IN" b="1" dirty="0"/>
              <a:t>Bus type</a:t>
            </a:r>
            <a:r>
              <a:rPr lang="en-IN" dirty="0"/>
              <a:t> for the hard disk to </a:t>
            </a:r>
            <a:r>
              <a:rPr lang="en-IN" b="1" dirty="0"/>
              <a:t>IDE</a:t>
            </a:r>
            <a:r>
              <a:rPr lang="en-IN" dirty="0"/>
              <a:t>, </a:t>
            </a:r>
            <a:r>
              <a:rPr lang="en-IN" b="1" dirty="0"/>
              <a:t>SCSI</a:t>
            </a:r>
            <a:r>
              <a:rPr lang="en-IN" dirty="0"/>
              <a:t>, </a:t>
            </a:r>
            <a:r>
              <a:rPr lang="en-IN" b="1" dirty="0"/>
              <a:t>SATA</a:t>
            </a:r>
            <a:r>
              <a:rPr lang="en-IN" dirty="0"/>
              <a:t>, or </a:t>
            </a:r>
            <a:r>
              <a:rPr lang="en-IN" b="1" dirty="0" err="1"/>
              <a:t>NVMe</a:t>
            </a:r>
            <a:r>
              <a:rPr lang="en-IN" dirty="0"/>
              <a:t>.</a:t>
            </a:r>
          </a:p>
          <a:p>
            <a:r>
              <a:rPr lang="en-IN" sz="2000" dirty="0"/>
              <a:t>Changing this setting is recommended only for advanced users. Fusion selects the bus type that is most appropriate for the virtual machine guest operating system.</a:t>
            </a:r>
          </a:p>
          <a:p>
            <a:r>
              <a:rPr lang="en-IN" sz="2000" dirty="0" smtClean="0"/>
              <a:t>9. Set </a:t>
            </a:r>
            <a:r>
              <a:rPr lang="en-IN" sz="2000" dirty="0"/>
              <a:t>your disk space configuration, depending on the constraints of the file system</a:t>
            </a:r>
          </a:p>
          <a:p>
            <a:r>
              <a:rPr lang="en-IN" sz="2800" dirty="0"/>
              <a:t/>
            </a:r>
            <a:br>
              <a:rPr lang="en-IN" sz="2800" dirty="0"/>
            </a:br>
            <a:r>
              <a:rPr lang="en-IN" sz="2800" dirty="0"/>
              <a:t/>
            </a:r>
            <a:br>
              <a:rPr lang="en-IN" sz="2800" dirty="0"/>
            </a:br>
            <a:endParaRPr lang="en-US" sz="2800" dirty="0" smtClean="0">
              <a:solidFill>
                <a:srgbClr val="FF0000"/>
              </a:solidFill>
            </a:endParaRPr>
          </a:p>
        </p:txBody>
      </p:sp>
    </p:spTree>
    <p:extLst>
      <p:ext uri="{BB962C8B-B14F-4D97-AF65-F5344CB8AC3E}">
        <p14:creationId xmlns:p14="http://schemas.microsoft.com/office/powerpoint/2010/main" val="1181502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3139321"/>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Create a Virtual Hard Disk</a:t>
            </a:r>
          </a:p>
          <a:p>
            <a:r>
              <a:rPr lang="en-IN" b="1" dirty="0" smtClean="0"/>
              <a:t>Procedure</a:t>
            </a:r>
            <a:endParaRPr lang="en-IN" b="1" dirty="0"/>
          </a:p>
          <a:p>
            <a:r>
              <a:rPr lang="en-IN" sz="2000" dirty="0" smtClean="0"/>
              <a:t>9. Set </a:t>
            </a:r>
            <a:r>
              <a:rPr lang="en-IN" sz="2000" dirty="0"/>
              <a:t>your disk space configuration, depending on the constraints of the file system</a:t>
            </a:r>
          </a:p>
          <a:p>
            <a:r>
              <a:rPr lang="en-IN" sz="2800" dirty="0"/>
              <a:t/>
            </a:r>
            <a:br>
              <a:rPr lang="en-IN" sz="2800" dirty="0"/>
            </a:br>
            <a:r>
              <a:rPr lang="en-IN" sz="2800" dirty="0"/>
              <a:t/>
            </a:r>
            <a:br>
              <a:rPr lang="en-IN" sz="2800" dirty="0"/>
            </a:br>
            <a:endParaRPr lang="en-US" sz="2800" dirty="0" smtClean="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482207392"/>
              </p:ext>
            </p:extLst>
          </p:nvPr>
        </p:nvGraphicFramePr>
        <p:xfrm>
          <a:off x="1371600" y="3518144"/>
          <a:ext cx="7010400" cy="3362421"/>
        </p:xfrm>
        <a:graphic>
          <a:graphicData uri="http://schemas.openxmlformats.org/drawingml/2006/table">
            <a:tbl>
              <a:tblPr/>
              <a:tblGrid>
                <a:gridCol w="3505200"/>
                <a:gridCol w="3505200"/>
              </a:tblGrid>
              <a:tr h="164422">
                <a:tc>
                  <a:txBody>
                    <a:bodyPr/>
                    <a:lstStyle/>
                    <a:p>
                      <a:pPr algn="l" fontAlgn="b"/>
                      <a:r>
                        <a:rPr lang="en-IN" sz="900" b="1" dirty="0">
                          <a:solidFill>
                            <a:srgbClr val="565656"/>
                          </a:solidFill>
                          <a:effectLst/>
                        </a:rPr>
                        <a:t>Option</a:t>
                      </a:r>
                    </a:p>
                  </a:txBody>
                  <a:tcPr marL="47934" marR="47934" marT="23967" marB="23967" anchor="b">
                    <a:lnL>
                      <a:noFill/>
                    </a:lnL>
                    <a:lnR>
                      <a:noFill/>
                    </a:lnR>
                    <a:lnT>
                      <a:noFill/>
                    </a:lnT>
                    <a:lnB w="9525" cap="flat" cmpd="sng" algn="ctr">
                      <a:solidFill>
                        <a:srgbClr val="E8E8E8"/>
                      </a:solidFill>
                      <a:prstDash val="solid"/>
                      <a:round/>
                      <a:headEnd type="none" w="med" len="med"/>
                      <a:tailEnd type="none" w="med" len="med"/>
                    </a:lnB>
                    <a:solidFill>
                      <a:srgbClr val="FAFAFA"/>
                    </a:solidFill>
                  </a:tcPr>
                </a:tc>
                <a:tc>
                  <a:txBody>
                    <a:bodyPr/>
                    <a:lstStyle/>
                    <a:p>
                      <a:pPr algn="l" fontAlgn="b"/>
                      <a:r>
                        <a:rPr lang="en-IN" sz="900" b="1">
                          <a:solidFill>
                            <a:srgbClr val="565656"/>
                          </a:solidFill>
                          <a:effectLst/>
                        </a:rPr>
                        <a:t>Description</a:t>
                      </a:r>
                    </a:p>
                  </a:txBody>
                  <a:tcPr marL="47934" marR="47934" marT="23967" marB="23967" anchor="b">
                    <a:lnL>
                      <a:noFill/>
                    </a:lnL>
                    <a:lnR>
                      <a:noFill/>
                    </a:lnR>
                    <a:lnT>
                      <a:noFill/>
                    </a:lnT>
                    <a:lnB w="9525" cap="flat" cmpd="sng" algn="ctr">
                      <a:solidFill>
                        <a:srgbClr val="E8E8E8"/>
                      </a:solidFill>
                      <a:prstDash val="solid"/>
                      <a:round/>
                      <a:headEnd type="none" w="med" len="med"/>
                      <a:tailEnd type="none" w="med" len="med"/>
                    </a:lnB>
                    <a:solidFill>
                      <a:srgbClr val="FAFAFA"/>
                    </a:solidFill>
                  </a:tcPr>
                </a:tc>
              </a:tr>
              <a:tr h="830367">
                <a:tc>
                  <a:txBody>
                    <a:bodyPr/>
                    <a:lstStyle/>
                    <a:p>
                      <a:pPr algn="l" fontAlgn="b"/>
                      <a:r>
                        <a:rPr lang="en-IN" b="1" dirty="0">
                          <a:solidFill>
                            <a:srgbClr val="565656"/>
                          </a:solidFill>
                          <a:effectLst/>
                        </a:rPr>
                        <a:t>Option</a:t>
                      </a:r>
                    </a:p>
                  </a:txBody>
                  <a:tcPr marL="38100" marR="38100" marT="38100" marB="38100" anchor="b">
                    <a:lnL>
                      <a:noFill/>
                    </a:lnL>
                    <a:lnR>
                      <a:noFill/>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tcPr>
                </a:tc>
                <a:tc>
                  <a:txBody>
                    <a:bodyPr/>
                    <a:lstStyle/>
                    <a:p>
                      <a:pPr algn="l" fontAlgn="b"/>
                      <a:r>
                        <a:rPr lang="en-IN" b="1">
                          <a:solidFill>
                            <a:srgbClr val="565656"/>
                          </a:solidFill>
                          <a:effectLst/>
                        </a:rPr>
                        <a:t>Description</a:t>
                      </a:r>
                    </a:p>
                  </a:txBody>
                  <a:tcPr marL="38100" marR="38100" marT="38100" marB="38100" anchor="b">
                    <a:lnL>
                      <a:noFill/>
                    </a:lnL>
                    <a:lnR>
                      <a:noFill/>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tcPr>
                </a:tc>
              </a:tr>
              <a:tr h="830367">
                <a:tc>
                  <a:txBody>
                    <a:bodyPr/>
                    <a:lstStyle/>
                    <a:p>
                      <a:pPr algn="l" fontAlgn="t"/>
                      <a:r>
                        <a:rPr lang="en-IN" dirty="0">
                          <a:effectLst/>
                        </a:rPr>
                        <a:t>Click </a:t>
                      </a:r>
                      <a:r>
                        <a:rPr lang="en-IN" b="1" dirty="0">
                          <a:effectLst/>
                        </a:rPr>
                        <a:t>Apply</a:t>
                      </a:r>
                      <a:r>
                        <a:rPr lang="en-IN" dirty="0">
                          <a:effectLst/>
                        </a:rPr>
                        <a:t>.</a:t>
                      </a:r>
                    </a:p>
                  </a:txBody>
                  <a:tcPr marL="38100" marR="38100" marT="38100" marB="38100">
                    <a:lnL>
                      <a:noFill/>
                    </a:lnL>
                    <a:lnR>
                      <a:noFill/>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tcPr>
                </a:tc>
                <a:tc>
                  <a:txBody>
                    <a:bodyPr/>
                    <a:lstStyle/>
                    <a:p>
                      <a:pPr fontAlgn="t"/>
                      <a:r>
                        <a:rPr lang="en-IN">
                          <a:effectLst/>
                        </a:rPr>
                        <a:t>For Windows guests, the partition is automatically resized when the hard disk is resized.</a:t>
                      </a:r>
                    </a:p>
                  </a:txBody>
                  <a:tcPr marL="38100" marR="38100" marT="38100" marB="38100">
                    <a:lnL>
                      <a:noFill/>
                    </a:lnL>
                    <a:lnR>
                      <a:noFill/>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tcPr>
                </a:tc>
              </a:tr>
              <a:tr h="1286100">
                <a:tc>
                  <a:txBody>
                    <a:bodyPr/>
                    <a:lstStyle/>
                    <a:p>
                      <a:pPr algn="l" fontAlgn="t"/>
                      <a:r>
                        <a:rPr lang="en-IN">
                          <a:effectLst/>
                        </a:rPr>
                        <a:t>Click </a:t>
                      </a:r>
                      <a:r>
                        <a:rPr lang="en-IN" b="1">
                          <a:effectLst/>
                        </a:rPr>
                        <a:t>Apply</a:t>
                      </a:r>
                      <a:r>
                        <a:rPr lang="en-IN">
                          <a:effectLst/>
                        </a:rPr>
                        <a:t> while pressing the </a:t>
                      </a:r>
                      <a:r>
                        <a:rPr lang="en-IN" b="1">
                          <a:effectLst/>
                        </a:rPr>
                        <a:t>Option</a:t>
                      </a:r>
                      <a:r>
                        <a:rPr lang="en-IN">
                          <a:effectLst/>
                        </a:rPr>
                        <a:t> key.</a:t>
                      </a:r>
                    </a:p>
                  </a:txBody>
                  <a:tcPr marL="38100" marR="38100" marT="38100" marB="38100">
                    <a:lnL>
                      <a:noFill/>
                    </a:lnL>
                    <a:lnR>
                      <a:noFill/>
                    </a:lnR>
                    <a:lnT w="9525" cap="flat" cmpd="sng" algn="ctr">
                      <a:solidFill>
                        <a:srgbClr val="E8E8E8"/>
                      </a:solidFill>
                      <a:prstDash val="solid"/>
                      <a:round/>
                      <a:headEnd type="none" w="med" len="med"/>
                      <a:tailEnd type="none" w="med" len="med"/>
                    </a:lnT>
                    <a:lnB>
                      <a:noFill/>
                    </a:lnB>
                  </a:tcPr>
                </a:tc>
                <a:tc>
                  <a:txBody>
                    <a:bodyPr/>
                    <a:lstStyle/>
                    <a:p>
                      <a:pPr fontAlgn="t"/>
                      <a:r>
                        <a:rPr lang="en-IN" dirty="0">
                          <a:effectLst/>
                        </a:rPr>
                        <a:t>The hard disk is resized but the partition is not. To manually resize the partition of the guest, see </a:t>
                      </a:r>
                      <a:r>
                        <a:rPr lang="en-IN" b="0" u="none" strike="noStrike" dirty="0">
                          <a:solidFill>
                            <a:srgbClr val="0079B8"/>
                          </a:solidFill>
                          <a:effectLst/>
                          <a:hlinkClick r:id="rId3" tooltip="When you enlarge your virtual hard disk, you must also enlarge your guest operating system's partition to take advantage of the additional space."/>
                        </a:rPr>
                        <a:t>Resize a Windows Partition with the Disk Management Tool</a:t>
                      </a:r>
                      <a:r>
                        <a:rPr lang="en-IN" dirty="0">
                          <a:effectLst/>
                        </a:rPr>
                        <a:t>.</a:t>
                      </a:r>
                    </a:p>
                  </a:txBody>
                  <a:tcPr marL="38100" marR="38100" marT="38100" marB="38100">
                    <a:lnL>
                      <a:noFill/>
                    </a:lnL>
                    <a:lnR>
                      <a:noFill/>
                    </a:lnR>
                    <a:lnT w="9525" cap="flat" cmpd="sng" algn="ctr">
                      <a:solidFill>
                        <a:srgbClr val="E8E8E8"/>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289266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1846659"/>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Create a Virtual Hard Disk</a:t>
            </a:r>
          </a:p>
          <a:p>
            <a:r>
              <a:rPr lang="en-IN" b="1" dirty="0" smtClean="0"/>
              <a:t>Procedure</a:t>
            </a:r>
            <a:endParaRPr lang="en-IN" b="1" dirty="0"/>
          </a:p>
          <a:p>
            <a:r>
              <a:rPr lang="en-IN" sz="2000" dirty="0" smtClean="0"/>
              <a:t>10. Click</a:t>
            </a:r>
            <a:r>
              <a:rPr lang="en-IN" sz="2000" dirty="0"/>
              <a:t> </a:t>
            </a:r>
            <a:r>
              <a:rPr lang="en-IN" sz="2000" b="1" dirty="0" err="1"/>
              <a:t>Apply</a:t>
            </a:r>
            <a:r>
              <a:rPr lang="en-IN" sz="2000" dirty="0" err="1"/>
              <a:t>.The</a:t>
            </a:r>
            <a:r>
              <a:rPr lang="en-IN" sz="2000" dirty="0"/>
              <a:t> hard disk is created. View the new hard disk in </a:t>
            </a:r>
            <a:r>
              <a:rPr lang="en-IN" sz="2000" b="1" dirty="0"/>
              <a:t>Settings</a:t>
            </a:r>
            <a:r>
              <a:rPr lang="en-IN" sz="2000" dirty="0"/>
              <a:t> &gt; </a:t>
            </a:r>
            <a:r>
              <a:rPr lang="en-IN" sz="2000" b="1" dirty="0"/>
              <a:t>Removable Devices</a:t>
            </a:r>
            <a:r>
              <a:rPr lang="en-IN" sz="2000" dirty="0"/>
              <a:t> of the virtual machine.</a:t>
            </a:r>
          </a:p>
        </p:txBody>
      </p:sp>
    </p:spTree>
    <p:extLst>
      <p:ext uri="{BB962C8B-B14F-4D97-AF65-F5344CB8AC3E}">
        <p14:creationId xmlns:p14="http://schemas.microsoft.com/office/powerpoint/2010/main" val="3450226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3939540"/>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Resize a Hard Disk</a:t>
            </a:r>
          </a:p>
          <a:p>
            <a:r>
              <a:rPr lang="en-IN" dirty="0"/>
              <a:t>You can increase the usable space in a virtual hard disk. You cannot reduce the size of a hard disk. You cannot make a blank hard disk smaller after it has been formatted</a:t>
            </a:r>
            <a:r>
              <a:rPr lang="en-IN" dirty="0" smtClean="0"/>
              <a:t>.</a:t>
            </a:r>
          </a:p>
          <a:p>
            <a:r>
              <a:rPr lang="en-IN" sz="2000" b="1" dirty="0"/>
              <a:t>Prerequisites</a:t>
            </a:r>
          </a:p>
          <a:p>
            <a:r>
              <a:rPr lang="en-IN" sz="2000" dirty="0"/>
              <a:t>Having manual or </a:t>
            </a:r>
            <a:r>
              <a:rPr lang="en-IN" sz="2000" dirty="0" err="1"/>
              <a:t>AutoProtect</a:t>
            </a:r>
            <a:r>
              <a:rPr lang="en-IN" sz="2000" dirty="0"/>
              <a:t> snapshots in your virtual machine prevents you from making changes to a virtual hard disk. You must delete the snapshots before you can make a change.</a:t>
            </a:r>
          </a:p>
          <a:p>
            <a:r>
              <a:rPr lang="en-IN" sz="2000" dirty="0"/>
              <a:t>Shut down or power off the virtual machine. You cannot change the setting while the virtual machine is powered on or suspended.</a:t>
            </a:r>
          </a:p>
          <a:p>
            <a:r>
              <a:rPr lang="en-IN" sz="2000" dirty="0"/>
              <a:t/>
            </a:r>
            <a:br>
              <a:rPr lang="en-IN" sz="2000" dirty="0"/>
            </a:br>
            <a:endParaRPr lang="en-IN" sz="2000" dirty="0"/>
          </a:p>
        </p:txBody>
      </p:sp>
    </p:spTree>
    <p:extLst>
      <p:ext uri="{BB962C8B-B14F-4D97-AF65-F5344CB8AC3E}">
        <p14:creationId xmlns:p14="http://schemas.microsoft.com/office/powerpoint/2010/main" val="3645023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3170099"/>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Resize a Hard Disk</a:t>
            </a:r>
          </a:p>
          <a:p>
            <a:r>
              <a:rPr lang="en-IN" b="1" dirty="0"/>
              <a:t>Procedure</a:t>
            </a:r>
          </a:p>
          <a:p>
            <a:pPr marL="342900" indent="-342900">
              <a:buFont typeface="+mj-lt"/>
              <a:buAutoNum type="arabicPeriod"/>
            </a:pPr>
            <a:r>
              <a:rPr lang="en-IN" dirty="0"/>
              <a:t>Select </a:t>
            </a:r>
            <a:r>
              <a:rPr lang="en-IN" b="1" dirty="0"/>
              <a:t>Window</a:t>
            </a:r>
            <a:r>
              <a:rPr lang="en-IN" dirty="0"/>
              <a:t> &gt; </a:t>
            </a:r>
            <a:r>
              <a:rPr lang="en-IN" b="1" dirty="0"/>
              <a:t>Virtual Machine Library</a:t>
            </a:r>
            <a:r>
              <a:rPr lang="en-IN" dirty="0"/>
              <a:t>.</a:t>
            </a:r>
          </a:p>
          <a:p>
            <a:pPr marL="342900" indent="-342900">
              <a:buFont typeface="+mj-lt"/>
              <a:buAutoNum type="arabicPeriod"/>
            </a:pPr>
            <a:r>
              <a:rPr lang="en-IN" dirty="0"/>
              <a:t>Select a virtual machine in the </a:t>
            </a:r>
            <a:r>
              <a:rPr lang="en-IN" b="1" dirty="0"/>
              <a:t>Virtual Machine Library</a:t>
            </a:r>
            <a:r>
              <a:rPr lang="en-IN" dirty="0"/>
              <a:t> window and click </a:t>
            </a:r>
            <a:r>
              <a:rPr lang="en-IN" b="1" dirty="0"/>
              <a:t>Settings</a:t>
            </a:r>
            <a:r>
              <a:rPr lang="en-IN" dirty="0"/>
              <a:t>.</a:t>
            </a:r>
          </a:p>
          <a:p>
            <a:pPr marL="342900" indent="-342900">
              <a:buFont typeface="+mj-lt"/>
              <a:buAutoNum type="arabicPeriod"/>
            </a:pPr>
            <a:r>
              <a:rPr lang="en-IN" dirty="0"/>
              <a:t>In the </a:t>
            </a:r>
            <a:r>
              <a:rPr lang="en-IN" b="1" dirty="0"/>
              <a:t>Settings</a:t>
            </a:r>
            <a:r>
              <a:rPr lang="en-IN" dirty="0"/>
              <a:t> window, click the hard disk you want to resize.</a:t>
            </a:r>
          </a:p>
          <a:p>
            <a:pPr marL="342900" indent="-342900">
              <a:buFont typeface="+mj-lt"/>
              <a:buAutoNum type="arabicPeriod"/>
            </a:pPr>
            <a:r>
              <a:rPr lang="en-IN" dirty="0"/>
              <a:t>Use the </a:t>
            </a:r>
            <a:r>
              <a:rPr lang="en-IN" b="1" dirty="0"/>
              <a:t>Disk size</a:t>
            </a:r>
            <a:r>
              <a:rPr lang="en-IN" dirty="0"/>
              <a:t> slider to set the new </a:t>
            </a:r>
            <a:r>
              <a:rPr lang="en-IN" dirty="0" err="1"/>
              <a:t>size.The</a:t>
            </a:r>
            <a:r>
              <a:rPr lang="en-IN" dirty="0"/>
              <a:t> maximum disk size for any hard disk is 8TB.</a:t>
            </a:r>
          </a:p>
          <a:p>
            <a:pPr marL="342900" indent="-342900">
              <a:buFont typeface="+mj-lt"/>
              <a:buAutoNum type="arabicPeriod"/>
            </a:pPr>
            <a:r>
              <a:rPr lang="en-IN" b="1" dirty="0"/>
              <a:t>(Optional) </a:t>
            </a:r>
            <a:r>
              <a:rPr lang="en-IN" dirty="0"/>
              <a:t>Under Advanced options, set the </a:t>
            </a:r>
            <a:r>
              <a:rPr lang="en-IN" b="1" dirty="0"/>
              <a:t>Bus type</a:t>
            </a:r>
            <a:r>
              <a:rPr lang="en-IN" dirty="0"/>
              <a:t> for the hard disk to </a:t>
            </a:r>
            <a:r>
              <a:rPr lang="en-IN" b="1" dirty="0"/>
              <a:t>IDE</a:t>
            </a:r>
            <a:r>
              <a:rPr lang="en-IN" dirty="0"/>
              <a:t>, </a:t>
            </a:r>
            <a:r>
              <a:rPr lang="en-IN" b="1" dirty="0"/>
              <a:t>SCSI</a:t>
            </a:r>
            <a:r>
              <a:rPr lang="en-IN" dirty="0"/>
              <a:t>, </a:t>
            </a:r>
            <a:r>
              <a:rPr lang="en-IN" b="1" dirty="0"/>
              <a:t>SATA</a:t>
            </a:r>
            <a:r>
              <a:rPr lang="en-IN" dirty="0"/>
              <a:t>, or </a:t>
            </a:r>
            <a:r>
              <a:rPr lang="en-IN" b="1" dirty="0" err="1"/>
              <a:t>NVMe</a:t>
            </a:r>
            <a:r>
              <a:rPr lang="en-IN" dirty="0"/>
              <a:t>.</a:t>
            </a:r>
          </a:p>
        </p:txBody>
      </p:sp>
    </p:spTree>
    <p:extLst>
      <p:ext uri="{BB962C8B-B14F-4D97-AF65-F5344CB8AC3E}">
        <p14:creationId xmlns:p14="http://schemas.microsoft.com/office/powerpoint/2010/main" val="1110383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1231106"/>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Resize a Hard Disk</a:t>
            </a:r>
          </a:p>
          <a:p>
            <a:r>
              <a:rPr lang="en-IN" dirty="0" smtClean="0"/>
              <a:t>6. Set </a:t>
            </a:r>
            <a:r>
              <a:rPr lang="en-IN" dirty="0"/>
              <a:t>your disk space configuration, depending on the constraints of the file system.</a:t>
            </a:r>
          </a:p>
        </p:txBody>
      </p:sp>
      <p:graphicFrame>
        <p:nvGraphicFramePr>
          <p:cNvPr id="6" name="Table 5"/>
          <p:cNvGraphicFramePr>
            <a:graphicFrameLocks noGrp="1"/>
          </p:cNvGraphicFramePr>
          <p:nvPr>
            <p:extLst>
              <p:ext uri="{D42A27DB-BD31-4B8C-83A1-F6EECF244321}">
                <p14:modId xmlns:p14="http://schemas.microsoft.com/office/powerpoint/2010/main" val="458822829"/>
              </p:ext>
            </p:extLst>
          </p:nvPr>
        </p:nvGraphicFramePr>
        <p:xfrm>
          <a:off x="1066800" y="3352800"/>
          <a:ext cx="6781802" cy="3342892"/>
        </p:xfrm>
        <a:graphic>
          <a:graphicData uri="http://schemas.openxmlformats.org/drawingml/2006/table">
            <a:tbl>
              <a:tblPr/>
              <a:tblGrid>
                <a:gridCol w="3390901"/>
                <a:gridCol w="3390901"/>
              </a:tblGrid>
              <a:tr h="144404">
                <a:tc>
                  <a:txBody>
                    <a:bodyPr/>
                    <a:lstStyle/>
                    <a:p>
                      <a:pPr algn="l" fontAlgn="b"/>
                      <a:r>
                        <a:rPr lang="en-IN" sz="900" b="1" dirty="0">
                          <a:solidFill>
                            <a:srgbClr val="565656"/>
                          </a:solidFill>
                          <a:effectLst/>
                        </a:rPr>
                        <a:t>Option</a:t>
                      </a:r>
                    </a:p>
                  </a:txBody>
                  <a:tcPr marL="47934" marR="47934" marT="23967" marB="23967" anchor="b">
                    <a:lnL>
                      <a:noFill/>
                    </a:lnL>
                    <a:lnR>
                      <a:noFill/>
                    </a:lnR>
                    <a:lnT>
                      <a:noFill/>
                    </a:lnT>
                    <a:lnB w="9525" cap="flat" cmpd="sng" algn="ctr">
                      <a:solidFill>
                        <a:srgbClr val="E8E8E8"/>
                      </a:solidFill>
                      <a:prstDash val="solid"/>
                      <a:round/>
                      <a:headEnd type="none" w="med" len="med"/>
                      <a:tailEnd type="none" w="med" len="med"/>
                    </a:lnB>
                    <a:solidFill>
                      <a:srgbClr val="FAFAFA"/>
                    </a:solidFill>
                  </a:tcPr>
                </a:tc>
                <a:tc>
                  <a:txBody>
                    <a:bodyPr/>
                    <a:lstStyle/>
                    <a:p>
                      <a:pPr algn="l" fontAlgn="b"/>
                      <a:r>
                        <a:rPr lang="en-IN" sz="900" b="1" dirty="0">
                          <a:solidFill>
                            <a:srgbClr val="565656"/>
                          </a:solidFill>
                          <a:effectLst/>
                        </a:rPr>
                        <a:t>Description</a:t>
                      </a:r>
                    </a:p>
                  </a:txBody>
                  <a:tcPr marL="47934" marR="47934" marT="23967" marB="23967" anchor="b">
                    <a:lnL>
                      <a:noFill/>
                    </a:lnL>
                    <a:lnR>
                      <a:noFill/>
                    </a:lnR>
                    <a:lnT>
                      <a:noFill/>
                    </a:lnT>
                    <a:lnB w="9525" cap="flat" cmpd="sng" algn="ctr">
                      <a:solidFill>
                        <a:srgbClr val="E8E8E8"/>
                      </a:solidFill>
                      <a:prstDash val="solid"/>
                      <a:round/>
                      <a:headEnd type="none" w="med" len="med"/>
                      <a:tailEnd type="none" w="med" len="med"/>
                    </a:lnB>
                    <a:solidFill>
                      <a:srgbClr val="FAFAFA"/>
                    </a:solidFill>
                  </a:tcPr>
                </a:tc>
              </a:tr>
              <a:tr h="810838">
                <a:tc>
                  <a:txBody>
                    <a:bodyPr/>
                    <a:lstStyle/>
                    <a:p>
                      <a:pPr algn="l" fontAlgn="b"/>
                      <a:r>
                        <a:rPr lang="en-IN" b="1" dirty="0">
                          <a:solidFill>
                            <a:srgbClr val="565656"/>
                          </a:solidFill>
                          <a:effectLst/>
                        </a:rPr>
                        <a:t>Option</a:t>
                      </a:r>
                    </a:p>
                  </a:txBody>
                  <a:tcPr marL="38100" marR="38100" marT="38100" marB="38100" anchor="b">
                    <a:lnL>
                      <a:noFill/>
                    </a:lnL>
                    <a:lnR>
                      <a:noFill/>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tcPr>
                </a:tc>
                <a:tc>
                  <a:txBody>
                    <a:bodyPr/>
                    <a:lstStyle/>
                    <a:p>
                      <a:pPr algn="l" fontAlgn="b"/>
                      <a:r>
                        <a:rPr lang="en-IN" b="1">
                          <a:solidFill>
                            <a:srgbClr val="565656"/>
                          </a:solidFill>
                          <a:effectLst/>
                        </a:rPr>
                        <a:t>Description</a:t>
                      </a:r>
                    </a:p>
                  </a:txBody>
                  <a:tcPr marL="38100" marR="38100" marT="38100" marB="38100" anchor="b">
                    <a:lnL>
                      <a:noFill/>
                    </a:lnL>
                    <a:lnR>
                      <a:noFill/>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tcPr>
                </a:tc>
              </a:tr>
              <a:tr h="810838">
                <a:tc>
                  <a:txBody>
                    <a:bodyPr/>
                    <a:lstStyle/>
                    <a:p>
                      <a:pPr algn="l" fontAlgn="t"/>
                      <a:r>
                        <a:rPr lang="en-IN" dirty="0">
                          <a:effectLst/>
                        </a:rPr>
                        <a:t>Click </a:t>
                      </a:r>
                      <a:r>
                        <a:rPr lang="en-IN" b="1" dirty="0">
                          <a:effectLst/>
                        </a:rPr>
                        <a:t>Apply</a:t>
                      </a:r>
                      <a:r>
                        <a:rPr lang="en-IN" dirty="0">
                          <a:effectLst/>
                        </a:rPr>
                        <a:t>.</a:t>
                      </a:r>
                    </a:p>
                  </a:txBody>
                  <a:tcPr marL="38100" marR="38100" marT="38100" marB="38100">
                    <a:lnL>
                      <a:noFill/>
                    </a:lnL>
                    <a:lnR>
                      <a:noFill/>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tcPr>
                </a:tc>
                <a:tc>
                  <a:txBody>
                    <a:bodyPr/>
                    <a:lstStyle/>
                    <a:p>
                      <a:pPr fontAlgn="t"/>
                      <a:r>
                        <a:rPr lang="en-IN">
                          <a:effectLst/>
                        </a:rPr>
                        <a:t>For Windows guests, the partition is automatically resized when the hard disk is resized.</a:t>
                      </a:r>
                    </a:p>
                  </a:txBody>
                  <a:tcPr marL="38100" marR="38100" marT="38100" marB="38100">
                    <a:lnL>
                      <a:noFill/>
                    </a:lnL>
                    <a:lnR>
                      <a:noFill/>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tcPr>
                </a:tc>
              </a:tr>
              <a:tr h="1129521">
                <a:tc>
                  <a:txBody>
                    <a:bodyPr/>
                    <a:lstStyle/>
                    <a:p>
                      <a:pPr algn="l" fontAlgn="t"/>
                      <a:r>
                        <a:rPr lang="en-IN">
                          <a:effectLst/>
                        </a:rPr>
                        <a:t>Click </a:t>
                      </a:r>
                      <a:r>
                        <a:rPr lang="en-IN" b="1">
                          <a:effectLst/>
                        </a:rPr>
                        <a:t>Apply</a:t>
                      </a:r>
                      <a:r>
                        <a:rPr lang="en-IN">
                          <a:effectLst/>
                        </a:rPr>
                        <a:t> while pressing the </a:t>
                      </a:r>
                      <a:r>
                        <a:rPr lang="en-IN" b="1">
                          <a:effectLst/>
                        </a:rPr>
                        <a:t>Option</a:t>
                      </a:r>
                      <a:r>
                        <a:rPr lang="en-IN">
                          <a:effectLst/>
                        </a:rPr>
                        <a:t> key.</a:t>
                      </a:r>
                    </a:p>
                  </a:txBody>
                  <a:tcPr marL="38100" marR="38100" marT="38100" marB="38100">
                    <a:lnL>
                      <a:noFill/>
                    </a:lnL>
                    <a:lnR>
                      <a:noFill/>
                    </a:lnR>
                    <a:lnT w="9525" cap="flat" cmpd="sng" algn="ctr">
                      <a:solidFill>
                        <a:srgbClr val="E8E8E8"/>
                      </a:solidFill>
                      <a:prstDash val="solid"/>
                      <a:round/>
                      <a:headEnd type="none" w="med" len="med"/>
                      <a:tailEnd type="none" w="med" len="med"/>
                    </a:lnT>
                    <a:lnB>
                      <a:noFill/>
                    </a:lnB>
                  </a:tcPr>
                </a:tc>
                <a:tc>
                  <a:txBody>
                    <a:bodyPr/>
                    <a:lstStyle/>
                    <a:p>
                      <a:pPr fontAlgn="t"/>
                      <a:r>
                        <a:rPr lang="en-IN" dirty="0">
                          <a:effectLst/>
                        </a:rPr>
                        <a:t>The hard disk is resized but the partition is not. To manually resize the partition of the guest, see </a:t>
                      </a:r>
                      <a:r>
                        <a:rPr lang="en-IN" b="0" u="none" strike="noStrike" dirty="0">
                          <a:solidFill>
                            <a:srgbClr val="0079B8"/>
                          </a:solidFill>
                          <a:effectLst/>
                          <a:hlinkClick r:id="rId3" tooltip="When you enlarge your virtual hard disk, you must also enlarge your guest operating system's partition to take advantage of the additional space."/>
                        </a:rPr>
                        <a:t>Resize a Windows Partition with the Disk Management Tool</a:t>
                      </a:r>
                      <a:r>
                        <a:rPr lang="en-IN" dirty="0">
                          <a:effectLst/>
                        </a:rPr>
                        <a:t>.</a:t>
                      </a:r>
                    </a:p>
                  </a:txBody>
                  <a:tcPr marL="38100" marR="38100" marT="38100" marB="38100">
                    <a:lnL>
                      <a:noFill/>
                    </a:lnL>
                    <a:lnR>
                      <a:noFill/>
                    </a:lnR>
                    <a:lnT w="9525" cap="flat" cmpd="sng" algn="ctr">
                      <a:solidFill>
                        <a:srgbClr val="E8E8E8"/>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2529713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1508105"/>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Resize a Hard Disk</a:t>
            </a:r>
          </a:p>
          <a:p>
            <a:r>
              <a:rPr lang="en-IN" dirty="0" smtClean="0"/>
              <a:t>7. </a:t>
            </a:r>
            <a:r>
              <a:rPr lang="en-IN" dirty="0"/>
              <a:t>Apply the changes and choose automatic or manual partition resize for Windows guests</a:t>
            </a:r>
          </a:p>
        </p:txBody>
      </p:sp>
      <p:graphicFrame>
        <p:nvGraphicFramePr>
          <p:cNvPr id="8" name="Table 7"/>
          <p:cNvGraphicFramePr>
            <a:graphicFrameLocks noGrp="1"/>
          </p:cNvGraphicFramePr>
          <p:nvPr>
            <p:extLst>
              <p:ext uri="{D42A27DB-BD31-4B8C-83A1-F6EECF244321}">
                <p14:modId xmlns:p14="http://schemas.microsoft.com/office/powerpoint/2010/main" val="478097789"/>
              </p:ext>
            </p:extLst>
          </p:nvPr>
        </p:nvGraphicFramePr>
        <p:xfrm>
          <a:off x="840064" y="3200400"/>
          <a:ext cx="7408862" cy="3307080"/>
        </p:xfrm>
        <a:graphic>
          <a:graphicData uri="http://schemas.openxmlformats.org/drawingml/2006/table">
            <a:tbl>
              <a:tblPr/>
              <a:tblGrid>
                <a:gridCol w="3704431"/>
                <a:gridCol w="3704431"/>
              </a:tblGrid>
              <a:tr h="429734">
                <a:tc>
                  <a:txBody>
                    <a:bodyPr/>
                    <a:lstStyle/>
                    <a:p>
                      <a:pPr algn="l" fontAlgn="b"/>
                      <a:r>
                        <a:rPr lang="en-IN" b="1" dirty="0">
                          <a:solidFill>
                            <a:srgbClr val="565656"/>
                          </a:solidFill>
                          <a:effectLst/>
                        </a:rPr>
                        <a:t>Option</a:t>
                      </a:r>
                    </a:p>
                  </a:txBody>
                  <a:tcPr marL="38100" marR="38100" marT="38100" marB="38100" anchor="b">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a:noFill/>
                    </a:lnT>
                    <a:lnB w="9525" cap="flat" cmpd="sng" algn="ctr">
                      <a:solidFill>
                        <a:srgbClr val="E8E8E8"/>
                      </a:solidFill>
                      <a:prstDash val="solid"/>
                      <a:round/>
                      <a:headEnd type="none" w="med" len="med"/>
                      <a:tailEnd type="none" w="med" len="med"/>
                    </a:lnB>
                    <a:solidFill>
                      <a:srgbClr val="FAFAFA"/>
                    </a:solidFill>
                  </a:tcPr>
                </a:tc>
                <a:tc>
                  <a:txBody>
                    <a:bodyPr/>
                    <a:lstStyle/>
                    <a:p>
                      <a:pPr algn="l" fontAlgn="b"/>
                      <a:r>
                        <a:rPr lang="en-IN" b="1" dirty="0">
                          <a:solidFill>
                            <a:srgbClr val="565656"/>
                          </a:solidFill>
                          <a:effectLst/>
                        </a:rPr>
                        <a:t>Description</a:t>
                      </a:r>
                    </a:p>
                  </a:txBody>
                  <a:tcPr marL="38100" marR="38100" marT="38100" marB="38100" anchor="b">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a:noFill/>
                    </a:lnT>
                    <a:lnB w="9525" cap="flat" cmpd="sng" algn="ctr">
                      <a:solidFill>
                        <a:srgbClr val="E8E8E8"/>
                      </a:solidFill>
                      <a:prstDash val="solid"/>
                      <a:round/>
                      <a:headEnd type="none" w="med" len="med"/>
                      <a:tailEnd type="none" w="med" len="med"/>
                    </a:lnB>
                    <a:solidFill>
                      <a:srgbClr val="FAFAFA"/>
                    </a:solidFill>
                  </a:tcPr>
                </a:tc>
              </a:tr>
              <a:tr h="1102360">
                <a:tc>
                  <a:txBody>
                    <a:bodyPr/>
                    <a:lstStyle/>
                    <a:p>
                      <a:pPr algn="l" fontAlgn="t"/>
                      <a:r>
                        <a:rPr lang="en-IN" dirty="0">
                          <a:effectLst/>
                        </a:rPr>
                        <a:t>Click </a:t>
                      </a:r>
                      <a:r>
                        <a:rPr lang="en-IN" b="1" dirty="0">
                          <a:effectLst/>
                        </a:rPr>
                        <a:t>Apply</a:t>
                      </a:r>
                      <a:r>
                        <a:rPr lang="en-IN" dirty="0">
                          <a:effectLst/>
                        </a:rPr>
                        <a:t>.</a:t>
                      </a:r>
                    </a:p>
                  </a:txBody>
                  <a:tcPr marL="38100" marR="38100" marT="38100" marB="38100">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fontAlgn="t"/>
                      <a:r>
                        <a:rPr lang="en-IN">
                          <a:effectLst/>
                        </a:rPr>
                        <a:t>For Windows guests, the partition is automatically resized when the hard disk is resized.</a:t>
                      </a:r>
                    </a:p>
                  </a:txBody>
                  <a:tcPr marL="38100" marR="38100" marT="38100" marB="38100">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r>
              <a:tr h="1774986">
                <a:tc>
                  <a:txBody>
                    <a:bodyPr/>
                    <a:lstStyle/>
                    <a:p>
                      <a:pPr algn="l" fontAlgn="t"/>
                      <a:r>
                        <a:rPr lang="en-IN" dirty="0">
                          <a:effectLst/>
                        </a:rPr>
                        <a:t>Click </a:t>
                      </a:r>
                      <a:r>
                        <a:rPr lang="en-IN" b="1" dirty="0">
                          <a:effectLst/>
                        </a:rPr>
                        <a:t>Apply</a:t>
                      </a:r>
                      <a:r>
                        <a:rPr lang="en-IN" dirty="0">
                          <a:effectLst/>
                        </a:rPr>
                        <a:t> while pressing the </a:t>
                      </a:r>
                      <a:r>
                        <a:rPr lang="en-IN" b="1" dirty="0">
                          <a:effectLst/>
                        </a:rPr>
                        <a:t>Option</a:t>
                      </a:r>
                      <a:r>
                        <a:rPr lang="en-IN" dirty="0">
                          <a:effectLst/>
                        </a:rPr>
                        <a:t> key.</a:t>
                      </a:r>
                    </a:p>
                  </a:txBody>
                  <a:tcPr marL="38100" marR="38100" marT="38100" marB="38100">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fontAlgn="t"/>
                      <a:r>
                        <a:rPr lang="en-IN" dirty="0">
                          <a:effectLst/>
                        </a:rPr>
                        <a:t>The hard disk is resized but the partition is not. To manually resize the partition of the guest, see </a:t>
                      </a:r>
                      <a:r>
                        <a:rPr lang="en-IN" b="0" u="none" strike="noStrike" dirty="0">
                          <a:solidFill>
                            <a:srgbClr val="0079B8"/>
                          </a:solidFill>
                          <a:effectLst/>
                          <a:hlinkClick r:id="rId3" tooltip="When you enlarge your virtual hard disk, you must also enlarge your guest operating system's partition to take advantage of the additional space."/>
                        </a:rPr>
                        <a:t>Resize a Windows Partition with the Disk Management Tool</a:t>
                      </a:r>
                      <a:r>
                        <a:rPr lang="en-IN" dirty="0">
                          <a:effectLst/>
                        </a:rPr>
                        <a:t>.</a:t>
                      </a:r>
                    </a:p>
                  </a:txBody>
                  <a:tcPr marL="38100" marR="38100" marT="38100" marB="38100">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r>
            </a:tbl>
          </a:graphicData>
        </a:graphic>
      </p:graphicFrame>
      <p:sp>
        <p:nvSpPr>
          <p:cNvPr id="9" name="Rectangle 1"/>
          <p:cNvSpPr>
            <a:spLocks noChangeArrowheads="1"/>
          </p:cNvSpPr>
          <p:nvPr/>
        </p:nvSpPr>
        <p:spPr bwMode="auto">
          <a:xfrm>
            <a:off x="871538" y="3051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078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6688963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5570756"/>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Resize a Windows Partition with the Disk Management </a:t>
            </a:r>
            <a:r>
              <a:rPr lang="en-IN" sz="2800" dirty="0" smtClean="0">
                <a:solidFill>
                  <a:srgbClr val="FFFF00"/>
                </a:solidFill>
              </a:rPr>
              <a:t>Tool</a:t>
            </a:r>
          </a:p>
          <a:p>
            <a:r>
              <a:rPr lang="en-IN" sz="2400" dirty="0"/>
              <a:t>When you enlarge your virtual hard disk, you must also enlarge your guest operating system's partition to take advantage of the additional space.</a:t>
            </a:r>
          </a:p>
          <a:p>
            <a:r>
              <a:rPr lang="en-IN" sz="2400" dirty="0"/>
              <a:t>Fusion resizes the guest operating system's partition when you resize the virtual hard disk. If you held down the </a:t>
            </a:r>
            <a:r>
              <a:rPr lang="en-IN" sz="2400" b="1" dirty="0"/>
              <a:t>Option</a:t>
            </a:r>
            <a:r>
              <a:rPr lang="en-IN" sz="2400" dirty="0"/>
              <a:t> key when you clicked </a:t>
            </a:r>
            <a:r>
              <a:rPr lang="en-IN" sz="2400" b="1" dirty="0"/>
              <a:t>Apply</a:t>
            </a:r>
            <a:r>
              <a:rPr lang="en-IN" sz="2400" dirty="0"/>
              <a:t> to resize the disk, you can manually resize the Windows partition. For Windows Vista and Windows 7 or later, you can use the operating system's Disk Management tool to resize a partition.</a:t>
            </a:r>
          </a:p>
          <a:p>
            <a:r>
              <a:rPr lang="en-IN" sz="2800" dirty="0"/>
              <a:t/>
            </a:r>
            <a:br>
              <a:rPr lang="en-IN" sz="2800" dirty="0"/>
            </a:br>
            <a:endParaRPr lang="en-IN" sz="2800" dirty="0">
              <a:solidFill>
                <a:srgbClr val="FFFF00"/>
              </a:solidFill>
            </a:endParaRPr>
          </a:p>
        </p:txBody>
      </p:sp>
      <p:sp>
        <p:nvSpPr>
          <p:cNvPr id="9" name="Rectangle 1"/>
          <p:cNvSpPr>
            <a:spLocks noChangeArrowheads="1"/>
          </p:cNvSpPr>
          <p:nvPr/>
        </p:nvSpPr>
        <p:spPr bwMode="auto">
          <a:xfrm>
            <a:off x="871538" y="3051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078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chemeClr val="tx1"/>
                </a:solidFill>
                <a:effectLst/>
                <a:latin typeface="Arial" charset="0"/>
                <a:cs typeface="Arial" charset="0"/>
              </a:rPr>
              <a:t/>
            </a:r>
            <a:br>
              <a:rPr kumimoji="0" lang="en-US" sz="1800" b="0" i="0" u="none" strike="noStrike" cap="none" normalizeH="0" baseline="0" dirty="0" smtClean="0">
                <a:ln>
                  <a:noFill/>
                </a:ln>
                <a:solidFill>
                  <a:schemeClr val="tx1"/>
                </a:solidFill>
                <a:effectLst/>
                <a:latin typeface="Arial" charset="0"/>
                <a:cs typeface="Arial" charset="0"/>
              </a:rPr>
            </a:b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757584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801906"/>
            <a:ext cx="8610600" cy="4401205"/>
          </a:xfrm>
          <a:prstGeom prst="rect">
            <a:avLst/>
          </a:prstGeom>
          <a:noFill/>
        </p:spPr>
        <p:txBody>
          <a:bodyPr wrap="square" rtlCol="0">
            <a:spAutoFit/>
          </a:bodyPr>
          <a:lstStyle/>
          <a:p>
            <a:r>
              <a:rPr lang="en-IN" sz="2800" dirty="0">
                <a:solidFill>
                  <a:srgbClr val="FF0000"/>
                </a:solidFill>
              </a:rPr>
              <a:t>Why Should You Enable Virtualization</a:t>
            </a:r>
            <a:r>
              <a:rPr lang="en-IN" sz="2800" dirty="0"/>
              <a:t>?</a:t>
            </a:r>
          </a:p>
          <a:p>
            <a:r>
              <a:rPr lang="en-IN" sz="2800" dirty="0">
                <a:solidFill>
                  <a:srgbClr val="FFFF00"/>
                </a:solidFill>
              </a:rPr>
              <a:t>Improved Productivity and Efficiency </a:t>
            </a:r>
            <a:r>
              <a:rPr lang="en-IN" sz="2800" dirty="0"/>
              <a:t>– Given the nature of the virtual environment, virtual machines are easier to install, maintain and update. Hardware maintenance and monitoring efforts can be reduced drastically since the same updates are not required on each server separately. Thus, improving utilizing the </a:t>
            </a:r>
            <a:r>
              <a:rPr lang="en-IN" sz="2800" dirty="0">
                <a:hlinkClick r:id="rId2" tooltip="IT team"/>
              </a:rPr>
              <a:t>IT team</a:t>
            </a:r>
            <a:r>
              <a:rPr lang="en-IN" sz="2800" dirty="0"/>
              <a:t> effectively. </a:t>
            </a:r>
          </a:p>
          <a:p>
            <a:r>
              <a:rPr lang="en-IN" sz="2800" dirty="0"/>
              <a:t>  </a:t>
            </a:r>
          </a:p>
          <a:p>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840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6001643"/>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Resize a Windows Partition with the Disk Management </a:t>
            </a:r>
            <a:r>
              <a:rPr lang="en-IN" sz="2800" dirty="0" smtClean="0">
                <a:solidFill>
                  <a:srgbClr val="FFFF00"/>
                </a:solidFill>
              </a:rPr>
              <a:t>Tool</a:t>
            </a:r>
          </a:p>
          <a:p>
            <a:r>
              <a:rPr lang="en-IN" sz="2000" b="1" dirty="0"/>
              <a:t>Prerequisites</a:t>
            </a:r>
          </a:p>
          <a:p>
            <a:r>
              <a:rPr lang="en-IN" sz="2000" dirty="0"/>
              <a:t>Verify that your virtual hard disk is big enough to accept the increase in partition size. See </a:t>
            </a:r>
            <a:r>
              <a:rPr lang="en-IN" sz="2000" dirty="0">
                <a:hlinkClick r:id="rId3" tooltip="You can increase the usable space in a virtual hard disk. You cannot reduce the size of a hard disk. You cannot make a blank hard disk smaller after it has been formatted."/>
              </a:rPr>
              <a:t>Resize a Hard Disk</a:t>
            </a:r>
            <a:r>
              <a:rPr lang="en-IN" sz="2000" dirty="0"/>
              <a:t>.</a:t>
            </a:r>
          </a:p>
          <a:p>
            <a:r>
              <a:rPr lang="en-IN" sz="2000" b="1" dirty="0"/>
              <a:t>Procedure</a:t>
            </a:r>
          </a:p>
          <a:p>
            <a:pPr marL="457200" indent="-457200">
              <a:buFont typeface="+mj-lt"/>
              <a:buAutoNum type="arabicPeriod"/>
            </a:pPr>
            <a:r>
              <a:rPr lang="en-IN" sz="2000" dirty="0"/>
              <a:t>Right-click </a:t>
            </a:r>
            <a:r>
              <a:rPr lang="en-IN" sz="2000" b="1" dirty="0"/>
              <a:t>Computer</a:t>
            </a:r>
            <a:r>
              <a:rPr lang="en-IN" sz="2000" dirty="0"/>
              <a:t> and select </a:t>
            </a:r>
            <a:r>
              <a:rPr lang="en-IN" sz="2000" b="1" dirty="0"/>
              <a:t>Manage</a:t>
            </a:r>
            <a:r>
              <a:rPr lang="en-IN" sz="2000" dirty="0"/>
              <a:t>.</a:t>
            </a:r>
          </a:p>
          <a:p>
            <a:pPr marL="457200" indent="-457200">
              <a:buFont typeface="+mj-lt"/>
              <a:buAutoNum type="arabicPeriod"/>
            </a:pPr>
            <a:r>
              <a:rPr lang="en-IN" sz="2000" dirty="0"/>
              <a:t>Double-click </a:t>
            </a:r>
            <a:r>
              <a:rPr lang="en-IN" sz="2000" b="1" dirty="0"/>
              <a:t>Storage</a:t>
            </a:r>
            <a:r>
              <a:rPr lang="en-IN" sz="2000" dirty="0"/>
              <a:t>.</a:t>
            </a:r>
          </a:p>
          <a:p>
            <a:pPr marL="457200" indent="-457200">
              <a:buFont typeface="+mj-lt"/>
              <a:buAutoNum type="arabicPeriod"/>
            </a:pPr>
            <a:r>
              <a:rPr lang="en-IN" sz="2000" dirty="0"/>
              <a:t>Double-click </a:t>
            </a:r>
            <a:r>
              <a:rPr lang="en-IN" sz="2000" b="1" dirty="0"/>
              <a:t>Disk Management</a:t>
            </a:r>
            <a:r>
              <a:rPr lang="en-IN" sz="2000" dirty="0"/>
              <a:t>.</a:t>
            </a:r>
          </a:p>
          <a:p>
            <a:pPr marL="457200" indent="-457200">
              <a:buFont typeface="+mj-lt"/>
              <a:buAutoNum type="arabicPeriod"/>
            </a:pPr>
            <a:r>
              <a:rPr lang="en-IN" sz="2000" dirty="0"/>
              <a:t>In the list, right-click the partition to expand and select </a:t>
            </a:r>
            <a:r>
              <a:rPr lang="en-IN" sz="2000" b="1" dirty="0"/>
              <a:t>Extend Volume</a:t>
            </a:r>
            <a:r>
              <a:rPr lang="en-IN" sz="2000" dirty="0"/>
              <a:t>.</a:t>
            </a:r>
          </a:p>
          <a:p>
            <a:pPr marL="457200" indent="-457200">
              <a:buFont typeface="+mj-lt"/>
              <a:buAutoNum type="arabicPeriod"/>
            </a:pPr>
            <a:r>
              <a:rPr lang="en-IN" sz="2000" dirty="0"/>
              <a:t>Follow the prompts to resize the partition and click </a:t>
            </a:r>
            <a:r>
              <a:rPr lang="en-IN" sz="2000" b="1" dirty="0"/>
              <a:t>Finish</a:t>
            </a:r>
            <a:r>
              <a:rPr lang="en-IN" sz="2000" dirty="0" smtClean="0"/>
              <a:t>. The </a:t>
            </a:r>
            <a:r>
              <a:rPr lang="en-IN" sz="2000" dirty="0"/>
              <a:t>partition item in the Disk Management pane displays its new size.</a:t>
            </a:r>
          </a:p>
          <a:p>
            <a:pPr marL="457200" indent="-457200">
              <a:buFont typeface="+mj-lt"/>
              <a:buAutoNum type="arabicPeriod"/>
            </a:pPr>
            <a:r>
              <a:rPr lang="en-IN" sz="2000" dirty="0"/>
              <a:t>Close the </a:t>
            </a:r>
            <a:r>
              <a:rPr lang="en-IN" sz="2000" b="1" dirty="0"/>
              <a:t>Computer Management </a:t>
            </a:r>
            <a:r>
              <a:rPr lang="en-IN" sz="2000" dirty="0"/>
              <a:t>window</a:t>
            </a:r>
          </a:p>
          <a:p>
            <a:r>
              <a:rPr lang="en-IN" sz="2400" dirty="0"/>
              <a:t/>
            </a:r>
            <a:br>
              <a:rPr lang="en-IN" sz="2400" dirty="0"/>
            </a:br>
            <a:r>
              <a:rPr lang="en-IN" sz="2800" dirty="0"/>
              <a:t/>
            </a:r>
            <a:br>
              <a:rPr lang="en-IN" sz="2800" dirty="0"/>
            </a:br>
            <a:endParaRPr lang="en-IN" sz="2800" dirty="0">
              <a:solidFill>
                <a:srgbClr val="FFFF00"/>
              </a:solidFill>
            </a:endParaRPr>
          </a:p>
        </p:txBody>
      </p:sp>
      <p:sp>
        <p:nvSpPr>
          <p:cNvPr id="9" name="Rectangle 1"/>
          <p:cNvSpPr>
            <a:spLocks noChangeArrowheads="1"/>
          </p:cNvSpPr>
          <p:nvPr/>
        </p:nvSpPr>
        <p:spPr bwMode="auto">
          <a:xfrm>
            <a:off x="871538" y="3051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078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chemeClr val="tx1"/>
                </a:solidFill>
                <a:effectLst/>
                <a:latin typeface="Arial" charset="0"/>
                <a:cs typeface="Arial" charset="0"/>
              </a:rPr>
              <a:t/>
            </a:r>
            <a:br>
              <a:rPr kumimoji="0" lang="en-US" sz="1800" b="0" i="0" u="none" strike="noStrike" cap="none" normalizeH="0" baseline="0" dirty="0" smtClean="0">
                <a:ln>
                  <a:noFill/>
                </a:ln>
                <a:solidFill>
                  <a:schemeClr val="tx1"/>
                </a:solidFill>
                <a:effectLst/>
                <a:latin typeface="Arial" charset="0"/>
                <a:cs typeface="Arial" charset="0"/>
              </a:rPr>
            </a:b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1509258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5724644"/>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Clean up a Virtual Machine</a:t>
            </a:r>
          </a:p>
          <a:p>
            <a:r>
              <a:rPr lang="en-IN" dirty="0"/>
              <a:t>You can perform a manual or automated </a:t>
            </a:r>
            <a:r>
              <a:rPr lang="en-IN" dirty="0" err="1"/>
              <a:t>cleanup</a:t>
            </a:r>
            <a:r>
              <a:rPr lang="en-IN" dirty="0"/>
              <a:t> of certain virtual machines to free up space on your Mac. The </a:t>
            </a:r>
            <a:r>
              <a:rPr lang="en-IN" dirty="0" err="1"/>
              <a:t>cleanup</a:t>
            </a:r>
            <a:r>
              <a:rPr lang="en-IN" dirty="0"/>
              <a:t> compacts and defragments the virtual machine.</a:t>
            </a:r>
          </a:p>
          <a:p>
            <a:r>
              <a:rPr lang="en-IN" dirty="0"/>
              <a:t>When you delete files from your virtual machine, Fusion does not return the space to your Mac. Cleaning up the virtual machine performs the following </a:t>
            </a:r>
            <a:r>
              <a:rPr lang="en-IN" dirty="0" err="1"/>
              <a:t>operations.Compacts</a:t>
            </a:r>
            <a:r>
              <a:rPr lang="en-IN" dirty="0"/>
              <a:t> the virtual machine and returns freed space to your Mac</a:t>
            </a:r>
            <a:r>
              <a:rPr lang="en-IN" dirty="0" smtClean="0"/>
              <a:t>.</a:t>
            </a:r>
          </a:p>
          <a:p>
            <a:r>
              <a:rPr lang="en-IN" b="1" dirty="0" err="1" smtClean="0"/>
              <a:t>Note:</a:t>
            </a:r>
            <a:r>
              <a:rPr lang="en-IN" dirty="0" err="1" smtClean="0"/>
              <a:t>Only</a:t>
            </a:r>
            <a:r>
              <a:rPr lang="en-IN" dirty="0" smtClean="0"/>
              <a:t> </a:t>
            </a:r>
            <a:r>
              <a:rPr lang="en-IN" dirty="0"/>
              <a:t>Windows virtual machines return freed space to your Mac.</a:t>
            </a:r>
          </a:p>
          <a:p>
            <a:r>
              <a:rPr lang="en-IN" dirty="0"/>
              <a:t>Defragments the virtual machine.</a:t>
            </a:r>
          </a:p>
          <a:p>
            <a:r>
              <a:rPr lang="en-IN" dirty="0"/>
              <a:t>Consolidates any unconsolidated snapshot files left on the virtual machine. Unconsolidated snapshot files can be left on the virtual machine when manually deleting a snapshot fails.</a:t>
            </a:r>
          </a:p>
          <a:p>
            <a:r>
              <a:rPr lang="en-IN" dirty="0"/>
              <a:t>Disk </a:t>
            </a:r>
            <a:r>
              <a:rPr lang="en-IN" dirty="0" err="1"/>
              <a:t>cleanup</a:t>
            </a:r>
            <a:r>
              <a:rPr lang="en-IN" dirty="0"/>
              <a:t> is not supported in the following </a:t>
            </a:r>
            <a:r>
              <a:rPr lang="en-IN" dirty="0" err="1"/>
              <a:t>situations.The</a:t>
            </a:r>
            <a:r>
              <a:rPr lang="en-IN" dirty="0"/>
              <a:t> virtual hard disk uses a FAT32, FAT, or </a:t>
            </a:r>
            <a:r>
              <a:rPr lang="en-IN" dirty="0" err="1"/>
              <a:t>exFAT</a:t>
            </a:r>
            <a:r>
              <a:rPr lang="en-IN" dirty="0"/>
              <a:t> file system.</a:t>
            </a:r>
          </a:p>
          <a:p>
            <a:r>
              <a:rPr lang="en-IN" dirty="0"/>
              <a:t>The virtual hard disk uses a </a:t>
            </a:r>
            <a:r>
              <a:rPr lang="en-IN" dirty="0" err="1"/>
              <a:t>preallocated</a:t>
            </a:r>
            <a:r>
              <a:rPr lang="en-IN" dirty="0"/>
              <a:t> disk format.</a:t>
            </a:r>
          </a:p>
          <a:p>
            <a:r>
              <a:rPr lang="en-IN" sz="2000" dirty="0"/>
              <a:t/>
            </a:r>
            <a:br>
              <a:rPr lang="en-IN" sz="2000" dirty="0"/>
            </a:br>
            <a:r>
              <a:rPr lang="en-IN" sz="2800" dirty="0"/>
              <a:t/>
            </a:r>
            <a:br>
              <a:rPr lang="en-IN" sz="2800" dirty="0"/>
            </a:br>
            <a:endParaRPr lang="en-IN" sz="2800" dirty="0">
              <a:solidFill>
                <a:srgbClr val="FFFF00"/>
              </a:solidFill>
            </a:endParaRPr>
          </a:p>
        </p:txBody>
      </p:sp>
      <p:sp>
        <p:nvSpPr>
          <p:cNvPr id="9" name="Rectangle 1"/>
          <p:cNvSpPr>
            <a:spLocks noChangeArrowheads="1"/>
          </p:cNvSpPr>
          <p:nvPr/>
        </p:nvSpPr>
        <p:spPr bwMode="auto">
          <a:xfrm>
            <a:off x="871538" y="3051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078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chemeClr val="tx1"/>
                </a:solidFill>
                <a:effectLst/>
                <a:latin typeface="Arial" charset="0"/>
                <a:cs typeface="Arial" charset="0"/>
              </a:rPr>
              <a:t/>
            </a:r>
            <a:br>
              <a:rPr kumimoji="0" lang="en-US" sz="1800" b="0" i="0" u="none" strike="noStrike" cap="none" normalizeH="0" baseline="0" dirty="0" smtClean="0">
                <a:ln>
                  <a:noFill/>
                </a:ln>
                <a:solidFill>
                  <a:schemeClr val="tx1"/>
                </a:solidFill>
                <a:effectLst/>
                <a:latin typeface="Arial" charset="0"/>
                <a:cs typeface="Arial" charset="0"/>
              </a:rPr>
            </a:b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7184472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6001643"/>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Clean up a Virtual </a:t>
            </a:r>
            <a:r>
              <a:rPr lang="en-IN" sz="2800" dirty="0" smtClean="0">
                <a:solidFill>
                  <a:srgbClr val="FFFF00"/>
                </a:solidFill>
              </a:rPr>
              <a:t>Machine</a:t>
            </a:r>
          </a:p>
          <a:p>
            <a:r>
              <a:rPr lang="en-IN" sz="2000" b="1" dirty="0"/>
              <a:t>Prerequisites</a:t>
            </a:r>
          </a:p>
          <a:p>
            <a:r>
              <a:rPr lang="en-IN" sz="2000" dirty="0"/>
              <a:t>To perform a manual </a:t>
            </a:r>
            <a:r>
              <a:rPr lang="en-IN" sz="2000" dirty="0" err="1"/>
              <a:t>cleanup</a:t>
            </a:r>
            <a:r>
              <a:rPr lang="en-IN" sz="2000" dirty="0"/>
              <a:t>, shut down or power off the virtual machine. You cannot perform the manual </a:t>
            </a:r>
            <a:r>
              <a:rPr lang="en-IN" sz="2000" dirty="0" err="1"/>
              <a:t>cleanup</a:t>
            </a:r>
            <a:r>
              <a:rPr lang="en-IN" sz="2000" dirty="0"/>
              <a:t> while the virtual machine is powered on or suspended.</a:t>
            </a:r>
          </a:p>
          <a:p>
            <a:endParaRPr lang="en-IN" sz="2400" b="1" dirty="0" smtClean="0"/>
          </a:p>
          <a:p>
            <a:r>
              <a:rPr lang="en-IN" sz="2400" b="1" dirty="0" smtClean="0"/>
              <a:t>Procedure</a:t>
            </a:r>
            <a:endParaRPr lang="en-IN" sz="2400" b="1" dirty="0"/>
          </a:p>
          <a:p>
            <a:pPr marL="457200" indent="-457200">
              <a:buFont typeface="+mj-lt"/>
              <a:buAutoNum type="arabicPeriod"/>
            </a:pPr>
            <a:r>
              <a:rPr lang="en-IN" sz="2400" dirty="0"/>
              <a:t>Select </a:t>
            </a:r>
            <a:r>
              <a:rPr lang="en-IN" sz="2400" b="1" dirty="0"/>
              <a:t>Window</a:t>
            </a:r>
            <a:r>
              <a:rPr lang="en-IN" sz="2400" dirty="0"/>
              <a:t> &gt; </a:t>
            </a:r>
            <a:r>
              <a:rPr lang="en-IN" sz="2400" b="1" dirty="0"/>
              <a:t>Virtual Machine Library</a:t>
            </a:r>
            <a:r>
              <a:rPr lang="en-IN" sz="2400" dirty="0"/>
              <a:t>.</a:t>
            </a:r>
          </a:p>
          <a:p>
            <a:pPr marL="457200" indent="-457200">
              <a:buFont typeface="+mj-lt"/>
              <a:buAutoNum type="arabicPeriod"/>
            </a:pPr>
            <a:r>
              <a:rPr lang="en-IN" sz="2400" dirty="0"/>
              <a:t>Select a virtual machine in the </a:t>
            </a:r>
            <a:r>
              <a:rPr lang="en-IN" sz="2400" b="1" dirty="0"/>
              <a:t>Virtual Machine Library</a:t>
            </a:r>
            <a:r>
              <a:rPr lang="en-IN" sz="2400" dirty="0"/>
              <a:t> window and click </a:t>
            </a:r>
            <a:r>
              <a:rPr lang="en-IN" sz="2400" b="1" dirty="0"/>
              <a:t>Settings</a:t>
            </a:r>
            <a:r>
              <a:rPr lang="en-IN" sz="2400" dirty="0"/>
              <a:t>.</a:t>
            </a:r>
          </a:p>
          <a:p>
            <a:pPr marL="457200" indent="-457200">
              <a:buFont typeface="+mj-lt"/>
              <a:buAutoNum type="arabicPeriod"/>
            </a:pPr>
            <a:r>
              <a:rPr lang="en-IN" sz="2400" dirty="0"/>
              <a:t>Under System Settings in the </a:t>
            </a:r>
            <a:r>
              <a:rPr lang="en-IN" sz="2400" b="1" dirty="0"/>
              <a:t>Settings</a:t>
            </a:r>
            <a:r>
              <a:rPr lang="en-IN" sz="2400" dirty="0"/>
              <a:t> window, click </a:t>
            </a:r>
            <a:r>
              <a:rPr lang="en-IN" sz="2400" b="1" dirty="0"/>
              <a:t>General</a:t>
            </a:r>
            <a:r>
              <a:rPr lang="en-IN" sz="2400" dirty="0"/>
              <a:t>.</a:t>
            </a:r>
          </a:p>
          <a:p>
            <a:endParaRPr lang="en-IN" sz="2800" dirty="0">
              <a:solidFill>
                <a:srgbClr val="FFFF00"/>
              </a:solidFill>
            </a:endParaRPr>
          </a:p>
          <a:p>
            <a:r>
              <a:rPr lang="en-IN" sz="2000" dirty="0"/>
              <a:t/>
            </a:r>
            <a:br>
              <a:rPr lang="en-IN" sz="2000" dirty="0"/>
            </a:br>
            <a:r>
              <a:rPr lang="en-IN" sz="2800" dirty="0"/>
              <a:t/>
            </a:r>
            <a:br>
              <a:rPr lang="en-IN" sz="2800" dirty="0"/>
            </a:br>
            <a:endParaRPr lang="en-IN" sz="2800" dirty="0">
              <a:solidFill>
                <a:srgbClr val="FFFF00"/>
              </a:solidFill>
            </a:endParaRPr>
          </a:p>
        </p:txBody>
      </p:sp>
    </p:spTree>
    <p:extLst>
      <p:ext uri="{BB962C8B-B14F-4D97-AF65-F5344CB8AC3E}">
        <p14:creationId xmlns:p14="http://schemas.microsoft.com/office/powerpoint/2010/main" val="24750156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2739211"/>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800" dirty="0">
                <a:solidFill>
                  <a:srgbClr val="FFFF00"/>
                </a:solidFill>
              </a:rPr>
              <a:t>Clean up a Virtual </a:t>
            </a:r>
            <a:r>
              <a:rPr lang="en-IN" sz="2800" dirty="0" smtClean="0">
                <a:solidFill>
                  <a:srgbClr val="FFFF00"/>
                </a:solidFill>
              </a:rPr>
              <a:t>Machine</a:t>
            </a:r>
          </a:p>
          <a:p>
            <a:r>
              <a:rPr lang="en-IN" sz="2000" dirty="0" smtClean="0"/>
              <a:t>4. Select </a:t>
            </a:r>
            <a:r>
              <a:rPr lang="en-IN" sz="2000" dirty="0"/>
              <a:t>a </a:t>
            </a:r>
            <a:r>
              <a:rPr lang="en-IN" sz="2000" dirty="0" err="1"/>
              <a:t>cleanup</a:t>
            </a:r>
            <a:r>
              <a:rPr lang="en-IN" sz="2000" dirty="0"/>
              <a:t> option</a:t>
            </a:r>
            <a:endParaRPr lang="en-IN" sz="2800" dirty="0">
              <a:solidFill>
                <a:srgbClr val="FFFF00"/>
              </a:solidFill>
            </a:endParaRPr>
          </a:p>
          <a:p>
            <a:endParaRPr lang="en-IN" sz="2000" dirty="0" smtClean="0"/>
          </a:p>
          <a:p>
            <a:r>
              <a:rPr lang="en-IN" sz="2000" dirty="0"/>
              <a:t/>
            </a:r>
            <a:br>
              <a:rPr lang="en-IN" sz="2000" dirty="0"/>
            </a:br>
            <a:r>
              <a:rPr lang="en-IN" sz="2800" dirty="0"/>
              <a:t/>
            </a:r>
            <a:br>
              <a:rPr lang="en-IN" sz="2800" dirty="0"/>
            </a:br>
            <a:endParaRPr lang="en-IN" sz="2800" dirty="0">
              <a:solidFill>
                <a:srgbClr val="FFFF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54725879"/>
              </p:ext>
            </p:extLst>
          </p:nvPr>
        </p:nvGraphicFramePr>
        <p:xfrm>
          <a:off x="1455642" y="3352800"/>
          <a:ext cx="6355298" cy="3352800"/>
        </p:xfrm>
        <a:graphic>
          <a:graphicData uri="http://schemas.openxmlformats.org/drawingml/2006/table">
            <a:tbl>
              <a:tblPr/>
              <a:tblGrid>
                <a:gridCol w="3177649"/>
                <a:gridCol w="3177649"/>
              </a:tblGrid>
              <a:tr h="2022176">
                <a:tc>
                  <a:txBody>
                    <a:bodyPr/>
                    <a:lstStyle/>
                    <a:p>
                      <a:r>
                        <a:rPr lang="en-IN" sz="1500">
                          <a:effectLst/>
                        </a:rPr>
                        <a:t>Manual</a:t>
                      </a:r>
                    </a:p>
                  </a:txBody>
                  <a:tcPr marL="78437" marR="78437" marT="39218" marB="39218"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a:noFill/>
                    </a:lnT>
                    <a:lnB w="9525" cap="flat" cmpd="sng" algn="ctr">
                      <a:solidFill>
                        <a:srgbClr val="E8E8E8"/>
                      </a:solidFill>
                      <a:prstDash val="solid"/>
                      <a:round/>
                      <a:headEnd type="none" w="med" len="med"/>
                      <a:tailEnd type="none" w="med" len="med"/>
                    </a:lnB>
                    <a:solidFill>
                      <a:srgbClr val="FFFFFF"/>
                    </a:solidFill>
                  </a:tcPr>
                </a:tc>
                <a:tc>
                  <a:txBody>
                    <a:bodyPr/>
                    <a:lstStyle/>
                    <a:p>
                      <a:r>
                        <a:rPr lang="en-IN" sz="1500">
                          <a:effectLst/>
                        </a:rPr>
                        <a:t>Click </a:t>
                      </a:r>
                      <a:r>
                        <a:rPr lang="en-IN" sz="1500" b="1">
                          <a:effectLst/>
                        </a:rPr>
                        <a:t>Clean Up Virtual Machine</a:t>
                      </a:r>
                      <a:r>
                        <a:rPr lang="en-IN" sz="1500">
                          <a:effectLst/>
                        </a:rPr>
                        <a:t>.</a:t>
                      </a:r>
                    </a:p>
                    <a:p>
                      <a:r>
                        <a:rPr lang="en-IN" sz="1500">
                          <a:effectLst/>
                        </a:rPr>
                        <a:t>This option is only available when a Windows virtual machine has disk space to reclaim, or when any virtual machine has unconsolidated snapshot files.</a:t>
                      </a:r>
                    </a:p>
                    <a:p>
                      <a:r>
                        <a:rPr lang="en-IN" sz="1500">
                          <a:effectLst/>
                        </a:rPr>
                        <a:t>Fusion displays a progress dialog box as it cleans up the virtual machine.</a:t>
                      </a:r>
                    </a:p>
                  </a:txBody>
                  <a:tcPr marL="78437" marR="78437" marT="39218" marB="39218"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a:noFill/>
                    </a:lnT>
                    <a:lnB w="9525" cap="flat" cmpd="sng" algn="ctr">
                      <a:solidFill>
                        <a:srgbClr val="E8E8E8"/>
                      </a:solidFill>
                      <a:prstDash val="solid"/>
                      <a:round/>
                      <a:headEnd type="none" w="med" len="med"/>
                      <a:tailEnd type="none" w="med" len="med"/>
                    </a:lnB>
                    <a:solidFill>
                      <a:srgbClr val="FFFFFF"/>
                    </a:solidFill>
                  </a:tcPr>
                </a:tc>
              </a:tr>
              <a:tr h="1330624">
                <a:tc>
                  <a:txBody>
                    <a:bodyPr/>
                    <a:lstStyle/>
                    <a:p>
                      <a:r>
                        <a:rPr lang="en-IN" sz="1500">
                          <a:effectLst/>
                        </a:rPr>
                        <a:t>Automated</a:t>
                      </a:r>
                    </a:p>
                  </a:txBody>
                  <a:tcPr marL="78437" marR="78437" marT="39218" marB="39218"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r>
                        <a:rPr lang="en-IN" sz="1500" dirty="0">
                          <a:effectLst/>
                        </a:rPr>
                        <a:t>Select </a:t>
                      </a:r>
                      <a:r>
                        <a:rPr lang="en-IN" sz="1500" b="1" dirty="0">
                          <a:effectLst/>
                        </a:rPr>
                        <a:t>Clean up disks after shutting down virtual machine</a:t>
                      </a:r>
                      <a:r>
                        <a:rPr lang="en-IN" sz="1500" dirty="0">
                          <a:effectLst/>
                        </a:rPr>
                        <a:t>.</a:t>
                      </a:r>
                    </a:p>
                    <a:p>
                      <a:r>
                        <a:rPr lang="en-IN" sz="1500" dirty="0">
                          <a:effectLst/>
                        </a:rPr>
                        <a:t>Fusion cleans up the virtual machine every time the virtual machine is shut down.</a:t>
                      </a:r>
                    </a:p>
                  </a:txBody>
                  <a:tcPr marL="78437" marR="78437" marT="39218" marB="39218"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96469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6801862"/>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400" dirty="0">
                <a:solidFill>
                  <a:srgbClr val="FFFF00"/>
                </a:solidFill>
              </a:rPr>
              <a:t>Add an Existing Virtual Hard </a:t>
            </a:r>
            <a:r>
              <a:rPr lang="en-IN" sz="2400" dirty="0" smtClean="0">
                <a:solidFill>
                  <a:srgbClr val="FFFF00"/>
                </a:solidFill>
              </a:rPr>
              <a:t>Disk</a:t>
            </a:r>
          </a:p>
          <a:p>
            <a:r>
              <a:rPr lang="en-IN" sz="2400" dirty="0"/>
              <a:t>You can add an existing virtual hard disk to a virtual machine. You can copy or move the disk to your virtual machine, or share it between virtual machines.</a:t>
            </a:r>
          </a:p>
          <a:p>
            <a:r>
              <a:rPr lang="en-IN" sz="2000" b="1" dirty="0"/>
              <a:t>Procedure</a:t>
            </a:r>
          </a:p>
          <a:p>
            <a:pPr marL="457200" indent="-457200">
              <a:buFont typeface="+mj-lt"/>
              <a:buAutoNum type="arabicPeriod"/>
            </a:pPr>
            <a:r>
              <a:rPr lang="en-IN" sz="2000" dirty="0"/>
              <a:t>Select </a:t>
            </a:r>
            <a:r>
              <a:rPr lang="en-IN" sz="2000" b="1" dirty="0"/>
              <a:t>Window</a:t>
            </a:r>
            <a:r>
              <a:rPr lang="en-IN" sz="2000" dirty="0"/>
              <a:t> &gt; </a:t>
            </a:r>
            <a:r>
              <a:rPr lang="en-IN" sz="2000" b="1" dirty="0"/>
              <a:t>Virtual Machine Library</a:t>
            </a:r>
            <a:r>
              <a:rPr lang="en-IN" sz="2000" dirty="0"/>
              <a:t>.</a:t>
            </a:r>
          </a:p>
          <a:p>
            <a:pPr marL="457200" indent="-457200">
              <a:buFont typeface="+mj-lt"/>
              <a:buAutoNum type="arabicPeriod"/>
            </a:pPr>
            <a:r>
              <a:rPr lang="en-IN" sz="2000" dirty="0"/>
              <a:t>Select a virtual machine in the </a:t>
            </a:r>
            <a:r>
              <a:rPr lang="en-IN" sz="2000" b="1" dirty="0"/>
              <a:t>Virtual Machine Library</a:t>
            </a:r>
            <a:r>
              <a:rPr lang="en-IN" sz="2000" dirty="0"/>
              <a:t> window and click </a:t>
            </a:r>
            <a:r>
              <a:rPr lang="en-IN" sz="2000" b="1" dirty="0"/>
              <a:t>Settings</a:t>
            </a:r>
            <a:r>
              <a:rPr lang="en-IN" sz="2000" dirty="0"/>
              <a:t>.</a:t>
            </a:r>
          </a:p>
          <a:p>
            <a:pPr marL="457200" indent="-457200">
              <a:buFont typeface="+mj-lt"/>
              <a:buAutoNum type="arabicPeriod"/>
            </a:pPr>
            <a:r>
              <a:rPr lang="en-IN" sz="2000" dirty="0"/>
              <a:t>Click </a:t>
            </a:r>
            <a:r>
              <a:rPr lang="en-IN" sz="2000" b="1" dirty="0"/>
              <a:t>Add Device</a:t>
            </a:r>
            <a:r>
              <a:rPr lang="en-IN" sz="2000" dirty="0"/>
              <a:t>.</a:t>
            </a:r>
          </a:p>
          <a:p>
            <a:pPr marL="457200" indent="-457200">
              <a:buFont typeface="+mj-lt"/>
              <a:buAutoNum type="arabicPeriod"/>
            </a:pPr>
            <a:r>
              <a:rPr lang="en-IN" sz="2000" dirty="0"/>
              <a:t>Click </a:t>
            </a:r>
            <a:r>
              <a:rPr lang="en-IN" sz="2000" b="1" dirty="0"/>
              <a:t>Existing Hard Disk</a:t>
            </a:r>
            <a:r>
              <a:rPr lang="en-IN" sz="2000" dirty="0"/>
              <a:t>.</a:t>
            </a:r>
          </a:p>
          <a:p>
            <a:pPr marL="457200" indent="-457200">
              <a:buFont typeface="+mj-lt"/>
              <a:buAutoNum type="arabicPeriod"/>
            </a:pPr>
            <a:r>
              <a:rPr lang="en-IN" sz="2000" dirty="0"/>
              <a:t>Click </a:t>
            </a:r>
            <a:r>
              <a:rPr lang="en-IN" sz="2000" b="1" dirty="0"/>
              <a:t>Add Device</a:t>
            </a:r>
            <a:r>
              <a:rPr lang="en-IN" sz="2000" dirty="0"/>
              <a:t>.</a:t>
            </a:r>
          </a:p>
          <a:p>
            <a:pPr marL="457200" indent="-457200">
              <a:buFont typeface="+mj-lt"/>
              <a:buAutoNum type="arabicPeriod"/>
            </a:pPr>
            <a:r>
              <a:rPr lang="en-IN" sz="2000" dirty="0"/>
              <a:t>In the Open dialog, navigate to the location of the existing .</a:t>
            </a:r>
            <a:r>
              <a:rPr lang="en-IN" sz="2000" dirty="0" err="1"/>
              <a:t>vmdk</a:t>
            </a:r>
            <a:r>
              <a:rPr lang="en-IN" sz="2000" dirty="0"/>
              <a:t> hard disk file.</a:t>
            </a:r>
          </a:p>
          <a:p>
            <a:r>
              <a:rPr lang="en-IN" sz="2800" dirty="0"/>
              <a:t/>
            </a:r>
            <a:br>
              <a:rPr lang="en-IN" sz="2800" dirty="0"/>
            </a:br>
            <a:endParaRPr lang="en-IN" sz="2800" dirty="0"/>
          </a:p>
          <a:p>
            <a:r>
              <a:rPr lang="en-IN" sz="2000" dirty="0"/>
              <a:t/>
            </a:r>
            <a:br>
              <a:rPr lang="en-IN" sz="2000" dirty="0"/>
            </a:br>
            <a:r>
              <a:rPr lang="en-IN" sz="2800" dirty="0"/>
              <a:t/>
            </a:r>
            <a:br>
              <a:rPr lang="en-IN" sz="2800" dirty="0"/>
            </a:br>
            <a:endParaRPr lang="en-IN" sz="2800" dirty="0">
              <a:solidFill>
                <a:srgbClr val="FFFF00"/>
              </a:solidFill>
            </a:endParaRPr>
          </a:p>
        </p:txBody>
      </p:sp>
    </p:spTree>
    <p:extLst>
      <p:ext uri="{BB962C8B-B14F-4D97-AF65-F5344CB8AC3E}">
        <p14:creationId xmlns:p14="http://schemas.microsoft.com/office/powerpoint/2010/main" val="6437261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1905000"/>
            <a:ext cx="8610600" cy="4770537"/>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400" dirty="0">
                <a:solidFill>
                  <a:srgbClr val="FFFF00"/>
                </a:solidFill>
              </a:rPr>
              <a:t>Add an Existing Virtual Hard </a:t>
            </a:r>
            <a:r>
              <a:rPr lang="en-IN" sz="2400" dirty="0" smtClean="0">
                <a:solidFill>
                  <a:srgbClr val="FFFF00"/>
                </a:solidFill>
              </a:rPr>
              <a:t>Disk</a:t>
            </a:r>
          </a:p>
          <a:p>
            <a:r>
              <a:rPr lang="en-IN" sz="2400" dirty="0" smtClean="0"/>
              <a:t>7. Select </a:t>
            </a:r>
            <a:r>
              <a:rPr lang="en-IN" sz="2400" dirty="0"/>
              <a:t>the method for adding the virtual hard disk file</a:t>
            </a:r>
            <a:r>
              <a:rPr lang="en-IN" sz="2800" dirty="0"/>
              <a:t/>
            </a:r>
            <a:br>
              <a:rPr lang="en-IN" sz="2800" dirty="0"/>
            </a:br>
            <a:endParaRPr lang="en-IN" sz="2800" dirty="0"/>
          </a:p>
          <a:p>
            <a:r>
              <a:rPr lang="en-IN" sz="2000" dirty="0"/>
              <a:t/>
            </a:r>
            <a:br>
              <a:rPr lang="en-IN" sz="2000" dirty="0"/>
            </a:br>
            <a:r>
              <a:rPr lang="en-IN" sz="2800" dirty="0"/>
              <a:t/>
            </a:r>
            <a:br>
              <a:rPr lang="en-IN" sz="2800" dirty="0"/>
            </a:br>
            <a:endParaRPr lang="en-IN" sz="2800" dirty="0" smtClean="0"/>
          </a:p>
          <a:p>
            <a:endParaRPr lang="en-IN" sz="2800" dirty="0"/>
          </a:p>
          <a:p>
            <a:endParaRPr lang="en-IN" sz="2800" dirty="0"/>
          </a:p>
          <a:p>
            <a:r>
              <a:rPr lang="en-IN" sz="2800" dirty="0"/>
              <a:t/>
            </a:r>
            <a:br>
              <a:rPr lang="en-IN" sz="2800" dirty="0"/>
            </a:br>
            <a:r>
              <a:rPr lang="en-IN" sz="2000" dirty="0"/>
              <a:t>8. Click </a:t>
            </a:r>
            <a:r>
              <a:rPr lang="en-IN" sz="2000" b="1" dirty="0"/>
              <a:t>Open</a:t>
            </a:r>
            <a:r>
              <a:rPr lang="en-IN" sz="2000" dirty="0"/>
              <a:t>.</a:t>
            </a:r>
          </a:p>
          <a:p>
            <a:r>
              <a:rPr lang="en-IN" sz="2000" dirty="0"/>
              <a:t>9. Click </a:t>
            </a:r>
            <a:r>
              <a:rPr lang="en-IN" sz="2000" b="1" dirty="0"/>
              <a:t>Apply</a:t>
            </a:r>
            <a:endParaRPr lang="en-IN" sz="2000" dirty="0">
              <a:solidFill>
                <a:srgbClr val="FFFF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321086381"/>
              </p:ext>
            </p:extLst>
          </p:nvPr>
        </p:nvGraphicFramePr>
        <p:xfrm>
          <a:off x="2971799" y="3322909"/>
          <a:ext cx="5966792" cy="3454168"/>
        </p:xfrm>
        <a:graphic>
          <a:graphicData uri="http://schemas.openxmlformats.org/drawingml/2006/table">
            <a:tbl>
              <a:tblPr/>
              <a:tblGrid>
                <a:gridCol w="2983396"/>
                <a:gridCol w="2983396"/>
              </a:tblGrid>
              <a:tr h="215131">
                <a:tc>
                  <a:txBody>
                    <a:bodyPr/>
                    <a:lstStyle/>
                    <a:p>
                      <a:pPr algn="l" fontAlgn="b"/>
                      <a:r>
                        <a:rPr lang="en-IN" sz="1500" b="1" dirty="0">
                          <a:solidFill>
                            <a:srgbClr val="565656"/>
                          </a:solidFill>
                          <a:effectLst/>
                        </a:rPr>
                        <a:t>Option</a:t>
                      </a:r>
                    </a:p>
                  </a:txBody>
                  <a:tcPr marL="31721" marR="31721" marT="31721" marB="31721" anchor="b">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a:noFill/>
                    </a:lnT>
                    <a:lnB w="9525" cap="flat" cmpd="sng" algn="ctr">
                      <a:solidFill>
                        <a:srgbClr val="E8E8E8"/>
                      </a:solidFill>
                      <a:prstDash val="solid"/>
                      <a:round/>
                      <a:headEnd type="none" w="med" len="med"/>
                      <a:tailEnd type="none" w="med" len="med"/>
                    </a:lnB>
                    <a:solidFill>
                      <a:srgbClr val="FAFAFA"/>
                    </a:solidFill>
                  </a:tcPr>
                </a:tc>
                <a:tc>
                  <a:txBody>
                    <a:bodyPr/>
                    <a:lstStyle/>
                    <a:p>
                      <a:pPr algn="l" fontAlgn="b"/>
                      <a:r>
                        <a:rPr lang="en-IN" sz="1500" b="1">
                          <a:solidFill>
                            <a:srgbClr val="565656"/>
                          </a:solidFill>
                          <a:effectLst/>
                        </a:rPr>
                        <a:t>Description</a:t>
                      </a:r>
                    </a:p>
                  </a:txBody>
                  <a:tcPr marL="31721" marR="31721" marT="31721" marB="31721" anchor="b">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a:noFill/>
                    </a:lnT>
                    <a:lnB w="9525" cap="flat" cmpd="sng" algn="ctr">
                      <a:solidFill>
                        <a:srgbClr val="E8E8E8"/>
                      </a:solidFill>
                      <a:prstDash val="solid"/>
                      <a:round/>
                      <a:headEnd type="none" w="med" len="med"/>
                      <a:tailEnd type="none" w="med" len="med"/>
                    </a:lnB>
                    <a:solidFill>
                      <a:srgbClr val="FAFAFA"/>
                    </a:solidFill>
                  </a:tcPr>
                </a:tc>
              </a:tr>
              <a:tr h="1225511">
                <a:tc>
                  <a:txBody>
                    <a:bodyPr/>
                    <a:lstStyle/>
                    <a:p>
                      <a:pPr algn="l" fontAlgn="t"/>
                      <a:r>
                        <a:rPr lang="en-IN" sz="1500" dirty="0">
                          <a:effectLst/>
                        </a:rPr>
                        <a:t>Make a separate copy of the virtual disk</a:t>
                      </a:r>
                    </a:p>
                  </a:txBody>
                  <a:tcPr marL="31721" marR="31721" marT="31721" marB="31721">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fontAlgn="t"/>
                      <a:r>
                        <a:rPr lang="en-IN" sz="1500">
                          <a:effectLst/>
                        </a:rPr>
                        <a:t>Default. Copies the virtual hard disk file to this virtual machine’s package. Copying the virtual hard disk ensures that no conflicts exist between this virtual machine and any other virtual machine that might be using the virtual hard disk.</a:t>
                      </a:r>
                    </a:p>
                  </a:txBody>
                  <a:tcPr marL="31721" marR="31721" marT="31721" marB="31721">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r>
              <a:tr h="720321">
                <a:tc>
                  <a:txBody>
                    <a:bodyPr/>
                    <a:lstStyle/>
                    <a:p>
                      <a:pPr algn="l" fontAlgn="t"/>
                      <a:r>
                        <a:rPr lang="en-IN" sz="1500">
                          <a:effectLst/>
                        </a:rPr>
                        <a:t>Share this virtual disk with the virtual machine that created it</a:t>
                      </a:r>
                    </a:p>
                  </a:txBody>
                  <a:tcPr marL="31721" marR="31721" marT="31721" marB="31721">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fontAlgn="t"/>
                      <a:r>
                        <a:rPr lang="en-IN" sz="1500">
                          <a:effectLst/>
                        </a:rPr>
                        <a:t>Virtual hard disk file remains in its original location. This might cause a conflict if it is also being used by that original virtual machine.</a:t>
                      </a:r>
                    </a:p>
                  </a:txBody>
                  <a:tcPr marL="31721" marR="31721" marT="31721" marB="31721">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r>
              <a:tr h="383528">
                <a:tc>
                  <a:txBody>
                    <a:bodyPr/>
                    <a:lstStyle/>
                    <a:p>
                      <a:pPr algn="l" fontAlgn="t"/>
                      <a:r>
                        <a:rPr lang="en-IN" sz="1500" dirty="0">
                          <a:effectLst/>
                        </a:rPr>
                        <a:t>Take this disk away from the virtual machine currently using it</a:t>
                      </a:r>
                    </a:p>
                  </a:txBody>
                  <a:tcPr marL="31721" marR="31721" marT="31721" marB="31721">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fontAlgn="t"/>
                      <a:r>
                        <a:rPr lang="en-IN" sz="1500" dirty="0">
                          <a:effectLst/>
                        </a:rPr>
                        <a:t>Moves the virtual hard disk file to this virtual machine’s package.</a:t>
                      </a:r>
                    </a:p>
                  </a:txBody>
                  <a:tcPr marL="31721" marR="31721" marT="31721" marB="31721">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890084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7478970"/>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400" dirty="0">
                <a:solidFill>
                  <a:srgbClr val="FFFF00"/>
                </a:solidFill>
              </a:rPr>
              <a:t>Add a VMDK on a Remote Virtual Machine</a:t>
            </a:r>
          </a:p>
          <a:p>
            <a:r>
              <a:rPr lang="en-IN" sz="2400" dirty="0" smtClean="0"/>
              <a:t>You </a:t>
            </a:r>
            <a:r>
              <a:rPr lang="en-IN" sz="2400" dirty="0"/>
              <a:t>can add a virtual hard disk and select a disk image on a virtual machine hosted on a remote server.</a:t>
            </a:r>
          </a:p>
          <a:p>
            <a:r>
              <a:rPr lang="en-IN" sz="2400" b="1" dirty="0"/>
              <a:t>Prerequisites</a:t>
            </a:r>
          </a:p>
          <a:p>
            <a:r>
              <a:rPr lang="en-IN" sz="2400" dirty="0"/>
              <a:t>Verify that the following conditions are met:</a:t>
            </a:r>
          </a:p>
          <a:p>
            <a:pPr marL="342900" indent="-342900">
              <a:buFont typeface="Arial" pitchFamily="34" charset="0"/>
              <a:buChar char="•"/>
            </a:pPr>
            <a:r>
              <a:rPr lang="en-IN" sz="2400" dirty="0"/>
              <a:t>You have login credentials for the server where the virtual machine is hosted.</a:t>
            </a:r>
          </a:p>
          <a:p>
            <a:pPr marL="342900" indent="-342900">
              <a:buFont typeface="Arial" pitchFamily="34" charset="0"/>
              <a:buChar char="•"/>
            </a:pPr>
            <a:r>
              <a:rPr lang="en-IN" sz="2400" dirty="0"/>
              <a:t>The virtual machine is powered off</a:t>
            </a:r>
          </a:p>
          <a:p>
            <a:r>
              <a:rPr lang="en-IN" sz="2400" dirty="0"/>
              <a:t/>
            </a:r>
            <a:br>
              <a:rPr lang="en-IN" sz="2400" dirty="0"/>
            </a:br>
            <a:r>
              <a:rPr lang="en-IN" sz="2800" dirty="0"/>
              <a:t/>
            </a:r>
            <a:br>
              <a:rPr lang="en-IN" sz="2800" dirty="0"/>
            </a:br>
            <a:endParaRPr lang="en-IN" sz="2800" dirty="0"/>
          </a:p>
          <a:p>
            <a:r>
              <a:rPr lang="en-IN" sz="2000" dirty="0"/>
              <a:t/>
            </a:r>
            <a:br>
              <a:rPr lang="en-IN" sz="2000" dirty="0"/>
            </a:br>
            <a:r>
              <a:rPr lang="en-IN" sz="2800" dirty="0"/>
              <a:t/>
            </a:r>
            <a:br>
              <a:rPr lang="en-IN" sz="2800" dirty="0"/>
            </a:br>
            <a:endParaRPr lang="en-IN" sz="2800" dirty="0" smtClean="0"/>
          </a:p>
          <a:p>
            <a:endParaRPr lang="en-IN" sz="2800" dirty="0"/>
          </a:p>
          <a:p>
            <a:endParaRPr lang="en-IN" sz="2800" dirty="0"/>
          </a:p>
          <a:p>
            <a:r>
              <a:rPr lang="en-IN" sz="2800" dirty="0"/>
              <a:t/>
            </a:r>
            <a:br>
              <a:rPr lang="en-IN" sz="2800" dirty="0"/>
            </a:br>
            <a:endParaRPr lang="en-IN" sz="2000" dirty="0">
              <a:solidFill>
                <a:srgbClr val="FFFF00"/>
              </a:solidFill>
            </a:endParaRPr>
          </a:p>
        </p:txBody>
      </p:sp>
    </p:spTree>
    <p:extLst>
      <p:ext uri="{BB962C8B-B14F-4D97-AF65-F5344CB8AC3E}">
        <p14:creationId xmlns:p14="http://schemas.microsoft.com/office/powerpoint/2010/main" val="17623445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8710077"/>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400" dirty="0">
                <a:solidFill>
                  <a:srgbClr val="FFFF00"/>
                </a:solidFill>
              </a:rPr>
              <a:t>Remove a Hard Disk</a:t>
            </a:r>
          </a:p>
          <a:p>
            <a:r>
              <a:rPr lang="en-IN" sz="2400" dirty="0"/>
              <a:t>You can remove a virtual hard disk from your virtual machine.</a:t>
            </a:r>
          </a:p>
          <a:p>
            <a:r>
              <a:rPr lang="en-IN" sz="2000" b="1" dirty="0" smtClean="0"/>
              <a:t>Prerequisites</a:t>
            </a:r>
            <a:endParaRPr lang="en-IN" sz="2000" b="1" dirty="0"/>
          </a:p>
          <a:p>
            <a:r>
              <a:rPr lang="en-IN" sz="2000" dirty="0"/>
              <a:t>Shut down or power off the virtual machine. You cannot change the setting while the virtual machine is powered on or suspended.</a:t>
            </a:r>
          </a:p>
          <a:p>
            <a:r>
              <a:rPr lang="en-IN" sz="2000" b="1" dirty="0"/>
              <a:t>Procedure</a:t>
            </a:r>
          </a:p>
          <a:p>
            <a:pPr marL="457200" indent="-457200">
              <a:buFont typeface="+mj-lt"/>
              <a:buAutoNum type="arabicPeriod"/>
            </a:pPr>
            <a:r>
              <a:rPr lang="en-IN" sz="2000" dirty="0"/>
              <a:t>Select </a:t>
            </a:r>
            <a:r>
              <a:rPr lang="en-IN" sz="2000" b="1" dirty="0"/>
              <a:t>Window</a:t>
            </a:r>
            <a:r>
              <a:rPr lang="en-IN" sz="2000" dirty="0"/>
              <a:t> &gt; </a:t>
            </a:r>
            <a:r>
              <a:rPr lang="en-IN" sz="2000" b="1" dirty="0"/>
              <a:t>Virtual Machine Library</a:t>
            </a:r>
            <a:r>
              <a:rPr lang="en-IN" sz="2000" dirty="0"/>
              <a:t>.</a:t>
            </a:r>
          </a:p>
          <a:p>
            <a:pPr marL="457200" indent="-457200">
              <a:buFont typeface="+mj-lt"/>
              <a:buAutoNum type="arabicPeriod"/>
            </a:pPr>
            <a:r>
              <a:rPr lang="en-IN" sz="2000" dirty="0"/>
              <a:t>Select a virtual machine in the </a:t>
            </a:r>
            <a:r>
              <a:rPr lang="en-IN" sz="2000" b="1" dirty="0"/>
              <a:t>Virtual Machine Library</a:t>
            </a:r>
            <a:r>
              <a:rPr lang="en-IN" sz="2000" dirty="0"/>
              <a:t> window and click </a:t>
            </a:r>
            <a:r>
              <a:rPr lang="en-IN" sz="2000" b="1" dirty="0"/>
              <a:t>Settings</a:t>
            </a:r>
            <a:r>
              <a:rPr lang="en-IN" sz="2000" dirty="0"/>
              <a:t>.</a:t>
            </a:r>
          </a:p>
          <a:p>
            <a:pPr marL="457200" indent="-457200">
              <a:buFont typeface="+mj-lt"/>
              <a:buAutoNum type="arabicPeriod"/>
            </a:pPr>
            <a:r>
              <a:rPr lang="en-IN" sz="2000" dirty="0"/>
              <a:t>In the </a:t>
            </a:r>
            <a:r>
              <a:rPr lang="en-IN" sz="2000" b="1" dirty="0"/>
              <a:t>Settings</a:t>
            </a:r>
            <a:r>
              <a:rPr lang="en-IN" sz="2000" dirty="0"/>
              <a:t> window, click the hard disk to remove from the virtual machine.</a:t>
            </a:r>
          </a:p>
          <a:p>
            <a:pPr marL="457200" indent="-457200">
              <a:buFont typeface="+mj-lt"/>
              <a:buAutoNum type="arabicPeriod"/>
            </a:pPr>
            <a:r>
              <a:rPr lang="en-IN" sz="2000" dirty="0"/>
              <a:t>Under Advanced options, click </a:t>
            </a:r>
            <a:r>
              <a:rPr lang="en-IN" sz="2000" b="1" dirty="0"/>
              <a:t>Remove Hard Disk</a:t>
            </a:r>
            <a:r>
              <a:rPr lang="en-IN" sz="2000" dirty="0"/>
              <a:t>.</a:t>
            </a:r>
          </a:p>
          <a:p>
            <a:r>
              <a:rPr lang="en-IN" sz="2400" dirty="0"/>
              <a:t/>
            </a:r>
            <a:br>
              <a:rPr lang="en-IN" sz="2400" dirty="0"/>
            </a:br>
            <a:r>
              <a:rPr lang="en-IN" sz="2400" dirty="0"/>
              <a:t/>
            </a:r>
            <a:br>
              <a:rPr lang="en-IN" sz="2400" dirty="0"/>
            </a:br>
            <a:r>
              <a:rPr lang="en-IN" sz="2800" dirty="0"/>
              <a:t/>
            </a:r>
            <a:br>
              <a:rPr lang="en-IN" sz="2800" dirty="0"/>
            </a:br>
            <a:endParaRPr lang="en-IN" sz="2800" dirty="0"/>
          </a:p>
          <a:p>
            <a:r>
              <a:rPr lang="en-IN" sz="2000" dirty="0"/>
              <a:t/>
            </a:r>
            <a:br>
              <a:rPr lang="en-IN" sz="2000" dirty="0"/>
            </a:br>
            <a:r>
              <a:rPr lang="en-IN" sz="2800" dirty="0"/>
              <a:t/>
            </a:r>
            <a:br>
              <a:rPr lang="en-IN" sz="2800" dirty="0"/>
            </a:br>
            <a:endParaRPr lang="en-IN" sz="2800" dirty="0" smtClean="0"/>
          </a:p>
          <a:p>
            <a:endParaRPr lang="en-IN" sz="2800" dirty="0"/>
          </a:p>
          <a:p>
            <a:endParaRPr lang="en-IN" sz="2800" dirty="0"/>
          </a:p>
          <a:p>
            <a:r>
              <a:rPr lang="en-IN" sz="2800" dirty="0"/>
              <a:t/>
            </a:r>
            <a:br>
              <a:rPr lang="en-IN" sz="2800" dirty="0"/>
            </a:br>
            <a:endParaRPr lang="en-IN" sz="2000" dirty="0">
              <a:solidFill>
                <a:srgbClr val="FFFF00"/>
              </a:solidFill>
            </a:endParaRPr>
          </a:p>
        </p:txBody>
      </p:sp>
    </p:spTree>
    <p:extLst>
      <p:ext uri="{BB962C8B-B14F-4D97-AF65-F5344CB8AC3E}">
        <p14:creationId xmlns:p14="http://schemas.microsoft.com/office/powerpoint/2010/main" val="4741311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4524315"/>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400" dirty="0">
                <a:solidFill>
                  <a:srgbClr val="FFFF00"/>
                </a:solidFill>
              </a:rPr>
              <a:t>Remove a Hard Disk</a:t>
            </a:r>
          </a:p>
          <a:p>
            <a:r>
              <a:rPr lang="en-IN" sz="2800" dirty="0"/>
              <a:t/>
            </a:r>
            <a:br>
              <a:rPr lang="en-IN" sz="2800" dirty="0"/>
            </a:br>
            <a:endParaRPr lang="en-IN" sz="2800" dirty="0"/>
          </a:p>
          <a:p>
            <a:r>
              <a:rPr lang="en-IN" sz="2000" dirty="0"/>
              <a:t/>
            </a:r>
            <a:br>
              <a:rPr lang="en-IN" sz="2000" dirty="0"/>
            </a:br>
            <a:r>
              <a:rPr lang="en-IN" sz="2800" dirty="0"/>
              <a:t/>
            </a:r>
            <a:br>
              <a:rPr lang="en-IN" sz="2800" dirty="0"/>
            </a:br>
            <a:endParaRPr lang="en-IN" sz="2800" dirty="0" smtClean="0"/>
          </a:p>
          <a:p>
            <a:endParaRPr lang="en-IN" sz="2800" dirty="0"/>
          </a:p>
          <a:p>
            <a:endParaRPr lang="en-IN" sz="2800" dirty="0"/>
          </a:p>
          <a:p>
            <a:r>
              <a:rPr lang="en-IN" sz="2800" dirty="0"/>
              <a:t/>
            </a:r>
            <a:br>
              <a:rPr lang="en-IN" sz="2800" dirty="0"/>
            </a:br>
            <a:endParaRPr lang="en-IN" sz="2000" dirty="0">
              <a:solidFill>
                <a:srgbClr val="FFFF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128659008"/>
              </p:ext>
            </p:extLst>
          </p:nvPr>
        </p:nvGraphicFramePr>
        <p:xfrm>
          <a:off x="533400" y="3657600"/>
          <a:ext cx="7408862" cy="2148840"/>
        </p:xfrm>
        <a:graphic>
          <a:graphicData uri="http://schemas.openxmlformats.org/drawingml/2006/table">
            <a:tbl>
              <a:tblPr/>
              <a:tblGrid>
                <a:gridCol w="3704431"/>
                <a:gridCol w="3704431"/>
              </a:tblGrid>
              <a:tr h="0">
                <a:tc>
                  <a:txBody>
                    <a:bodyPr/>
                    <a:lstStyle/>
                    <a:p>
                      <a:pPr algn="l" fontAlgn="b"/>
                      <a:r>
                        <a:rPr lang="en-IN" b="1" dirty="0">
                          <a:solidFill>
                            <a:srgbClr val="565656"/>
                          </a:solidFill>
                          <a:effectLst/>
                        </a:rPr>
                        <a:t>Option</a:t>
                      </a:r>
                    </a:p>
                  </a:txBody>
                  <a:tcPr marL="38100" marR="38100" marT="38100" marB="38100" anchor="b">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a:noFill/>
                    </a:lnT>
                    <a:lnB w="9525" cap="flat" cmpd="sng" algn="ctr">
                      <a:solidFill>
                        <a:srgbClr val="E8E8E8"/>
                      </a:solidFill>
                      <a:prstDash val="solid"/>
                      <a:round/>
                      <a:headEnd type="none" w="med" len="med"/>
                      <a:tailEnd type="none" w="med" len="med"/>
                    </a:lnB>
                    <a:solidFill>
                      <a:srgbClr val="FAFAFA"/>
                    </a:solidFill>
                  </a:tcPr>
                </a:tc>
                <a:tc>
                  <a:txBody>
                    <a:bodyPr/>
                    <a:lstStyle/>
                    <a:p>
                      <a:pPr algn="l" fontAlgn="b"/>
                      <a:r>
                        <a:rPr lang="en-IN" b="1">
                          <a:solidFill>
                            <a:srgbClr val="565656"/>
                          </a:solidFill>
                          <a:effectLst/>
                        </a:rPr>
                        <a:t>Description</a:t>
                      </a:r>
                    </a:p>
                  </a:txBody>
                  <a:tcPr marL="38100" marR="38100" marT="38100" marB="38100" anchor="b">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a:noFill/>
                    </a:lnT>
                    <a:lnB w="9525" cap="flat" cmpd="sng" algn="ctr">
                      <a:solidFill>
                        <a:srgbClr val="E8E8E8"/>
                      </a:solidFill>
                      <a:prstDash val="solid"/>
                      <a:round/>
                      <a:headEnd type="none" w="med" len="med"/>
                      <a:tailEnd type="none" w="med" len="med"/>
                    </a:lnB>
                    <a:solidFill>
                      <a:srgbClr val="FAFAFA"/>
                    </a:solidFill>
                  </a:tcPr>
                </a:tc>
              </a:tr>
              <a:tr h="0">
                <a:tc>
                  <a:txBody>
                    <a:bodyPr/>
                    <a:lstStyle/>
                    <a:p>
                      <a:pPr algn="l" fontAlgn="t"/>
                      <a:r>
                        <a:rPr lang="en-IN" b="1" dirty="0">
                          <a:effectLst/>
                        </a:rPr>
                        <a:t>Keep File</a:t>
                      </a:r>
                      <a:endParaRPr lang="en-IN" dirty="0">
                        <a:effectLst/>
                      </a:endParaRPr>
                    </a:p>
                  </a:txBody>
                  <a:tcPr marL="38100" marR="38100" marT="38100" marB="38100">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fontAlgn="t"/>
                      <a:r>
                        <a:rPr lang="en-IN">
                          <a:effectLst/>
                        </a:rPr>
                        <a:t>The virtual hard disk is disconnected from the virtual machine, but the hard disk files remain in the virtual machine package.</a:t>
                      </a:r>
                    </a:p>
                  </a:txBody>
                  <a:tcPr marL="38100" marR="38100" marT="38100" marB="38100">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r>
              <a:tr h="0">
                <a:tc>
                  <a:txBody>
                    <a:bodyPr/>
                    <a:lstStyle/>
                    <a:p>
                      <a:pPr algn="l" fontAlgn="t"/>
                      <a:r>
                        <a:rPr lang="en-IN" b="1">
                          <a:effectLst/>
                        </a:rPr>
                        <a:t>Move to Trash</a:t>
                      </a:r>
                      <a:endParaRPr lang="en-IN">
                        <a:effectLst/>
                      </a:endParaRPr>
                    </a:p>
                  </a:txBody>
                  <a:tcPr marL="38100" marR="38100" marT="38100" marB="38100">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fontAlgn="t"/>
                      <a:r>
                        <a:rPr lang="en-IN" dirty="0">
                          <a:effectLst/>
                        </a:rPr>
                        <a:t>The virtual hard disk files are deleted from the virtual machine package.</a:t>
                      </a:r>
                    </a:p>
                  </a:txBody>
                  <a:tcPr marL="38100" marR="38100" marT="38100" marB="38100">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r>
            </a:tbl>
          </a:graphicData>
        </a:graphic>
      </p:graphicFrame>
      <p:sp>
        <p:nvSpPr>
          <p:cNvPr id="6" name="Rectangle 1"/>
          <p:cNvSpPr>
            <a:spLocks noChangeArrowheads="1"/>
          </p:cNvSpPr>
          <p:nvPr/>
        </p:nvSpPr>
        <p:spPr bwMode="auto">
          <a:xfrm>
            <a:off x="304800" y="3141147"/>
            <a:ext cx="80739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IN" dirty="0" smtClean="0"/>
              <a:t>5. In </a:t>
            </a:r>
            <a:r>
              <a:rPr lang="en-IN" dirty="0"/>
              <a:t>the confirmation window, select the option for removing the hard disk.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676462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8648521"/>
          </a:xfrm>
          <a:prstGeom prst="rect">
            <a:avLst/>
          </a:prstGeom>
          <a:noFill/>
        </p:spPr>
        <p:txBody>
          <a:bodyPr wrap="square" rtlCol="0">
            <a:spAutoFit/>
          </a:bodyPr>
          <a:lstStyle/>
          <a:p>
            <a:r>
              <a:rPr lang="en-US" sz="2800" dirty="0" smtClean="0">
                <a:solidFill>
                  <a:srgbClr val="FF0000"/>
                </a:solidFill>
              </a:rPr>
              <a:t>Creating </a:t>
            </a:r>
            <a:r>
              <a:rPr lang="en-US" sz="2800" dirty="0">
                <a:solidFill>
                  <a:srgbClr val="FF0000"/>
                </a:solidFill>
              </a:rPr>
              <a:t>and </a:t>
            </a:r>
            <a:r>
              <a:rPr lang="en-US" sz="2800" dirty="0" smtClean="0">
                <a:solidFill>
                  <a:srgbClr val="FF0000"/>
                </a:solidFill>
              </a:rPr>
              <a:t>Managing Virtual Hard Disks:</a:t>
            </a:r>
          </a:p>
          <a:p>
            <a:r>
              <a:rPr lang="en-IN" sz="2400" dirty="0">
                <a:solidFill>
                  <a:srgbClr val="FFFF00"/>
                </a:solidFill>
              </a:rPr>
              <a:t>Using Virtual </a:t>
            </a:r>
            <a:r>
              <a:rPr lang="en-IN" sz="2400" dirty="0" err="1">
                <a:solidFill>
                  <a:srgbClr val="FFFF00"/>
                </a:solidFill>
              </a:rPr>
              <a:t>DiskManager</a:t>
            </a:r>
            <a:endParaRPr lang="en-IN" sz="2400" dirty="0">
              <a:solidFill>
                <a:srgbClr val="FFFF00"/>
              </a:solidFill>
            </a:endParaRPr>
          </a:p>
          <a:p>
            <a:r>
              <a:rPr lang="en-IN" dirty="0"/>
              <a:t>Virtual Disk Manager (</a:t>
            </a:r>
            <a:r>
              <a:rPr lang="en-IN" dirty="0" err="1"/>
              <a:t>vmware-vdiskmanager</a:t>
            </a:r>
            <a:r>
              <a:rPr lang="en-IN" dirty="0"/>
              <a:t>) is a Fusion utility that you can use to create, manage, and modify virtual disk files from the command line or in scripts.</a:t>
            </a:r>
          </a:p>
          <a:p>
            <a:r>
              <a:rPr lang="en-IN" dirty="0"/>
              <a:t>Virtual Disk Manager is included when Fusion is installed. With Virtual Disk Manager, you can enlarge a virtual disk so that its maximum capacity is larger than it was when you created it. This feature is useful if you need more disk space in a given virtual machine, but do not want to add another virtual disk or use ghosting software to transfer the data on a virtual disk to a larger virtual disk.</a:t>
            </a:r>
          </a:p>
          <a:p>
            <a:r>
              <a:rPr lang="en-IN" dirty="0"/>
              <a:t>You can also use Virtual Disk Manager to change how disk space is allocated for a virtual hard disk. You can </a:t>
            </a:r>
            <a:r>
              <a:rPr lang="en-IN" dirty="0" err="1"/>
              <a:t>preallocate</a:t>
            </a:r>
            <a:r>
              <a:rPr lang="en-IN" dirty="0"/>
              <a:t> all the disk space in advance or configure the disk to grow as more disk space is needed. If you allocate all the disk space but later need to reclaim some hard disk space on the host system, you can convert the </a:t>
            </a:r>
            <a:r>
              <a:rPr lang="en-IN" dirty="0" err="1"/>
              <a:t>preallocated</a:t>
            </a:r>
            <a:r>
              <a:rPr lang="en-IN" dirty="0"/>
              <a:t> virtual disk into a </a:t>
            </a:r>
            <a:r>
              <a:rPr lang="en-IN" dirty="0" err="1"/>
              <a:t>growable</a:t>
            </a:r>
            <a:r>
              <a:rPr lang="en-IN" dirty="0"/>
              <a:t> disk. The new virtual disk is still large enough to contain all the data in the original virtual hard disk. You can also change whether the virtual hard disk is stored in a single file or split into 2GB files.</a:t>
            </a:r>
          </a:p>
          <a:p>
            <a:r>
              <a:rPr lang="en-IN" dirty="0"/>
              <a:t>The Virtual Disk Manager file, </a:t>
            </a:r>
            <a:r>
              <a:rPr lang="en-IN" dirty="0" err="1"/>
              <a:t>vmware-vdiskmanager</a:t>
            </a:r>
            <a:r>
              <a:rPr lang="en-IN" dirty="0"/>
              <a:t>, is located in the Applications/VMware </a:t>
            </a:r>
            <a:r>
              <a:rPr lang="en-IN" dirty="0" err="1"/>
              <a:t>Fusion.app</a:t>
            </a:r>
            <a:r>
              <a:rPr lang="en-IN" dirty="0"/>
              <a:t>/Contents/Library directory.</a:t>
            </a:r>
          </a:p>
          <a:p>
            <a:r>
              <a:rPr lang="en-IN" dirty="0"/>
              <a:t/>
            </a:r>
            <a:br>
              <a:rPr lang="en-IN" dirty="0"/>
            </a:br>
            <a:endParaRPr lang="en-IN" dirty="0"/>
          </a:p>
          <a:p>
            <a:r>
              <a:rPr lang="en-IN" sz="2000" dirty="0"/>
              <a:t/>
            </a:r>
            <a:br>
              <a:rPr lang="en-IN" sz="2000" dirty="0"/>
            </a:br>
            <a:r>
              <a:rPr lang="en-IN" sz="2800" dirty="0"/>
              <a:t/>
            </a:r>
            <a:br>
              <a:rPr lang="en-IN" sz="2800" dirty="0"/>
            </a:br>
            <a:endParaRPr lang="en-IN" sz="2800" dirty="0" smtClean="0"/>
          </a:p>
          <a:p>
            <a:endParaRPr lang="en-IN" sz="2800" dirty="0"/>
          </a:p>
          <a:p>
            <a:endParaRPr lang="en-IN" sz="2800" dirty="0"/>
          </a:p>
          <a:p>
            <a:r>
              <a:rPr lang="en-IN" sz="2800" dirty="0"/>
              <a:t/>
            </a:r>
            <a:br>
              <a:rPr lang="en-IN" sz="2800" dirty="0"/>
            </a:br>
            <a:endParaRPr lang="en-IN" sz="2000" dirty="0">
              <a:solidFill>
                <a:srgbClr val="FFFF00"/>
              </a:solidFill>
            </a:endParaRPr>
          </a:p>
        </p:txBody>
      </p:sp>
    </p:spTree>
    <p:extLst>
      <p:ext uri="{BB962C8B-B14F-4D97-AF65-F5344CB8AC3E}">
        <p14:creationId xmlns:p14="http://schemas.microsoft.com/office/powerpoint/2010/main" val="260501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801906"/>
            <a:ext cx="8610600" cy="3108543"/>
          </a:xfrm>
          <a:prstGeom prst="rect">
            <a:avLst/>
          </a:prstGeom>
          <a:noFill/>
        </p:spPr>
        <p:txBody>
          <a:bodyPr wrap="square" rtlCol="0">
            <a:spAutoFit/>
          </a:bodyPr>
          <a:lstStyle/>
          <a:p>
            <a:r>
              <a:rPr lang="en-IN" sz="2800" dirty="0">
                <a:solidFill>
                  <a:srgbClr val="FF0000"/>
                </a:solidFill>
              </a:rPr>
              <a:t>Why Should You Enable Virtualization</a:t>
            </a:r>
            <a:r>
              <a:rPr lang="en-IN" sz="2800" dirty="0"/>
              <a:t>?</a:t>
            </a:r>
          </a:p>
          <a:p>
            <a:r>
              <a:rPr lang="en-IN" sz="2800" dirty="0">
                <a:solidFill>
                  <a:srgbClr val="FFFF00"/>
                </a:solidFill>
              </a:rPr>
              <a:t>Development and Testing </a:t>
            </a:r>
            <a:r>
              <a:rPr lang="en-IN" sz="2800" dirty="0"/>
              <a:t>– Simulation of virtual machines helps the developer to run tests without altering the production environment. Software updates can be rolled out faster since the environment offers agility for development &amp; testing.</a:t>
            </a:r>
          </a:p>
          <a:p>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570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4832092"/>
          </a:xfrm>
          <a:prstGeom prst="rect">
            <a:avLst/>
          </a:prstGeom>
          <a:noFill/>
        </p:spPr>
        <p:txBody>
          <a:bodyPr wrap="square" rtlCol="0">
            <a:spAutoFit/>
          </a:bodyPr>
          <a:lstStyle/>
          <a:p>
            <a:r>
              <a:rPr lang="en-US" sz="2800" dirty="0">
                <a:solidFill>
                  <a:srgbClr val="FF0000"/>
                </a:solidFill>
              </a:rPr>
              <a:t>Prepare and manage remote applications</a:t>
            </a:r>
            <a:r>
              <a:rPr lang="en-US" sz="2800" dirty="0" smtClean="0">
                <a:solidFill>
                  <a:srgbClr val="FF0000"/>
                </a:solidFill>
              </a:rPr>
              <a:t>:</a:t>
            </a:r>
          </a:p>
          <a:p>
            <a:pPr marL="514350" indent="-514350">
              <a:buAutoNum type="arabicPeriod"/>
            </a:pPr>
            <a:r>
              <a:rPr lang="en-IN" sz="2800" b="1" dirty="0" smtClean="0"/>
              <a:t>Configuring </a:t>
            </a:r>
            <a:r>
              <a:rPr lang="en-IN" sz="2800" b="1" dirty="0"/>
              <a:t>Application Sharing with </a:t>
            </a:r>
            <a:r>
              <a:rPr lang="en-IN" sz="2800" b="1" dirty="0" err="1" smtClean="0"/>
              <a:t>RemoteApp</a:t>
            </a:r>
            <a:endParaRPr lang="en-IN" sz="2800" b="1" dirty="0" smtClean="0"/>
          </a:p>
          <a:p>
            <a:r>
              <a:rPr lang="en-IN" sz="2800" b="1" dirty="0"/>
              <a:t>Overview of </a:t>
            </a:r>
            <a:r>
              <a:rPr lang="en-IN" sz="2800" b="1" dirty="0" err="1"/>
              <a:t>RemoteApp</a:t>
            </a:r>
            <a:r>
              <a:rPr lang="en-IN" sz="2800" b="1" dirty="0"/>
              <a:t>:</a:t>
            </a:r>
          </a:p>
          <a:p>
            <a:r>
              <a:rPr lang="en-IN" sz="2800" dirty="0" err="1"/>
              <a:t>RemoteApp</a:t>
            </a:r>
            <a:r>
              <a:rPr lang="en-IN" sz="2800" dirty="0"/>
              <a:t> is a feature of Remote Desktop Services (RDS) that allows applications running on a remote server to be accessed as if they are running on the user's local device. This is particularly useful in environments where centralized management of applications is needed, such as in enterprises or educational institutions.</a:t>
            </a:r>
          </a:p>
          <a:p>
            <a:endParaRPr lang="en-US" sz="2800" dirty="0" smtClean="0">
              <a:solidFill>
                <a:srgbClr val="FF0000"/>
              </a:solidFill>
            </a:endParaRPr>
          </a:p>
        </p:txBody>
      </p:sp>
    </p:spTree>
    <p:extLst>
      <p:ext uri="{BB962C8B-B14F-4D97-AF65-F5344CB8AC3E}">
        <p14:creationId xmlns:p14="http://schemas.microsoft.com/office/powerpoint/2010/main" val="14038356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4431983"/>
          </a:xfrm>
          <a:prstGeom prst="rect">
            <a:avLst/>
          </a:prstGeom>
          <a:noFill/>
        </p:spPr>
        <p:txBody>
          <a:bodyPr wrap="square" rtlCol="0">
            <a:spAutoFit/>
          </a:bodyPr>
          <a:lstStyle/>
          <a:p>
            <a:r>
              <a:rPr lang="en-US" sz="2800" dirty="0">
                <a:solidFill>
                  <a:srgbClr val="FF0000"/>
                </a:solidFill>
              </a:rPr>
              <a:t>Prepare and manage remote applications</a:t>
            </a:r>
            <a:r>
              <a:rPr lang="en-US" sz="2800" dirty="0" smtClean="0">
                <a:solidFill>
                  <a:srgbClr val="FF0000"/>
                </a:solidFill>
              </a:rPr>
              <a:t>:</a:t>
            </a:r>
          </a:p>
          <a:p>
            <a:pPr marL="514350" indent="-514350">
              <a:buAutoNum type="arabicPeriod"/>
            </a:pPr>
            <a:r>
              <a:rPr lang="en-IN" sz="2800" b="1" dirty="0" smtClean="0"/>
              <a:t>Configuring </a:t>
            </a:r>
            <a:r>
              <a:rPr lang="en-IN" sz="2800" b="1" dirty="0"/>
              <a:t>Application Sharing with </a:t>
            </a:r>
            <a:r>
              <a:rPr lang="en-IN" sz="2800" b="1" dirty="0" err="1" smtClean="0"/>
              <a:t>RemoteApp</a:t>
            </a:r>
            <a:endParaRPr lang="en-IN" sz="2800" b="1" dirty="0" smtClean="0"/>
          </a:p>
          <a:p>
            <a:r>
              <a:rPr lang="en-IN" b="1" dirty="0"/>
              <a:t>Step-by-Step Guide:</a:t>
            </a:r>
          </a:p>
          <a:p>
            <a:r>
              <a:rPr lang="en-IN" b="1" dirty="0"/>
              <a:t>Ensure Server Requirements</a:t>
            </a:r>
            <a:r>
              <a:rPr lang="en-IN" dirty="0"/>
              <a:t>:</a:t>
            </a:r>
          </a:p>
          <a:p>
            <a:pPr lvl="1"/>
            <a:r>
              <a:rPr lang="en-IN" dirty="0"/>
              <a:t>Your server should be running Windows Server (e.g., Windows Server 2019 or 2022) with Remote Desktop Services (RDS) installed.</a:t>
            </a:r>
          </a:p>
          <a:p>
            <a:pPr lvl="1"/>
            <a:r>
              <a:rPr lang="en-IN" dirty="0"/>
              <a:t>Ensure you have administrative privileges.</a:t>
            </a:r>
          </a:p>
          <a:p>
            <a:r>
              <a:rPr lang="en-IN" b="1" dirty="0"/>
              <a:t>Open </a:t>
            </a:r>
            <a:r>
              <a:rPr lang="en-IN" b="1" dirty="0" err="1"/>
              <a:t>RemoteApp</a:t>
            </a:r>
            <a:r>
              <a:rPr lang="en-IN" b="1" dirty="0"/>
              <a:t> Manager</a:t>
            </a:r>
            <a:r>
              <a:rPr lang="en-IN" dirty="0"/>
              <a:t>:</a:t>
            </a:r>
          </a:p>
          <a:p>
            <a:pPr lvl="1"/>
            <a:r>
              <a:rPr lang="en-IN" dirty="0"/>
              <a:t>Launch </a:t>
            </a:r>
            <a:r>
              <a:rPr lang="en-IN" b="1" dirty="0"/>
              <a:t>Server Manager</a:t>
            </a:r>
            <a:r>
              <a:rPr lang="en-IN" dirty="0"/>
              <a:t> from the Start menu.</a:t>
            </a:r>
          </a:p>
          <a:p>
            <a:pPr lvl="1"/>
            <a:r>
              <a:rPr lang="en-IN" dirty="0"/>
              <a:t>Navigate to </a:t>
            </a:r>
            <a:r>
              <a:rPr lang="en-IN" b="1" dirty="0"/>
              <a:t>Remote Desktop Services</a:t>
            </a:r>
            <a:r>
              <a:rPr lang="en-IN" dirty="0"/>
              <a:t> under the </a:t>
            </a:r>
            <a:r>
              <a:rPr lang="en-IN" b="1" dirty="0"/>
              <a:t>Roles</a:t>
            </a:r>
            <a:r>
              <a:rPr lang="en-IN" dirty="0"/>
              <a:t> section.</a:t>
            </a:r>
          </a:p>
          <a:p>
            <a:pPr lvl="1"/>
            <a:r>
              <a:rPr lang="en-IN" dirty="0"/>
              <a:t>Select </a:t>
            </a:r>
            <a:r>
              <a:rPr lang="en-IN" b="1" dirty="0" err="1"/>
              <a:t>RemoteApp</a:t>
            </a:r>
            <a:r>
              <a:rPr lang="en-IN" b="1" dirty="0"/>
              <a:t> Manager</a:t>
            </a:r>
            <a:r>
              <a:rPr lang="en-IN" dirty="0"/>
              <a:t> from the left-hand menu.</a:t>
            </a:r>
          </a:p>
          <a:p>
            <a:r>
              <a:rPr lang="en-IN" dirty="0"/>
              <a:t/>
            </a:r>
            <a:br>
              <a:rPr lang="en-IN" dirty="0"/>
            </a:br>
            <a:r>
              <a:rPr lang="en-IN" i="1" dirty="0"/>
              <a:t>Example: Server Manager interface with Remote Desktop Services selected.</a:t>
            </a:r>
            <a:endParaRPr lang="en-IN" dirty="0"/>
          </a:p>
          <a:p>
            <a:endParaRPr lang="en-US" sz="2800" dirty="0" smtClean="0">
              <a:solidFill>
                <a:srgbClr val="FF0000"/>
              </a:solidFill>
            </a:endParaRPr>
          </a:p>
        </p:txBody>
      </p:sp>
    </p:spTree>
    <p:extLst>
      <p:ext uri="{BB962C8B-B14F-4D97-AF65-F5344CB8AC3E}">
        <p14:creationId xmlns:p14="http://schemas.microsoft.com/office/powerpoint/2010/main" val="10500114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4431983"/>
          </a:xfrm>
          <a:prstGeom prst="rect">
            <a:avLst/>
          </a:prstGeom>
          <a:noFill/>
        </p:spPr>
        <p:txBody>
          <a:bodyPr wrap="square" rtlCol="0">
            <a:spAutoFit/>
          </a:bodyPr>
          <a:lstStyle/>
          <a:p>
            <a:r>
              <a:rPr lang="en-US" sz="2800" dirty="0">
                <a:solidFill>
                  <a:srgbClr val="FF0000"/>
                </a:solidFill>
              </a:rPr>
              <a:t>Prepare and manage remote applications</a:t>
            </a:r>
            <a:r>
              <a:rPr lang="en-US" sz="2800" dirty="0" smtClean="0">
                <a:solidFill>
                  <a:srgbClr val="FF0000"/>
                </a:solidFill>
              </a:rPr>
              <a:t>:</a:t>
            </a:r>
          </a:p>
          <a:p>
            <a:pPr marL="514350" indent="-514350">
              <a:buAutoNum type="arabicPeriod"/>
            </a:pPr>
            <a:r>
              <a:rPr lang="en-IN" sz="2800" b="1" dirty="0" smtClean="0"/>
              <a:t>Configuring </a:t>
            </a:r>
            <a:r>
              <a:rPr lang="en-IN" sz="2800" b="1" dirty="0"/>
              <a:t>Application Sharing with </a:t>
            </a:r>
            <a:r>
              <a:rPr lang="en-IN" sz="2800" b="1" dirty="0" err="1" smtClean="0"/>
              <a:t>RemoteApp</a:t>
            </a:r>
            <a:endParaRPr lang="en-IN" sz="2800" b="1" dirty="0" smtClean="0"/>
          </a:p>
          <a:p>
            <a:r>
              <a:rPr lang="en-IN" b="1" dirty="0" smtClean="0"/>
              <a:t>Step-by-Step </a:t>
            </a:r>
            <a:r>
              <a:rPr lang="en-IN" b="1" dirty="0"/>
              <a:t>Guide:</a:t>
            </a:r>
          </a:p>
          <a:p>
            <a:r>
              <a:rPr lang="en-IN" b="1" dirty="0" smtClean="0"/>
              <a:t>1. Ensure </a:t>
            </a:r>
            <a:r>
              <a:rPr lang="en-IN" b="1" dirty="0"/>
              <a:t>Server Requirements</a:t>
            </a:r>
            <a:r>
              <a:rPr lang="en-IN" dirty="0"/>
              <a:t>:</a:t>
            </a:r>
          </a:p>
          <a:p>
            <a:pPr lvl="1"/>
            <a:r>
              <a:rPr lang="en-IN" dirty="0"/>
              <a:t>Your server should be running Windows Server (e.g., Windows Server 2019 or 2022) with Remote Desktop Services (RDS) installed.</a:t>
            </a:r>
          </a:p>
          <a:p>
            <a:pPr lvl="1"/>
            <a:r>
              <a:rPr lang="en-IN" dirty="0"/>
              <a:t>Ensure you have administrative privileges.</a:t>
            </a:r>
          </a:p>
          <a:p>
            <a:r>
              <a:rPr lang="en-IN" b="1" dirty="0" smtClean="0"/>
              <a:t>2. Open </a:t>
            </a:r>
            <a:r>
              <a:rPr lang="en-IN" b="1" dirty="0" err="1"/>
              <a:t>RemoteApp</a:t>
            </a:r>
            <a:r>
              <a:rPr lang="en-IN" b="1" dirty="0"/>
              <a:t> Manager</a:t>
            </a:r>
            <a:r>
              <a:rPr lang="en-IN" dirty="0"/>
              <a:t>:</a:t>
            </a:r>
          </a:p>
          <a:p>
            <a:pPr lvl="1"/>
            <a:r>
              <a:rPr lang="en-IN" dirty="0"/>
              <a:t>Launch </a:t>
            </a:r>
            <a:r>
              <a:rPr lang="en-IN" b="1" dirty="0"/>
              <a:t>Server Manager</a:t>
            </a:r>
            <a:r>
              <a:rPr lang="en-IN" dirty="0"/>
              <a:t> from the Start menu.</a:t>
            </a:r>
          </a:p>
          <a:p>
            <a:pPr lvl="1"/>
            <a:r>
              <a:rPr lang="en-IN" dirty="0"/>
              <a:t>Navigate to </a:t>
            </a:r>
            <a:r>
              <a:rPr lang="en-IN" b="1" dirty="0"/>
              <a:t>Remote Desktop Services</a:t>
            </a:r>
            <a:r>
              <a:rPr lang="en-IN" dirty="0"/>
              <a:t> under the </a:t>
            </a:r>
            <a:r>
              <a:rPr lang="en-IN" b="1" dirty="0"/>
              <a:t>Roles</a:t>
            </a:r>
            <a:r>
              <a:rPr lang="en-IN" dirty="0"/>
              <a:t> section.</a:t>
            </a:r>
          </a:p>
          <a:p>
            <a:pPr lvl="1"/>
            <a:r>
              <a:rPr lang="en-IN" dirty="0"/>
              <a:t>Select </a:t>
            </a:r>
            <a:r>
              <a:rPr lang="en-IN" b="1" dirty="0" err="1"/>
              <a:t>RemoteApp</a:t>
            </a:r>
            <a:r>
              <a:rPr lang="en-IN" b="1" dirty="0"/>
              <a:t> Manager</a:t>
            </a:r>
            <a:r>
              <a:rPr lang="en-IN" dirty="0"/>
              <a:t> from the left-hand menu.</a:t>
            </a:r>
          </a:p>
          <a:p>
            <a:r>
              <a:rPr lang="en-IN" dirty="0"/>
              <a:t/>
            </a:r>
            <a:br>
              <a:rPr lang="en-IN" dirty="0"/>
            </a:br>
            <a:r>
              <a:rPr lang="en-IN" i="1" dirty="0"/>
              <a:t>Example: Server Manager interface with Remote Desktop Services selected.</a:t>
            </a:r>
            <a:endParaRPr lang="en-IN" dirty="0"/>
          </a:p>
          <a:p>
            <a:endParaRPr lang="en-US" sz="2800" dirty="0" smtClean="0">
              <a:solidFill>
                <a:srgbClr val="FF0000"/>
              </a:solidFill>
            </a:endParaRPr>
          </a:p>
        </p:txBody>
      </p:sp>
    </p:spTree>
    <p:extLst>
      <p:ext uri="{BB962C8B-B14F-4D97-AF65-F5344CB8AC3E}">
        <p14:creationId xmlns:p14="http://schemas.microsoft.com/office/powerpoint/2010/main" val="14378830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4832092"/>
          </a:xfrm>
          <a:prstGeom prst="rect">
            <a:avLst/>
          </a:prstGeom>
          <a:noFill/>
        </p:spPr>
        <p:txBody>
          <a:bodyPr wrap="square" rtlCol="0">
            <a:spAutoFit/>
          </a:bodyPr>
          <a:lstStyle/>
          <a:p>
            <a:r>
              <a:rPr lang="en-US" sz="2800" dirty="0">
                <a:solidFill>
                  <a:srgbClr val="FF0000"/>
                </a:solidFill>
              </a:rPr>
              <a:t>Prepare and manage remote applications</a:t>
            </a:r>
            <a:r>
              <a:rPr lang="en-US" sz="2800" dirty="0" smtClean="0">
                <a:solidFill>
                  <a:srgbClr val="FF0000"/>
                </a:solidFill>
              </a:rPr>
              <a:t>:</a:t>
            </a:r>
          </a:p>
          <a:p>
            <a:pPr marL="514350" indent="-514350">
              <a:buAutoNum type="arabicPeriod"/>
            </a:pPr>
            <a:r>
              <a:rPr lang="en-IN" sz="2800" b="1" dirty="0" smtClean="0">
                <a:solidFill>
                  <a:srgbClr val="FFFF00"/>
                </a:solidFill>
              </a:rPr>
              <a:t>Configuring </a:t>
            </a:r>
            <a:r>
              <a:rPr lang="en-IN" sz="2800" b="1" dirty="0">
                <a:solidFill>
                  <a:srgbClr val="FFFF00"/>
                </a:solidFill>
              </a:rPr>
              <a:t>Application Sharing with </a:t>
            </a:r>
            <a:r>
              <a:rPr lang="en-IN" sz="2800" b="1" dirty="0" err="1" smtClean="0">
                <a:solidFill>
                  <a:srgbClr val="FFFF00"/>
                </a:solidFill>
              </a:rPr>
              <a:t>RemoteApp</a:t>
            </a:r>
            <a:endParaRPr lang="en-IN" sz="2800" b="1" dirty="0" smtClean="0">
              <a:solidFill>
                <a:srgbClr val="FFFF00"/>
              </a:solidFill>
            </a:endParaRPr>
          </a:p>
          <a:p>
            <a:r>
              <a:rPr lang="en-IN" b="1" dirty="0" smtClean="0"/>
              <a:t>Step-by-Step </a:t>
            </a:r>
            <a:r>
              <a:rPr lang="en-IN" b="1" dirty="0"/>
              <a:t>Guide:</a:t>
            </a:r>
          </a:p>
          <a:p>
            <a:r>
              <a:rPr lang="en-IN" b="1" dirty="0" smtClean="0"/>
              <a:t>3. Add </a:t>
            </a:r>
            <a:r>
              <a:rPr lang="en-IN" b="1" dirty="0"/>
              <a:t>an Application to </a:t>
            </a:r>
            <a:r>
              <a:rPr lang="en-IN" b="1" dirty="0" err="1"/>
              <a:t>RemoteApp</a:t>
            </a:r>
            <a:r>
              <a:rPr lang="en-IN" dirty="0"/>
              <a:t>:</a:t>
            </a:r>
          </a:p>
          <a:p>
            <a:r>
              <a:rPr lang="en-IN" dirty="0"/>
              <a:t>In </a:t>
            </a:r>
            <a:r>
              <a:rPr lang="en-IN" b="1" dirty="0" err="1"/>
              <a:t>RemoteApp</a:t>
            </a:r>
            <a:r>
              <a:rPr lang="en-IN" b="1" dirty="0"/>
              <a:t> Manager</a:t>
            </a:r>
            <a:r>
              <a:rPr lang="en-IN" dirty="0"/>
              <a:t>, click on </a:t>
            </a:r>
            <a:r>
              <a:rPr lang="en-IN" b="1" dirty="0"/>
              <a:t>Add </a:t>
            </a:r>
            <a:r>
              <a:rPr lang="en-IN" b="1" dirty="0" err="1"/>
              <a:t>RemoteApp</a:t>
            </a:r>
            <a:r>
              <a:rPr lang="en-IN" b="1" dirty="0"/>
              <a:t> Programs</a:t>
            </a:r>
            <a:r>
              <a:rPr lang="en-IN" dirty="0"/>
              <a:t>.</a:t>
            </a:r>
          </a:p>
          <a:p>
            <a:r>
              <a:rPr lang="en-IN" dirty="0"/>
              <a:t>A wizard will guide you through selecting the applications installed on the server that you want to share.</a:t>
            </a:r>
          </a:p>
          <a:p>
            <a:r>
              <a:rPr lang="en-IN" dirty="0"/>
              <a:t/>
            </a:r>
            <a:br>
              <a:rPr lang="en-IN" dirty="0"/>
            </a:br>
            <a:r>
              <a:rPr lang="en-IN" i="1" dirty="0"/>
              <a:t>Example: Adding a program to </a:t>
            </a:r>
            <a:r>
              <a:rPr lang="en-IN" i="1" dirty="0" err="1"/>
              <a:t>RemoteApp</a:t>
            </a:r>
            <a:r>
              <a:rPr lang="en-IN" i="1" dirty="0" smtClean="0"/>
              <a:t>.</a:t>
            </a:r>
          </a:p>
          <a:p>
            <a:r>
              <a:rPr lang="en-IN" b="1" i="1" dirty="0" smtClean="0"/>
              <a:t>4. </a:t>
            </a:r>
            <a:r>
              <a:rPr lang="en-IN" b="1" dirty="0" smtClean="0"/>
              <a:t>Configure </a:t>
            </a:r>
            <a:r>
              <a:rPr lang="en-IN" b="1" dirty="0"/>
              <a:t>Program Properties</a:t>
            </a:r>
            <a:r>
              <a:rPr lang="en-IN" dirty="0"/>
              <a:t>:</a:t>
            </a:r>
          </a:p>
          <a:p>
            <a:r>
              <a:rPr lang="en-IN" dirty="0"/>
              <a:t>After adding applications, you can configure properties like file associations, gateway settings, and certificates.</a:t>
            </a:r>
          </a:p>
          <a:p>
            <a:r>
              <a:rPr lang="en-IN" dirty="0"/>
              <a:t>This configuration ensures that users can access the application seamlessly and securely.</a:t>
            </a:r>
          </a:p>
          <a:p>
            <a:r>
              <a:rPr lang="en-IN" dirty="0"/>
              <a:t/>
            </a:r>
            <a:br>
              <a:rPr lang="en-IN" dirty="0"/>
            </a:br>
            <a:r>
              <a:rPr lang="en-IN" i="1" dirty="0"/>
              <a:t>Example: Configuring </a:t>
            </a:r>
            <a:r>
              <a:rPr lang="en-IN" i="1" dirty="0" err="1"/>
              <a:t>RemoteApp</a:t>
            </a:r>
            <a:r>
              <a:rPr lang="en-IN" i="1" dirty="0"/>
              <a:t> program properties.</a:t>
            </a:r>
            <a:endParaRPr lang="en-US" sz="2800" dirty="0" smtClean="0">
              <a:solidFill>
                <a:srgbClr val="FF0000"/>
              </a:solidFill>
            </a:endParaRPr>
          </a:p>
        </p:txBody>
      </p:sp>
    </p:spTree>
    <p:extLst>
      <p:ext uri="{BB962C8B-B14F-4D97-AF65-F5344CB8AC3E}">
        <p14:creationId xmlns:p14="http://schemas.microsoft.com/office/powerpoint/2010/main" val="27548215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3785652"/>
          </a:xfrm>
          <a:prstGeom prst="rect">
            <a:avLst/>
          </a:prstGeom>
          <a:noFill/>
        </p:spPr>
        <p:txBody>
          <a:bodyPr wrap="square" rtlCol="0">
            <a:spAutoFit/>
          </a:bodyPr>
          <a:lstStyle/>
          <a:p>
            <a:r>
              <a:rPr lang="en-US" sz="2800" dirty="0">
                <a:solidFill>
                  <a:srgbClr val="FF0000"/>
                </a:solidFill>
              </a:rPr>
              <a:t>Prepare and manage remote applications</a:t>
            </a:r>
            <a:r>
              <a:rPr lang="en-US" sz="2800" dirty="0" smtClean="0">
                <a:solidFill>
                  <a:srgbClr val="FF0000"/>
                </a:solidFill>
              </a:rPr>
              <a:t>:</a:t>
            </a:r>
          </a:p>
          <a:p>
            <a:r>
              <a:rPr lang="en-IN" b="1" dirty="0"/>
              <a:t>2</a:t>
            </a:r>
            <a:r>
              <a:rPr lang="en-IN" sz="3200" b="1" dirty="0">
                <a:solidFill>
                  <a:srgbClr val="FFFF00"/>
                </a:solidFill>
              </a:rPr>
              <a:t>. Packaging Applications for Deployment</a:t>
            </a:r>
            <a:endParaRPr lang="en-IN" b="1" dirty="0">
              <a:solidFill>
                <a:srgbClr val="FFFF00"/>
              </a:solidFill>
            </a:endParaRPr>
          </a:p>
          <a:p>
            <a:r>
              <a:rPr lang="en-IN" b="1" dirty="0"/>
              <a:t>Creating a </a:t>
            </a:r>
            <a:r>
              <a:rPr lang="en-IN" b="1" dirty="0" err="1"/>
              <a:t>RemoteApp</a:t>
            </a:r>
            <a:r>
              <a:rPr lang="en-IN" b="1" dirty="0"/>
              <a:t> Package:</a:t>
            </a:r>
          </a:p>
          <a:p>
            <a:r>
              <a:rPr lang="en-IN" b="1" dirty="0" smtClean="0"/>
              <a:t>1. Generating </a:t>
            </a:r>
            <a:r>
              <a:rPr lang="en-IN" b="1" dirty="0"/>
              <a:t>RDP or MSI Files</a:t>
            </a:r>
            <a:r>
              <a:rPr lang="en-IN" dirty="0"/>
              <a:t>:</a:t>
            </a:r>
          </a:p>
          <a:p>
            <a:pPr marL="742950" lvl="1" indent="-285750">
              <a:buFont typeface="Arial" pitchFamily="34" charset="0"/>
              <a:buChar char="•"/>
            </a:pPr>
            <a:r>
              <a:rPr lang="en-IN" dirty="0"/>
              <a:t>Once the applications are configured, you need to package them into files that users can access.</a:t>
            </a:r>
          </a:p>
          <a:p>
            <a:pPr marL="742950" lvl="1" indent="-285750">
              <a:buFont typeface="Arial" pitchFamily="34" charset="0"/>
              <a:buChar char="•"/>
            </a:pPr>
            <a:r>
              <a:rPr lang="en-IN" dirty="0"/>
              <a:t>In </a:t>
            </a:r>
            <a:r>
              <a:rPr lang="en-IN" b="1" dirty="0" err="1"/>
              <a:t>RemoteApp</a:t>
            </a:r>
            <a:r>
              <a:rPr lang="en-IN" b="1" dirty="0"/>
              <a:t> Manager</a:t>
            </a:r>
            <a:r>
              <a:rPr lang="en-IN" dirty="0"/>
              <a:t>, select the application and choose </a:t>
            </a:r>
            <a:r>
              <a:rPr lang="en-IN" b="1" dirty="0"/>
              <a:t>Create .RDP File</a:t>
            </a:r>
            <a:r>
              <a:rPr lang="en-IN" dirty="0"/>
              <a:t> or </a:t>
            </a:r>
            <a:r>
              <a:rPr lang="en-IN" b="1" dirty="0"/>
              <a:t>Create .MSI Package</a:t>
            </a:r>
            <a:r>
              <a:rPr lang="en-IN" dirty="0"/>
              <a:t>.</a:t>
            </a:r>
          </a:p>
          <a:p>
            <a:pPr marL="742950" lvl="1" indent="-285750">
              <a:buFont typeface="Arial" pitchFamily="34" charset="0"/>
              <a:buChar char="•"/>
            </a:pPr>
            <a:r>
              <a:rPr lang="en-IN" dirty="0"/>
              <a:t>The .RDP file allows users to create a remote desktop connection directly, while the .MSI package can be installed locally.</a:t>
            </a:r>
          </a:p>
          <a:p>
            <a:r>
              <a:rPr lang="en-IN" dirty="0"/>
              <a:t/>
            </a:r>
            <a:br>
              <a:rPr lang="en-IN" dirty="0"/>
            </a:br>
            <a:r>
              <a:rPr lang="en-IN" i="1" dirty="0"/>
              <a:t>Example: Creating an RDP or MSI package for deployment</a:t>
            </a:r>
            <a:endParaRPr lang="en-IN" dirty="0"/>
          </a:p>
        </p:txBody>
      </p:sp>
    </p:spTree>
    <p:extLst>
      <p:ext uri="{BB962C8B-B14F-4D97-AF65-F5344CB8AC3E}">
        <p14:creationId xmlns:p14="http://schemas.microsoft.com/office/powerpoint/2010/main" val="41559028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4401205"/>
          </a:xfrm>
          <a:prstGeom prst="rect">
            <a:avLst/>
          </a:prstGeom>
          <a:noFill/>
        </p:spPr>
        <p:txBody>
          <a:bodyPr wrap="square" rtlCol="0">
            <a:spAutoFit/>
          </a:bodyPr>
          <a:lstStyle/>
          <a:p>
            <a:r>
              <a:rPr lang="en-US" sz="2800" dirty="0">
                <a:solidFill>
                  <a:srgbClr val="FF0000"/>
                </a:solidFill>
              </a:rPr>
              <a:t>Prepare and manage remote applications</a:t>
            </a:r>
            <a:r>
              <a:rPr lang="en-US" sz="2800" dirty="0" smtClean="0">
                <a:solidFill>
                  <a:srgbClr val="FF0000"/>
                </a:solidFill>
              </a:rPr>
              <a:t>:</a:t>
            </a:r>
          </a:p>
          <a:p>
            <a:r>
              <a:rPr lang="en-IN" sz="3600" b="1" dirty="0">
                <a:solidFill>
                  <a:srgbClr val="FFFF00"/>
                </a:solidFill>
              </a:rPr>
              <a:t>2</a:t>
            </a:r>
            <a:r>
              <a:rPr lang="en-IN" sz="3200" b="1" dirty="0">
                <a:solidFill>
                  <a:srgbClr val="FFFF00"/>
                </a:solidFill>
              </a:rPr>
              <a:t>. Packaging Applications for Deployment</a:t>
            </a:r>
            <a:endParaRPr lang="en-IN" b="1" dirty="0">
              <a:solidFill>
                <a:srgbClr val="FFFF00"/>
              </a:solidFill>
            </a:endParaRPr>
          </a:p>
          <a:p>
            <a:r>
              <a:rPr lang="en-IN" sz="2400" b="1" dirty="0"/>
              <a:t>Creating a </a:t>
            </a:r>
            <a:r>
              <a:rPr lang="en-IN" sz="2400" b="1" dirty="0" err="1"/>
              <a:t>RemoteApp</a:t>
            </a:r>
            <a:r>
              <a:rPr lang="en-IN" sz="2400" b="1" dirty="0"/>
              <a:t> Package:</a:t>
            </a:r>
          </a:p>
          <a:p>
            <a:r>
              <a:rPr lang="en-IN" sz="2400" b="1" dirty="0" smtClean="0"/>
              <a:t>2. Distributing </a:t>
            </a:r>
            <a:r>
              <a:rPr lang="en-IN" sz="2400" b="1" dirty="0"/>
              <a:t>the Application Package</a:t>
            </a:r>
            <a:r>
              <a:rPr lang="en-IN" sz="2400" dirty="0"/>
              <a:t>:</a:t>
            </a:r>
          </a:p>
          <a:p>
            <a:r>
              <a:rPr lang="en-IN" sz="2400" dirty="0"/>
              <a:t>The generated .RDP or .MSI files can be distributed to end users via email, a shared network location, or through group policies.</a:t>
            </a:r>
          </a:p>
          <a:p>
            <a:r>
              <a:rPr lang="en-IN" sz="2400" dirty="0"/>
              <a:t>Users can install or run these files on their local machines, giving them access to the remote application as if it were installed locally.</a:t>
            </a:r>
          </a:p>
          <a:p>
            <a:r>
              <a:rPr lang="en-IN" sz="2400" dirty="0"/>
              <a:t/>
            </a:r>
            <a:br>
              <a:rPr lang="en-IN" sz="2400" dirty="0"/>
            </a:br>
            <a:r>
              <a:rPr lang="en-IN" sz="2400" i="1" dirty="0"/>
              <a:t>Example: Distributing the application package to users.</a:t>
            </a:r>
            <a:endParaRPr lang="en-IN" sz="2400" dirty="0"/>
          </a:p>
        </p:txBody>
      </p:sp>
    </p:spTree>
    <p:extLst>
      <p:ext uri="{BB962C8B-B14F-4D97-AF65-F5344CB8AC3E}">
        <p14:creationId xmlns:p14="http://schemas.microsoft.com/office/powerpoint/2010/main" val="19818231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3016210"/>
          </a:xfrm>
          <a:prstGeom prst="rect">
            <a:avLst/>
          </a:prstGeom>
          <a:noFill/>
        </p:spPr>
        <p:txBody>
          <a:bodyPr wrap="square" rtlCol="0">
            <a:spAutoFit/>
          </a:bodyPr>
          <a:lstStyle/>
          <a:p>
            <a:r>
              <a:rPr lang="en-US" sz="2800" dirty="0">
                <a:solidFill>
                  <a:srgbClr val="FF0000"/>
                </a:solidFill>
              </a:rPr>
              <a:t>Prepare and manage remote applications</a:t>
            </a:r>
            <a:r>
              <a:rPr lang="en-US" sz="2800" dirty="0" smtClean="0">
                <a:solidFill>
                  <a:srgbClr val="FF0000"/>
                </a:solidFill>
              </a:rPr>
              <a:t>:</a:t>
            </a:r>
          </a:p>
          <a:p>
            <a:r>
              <a:rPr lang="en-IN" sz="2400" dirty="0">
                <a:solidFill>
                  <a:srgbClr val="FFFF00"/>
                </a:solidFill>
              </a:rPr>
              <a:t>3. </a:t>
            </a:r>
            <a:r>
              <a:rPr lang="en-IN" sz="2400" b="1" dirty="0">
                <a:solidFill>
                  <a:srgbClr val="FFFF00"/>
                </a:solidFill>
              </a:rPr>
              <a:t>Installing and Configuring the RD Session Host Role </a:t>
            </a:r>
            <a:r>
              <a:rPr lang="en-IN" sz="2400" b="1" dirty="0" smtClean="0">
                <a:solidFill>
                  <a:srgbClr val="FFFF00"/>
                </a:solidFill>
              </a:rPr>
              <a:t>Service</a:t>
            </a:r>
          </a:p>
          <a:p>
            <a:r>
              <a:rPr lang="en-IN" b="1" dirty="0"/>
              <a:t>Installing the RD Session Host Role Service:</a:t>
            </a:r>
          </a:p>
          <a:p>
            <a:pPr marL="342900" indent="-342900">
              <a:buFont typeface="+mj-lt"/>
              <a:buAutoNum type="arabicPeriod"/>
            </a:pPr>
            <a:r>
              <a:rPr lang="en-IN" sz="2000" b="1" dirty="0"/>
              <a:t>Installation via Server Manager</a:t>
            </a:r>
            <a:r>
              <a:rPr lang="en-IN" sz="2000" dirty="0"/>
              <a:t>:</a:t>
            </a:r>
          </a:p>
          <a:p>
            <a:pPr lvl="1"/>
            <a:r>
              <a:rPr lang="en-IN" sz="2000" dirty="0"/>
              <a:t>Open </a:t>
            </a:r>
            <a:r>
              <a:rPr lang="en-IN" sz="2000" b="1" dirty="0"/>
              <a:t>Server Manager</a:t>
            </a:r>
            <a:r>
              <a:rPr lang="en-IN" sz="2000" dirty="0"/>
              <a:t> and go to </a:t>
            </a:r>
            <a:r>
              <a:rPr lang="en-IN" sz="2000" b="1" dirty="0"/>
              <a:t>Manage</a:t>
            </a:r>
            <a:r>
              <a:rPr lang="en-IN" sz="2000" dirty="0"/>
              <a:t> &gt; </a:t>
            </a:r>
            <a:r>
              <a:rPr lang="en-IN" sz="2000" b="1" dirty="0"/>
              <a:t>Add Roles and Features</a:t>
            </a:r>
            <a:r>
              <a:rPr lang="en-IN" sz="2000" dirty="0"/>
              <a:t>.</a:t>
            </a:r>
          </a:p>
          <a:p>
            <a:pPr lvl="1"/>
            <a:r>
              <a:rPr lang="en-IN" sz="2000" dirty="0"/>
              <a:t>Select </a:t>
            </a:r>
            <a:r>
              <a:rPr lang="en-IN" sz="2000" b="1" dirty="0"/>
              <a:t>Role-based or feature-based installation</a:t>
            </a:r>
            <a:r>
              <a:rPr lang="en-IN" sz="2000" dirty="0"/>
              <a:t> and then choose the server from the server pool.</a:t>
            </a:r>
          </a:p>
          <a:p>
            <a:r>
              <a:rPr lang="en-IN" sz="2000" dirty="0"/>
              <a:t/>
            </a:r>
            <a:br>
              <a:rPr lang="en-IN" sz="2000" dirty="0"/>
            </a:br>
            <a:r>
              <a:rPr lang="en-IN" sz="2000" i="1" dirty="0"/>
              <a:t>Example: Navigating the Add Roles and Features wizard in Server Manager</a:t>
            </a:r>
            <a:r>
              <a:rPr lang="en-IN" i="1" dirty="0"/>
              <a:t>.</a:t>
            </a:r>
            <a:endParaRPr lang="en-IN" dirty="0"/>
          </a:p>
        </p:txBody>
      </p:sp>
    </p:spTree>
    <p:extLst>
      <p:ext uri="{BB962C8B-B14F-4D97-AF65-F5344CB8AC3E}">
        <p14:creationId xmlns:p14="http://schemas.microsoft.com/office/powerpoint/2010/main" val="13956492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3477875"/>
          </a:xfrm>
          <a:prstGeom prst="rect">
            <a:avLst/>
          </a:prstGeom>
          <a:noFill/>
        </p:spPr>
        <p:txBody>
          <a:bodyPr wrap="square" rtlCol="0">
            <a:spAutoFit/>
          </a:bodyPr>
          <a:lstStyle/>
          <a:p>
            <a:r>
              <a:rPr lang="en-US" sz="2800" dirty="0">
                <a:solidFill>
                  <a:srgbClr val="FF0000"/>
                </a:solidFill>
              </a:rPr>
              <a:t>Prepare and manage remote applications</a:t>
            </a:r>
            <a:r>
              <a:rPr lang="en-US" sz="2800" dirty="0" smtClean="0">
                <a:solidFill>
                  <a:srgbClr val="FF0000"/>
                </a:solidFill>
              </a:rPr>
              <a:t>:</a:t>
            </a:r>
          </a:p>
          <a:p>
            <a:r>
              <a:rPr lang="en-IN" sz="2400" dirty="0">
                <a:solidFill>
                  <a:srgbClr val="FFFF00"/>
                </a:solidFill>
              </a:rPr>
              <a:t>3. </a:t>
            </a:r>
            <a:r>
              <a:rPr lang="en-IN" sz="2400" b="1" dirty="0">
                <a:solidFill>
                  <a:srgbClr val="FFFF00"/>
                </a:solidFill>
              </a:rPr>
              <a:t>Installing and Configuring the RD Session Host Role </a:t>
            </a:r>
            <a:r>
              <a:rPr lang="en-IN" sz="2400" b="1" dirty="0" smtClean="0">
                <a:solidFill>
                  <a:srgbClr val="FFFF00"/>
                </a:solidFill>
              </a:rPr>
              <a:t>Service</a:t>
            </a:r>
          </a:p>
          <a:p>
            <a:r>
              <a:rPr lang="en-IN" sz="2400" b="1" dirty="0"/>
              <a:t>Installing the RD Session Host Role Service</a:t>
            </a:r>
            <a:r>
              <a:rPr lang="en-IN" b="1" dirty="0"/>
              <a:t>:</a:t>
            </a:r>
          </a:p>
          <a:p>
            <a:r>
              <a:rPr lang="en-IN" sz="2400" b="1" dirty="0" smtClean="0"/>
              <a:t>2. Select </a:t>
            </a:r>
            <a:r>
              <a:rPr lang="en-IN" sz="2400" b="1" dirty="0"/>
              <a:t>Remote Desktop Services</a:t>
            </a:r>
            <a:r>
              <a:rPr lang="en-IN" sz="2400" dirty="0"/>
              <a:t>:</a:t>
            </a:r>
          </a:p>
          <a:p>
            <a:r>
              <a:rPr lang="en-IN" sz="2400" dirty="0"/>
              <a:t>In the </a:t>
            </a:r>
            <a:r>
              <a:rPr lang="en-IN" sz="2400" b="1" dirty="0"/>
              <a:t>Roles</a:t>
            </a:r>
            <a:r>
              <a:rPr lang="en-IN" sz="2400" dirty="0"/>
              <a:t> section, check </a:t>
            </a:r>
            <a:r>
              <a:rPr lang="en-IN" sz="2400" b="1" dirty="0"/>
              <a:t>Remote Desktop Services</a:t>
            </a:r>
            <a:r>
              <a:rPr lang="en-IN" sz="2400" dirty="0"/>
              <a:t>.</a:t>
            </a:r>
          </a:p>
          <a:p>
            <a:r>
              <a:rPr lang="en-IN" sz="2400" dirty="0"/>
              <a:t>Proceed through the wizard to install the </a:t>
            </a:r>
            <a:r>
              <a:rPr lang="en-IN" sz="2400" b="1" dirty="0"/>
              <a:t>Remote Desktop Session Host</a:t>
            </a:r>
            <a:r>
              <a:rPr lang="en-IN" sz="2400" dirty="0"/>
              <a:t> role.</a:t>
            </a:r>
          </a:p>
          <a:p>
            <a:r>
              <a:rPr lang="en-IN" sz="2400" dirty="0"/>
              <a:t/>
            </a:r>
            <a:br>
              <a:rPr lang="en-IN" sz="2400" dirty="0"/>
            </a:br>
            <a:r>
              <a:rPr lang="en-IN" sz="2400" i="1" dirty="0"/>
              <a:t>Example: Selecting the RD Session Host role in Server Manager.</a:t>
            </a:r>
            <a:endParaRPr lang="en-IN" sz="2400" dirty="0"/>
          </a:p>
        </p:txBody>
      </p:sp>
    </p:spTree>
    <p:extLst>
      <p:ext uri="{BB962C8B-B14F-4D97-AF65-F5344CB8AC3E}">
        <p14:creationId xmlns:p14="http://schemas.microsoft.com/office/powerpoint/2010/main" val="416067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4216539"/>
          </a:xfrm>
          <a:prstGeom prst="rect">
            <a:avLst/>
          </a:prstGeom>
          <a:noFill/>
        </p:spPr>
        <p:txBody>
          <a:bodyPr wrap="square" rtlCol="0">
            <a:spAutoFit/>
          </a:bodyPr>
          <a:lstStyle/>
          <a:p>
            <a:r>
              <a:rPr lang="en-US" sz="2800" dirty="0">
                <a:solidFill>
                  <a:srgbClr val="FF0000"/>
                </a:solidFill>
              </a:rPr>
              <a:t>Prepare and manage remote applications</a:t>
            </a:r>
            <a:r>
              <a:rPr lang="en-US" sz="2800" dirty="0" smtClean="0">
                <a:solidFill>
                  <a:srgbClr val="FF0000"/>
                </a:solidFill>
              </a:rPr>
              <a:t>:</a:t>
            </a:r>
          </a:p>
          <a:p>
            <a:r>
              <a:rPr lang="en-IN" sz="2400" dirty="0">
                <a:solidFill>
                  <a:srgbClr val="FFFF00"/>
                </a:solidFill>
              </a:rPr>
              <a:t>3. </a:t>
            </a:r>
            <a:r>
              <a:rPr lang="en-IN" sz="2400" b="1" dirty="0">
                <a:solidFill>
                  <a:srgbClr val="FFFF00"/>
                </a:solidFill>
              </a:rPr>
              <a:t>Installing and Configuring the RD Session Host Role </a:t>
            </a:r>
            <a:r>
              <a:rPr lang="en-IN" sz="2400" b="1" dirty="0" smtClean="0">
                <a:solidFill>
                  <a:srgbClr val="FFFF00"/>
                </a:solidFill>
              </a:rPr>
              <a:t>Service</a:t>
            </a:r>
          </a:p>
          <a:p>
            <a:r>
              <a:rPr lang="en-IN" sz="2400" b="1" dirty="0"/>
              <a:t>Installing the RD Session Host Role Service</a:t>
            </a:r>
            <a:r>
              <a:rPr lang="en-IN" b="1" dirty="0"/>
              <a:t>:</a:t>
            </a:r>
          </a:p>
          <a:p>
            <a:r>
              <a:rPr lang="en-IN" sz="2400" b="1" dirty="0" smtClean="0"/>
              <a:t>3. Configure </a:t>
            </a:r>
            <a:r>
              <a:rPr lang="en-IN" sz="2400" b="1" dirty="0"/>
              <a:t>Session Host Settings</a:t>
            </a:r>
            <a:r>
              <a:rPr lang="en-IN" sz="2400" dirty="0"/>
              <a:t>:</a:t>
            </a:r>
          </a:p>
          <a:p>
            <a:r>
              <a:rPr lang="en-IN" sz="2400" dirty="0"/>
              <a:t>After installation, configure the RD Session Host settings, such as session limits, licensing, and security configurations.</a:t>
            </a:r>
          </a:p>
          <a:p>
            <a:r>
              <a:rPr lang="en-IN" sz="2400" dirty="0"/>
              <a:t>Go to </a:t>
            </a:r>
            <a:r>
              <a:rPr lang="en-IN" sz="2400" b="1" dirty="0"/>
              <a:t>Remote Desktop Services</a:t>
            </a:r>
            <a:r>
              <a:rPr lang="en-IN" sz="2400" dirty="0"/>
              <a:t> &gt; </a:t>
            </a:r>
            <a:r>
              <a:rPr lang="en-IN" sz="2400" b="1" dirty="0"/>
              <a:t>Session Host Configuration</a:t>
            </a:r>
            <a:r>
              <a:rPr lang="en-IN" sz="2400" dirty="0"/>
              <a:t>.</a:t>
            </a:r>
          </a:p>
          <a:p>
            <a:r>
              <a:rPr lang="en-IN" sz="2400" dirty="0"/>
              <a:t>Here, you can fine-tune the settings for sessions, set up load balancing, and configure security settings like SSL encryption.</a:t>
            </a:r>
          </a:p>
          <a:p>
            <a:r>
              <a:rPr lang="en-IN" sz="2400" dirty="0"/>
              <a:t/>
            </a:r>
            <a:br>
              <a:rPr lang="en-IN" sz="2400" dirty="0"/>
            </a:br>
            <a:r>
              <a:rPr lang="en-IN" sz="2400" i="1" dirty="0"/>
              <a:t>Example: Configuring RD Session Host settings..</a:t>
            </a:r>
            <a:endParaRPr lang="en-IN" sz="2400" dirty="0"/>
          </a:p>
        </p:txBody>
      </p:sp>
    </p:spTree>
    <p:extLst>
      <p:ext uri="{BB962C8B-B14F-4D97-AF65-F5344CB8AC3E}">
        <p14:creationId xmlns:p14="http://schemas.microsoft.com/office/powerpoint/2010/main" val="28877591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3170099"/>
          </a:xfrm>
          <a:prstGeom prst="rect">
            <a:avLst/>
          </a:prstGeom>
          <a:noFill/>
        </p:spPr>
        <p:txBody>
          <a:bodyPr wrap="square" rtlCol="0">
            <a:spAutoFit/>
          </a:bodyPr>
          <a:lstStyle/>
          <a:p>
            <a:r>
              <a:rPr lang="en-US" sz="2800" dirty="0">
                <a:solidFill>
                  <a:srgbClr val="FF0000"/>
                </a:solidFill>
              </a:rPr>
              <a:t>Prepare and manage remote applications</a:t>
            </a:r>
            <a:r>
              <a:rPr lang="en-US" sz="2800" dirty="0" smtClean="0">
                <a:solidFill>
                  <a:srgbClr val="FF0000"/>
                </a:solidFill>
              </a:rPr>
              <a:t>:</a:t>
            </a:r>
          </a:p>
          <a:p>
            <a:r>
              <a:rPr lang="en-IN" sz="2800" b="1" dirty="0">
                <a:solidFill>
                  <a:srgbClr val="FFFF00"/>
                </a:solidFill>
              </a:rPr>
              <a:t>4. Security and Performance Considerations</a:t>
            </a:r>
          </a:p>
          <a:p>
            <a:r>
              <a:rPr lang="en-IN" sz="2400" b="1" dirty="0"/>
              <a:t>Enhancing Security:</a:t>
            </a:r>
          </a:p>
          <a:p>
            <a:pPr marL="342900" indent="-342900">
              <a:buFont typeface="Arial" pitchFamily="34" charset="0"/>
              <a:buChar char="•"/>
            </a:pPr>
            <a:r>
              <a:rPr lang="en-IN" sz="2400" b="1" dirty="0"/>
              <a:t>Encryption</a:t>
            </a:r>
            <a:r>
              <a:rPr lang="en-IN" sz="2400" dirty="0"/>
              <a:t>: Ensure that all Remote Desktop Protocol (RDP) connections are secured with SSL/TLS to prevent unauthorized access.</a:t>
            </a:r>
          </a:p>
          <a:p>
            <a:pPr marL="342900" indent="-342900">
              <a:buFont typeface="Arial" pitchFamily="34" charset="0"/>
              <a:buChar char="•"/>
            </a:pPr>
            <a:r>
              <a:rPr lang="en-IN" sz="2400" b="1" dirty="0"/>
              <a:t>User Access</a:t>
            </a:r>
            <a:r>
              <a:rPr lang="en-IN" sz="2400" dirty="0"/>
              <a:t>: Use group policies to restrict access to the RD Session Host to authorized users only.</a:t>
            </a:r>
          </a:p>
        </p:txBody>
      </p:sp>
    </p:spTree>
    <p:extLst>
      <p:ext uri="{BB962C8B-B14F-4D97-AF65-F5344CB8AC3E}">
        <p14:creationId xmlns:p14="http://schemas.microsoft.com/office/powerpoint/2010/main" val="2442926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801906"/>
            <a:ext cx="8610600" cy="2677656"/>
          </a:xfrm>
          <a:prstGeom prst="rect">
            <a:avLst/>
          </a:prstGeom>
          <a:noFill/>
        </p:spPr>
        <p:txBody>
          <a:bodyPr wrap="square" rtlCol="0">
            <a:spAutoFit/>
          </a:bodyPr>
          <a:lstStyle/>
          <a:p>
            <a:r>
              <a:rPr lang="en-IN" sz="2800" dirty="0">
                <a:solidFill>
                  <a:srgbClr val="FF0000"/>
                </a:solidFill>
              </a:rPr>
              <a:t>Why Should You Enable Virtualization</a:t>
            </a:r>
            <a:r>
              <a:rPr lang="en-IN" sz="2800" dirty="0"/>
              <a:t>?</a:t>
            </a:r>
          </a:p>
          <a:p>
            <a:r>
              <a:rPr lang="en-IN" sz="2800" dirty="0">
                <a:solidFill>
                  <a:srgbClr val="FFFF00"/>
                </a:solidFill>
              </a:rPr>
              <a:t>Enhanced Security – </a:t>
            </a:r>
            <a:r>
              <a:rPr lang="en-IN" sz="2800" dirty="0"/>
              <a:t>Since virtual servers are isolated, security is more adaptive in such an environment protecting the </a:t>
            </a:r>
            <a:r>
              <a:rPr lang="en-IN" sz="2800" dirty="0">
                <a:hlinkClick r:id="rId2" tooltip="virtual machines"/>
              </a:rPr>
              <a:t>virtual machines</a:t>
            </a:r>
            <a:r>
              <a:rPr lang="en-IN" sz="2800" dirty="0"/>
              <a:t> from malware and vicious attacks as they move from one host to another.</a:t>
            </a:r>
          </a:p>
          <a:p>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8129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3908762"/>
          </a:xfrm>
          <a:prstGeom prst="rect">
            <a:avLst/>
          </a:prstGeom>
          <a:noFill/>
        </p:spPr>
        <p:txBody>
          <a:bodyPr wrap="square" rtlCol="0">
            <a:spAutoFit/>
          </a:bodyPr>
          <a:lstStyle/>
          <a:p>
            <a:r>
              <a:rPr lang="en-US" sz="2800" dirty="0">
                <a:solidFill>
                  <a:srgbClr val="FF0000"/>
                </a:solidFill>
              </a:rPr>
              <a:t>Prepare and manage remote applications</a:t>
            </a:r>
            <a:r>
              <a:rPr lang="en-US" sz="2800" dirty="0" smtClean="0">
                <a:solidFill>
                  <a:srgbClr val="FF0000"/>
                </a:solidFill>
              </a:rPr>
              <a:t>:</a:t>
            </a:r>
          </a:p>
          <a:p>
            <a:r>
              <a:rPr lang="en-IN" sz="2800" b="1" dirty="0">
                <a:solidFill>
                  <a:srgbClr val="FFFF00"/>
                </a:solidFill>
              </a:rPr>
              <a:t>4. Security and Performance Considerations</a:t>
            </a:r>
          </a:p>
          <a:p>
            <a:r>
              <a:rPr lang="en-IN" sz="2400" b="1" dirty="0"/>
              <a:t>Optimizing Performance:</a:t>
            </a:r>
          </a:p>
          <a:p>
            <a:pPr marL="342900" indent="-342900">
              <a:buFont typeface="Arial" pitchFamily="34" charset="0"/>
              <a:buChar char="•"/>
            </a:pPr>
            <a:r>
              <a:rPr lang="en-IN" sz="2400" b="1" dirty="0"/>
              <a:t>Session Limits</a:t>
            </a:r>
            <a:r>
              <a:rPr lang="en-IN" sz="2400" dirty="0"/>
              <a:t>: Set session time limits to prevent server overloading by inactive users.</a:t>
            </a:r>
          </a:p>
          <a:p>
            <a:pPr marL="342900" indent="-342900">
              <a:buFont typeface="Arial" pitchFamily="34" charset="0"/>
              <a:buChar char="•"/>
            </a:pPr>
            <a:r>
              <a:rPr lang="en-IN" sz="2400" b="1" dirty="0"/>
              <a:t>Resource Allocation</a:t>
            </a:r>
            <a:r>
              <a:rPr lang="en-IN" sz="2400" dirty="0"/>
              <a:t>: Adjust CPU and memory allocations for each session to optimize the performance of hosted applications.</a:t>
            </a:r>
          </a:p>
          <a:p>
            <a:pPr marL="342900" indent="-342900">
              <a:buFont typeface="Arial" pitchFamily="34" charset="0"/>
              <a:buChar char="•"/>
            </a:pPr>
            <a:r>
              <a:rPr lang="en-IN" sz="2400" b="1" dirty="0"/>
              <a:t>Load Balancing</a:t>
            </a:r>
            <a:r>
              <a:rPr lang="en-IN" sz="2400" dirty="0"/>
              <a:t>: Implement load balancing if you have multiple RD Session Hosts to distribute user sessions evenly.</a:t>
            </a:r>
          </a:p>
        </p:txBody>
      </p:sp>
    </p:spTree>
    <p:extLst>
      <p:ext uri="{BB962C8B-B14F-4D97-AF65-F5344CB8AC3E}">
        <p14:creationId xmlns:p14="http://schemas.microsoft.com/office/powerpoint/2010/main" val="40045892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4832092"/>
          </a:xfrm>
          <a:prstGeom prst="rect">
            <a:avLst/>
          </a:prstGeom>
          <a:noFill/>
        </p:spPr>
        <p:txBody>
          <a:bodyPr wrap="square" rtlCol="0">
            <a:spAutoFit/>
          </a:bodyPr>
          <a:lstStyle/>
          <a:p>
            <a:r>
              <a:rPr lang="en-US" sz="2800" dirty="0">
                <a:solidFill>
                  <a:srgbClr val="FF0000"/>
                </a:solidFill>
              </a:rPr>
              <a:t>Prepare and manage remote applications</a:t>
            </a:r>
            <a:r>
              <a:rPr lang="en-US" sz="2800" dirty="0" smtClean="0">
                <a:solidFill>
                  <a:srgbClr val="FF0000"/>
                </a:solidFill>
              </a:rPr>
              <a:t>:</a:t>
            </a:r>
          </a:p>
          <a:p>
            <a:r>
              <a:rPr lang="en-IN" sz="2800" b="1" dirty="0">
                <a:solidFill>
                  <a:srgbClr val="FFFF00"/>
                </a:solidFill>
              </a:rPr>
              <a:t>5. Monitoring and Maintenance</a:t>
            </a:r>
          </a:p>
          <a:p>
            <a:r>
              <a:rPr lang="en-IN" sz="2800" b="1" dirty="0"/>
              <a:t>Monitoring Active Sessions:</a:t>
            </a:r>
          </a:p>
          <a:p>
            <a:pPr marL="457200" indent="-457200">
              <a:buFont typeface="Arial" pitchFamily="34" charset="0"/>
              <a:buChar char="•"/>
            </a:pPr>
            <a:r>
              <a:rPr lang="en-IN" sz="2800" dirty="0"/>
              <a:t>Use </a:t>
            </a:r>
            <a:r>
              <a:rPr lang="en-IN" sz="2800" b="1" dirty="0"/>
              <a:t>Remote Desktop Services Manager</a:t>
            </a:r>
            <a:r>
              <a:rPr lang="en-IN" sz="2800" dirty="0"/>
              <a:t> to monitor active sessions, check resource usage, and manage user sessions.</a:t>
            </a:r>
          </a:p>
          <a:p>
            <a:pPr marL="457200" indent="-457200">
              <a:buFont typeface="Arial" pitchFamily="34" charset="0"/>
              <a:buChar char="•"/>
            </a:pPr>
            <a:r>
              <a:rPr lang="en-IN" sz="2800" dirty="0"/>
              <a:t>This tool provides real-time insights into which users are connected and the resource load on the server.</a:t>
            </a:r>
          </a:p>
          <a:p>
            <a:r>
              <a:rPr lang="en-IN" sz="2800" dirty="0"/>
              <a:t/>
            </a:r>
            <a:br>
              <a:rPr lang="en-IN" sz="2800" dirty="0"/>
            </a:br>
            <a:r>
              <a:rPr lang="en-IN" sz="2800" i="1" dirty="0"/>
              <a:t>Example: Monitoring sessions using Remote Desktop Services Manager.</a:t>
            </a:r>
            <a:endParaRPr lang="en-IN" sz="2800" dirty="0"/>
          </a:p>
        </p:txBody>
      </p:sp>
    </p:spTree>
    <p:extLst>
      <p:ext uri="{BB962C8B-B14F-4D97-AF65-F5344CB8AC3E}">
        <p14:creationId xmlns:p14="http://schemas.microsoft.com/office/powerpoint/2010/main" val="9091971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04800" y="1934817"/>
            <a:ext cx="8610600" cy="4647426"/>
          </a:xfrm>
          <a:prstGeom prst="rect">
            <a:avLst/>
          </a:prstGeom>
          <a:noFill/>
        </p:spPr>
        <p:txBody>
          <a:bodyPr wrap="square" rtlCol="0">
            <a:spAutoFit/>
          </a:bodyPr>
          <a:lstStyle/>
          <a:p>
            <a:r>
              <a:rPr lang="en-US" sz="2800" dirty="0">
                <a:solidFill>
                  <a:srgbClr val="FF0000"/>
                </a:solidFill>
              </a:rPr>
              <a:t>Prepare and manage remote applications</a:t>
            </a:r>
            <a:r>
              <a:rPr lang="en-US" sz="2800" dirty="0" smtClean="0">
                <a:solidFill>
                  <a:srgbClr val="FF0000"/>
                </a:solidFill>
              </a:rPr>
              <a:t>:</a:t>
            </a:r>
          </a:p>
          <a:p>
            <a:r>
              <a:rPr lang="en-IN" sz="2800" b="1" dirty="0">
                <a:solidFill>
                  <a:srgbClr val="FFFF00"/>
                </a:solidFill>
              </a:rPr>
              <a:t>5. Monitoring and Maintenance</a:t>
            </a:r>
          </a:p>
          <a:p>
            <a:r>
              <a:rPr lang="en-IN" sz="2400" b="1" dirty="0"/>
              <a:t>Regular Updates and Maintenance:</a:t>
            </a:r>
          </a:p>
          <a:p>
            <a:pPr marL="457200" indent="-457200">
              <a:buFont typeface="Arial" pitchFamily="34" charset="0"/>
              <a:buChar char="•"/>
            </a:pPr>
            <a:r>
              <a:rPr lang="en-IN" sz="2400" b="1" dirty="0"/>
              <a:t>Apply Updates</a:t>
            </a:r>
            <a:r>
              <a:rPr lang="en-IN" sz="2400" dirty="0"/>
              <a:t>: Regularly update the RD Session Host and </a:t>
            </a:r>
            <a:r>
              <a:rPr lang="en-IN" sz="2400" dirty="0" err="1"/>
              <a:t>RemoteApp</a:t>
            </a:r>
            <a:r>
              <a:rPr lang="en-IN" sz="2400" dirty="0"/>
              <a:t> packages with the latest software updates and security patches.</a:t>
            </a:r>
          </a:p>
          <a:p>
            <a:pPr marL="457200" indent="-457200">
              <a:buFont typeface="Arial" pitchFamily="34" charset="0"/>
              <a:buChar char="•"/>
            </a:pPr>
            <a:r>
              <a:rPr lang="en-IN" sz="2400" b="1" dirty="0"/>
              <a:t>Backup Configurations</a:t>
            </a:r>
            <a:r>
              <a:rPr lang="en-IN" sz="2400" dirty="0"/>
              <a:t>: Ensure that your RD Session Host configuration is backed up regularly to prevent data loss.</a:t>
            </a:r>
          </a:p>
          <a:p>
            <a:r>
              <a:rPr lang="en-IN" sz="2400" dirty="0"/>
              <a:t>By following these detailed steps, you’ll have a well-configured and managed remote application environment, providing users with secure, efficient, and seamless access to necessary applications.</a:t>
            </a:r>
          </a:p>
        </p:txBody>
      </p:sp>
    </p:spTree>
    <p:extLst>
      <p:ext uri="{BB962C8B-B14F-4D97-AF65-F5344CB8AC3E}">
        <p14:creationId xmlns:p14="http://schemas.microsoft.com/office/powerpoint/2010/main" val="28162533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a:t>
            </a:r>
            <a:endParaRPr lang="en-IN" dirty="0"/>
          </a:p>
        </p:txBody>
      </p:sp>
      <p:sp>
        <p:nvSpPr>
          <p:cNvPr id="3" name="Title 2"/>
          <p:cNvSpPr>
            <a:spLocks noGrp="1"/>
          </p:cNvSpPr>
          <p:nvPr>
            <p:ph type="title"/>
          </p:nvPr>
        </p:nvSpPr>
        <p:spPr/>
        <p:txBody>
          <a:bodyPr/>
          <a:lstStyle/>
          <a:p>
            <a:r>
              <a:rPr lang="en-IN" dirty="0" smtClean="0"/>
              <a:t>Keep Learning</a:t>
            </a:r>
            <a:endParaRPr lang="en-IN" dirty="0"/>
          </a:p>
        </p:txBody>
      </p:sp>
      <p:sp>
        <p:nvSpPr>
          <p:cNvPr id="4" name="Rectangle 3"/>
          <p:cNvSpPr/>
          <p:nvPr/>
        </p:nvSpPr>
        <p:spPr>
          <a:xfrm rot="20954505">
            <a:off x="1003001" y="3429917"/>
            <a:ext cx="6468868"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994543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2133600"/>
            <a:ext cx="8610600" cy="4401205"/>
          </a:xfrm>
          <a:prstGeom prst="rect">
            <a:avLst/>
          </a:prstGeom>
          <a:noFill/>
        </p:spPr>
        <p:txBody>
          <a:bodyPr wrap="square" rtlCol="0">
            <a:spAutoFit/>
          </a:bodyPr>
          <a:lstStyle/>
          <a:p>
            <a:r>
              <a:rPr lang="en-IN" sz="2800" dirty="0">
                <a:solidFill>
                  <a:srgbClr val="FF0000"/>
                </a:solidFill>
              </a:rPr>
              <a:t>System </a:t>
            </a:r>
            <a:r>
              <a:rPr lang="en-IN" sz="2800" dirty="0" smtClean="0">
                <a:solidFill>
                  <a:srgbClr val="FF0000"/>
                </a:solidFill>
              </a:rPr>
              <a:t>Requirements:</a:t>
            </a:r>
          </a:p>
          <a:p>
            <a:endParaRPr lang="en-IN" sz="2800" dirty="0">
              <a:solidFill>
                <a:srgbClr val="FF0000"/>
              </a:solidFill>
            </a:endParaRPr>
          </a:p>
          <a:p>
            <a:r>
              <a:rPr lang="en-IN" sz="2800" dirty="0"/>
              <a:t>Hardware Virtualization System Requirements</a:t>
            </a:r>
          </a:p>
          <a:p>
            <a:pPr marL="457200" indent="-457200">
              <a:buFont typeface="Arial" pitchFamily="34" charset="0"/>
              <a:buChar char="•"/>
            </a:pPr>
            <a:r>
              <a:rPr lang="en-IN" sz="2800" dirty="0"/>
              <a:t>Windows 10 Pro or Enterprise</a:t>
            </a:r>
          </a:p>
          <a:p>
            <a:pPr marL="457200" indent="-457200">
              <a:buFont typeface="Arial" pitchFamily="34" charset="0"/>
              <a:buChar char="•"/>
            </a:pPr>
            <a:r>
              <a:rPr lang="en-IN" sz="2800" dirty="0"/>
              <a:t>64-bit processor with Second Level Address Translation (SLAT)</a:t>
            </a:r>
          </a:p>
          <a:p>
            <a:pPr marL="457200" indent="-457200">
              <a:buFont typeface="Arial" pitchFamily="34" charset="0"/>
              <a:buChar char="•"/>
            </a:pPr>
            <a:r>
              <a:rPr lang="en-IN" sz="2800" dirty="0"/>
              <a:t>4GB system RAM (minimum)</a:t>
            </a:r>
          </a:p>
          <a:p>
            <a:pPr marL="457200" indent="-457200">
              <a:buFont typeface="Arial" pitchFamily="34" charset="0"/>
              <a:buChar char="•"/>
            </a:pPr>
            <a:r>
              <a:rPr lang="en-IN" sz="2800" dirty="0"/>
              <a:t>BIOS-level Hardware Virtualization </a:t>
            </a:r>
            <a:r>
              <a:rPr lang="en-IN" sz="2800" dirty="0" smtClean="0"/>
              <a:t>support.</a:t>
            </a:r>
            <a:endParaRPr lang="en-IN" sz="2800" dirty="0"/>
          </a:p>
          <a:p>
            <a:endParaRPr lang="en-IN" sz="2800" dirty="0"/>
          </a:p>
          <a:p>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1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2133600"/>
            <a:ext cx="8610600" cy="3539430"/>
          </a:xfrm>
          <a:prstGeom prst="rect">
            <a:avLst/>
          </a:prstGeom>
          <a:noFill/>
        </p:spPr>
        <p:txBody>
          <a:bodyPr wrap="square" rtlCol="0">
            <a:spAutoFit/>
          </a:bodyPr>
          <a:lstStyle/>
          <a:p>
            <a:r>
              <a:rPr lang="en-US" sz="2800" dirty="0" smtClean="0"/>
              <a:t>Configure </a:t>
            </a:r>
            <a:r>
              <a:rPr lang="en-US" sz="2800" dirty="0"/>
              <a:t>the BIOS to support hardware virtualization</a:t>
            </a:r>
            <a:r>
              <a:rPr lang="en-IN" sz="2800" dirty="0" smtClean="0">
                <a:solidFill>
                  <a:srgbClr val="FF0000"/>
                </a:solidFill>
              </a:rPr>
              <a:t>:</a:t>
            </a:r>
          </a:p>
          <a:p>
            <a:endParaRPr lang="en-IN" sz="2800" dirty="0">
              <a:solidFill>
                <a:srgbClr val="FF0000"/>
              </a:solidFill>
            </a:endParaRPr>
          </a:p>
          <a:p>
            <a:r>
              <a:rPr lang="en-IN" sz="2800" dirty="0"/>
              <a:t>To enable Virtualization in Windows 10/11, ensure that the device supports virtualization by checking the</a:t>
            </a:r>
            <a:r>
              <a:rPr lang="en-IN" sz="2800" dirty="0">
                <a:solidFill>
                  <a:srgbClr val="FF0000"/>
                </a:solidFill>
              </a:rPr>
              <a:t> </a:t>
            </a:r>
            <a:r>
              <a:rPr lang="en-IN" sz="2800" dirty="0">
                <a:solidFill>
                  <a:srgbClr val="FF0000"/>
                </a:solidFill>
                <a:hlinkClick r:id="rId2" tooltip="BIOS"/>
              </a:rPr>
              <a:t>BIOS</a:t>
            </a:r>
            <a:r>
              <a:rPr lang="en-IN" sz="2800" dirty="0"/>
              <a:t> (Basic Input Output System) or UEFI (Unified Extensible Firmware Interface) firmware settings as follows:</a:t>
            </a:r>
          </a:p>
          <a:p>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39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a:t>Principles of Virtualization</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US" sz="3600" b="1" dirty="0"/>
              <a:t>Deploying And </a:t>
            </a:r>
            <a:r>
              <a:rPr lang="en-US" sz="3600" b="1" dirty="0" smtClean="0"/>
              <a:t>Managing </a:t>
            </a:r>
            <a:r>
              <a:rPr lang="en-US" sz="3600" b="1" dirty="0"/>
              <a:t>An Enterprise Desktop </a:t>
            </a:r>
            <a:r>
              <a:rPr lang="en-US" sz="3600" b="1" dirty="0" smtClean="0"/>
              <a:t> </a:t>
            </a:r>
            <a:r>
              <a:rPr lang="en-IN" dirty="0"/>
              <a:t/>
            </a:r>
            <a:br>
              <a:rPr lang="en-IN" dirty="0"/>
            </a:br>
            <a:endParaRPr lang="en-IN" dirty="0"/>
          </a:p>
        </p:txBody>
      </p:sp>
      <p:sp>
        <p:nvSpPr>
          <p:cNvPr id="4" name="TextBox 3"/>
          <p:cNvSpPr txBox="1"/>
          <p:nvPr/>
        </p:nvSpPr>
        <p:spPr>
          <a:xfrm>
            <a:off x="327991" y="2133600"/>
            <a:ext cx="8610600" cy="4832092"/>
          </a:xfrm>
          <a:prstGeom prst="rect">
            <a:avLst/>
          </a:prstGeom>
          <a:noFill/>
        </p:spPr>
        <p:txBody>
          <a:bodyPr wrap="square" rtlCol="0">
            <a:spAutoFit/>
          </a:bodyPr>
          <a:lstStyle/>
          <a:p>
            <a:r>
              <a:rPr lang="en-US" sz="2800" dirty="0" smtClean="0"/>
              <a:t>Configure </a:t>
            </a:r>
            <a:r>
              <a:rPr lang="en-US" sz="2800" dirty="0"/>
              <a:t>the BIOS to support hardware virtualization</a:t>
            </a:r>
            <a:r>
              <a:rPr lang="en-IN" sz="2800" dirty="0" smtClean="0">
                <a:solidFill>
                  <a:srgbClr val="FF0000"/>
                </a:solidFill>
              </a:rPr>
              <a:t>:</a:t>
            </a:r>
          </a:p>
          <a:p>
            <a:r>
              <a:rPr lang="en-IN" sz="2800" dirty="0" smtClean="0">
                <a:solidFill>
                  <a:srgbClr val="FF0000"/>
                </a:solidFill>
              </a:rPr>
              <a:t>Method </a:t>
            </a:r>
            <a:r>
              <a:rPr lang="en-IN" sz="2800" dirty="0">
                <a:solidFill>
                  <a:srgbClr val="FF0000"/>
                </a:solidFill>
              </a:rPr>
              <a:t>1:</a:t>
            </a:r>
          </a:p>
          <a:p>
            <a:r>
              <a:rPr lang="en-IN" sz="2800" dirty="0"/>
              <a:t>Through Command Prompt</a:t>
            </a:r>
          </a:p>
          <a:p>
            <a:pPr marL="514350" indent="-514350">
              <a:buFont typeface="+mj-lt"/>
              <a:buAutoNum type="arabicPeriod"/>
            </a:pPr>
            <a:r>
              <a:rPr lang="en-IN" sz="2800" dirty="0"/>
              <a:t>Run command prompt</a:t>
            </a:r>
          </a:p>
          <a:p>
            <a:pPr marL="514350" indent="-514350">
              <a:buFont typeface="+mj-lt"/>
              <a:buAutoNum type="arabicPeriod"/>
            </a:pPr>
            <a:r>
              <a:rPr lang="en-IN" sz="2800" dirty="0"/>
              <a:t>Enter the command systeminfo.exe</a:t>
            </a:r>
          </a:p>
          <a:p>
            <a:pPr marL="514350" indent="-514350">
              <a:buFont typeface="+mj-lt"/>
              <a:buAutoNum type="arabicPeriod"/>
            </a:pPr>
            <a:r>
              <a:rPr lang="en-IN" sz="2800" dirty="0"/>
              <a:t>The command will gather system information and display the </a:t>
            </a:r>
            <a:r>
              <a:rPr lang="en-IN" sz="2800" dirty="0" smtClean="0"/>
              <a:t>result</a:t>
            </a:r>
          </a:p>
          <a:p>
            <a:pPr marL="514350" indent="-514350">
              <a:buFont typeface="+mj-lt"/>
              <a:buAutoNum type="arabicPeriod"/>
            </a:pPr>
            <a:r>
              <a:rPr lang="en-IN" sz="2800" dirty="0" smtClean="0"/>
              <a:t> Check </a:t>
            </a:r>
            <a:r>
              <a:rPr lang="en-IN" sz="2800" dirty="0"/>
              <a:t>Hyper -V Requirements</a:t>
            </a:r>
          </a:p>
          <a:p>
            <a:pPr marL="514350" indent="-514350">
              <a:buFont typeface="+mj-lt"/>
              <a:buAutoNum type="arabicPeriod"/>
            </a:pPr>
            <a:r>
              <a:rPr lang="en-IN" sz="2800" dirty="0"/>
              <a:t>If Virtualization Enabled in Firmware shows Yes, Windows Sandbox can be used</a:t>
            </a:r>
          </a:p>
          <a:p>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711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1014</TotalTime>
  <Words>3450</Words>
  <Application>Microsoft Office PowerPoint</Application>
  <PresentationFormat>On-screen Show (4:3)</PresentationFormat>
  <Paragraphs>637</Paragraphs>
  <Slides>63</Slides>
  <Notes>51</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Waveform</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Principles of Virtualization</vt:lpstr>
      <vt:lpstr>Keep Learning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Empowerment</dc:title>
  <dc:creator>Administrator</dc:creator>
  <cp:lastModifiedBy>Administrator</cp:lastModifiedBy>
  <cp:revision>128</cp:revision>
  <dcterms:created xsi:type="dcterms:W3CDTF">2006-08-16T00:00:00Z</dcterms:created>
  <dcterms:modified xsi:type="dcterms:W3CDTF">2024-08-28T10:28:53Z</dcterms:modified>
</cp:coreProperties>
</file>