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949" r:id="rId2"/>
    <p:sldId id="950" r:id="rId3"/>
    <p:sldId id="951" r:id="rId4"/>
    <p:sldId id="952" r:id="rId5"/>
    <p:sldId id="954" r:id="rId6"/>
    <p:sldId id="953" r:id="rId7"/>
    <p:sldId id="955" r:id="rId8"/>
    <p:sldId id="956" r:id="rId9"/>
    <p:sldId id="957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 Hansen" initials="T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3B7F7"/>
    <a:srgbClr val="8C8CFE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5" autoAdjust="0"/>
    <p:restoredTop sz="86906" autoAdjust="0"/>
  </p:normalViewPr>
  <p:slideViewPr>
    <p:cSldViewPr>
      <p:cViewPr varScale="1">
        <p:scale>
          <a:sx n="97" d="100"/>
          <a:sy n="97" d="100"/>
        </p:scale>
        <p:origin x="147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A542AE1-C0CB-44B2-914A-941EDF97A2B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B7C5BD-BC03-400A-9234-2F59B4D8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D1A068-FF51-4D52-85B6-F62B8EC25BF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F1F482A-AF10-4FEE-93DE-E31B179E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6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8467" y="0"/>
            <a:ext cx="12208933" cy="14173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-8467" y="1417320"/>
            <a:ext cx="1220893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-8467" y="0"/>
            <a:ext cx="12208933" cy="1417320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730496" y="6264276"/>
            <a:ext cx="2865120" cy="411163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</a:lstStyle>
          <a:p>
            <a:pPr lvl="0"/>
            <a:r>
              <a:rPr lang="en-US" dirty="0"/>
              <a:t>MM/DD/YYYY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428750"/>
            <a:ext cx="12200467" cy="542925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</a:schemeClr>
              </a:buClr>
              <a:defRPr/>
            </a:lvl1pPr>
            <a:lvl2pPr>
              <a:buClr>
                <a:schemeClr val="tx1">
                  <a:lumMod val="60000"/>
                  <a:lumOff val="40000"/>
                </a:schemeClr>
              </a:buClr>
              <a:defRPr/>
            </a:lvl2pPr>
            <a:lvl3pPr>
              <a:buClr>
                <a:schemeClr val="tx1">
                  <a:lumMod val="40000"/>
                  <a:lumOff val="60000"/>
                </a:schemeClr>
              </a:buClr>
              <a:defRPr/>
            </a:lvl3pPr>
            <a:lvl4pPr>
              <a:buClr>
                <a:schemeClr val="tx1">
                  <a:lumMod val="20000"/>
                  <a:lumOff val="8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472261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1"/>
            <a:ext cx="11887200" cy="6398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11948160" cy="5309055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</a:schemeClr>
              </a:buClr>
              <a:defRPr/>
            </a:lvl1pPr>
            <a:lvl2pPr>
              <a:buClr>
                <a:schemeClr val="tx1">
                  <a:lumMod val="60000"/>
                  <a:lumOff val="40000"/>
                </a:schemeClr>
              </a:buClr>
              <a:defRPr/>
            </a:lvl2pPr>
            <a:lvl3pPr>
              <a:buClr>
                <a:schemeClr val="tx1">
                  <a:lumMod val="40000"/>
                  <a:lumOff val="60000"/>
                </a:schemeClr>
              </a:buClr>
              <a:defRPr/>
            </a:lvl3pPr>
            <a:lvl4pPr>
              <a:buClr>
                <a:schemeClr val="tx1">
                  <a:lumMod val="20000"/>
                  <a:lumOff val="8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00799"/>
            <a:ext cx="67056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764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0273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DF4327-AA5F-43E2-B114-B711692CA47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5161" y="5580035"/>
            <a:ext cx="1114244" cy="11653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1"/>
            <a:ext cx="12192000" cy="6398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656524"/>
            <a:ext cx="11765280" cy="510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6600"/>
          </a:solidFill>
          <a:latin typeface="Arial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</a:schemeClr>
        </a:buClr>
        <a:buSzPct val="60000"/>
        <a:buFont typeface="Marlett" pitchFamily="2" charset="2"/>
        <a:buChar char="n"/>
        <a:defRPr kumimoji="1"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60000"/>
            <a:lumOff val="40000"/>
          </a:schemeClr>
        </a:buClr>
        <a:buFont typeface="Marlett" pitchFamily="2" charset="2"/>
        <a:buChar char="5"/>
        <a:defRPr kumimoji="1"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40000"/>
            <a:lumOff val="60000"/>
          </a:schemeClr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20000"/>
            <a:lumOff val="80000"/>
          </a:schemeClr>
        </a:buClr>
        <a:buFont typeface="Marlett" pitchFamily="2" charset="2"/>
        <a:buChar char="u"/>
        <a:defRPr kumimoji="1" sz="24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EE245 Project 1 Design:</a:t>
            </a:r>
            <a:br>
              <a:rPr lang="en-US" sz="2400" dirty="0"/>
            </a:br>
            <a:r>
              <a:rPr lang="en-US" sz="2400" dirty="0"/>
              <a:t>Give Your Project a Descriptive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Mar. XYZ, 2023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E39B59-2E75-4422-A36A-361F162C6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8750"/>
            <a:ext cx="12199938" cy="396621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Partner 1, Partner 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Electrical Engineering and Computer Science</a:t>
            </a:r>
          </a:p>
          <a:p>
            <a:pPr marL="0" indent="0" algn="ctr">
              <a:buNone/>
            </a:pPr>
            <a:r>
              <a:rPr lang="en-US" dirty="0"/>
              <a:t>South Dakota State University</a:t>
            </a:r>
          </a:p>
          <a:p>
            <a:pPr marL="0" indent="0" algn="ctr">
              <a:buNone/>
            </a:pPr>
            <a:r>
              <a:rPr lang="en-US" dirty="0"/>
              <a:t>Brookings, SD, USA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766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947C-05B3-42FD-8F78-34000CB2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Slide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A008-982B-4868-9075-6E1F6E1E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top-level design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inputs, outputs as variables</a:t>
            </a:r>
          </a:p>
          <a:p>
            <a:r>
              <a:rPr lang="en-US" dirty="0"/>
              <a:t>finite state machine design</a:t>
            </a:r>
          </a:p>
          <a:p>
            <a:pPr lvl="1"/>
            <a:r>
              <a:rPr lang="en-US" dirty="0"/>
              <a:t>state transition diagram</a:t>
            </a:r>
          </a:p>
          <a:p>
            <a:pPr lvl="1"/>
            <a:r>
              <a:rPr lang="en-US" dirty="0"/>
              <a:t>next-state logic (K-maps and equations)</a:t>
            </a:r>
          </a:p>
          <a:p>
            <a:pPr lvl="1"/>
            <a:r>
              <a:rPr lang="en-US" dirty="0"/>
              <a:t>output logic (K-maps and equations)</a:t>
            </a:r>
          </a:p>
          <a:p>
            <a:r>
              <a:rPr lang="en-US" dirty="0"/>
              <a:t>DE10-Lite I/O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4AE42-6F44-4975-B544-2B158519F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505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51C6-E523-803B-90F0-874AA752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Top-Level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7DEF2-DBC7-79DA-2692-B90411254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 need to modify this so it </a:t>
                </a:r>
                <a:r>
                  <a:rPr lang="en-US" b="1" dirty="0"/>
                  <a:t>represents your own design </a:t>
                </a:r>
                <a:r>
                  <a:rPr lang="en-US" dirty="0"/>
                  <a:t>(make larger)</a:t>
                </a:r>
              </a:p>
              <a:p>
                <a:pPr lvl="1"/>
                <a:r>
                  <a:rPr lang="en-US" dirty="0"/>
                  <a:t>your inputs/outputs should be </a:t>
                </a:r>
                <a:r>
                  <a:rPr lang="en-US" b="1" dirty="0"/>
                  <a:t>consistent throughout your report</a:t>
                </a:r>
              </a:p>
              <a:p>
                <a:pPr lvl="1"/>
                <a:r>
                  <a:rPr lang="en-US" dirty="0"/>
                  <a:t>e.g., replace “encoded input” with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:br>
                  <a:rPr lang="en-US" dirty="0"/>
                </a:br>
                <a:r>
                  <a:rPr lang="en-US" dirty="0"/>
                  <a:t>replace number of state bits S to a number</a:t>
                </a:r>
              </a:p>
              <a:p>
                <a:r>
                  <a:rPr lang="en-US" dirty="0"/>
                  <a:t>this is a good place to describe everything about the overall design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7DEF2-DBC7-79DA-2692-B90411254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E0B27-81EE-8F88-5112-0114B1B8F2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BF2F1214-2184-AAE5-0DAF-DC599C78F25C}"/>
              </a:ext>
            </a:extLst>
          </p:cNvPr>
          <p:cNvGrpSpPr/>
          <p:nvPr/>
        </p:nvGrpSpPr>
        <p:grpSpPr>
          <a:xfrm>
            <a:off x="3032760" y="2716211"/>
            <a:ext cx="5705475" cy="3684588"/>
            <a:chOff x="3348038" y="1704975"/>
            <a:chExt cx="5705475" cy="3684588"/>
          </a:xfrm>
        </p:grpSpPr>
        <p:grpSp>
          <p:nvGrpSpPr>
            <p:cNvPr id="182" name="Group 4">
              <a:extLst>
                <a:ext uri="{FF2B5EF4-FFF2-40B4-BE49-F238E27FC236}">
                  <a16:creationId xmlns:a16="http://schemas.microsoft.com/office/drawing/2014/main" id="{F9539406-B4B6-E2C4-4926-9DFE9FA232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48038" y="1704975"/>
              <a:ext cx="5507038" cy="3684588"/>
              <a:chOff x="2109" y="1074"/>
              <a:chExt cx="3469" cy="2321"/>
            </a:xfrm>
          </p:grpSpPr>
          <p:sp>
            <p:nvSpPr>
              <p:cNvPr id="183" name="AutoShape 3">
                <a:extLst>
                  <a:ext uri="{FF2B5EF4-FFF2-40B4-BE49-F238E27FC236}">
                    <a16:creationId xmlns:a16="http://schemas.microsoft.com/office/drawing/2014/main" id="{4051ABED-EE6F-C4FC-59E4-31F0F906CA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109" y="1074"/>
                <a:ext cx="3462" cy="2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Rectangle 5">
                <a:extLst>
                  <a:ext uri="{FF2B5EF4-FFF2-40B4-BE49-F238E27FC236}">
                    <a16:creationId xmlns:a16="http://schemas.microsoft.com/office/drawing/2014/main" id="{339660B4-BAD4-0D51-CD29-CA3B06344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091"/>
                <a:ext cx="289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Rectangle 6">
                <a:extLst>
                  <a:ext uri="{FF2B5EF4-FFF2-40B4-BE49-F238E27FC236}">
                    <a16:creationId xmlns:a16="http://schemas.microsoft.com/office/drawing/2014/main" id="{F016DB74-38FC-07F4-9D88-B4794C568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091"/>
                <a:ext cx="289" cy="505"/>
              </a:xfrm>
              <a:prstGeom prst="rect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7">
                <a:extLst>
                  <a:ext uri="{FF2B5EF4-FFF2-40B4-BE49-F238E27FC236}">
                    <a16:creationId xmlns:a16="http://schemas.microsoft.com/office/drawing/2014/main" id="{8640B39A-3B50-ECFA-D7F7-3894E5F69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99" y="2403"/>
                <a:ext cx="65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debouncer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Rectangle 8">
                <a:extLst>
                  <a:ext uri="{FF2B5EF4-FFF2-40B4-BE49-F238E27FC236}">
                    <a16:creationId xmlns:a16="http://schemas.microsoft.com/office/drawing/2014/main" id="{5C9BA52D-713C-8046-7CE7-7939A29D5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531"/>
                <a:ext cx="289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Rectangle 9">
                <a:extLst>
                  <a:ext uri="{FF2B5EF4-FFF2-40B4-BE49-F238E27FC236}">
                    <a16:creationId xmlns:a16="http://schemas.microsoft.com/office/drawing/2014/main" id="{69AD3297-EEBB-89D5-983B-1E6C3F730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531"/>
                <a:ext cx="289" cy="505"/>
              </a:xfrm>
              <a:prstGeom prst="rect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10">
                <a:extLst>
                  <a:ext uri="{FF2B5EF4-FFF2-40B4-BE49-F238E27FC236}">
                    <a16:creationId xmlns:a16="http://schemas.microsoft.com/office/drawing/2014/main" id="{DC5762C8-225E-EC6A-34E4-B1DE371BA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5" y="1421"/>
                <a:ext cx="355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4:2 enc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Rectangle 11">
                <a:extLst>
                  <a:ext uri="{FF2B5EF4-FFF2-40B4-BE49-F238E27FC236}">
                    <a16:creationId xmlns:a16="http://schemas.microsoft.com/office/drawing/2014/main" id="{1C301030-42D4-D76F-34C3-4F445F6E9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9" y="1681"/>
                <a:ext cx="9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1" name="Rectangle 12">
                <a:extLst>
                  <a:ext uri="{FF2B5EF4-FFF2-40B4-BE49-F238E27FC236}">
                    <a16:creationId xmlns:a16="http://schemas.microsoft.com/office/drawing/2014/main" id="{7A11B5C5-F727-C9C1-7AAD-7513222A4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1798"/>
                <a:ext cx="10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2" name="Rectangle 13">
                <a:extLst>
                  <a:ext uri="{FF2B5EF4-FFF2-40B4-BE49-F238E27FC236}">
                    <a16:creationId xmlns:a16="http://schemas.microsoft.com/office/drawing/2014/main" id="{0068BAE9-3350-9F32-D409-6843C8FDC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1912"/>
                <a:ext cx="84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J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Line 14">
                <a:extLst>
                  <a:ext uri="{FF2B5EF4-FFF2-40B4-BE49-F238E27FC236}">
                    <a16:creationId xmlns:a16="http://schemas.microsoft.com/office/drawing/2014/main" id="{2E5A4870-86A6-A860-D72E-0BBAF583FA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1748"/>
                <a:ext cx="216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5">
                <a:extLst>
                  <a:ext uri="{FF2B5EF4-FFF2-40B4-BE49-F238E27FC236}">
                    <a16:creationId xmlns:a16="http://schemas.microsoft.com/office/drawing/2014/main" id="{9BC68D87-BE1C-E4CD-15E3-29BEB82EA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1856"/>
                <a:ext cx="216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6">
                <a:extLst>
                  <a:ext uri="{FF2B5EF4-FFF2-40B4-BE49-F238E27FC236}">
                    <a16:creationId xmlns:a16="http://schemas.microsoft.com/office/drawing/2014/main" id="{D6A8D7A5-61DD-CCFD-76F1-6977AB924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1964"/>
                <a:ext cx="216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Rectangle 17">
                <a:extLst>
                  <a:ext uri="{FF2B5EF4-FFF2-40B4-BE49-F238E27FC236}">
                    <a16:creationId xmlns:a16="http://schemas.microsoft.com/office/drawing/2014/main" id="{C51F89C8-1A99-4638-06CF-0FB9310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2123"/>
                <a:ext cx="18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CLK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Freeform 18">
                <a:extLst>
                  <a:ext uri="{FF2B5EF4-FFF2-40B4-BE49-F238E27FC236}">
                    <a16:creationId xmlns:a16="http://schemas.microsoft.com/office/drawing/2014/main" id="{5FD06CAE-1846-3F61-AE31-14846C009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0" y="2434"/>
                <a:ext cx="73" cy="72"/>
              </a:xfrm>
              <a:custGeom>
                <a:avLst/>
                <a:gdLst>
                  <a:gd name="T0" fmla="*/ 0 w 73"/>
                  <a:gd name="T1" fmla="*/ 0 h 72"/>
                  <a:gd name="T2" fmla="*/ 73 w 73"/>
                  <a:gd name="T3" fmla="*/ 36 h 72"/>
                  <a:gd name="T4" fmla="*/ 0 w 73"/>
                  <a:gd name="T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72">
                    <a:moveTo>
                      <a:pt x="0" y="0"/>
                    </a:moveTo>
                    <a:lnTo>
                      <a:pt x="73" y="36"/>
                    </a:lnTo>
                    <a:lnTo>
                      <a:pt x="0" y="72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9">
                <a:extLst>
                  <a:ext uri="{FF2B5EF4-FFF2-40B4-BE49-F238E27FC236}">
                    <a16:creationId xmlns:a16="http://schemas.microsoft.com/office/drawing/2014/main" id="{DB1E4A5D-CAE5-302F-1471-9ADE16CA2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2181"/>
                <a:ext cx="72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0">
                <a:extLst>
                  <a:ext uri="{FF2B5EF4-FFF2-40B4-BE49-F238E27FC236}">
                    <a16:creationId xmlns:a16="http://schemas.microsoft.com/office/drawing/2014/main" id="{9A8F13BB-B97D-876D-2E54-BB2A32EED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2" y="2461"/>
                <a:ext cx="108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21">
                <a:extLst>
                  <a:ext uri="{FF2B5EF4-FFF2-40B4-BE49-F238E27FC236}">
                    <a16:creationId xmlns:a16="http://schemas.microsoft.com/office/drawing/2014/main" id="{33E39BF8-EE63-68AB-D2DE-4C74224B7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50"/>
                <a:ext cx="432" cy="6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22">
                <a:extLst>
                  <a:ext uri="{FF2B5EF4-FFF2-40B4-BE49-F238E27FC236}">
                    <a16:creationId xmlns:a16="http://schemas.microsoft.com/office/drawing/2014/main" id="{A348DD4B-018B-1F3F-F771-48DBB624F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50"/>
                <a:ext cx="432" cy="686"/>
              </a:xfrm>
              <a:prstGeom prst="rect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23">
                <a:extLst>
                  <a:ext uri="{FF2B5EF4-FFF2-40B4-BE49-F238E27FC236}">
                    <a16:creationId xmlns:a16="http://schemas.microsoft.com/office/drawing/2014/main" id="{51C17AB3-F937-6EBE-CA90-59154D9CD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1520"/>
                <a:ext cx="240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next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24">
                <a:extLst>
                  <a:ext uri="{FF2B5EF4-FFF2-40B4-BE49-F238E27FC236}">
                    <a16:creationId xmlns:a16="http://schemas.microsoft.com/office/drawing/2014/main" id="{88471C1C-CA72-2688-3E69-7CE97594E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" y="1634"/>
                <a:ext cx="282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state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25">
                <a:extLst>
                  <a:ext uri="{FF2B5EF4-FFF2-40B4-BE49-F238E27FC236}">
                    <a16:creationId xmlns:a16="http://schemas.microsoft.com/office/drawing/2014/main" id="{1541D5A9-72D6-7495-C512-5809ADBF0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8" y="1751"/>
                <a:ext cx="229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logic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26">
                <a:extLst>
                  <a:ext uri="{FF2B5EF4-FFF2-40B4-BE49-F238E27FC236}">
                    <a16:creationId xmlns:a16="http://schemas.microsoft.com/office/drawing/2014/main" id="{2BA51D59-2B28-0DE6-8854-965C66737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1350"/>
                <a:ext cx="432" cy="9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">
                <a:extLst>
                  <a:ext uri="{FF2B5EF4-FFF2-40B4-BE49-F238E27FC236}">
                    <a16:creationId xmlns:a16="http://schemas.microsoft.com/office/drawing/2014/main" id="{E165CF87-8428-6052-CD90-E13F5DBFC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1350"/>
                <a:ext cx="432" cy="903"/>
              </a:xfrm>
              <a:prstGeom prst="rect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28">
                <a:extLst>
                  <a:ext uri="{FF2B5EF4-FFF2-40B4-BE49-F238E27FC236}">
                    <a16:creationId xmlns:a16="http://schemas.microsoft.com/office/drawing/2014/main" id="{52051CB6-F797-8D6D-EED2-CAC330560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5" y="1630"/>
                <a:ext cx="90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Rectangle 29">
                <a:extLst>
                  <a:ext uri="{FF2B5EF4-FFF2-40B4-BE49-F238E27FC236}">
                    <a16:creationId xmlns:a16="http://schemas.microsoft.com/office/drawing/2014/main" id="{A422CA5D-A48A-50C1-8731-A92E07138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630"/>
                <a:ext cx="7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" name="Rectangle 30">
                <a:extLst>
                  <a:ext uri="{FF2B5EF4-FFF2-40B4-BE49-F238E27FC236}">
                    <a16:creationId xmlns:a16="http://schemas.microsoft.com/office/drawing/2014/main" id="{672F4D84-F578-8108-CD17-322EA7D72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1630"/>
                <a:ext cx="151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bit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31">
                <a:extLst>
                  <a:ext uri="{FF2B5EF4-FFF2-40B4-BE49-F238E27FC236}">
                    <a16:creationId xmlns:a16="http://schemas.microsoft.com/office/drawing/2014/main" id="{F4270B27-80CF-B34D-8DC0-05BD79332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1745"/>
                <a:ext cx="264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state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Rectangle 32">
                <a:extLst>
                  <a:ext uri="{FF2B5EF4-FFF2-40B4-BE49-F238E27FC236}">
                    <a16:creationId xmlns:a16="http://schemas.microsoft.com/office/drawing/2014/main" id="{DA49BD63-0315-3A99-EBF4-BF3E5CC3F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1861"/>
                <a:ext cx="379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memory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Rectangle 33">
                <a:extLst>
                  <a:ext uri="{FF2B5EF4-FFF2-40B4-BE49-F238E27FC236}">
                    <a16:creationId xmlns:a16="http://schemas.microsoft.com/office/drawing/2014/main" id="{4991708B-F3A8-F1C7-1E2D-48B3E1D8A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1976"/>
                <a:ext cx="13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(D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34">
                <a:extLst>
                  <a:ext uri="{FF2B5EF4-FFF2-40B4-BE49-F238E27FC236}">
                    <a16:creationId xmlns:a16="http://schemas.microsoft.com/office/drawing/2014/main" id="{342D8237-5A6F-C8CC-E56B-72C5D1520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1976"/>
                <a:ext cx="78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35">
                <a:extLst>
                  <a:ext uri="{FF2B5EF4-FFF2-40B4-BE49-F238E27FC236}">
                    <a16:creationId xmlns:a16="http://schemas.microsoft.com/office/drawing/2014/main" id="{F31AF977-3BD2-BC91-4C71-BE52904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5" y="1976"/>
                <a:ext cx="20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FFs)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Freeform 36">
                <a:extLst>
                  <a:ext uri="{FF2B5EF4-FFF2-40B4-BE49-F238E27FC236}">
                    <a16:creationId xmlns:a16="http://schemas.microsoft.com/office/drawing/2014/main" id="{9B7C6A36-E0B9-C639-471D-02D340889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" y="2109"/>
                <a:ext cx="72" cy="72"/>
              </a:xfrm>
              <a:custGeom>
                <a:avLst/>
                <a:gdLst>
                  <a:gd name="T0" fmla="*/ 0 w 72"/>
                  <a:gd name="T1" fmla="*/ 0 h 72"/>
                  <a:gd name="T2" fmla="*/ 72 w 72"/>
                  <a:gd name="T3" fmla="*/ 36 h 72"/>
                  <a:gd name="T4" fmla="*/ 0 w 72"/>
                  <a:gd name="T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72">
                    <a:moveTo>
                      <a:pt x="0" y="0"/>
                    </a:moveTo>
                    <a:lnTo>
                      <a:pt x="72" y="36"/>
                    </a:lnTo>
                    <a:lnTo>
                      <a:pt x="0" y="72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37">
                <a:extLst>
                  <a:ext uri="{FF2B5EF4-FFF2-40B4-BE49-F238E27FC236}">
                    <a16:creationId xmlns:a16="http://schemas.microsoft.com/office/drawing/2014/main" id="{C5D0028F-80A6-C555-9D9D-CF5817262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" y="2159"/>
                <a:ext cx="709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debounced clock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Oval 38">
                <a:extLst>
                  <a:ext uri="{FF2B5EF4-FFF2-40B4-BE49-F238E27FC236}">
                    <a16:creationId xmlns:a16="http://schemas.microsoft.com/office/drawing/2014/main" id="{5EAD7314-0F0F-EC0D-4CFB-6201C3809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2113"/>
                <a:ext cx="63" cy="63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39">
                <a:extLst>
                  <a:ext uri="{FF2B5EF4-FFF2-40B4-BE49-F238E27FC236}">
                    <a16:creationId xmlns:a16="http://schemas.microsoft.com/office/drawing/2014/main" id="{79035E08-4917-E0B3-3745-C5EE39589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2113"/>
                <a:ext cx="63" cy="63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40">
                <a:extLst>
                  <a:ext uri="{FF2B5EF4-FFF2-40B4-BE49-F238E27FC236}">
                    <a16:creationId xmlns:a16="http://schemas.microsoft.com/office/drawing/2014/main" id="{08F7B992-9A52-479F-F120-369CE723D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1355"/>
                <a:ext cx="433" cy="6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41">
                <a:extLst>
                  <a:ext uri="{FF2B5EF4-FFF2-40B4-BE49-F238E27FC236}">
                    <a16:creationId xmlns:a16="http://schemas.microsoft.com/office/drawing/2014/main" id="{0428A052-130A-602C-5BE7-9CA36DA21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1355"/>
                <a:ext cx="433" cy="686"/>
              </a:xfrm>
              <a:prstGeom prst="rect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42">
                <a:extLst>
                  <a:ext uri="{FF2B5EF4-FFF2-40B4-BE49-F238E27FC236}">
                    <a16:creationId xmlns:a16="http://schemas.microsoft.com/office/drawing/2014/main" id="{6A1B1189-F683-65BF-FD0F-A5AD6D72F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6" y="1582"/>
                <a:ext cx="319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output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43">
                <a:extLst>
                  <a:ext uri="{FF2B5EF4-FFF2-40B4-BE49-F238E27FC236}">
                    <a16:creationId xmlns:a16="http://schemas.microsoft.com/office/drawing/2014/main" id="{8ED4474D-B3F0-CE05-A719-09C513AC1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" y="1698"/>
                <a:ext cx="22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logic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44">
                <a:extLst>
                  <a:ext uri="{FF2B5EF4-FFF2-40B4-BE49-F238E27FC236}">
                    <a16:creationId xmlns:a16="http://schemas.microsoft.com/office/drawing/2014/main" id="{CA98689A-7088-ACFE-17B2-CB43BF61D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2" y="1401"/>
                <a:ext cx="288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45">
                <a:extLst>
                  <a:ext uri="{FF2B5EF4-FFF2-40B4-BE49-F238E27FC236}">
                    <a16:creationId xmlns:a16="http://schemas.microsoft.com/office/drawing/2014/main" id="{93D19318-D925-9228-69AE-34DFA42BC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" y="1377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46">
                <a:extLst>
                  <a:ext uri="{FF2B5EF4-FFF2-40B4-BE49-F238E27FC236}">
                    <a16:creationId xmlns:a16="http://schemas.microsoft.com/office/drawing/2014/main" id="{770DAE63-F0DD-C8C5-01B9-6C238E408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6" y="1369"/>
                <a:ext cx="64" cy="65"/>
              </a:xfrm>
              <a:custGeom>
                <a:avLst/>
                <a:gdLst>
                  <a:gd name="T0" fmla="*/ 0 w 64"/>
                  <a:gd name="T1" fmla="*/ 65 h 65"/>
                  <a:gd name="T2" fmla="*/ 64 w 64"/>
                  <a:gd name="T3" fmla="*/ 32 h 65"/>
                  <a:gd name="T4" fmla="*/ 0 w 64"/>
                  <a:gd name="T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65"/>
                    </a:moveTo>
                    <a:lnTo>
                      <a:pt x="64" y="32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47">
                <a:extLst>
                  <a:ext uri="{FF2B5EF4-FFF2-40B4-BE49-F238E27FC236}">
                    <a16:creationId xmlns:a16="http://schemas.microsoft.com/office/drawing/2014/main" id="{595CB1BC-5147-4158-69B9-5CC3D09DE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" y="1134"/>
                <a:ext cx="559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current state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Line 48">
                <a:extLst>
                  <a:ext uri="{FF2B5EF4-FFF2-40B4-BE49-F238E27FC236}">
                    <a16:creationId xmlns:a16="http://schemas.microsoft.com/office/drawing/2014/main" id="{0E256145-22AB-68EA-257C-9C981E786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423"/>
                <a:ext cx="25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49">
                <a:extLst>
                  <a:ext uri="{FF2B5EF4-FFF2-40B4-BE49-F238E27FC236}">
                    <a16:creationId xmlns:a16="http://schemas.microsoft.com/office/drawing/2014/main" id="{A1986999-4E7F-BF53-505F-D0B149283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7" y="1451"/>
                <a:ext cx="241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next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Rectangle 50">
                <a:extLst>
                  <a:ext uri="{FF2B5EF4-FFF2-40B4-BE49-F238E27FC236}">
                    <a16:creationId xmlns:a16="http://schemas.microsoft.com/office/drawing/2014/main" id="{8B4DF16B-9E95-6267-B13A-5E804DE16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5" y="1567"/>
                <a:ext cx="24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state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Line 51">
                <a:extLst>
                  <a:ext uri="{FF2B5EF4-FFF2-40B4-BE49-F238E27FC236}">
                    <a16:creationId xmlns:a16="http://schemas.microsoft.com/office/drawing/2014/main" id="{90AAAD73-FE3B-84EB-EEF9-BEBBE8ABC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1459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52">
                <a:extLst>
                  <a:ext uri="{FF2B5EF4-FFF2-40B4-BE49-F238E27FC236}">
                    <a16:creationId xmlns:a16="http://schemas.microsoft.com/office/drawing/2014/main" id="{3D023EF2-53BE-2161-D847-673584B91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1567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53">
                <a:extLst>
                  <a:ext uri="{FF2B5EF4-FFF2-40B4-BE49-F238E27FC236}">
                    <a16:creationId xmlns:a16="http://schemas.microsoft.com/office/drawing/2014/main" id="{4D10B3B4-ED90-1E88-5A45-67EA8948E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1675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54">
                <a:extLst>
                  <a:ext uri="{FF2B5EF4-FFF2-40B4-BE49-F238E27FC236}">
                    <a16:creationId xmlns:a16="http://schemas.microsoft.com/office/drawing/2014/main" id="{C49197BA-B634-AE6F-6AD0-AEA0081EA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1784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55">
                <a:extLst>
                  <a:ext uri="{FF2B5EF4-FFF2-40B4-BE49-F238E27FC236}">
                    <a16:creationId xmlns:a16="http://schemas.microsoft.com/office/drawing/2014/main" id="{4E901C57-0E9F-6683-F585-E46837EEE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000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56">
                <a:extLst>
                  <a:ext uri="{FF2B5EF4-FFF2-40B4-BE49-F238E27FC236}">
                    <a16:creationId xmlns:a16="http://schemas.microsoft.com/office/drawing/2014/main" id="{991C700E-6CE9-17DF-E57E-118AA8E9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" y="1401"/>
                <a:ext cx="229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item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57">
                <a:extLst>
                  <a:ext uri="{FF2B5EF4-FFF2-40B4-BE49-F238E27FC236}">
                    <a16:creationId xmlns:a16="http://schemas.microsoft.com/office/drawing/2014/main" id="{5C0E691E-A6FA-6A5C-101A-260453327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04"/>
                <a:ext cx="36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58">
                <a:extLst>
                  <a:ext uri="{FF2B5EF4-FFF2-40B4-BE49-F238E27FC236}">
                    <a16:creationId xmlns:a16="http://schemas.microsoft.com/office/drawing/2014/main" id="{EF1F5D0F-10D5-59FD-8ED3-EB0BC90C3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60"/>
                <a:ext cx="4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59">
                <a:extLst>
                  <a:ext uri="{FF2B5EF4-FFF2-40B4-BE49-F238E27FC236}">
                    <a16:creationId xmlns:a16="http://schemas.microsoft.com/office/drawing/2014/main" id="{B6B6D6F2-E86B-CDAB-A0D2-235711233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919"/>
                <a:ext cx="36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9" name="Rectangle 60">
                <a:extLst>
                  <a:ext uri="{FF2B5EF4-FFF2-40B4-BE49-F238E27FC236}">
                    <a16:creationId xmlns:a16="http://schemas.microsoft.com/office/drawing/2014/main" id="{476492B6-4ADA-5145-B7C7-022FE76D7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0" y="1623"/>
                <a:ext cx="36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0" name="Rectangle 61">
                <a:extLst>
                  <a:ext uri="{FF2B5EF4-FFF2-40B4-BE49-F238E27FC236}">
                    <a16:creationId xmlns:a16="http://schemas.microsoft.com/office/drawing/2014/main" id="{1B2228DF-CF91-58B0-D740-D10AE5CA6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0" y="1681"/>
                <a:ext cx="36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1" name="Rectangle 62">
                <a:extLst>
                  <a:ext uri="{FF2B5EF4-FFF2-40B4-BE49-F238E27FC236}">
                    <a16:creationId xmlns:a16="http://schemas.microsoft.com/office/drawing/2014/main" id="{E9EC6800-9CD2-94E2-769E-57EF86B9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0" y="1739"/>
                <a:ext cx="36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Line 63">
                <a:extLst>
                  <a:ext uri="{FF2B5EF4-FFF2-40B4-BE49-F238E27FC236}">
                    <a16:creationId xmlns:a16="http://schemas.microsoft.com/office/drawing/2014/main" id="{05C41384-60B3-1D62-0070-6268A286F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9" y="2148"/>
                <a:ext cx="98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64">
                <a:extLst>
                  <a:ext uri="{FF2B5EF4-FFF2-40B4-BE49-F238E27FC236}">
                    <a16:creationId xmlns:a16="http://schemas.microsoft.com/office/drawing/2014/main" id="{B3C6DD0D-648B-EC16-E16F-CC62BC9F7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9" y="1675"/>
                <a:ext cx="361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65">
                <a:extLst>
                  <a:ext uri="{FF2B5EF4-FFF2-40B4-BE49-F238E27FC236}">
                    <a16:creationId xmlns:a16="http://schemas.microsoft.com/office/drawing/2014/main" id="{E7311025-70DE-C722-D526-2B37785D2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1686"/>
                <a:ext cx="339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66">
                <a:extLst>
                  <a:ext uri="{FF2B5EF4-FFF2-40B4-BE49-F238E27FC236}">
                    <a16:creationId xmlns:a16="http://schemas.microsoft.com/office/drawing/2014/main" id="{7703CB67-EB7B-88D4-140F-7EFEEBE5A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1686"/>
                <a:ext cx="40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encoded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Rectangle 67">
                <a:extLst>
                  <a:ext uri="{FF2B5EF4-FFF2-40B4-BE49-F238E27FC236}">
                    <a16:creationId xmlns:a16="http://schemas.microsoft.com/office/drawing/2014/main" id="{6236DE1C-3A0C-3102-EC13-4C7D1A867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9" y="1800"/>
                <a:ext cx="27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input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7" name="Line 68">
                <a:extLst>
                  <a:ext uri="{FF2B5EF4-FFF2-40B4-BE49-F238E27FC236}">
                    <a16:creationId xmlns:a16="http://schemas.microsoft.com/office/drawing/2014/main" id="{9EC45682-94CF-117E-014C-A1CE79B11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1639"/>
                <a:ext cx="216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69">
                <a:extLst>
                  <a:ext uri="{FF2B5EF4-FFF2-40B4-BE49-F238E27FC236}">
                    <a16:creationId xmlns:a16="http://schemas.microsoft.com/office/drawing/2014/main" id="{535D887A-67AF-8730-6D6B-FD2164E8D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1" y="1633"/>
                <a:ext cx="84" cy="8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70">
                <a:extLst>
                  <a:ext uri="{FF2B5EF4-FFF2-40B4-BE49-F238E27FC236}">
                    <a16:creationId xmlns:a16="http://schemas.microsoft.com/office/drawing/2014/main" id="{590B15D1-E0B8-5E80-24B1-656318BCA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8" y="1509"/>
                <a:ext cx="96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0" name="Rectangle 71">
                <a:extLst>
                  <a:ext uri="{FF2B5EF4-FFF2-40B4-BE49-F238E27FC236}">
                    <a16:creationId xmlns:a16="http://schemas.microsoft.com/office/drawing/2014/main" id="{A4299560-4DE3-87E1-77FE-B0FD0678C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1619"/>
                <a:ext cx="12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1" name="Rectangle 72">
                <a:extLst>
                  <a:ext uri="{FF2B5EF4-FFF2-40B4-BE49-F238E27FC236}">
                    <a16:creationId xmlns:a16="http://schemas.microsoft.com/office/drawing/2014/main" id="{913F42F0-9A2B-D1C6-EDEF-9AEE62D94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1714"/>
                <a:ext cx="120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Rectangle 73">
                <a:extLst>
                  <a:ext uri="{FF2B5EF4-FFF2-40B4-BE49-F238E27FC236}">
                    <a16:creationId xmlns:a16="http://schemas.microsoft.com/office/drawing/2014/main" id="{C8E911ED-2A13-2215-1E64-C9BF4E1DA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1812"/>
                <a:ext cx="12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3" name="Rectangle 74">
                <a:extLst>
                  <a:ext uri="{FF2B5EF4-FFF2-40B4-BE49-F238E27FC236}">
                    <a16:creationId xmlns:a16="http://schemas.microsoft.com/office/drawing/2014/main" id="{21978DCA-5405-661F-43AD-48C407FE7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1908"/>
                <a:ext cx="12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4" name="Rectangle 75">
                <a:extLst>
                  <a:ext uri="{FF2B5EF4-FFF2-40B4-BE49-F238E27FC236}">
                    <a16:creationId xmlns:a16="http://schemas.microsoft.com/office/drawing/2014/main" id="{566FE1E1-BB6D-172C-5F39-2FE0CAD70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" y="1351"/>
                <a:ext cx="415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           Q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5" name="Rectangle 76">
                <a:extLst>
                  <a:ext uri="{FF2B5EF4-FFF2-40B4-BE49-F238E27FC236}">
                    <a16:creationId xmlns:a16="http://schemas.microsoft.com/office/drawing/2014/main" id="{3E654EAF-8046-8F7D-B60B-42B49125D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" y="1465"/>
                <a:ext cx="42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              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6" name="Line 77">
                <a:extLst>
                  <a:ext uri="{FF2B5EF4-FFF2-40B4-BE49-F238E27FC236}">
                    <a16:creationId xmlns:a16="http://schemas.microsoft.com/office/drawing/2014/main" id="{BC09ADC2-8815-B650-DF9D-7C8ED5D30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1" y="1396"/>
                <a:ext cx="85" cy="8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78">
                <a:extLst>
                  <a:ext uri="{FF2B5EF4-FFF2-40B4-BE49-F238E27FC236}">
                    <a16:creationId xmlns:a16="http://schemas.microsoft.com/office/drawing/2014/main" id="{1B09B362-94A1-A18B-7E13-847C19BDB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270"/>
                <a:ext cx="102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8" name="Freeform 79">
                <a:extLst>
                  <a:ext uri="{FF2B5EF4-FFF2-40B4-BE49-F238E27FC236}">
                    <a16:creationId xmlns:a16="http://schemas.microsoft.com/office/drawing/2014/main" id="{F23BBCA4-C0C6-45C6-8AFB-F3B6475B1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1242"/>
                <a:ext cx="1313" cy="161"/>
              </a:xfrm>
              <a:custGeom>
                <a:avLst/>
                <a:gdLst>
                  <a:gd name="T0" fmla="*/ 1168 w 1313"/>
                  <a:gd name="T1" fmla="*/ 159 h 161"/>
                  <a:gd name="T2" fmla="*/ 1313 w 1313"/>
                  <a:gd name="T3" fmla="*/ 159 h 161"/>
                  <a:gd name="T4" fmla="*/ 1313 w 1313"/>
                  <a:gd name="T5" fmla="*/ 0 h 161"/>
                  <a:gd name="T6" fmla="*/ 0 w 1313"/>
                  <a:gd name="T7" fmla="*/ 0 h 161"/>
                  <a:gd name="T8" fmla="*/ 0 w 1313"/>
                  <a:gd name="T9" fmla="*/ 161 h 161"/>
                  <a:gd name="T10" fmla="*/ 45 w 1313"/>
                  <a:gd name="T11" fmla="*/ 15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13" h="161">
                    <a:moveTo>
                      <a:pt x="1168" y="159"/>
                    </a:moveTo>
                    <a:lnTo>
                      <a:pt x="1313" y="159"/>
                    </a:lnTo>
                    <a:lnTo>
                      <a:pt x="1313" y="0"/>
                    </a:lnTo>
                    <a:lnTo>
                      <a:pt x="0" y="0"/>
                    </a:lnTo>
                    <a:lnTo>
                      <a:pt x="0" y="161"/>
                    </a:lnTo>
                    <a:lnTo>
                      <a:pt x="45" y="158"/>
                    </a:lnTo>
                  </a:path>
                </a:pathLst>
              </a:custGeom>
              <a:noFill/>
              <a:ln w="190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80">
                <a:extLst>
                  <a:ext uri="{FF2B5EF4-FFF2-40B4-BE49-F238E27FC236}">
                    <a16:creationId xmlns:a16="http://schemas.microsoft.com/office/drawing/2014/main" id="{97C97B49-B48B-1497-8FB5-FD428F54B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1370"/>
                <a:ext cx="35" cy="65"/>
              </a:xfrm>
              <a:custGeom>
                <a:avLst/>
                <a:gdLst>
                  <a:gd name="T0" fmla="*/ 5 w 35"/>
                  <a:gd name="T1" fmla="*/ 65 h 65"/>
                  <a:gd name="T2" fmla="*/ 35 w 35"/>
                  <a:gd name="T3" fmla="*/ 30 h 65"/>
                  <a:gd name="T4" fmla="*/ 0 w 35"/>
                  <a:gd name="T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65">
                    <a:moveTo>
                      <a:pt x="5" y="65"/>
                    </a:moveTo>
                    <a:lnTo>
                      <a:pt x="35" y="3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81">
                <a:extLst>
                  <a:ext uri="{FF2B5EF4-FFF2-40B4-BE49-F238E27FC236}">
                    <a16:creationId xmlns:a16="http://schemas.microsoft.com/office/drawing/2014/main" id="{5CA5BDAE-059D-EE71-BDD3-3C5AF1398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2" y="1200"/>
                <a:ext cx="85" cy="8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82">
                <a:extLst>
                  <a:ext uri="{FF2B5EF4-FFF2-40B4-BE49-F238E27FC236}">
                    <a16:creationId xmlns:a16="http://schemas.microsoft.com/office/drawing/2014/main" id="{A2A48477-8F8E-EA49-A219-D5DD05A3D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1112"/>
                <a:ext cx="90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2" name="Rectangle 83">
                <a:extLst>
                  <a:ext uri="{FF2B5EF4-FFF2-40B4-BE49-F238E27FC236}">
                    <a16:creationId xmlns:a16="http://schemas.microsoft.com/office/drawing/2014/main" id="{B58E12A5-4A1F-DA34-AB76-BA9AC7C7A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2122"/>
                <a:ext cx="433" cy="4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84">
                <a:extLst>
                  <a:ext uri="{FF2B5EF4-FFF2-40B4-BE49-F238E27FC236}">
                    <a16:creationId xmlns:a16="http://schemas.microsoft.com/office/drawing/2014/main" id="{04B35324-0F09-96D8-FAED-6A3F1CBF7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2122"/>
                <a:ext cx="433" cy="469"/>
              </a:xfrm>
              <a:prstGeom prst="rect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85">
                <a:extLst>
                  <a:ext uri="{FF2B5EF4-FFF2-40B4-BE49-F238E27FC236}">
                    <a16:creationId xmlns:a16="http://schemas.microsoft.com/office/drawing/2014/main" id="{ACBB194C-F043-93D4-C2AF-5B330F7E8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2240"/>
                <a:ext cx="96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5" name="Rectangle 86">
                <a:extLst>
                  <a:ext uri="{FF2B5EF4-FFF2-40B4-BE49-F238E27FC236}">
                    <a16:creationId xmlns:a16="http://schemas.microsoft.com/office/drawing/2014/main" id="{3D577E00-1524-9AC1-7CE4-F5F504AFF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2240"/>
                <a:ext cx="78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6" name="Rectangle 87">
                <a:extLst>
                  <a:ext uri="{FF2B5EF4-FFF2-40B4-BE49-F238E27FC236}">
                    <a16:creationId xmlns:a16="http://schemas.microsoft.com/office/drawing/2014/main" id="{96823361-6913-E149-047E-991C9680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3" y="2240"/>
                <a:ext cx="180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seg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7" name="Rectangle 88">
                <a:extLst>
                  <a:ext uri="{FF2B5EF4-FFF2-40B4-BE49-F238E27FC236}">
                    <a16:creationId xmlns:a16="http://schemas.microsoft.com/office/drawing/2014/main" id="{8E9058FB-CBA2-326F-FCB7-E0AC10255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2356"/>
                <a:ext cx="40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decoders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8" name="Line 89">
                <a:extLst>
                  <a:ext uri="{FF2B5EF4-FFF2-40B4-BE49-F238E27FC236}">
                    <a16:creationId xmlns:a16="http://schemas.microsoft.com/office/drawing/2014/main" id="{85E679FA-6EF7-6341-5659-0C0CC26FA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163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90">
                <a:extLst>
                  <a:ext uri="{FF2B5EF4-FFF2-40B4-BE49-F238E27FC236}">
                    <a16:creationId xmlns:a16="http://schemas.microsoft.com/office/drawing/2014/main" id="{6657877F-E616-C04A-6091-085E0090B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235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91">
                <a:extLst>
                  <a:ext uri="{FF2B5EF4-FFF2-40B4-BE49-F238E27FC236}">
                    <a16:creationId xmlns:a16="http://schemas.microsoft.com/office/drawing/2014/main" id="{3BCE9255-9B82-BA06-1057-AA6EB620D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307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92">
                <a:extLst>
                  <a:ext uri="{FF2B5EF4-FFF2-40B4-BE49-F238E27FC236}">
                    <a16:creationId xmlns:a16="http://schemas.microsoft.com/office/drawing/2014/main" id="{EC2760CD-3527-13EC-1F30-FA72AABAF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379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93">
                <a:extLst>
                  <a:ext uri="{FF2B5EF4-FFF2-40B4-BE49-F238E27FC236}">
                    <a16:creationId xmlns:a16="http://schemas.microsoft.com/office/drawing/2014/main" id="{8376DCC9-998A-691B-2525-001767C6A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452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94">
                <a:extLst>
                  <a:ext uri="{FF2B5EF4-FFF2-40B4-BE49-F238E27FC236}">
                    <a16:creationId xmlns:a16="http://schemas.microsoft.com/office/drawing/2014/main" id="{CF3E62D7-E09F-86AA-F7DE-5C251945E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2027"/>
                <a:ext cx="4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state digits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4" name="Line 95">
                <a:extLst>
                  <a:ext uri="{FF2B5EF4-FFF2-40B4-BE49-F238E27FC236}">
                    <a16:creationId xmlns:a16="http://schemas.microsoft.com/office/drawing/2014/main" id="{321674B1-750F-D02A-7045-EB484D606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524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96">
                <a:extLst>
                  <a:ext uri="{FF2B5EF4-FFF2-40B4-BE49-F238E27FC236}">
                    <a16:creationId xmlns:a16="http://schemas.microsoft.com/office/drawing/2014/main" id="{B7B8091A-55D5-BC9B-8A95-5CE065CD8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591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97">
                <a:extLst>
                  <a:ext uri="{FF2B5EF4-FFF2-40B4-BE49-F238E27FC236}">
                    <a16:creationId xmlns:a16="http://schemas.microsoft.com/office/drawing/2014/main" id="{11A4373C-D28B-E881-865C-D94034E77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" y="2098"/>
                <a:ext cx="102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7" name="Rectangle 98">
                <a:extLst>
                  <a:ext uri="{FF2B5EF4-FFF2-40B4-BE49-F238E27FC236}">
                    <a16:creationId xmlns:a16="http://schemas.microsoft.com/office/drawing/2014/main" id="{D5369098-4192-7147-34DA-AF7B58409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3" y="2149"/>
                <a:ext cx="12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1:0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8" name="Rectangle 99">
                <a:extLst>
                  <a:ext uri="{FF2B5EF4-FFF2-40B4-BE49-F238E27FC236}">
                    <a16:creationId xmlns:a16="http://schemas.microsoft.com/office/drawing/2014/main" id="{03056BF5-C9FE-F701-7E57-E5D4FBDA0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3" y="2098"/>
                <a:ext cx="10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9" name="Rectangle 100">
                <a:extLst>
                  <a:ext uri="{FF2B5EF4-FFF2-40B4-BE49-F238E27FC236}">
                    <a16:creationId xmlns:a16="http://schemas.microsoft.com/office/drawing/2014/main" id="{456A9700-F9A3-5A65-561D-5088A7F07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4" y="2520"/>
                <a:ext cx="90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0" name="Rectangle 101">
                <a:extLst>
                  <a:ext uri="{FF2B5EF4-FFF2-40B4-BE49-F238E27FC236}">
                    <a16:creationId xmlns:a16="http://schemas.microsoft.com/office/drawing/2014/main" id="{7998B957-F630-B6BB-8048-7C6CBE835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9" y="2569"/>
                <a:ext cx="121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1:0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1" name="Rectangle 102">
                <a:extLst>
                  <a:ext uri="{FF2B5EF4-FFF2-40B4-BE49-F238E27FC236}">
                    <a16:creationId xmlns:a16="http://schemas.microsoft.com/office/drawing/2014/main" id="{D5833CD9-F758-9826-2D4C-D37CBB86B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9" y="2520"/>
                <a:ext cx="9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2" name="Rectangle 103">
                <a:extLst>
                  <a:ext uri="{FF2B5EF4-FFF2-40B4-BE49-F238E27FC236}">
                    <a16:creationId xmlns:a16="http://schemas.microsoft.com/office/drawing/2014/main" id="{FBA742F3-3C81-7D31-6604-67194A769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2681"/>
                <a:ext cx="433" cy="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Rectangle 104">
                <a:extLst>
                  <a:ext uri="{FF2B5EF4-FFF2-40B4-BE49-F238E27FC236}">
                    <a16:creationId xmlns:a16="http://schemas.microsoft.com/office/drawing/2014/main" id="{41EC078D-7B5C-C53C-6E43-D58E36939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2681"/>
                <a:ext cx="433" cy="470"/>
              </a:xfrm>
              <a:prstGeom prst="rect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105">
                <a:extLst>
                  <a:ext uri="{FF2B5EF4-FFF2-40B4-BE49-F238E27FC236}">
                    <a16:creationId xmlns:a16="http://schemas.microsoft.com/office/drawing/2014/main" id="{9B32C449-0BCF-5872-DF0C-0B4C88290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2800"/>
                <a:ext cx="96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5" name="Rectangle 106">
                <a:extLst>
                  <a:ext uri="{FF2B5EF4-FFF2-40B4-BE49-F238E27FC236}">
                    <a16:creationId xmlns:a16="http://schemas.microsoft.com/office/drawing/2014/main" id="{31AA0F87-A919-D33B-123E-EBAA595F5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2800"/>
                <a:ext cx="7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Rectangle 107">
                <a:extLst>
                  <a:ext uri="{FF2B5EF4-FFF2-40B4-BE49-F238E27FC236}">
                    <a16:creationId xmlns:a16="http://schemas.microsoft.com/office/drawing/2014/main" id="{2FDBC253-3FB6-0580-88D9-236ABD6BA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3" y="2800"/>
                <a:ext cx="180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seg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7" name="Rectangle 108">
                <a:extLst>
                  <a:ext uri="{FF2B5EF4-FFF2-40B4-BE49-F238E27FC236}">
                    <a16:creationId xmlns:a16="http://schemas.microsoft.com/office/drawing/2014/main" id="{48B9BD63-BAE9-B122-06DF-AA116854E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2914"/>
                <a:ext cx="439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decoders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8" name="Line 109">
                <a:extLst>
                  <a:ext uri="{FF2B5EF4-FFF2-40B4-BE49-F238E27FC236}">
                    <a16:creationId xmlns:a16="http://schemas.microsoft.com/office/drawing/2014/main" id="{4A3BA061-8708-C3D0-1062-46AB533C0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722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110">
                <a:extLst>
                  <a:ext uri="{FF2B5EF4-FFF2-40B4-BE49-F238E27FC236}">
                    <a16:creationId xmlns:a16="http://schemas.microsoft.com/office/drawing/2014/main" id="{B10B8425-EF02-F6DF-68A4-236E9017A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795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111">
                <a:extLst>
                  <a:ext uri="{FF2B5EF4-FFF2-40B4-BE49-F238E27FC236}">
                    <a16:creationId xmlns:a16="http://schemas.microsoft.com/office/drawing/2014/main" id="{8DCE116A-7BC9-20A6-7877-9583C8314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867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112">
                <a:extLst>
                  <a:ext uri="{FF2B5EF4-FFF2-40B4-BE49-F238E27FC236}">
                    <a16:creationId xmlns:a16="http://schemas.microsoft.com/office/drawing/2014/main" id="{EBE5CDD3-A61B-8502-8CB2-B0FC7D995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939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113">
                <a:extLst>
                  <a:ext uri="{FF2B5EF4-FFF2-40B4-BE49-F238E27FC236}">
                    <a16:creationId xmlns:a16="http://schemas.microsoft.com/office/drawing/2014/main" id="{4FB914F1-0208-6B47-46A1-092A7FB3F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3011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114">
                <a:extLst>
                  <a:ext uri="{FF2B5EF4-FFF2-40B4-BE49-F238E27FC236}">
                    <a16:creationId xmlns:a16="http://schemas.microsoft.com/office/drawing/2014/main" id="{37C70603-7851-4370-E3C4-20DDEC748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1" y="2587"/>
                <a:ext cx="54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output digits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4" name="Line 115">
                <a:extLst>
                  <a:ext uri="{FF2B5EF4-FFF2-40B4-BE49-F238E27FC236}">
                    <a16:creationId xmlns:a16="http://schemas.microsoft.com/office/drawing/2014/main" id="{EBEFC448-1757-B860-46C4-9EBAD619C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3083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116">
                <a:extLst>
                  <a:ext uri="{FF2B5EF4-FFF2-40B4-BE49-F238E27FC236}">
                    <a16:creationId xmlns:a16="http://schemas.microsoft.com/office/drawing/2014/main" id="{3EEFE41C-4A54-CDE8-B932-8DABD66C2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3151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117">
                <a:extLst>
                  <a:ext uri="{FF2B5EF4-FFF2-40B4-BE49-F238E27FC236}">
                    <a16:creationId xmlns:a16="http://schemas.microsoft.com/office/drawing/2014/main" id="{3FE28770-CE7F-58FE-0603-FBF675B64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" y="2659"/>
                <a:ext cx="96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Rectangle 118">
                <a:extLst>
                  <a:ext uri="{FF2B5EF4-FFF2-40B4-BE49-F238E27FC236}">
                    <a16:creationId xmlns:a16="http://schemas.microsoft.com/office/drawing/2014/main" id="{1458F869-B283-D240-B0CC-E995B100C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3" y="2707"/>
                <a:ext cx="12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3:2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Rectangle 119">
                <a:extLst>
                  <a:ext uri="{FF2B5EF4-FFF2-40B4-BE49-F238E27FC236}">
                    <a16:creationId xmlns:a16="http://schemas.microsoft.com/office/drawing/2014/main" id="{048BA11B-4BB1-53F0-8524-1F758211F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3" y="2659"/>
                <a:ext cx="96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Rectangle 120">
                <a:extLst>
                  <a:ext uri="{FF2B5EF4-FFF2-40B4-BE49-F238E27FC236}">
                    <a16:creationId xmlns:a16="http://schemas.microsoft.com/office/drawing/2014/main" id="{E67B1D54-BA0E-CF99-FF72-D83ACF20C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4" y="3078"/>
                <a:ext cx="102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" name="Rectangle 121">
                <a:extLst>
                  <a:ext uri="{FF2B5EF4-FFF2-40B4-BE49-F238E27FC236}">
                    <a16:creationId xmlns:a16="http://schemas.microsoft.com/office/drawing/2014/main" id="{4E31F05A-F5E8-A85F-DDA1-62E03ABE5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9" y="3129"/>
                <a:ext cx="12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3:2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" name="Rectangle 122">
                <a:extLst>
                  <a:ext uri="{FF2B5EF4-FFF2-40B4-BE49-F238E27FC236}">
                    <a16:creationId xmlns:a16="http://schemas.microsoft.com/office/drawing/2014/main" id="{A0D57382-2B3D-D6C4-EC8B-5246D9D05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9" y="3078"/>
                <a:ext cx="109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2" name="Rectangle 123">
                <a:extLst>
                  <a:ext uri="{FF2B5EF4-FFF2-40B4-BE49-F238E27FC236}">
                    <a16:creationId xmlns:a16="http://schemas.microsoft.com/office/drawing/2014/main" id="{A6B50E7B-FA12-A451-CD0B-5B554045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8" y="2268"/>
                <a:ext cx="36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3" name="Rectangle 124">
                <a:extLst>
                  <a:ext uri="{FF2B5EF4-FFF2-40B4-BE49-F238E27FC236}">
                    <a16:creationId xmlns:a16="http://schemas.microsoft.com/office/drawing/2014/main" id="{F8BAC890-1774-8DAC-1420-3FBB116AB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8" y="2326"/>
                <a:ext cx="36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4" name="Rectangle 125">
                <a:extLst>
                  <a:ext uri="{FF2B5EF4-FFF2-40B4-BE49-F238E27FC236}">
                    <a16:creationId xmlns:a16="http://schemas.microsoft.com/office/drawing/2014/main" id="{2BDAA472-849B-EA60-395B-94FF191DF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8" y="2383"/>
                <a:ext cx="36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5" name="Rectangle 126">
                <a:extLst>
                  <a:ext uri="{FF2B5EF4-FFF2-40B4-BE49-F238E27FC236}">
                    <a16:creationId xmlns:a16="http://schemas.microsoft.com/office/drawing/2014/main" id="{5D1D085E-A15C-62F7-09CA-3DF5AD009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8" y="2827"/>
                <a:ext cx="36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6" name="Rectangle 127">
                <a:extLst>
                  <a:ext uri="{FF2B5EF4-FFF2-40B4-BE49-F238E27FC236}">
                    <a16:creationId xmlns:a16="http://schemas.microsoft.com/office/drawing/2014/main" id="{F5EB0632-AE2D-A0B2-A369-CE1B0388C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8" y="2885"/>
                <a:ext cx="36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7" name="Rectangle 128">
                <a:extLst>
                  <a:ext uri="{FF2B5EF4-FFF2-40B4-BE49-F238E27FC236}">
                    <a16:creationId xmlns:a16="http://schemas.microsoft.com/office/drawing/2014/main" id="{4BE5A025-5EFF-00B2-05CC-754FC6D19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8" y="2943"/>
                <a:ext cx="36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8" name="Oval 129">
                <a:extLst>
                  <a:ext uri="{FF2B5EF4-FFF2-40B4-BE49-F238E27FC236}">
                    <a16:creationId xmlns:a16="http://schemas.microsoft.com/office/drawing/2014/main" id="{5AA94872-8431-2348-54D1-D1A45054C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138"/>
                <a:ext cx="55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130">
                <a:extLst>
                  <a:ext uri="{FF2B5EF4-FFF2-40B4-BE49-F238E27FC236}">
                    <a16:creationId xmlns:a16="http://schemas.microsoft.com/office/drawing/2014/main" id="{67619FCA-A139-1DD8-E0C2-3702F93C0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138"/>
                <a:ext cx="54" cy="54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131">
                <a:extLst>
                  <a:ext uri="{FF2B5EF4-FFF2-40B4-BE49-F238E27FC236}">
                    <a16:creationId xmlns:a16="http://schemas.microsoft.com/office/drawing/2014/main" id="{ABFEF509-9F70-7E80-D2CF-D3BBC97C9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202"/>
                <a:ext cx="55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132">
                <a:extLst>
                  <a:ext uri="{FF2B5EF4-FFF2-40B4-BE49-F238E27FC236}">
                    <a16:creationId xmlns:a16="http://schemas.microsoft.com/office/drawing/2014/main" id="{9A5F163C-BE44-5A29-8992-79D696B97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201"/>
                <a:ext cx="54" cy="55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133">
                <a:extLst>
                  <a:ext uri="{FF2B5EF4-FFF2-40B4-BE49-F238E27FC236}">
                    <a16:creationId xmlns:a16="http://schemas.microsoft.com/office/drawing/2014/main" id="{C2A0E50A-2DD2-5022-4097-9DDD17BF9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271"/>
                <a:ext cx="55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134">
                <a:extLst>
                  <a:ext uri="{FF2B5EF4-FFF2-40B4-BE49-F238E27FC236}">
                    <a16:creationId xmlns:a16="http://schemas.microsoft.com/office/drawing/2014/main" id="{0011B0CF-0BF3-BE00-4429-22018AD8F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271"/>
                <a:ext cx="54" cy="54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135">
                <a:extLst>
                  <a:ext uri="{FF2B5EF4-FFF2-40B4-BE49-F238E27FC236}">
                    <a16:creationId xmlns:a16="http://schemas.microsoft.com/office/drawing/2014/main" id="{325324A3-4F4F-E904-F2CB-EAB7C2626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341"/>
                <a:ext cx="55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136">
                <a:extLst>
                  <a:ext uri="{FF2B5EF4-FFF2-40B4-BE49-F238E27FC236}">
                    <a16:creationId xmlns:a16="http://schemas.microsoft.com/office/drawing/2014/main" id="{BB46DA87-18E3-10D5-9F55-CFA08E0BB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341"/>
                <a:ext cx="54" cy="54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137">
                <a:extLst>
                  <a:ext uri="{FF2B5EF4-FFF2-40B4-BE49-F238E27FC236}">
                    <a16:creationId xmlns:a16="http://schemas.microsoft.com/office/drawing/2014/main" id="{D93F9F81-C1C6-794C-F13E-F45A0111C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421"/>
                <a:ext cx="55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138">
                <a:extLst>
                  <a:ext uri="{FF2B5EF4-FFF2-40B4-BE49-F238E27FC236}">
                    <a16:creationId xmlns:a16="http://schemas.microsoft.com/office/drawing/2014/main" id="{87ABA091-03AE-4ED2-4BB4-5550E53D7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421"/>
                <a:ext cx="54" cy="54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139">
                <a:extLst>
                  <a:ext uri="{FF2B5EF4-FFF2-40B4-BE49-F238E27FC236}">
                    <a16:creationId xmlns:a16="http://schemas.microsoft.com/office/drawing/2014/main" id="{05F3276E-0D19-0323-9279-CCAA78B16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501"/>
                <a:ext cx="55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140">
                <a:extLst>
                  <a:ext uri="{FF2B5EF4-FFF2-40B4-BE49-F238E27FC236}">
                    <a16:creationId xmlns:a16="http://schemas.microsoft.com/office/drawing/2014/main" id="{549781F0-0C0F-BB4E-9D79-D99958D6A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501"/>
                <a:ext cx="54" cy="54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141">
                <a:extLst>
                  <a:ext uri="{FF2B5EF4-FFF2-40B4-BE49-F238E27FC236}">
                    <a16:creationId xmlns:a16="http://schemas.microsoft.com/office/drawing/2014/main" id="{EC5AA272-2DE5-6AFB-D7A5-7FCE49C8F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2564"/>
                <a:ext cx="54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142">
                <a:extLst>
                  <a:ext uri="{FF2B5EF4-FFF2-40B4-BE49-F238E27FC236}">
                    <a16:creationId xmlns:a16="http://schemas.microsoft.com/office/drawing/2014/main" id="{1990F432-BD43-0AE0-80A5-66FEB9A12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2564"/>
                <a:ext cx="54" cy="54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143">
                <a:extLst>
                  <a:ext uri="{FF2B5EF4-FFF2-40B4-BE49-F238E27FC236}">
                    <a16:creationId xmlns:a16="http://schemas.microsoft.com/office/drawing/2014/main" id="{E5E6C74E-A64F-AB56-EEE2-B8CA8E1D2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697"/>
                <a:ext cx="55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144">
                <a:extLst>
                  <a:ext uri="{FF2B5EF4-FFF2-40B4-BE49-F238E27FC236}">
                    <a16:creationId xmlns:a16="http://schemas.microsoft.com/office/drawing/2014/main" id="{E8DC56B7-046F-D44D-B1F4-277595A47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697"/>
                <a:ext cx="54" cy="54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145">
                <a:extLst>
                  <a:ext uri="{FF2B5EF4-FFF2-40B4-BE49-F238E27FC236}">
                    <a16:creationId xmlns:a16="http://schemas.microsoft.com/office/drawing/2014/main" id="{B599E663-24C2-2DA8-EB12-F1A933066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769"/>
                <a:ext cx="55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146">
                <a:extLst>
                  <a:ext uri="{FF2B5EF4-FFF2-40B4-BE49-F238E27FC236}">
                    <a16:creationId xmlns:a16="http://schemas.microsoft.com/office/drawing/2014/main" id="{02E6F077-609C-EF49-9B61-4C02CBD11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769"/>
                <a:ext cx="54" cy="54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147">
                <a:extLst>
                  <a:ext uri="{FF2B5EF4-FFF2-40B4-BE49-F238E27FC236}">
                    <a16:creationId xmlns:a16="http://schemas.microsoft.com/office/drawing/2014/main" id="{38A6FCCC-D648-3A8F-EBA4-0325FB59D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838"/>
                <a:ext cx="55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148">
                <a:extLst>
                  <a:ext uri="{FF2B5EF4-FFF2-40B4-BE49-F238E27FC236}">
                    <a16:creationId xmlns:a16="http://schemas.microsoft.com/office/drawing/2014/main" id="{AC2D1D4D-F776-71A7-4301-CFE9F819F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838"/>
                <a:ext cx="54" cy="54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149">
                <a:extLst>
                  <a:ext uri="{FF2B5EF4-FFF2-40B4-BE49-F238E27FC236}">
                    <a16:creationId xmlns:a16="http://schemas.microsoft.com/office/drawing/2014/main" id="{23EDD6BA-4C01-F84B-2599-8876FB489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918"/>
                <a:ext cx="55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150">
                <a:extLst>
                  <a:ext uri="{FF2B5EF4-FFF2-40B4-BE49-F238E27FC236}">
                    <a16:creationId xmlns:a16="http://schemas.microsoft.com/office/drawing/2014/main" id="{6A43A935-DC4E-2D0A-84D2-20396C726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917"/>
                <a:ext cx="54" cy="55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151">
                <a:extLst>
                  <a:ext uri="{FF2B5EF4-FFF2-40B4-BE49-F238E27FC236}">
                    <a16:creationId xmlns:a16="http://schemas.microsoft.com/office/drawing/2014/main" id="{A503DECB-03A3-CF5E-4CFE-842AC0490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986"/>
                <a:ext cx="55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152">
                <a:extLst>
                  <a:ext uri="{FF2B5EF4-FFF2-40B4-BE49-F238E27FC236}">
                    <a16:creationId xmlns:a16="http://schemas.microsoft.com/office/drawing/2014/main" id="{2503CB8E-C05A-0855-0ECE-351F75EAC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2986"/>
                <a:ext cx="54" cy="54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153">
                <a:extLst>
                  <a:ext uri="{FF2B5EF4-FFF2-40B4-BE49-F238E27FC236}">
                    <a16:creationId xmlns:a16="http://schemas.microsoft.com/office/drawing/2014/main" id="{D9C77C45-F6E2-396B-508A-EB14D7556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3058"/>
                <a:ext cx="54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154">
                <a:extLst>
                  <a:ext uri="{FF2B5EF4-FFF2-40B4-BE49-F238E27FC236}">
                    <a16:creationId xmlns:a16="http://schemas.microsoft.com/office/drawing/2014/main" id="{D861A135-76C5-21E0-C373-1958B4D4F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3058"/>
                <a:ext cx="54" cy="54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155">
                <a:extLst>
                  <a:ext uri="{FF2B5EF4-FFF2-40B4-BE49-F238E27FC236}">
                    <a16:creationId xmlns:a16="http://schemas.microsoft.com/office/drawing/2014/main" id="{EF68B4C5-0297-1C7A-DB5F-56A846209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3123"/>
                <a:ext cx="55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156">
                <a:extLst>
                  <a:ext uri="{FF2B5EF4-FFF2-40B4-BE49-F238E27FC236}">
                    <a16:creationId xmlns:a16="http://schemas.microsoft.com/office/drawing/2014/main" id="{4A105EEA-271F-1EA3-F59E-BDBC51FCB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" y="3123"/>
                <a:ext cx="54" cy="54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57">
                <a:extLst>
                  <a:ext uri="{FF2B5EF4-FFF2-40B4-BE49-F238E27FC236}">
                    <a16:creationId xmlns:a16="http://schemas.microsoft.com/office/drawing/2014/main" id="{E64F6BCC-8684-70D5-A2A2-A41781916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1405"/>
                <a:ext cx="282" cy="992"/>
              </a:xfrm>
              <a:custGeom>
                <a:avLst/>
                <a:gdLst>
                  <a:gd name="T0" fmla="*/ 0 w 282"/>
                  <a:gd name="T1" fmla="*/ 0 h 992"/>
                  <a:gd name="T2" fmla="*/ 0 w 282"/>
                  <a:gd name="T3" fmla="*/ 992 h 992"/>
                  <a:gd name="T4" fmla="*/ 282 w 282"/>
                  <a:gd name="T5" fmla="*/ 992 h 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2" h="992">
                    <a:moveTo>
                      <a:pt x="0" y="0"/>
                    </a:moveTo>
                    <a:lnTo>
                      <a:pt x="0" y="992"/>
                    </a:lnTo>
                    <a:lnTo>
                      <a:pt x="282" y="992"/>
                    </a:lnTo>
                  </a:path>
                </a:pathLst>
              </a:custGeom>
              <a:noFill/>
              <a:ln w="190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58">
                <a:extLst>
                  <a:ext uri="{FF2B5EF4-FFF2-40B4-BE49-F238E27FC236}">
                    <a16:creationId xmlns:a16="http://schemas.microsoft.com/office/drawing/2014/main" id="{8C1605D8-344E-3F43-8646-FB2AA32C2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8" y="2365"/>
                <a:ext cx="32" cy="65"/>
              </a:xfrm>
              <a:custGeom>
                <a:avLst/>
                <a:gdLst>
                  <a:gd name="T0" fmla="*/ 0 w 32"/>
                  <a:gd name="T1" fmla="*/ 65 h 65"/>
                  <a:gd name="T2" fmla="*/ 32 w 32"/>
                  <a:gd name="T3" fmla="*/ 32 h 65"/>
                  <a:gd name="T4" fmla="*/ 0 w 32"/>
                  <a:gd name="T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65">
                    <a:moveTo>
                      <a:pt x="0" y="65"/>
                    </a:moveTo>
                    <a:lnTo>
                      <a:pt x="32" y="32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59">
                <a:extLst>
                  <a:ext uri="{FF2B5EF4-FFF2-40B4-BE49-F238E27FC236}">
                    <a16:creationId xmlns:a16="http://schemas.microsoft.com/office/drawing/2014/main" id="{7B94C579-6263-9F4F-C571-FD9ED098C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2403"/>
                <a:ext cx="282" cy="536"/>
              </a:xfrm>
              <a:custGeom>
                <a:avLst/>
                <a:gdLst>
                  <a:gd name="T0" fmla="*/ 0 w 282"/>
                  <a:gd name="T1" fmla="*/ 0 h 536"/>
                  <a:gd name="T2" fmla="*/ 0 w 282"/>
                  <a:gd name="T3" fmla="*/ 536 h 536"/>
                  <a:gd name="T4" fmla="*/ 282 w 282"/>
                  <a:gd name="T5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2" h="536">
                    <a:moveTo>
                      <a:pt x="0" y="0"/>
                    </a:moveTo>
                    <a:lnTo>
                      <a:pt x="0" y="536"/>
                    </a:lnTo>
                    <a:lnTo>
                      <a:pt x="282" y="536"/>
                    </a:lnTo>
                  </a:path>
                </a:pathLst>
              </a:custGeom>
              <a:noFill/>
              <a:ln w="190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160">
                <a:extLst>
                  <a:ext uri="{FF2B5EF4-FFF2-40B4-BE49-F238E27FC236}">
                    <a16:creationId xmlns:a16="http://schemas.microsoft.com/office/drawing/2014/main" id="{18C6D985-69AE-AF4B-7D23-0351BACDE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2380"/>
                <a:ext cx="35" cy="3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61">
                <a:extLst>
                  <a:ext uri="{FF2B5EF4-FFF2-40B4-BE49-F238E27FC236}">
                    <a16:creationId xmlns:a16="http://schemas.microsoft.com/office/drawing/2014/main" id="{BF5C7BBF-8188-3529-6672-8C554DE0E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8" y="2907"/>
                <a:ext cx="32" cy="64"/>
              </a:xfrm>
              <a:custGeom>
                <a:avLst/>
                <a:gdLst>
                  <a:gd name="T0" fmla="*/ 0 w 32"/>
                  <a:gd name="T1" fmla="*/ 64 h 64"/>
                  <a:gd name="T2" fmla="*/ 32 w 32"/>
                  <a:gd name="T3" fmla="*/ 32 h 64"/>
                  <a:gd name="T4" fmla="*/ 0 w 32"/>
                  <a:gd name="T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64">
                    <a:moveTo>
                      <a:pt x="0" y="64"/>
                    </a:moveTo>
                    <a:lnTo>
                      <a:pt x="32" y="32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162">
                <a:extLst>
                  <a:ext uri="{FF2B5EF4-FFF2-40B4-BE49-F238E27FC236}">
                    <a16:creationId xmlns:a16="http://schemas.microsoft.com/office/drawing/2014/main" id="{D17CE9BC-AD02-4357-0C73-A84B520F5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614"/>
                <a:ext cx="289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163">
                <a:extLst>
                  <a:ext uri="{FF2B5EF4-FFF2-40B4-BE49-F238E27FC236}">
                    <a16:creationId xmlns:a16="http://schemas.microsoft.com/office/drawing/2014/main" id="{CDC13D7F-C7D4-A48F-D4B6-3DB792D87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614"/>
                <a:ext cx="289" cy="505"/>
              </a:xfrm>
              <a:prstGeom prst="rect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164">
                <a:extLst>
                  <a:ext uri="{FF2B5EF4-FFF2-40B4-BE49-F238E27FC236}">
                    <a16:creationId xmlns:a16="http://schemas.microsoft.com/office/drawing/2014/main" id="{CFCB8C56-CD25-2B16-D4F3-F25FA2A94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58" y="2971"/>
                <a:ext cx="73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debouncer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" name="Rectangle 165">
                <a:extLst>
                  <a:ext uri="{FF2B5EF4-FFF2-40B4-BE49-F238E27FC236}">
                    <a16:creationId xmlns:a16="http://schemas.microsoft.com/office/drawing/2014/main" id="{47682E76-8FCB-A4FE-F110-4515185FF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646"/>
                <a:ext cx="192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" name="Freeform 166">
                <a:extLst>
                  <a:ext uri="{FF2B5EF4-FFF2-40B4-BE49-F238E27FC236}">
                    <a16:creationId xmlns:a16="http://schemas.microsoft.com/office/drawing/2014/main" id="{B6DD1EE1-2115-AE9A-8C6F-83549B8DC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0" y="2957"/>
                <a:ext cx="73" cy="72"/>
              </a:xfrm>
              <a:custGeom>
                <a:avLst/>
                <a:gdLst>
                  <a:gd name="T0" fmla="*/ 0 w 73"/>
                  <a:gd name="T1" fmla="*/ 0 h 72"/>
                  <a:gd name="T2" fmla="*/ 73 w 73"/>
                  <a:gd name="T3" fmla="*/ 36 h 72"/>
                  <a:gd name="T4" fmla="*/ 0 w 73"/>
                  <a:gd name="T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72">
                    <a:moveTo>
                      <a:pt x="0" y="0"/>
                    </a:moveTo>
                    <a:lnTo>
                      <a:pt x="73" y="36"/>
                    </a:lnTo>
                    <a:lnTo>
                      <a:pt x="0" y="72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167">
                <a:extLst>
                  <a:ext uri="{FF2B5EF4-FFF2-40B4-BE49-F238E27FC236}">
                    <a16:creationId xmlns:a16="http://schemas.microsoft.com/office/drawing/2014/main" id="{F7BD410D-737A-7D44-D5A5-BD29C6FDD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3" y="2704"/>
                <a:ext cx="97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Line 168">
                <a:extLst>
                  <a:ext uri="{FF2B5EF4-FFF2-40B4-BE49-F238E27FC236}">
                    <a16:creationId xmlns:a16="http://schemas.microsoft.com/office/drawing/2014/main" id="{61C789C1-6045-914B-CBC9-24F29550B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3" y="2984"/>
                <a:ext cx="47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69">
                <a:extLst>
                  <a:ext uri="{FF2B5EF4-FFF2-40B4-BE49-F238E27FC236}">
                    <a16:creationId xmlns:a16="http://schemas.microsoft.com/office/drawing/2014/main" id="{AFB470AC-F326-AB99-8725-1A788ABD2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0" y="2181"/>
                <a:ext cx="72" cy="72"/>
              </a:xfrm>
              <a:custGeom>
                <a:avLst/>
                <a:gdLst>
                  <a:gd name="T0" fmla="*/ 0 w 72"/>
                  <a:gd name="T1" fmla="*/ 72 h 72"/>
                  <a:gd name="T2" fmla="*/ 36 w 72"/>
                  <a:gd name="T3" fmla="*/ 0 h 72"/>
                  <a:gd name="T4" fmla="*/ 72 w 72"/>
                  <a:gd name="T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72">
                    <a:moveTo>
                      <a:pt x="0" y="72"/>
                    </a:moveTo>
                    <a:lnTo>
                      <a:pt x="36" y="0"/>
                    </a:lnTo>
                    <a:lnTo>
                      <a:pt x="72" y="72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170">
                <a:extLst>
                  <a:ext uri="{FF2B5EF4-FFF2-40B4-BE49-F238E27FC236}">
                    <a16:creationId xmlns:a16="http://schemas.microsoft.com/office/drawing/2014/main" id="{64AF2450-2C91-9943-8E62-4129BEB7F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" y="2681"/>
                <a:ext cx="75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debounced reset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" name="Oval 171">
                <a:extLst>
                  <a:ext uri="{FF2B5EF4-FFF2-40B4-BE49-F238E27FC236}">
                    <a16:creationId xmlns:a16="http://schemas.microsoft.com/office/drawing/2014/main" id="{76A06DC8-6584-DB5C-6D90-6B3175C56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0" y="2253"/>
                <a:ext cx="63" cy="63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172">
                <a:extLst>
                  <a:ext uri="{FF2B5EF4-FFF2-40B4-BE49-F238E27FC236}">
                    <a16:creationId xmlns:a16="http://schemas.microsoft.com/office/drawing/2014/main" id="{B98AB1BB-10A8-3CE5-6831-B0C251BFB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0" y="2253"/>
                <a:ext cx="63" cy="63"/>
              </a:xfrm>
              <a:prstGeom prst="ellips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173">
                <a:extLst>
                  <a:ext uri="{FF2B5EF4-FFF2-40B4-BE49-F238E27FC236}">
                    <a16:creationId xmlns:a16="http://schemas.microsoft.com/office/drawing/2014/main" id="{402D7D8A-43E0-A0A6-4B27-7E2EF5264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9" y="2672"/>
                <a:ext cx="1262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Line 174">
                <a:extLst>
                  <a:ext uri="{FF2B5EF4-FFF2-40B4-BE49-F238E27FC236}">
                    <a16:creationId xmlns:a16="http://schemas.microsoft.com/office/drawing/2014/main" id="{2816BFBD-02C1-AC16-90A3-ACFDC9829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3" y="2461"/>
                <a:ext cx="0" cy="52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175">
                <a:extLst>
                  <a:ext uri="{FF2B5EF4-FFF2-40B4-BE49-F238E27FC236}">
                    <a16:creationId xmlns:a16="http://schemas.microsoft.com/office/drawing/2014/main" id="{D867ABFA-B127-3209-9597-1A2EF3673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2" y="2440"/>
                <a:ext cx="43" cy="4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176">
                <a:extLst>
                  <a:ext uri="{FF2B5EF4-FFF2-40B4-BE49-F238E27FC236}">
                    <a16:creationId xmlns:a16="http://schemas.microsoft.com/office/drawing/2014/main" id="{CEEF1D5B-EA00-74AA-7424-EA5B0EBA3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8" y="2316"/>
                <a:ext cx="0" cy="35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177">
                <a:extLst>
                  <a:ext uri="{FF2B5EF4-FFF2-40B4-BE49-F238E27FC236}">
                    <a16:creationId xmlns:a16="http://schemas.microsoft.com/office/drawing/2014/main" id="{3891AE08-21AC-B03D-05A1-00F2AC269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3155"/>
                <a:ext cx="18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D41E4C10-24A0-0DBB-C8D9-7C7977A93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3419" y="2347913"/>
              <a:ext cx="742950" cy="333375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CA7B85B-BF53-94C2-C39C-254C6A344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0563" y="3008581"/>
              <a:ext cx="742950" cy="333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58976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0B5D-44BD-F92A-D459-C06EF4C6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Module Description: 4:2 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1B615-6FE7-96BE-AAA3-4A67202597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3:0</m:t>
                        </m:r>
                      </m:sub>
                    </m:sSub>
                  </m:oMath>
                </a14:m>
                <a:r>
                  <a:rPr lang="en-US" dirty="0"/>
                  <a:t>: one-hot input to be encoded</a:t>
                </a:r>
              </a:p>
              <a:p>
                <a:r>
                  <a:rPr lang="en-US" dirty="0"/>
                  <a:t>outputs: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1:0</m:t>
                        </m:r>
                      </m:sub>
                    </m:sSub>
                  </m:oMath>
                </a14:m>
                <a:r>
                  <a:rPr lang="en-US" dirty="0"/>
                  <a:t>: 2-bit encoded output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4:2 encoder takes a one-hot input (numbered 0-3) </a:t>
                </a:r>
                <a:br>
                  <a:rPr lang="en-US" dirty="0"/>
                </a:br>
                <a:r>
                  <a:rPr lang="en-US" dirty="0"/>
                  <a:t>and encodes it to a 2-bit binary number</a:t>
                </a:r>
              </a:p>
              <a:p>
                <a:endParaRPr lang="en-US" dirty="0"/>
              </a:p>
              <a:p>
                <a:r>
                  <a:rPr lang="en-US" dirty="0"/>
                  <a:t>module will be used to encode the one-hot dollar bill input </a:t>
                </a:r>
                <a:br>
                  <a:rPr lang="en-US" dirty="0"/>
                </a:br>
                <a:r>
                  <a:rPr lang="en-US" dirty="0"/>
                  <a:t>to reduce the next-state logic equations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1B615-6FE7-96BE-AAA3-4A6720259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B6298-BE76-DEA0-15A7-FEFCEB13A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EA029-A9EB-21CC-8D1E-6D7BE91AD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60" y="685800"/>
            <a:ext cx="1324928" cy="2195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E530E-6C49-FABB-D40C-80BADC750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960120"/>
            <a:ext cx="3154680" cy="16971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1C2E96-CC6D-E010-8F9F-450C2FF000EB}"/>
              </a:ext>
            </a:extLst>
          </p:cNvPr>
          <p:cNvSpPr/>
          <p:nvPr/>
        </p:nvSpPr>
        <p:spPr bwMode="auto">
          <a:xfrm>
            <a:off x="9460064" y="1703567"/>
            <a:ext cx="1253656" cy="9941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4E846E-0354-9B60-398F-05F34057607C}"/>
                  </a:ext>
                </a:extLst>
              </p:cNvPr>
              <p:cNvSpPr txBox="1"/>
              <p:nvPr/>
            </p:nvSpPr>
            <p:spPr>
              <a:xfrm>
                <a:off x="7010876" y="1234440"/>
                <a:ext cx="96012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4E846E-0354-9B60-398F-05F340576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876" y="1234440"/>
                <a:ext cx="960120" cy="1569660"/>
              </a:xfrm>
              <a:prstGeom prst="rect">
                <a:avLst/>
              </a:prstGeom>
              <a:blipFill>
                <a:blip r:embed="rId5"/>
                <a:stretch>
                  <a:fillRect b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D8FDBC-4F94-5B0B-B487-CFFBF32E4120}"/>
                  </a:ext>
                </a:extLst>
              </p:cNvPr>
              <p:cNvSpPr txBox="1"/>
              <p:nvPr/>
            </p:nvSpPr>
            <p:spPr>
              <a:xfrm>
                <a:off x="10553989" y="1325880"/>
                <a:ext cx="960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D8FDBC-4F94-5B0B-B487-CFFBF32E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989" y="1325880"/>
                <a:ext cx="960120" cy="46166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212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947C-05B3-42FD-8F78-34000CB2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Slide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A008-982B-4868-9075-6E1F6E1E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top-level design</a:t>
            </a:r>
          </a:p>
          <a:p>
            <a:pPr lvl="1"/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modules</a:t>
            </a:r>
          </a:p>
          <a:p>
            <a:pPr lvl="1"/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inputs, outputs as variables</a:t>
            </a:r>
          </a:p>
          <a:p>
            <a:r>
              <a:rPr lang="en-US" dirty="0"/>
              <a:t>finite state machine design</a:t>
            </a:r>
          </a:p>
          <a:p>
            <a:pPr lvl="1"/>
            <a:r>
              <a:rPr lang="en-US" dirty="0"/>
              <a:t>state transition diagram</a:t>
            </a:r>
          </a:p>
          <a:p>
            <a:pPr lvl="1"/>
            <a:r>
              <a:rPr lang="en-US" dirty="0"/>
              <a:t>next-state logic (K-maps and equations)</a:t>
            </a:r>
          </a:p>
          <a:p>
            <a:pPr lvl="1"/>
            <a:r>
              <a:rPr lang="en-US" dirty="0"/>
              <a:t>output logic (K-maps and equations)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DE10-Lite I/O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4AE42-6F44-4975-B544-2B158519F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79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0CB6-11D8-375D-1857-F3E7D660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CE9B-D341-5507-3BEB-5487FAB5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label states, outputs, and transitions (remove this bullet)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D0C9C-EE92-E54E-09F5-8CED172CD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063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2B72CE-567C-5C80-413D-C4E6C94D20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Next State Logic 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2B72CE-567C-5C80-413D-C4E6C94D2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26" t="-1905" b="-1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DEA6F-D111-EE08-578C-BD1799DDB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5800"/>
                <a:ext cx="12192000" cy="6172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sz="1600" dirty="0"/>
              </a:p>
              <a:p>
                <a:r>
                  <a:rPr lang="en-US" dirty="0"/>
                  <a:t>all of these variables should have been defined before in your top-level design section</a:t>
                </a:r>
              </a:p>
              <a:p>
                <a:pPr lvl="1"/>
                <a:r>
                  <a:rPr lang="en-US" dirty="0"/>
                  <a:t>you must properly use subscripts and superscripts</a:t>
                </a:r>
              </a:p>
              <a:p>
                <a:pPr lvl="1"/>
                <a:r>
                  <a:rPr lang="en-US" dirty="0"/>
                  <a:t>you must not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for an AND operation, </a:t>
                </a:r>
                <a:br>
                  <a:rPr lang="en-US" dirty="0"/>
                </a:br>
                <a:r>
                  <a:rPr lang="en-US" dirty="0"/>
                  <a:t>rather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or it is implied without an operator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DEA6F-D111-EE08-578C-BD1799DDB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0"/>
                <a:ext cx="12192000" cy="617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1F25F-3B09-6DA0-DD6C-73E01A4B9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9FC797-F996-5DD0-9B4F-8A783BE52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79956"/>
              </p:ext>
            </p:extLst>
          </p:nvPr>
        </p:nvGraphicFramePr>
        <p:xfrm>
          <a:off x="2315155" y="1387376"/>
          <a:ext cx="2971800" cy="277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133679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70651621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88225596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347904745"/>
                    </a:ext>
                  </a:extLst>
                </a:gridCol>
              </a:tblGrid>
              <a:tr h="6940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9006"/>
                  </a:ext>
                </a:extLst>
              </a:tr>
              <a:tr h="6940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37723"/>
                  </a:ext>
                </a:extLst>
              </a:tr>
              <a:tr h="6940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723912"/>
                  </a:ext>
                </a:extLst>
              </a:tr>
              <a:tr h="6940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5726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738AD3-BE35-DEA5-F79C-D14D4DE3B739}"/>
              </a:ext>
            </a:extLst>
          </p:cNvPr>
          <p:cNvCxnSpPr/>
          <p:nvPr/>
        </p:nvCxnSpPr>
        <p:spPr bwMode="auto">
          <a:xfrm flipH="1" flipV="1">
            <a:off x="1903675" y="975896"/>
            <a:ext cx="411480" cy="411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50A3DB-E971-DCA0-0A0A-A06D2B15108A}"/>
                  </a:ext>
                </a:extLst>
              </p:cNvPr>
              <p:cNvSpPr txBox="1"/>
              <p:nvPr/>
            </p:nvSpPr>
            <p:spPr>
              <a:xfrm>
                <a:off x="1422621" y="1035531"/>
                <a:ext cx="868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50A3DB-E971-DCA0-0A0A-A06D2B15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21" y="1035531"/>
                <a:ext cx="86868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69BCD-3319-BB88-4CDA-839D9DA49F57}"/>
                  </a:ext>
                </a:extLst>
              </p:cNvPr>
              <p:cNvSpPr txBox="1"/>
              <p:nvPr/>
            </p:nvSpPr>
            <p:spPr>
              <a:xfrm>
                <a:off x="1880815" y="839363"/>
                <a:ext cx="868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69BCD-3319-BB88-4CDA-839D9DA49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815" y="839363"/>
                <a:ext cx="86868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49FBA7-A13C-C3B3-07AB-EBE045E578E5}"/>
                  </a:ext>
                </a:extLst>
              </p:cNvPr>
              <p:cNvSpPr txBox="1"/>
              <p:nvPr/>
            </p:nvSpPr>
            <p:spPr>
              <a:xfrm>
                <a:off x="3258710" y="653815"/>
                <a:ext cx="868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49FBA7-A13C-C3B3-07AB-EBE045E5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710" y="653815"/>
                <a:ext cx="8686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D983FF-4033-7B19-DABB-8810ECAD4547}"/>
                  </a:ext>
                </a:extLst>
              </p:cNvPr>
              <p:cNvSpPr txBox="1"/>
              <p:nvPr/>
            </p:nvSpPr>
            <p:spPr>
              <a:xfrm>
                <a:off x="2394668" y="1065550"/>
                <a:ext cx="2904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00           01          11           10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D983FF-4033-7B19-DABB-8810ECAD4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68" y="1065550"/>
                <a:ext cx="29042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963EBF-235C-3D5E-0221-051F85A279D8}"/>
                  </a:ext>
                </a:extLst>
              </p:cNvPr>
              <p:cNvSpPr txBox="1"/>
              <p:nvPr/>
            </p:nvSpPr>
            <p:spPr>
              <a:xfrm>
                <a:off x="1903675" y="1523909"/>
                <a:ext cx="41148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963EBF-235C-3D5E-0221-051F85A27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675" y="1523909"/>
                <a:ext cx="411480" cy="2523768"/>
              </a:xfrm>
              <a:prstGeom prst="rect">
                <a:avLst/>
              </a:prstGeom>
              <a:blipFill>
                <a:blip r:embed="rId8"/>
                <a:stretch>
                  <a:fillRect r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E5A782CD-E7B1-8DC4-A94E-686EBE331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16443"/>
              </p:ext>
            </p:extLst>
          </p:nvPr>
        </p:nvGraphicFramePr>
        <p:xfrm>
          <a:off x="6461760" y="1389364"/>
          <a:ext cx="2971800" cy="277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133679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70651621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88225596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347904745"/>
                    </a:ext>
                  </a:extLst>
                </a:gridCol>
              </a:tblGrid>
              <a:tr h="6940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9006"/>
                  </a:ext>
                </a:extLst>
              </a:tr>
              <a:tr h="6940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37723"/>
                  </a:ext>
                </a:extLst>
              </a:tr>
              <a:tr h="6940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723912"/>
                  </a:ext>
                </a:extLst>
              </a:tr>
              <a:tr h="6940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205" marR="78205" marT="39103" marB="39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57262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4E5239-E120-03AA-5E0F-5179B7ECB7DF}"/>
              </a:ext>
            </a:extLst>
          </p:cNvPr>
          <p:cNvCxnSpPr/>
          <p:nvPr/>
        </p:nvCxnSpPr>
        <p:spPr bwMode="auto">
          <a:xfrm flipH="1" flipV="1">
            <a:off x="6050280" y="977884"/>
            <a:ext cx="411480" cy="411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834CA5-2B14-B35A-C377-9D7E78FBD629}"/>
                  </a:ext>
                </a:extLst>
              </p:cNvPr>
              <p:cNvSpPr txBox="1"/>
              <p:nvPr/>
            </p:nvSpPr>
            <p:spPr>
              <a:xfrm>
                <a:off x="5569226" y="1037519"/>
                <a:ext cx="868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834CA5-2B14-B35A-C377-9D7E78FBD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226" y="1037519"/>
                <a:ext cx="8686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7AF111-A4AE-6A6D-C49D-502D4650DE52}"/>
                  </a:ext>
                </a:extLst>
              </p:cNvPr>
              <p:cNvSpPr txBox="1"/>
              <p:nvPr/>
            </p:nvSpPr>
            <p:spPr>
              <a:xfrm>
                <a:off x="6027420" y="841351"/>
                <a:ext cx="868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7AF111-A4AE-6A6D-C49D-502D4650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420" y="841351"/>
                <a:ext cx="86868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CB42FA-5F6F-D7AC-FB20-1E55BF8D73E8}"/>
                  </a:ext>
                </a:extLst>
              </p:cNvPr>
              <p:cNvSpPr txBox="1"/>
              <p:nvPr/>
            </p:nvSpPr>
            <p:spPr>
              <a:xfrm>
                <a:off x="7405315" y="655803"/>
                <a:ext cx="868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CB42FA-5F6F-D7AC-FB20-1E55BF8D7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315" y="655803"/>
                <a:ext cx="868680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DF3C28-0E1D-BE14-DB6C-CBB942E35297}"/>
                  </a:ext>
                </a:extLst>
              </p:cNvPr>
              <p:cNvSpPr txBox="1"/>
              <p:nvPr/>
            </p:nvSpPr>
            <p:spPr>
              <a:xfrm>
                <a:off x="6541273" y="1067538"/>
                <a:ext cx="2904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00           01          11           10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DF3C28-0E1D-BE14-DB6C-CBB942E3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273" y="1067538"/>
                <a:ext cx="290421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1B7321-3EE0-2EBC-20DD-1E3C5B29EEA4}"/>
                  </a:ext>
                </a:extLst>
              </p:cNvPr>
              <p:cNvSpPr txBox="1"/>
              <p:nvPr/>
            </p:nvSpPr>
            <p:spPr>
              <a:xfrm>
                <a:off x="6050280" y="1525897"/>
                <a:ext cx="418769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1B7321-3EE0-2EBC-20DD-1E3C5B29E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80" y="1525897"/>
                <a:ext cx="418769" cy="2523768"/>
              </a:xfrm>
              <a:prstGeom prst="rect">
                <a:avLst/>
              </a:prstGeom>
              <a:blipFill>
                <a:blip r:embed="rId13"/>
                <a:stretch>
                  <a:fillRect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D5E7343-3D9E-8DF1-D309-72DFC1B51530}"/>
              </a:ext>
            </a:extLst>
          </p:cNvPr>
          <p:cNvSpPr/>
          <p:nvPr/>
        </p:nvSpPr>
        <p:spPr bwMode="auto">
          <a:xfrm>
            <a:off x="2394668" y="1434882"/>
            <a:ext cx="2755127" cy="59257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CE4AAF-33DC-5885-B078-68B6FDE3A1A6}"/>
              </a:ext>
            </a:extLst>
          </p:cNvPr>
          <p:cNvSpPr/>
          <p:nvPr/>
        </p:nvSpPr>
        <p:spPr bwMode="auto">
          <a:xfrm>
            <a:off x="2463248" y="1489686"/>
            <a:ext cx="1223507" cy="1223060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C889FC-433F-7162-AF81-523A9E66EED3}"/>
              </a:ext>
            </a:extLst>
          </p:cNvPr>
          <p:cNvSpPr/>
          <p:nvPr/>
        </p:nvSpPr>
        <p:spPr bwMode="auto">
          <a:xfrm>
            <a:off x="6547237" y="1449612"/>
            <a:ext cx="1223507" cy="1223060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AACE797D-B091-B9DF-A14D-C688198CCDC0}"/>
              </a:ext>
            </a:extLst>
          </p:cNvPr>
          <p:cNvSpPr/>
          <p:nvPr/>
        </p:nvSpPr>
        <p:spPr bwMode="auto">
          <a:xfrm rot="5400000">
            <a:off x="2698701" y="991902"/>
            <a:ext cx="684015" cy="1292083"/>
          </a:xfrm>
          <a:prstGeom prst="rightBracke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11155389-5F68-07A3-51F7-EDCA3804B9AA}"/>
              </a:ext>
            </a:extLst>
          </p:cNvPr>
          <p:cNvSpPr/>
          <p:nvPr/>
        </p:nvSpPr>
        <p:spPr bwMode="auto">
          <a:xfrm rot="16200000">
            <a:off x="2698700" y="3265446"/>
            <a:ext cx="684015" cy="1292083"/>
          </a:xfrm>
          <a:prstGeom prst="rightBracke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832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947C-05B3-42FD-8F78-34000CB2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Slide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A008-982B-4868-9075-6E1F6E1E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top-level design</a:t>
            </a:r>
          </a:p>
          <a:p>
            <a:pPr lvl="1"/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modules</a:t>
            </a:r>
          </a:p>
          <a:p>
            <a:pPr lvl="1"/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inputs, outputs as variables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finite state machine design</a:t>
            </a:r>
          </a:p>
          <a:p>
            <a:pPr lvl="1"/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state transition diagram</a:t>
            </a:r>
          </a:p>
          <a:p>
            <a:pPr lvl="1"/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next-state logic (K-maps and equations)</a:t>
            </a:r>
          </a:p>
          <a:p>
            <a:pPr lvl="1"/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output logic (K-maps and equations)</a:t>
            </a:r>
          </a:p>
          <a:p>
            <a:r>
              <a:rPr lang="en-US" dirty="0"/>
              <a:t>DE10-Lite</a:t>
            </a:r>
          </a:p>
          <a:p>
            <a:pPr lvl="1"/>
            <a:r>
              <a:rPr lang="en-US" dirty="0"/>
              <a:t>RTL view</a:t>
            </a:r>
          </a:p>
          <a:p>
            <a:pPr lvl="1"/>
            <a:r>
              <a:rPr lang="en-US" dirty="0"/>
              <a:t>inputs and outputs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4AE42-6F44-4975-B544-2B158519F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984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150E-FFCC-2D3F-31C3-12A309EE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DE-10 Lite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4E5C-DBA4-1B7D-8B0D-64B236CB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your top-level design to DE-10 board</a:t>
            </a:r>
          </a:p>
          <a:p>
            <a:pPr lvl="1"/>
            <a:r>
              <a:rPr lang="en-US" dirty="0"/>
              <a:t>create your own table of inputs to outputs using your variable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8EB1F-9A1B-E4F4-FB43-A1EDEF006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6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SU">
  <a:themeElements>
    <a:clrScheme name="SDSU">
      <a:dk1>
        <a:srgbClr val="0F4B97"/>
      </a:dk1>
      <a:lt1>
        <a:srgbClr val="FFFFFF"/>
      </a:lt1>
      <a:dk2>
        <a:srgbClr val="021E47"/>
      </a:dk2>
      <a:lt2>
        <a:srgbClr val="FBD500"/>
      </a:lt2>
      <a:accent1>
        <a:srgbClr val="DBB000"/>
      </a:accent1>
      <a:accent2>
        <a:srgbClr val="FFCC00"/>
      </a:accent2>
      <a:accent3>
        <a:srgbClr val="FEF6C0"/>
      </a:accent3>
      <a:accent4>
        <a:srgbClr val="D5E2F6"/>
      </a:accent4>
      <a:accent5>
        <a:srgbClr val="FFFFFF"/>
      </a:accent5>
      <a:accent6>
        <a:srgbClr val="FFFFFF"/>
      </a:accent6>
      <a:hlink>
        <a:srgbClr val="021E47"/>
      </a:hlink>
      <a:folHlink>
        <a:srgbClr val="D5E2F6"/>
      </a:folHlink>
    </a:clrScheme>
    <a:fontScheme name="11_purdue-jkk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urdue-jk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CSU</Template>
  <TotalTime>27683</TotalTime>
  <Words>526</Words>
  <Application>Microsoft Office PowerPoint</Application>
  <PresentationFormat>Widescreen</PresentationFormat>
  <Paragraphs>219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Marlett</vt:lpstr>
      <vt:lpstr>CSU</vt:lpstr>
      <vt:lpstr>EE245 Project 1 Design: Give Your Project a Descriptive Title</vt:lpstr>
      <vt:lpstr>Required Slide Sections</vt:lpstr>
      <vt:lpstr>Example Top-Level Design</vt:lpstr>
      <vt:lpstr>Example Module Description: 4:2 Encoder</vt:lpstr>
      <vt:lpstr>Required Slide Sections</vt:lpstr>
      <vt:lpstr>State Transition Diagram</vt:lpstr>
      <vt:lpstr>Example Next State Logic Equation: S_2^∗</vt:lpstr>
      <vt:lpstr>Required Slide Sections</vt:lpstr>
      <vt:lpstr>DE-10 Lite Inputs and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Galipeau, James</cp:lastModifiedBy>
  <cp:revision>2027</cp:revision>
  <cp:lastPrinted>2020-01-13T15:48:13Z</cp:lastPrinted>
  <dcterms:created xsi:type="dcterms:W3CDTF">2006-08-16T00:00:00Z</dcterms:created>
  <dcterms:modified xsi:type="dcterms:W3CDTF">2023-09-26T15:49:31Z</dcterms:modified>
</cp:coreProperties>
</file>