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1" r:id="rId5"/>
    <p:sldId id="259" r:id="rId6"/>
    <p:sldId id="260"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89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14433-DA72-4417-AF72-DC97E4062AFE}" type="datetimeFigureOut">
              <a:rPr lang="ru-RU" smtClean="0"/>
              <a:t>23.03.2021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C4D33-C5E8-4B3D-B304-D502EBE29E42}" type="slidenum">
              <a:rPr lang="ru-RU" smtClean="0"/>
              <a:t>‹#›</a:t>
            </a:fld>
            <a:endParaRPr lang="ru-RU"/>
          </a:p>
        </p:txBody>
      </p:sp>
    </p:spTree>
    <p:extLst>
      <p:ext uri="{BB962C8B-B14F-4D97-AF65-F5344CB8AC3E}">
        <p14:creationId xmlns:p14="http://schemas.microsoft.com/office/powerpoint/2010/main" val="141298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Академик Леонид Витальевич Канторович (1912—1986) — основоположник линейного программирования, единственный советский лауреат Нобелевской премии в области экономики*. Он создал математические и вычислительные методы в экономике, назвав их “экономическая кибернетика”, и впервые установил взаимную зависимость оптимальных систем цен и оптимальных производственных и управленческих решений.</a:t>
            </a:r>
            <a:endParaRPr lang="ru-RU" dirty="0"/>
          </a:p>
        </p:txBody>
      </p:sp>
      <p:sp>
        <p:nvSpPr>
          <p:cNvPr id="4" name="Номер слайда 3"/>
          <p:cNvSpPr>
            <a:spLocks noGrp="1"/>
          </p:cNvSpPr>
          <p:nvPr>
            <p:ph type="sldNum" sz="quarter" idx="10"/>
          </p:nvPr>
        </p:nvSpPr>
        <p:spPr/>
        <p:txBody>
          <a:bodyPr/>
          <a:lstStyle/>
          <a:p>
            <a:fld id="{B41C4D33-C5E8-4B3D-B304-D502EBE29E42}" type="slidenum">
              <a:rPr lang="ru-RU" smtClean="0"/>
              <a:t>2</a:t>
            </a:fld>
            <a:endParaRPr lang="ru-RU"/>
          </a:p>
        </p:txBody>
      </p:sp>
    </p:spTree>
    <p:extLst>
      <p:ext uri="{BB962C8B-B14F-4D97-AF65-F5344CB8AC3E}">
        <p14:creationId xmlns:p14="http://schemas.microsoft.com/office/powerpoint/2010/main" val="733626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Канторович развивал взгляды П. Л. Чебышева на математику как единую дисциплину с особой ролью в развитии науки, техники, производства и экономики.</a:t>
            </a:r>
          </a:p>
          <a:p>
            <a:r>
              <a:rPr lang="ru-RU" sz="1200" kern="1200" dirty="0" smtClean="0">
                <a:solidFill>
                  <a:schemeClr val="tx1"/>
                </a:solidFill>
                <a:effectLst/>
                <a:latin typeface="+mn-lt"/>
                <a:ea typeface="+mn-ea"/>
                <a:cs typeface="+mn-cs"/>
              </a:rPr>
              <a:t>Заслуга Канторовича состоит в том, что он предложил математический метод поиска оптимального варианта распределения ресурсов. Решая конкретную задачу достижения наибольшей производительности при загрузке оборудования предприятия, производящего фанеру, ученый разработал метод, получивший название метода линейного программирования. Тем самым был открыт новый раздел в математике, получивший распространение в экономической практике, способствовавший развитию и использованию электронно-вычислительной техники.</a:t>
            </a:r>
          </a:p>
          <a:p>
            <a:r>
              <a:rPr lang="ru-RU" sz="1200" kern="1200" dirty="0" smtClean="0">
                <a:solidFill>
                  <a:schemeClr val="tx1"/>
                </a:solidFill>
                <a:effectLst/>
                <a:latin typeface="+mn-lt"/>
                <a:ea typeface="+mn-ea"/>
                <a:cs typeface="+mn-cs"/>
              </a:rPr>
              <a:t>В 1939 году Леонид Канторович опубликовал работу «Математические методы организации и планирования производства», в которой сформулировал новый класс экстремальных задач с ограничениями и разработал эффективный метод их решения, таким образом были заложены основы линейного программирования.</a:t>
            </a:r>
          </a:p>
          <a:p>
            <a:r>
              <a:rPr lang="ru-RU" sz="1200" kern="1200" dirty="0" smtClean="0">
                <a:solidFill>
                  <a:schemeClr val="tx1"/>
                </a:solidFill>
                <a:effectLst/>
                <a:latin typeface="+mn-lt"/>
                <a:ea typeface="+mn-ea"/>
                <a:cs typeface="+mn-cs"/>
              </a:rPr>
              <a:t>Изучение подобных задач привело к созданию новой научной дисциплины линейного программирования и открыло новый этап в развитии экономико-математических методов.</a:t>
            </a:r>
          </a:p>
          <a:p>
            <a:endParaRPr lang="ru-RU" dirty="0"/>
          </a:p>
        </p:txBody>
      </p:sp>
      <p:sp>
        <p:nvSpPr>
          <p:cNvPr id="4" name="Номер слайда 3"/>
          <p:cNvSpPr>
            <a:spLocks noGrp="1"/>
          </p:cNvSpPr>
          <p:nvPr>
            <p:ph type="sldNum" sz="quarter" idx="10"/>
          </p:nvPr>
        </p:nvSpPr>
        <p:spPr/>
        <p:txBody>
          <a:bodyPr/>
          <a:lstStyle/>
          <a:p>
            <a:fld id="{B41C4D33-C5E8-4B3D-B304-D502EBE29E42}" type="slidenum">
              <a:rPr lang="ru-RU" smtClean="0"/>
              <a:t>3</a:t>
            </a:fld>
            <a:endParaRPr lang="ru-RU"/>
          </a:p>
        </p:txBody>
      </p:sp>
    </p:spTree>
    <p:extLst>
      <p:ext uri="{BB962C8B-B14F-4D97-AF65-F5344CB8AC3E}">
        <p14:creationId xmlns:p14="http://schemas.microsoft.com/office/powerpoint/2010/main" val="2145738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Для решения задачи на оптимум Канторович использовал метод последовательных приближений, последовательного составления вариантов с выбором наилучшего в соответствии с условиями задачи. Линейное программирование – это программное распределение ограниченных ресурсов наилучшим способом в соответствии с поставленными целями. Линейное программирование изучают десятки тысяч людей во всем мире. Под этим термином скрывается колоссальный раздел науки, посвященный линейным оптимизационным моделям. </a:t>
            </a:r>
          </a:p>
        </p:txBody>
      </p:sp>
      <p:sp>
        <p:nvSpPr>
          <p:cNvPr id="4" name="Номер слайда 3"/>
          <p:cNvSpPr>
            <a:spLocks noGrp="1"/>
          </p:cNvSpPr>
          <p:nvPr>
            <p:ph type="sldNum" sz="quarter" idx="10"/>
          </p:nvPr>
        </p:nvSpPr>
        <p:spPr/>
        <p:txBody>
          <a:bodyPr/>
          <a:lstStyle/>
          <a:p>
            <a:fld id="{B41C4D33-C5E8-4B3D-B304-D502EBE29E42}" type="slidenum">
              <a:rPr lang="ru-RU" smtClean="0"/>
              <a:t>4</a:t>
            </a:fld>
            <a:endParaRPr lang="ru-RU"/>
          </a:p>
        </p:txBody>
      </p:sp>
    </p:spTree>
    <p:extLst>
      <p:ext uri="{BB962C8B-B14F-4D97-AF65-F5344CB8AC3E}">
        <p14:creationId xmlns:p14="http://schemas.microsoft.com/office/powerpoint/2010/main" val="3442644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Обобщив «фанерный» опыт, в 1939 г. Канторович опубликовал работу «Математические методы организации и планирования производства». В ней впервые в истории были сформулированы принципы планирования и построения производственного процесса на основе математических моделей.</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Автор показал, что все экономические проблемы распределения могут рассматриваться как проблемы максимизации при многочисленных ограничителях и могут быть решены с помощью линейного программирования. В результате предприятие минимизировало расходы и добивалось максимальной экономической эффективности.</a:t>
            </a:r>
            <a:endParaRPr lang="ru-RU" dirty="0"/>
          </a:p>
        </p:txBody>
      </p:sp>
      <p:sp>
        <p:nvSpPr>
          <p:cNvPr id="4" name="Номер слайда 3"/>
          <p:cNvSpPr>
            <a:spLocks noGrp="1"/>
          </p:cNvSpPr>
          <p:nvPr>
            <p:ph type="sldNum" sz="quarter" idx="10"/>
          </p:nvPr>
        </p:nvSpPr>
        <p:spPr/>
        <p:txBody>
          <a:bodyPr/>
          <a:lstStyle/>
          <a:p>
            <a:fld id="{B41C4D33-C5E8-4B3D-B304-D502EBE29E42}" type="slidenum">
              <a:rPr lang="ru-RU" smtClean="0"/>
              <a:t>5</a:t>
            </a:fld>
            <a:endParaRPr lang="ru-RU"/>
          </a:p>
        </p:txBody>
      </p:sp>
    </p:spTree>
    <p:extLst>
      <p:ext uri="{BB962C8B-B14F-4D97-AF65-F5344CB8AC3E}">
        <p14:creationId xmlns:p14="http://schemas.microsoft.com/office/powerpoint/2010/main" val="1546121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Сам термин «линейное программирование» был предложен в 1951 году американским экономистом Т. </a:t>
            </a:r>
            <a:r>
              <a:rPr lang="ru-RU" sz="1200" kern="1200" dirty="0" err="1" smtClean="0">
                <a:solidFill>
                  <a:schemeClr val="tx1"/>
                </a:solidFill>
                <a:effectLst/>
                <a:latin typeface="+mn-lt"/>
                <a:ea typeface="+mn-ea"/>
                <a:cs typeface="+mn-cs"/>
              </a:rPr>
              <a:t>Купмансом</a:t>
            </a:r>
            <a:r>
              <a:rPr lang="ru-RU" sz="1200" kern="1200" dirty="0" smtClean="0">
                <a:solidFill>
                  <a:schemeClr val="tx1"/>
                </a:solidFill>
                <a:effectLst/>
                <a:latin typeface="+mn-lt"/>
                <a:ea typeface="+mn-ea"/>
                <a:cs typeface="+mn-cs"/>
              </a:rPr>
              <a:t>. За разработку метода линейного программирования или, как сказано в дипломе Шведской академии наук, за «вклад в теорию оптимального распределения ресурсов </a:t>
            </a:r>
            <a:r>
              <a:rPr lang="ru-RU" sz="1200" kern="1200" dirty="0" err="1" smtClean="0">
                <a:solidFill>
                  <a:schemeClr val="tx1"/>
                </a:solidFill>
                <a:effectLst/>
                <a:latin typeface="+mn-lt"/>
                <a:ea typeface="+mn-ea"/>
                <a:cs typeface="+mn-cs"/>
              </a:rPr>
              <a:t>Л.В.Канторович</a:t>
            </a:r>
            <a:r>
              <a:rPr lang="ru-RU" sz="1200" kern="1200" dirty="0" smtClean="0">
                <a:solidFill>
                  <a:schemeClr val="tx1"/>
                </a:solidFill>
                <a:effectLst/>
                <a:latin typeface="+mn-lt"/>
                <a:ea typeface="+mn-ea"/>
                <a:cs typeface="+mn-cs"/>
              </a:rPr>
              <a:t> был удостоен Нобелевской премии по экономике (1975). Премия была присуждена ему совместно с американским экономистом </a:t>
            </a:r>
            <a:r>
              <a:rPr lang="ru-RU" sz="1200" kern="1200" dirty="0" err="1" smtClean="0">
                <a:solidFill>
                  <a:schemeClr val="tx1"/>
                </a:solidFill>
                <a:effectLst/>
                <a:latin typeface="+mn-lt"/>
                <a:ea typeface="+mn-ea"/>
                <a:cs typeface="+mn-cs"/>
              </a:rPr>
              <a:t>Тьяллингом</a:t>
            </a:r>
            <a:r>
              <a:rPr lang="ru-RU" sz="1200" kern="1200" dirty="0" smtClean="0">
                <a:solidFill>
                  <a:schemeClr val="tx1"/>
                </a:solidFill>
                <a:effectLst/>
                <a:latin typeface="+mn-lt"/>
                <a:ea typeface="+mn-ea"/>
                <a:cs typeface="+mn-cs"/>
              </a:rPr>
              <a:t> Чарльзом </a:t>
            </a:r>
            <a:r>
              <a:rPr lang="ru-RU" sz="1200" kern="1200" dirty="0" err="1" smtClean="0">
                <a:solidFill>
                  <a:schemeClr val="tx1"/>
                </a:solidFill>
                <a:effectLst/>
                <a:latin typeface="+mn-lt"/>
                <a:ea typeface="+mn-ea"/>
                <a:cs typeface="+mn-cs"/>
              </a:rPr>
              <a:t>Купмансом</a:t>
            </a:r>
            <a:r>
              <a:rPr lang="ru-RU" sz="1200" kern="1200" dirty="0" smtClean="0">
                <a:solidFill>
                  <a:schemeClr val="tx1"/>
                </a:solidFill>
                <a:effectLst/>
                <a:latin typeface="+mn-lt"/>
                <a:ea typeface="+mn-ea"/>
                <a:cs typeface="+mn-cs"/>
              </a:rPr>
              <a:t>, который несколько позже, независимо от Канторовича, предложил сходную методологию.</a:t>
            </a:r>
          </a:p>
          <a:p>
            <a:r>
              <a:rPr lang="ru-RU" sz="1200" kern="1200" dirty="0" smtClean="0">
                <a:solidFill>
                  <a:schemeClr val="tx1"/>
                </a:solidFill>
                <a:effectLst/>
                <a:latin typeface="+mn-lt"/>
                <a:ea typeface="+mn-ea"/>
                <a:cs typeface="+mn-cs"/>
              </a:rPr>
              <a:t>Для любой задачи линейного программирования существует сопряженная ей, или двойственная задача. Если прямая задача заключается в минимизации целевой функции, то двойственная - в максимизации. Двойственные оценки дают принципиальную возможность соизмерять не только ценовые, затратные показатели, но и полезности. При этом двойственные, взаимосвязанные оценки соответствуют конкретным условиям. Если изменяются условия, меняются оценки. </a:t>
            </a:r>
            <a:r>
              <a:rPr lang="ru-RU" sz="1200" kern="1200" smtClean="0">
                <a:solidFill>
                  <a:schemeClr val="tx1"/>
                </a:solidFill>
                <a:effectLst/>
                <a:latin typeface="+mn-lt"/>
                <a:ea typeface="+mn-ea"/>
                <a:cs typeface="+mn-cs"/>
              </a:rPr>
              <a:t>В известной мере поиск оптимума - это определение общественно необходимых затрат, учитывающих, с одной стороны, трудовые, стоимостные затраты, а с другой-общественные потребности, полезности продукта для потребителей.</a:t>
            </a:r>
          </a:p>
          <a:p>
            <a:endParaRPr lang="ru-RU"/>
          </a:p>
        </p:txBody>
      </p:sp>
      <p:sp>
        <p:nvSpPr>
          <p:cNvPr id="4" name="Номер слайда 3"/>
          <p:cNvSpPr>
            <a:spLocks noGrp="1"/>
          </p:cNvSpPr>
          <p:nvPr>
            <p:ph type="sldNum" sz="quarter" idx="10"/>
          </p:nvPr>
        </p:nvSpPr>
        <p:spPr/>
        <p:txBody>
          <a:bodyPr/>
          <a:lstStyle/>
          <a:p>
            <a:fld id="{B41C4D33-C5E8-4B3D-B304-D502EBE29E42}" type="slidenum">
              <a:rPr lang="ru-RU" smtClean="0"/>
              <a:t>6</a:t>
            </a:fld>
            <a:endParaRPr lang="ru-RU"/>
          </a:p>
        </p:txBody>
      </p:sp>
    </p:spTree>
    <p:extLst>
      <p:ext uri="{BB962C8B-B14F-4D97-AF65-F5344CB8AC3E}">
        <p14:creationId xmlns:p14="http://schemas.microsoft.com/office/powerpoint/2010/main" val="51298245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26D9FC0-1108-433C-A933-C6A9B8356383}" type="datetimeFigureOut">
              <a:rPr lang="ru-RU" smtClean="0"/>
              <a:t>23.03.2021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8A1BAA-8B8B-44D5-B036-A63905A0CB16}" type="slidenum">
              <a:rPr lang="ru-RU" smtClean="0"/>
              <a:t>‹#›</a:t>
            </a:fld>
            <a:endParaRPr lang="ru-RU"/>
          </a:p>
        </p:txBody>
      </p:sp>
    </p:spTree>
    <p:extLst>
      <p:ext uri="{BB962C8B-B14F-4D97-AF65-F5344CB8AC3E}">
        <p14:creationId xmlns:p14="http://schemas.microsoft.com/office/powerpoint/2010/main" val="252897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26D9FC0-1108-433C-A933-C6A9B8356383}" type="datetimeFigureOut">
              <a:rPr lang="ru-RU" smtClean="0"/>
              <a:t>23.03.2021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132412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26D9FC0-1108-433C-A933-C6A9B8356383}" type="datetimeFigureOut">
              <a:rPr lang="ru-RU" smtClean="0"/>
              <a:t>23.03.2021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135863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26D9FC0-1108-433C-A933-C6A9B8356383}" type="datetimeFigureOut">
              <a:rPr lang="ru-RU" smtClean="0"/>
              <a:t>23.03.2021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148286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A26D9FC0-1108-433C-A933-C6A9B8356383}" type="datetimeFigureOut">
              <a:rPr lang="ru-RU" smtClean="0"/>
              <a:t>23.03.2021</a:t>
            </a:fld>
            <a:endParaRPr lang="ru-RU"/>
          </a:p>
        </p:txBody>
      </p:sp>
      <p:sp>
        <p:nvSpPr>
          <p:cNvPr id="5" name="Footer Placeholder 4"/>
          <p:cNvSpPr>
            <a:spLocks noGrp="1"/>
          </p:cNvSpPr>
          <p:nvPr>
            <p:ph type="ftr" sz="quarter" idx="11"/>
          </p:nvPr>
        </p:nvSpPr>
        <p:spPr>
          <a:xfrm>
            <a:off x="2182708" y="6272784"/>
            <a:ext cx="6327648" cy="365125"/>
          </a:xfrm>
        </p:spPr>
        <p:txBody>
          <a:bodyPr/>
          <a:lstStyle/>
          <a:p>
            <a:endParaRPr lang="ru-RU"/>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8A1BAA-8B8B-44D5-B036-A63905A0CB16}" type="slidenum">
              <a:rPr lang="ru-RU" smtClean="0"/>
              <a:t>‹#›</a:t>
            </a:fld>
            <a:endParaRPr lang="ru-RU"/>
          </a:p>
        </p:txBody>
      </p:sp>
    </p:spTree>
    <p:extLst>
      <p:ext uri="{BB962C8B-B14F-4D97-AF65-F5344CB8AC3E}">
        <p14:creationId xmlns:p14="http://schemas.microsoft.com/office/powerpoint/2010/main" val="337368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26D9FC0-1108-433C-A933-C6A9B8356383}" type="datetimeFigureOut">
              <a:rPr lang="ru-RU" smtClean="0"/>
              <a:t>23.03.2021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67382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26D9FC0-1108-433C-A933-C6A9B8356383}" type="datetimeFigureOut">
              <a:rPr lang="ru-RU" smtClean="0"/>
              <a:t>23.03.2021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335115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26D9FC0-1108-433C-A933-C6A9B8356383}" type="datetimeFigureOut">
              <a:rPr lang="ru-RU" smtClean="0"/>
              <a:t>23.03.2021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139669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D9FC0-1108-433C-A933-C6A9B8356383}" type="datetimeFigureOut">
              <a:rPr lang="ru-RU" smtClean="0"/>
              <a:t>23.03.2021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243469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26D9FC0-1108-433C-A933-C6A9B8356383}" type="datetimeFigureOut">
              <a:rPr lang="ru-RU" smtClean="0"/>
              <a:t>23.03.2021</a:t>
            </a:fld>
            <a:endParaRPr lang="ru-RU"/>
          </a:p>
        </p:txBody>
      </p:sp>
      <p:sp>
        <p:nvSpPr>
          <p:cNvPr id="6" name="Footer Placeholder 5"/>
          <p:cNvSpPr>
            <a:spLocks noGrp="1"/>
          </p:cNvSpPr>
          <p:nvPr>
            <p:ph type="ftr" sz="quarter" idx="11"/>
          </p:nvPr>
        </p:nvSpPr>
        <p:spPr/>
        <p:txBody>
          <a:bodyPr/>
          <a:lstStyle/>
          <a:p>
            <a:endParaRPr lang="ru-RU"/>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312481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26D9FC0-1108-433C-A933-C6A9B8356383}" type="datetimeFigureOut">
              <a:rPr lang="ru-RU" smtClean="0"/>
              <a:t>23.03.2021</a:t>
            </a:fld>
            <a:endParaRPr lang="ru-RU"/>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8A1BAA-8B8B-44D5-B036-A63905A0CB16}" type="slidenum">
              <a:rPr lang="ru-RU" smtClean="0"/>
              <a:t>‹#›</a:t>
            </a:fld>
            <a:endParaRPr lang="ru-RU"/>
          </a:p>
        </p:txBody>
      </p:sp>
    </p:spTree>
    <p:extLst>
      <p:ext uri="{BB962C8B-B14F-4D97-AF65-F5344CB8AC3E}">
        <p14:creationId xmlns:p14="http://schemas.microsoft.com/office/powerpoint/2010/main" val="172334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26D9FC0-1108-433C-A933-C6A9B8356383}" type="datetimeFigureOut">
              <a:rPr lang="ru-RU" smtClean="0"/>
              <a:t>23.03.2021</a:t>
            </a:fld>
            <a:endParaRPr lang="ru-RU"/>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8A1BAA-8B8B-44D5-B036-A63905A0CB16}" type="slidenum">
              <a:rPr lang="ru-RU" smtClean="0"/>
              <a:t>‹#›</a:t>
            </a:fld>
            <a:endParaRPr lang="ru-RU"/>
          </a:p>
        </p:txBody>
      </p:sp>
    </p:spTree>
    <p:extLst>
      <p:ext uri="{BB962C8B-B14F-4D97-AF65-F5344CB8AC3E}">
        <p14:creationId xmlns:p14="http://schemas.microsoft.com/office/powerpoint/2010/main" val="389962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71361" y="2090058"/>
            <a:ext cx="10441668" cy="1637620"/>
          </a:xfrm>
        </p:spPr>
        <p:txBody>
          <a:bodyPr>
            <a:normAutofit/>
          </a:bodyPr>
          <a:lstStyle/>
          <a:p>
            <a:r>
              <a:rPr lang="ru-RU" sz="4400" dirty="0"/>
              <a:t>Академик Леонид Витальевич Канторович (1912—1986)</a:t>
            </a:r>
            <a:endParaRPr lang="ru-RU" sz="44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9116333" y="5546953"/>
            <a:ext cx="3323771" cy="1695676"/>
          </a:xfrm>
        </p:spPr>
        <p:txBody>
          <a:bodyPr>
            <a:normAutofit/>
          </a:bodyPr>
          <a:lstStyle/>
          <a:p>
            <a:pPr>
              <a:lnSpc>
                <a:spcPct val="100000"/>
              </a:lnSpc>
              <a:spcBef>
                <a:spcPts val="0"/>
              </a:spcBef>
            </a:pPr>
            <a:r>
              <a:rPr lang="ru-RU" sz="1800" dirty="0" smtClean="0"/>
              <a:t>Подготовила </a:t>
            </a:r>
          </a:p>
          <a:p>
            <a:pPr>
              <a:lnSpc>
                <a:spcPct val="100000"/>
              </a:lnSpc>
              <a:spcBef>
                <a:spcPts val="0"/>
              </a:spcBef>
            </a:pPr>
            <a:r>
              <a:rPr lang="ru-RU" sz="1800" dirty="0" smtClean="0"/>
              <a:t>Сухачева Валерия</a:t>
            </a:r>
          </a:p>
          <a:p>
            <a:pPr>
              <a:lnSpc>
                <a:spcPct val="100000"/>
              </a:lnSpc>
              <a:spcBef>
                <a:spcPts val="0"/>
              </a:spcBef>
            </a:pPr>
            <a:r>
              <a:rPr lang="ru-RU" sz="1800" dirty="0" smtClean="0"/>
              <a:t>Студентка 4ИВТ</a:t>
            </a:r>
          </a:p>
          <a:p>
            <a:pPr>
              <a:lnSpc>
                <a:spcPct val="100000"/>
              </a:lnSpc>
              <a:spcBef>
                <a:spcPts val="0"/>
              </a:spcBef>
            </a:pPr>
            <a:r>
              <a:rPr lang="ru-RU" sz="1800" dirty="0" smtClean="0"/>
              <a:t>РГПУ им. </a:t>
            </a:r>
            <a:r>
              <a:rPr lang="ru-RU" sz="1800" dirty="0" err="1" smtClean="0"/>
              <a:t>А.И.Герцена</a:t>
            </a:r>
            <a:endParaRPr lang="ru-RU" sz="1800" dirty="0"/>
          </a:p>
        </p:txBody>
      </p:sp>
    </p:spTree>
    <p:extLst>
      <p:ext uri="{BB962C8B-B14F-4D97-AF65-F5344CB8AC3E}">
        <p14:creationId xmlns:p14="http://schemas.microsoft.com/office/powerpoint/2010/main" val="107674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85131"/>
            <a:ext cx="10058400" cy="1609344"/>
          </a:xfrm>
        </p:spPr>
        <p:txBody>
          <a:bodyPr>
            <a:normAutofit/>
          </a:bodyPr>
          <a:lstStyle/>
          <a:p>
            <a:r>
              <a:rPr lang="ru-RU" sz="4400" dirty="0" smtClean="0"/>
              <a:t>Леонид Витальевич Канторович</a:t>
            </a:r>
            <a:endParaRPr lang="ru-RU" sz="4400" dirty="0"/>
          </a:p>
        </p:txBody>
      </p:sp>
      <p:sp>
        <p:nvSpPr>
          <p:cNvPr id="3" name="Объект 2"/>
          <p:cNvSpPr>
            <a:spLocks noGrp="1"/>
          </p:cNvSpPr>
          <p:nvPr>
            <p:ph idx="1"/>
          </p:nvPr>
        </p:nvSpPr>
        <p:spPr>
          <a:xfrm>
            <a:off x="838200" y="1809977"/>
            <a:ext cx="10515600" cy="4351338"/>
          </a:xfrm>
        </p:spPr>
        <p:txBody>
          <a:bodyPr>
            <a:normAutofit/>
          </a:bodyPr>
          <a:lstStyle/>
          <a:p>
            <a:pPr marL="0" indent="0">
              <a:buNone/>
            </a:pPr>
            <a:r>
              <a:rPr lang="ru-RU" sz="2400" dirty="0" smtClean="0"/>
              <a:t>	— советский математик и экономист, пионер и один из создателей линейного программирования. Лауреат Нобелевской премии по экономике 1975 года «за вклад в теорию оптимального распределения ресурсов».</a:t>
            </a:r>
            <a:endParaRPr lang="ru-RU" sz="2400" dirty="0"/>
          </a:p>
        </p:txBody>
      </p:sp>
      <p:pic>
        <p:nvPicPr>
          <p:cNvPr id="2050" name="Picture 2" descr="https://bykvu.com/wp-content/uploads/images/2016/10/10/c358aee2-ded1-4bc2-9fc6-396baa8c37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410" y="3388316"/>
            <a:ext cx="3367315" cy="3362054"/>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4"/>
          <a:stretch>
            <a:fillRect/>
          </a:stretch>
        </p:blipFill>
        <p:spPr>
          <a:xfrm>
            <a:off x="2153558" y="3774171"/>
            <a:ext cx="3845466" cy="2793545"/>
          </a:xfrm>
          <a:prstGeom prst="rect">
            <a:avLst/>
          </a:prstGeom>
        </p:spPr>
      </p:pic>
    </p:spTree>
    <p:extLst>
      <p:ext uri="{BB962C8B-B14F-4D97-AF65-F5344CB8AC3E}">
        <p14:creationId xmlns:p14="http://schemas.microsoft.com/office/powerpoint/2010/main" val="192136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400" dirty="0" smtClean="0"/>
              <a:t>Достижения:</a:t>
            </a:r>
            <a:endParaRPr lang="ru-RU" sz="4400" dirty="0"/>
          </a:p>
        </p:txBody>
      </p:sp>
      <p:sp>
        <p:nvSpPr>
          <p:cNvPr id="3" name="Объект 2"/>
          <p:cNvSpPr>
            <a:spLocks noGrp="1"/>
          </p:cNvSpPr>
          <p:nvPr>
            <p:ph idx="1"/>
          </p:nvPr>
        </p:nvSpPr>
        <p:spPr>
          <a:xfrm>
            <a:off x="1069848" y="2121408"/>
            <a:ext cx="10918952" cy="4050792"/>
          </a:xfrm>
        </p:spPr>
        <p:txBody>
          <a:bodyPr>
            <a:normAutofit/>
          </a:bodyPr>
          <a:lstStyle/>
          <a:p>
            <a:r>
              <a:rPr lang="ru-RU" sz="2400" dirty="0" smtClean="0"/>
              <a:t>В 1935 г. без защиты диссертаций ему было присвоено звание доктора физико-математических наук, он был избран членом АН СССР</a:t>
            </a:r>
          </a:p>
          <a:p>
            <a:r>
              <a:rPr lang="ru-RU" sz="2400" dirty="0" smtClean="0"/>
              <a:t>Нобелевская премия за разработку методологии линейного программирования</a:t>
            </a:r>
          </a:p>
          <a:p>
            <a:r>
              <a:rPr lang="ru-RU" sz="2400" dirty="0" smtClean="0"/>
              <a:t>Наиболее известные работы:</a:t>
            </a:r>
          </a:p>
          <a:p>
            <a:pPr lvl="1"/>
            <a:r>
              <a:rPr lang="ru-RU" dirty="0"/>
              <a:t>«Математические методы организации и планирования </a:t>
            </a:r>
            <a:r>
              <a:rPr lang="ru-RU" dirty="0" smtClean="0"/>
              <a:t>				  производства»</a:t>
            </a:r>
          </a:p>
          <a:p>
            <a:pPr lvl="1"/>
            <a:r>
              <a:rPr lang="ru-RU" dirty="0"/>
              <a:t>«Расчет рационального рас­кроя промышленных материалов</a:t>
            </a:r>
            <a:r>
              <a:rPr lang="ru-RU" dirty="0" smtClean="0"/>
              <a:t>»</a:t>
            </a:r>
          </a:p>
          <a:p>
            <a:pPr lvl="1"/>
            <a:r>
              <a:rPr lang="ru-RU" dirty="0"/>
              <a:t>«Экономический расчет наилучшего использования ресурсов</a:t>
            </a:r>
            <a:r>
              <a:rPr lang="ru-RU" dirty="0" smtClean="0"/>
              <a:t>»</a:t>
            </a:r>
          </a:p>
          <a:p>
            <a:pPr lvl="1"/>
            <a:r>
              <a:rPr lang="ru-RU" dirty="0"/>
              <a:t>«Оптимальные реше­ния в экономике</a:t>
            </a:r>
            <a:r>
              <a:rPr lang="ru-RU" dirty="0" smtClean="0"/>
              <a:t>»</a:t>
            </a:r>
          </a:p>
        </p:txBody>
      </p:sp>
      <p:pic>
        <p:nvPicPr>
          <p:cNvPr id="4" name="Picture 2" descr="https://upload.wikimedia.org/wikipedia/commons/5/56/Leonid_Kantorovich_19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619" y="3927476"/>
            <a:ext cx="3277181" cy="277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95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70118"/>
            <a:ext cx="10058400" cy="1609344"/>
          </a:xfrm>
        </p:spPr>
        <p:txBody>
          <a:bodyPr>
            <a:normAutofit/>
          </a:bodyPr>
          <a:lstStyle/>
          <a:p>
            <a:r>
              <a:rPr lang="ru-RU" sz="4000" dirty="0" smtClean="0"/>
              <a:t>«Оптимальный распил фанеры или план по сдаче металлолома»</a:t>
            </a:r>
            <a:endParaRPr lang="ru-RU" sz="4000" dirty="0"/>
          </a:p>
        </p:txBody>
      </p:sp>
      <p:sp>
        <p:nvSpPr>
          <p:cNvPr id="3" name="Объект 2"/>
          <p:cNvSpPr>
            <a:spLocks noGrp="1"/>
          </p:cNvSpPr>
          <p:nvPr>
            <p:ph idx="1"/>
          </p:nvPr>
        </p:nvSpPr>
        <p:spPr>
          <a:xfrm>
            <a:off x="838200" y="2710997"/>
            <a:ext cx="10515600" cy="2978604"/>
          </a:xfrm>
        </p:spPr>
        <p:txBody>
          <a:bodyPr>
            <a:normAutofit/>
          </a:bodyPr>
          <a:lstStyle/>
          <a:p>
            <a:pPr marL="0" indent="0">
              <a:buNone/>
            </a:pPr>
            <a:r>
              <a:rPr lang="ru-RU" sz="2400" dirty="0" smtClean="0"/>
              <a:t>1938 г. – Леониду Витальевич поставлена задача: разработать метод, который мог бы оптимизировать производительность оборудования и процесс распределения и использования ресурсов.</a:t>
            </a:r>
          </a:p>
          <a:p>
            <a:pPr marL="0" indent="0">
              <a:buNone/>
            </a:pPr>
            <a:r>
              <a:rPr lang="ru-RU" sz="2400" dirty="0" smtClean="0"/>
              <a:t>Фактически из этой задачи о раскрое фанеры и из решения ее выросла та математическая теория, за которую ему через 36 лет вручили Нобелевскую премию.</a:t>
            </a:r>
            <a:endParaRPr lang="ru-RU" sz="2400" dirty="0"/>
          </a:p>
        </p:txBody>
      </p:sp>
    </p:spTree>
    <p:extLst>
      <p:ext uri="{BB962C8B-B14F-4D97-AF65-F5344CB8AC3E}">
        <p14:creationId xmlns:p14="http://schemas.microsoft.com/office/powerpoint/2010/main" val="97436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1248" y="499146"/>
            <a:ext cx="10643181" cy="1609344"/>
          </a:xfrm>
        </p:spPr>
        <p:txBody>
          <a:bodyPr>
            <a:noAutofit/>
          </a:bodyPr>
          <a:lstStyle/>
          <a:p>
            <a:r>
              <a:rPr lang="ru-RU" sz="4000" dirty="0" smtClean="0"/>
              <a:t>1939 г. – «Математические методы организации и планирования производства»</a:t>
            </a:r>
            <a:endParaRPr lang="ru-RU" sz="4000" dirty="0"/>
          </a:p>
        </p:txBody>
      </p:sp>
      <p:sp>
        <p:nvSpPr>
          <p:cNvPr id="3" name="Объект 2"/>
          <p:cNvSpPr>
            <a:spLocks noGrp="1"/>
          </p:cNvSpPr>
          <p:nvPr>
            <p:ph idx="1"/>
          </p:nvPr>
        </p:nvSpPr>
        <p:spPr>
          <a:xfrm>
            <a:off x="841248" y="2942090"/>
            <a:ext cx="10515600" cy="4351338"/>
          </a:xfrm>
        </p:spPr>
        <p:txBody>
          <a:bodyPr>
            <a:normAutofit/>
          </a:bodyPr>
          <a:lstStyle/>
          <a:p>
            <a:pPr marL="0" indent="0">
              <a:buNone/>
            </a:pPr>
            <a:r>
              <a:rPr lang="ru-RU" sz="2800" dirty="0" smtClean="0"/>
              <a:t>	</a:t>
            </a:r>
            <a:r>
              <a:rPr lang="ru-RU" sz="2400" dirty="0" smtClean="0"/>
              <a:t>В работе сформулирован новый класс экстремальных задач с ограничениями и разработан эффективный метод их решения, таким образом были заложены основы линейного программирования.</a:t>
            </a:r>
          </a:p>
          <a:p>
            <a:pPr marL="0" indent="0">
              <a:buNone/>
            </a:pPr>
            <a:r>
              <a:rPr lang="ru-RU" sz="2400" dirty="0" smtClean="0"/>
              <a:t>	Изучение подобных задач привело к созданию новой научной дисциплины линейного программирования и открыло новый этап в развитии экономико-математических методов.</a:t>
            </a:r>
            <a:endParaRPr lang="ru-RU" sz="2400" dirty="0"/>
          </a:p>
        </p:txBody>
      </p:sp>
    </p:spTree>
    <p:extLst>
      <p:ext uri="{BB962C8B-B14F-4D97-AF65-F5344CB8AC3E}">
        <p14:creationId xmlns:p14="http://schemas.microsoft.com/office/powerpoint/2010/main" val="341378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3"/>
          <a:stretch>
            <a:fillRect/>
          </a:stretch>
        </p:blipFill>
        <p:spPr>
          <a:xfrm>
            <a:off x="1856011" y="359683"/>
            <a:ext cx="7910303" cy="5925002"/>
          </a:xfrm>
          <a:prstGeom prst="rect">
            <a:avLst/>
          </a:prstGeom>
        </p:spPr>
      </p:pic>
    </p:spTree>
    <p:extLst>
      <p:ext uri="{BB962C8B-B14F-4D97-AF65-F5344CB8AC3E}">
        <p14:creationId xmlns:p14="http://schemas.microsoft.com/office/powerpoint/2010/main" val="105406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74534" y="1587718"/>
            <a:ext cx="10058400" cy="1609344"/>
          </a:xfrm>
        </p:spPr>
        <p:txBody>
          <a:bodyPr/>
          <a:lstStyle/>
          <a:p>
            <a:r>
              <a:rPr lang="ru-RU" dirty="0" smtClean="0"/>
              <a:t>Спасибо за внимание</a:t>
            </a:r>
            <a:endParaRPr lang="ru-RU" dirty="0"/>
          </a:p>
        </p:txBody>
      </p:sp>
      <p:sp>
        <p:nvSpPr>
          <p:cNvPr id="3" name="Объект 2"/>
          <p:cNvSpPr>
            <a:spLocks noGrp="1"/>
          </p:cNvSpPr>
          <p:nvPr>
            <p:ph idx="1"/>
          </p:nvPr>
        </p:nvSpPr>
        <p:spPr>
          <a:xfrm>
            <a:off x="1069848" y="3747008"/>
            <a:ext cx="10058400" cy="4050792"/>
          </a:xfrm>
        </p:spPr>
        <p:txBody>
          <a:bodyPr/>
          <a:lstStyle/>
          <a:p>
            <a:pPr marL="274320" lvl="1" indent="0">
              <a:buNone/>
            </a:pPr>
            <a:r>
              <a:rPr lang="ru-RU" dirty="0" smtClean="0"/>
              <a:t>	</a:t>
            </a:r>
            <a:r>
              <a:rPr lang="ru-RU" sz="2400" dirty="0" smtClean="0"/>
              <a:t>«</a:t>
            </a:r>
            <a:r>
              <a:rPr lang="ru-RU" sz="2400" dirty="0"/>
              <a:t>Жизнь подкидывает множество разнообразных проектов, которые растянуты во времени, когда нужно дисконтирование, сопоставление доходов и расходов разных периодов, когда нужно учитывать связи разных производств. И все эти вопросы, оказывается, можно четко решить» при наличии соответствующего инструментария,  в данном случае — линейного программирования.</a:t>
            </a:r>
          </a:p>
        </p:txBody>
      </p:sp>
    </p:spTree>
    <p:extLst>
      <p:ext uri="{BB962C8B-B14F-4D97-AF65-F5344CB8AC3E}">
        <p14:creationId xmlns:p14="http://schemas.microsoft.com/office/powerpoint/2010/main" val="70302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Дерев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Дерево">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Дерево">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Дерево</Template>
  <TotalTime>167</TotalTime>
  <Words>609</Words>
  <Application>Microsoft Office PowerPoint</Application>
  <PresentationFormat>Широкоэкранный</PresentationFormat>
  <Paragraphs>37</Paragraphs>
  <Slides>7</Slides>
  <Notes>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Calibri</vt:lpstr>
      <vt:lpstr>Cambria</vt:lpstr>
      <vt:lpstr>Rockwell</vt:lpstr>
      <vt:lpstr>Rockwell Condensed</vt:lpstr>
      <vt:lpstr>Times New Roman</vt:lpstr>
      <vt:lpstr>Wingdings</vt:lpstr>
      <vt:lpstr>Дерево</vt:lpstr>
      <vt:lpstr>Академик Леонид Витальевич Канторович (1912—1986)</vt:lpstr>
      <vt:lpstr>Леонид Витальевич Канторович</vt:lpstr>
      <vt:lpstr>Достижения:</vt:lpstr>
      <vt:lpstr>«Оптимальный распил фанеры или план по сдаче металлолома»</vt:lpstr>
      <vt:lpstr>1939 г. – «Математические методы организации и планирования производства»</vt:lpstr>
      <vt:lpstr>Презентация PowerPoint</vt:lpstr>
      <vt:lpstr>Спасибо за внимание</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Академик Леонид Витальевич Канторович (1912—1986)</dc:title>
  <dc:creator>Валерия Сухачева</dc:creator>
  <cp:lastModifiedBy>Валерия Сухачева</cp:lastModifiedBy>
  <cp:revision>11</cp:revision>
  <dcterms:created xsi:type="dcterms:W3CDTF">2021-02-24T09:15:32Z</dcterms:created>
  <dcterms:modified xsi:type="dcterms:W3CDTF">2021-03-23T08:48:54Z</dcterms:modified>
</cp:coreProperties>
</file>