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5" r:id="rId22"/>
    <p:sldId id="276" r:id="rId23"/>
    <p:sldId id="277" r:id="rId24"/>
  </p:sldIdLst>
  <p:sldSz cx="18288000" cy="10287000"/>
  <p:notesSz cx="6858000" cy="9144000"/>
  <p:embeddedFontLst>
    <p:embeddedFont>
      <p:font typeface="Arimo" panose="020B0604020202020204" charset="0"/>
      <p:regular r:id="rId25"/>
    </p:embeddedFont>
    <p:embeddedFont>
      <p:font typeface="Arimo Bold" panose="020B0604020202020204" charset="0"/>
      <p:regular r:id="rId26"/>
    </p:embeddedFont>
    <p:embeddedFont>
      <p:font typeface="Canva Sans" panose="020B0604020202020204" charset="0"/>
      <p:regular r:id="rId27"/>
    </p:embeddedFont>
    <p:embeddedFont>
      <p:font typeface="Canva Sans Bold" panose="020B0604020202020204" charset="0"/>
      <p:regular r:id="rId28"/>
    </p:embeddedFont>
    <p:embeddedFont>
      <p:font typeface="Canva Sans Bold Italics" panose="020B0604020202020204" charset="0"/>
      <p:regular r:id="rId29"/>
    </p:embeddedFont>
    <p:embeddedFont>
      <p:font typeface="League Spartan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SukhadJoshi/MS-ADS-Portfolio_Sukhad-Dnyanesh-Josh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09FDF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83728" y="2112791"/>
            <a:ext cx="1909348" cy="8229600"/>
          </a:xfrm>
          <a:custGeom>
            <a:avLst/>
            <a:gdLst/>
            <a:ahLst/>
            <a:cxnLst/>
            <a:rect l="l" t="t" r="r" b="b"/>
            <a:pathLst>
              <a:path w="3156918" h="8229600">
                <a:moveTo>
                  <a:pt x="0" y="0"/>
                </a:moveTo>
                <a:lnTo>
                  <a:pt x="3156918" y="0"/>
                </a:lnTo>
                <a:lnTo>
                  <a:pt x="315691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65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>
            <a:off x="-1" y="-155501"/>
            <a:ext cx="2286241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521319" y="803600"/>
            <a:ext cx="5245361" cy="1309191"/>
          </a:xfrm>
          <a:custGeom>
            <a:avLst/>
            <a:gdLst/>
            <a:ahLst/>
            <a:cxnLst/>
            <a:rect l="l" t="t" r="r" b="b"/>
            <a:pathLst>
              <a:path w="5245361" h="1309191">
                <a:moveTo>
                  <a:pt x="0" y="0"/>
                </a:moveTo>
                <a:lnTo>
                  <a:pt x="5245362" y="0"/>
                </a:lnTo>
                <a:lnTo>
                  <a:pt x="5245362" y="1309191"/>
                </a:lnTo>
                <a:lnTo>
                  <a:pt x="0" y="13091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1305" b="-14935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356792" y="2776041"/>
            <a:ext cx="13574416" cy="3427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4"/>
              </a:lnSpc>
            </a:pPr>
            <a:r>
              <a:rPr lang="en-US" sz="7268" spc="72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IST 782: APPLIED DATA SCIENCE PORTFOLIO</a:t>
            </a:r>
          </a:p>
          <a:p>
            <a:pPr algn="ctr">
              <a:lnSpc>
                <a:spcPts val="5796"/>
              </a:lnSpc>
            </a:pPr>
            <a:endParaRPr lang="en-US" sz="7268" spc="726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algn="ctr">
              <a:lnSpc>
                <a:spcPts val="5796"/>
              </a:lnSpc>
            </a:pPr>
            <a:r>
              <a:rPr lang="en-US" sz="5468" b="1" u="sng" spc="546">
                <a:solidFill>
                  <a:srgbClr val="FF91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SYRACUSE UNIVERSITY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62063" y="6645483"/>
            <a:ext cx="9363874" cy="179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4"/>
              </a:lnSpc>
            </a:pPr>
            <a:r>
              <a:rPr lang="en-US" sz="3775" b="1" u="sng" spc="377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Name - Sukhad Dnyanesh Joshi</a:t>
            </a:r>
          </a:p>
          <a:p>
            <a:pPr algn="ctr">
              <a:lnSpc>
                <a:spcPts val="3284"/>
              </a:lnSpc>
            </a:pPr>
            <a:endParaRPr lang="en-US" sz="3775" b="1" u="sng" spc="377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ctr">
              <a:lnSpc>
                <a:spcPts val="3284"/>
              </a:lnSpc>
            </a:pPr>
            <a:r>
              <a:rPr lang="en-US" sz="3775" u="sng" spc="37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Portfolio Presentation</a:t>
            </a:r>
          </a:p>
          <a:p>
            <a:pPr algn="ctr">
              <a:lnSpc>
                <a:spcPts val="4719"/>
              </a:lnSpc>
            </a:pPr>
            <a:endParaRPr lang="en-US" sz="3775" u="sng" spc="377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91922" y="8379483"/>
            <a:ext cx="14504157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Github- </a:t>
            </a:r>
            <a:r>
              <a:rPr lang="en-US" sz="27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github.com/SukhadJoshi/MS-ADS-Portfolio_Sukhad-Dnyanesh-Joshi"/>
              </a:rPr>
              <a:t>https://github.com/SukhadJoshi/MS-ADS-Portfolio_Sukhad-Dnyanesh-Joshi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7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5620353" y="92588"/>
            <a:ext cx="2720897" cy="2614395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4"/>
                </a:moveTo>
                <a:lnTo>
                  <a:pt x="2720896" y="5228794"/>
                </a:lnTo>
                <a:lnTo>
                  <a:pt x="2720896" y="0"/>
                </a:lnTo>
                <a:lnTo>
                  <a:pt x="0" y="0"/>
                </a:lnTo>
                <a:lnTo>
                  <a:pt x="0" y="5228794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615481" y="739452"/>
            <a:ext cx="14786917" cy="1194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49"/>
              </a:lnSpc>
            </a:pPr>
            <a:r>
              <a:rPr lang="en-US" sz="3565" u="sng" spc="18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IST 707- PROJECT 3: CREDIBILITY DETECTION OF HEALTH WEB BLOGS USING EXPLAINABLE AI</a:t>
            </a:r>
          </a:p>
        </p:txBody>
      </p:sp>
      <p:sp>
        <p:nvSpPr>
          <p:cNvPr id="4" name="Freeform 4"/>
          <p:cNvSpPr/>
          <p:nvPr/>
        </p:nvSpPr>
        <p:spPr>
          <a:xfrm rot="-5400000">
            <a:off x="55510" y="-55510"/>
            <a:ext cx="2503379" cy="2614396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6" y="0"/>
                </a:lnTo>
                <a:lnTo>
                  <a:pt x="2720896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248471" y="2179845"/>
            <a:ext cx="390744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b="1" i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Overview:-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15481" y="3246355"/>
            <a:ext cx="15074306" cy="6155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Objective: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Build machine learning models to detect the credibility of online health blogs and make model decisions interpretable.</a:t>
            </a:r>
          </a:p>
          <a:p>
            <a:pPr algn="just">
              <a:lnSpc>
                <a:spcPts val="4060"/>
              </a:lnSpc>
            </a:pPr>
            <a:endParaRPr lang="en-US" sz="290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r>
              <a:rPr lang="en-US" sz="2900" u="sng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Approach:</a:t>
            </a:r>
          </a:p>
          <a:p>
            <a:pPr algn="just">
              <a:lnSpc>
                <a:spcPts val="4060"/>
              </a:lnSpc>
            </a:pPr>
            <a:r>
              <a:rPr lang="en-US" sz="2900" u="none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Used Random Forest and XGBoost classifiers and integrated SHAP values to explain predictions.</a:t>
            </a:r>
          </a:p>
          <a:p>
            <a:pPr algn="just">
              <a:lnSpc>
                <a:spcPts val="4060"/>
              </a:lnSpc>
            </a:pPr>
            <a:endParaRPr lang="en-US" sz="2900" u="none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r>
              <a:rPr lang="en-US" sz="2900" u="sng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 Source:</a:t>
            </a:r>
          </a:p>
          <a:p>
            <a:pPr algn="just">
              <a:lnSpc>
                <a:spcPts val="4060"/>
              </a:lnSpc>
            </a:pPr>
            <a:r>
              <a:rPr lang="en-US" sz="2900" u="none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Collected 1,000 blogs and evaluated features like website authority, author reputation, and user engagement.</a:t>
            </a:r>
          </a:p>
          <a:p>
            <a:pPr algn="just">
              <a:lnSpc>
                <a:spcPts val="4060"/>
              </a:lnSpc>
            </a:pPr>
            <a:endParaRPr lang="en-US" sz="2900" u="none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5496583" y="-222921"/>
            <a:ext cx="2720897" cy="3166736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255481" y="-255482"/>
            <a:ext cx="2503376" cy="3014337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601817" y="1293773"/>
            <a:ext cx="721449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b="1" i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Key Outcomes &amp; Skills:-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53162" y="2092159"/>
            <a:ext cx="15051796" cy="7698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Achievements: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Achieved 85% accuracy in credibility prediction. Increased model transparency using SHAP v</a:t>
            </a:r>
            <a:r>
              <a:rPr lang="en-US" sz="2900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alue visualizations.</a:t>
            </a:r>
          </a:p>
          <a:p>
            <a:pPr algn="just">
              <a:lnSpc>
                <a:spcPts val="4060"/>
              </a:lnSpc>
            </a:pPr>
            <a:endParaRPr lang="en-US" sz="2900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endParaRPr lang="en-US" sz="2900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r>
              <a:rPr lang="en-US" sz="2900" u="sng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Skills Developed:</a:t>
            </a:r>
          </a:p>
          <a:p>
            <a:pPr algn="just">
              <a:lnSpc>
                <a:spcPts val="4060"/>
              </a:lnSpc>
            </a:pPr>
            <a:r>
              <a:rPr lang="en-US" sz="2900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Model explainability (SHAP), classification modeling, ethical AI applications.</a:t>
            </a:r>
          </a:p>
          <a:p>
            <a:pPr algn="just">
              <a:lnSpc>
                <a:spcPts val="4060"/>
              </a:lnSpc>
            </a:pPr>
            <a:endParaRPr lang="en-US" sz="2900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r>
              <a:rPr lang="en-US" sz="2900" u="sng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Challenges:</a:t>
            </a:r>
          </a:p>
          <a:p>
            <a:pPr algn="just">
              <a:lnSpc>
                <a:spcPts val="4060"/>
              </a:lnSpc>
            </a:pPr>
            <a:r>
              <a:rPr lang="en-US" sz="2900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Finding the fake blogs and distinguishing them from real ones was a hard task.</a:t>
            </a:r>
          </a:p>
          <a:p>
            <a:pPr algn="just">
              <a:lnSpc>
                <a:spcPts val="4060"/>
              </a:lnSpc>
            </a:pPr>
            <a:endParaRPr lang="en-US" sz="2900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r>
              <a:rPr lang="en-US" sz="2900" u="sng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Solutions:</a:t>
            </a:r>
          </a:p>
          <a:p>
            <a:pPr algn="just">
              <a:lnSpc>
                <a:spcPts val="4060"/>
              </a:lnSpc>
            </a:pPr>
            <a:r>
              <a:rPr lang="en-US" sz="2900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Integrated SHAP visualizations to clearly explain feature importance and model decisions.</a:t>
            </a:r>
          </a:p>
          <a:p>
            <a:pPr algn="just">
              <a:lnSpc>
                <a:spcPts val="4060"/>
              </a:lnSpc>
            </a:pPr>
            <a:endParaRPr lang="en-US" sz="2900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7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5455898" y="-272276"/>
            <a:ext cx="2720897" cy="3265446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152434" y="-381035"/>
            <a:ext cx="2503379" cy="3265446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892089" y="2088796"/>
            <a:ext cx="12503822" cy="4674791"/>
          </a:xfrm>
          <a:custGeom>
            <a:avLst/>
            <a:gdLst/>
            <a:ahLst/>
            <a:cxnLst/>
            <a:rect l="l" t="t" r="r" b="b"/>
            <a:pathLst>
              <a:path w="12503822" h="4674791">
                <a:moveTo>
                  <a:pt x="0" y="0"/>
                </a:moveTo>
                <a:lnTo>
                  <a:pt x="12503822" y="0"/>
                </a:lnTo>
                <a:lnTo>
                  <a:pt x="12503822" y="4674791"/>
                </a:lnTo>
                <a:lnTo>
                  <a:pt x="0" y="46747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83" t="-1233" b="-123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036846" y="7243094"/>
            <a:ext cx="12146777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model i</a:t>
            </a:r>
            <a:r>
              <a:rPr lang="en-US" sz="2800" u="none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dentified Customer Ratings Score, Page Rank Score, Website Score, and Author Score as the most influential factors in determining the credibility of health blogs.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92089" y="1036916"/>
            <a:ext cx="1214366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Importance for</a:t>
            </a:r>
            <a:r>
              <a:rPr lang="en-US" sz="3399" b="1" u="none" strike="noStrik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Health Blog Credibility Prediction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7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5386618" y="-141147"/>
            <a:ext cx="2720897" cy="3081866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4"/>
                </a:moveTo>
                <a:lnTo>
                  <a:pt x="2720897" y="5228794"/>
                </a:lnTo>
                <a:lnTo>
                  <a:pt x="2720897" y="0"/>
                </a:lnTo>
                <a:lnTo>
                  <a:pt x="0" y="0"/>
                </a:lnTo>
                <a:lnTo>
                  <a:pt x="0" y="5228794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615481" y="739452"/>
            <a:ext cx="14786917" cy="1194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49"/>
              </a:lnSpc>
            </a:pPr>
            <a:r>
              <a:rPr lang="en-US" sz="3565" u="sng" spc="18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IST 664 - PROJECT 4: SENTIMENT CLASSIFICATION OF MOVIE REVIEWS</a:t>
            </a:r>
          </a:p>
        </p:txBody>
      </p:sp>
      <p:sp>
        <p:nvSpPr>
          <p:cNvPr id="4" name="Freeform 4"/>
          <p:cNvSpPr/>
          <p:nvPr/>
        </p:nvSpPr>
        <p:spPr>
          <a:xfrm rot="-5400000">
            <a:off x="286405" y="-247066"/>
            <a:ext cx="2464039" cy="3036845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248471" y="2179845"/>
            <a:ext cx="411003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b="1" i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Overview:-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15481" y="3513094"/>
            <a:ext cx="15074306" cy="5126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Objective: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Build a sentiment analysis model to classify movie reviews as positive or negative.</a:t>
            </a:r>
          </a:p>
          <a:p>
            <a:pPr algn="just">
              <a:lnSpc>
                <a:spcPts val="4060"/>
              </a:lnSpc>
            </a:pPr>
            <a:endParaRPr lang="en-US" sz="290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r>
              <a:rPr lang="en-US" sz="2900" u="sng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Approach:</a:t>
            </a:r>
          </a:p>
          <a:p>
            <a:pPr algn="just">
              <a:lnSpc>
                <a:spcPts val="4060"/>
              </a:lnSpc>
            </a:pPr>
            <a:r>
              <a:rPr lang="en-US" sz="2900" u="none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Preprocessed over 10,000 movie reviews and engineered features using LIWC categories, Part-of-Speech tagging, and traditional unigrams/bigrams.</a:t>
            </a:r>
          </a:p>
          <a:p>
            <a:pPr algn="just">
              <a:lnSpc>
                <a:spcPts val="4060"/>
              </a:lnSpc>
            </a:pPr>
            <a:endParaRPr lang="en-US" sz="2900" u="none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r>
              <a:rPr lang="en-US" sz="2900" u="sng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 Source:</a:t>
            </a:r>
          </a:p>
          <a:p>
            <a:pPr algn="just">
              <a:lnSpc>
                <a:spcPts val="4060"/>
              </a:lnSpc>
            </a:pPr>
            <a:r>
              <a:rPr lang="en-US" sz="2900" u="none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Kaggle datasets and custom-processed movie review corpora.</a:t>
            </a:r>
          </a:p>
          <a:p>
            <a:pPr algn="just">
              <a:lnSpc>
                <a:spcPts val="4060"/>
              </a:lnSpc>
            </a:pPr>
            <a:endParaRPr lang="en-US" sz="2900" u="none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5420384" y="-146722"/>
            <a:ext cx="2720897" cy="3014338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331679" y="-179281"/>
            <a:ext cx="2503377" cy="2861937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601817" y="1293773"/>
            <a:ext cx="721449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b="1" i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Key Outcomes &amp; Skills:-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53162" y="2349334"/>
            <a:ext cx="15051796" cy="718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Achievements: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Successfully built classification pipelines with multiple fe</a:t>
            </a:r>
            <a:r>
              <a:rPr lang="en-US" sz="2900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ature sets.</a:t>
            </a:r>
          </a:p>
          <a:p>
            <a:pPr algn="just">
              <a:lnSpc>
                <a:spcPts val="4060"/>
              </a:lnSpc>
            </a:pPr>
            <a:endParaRPr lang="en-US" sz="2900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r>
              <a:rPr lang="en-US" sz="2900" u="sng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Skills Developed:</a:t>
            </a:r>
          </a:p>
          <a:p>
            <a:pPr algn="just">
              <a:lnSpc>
                <a:spcPts val="4060"/>
              </a:lnSpc>
            </a:pPr>
            <a:r>
              <a:rPr lang="en-US" sz="2900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NLP preprocessing, feature engineering (LIWC, POS, Sentiment Lexicons), machine learning model comparison.</a:t>
            </a:r>
          </a:p>
          <a:p>
            <a:pPr algn="just">
              <a:lnSpc>
                <a:spcPts val="4060"/>
              </a:lnSpc>
            </a:pPr>
            <a:endParaRPr lang="en-US" sz="2900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r>
              <a:rPr lang="en-US" sz="2900" u="sng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Challenges:</a:t>
            </a:r>
          </a:p>
          <a:p>
            <a:pPr algn="just">
              <a:lnSpc>
                <a:spcPts val="4060"/>
              </a:lnSpc>
            </a:pPr>
            <a:r>
              <a:rPr lang="en-US" sz="2900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Managing sparse, high-dimensional text datasets.</a:t>
            </a:r>
          </a:p>
          <a:p>
            <a:pPr algn="just">
              <a:lnSpc>
                <a:spcPts val="4060"/>
              </a:lnSpc>
            </a:pPr>
            <a:endParaRPr lang="en-US" sz="2900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r>
              <a:rPr lang="en-US" sz="2900" u="sng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Solutions:</a:t>
            </a:r>
          </a:p>
          <a:p>
            <a:pPr algn="just">
              <a:lnSpc>
                <a:spcPts val="4060"/>
              </a:lnSpc>
            </a:pPr>
            <a:r>
              <a:rPr lang="en-US" sz="2900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Applied feature selection and dimension reduction techniques to improve model generalizability.</a:t>
            </a:r>
          </a:p>
          <a:p>
            <a:pPr algn="just">
              <a:lnSpc>
                <a:spcPts val="4060"/>
              </a:lnSpc>
            </a:pPr>
            <a:endParaRPr lang="en-US" sz="2900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7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5386618" y="-141147"/>
            <a:ext cx="2720897" cy="3081866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4"/>
                </a:moveTo>
                <a:lnTo>
                  <a:pt x="2720897" y="5228794"/>
                </a:lnTo>
                <a:lnTo>
                  <a:pt x="2720897" y="0"/>
                </a:lnTo>
                <a:lnTo>
                  <a:pt x="0" y="0"/>
                </a:lnTo>
                <a:lnTo>
                  <a:pt x="0" y="5228794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152434" y="30692"/>
            <a:ext cx="2503377" cy="2503445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333112"/>
            <a:ext cx="12033568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b="1" i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Feature Engineering: Sentiment Lexicons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35833" y="5458667"/>
            <a:ext cx="14016334" cy="4098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0"/>
              </a:lnSpc>
            </a:pPr>
            <a:endParaRPr/>
          </a:p>
          <a:p>
            <a:pPr marL="626112" lvl="1" indent="-313056" algn="just">
              <a:lnSpc>
                <a:spcPts val="4060"/>
              </a:lnSpc>
              <a:buFont typeface="Arial"/>
              <a:buChar char="•"/>
            </a:pPr>
            <a:r>
              <a:rPr lang="en-US" sz="2900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Created customized filtered datasets using unigram, bigram, and combo features.</a:t>
            </a:r>
          </a:p>
          <a:p>
            <a:pPr algn="just">
              <a:lnSpc>
                <a:spcPts val="4060"/>
              </a:lnSpc>
            </a:pPr>
            <a:endParaRPr lang="en-US" sz="2900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626112" lvl="1" indent="-313056" algn="just">
              <a:lnSpc>
                <a:spcPts val="4060"/>
              </a:lnSpc>
              <a:buFont typeface="Arial"/>
              <a:buChar char="•"/>
            </a:pPr>
            <a:r>
              <a:rPr lang="en-US" sz="2900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Improved model focus on sentiment-driven words, enhancing overall classification performance.</a:t>
            </a:r>
          </a:p>
          <a:p>
            <a:pPr algn="just">
              <a:lnSpc>
                <a:spcPts val="4060"/>
              </a:lnSpc>
            </a:pPr>
            <a:endParaRPr lang="en-US" sz="2900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endParaRPr lang="en-US" sz="2900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135833" y="2446228"/>
            <a:ext cx="14466535" cy="3069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2" lvl="1" indent="-313056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Integrated external sentiment lexicons to enhance feature extraction:</a:t>
            </a:r>
          </a:p>
          <a:p>
            <a:pPr algn="l">
              <a:lnSpc>
                <a:spcPts val="4060"/>
              </a:lnSpc>
            </a:pPr>
            <a:endParaRPr lang="en-US" sz="290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626112" lvl="1" indent="-313056" algn="l">
              <a:lnSpc>
                <a:spcPts val="4060"/>
              </a:lnSpc>
              <a:buAutoNum type="arabicPeriod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MPQ</a:t>
            </a:r>
            <a:r>
              <a:rPr lang="en-US" sz="2900" u="none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Subjectivity Lexicon: Tagged words by subjectivity and polarity. </a:t>
            </a:r>
          </a:p>
          <a:p>
            <a:pPr marL="626112" lvl="1" indent="-313056" algn="l">
              <a:lnSpc>
                <a:spcPts val="4060"/>
              </a:lnSpc>
              <a:buAutoNum type="arabicPeriod"/>
            </a:pPr>
            <a:r>
              <a:rPr lang="en-US" sz="2900" u="none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Positive and Negative Word Lists: Focused on emotionally charged words.</a:t>
            </a:r>
          </a:p>
          <a:p>
            <a:pPr marL="626112" lvl="1" indent="-313056" algn="l">
              <a:lnSpc>
                <a:spcPts val="4060"/>
              </a:lnSpc>
              <a:buAutoNum type="arabicPeriod"/>
            </a:pPr>
            <a:r>
              <a:rPr lang="en-US" sz="2900" u="none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OpinionFinder Subjectivity Lexicon: Classified words as strong/weak subjective indicators.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7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5375363" y="-191741"/>
            <a:ext cx="2720897" cy="3104376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615481" y="1044252"/>
            <a:ext cx="14786917" cy="584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49"/>
              </a:lnSpc>
            </a:pPr>
            <a:r>
              <a:rPr lang="en-US" sz="3565" u="sng" spc="18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IST 687 - PROJECT 5: PREDICTIVE ENERGY MODELING</a:t>
            </a:r>
          </a:p>
        </p:txBody>
      </p:sp>
      <p:sp>
        <p:nvSpPr>
          <p:cNvPr id="4" name="Freeform 4"/>
          <p:cNvSpPr/>
          <p:nvPr/>
        </p:nvSpPr>
        <p:spPr>
          <a:xfrm rot="-5400000">
            <a:off x="266736" y="-266735"/>
            <a:ext cx="2503377" cy="3036845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248471" y="2179845"/>
            <a:ext cx="480784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b="1" i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Overview:-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15481" y="3255919"/>
            <a:ext cx="15074306" cy="5641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Objective: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Predict daily energy consumption using building features and environmental variables.</a:t>
            </a:r>
          </a:p>
          <a:p>
            <a:pPr algn="just">
              <a:lnSpc>
                <a:spcPts val="4060"/>
              </a:lnSpc>
            </a:pPr>
            <a:endParaRPr lang="en-US" sz="290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r>
              <a:rPr lang="en-US" sz="2900" u="sng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Approach:</a:t>
            </a:r>
          </a:p>
          <a:p>
            <a:pPr algn="just">
              <a:lnSpc>
                <a:spcPts val="4060"/>
              </a:lnSpc>
            </a:pPr>
            <a:r>
              <a:rPr lang="en-US" sz="2900" u="none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Built a Multiple Linear Regression model and developed an interactive Shiny app to forecast energy usage dynamically.</a:t>
            </a:r>
          </a:p>
          <a:p>
            <a:pPr algn="just">
              <a:lnSpc>
                <a:spcPts val="4060"/>
              </a:lnSpc>
            </a:pPr>
            <a:endParaRPr lang="en-US" sz="2900" u="none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r>
              <a:rPr lang="en-US" sz="2900" u="sng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 Source:</a:t>
            </a:r>
          </a:p>
          <a:p>
            <a:pPr algn="just">
              <a:lnSpc>
                <a:spcPts val="4060"/>
              </a:lnSpc>
            </a:pPr>
            <a:r>
              <a:rPr lang="en-US" sz="2900" u="none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Dataset containing over 10,000 observations with 171 variables.</a:t>
            </a:r>
          </a:p>
          <a:p>
            <a:pPr algn="just">
              <a:lnSpc>
                <a:spcPts val="4060"/>
              </a:lnSpc>
            </a:pPr>
            <a:endParaRPr lang="en-US" sz="2900" u="none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5344183" y="-70521"/>
            <a:ext cx="2720897" cy="2861936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255481" y="-255480"/>
            <a:ext cx="2503377" cy="3014335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601817" y="1293773"/>
            <a:ext cx="734955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b="1" i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Key Outcomes &amp; Skills:-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53162" y="2349334"/>
            <a:ext cx="15051796" cy="718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Achievements: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Explained over 50% variance in energy usage through modeling. Created an inter</a:t>
            </a:r>
            <a:r>
              <a:rPr lang="en-US" sz="2900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active web dashboard for dynamic energy forecasting</a:t>
            </a:r>
          </a:p>
          <a:p>
            <a:pPr algn="just">
              <a:lnSpc>
                <a:spcPts val="4060"/>
              </a:lnSpc>
            </a:pPr>
            <a:endParaRPr lang="en-US" sz="2900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r>
              <a:rPr lang="en-US" sz="2900" u="sng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Skills Developed:</a:t>
            </a:r>
          </a:p>
          <a:p>
            <a:pPr algn="just">
              <a:lnSpc>
                <a:spcPts val="4060"/>
              </a:lnSpc>
            </a:pPr>
            <a:r>
              <a:rPr lang="en-US" sz="2900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Regression modeling, feature selection (PCA), dashboard development (Shiny in R).</a:t>
            </a:r>
          </a:p>
          <a:p>
            <a:pPr algn="just">
              <a:lnSpc>
                <a:spcPts val="4060"/>
              </a:lnSpc>
            </a:pPr>
            <a:endParaRPr lang="en-US" sz="2900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r>
              <a:rPr lang="en-US" sz="2900" u="sng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Challenges:</a:t>
            </a:r>
          </a:p>
          <a:p>
            <a:pPr algn="just">
              <a:lnSpc>
                <a:spcPts val="4060"/>
              </a:lnSpc>
            </a:pPr>
            <a:r>
              <a:rPr lang="en-US" sz="2900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Identifying the most relevant predictors among many variables.</a:t>
            </a:r>
          </a:p>
          <a:p>
            <a:pPr algn="just">
              <a:lnSpc>
                <a:spcPts val="4060"/>
              </a:lnSpc>
            </a:pPr>
            <a:endParaRPr lang="en-US" sz="2900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r>
              <a:rPr lang="en-US" sz="2900" u="sng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Solutions:</a:t>
            </a:r>
          </a:p>
          <a:p>
            <a:pPr algn="just">
              <a:lnSpc>
                <a:spcPts val="4060"/>
              </a:lnSpc>
            </a:pPr>
            <a:r>
              <a:rPr lang="en-US" sz="2900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Applied Principal Component Analysis (PCA) to reduce dimensionality and improve model efficiency.</a:t>
            </a:r>
          </a:p>
          <a:p>
            <a:pPr algn="just">
              <a:lnSpc>
                <a:spcPts val="4060"/>
              </a:lnSpc>
            </a:pPr>
            <a:endParaRPr lang="en-US" sz="2900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7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5375363" y="-191741"/>
            <a:ext cx="2720897" cy="3104376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304836" y="-228635"/>
            <a:ext cx="2503377" cy="2960645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525630" y="1804305"/>
            <a:ext cx="6753430" cy="8050863"/>
          </a:xfrm>
          <a:custGeom>
            <a:avLst/>
            <a:gdLst/>
            <a:ahLst/>
            <a:cxnLst/>
            <a:rect l="l" t="t" r="r" b="b"/>
            <a:pathLst>
              <a:path w="6753430" h="8050863">
                <a:moveTo>
                  <a:pt x="0" y="0"/>
                </a:moveTo>
                <a:lnTo>
                  <a:pt x="6753430" y="0"/>
                </a:lnTo>
                <a:lnTo>
                  <a:pt x="6753430" y="8050863"/>
                </a:lnTo>
                <a:lnTo>
                  <a:pt x="0" y="80508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81" b="-38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637991" y="1036916"/>
            <a:ext cx="1151583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 i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Energy Demand Prediction: Shiny App Interface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50230" y="6459462"/>
            <a:ext cx="9152910" cy="2555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application allows users to input househol</a:t>
            </a:r>
            <a:r>
              <a:rPr lang="en-US" sz="2900" u="none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 characteristics and environmental conditions to predict total energy usage. It demonstrates how machine learning models can be deployed into user-friendly web interfaces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7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4630784" y="-707724"/>
            <a:ext cx="2720897" cy="4136341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547951" y="992513"/>
            <a:ext cx="14786917" cy="1135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8165" u="sng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SKILLS DEVELOPED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72383" y="2711372"/>
            <a:ext cx="14786917" cy="7289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28"/>
              </a:lnSpc>
            </a:pPr>
            <a:r>
              <a:rPr lang="en-US" sz="3412" b="1" u="sng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Technical Skills:</a:t>
            </a:r>
          </a:p>
          <a:p>
            <a:pPr marL="736700" lvl="1" indent="-368350" algn="just">
              <a:lnSpc>
                <a:spcPts val="4128"/>
              </a:lnSpc>
              <a:buFont typeface="Arial"/>
              <a:buChar char="•"/>
            </a:pPr>
            <a:r>
              <a:rPr lang="en-US" sz="3412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 (Pandas, NumPy, Scikit-Learn, TensorFlow)</a:t>
            </a:r>
          </a:p>
          <a:p>
            <a:pPr marL="736700" lvl="1" indent="-368350" algn="just">
              <a:lnSpc>
                <a:spcPts val="4128"/>
              </a:lnSpc>
              <a:buFont typeface="Arial"/>
              <a:buChar char="•"/>
            </a:pPr>
            <a:r>
              <a:rPr lang="en-US" sz="3412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 programming (Shiny, Regression Modeling)</a:t>
            </a:r>
          </a:p>
          <a:p>
            <a:pPr marL="736700" lvl="1" indent="-368350" algn="just">
              <a:lnSpc>
                <a:spcPts val="4128"/>
              </a:lnSpc>
              <a:buFont typeface="Arial"/>
              <a:buChar char="•"/>
            </a:pPr>
            <a:r>
              <a:rPr lang="en-US" sz="3412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Natural Language Processing (NLP) techniques</a:t>
            </a:r>
          </a:p>
          <a:p>
            <a:pPr marL="736700" lvl="1" indent="-368350" algn="just">
              <a:lnSpc>
                <a:spcPts val="4128"/>
              </a:lnSpc>
              <a:buFont typeface="Arial"/>
              <a:buChar char="•"/>
            </a:pPr>
            <a:r>
              <a:rPr lang="en-US" sz="3412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Explainable AI tools like SHAP</a:t>
            </a:r>
          </a:p>
          <a:p>
            <a:pPr marL="736700" lvl="1" indent="-368350" algn="just">
              <a:lnSpc>
                <a:spcPts val="4128"/>
              </a:lnSpc>
              <a:buFont typeface="Arial"/>
              <a:buChar char="•"/>
            </a:pPr>
            <a:r>
              <a:rPr lang="en-US" sz="3412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Visualization and Dashboard Development</a:t>
            </a:r>
          </a:p>
          <a:p>
            <a:pPr algn="just">
              <a:lnSpc>
                <a:spcPts val="4128"/>
              </a:lnSpc>
            </a:pPr>
            <a:endParaRPr lang="en-US" sz="3412" b="1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3616"/>
              </a:lnSpc>
            </a:pPr>
            <a:endParaRPr lang="en-US" sz="3412" b="1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4162"/>
              </a:lnSpc>
            </a:pPr>
            <a:r>
              <a:rPr lang="en-US" sz="3412" b="1" u="sng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Professional Skills:</a:t>
            </a:r>
          </a:p>
          <a:p>
            <a:pPr marL="736700" lvl="1" indent="-368350" algn="just">
              <a:lnSpc>
                <a:spcPts val="4162"/>
              </a:lnSpc>
              <a:buFont typeface="Arial"/>
              <a:buChar char="•"/>
            </a:pPr>
            <a:r>
              <a:rPr lang="en-US" sz="3412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Critical thinking and structured problem-solving</a:t>
            </a:r>
          </a:p>
          <a:p>
            <a:pPr marL="736700" lvl="1" indent="-368350" algn="just">
              <a:lnSpc>
                <a:spcPts val="4162"/>
              </a:lnSpc>
              <a:buFont typeface="Arial"/>
              <a:buChar char="•"/>
            </a:pPr>
            <a:r>
              <a:rPr lang="en-US" sz="3412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Communicating technical results clearly to diverse audiences</a:t>
            </a:r>
          </a:p>
          <a:p>
            <a:pPr marL="736700" lvl="1" indent="-368350" algn="just">
              <a:lnSpc>
                <a:spcPts val="4162"/>
              </a:lnSpc>
              <a:buFont typeface="Arial"/>
              <a:buChar char="•"/>
            </a:pPr>
            <a:r>
              <a:rPr lang="en-US" sz="3412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Managing end-to-end data science project pipelines</a:t>
            </a:r>
          </a:p>
          <a:p>
            <a:pPr algn="just">
              <a:lnSpc>
                <a:spcPts val="4162"/>
              </a:lnSpc>
            </a:pPr>
            <a:endParaRPr lang="en-US" sz="3412" b="1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4040"/>
              </a:lnSpc>
            </a:pPr>
            <a:endParaRPr lang="en-US" sz="3412" b="1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Freeform 5"/>
          <p:cNvSpPr/>
          <p:nvPr/>
        </p:nvSpPr>
        <p:spPr>
          <a:xfrm rot="-5400000">
            <a:off x="1045081" y="-816483"/>
            <a:ext cx="2503376" cy="4136339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7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4745083" y="-822023"/>
            <a:ext cx="2720897" cy="4364940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547951" y="992513"/>
            <a:ext cx="14786917" cy="1135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8165" u="sng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ABOUT ME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20662" y="2884785"/>
            <a:ext cx="14786917" cy="5718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28"/>
              </a:lnSpc>
            </a:pPr>
            <a:r>
              <a:rPr lang="en-US" sz="3412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 am a Master’s student in Applied Data Science at Syracuse University, graduating in May 2025.My academic background includes strong foundations in Machine Learning, Predictive Modeling, and Artificial Intelligence.I have hands-on experience in Python, R, SQL, and working with real-world datasets to drive business insights.</a:t>
            </a:r>
          </a:p>
          <a:p>
            <a:pPr algn="just">
              <a:lnSpc>
                <a:spcPts val="3616"/>
              </a:lnSpc>
            </a:pPr>
            <a:endParaRPr lang="en-US" sz="3412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4162"/>
              </a:lnSpc>
            </a:pPr>
            <a:r>
              <a:rPr lang="en-US" sz="3412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 am passionate about using data science to solve problems across business, healthcare, and technology sectors. In this presentation, I will walk you through key projects that demonstrate my learning and skills development.</a:t>
            </a:r>
          </a:p>
          <a:p>
            <a:pPr algn="just">
              <a:lnSpc>
                <a:spcPts val="4040"/>
              </a:lnSpc>
            </a:pPr>
            <a:endParaRPr lang="en-US" sz="3412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Freeform 5"/>
          <p:cNvSpPr/>
          <p:nvPr/>
        </p:nvSpPr>
        <p:spPr>
          <a:xfrm rot="-5400000">
            <a:off x="930780" y="-930782"/>
            <a:ext cx="2503377" cy="4364939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7EB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073781-7F1A-BAF3-20C5-14B9D50CC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1326399-0A40-BE5D-7794-7FDEAEF448EC}"/>
              </a:ext>
            </a:extLst>
          </p:cNvPr>
          <p:cNvSpPr/>
          <p:nvPr/>
        </p:nvSpPr>
        <p:spPr>
          <a:xfrm rot="-5400000" flipV="1">
            <a:off x="14630784" y="-707724"/>
            <a:ext cx="2720897" cy="4136341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33ABA90-16CA-96BF-226A-9F8E63249949}"/>
              </a:ext>
            </a:extLst>
          </p:cNvPr>
          <p:cNvSpPr txBox="1"/>
          <p:nvPr/>
        </p:nvSpPr>
        <p:spPr>
          <a:xfrm>
            <a:off x="1547951" y="992513"/>
            <a:ext cx="14786917" cy="1150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8165" u="sng" spc="816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SUMMARY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C648341-B43D-AD98-283A-3807536A89A2}"/>
              </a:ext>
            </a:extLst>
          </p:cNvPr>
          <p:cNvSpPr/>
          <p:nvPr/>
        </p:nvSpPr>
        <p:spPr>
          <a:xfrm rot="-5400000">
            <a:off x="1045081" y="-816483"/>
            <a:ext cx="2503376" cy="4136339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3E6F91-E00B-F142-FE70-770E2048FCC7}"/>
              </a:ext>
            </a:extLst>
          </p:cNvPr>
          <p:cNvSpPr txBox="1"/>
          <p:nvPr/>
        </p:nvSpPr>
        <p:spPr>
          <a:xfrm>
            <a:off x="7543800" y="4076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081B1F6E-F7B6-A02F-9781-9D0DD50BB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4814" y="2142176"/>
            <a:ext cx="14582268" cy="743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41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va Sans Bold" panose="020B0604020202020204" charset="0"/>
              </a:rPr>
              <a:t>Completed five major projects across finance, public safety, healthcare, media, and energy domains.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41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nva Sans Bold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41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va Sans Bold" panose="020B0604020202020204" charset="0"/>
              </a:rPr>
              <a:t>Applied machine learning, deep learning, and natural language processing techniques to solve real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41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nva Sans Bold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41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va Sans Bold" panose="020B0604020202020204" charset="0"/>
              </a:rPr>
              <a:t>Developed interactive tools like Shiny Apps and dashboards for accessible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41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nva Sans Bold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410" b="1" dirty="0">
                <a:solidFill>
                  <a:schemeClr val="bg1"/>
                </a:solidFill>
                <a:latin typeface="Canva Sans Bold" panose="020B0604020202020204" charset="0"/>
              </a:rPr>
              <a:t>Strengthened skills in data modeling, visualization, ethical AI practices, and technical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41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nva Sans Bold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41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va Sans Bold" panose="020B0604020202020204" charset="0"/>
              </a:rPr>
              <a:t>Ready to apply data science techniques responsibly in professional environments to make an impact.</a:t>
            </a:r>
          </a:p>
        </p:txBody>
      </p:sp>
    </p:spTree>
    <p:extLst>
      <p:ext uri="{BB962C8B-B14F-4D97-AF65-F5344CB8AC3E}">
        <p14:creationId xmlns:p14="http://schemas.microsoft.com/office/powerpoint/2010/main" val="3447107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4828409" y="-791049"/>
            <a:ext cx="2554246" cy="4364940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50541" y="1431854"/>
            <a:ext cx="14786917" cy="1087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1"/>
              </a:lnSpc>
            </a:pPr>
            <a:r>
              <a:rPr lang="en-US" sz="7765" u="sng" spc="776" dirty="0">
                <a:latin typeface="League Spartan"/>
                <a:ea typeface="League Spartan"/>
                <a:cs typeface="League Spartan"/>
                <a:sym typeface="League Spartan"/>
              </a:rPr>
              <a:t>CHALLENGES FACED-</a:t>
            </a:r>
          </a:p>
        </p:txBody>
      </p:sp>
      <p:sp>
        <p:nvSpPr>
          <p:cNvPr id="4" name="Freeform 4"/>
          <p:cNvSpPr/>
          <p:nvPr/>
        </p:nvSpPr>
        <p:spPr>
          <a:xfrm rot="-5400000">
            <a:off x="930778" y="-930783"/>
            <a:ext cx="2503379" cy="4364942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2778581" y="2720897"/>
            <a:ext cx="13001132" cy="6080320"/>
            <a:chOff x="0" y="0"/>
            <a:chExt cx="3424166" cy="160140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24167" cy="1601401"/>
            </a:xfrm>
            <a:custGeom>
              <a:avLst/>
              <a:gdLst/>
              <a:ahLst/>
              <a:cxnLst/>
              <a:rect l="l" t="t" r="r" b="b"/>
              <a:pathLst>
                <a:path w="3424167" h="1601401">
                  <a:moveTo>
                    <a:pt x="0" y="0"/>
                  </a:moveTo>
                  <a:lnTo>
                    <a:pt x="3424167" y="0"/>
                  </a:lnTo>
                  <a:lnTo>
                    <a:pt x="3424167" y="1601401"/>
                  </a:lnTo>
                  <a:lnTo>
                    <a:pt x="0" y="16014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424166" cy="16490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06983" y="3240207"/>
            <a:ext cx="11944328" cy="5022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1687" lvl="1" indent="-310843" algn="just">
              <a:lnSpc>
                <a:spcPts val="3656"/>
              </a:lnSpc>
              <a:buFont typeface="Arial"/>
              <a:buChar char="•"/>
            </a:pPr>
            <a:r>
              <a:rPr lang="en-US" sz="287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WORKING WITH MESSY AND INCOMPLETE REAL-WORLD DATASETS WAS CHALLENGING AND OFTEN REQUIRED A LOT OF CLEANING AND PREPROCESSING.</a:t>
            </a:r>
          </a:p>
          <a:p>
            <a:pPr algn="just">
              <a:lnSpc>
                <a:spcPts val="3656"/>
              </a:lnSpc>
            </a:pPr>
            <a:endParaRPr lang="en-US" sz="2879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621687" lvl="1" indent="-310843" algn="just">
              <a:lnSpc>
                <a:spcPts val="3656"/>
              </a:lnSpc>
              <a:buFont typeface="Arial"/>
              <a:buChar char="•"/>
            </a:pPr>
            <a:r>
              <a:rPr lang="en-US" sz="287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DEALING WITH UNBALANCED DATASETS, ESPECIALLY IN ACCIDENT SEVERITY PREDICTION, MADE IT HARDER TO TRAIN RELIABLE MODELS.</a:t>
            </a:r>
          </a:p>
          <a:p>
            <a:pPr algn="just">
              <a:lnSpc>
                <a:spcPts val="3656"/>
              </a:lnSpc>
            </a:pPr>
            <a:endParaRPr lang="en-US" sz="2879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621687" lvl="1" indent="-310843" algn="just">
              <a:lnSpc>
                <a:spcPts val="3656"/>
              </a:lnSpc>
              <a:buFont typeface="Arial"/>
              <a:buChar char="•"/>
            </a:pPr>
            <a:r>
              <a:rPr lang="en-US" sz="287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MAKING MACHINE LEARNING MODELS EXPLAINABLE AND EASY TO UNDERSTAND WAS SOMETIMES DIFFICULT BUT VERY IMPORTANT.</a:t>
            </a:r>
          </a:p>
        </p:txBody>
      </p:sp>
      <p:sp>
        <p:nvSpPr>
          <p:cNvPr id="9" name="Freeform 9"/>
          <p:cNvSpPr/>
          <p:nvPr/>
        </p:nvSpPr>
        <p:spPr>
          <a:xfrm rot="5400000">
            <a:off x="936321" y="6858382"/>
            <a:ext cx="2720897" cy="4136339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5"/>
                </a:lnTo>
                <a:lnTo>
                  <a:pt x="0" y="5228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>
            <a:off x="14779937" y="6931337"/>
            <a:ext cx="2720897" cy="3990429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5"/>
                </a:lnTo>
                <a:lnTo>
                  <a:pt x="0" y="5228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4745083" y="-822023"/>
            <a:ext cx="2720897" cy="4364940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50541" y="1431854"/>
            <a:ext cx="14786917" cy="1087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1"/>
              </a:lnSpc>
            </a:pPr>
            <a:r>
              <a:rPr lang="en-US" sz="7765" u="sng" spc="776" dirty="0">
                <a:latin typeface="League Spartan"/>
                <a:ea typeface="League Spartan"/>
                <a:cs typeface="League Spartan"/>
                <a:sym typeface="League Spartan"/>
              </a:rPr>
              <a:t>FUTURE CAREER GOALS-</a:t>
            </a:r>
          </a:p>
        </p:txBody>
      </p:sp>
      <p:sp>
        <p:nvSpPr>
          <p:cNvPr id="4" name="Freeform 4"/>
          <p:cNvSpPr/>
          <p:nvPr/>
        </p:nvSpPr>
        <p:spPr>
          <a:xfrm rot="-5400000">
            <a:off x="930780" y="-930782"/>
            <a:ext cx="2503377" cy="4364939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2778581" y="2720897"/>
            <a:ext cx="13001132" cy="6080320"/>
            <a:chOff x="0" y="0"/>
            <a:chExt cx="3424166" cy="160140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24167" cy="1601401"/>
            </a:xfrm>
            <a:custGeom>
              <a:avLst/>
              <a:gdLst/>
              <a:ahLst/>
              <a:cxnLst/>
              <a:rect l="l" t="t" r="r" b="b"/>
              <a:pathLst>
                <a:path w="3424167" h="1601401">
                  <a:moveTo>
                    <a:pt x="0" y="0"/>
                  </a:moveTo>
                  <a:lnTo>
                    <a:pt x="3424167" y="0"/>
                  </a:lnTo>
                  <a:lnTo>
                    <a:pt x="3424167" y="1601401"/>
                  </a:lnTo>
                  <a:lnTo>
                    <a:pt x="0" y="16014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424166" cy="16490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06983" y="2989623"/>
            <a:ext cx="11944328" cy="5514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1687" lvl="1" indent="-310843" algn="just">
              <a:lnSpc>
                <a:spcPts val="3714"/>
              </a:lnSpc>
              <a:buFont typeface="Arial"/>
              <a:buChar char="•"/>
            </a:pPr>
            <a:r>
              <a:rPr lang="en-US" sz="2879" spc="19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 WANT TO KEEP LEARNING AND SPECIALIZE MORE IN ARTIFICIAL INTELLIGENCE AND HELP BUSINESSES, ORGANIZATIONS USING MY SKILLS.</a:t>
            </a:r>
          </a:p>
          <a:p>
            <a:pPr algn="just">
              <a:lnSpc>
                <a:spcPts val="3656"/>
              </a:lnSpc>
            </a:pPr>
            <a:endParaRPr lang="en-US" sz="2879" spc="195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621687" lvl="1" indent="-310843" algn="just">
              <a:lnSpc>
                <a:spcPts val="3656"/>
              </a:lnSpc>
              <a:buFont typeface="Arial"/>
              <a:buChar char="•"/>
            </a:pPr>
            <a:r>
              <a:rPr lang="en-US" sz="287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 AM EXCITED TO APPLY DATA SCIENCE TECHNIQUES TO SOLVE REAL-WORLD PROBLEMS IN AREAS LIKE BUSINESS AND HEALTHCARE.</a:t>
            </a:r>
          </a:p>
          <a:p>
            <a:pPr algn="just">
              <a:lnSpc>
                <a:spcPts val="3656"/>
              </a:lnSpc>
            </a:pPr>
            <a:endParaRPr lang="en-US" sz="2879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621687" lvl="1" indent="-310843" algn="just">
              <a:lnSpc>
                <a:spcPts val="3656"/>
              </a:lnSpc>
              <a:buFont typeface="Arial"/>
              <a:buChar char="•"/>
            </a:pPr>
            <a:r>
              <a:rPr lang="en-US" sz="287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 WILL CONTINUE TO STAY UPDATED WITH THE LATEST TECHNOLOGIES AND TRENDS TO KEEP GROWING AS A DATA SCIENCE PROFESSIONAL.</a:t>
            </a:r>
          </a:p>
          <a:p>
            <a:pPr algn="just">
              <a:lnSpc>
                <a:spcPts val="3656"/>
              </a:lnSpc>
            </a:pPr>
            <a:endParaRPr lang="en-US" sz="2879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" name="Freeform 9"/>
          <p:cNvSpPr/>
          <p:nvPr/>
        </p:nvSpPr>
        <p:spPr>
          <a:xfrm rot="5400000">
            <a:off x="898221" y="6820282"/>
            <a:ext cx="2720897" cy="4212539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5"/>
                </a:lnTo>
                <a:lnTo>
                  <a:pt x="0" y="5228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>
            <a:off x="14856137" y="6855137"/>
            <a:ext cx="2720897" cy="4142829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5"/>
                </a:lnTo>
                <a:lnTo>
                  <a:pt x="0" y="5228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8788436" y="-316726"/>
            <a:ext cx="7886994" cy="10920453"/>
          </a:xfrm>
          <a:custGeom>
            <a:avLst/>
            <a:gdLst/>
            <a:ahLst/>
            <a:cxnLst/>
            <a:rect l="l" t="t" r="r" b="b"/>
            <a:pathLst>
              <a:path w="7886994" h="10920453">
                <a:moveTo>
                  <a:pt x="7886994" y="0"/>
                </a:moveTo>
                <a:lnTo>
                  <a:pt x="0" y="0"/>
                </a:lnTo>
                <a:lnTo>
                  <a:pt x="0" y="10920452"/>
                </a:lnTo>
                <a:lnTo>
                  <a:pt x="7886994" y="10920452"/>
                </a:lnTo>
                <a:lnTo>
                  <a:pt x="7886994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144000" y="0"/>
            <a:ext cx="9144000" cy="10287000"/>
            <a:chOff x="0" y="0"/>
            <a:chExt cx="240829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2421603" y="1269072"/>
            <a:ext cx="2895009" cy="2117383"/>
          </a:xfrm>
          <a:custGeom>
            <a:avLst/>
            <a:gdLst/>
            <a:ahLst/>
            <a:cxnLst/>
            <a:rect l="l" t="t" r="r" b="b"/>
            <a:pathLst>
              <a:path w="2895009" h="2117383">
                <a:moveTo>
                  <a:pt x="0" y="0"/>
                </a:moveTo>
                <a:lnTo>
                  <a:pt x="2895009" y="0"/>
                </a:lnTo>
                <a:lnTo>
                  <a:pt x="2895009" y="2117383"/>
                </a:lnTo>
                <a:lnTo>
                  <a:pt x="0" y="21173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012" r="-1501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79292" y="1364322"/>
            <a:ext cx="8864708" cy="1069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25"/>
              </a:lnSpc>
            </a:pPr>
            <a:r>
              <a:rPr lang="en-US" sz="7665" u="sng" spc="76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CONCLUSION-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353856" y="4303181"/>
            <a:ext cx="9030502" cy="3392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84"/>
              </a:lnSpc>
            </a:pPr>
            <a:r>
              <a:rPr lang="en-US" sz="12438" u="sng" spc="1243">
                <a:solidFill>
                  <a:srgbClr val="FF91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9292" y="3776046"/>
            <a:ext cx="8676213" cy="3920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487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 my master’s journey, I learned how to apply my skills</a:t>
            </a:r>
            <a:r>
              <a:rPr lang="en-US" sz="3399" u="none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in real situations. Working on different types of problems made me a better thinker and problem solver. I’m excited to keep learning and use these skills and technologies in my future career.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5420383" y="-146721"/>
            <a:ext cx="2720897" cy="3014336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50541" y="949654"/>
            <a:ext cx="14651857" cy="907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9"/>
              </a:lnSpc>
            </a:pPr>
            <a:r>
              <a:rPr lang="en-US" sz="6565" u="sng" spc="65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PROGRAM LEARNING GOALS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50541" y="2682904"/>
            <a:ext cx="14651857" cy="6651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1932" lvl="1" indent="-335966" algn="just">
              <a:lnSpc>
                <a:spcPts val="3298"/>
              </a:lnSpc>
              <a:buFont typeface="Arial"/>
              <a:buChar char="•"/>
            </a:pPr>
            <a:r>
              <a:rPr lang="en-US" sz="3112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Collect, store, and access data using appropriate data technologies.</a:t>
            </a:r>
          </a:p>
          <a:p>
            <a:pPr algn="just">
              <a:lnSpc>
                <a:spcPts val="3298"/>
              </a:lnSpc>
            </a:pPr>
            <a:endParaRPr lang="en-US" sz="3112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671932" lvl="1" indent="-335966" algn="just">
              <a:lnSpc>
                <a:spcPts val="3298"/>
              </a:lnSpc>
              <a:buFont typeface="Arial"/>
              <a:buChar char="•"/>
            </a:pPr>
            <a:r>
              <a:rPr lang="en-US" sz="3112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Generate actionable insights across different industries and problem domains.</a:t>
            </a:r>
          </a:p>
          <a:p>
            <a:pPr algn="just">
              <a:lnSpc>
                <a:spcPts val="3298"/>
              </a:lnSpc>
            </a:pPr>
            <a:endParaRPr lang="en-US" sz="3112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671932" lvl="1" indent="-335966" algn="just">
              <a:lnSpc>
                <a:spcPts val="3298"/>
              </a:lnSpc>
              <a:buFont typeface="Arial"/>
              <a:buChar char="•"/>
            </a:pPr>
            <a:r>
              <a:rPr lang="en-US" sz="3112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Apply data visualization and predictive modeling to support decision-making.</a:t>
            </a:r>
          </a:p>
          <a:p>
            <a:pPr algn="just">
              <a:lnSpc>
                <a:spcPts val="3298"/>
              </a:lnSpc>
            </a:pPr>
            <a:endParaRPr lang="en-US" sz="3112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671932" lvl="1" indent="-335966" algn="just">
              <a:lnSpc>
                <a:spcPts val="3298"/>
              </a:lnSpc>
              <a:buFont typeface="Arial"/>
              <a:buChar char="•"/>
            </a:pPr>
            <a:r>
              <a:rPr lang="en-US" sz="3112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 solutions using programming languages such as Python and R.</a:t>
            </a:r>
          </a:p>
          <a:p>
            <a:pPr algn="just">
              <a:lnSpc>
                <a:spcPts val="3298"/>
              </a:lnSpc>
            </a:pPr>
            <a:endParaRPr lang="en-US" sz="3112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671932" lvl="1" indent="-335966" algn="just">
              <a:lnSpc>
                <a:spcPts val="3298"/>
              </a:lnSpc>
              <a:buFont typeface="Arial"/>
              <a:buChar char="•"/>
            </a:pPr>
            <a:r>
              <a:rPr lang="en-US" sz="3112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Communicate technical results clearly to a range of audiences, from technical teams to business stakeholders.</a:t>
            </a:r>
          </a:p>
          <a:p>
            <a:pPr algn="just">
              <a:lnSpc>
                <a:spcPts val="3298"/>
              </a:lnSpc>
            </a:pPr>
            <a:endParaRPr lang="en-US" sz="3112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671932" lvl="1" indent="-335966" algn="just">
              <a:lnSpc>
                <a:spcPts val="3298"/>
              </a:lnSpc>
              <a:buFont typeface="Arial"/>
              <a:buChar char="•"/>
            </a:pPr>
            <a:r>
              <a:rPr lang="en-US" sz="3112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Apply ethical principles in designing and evaluating data models (fairness, transparency, privacy).</a:t>
            </a:r>
          </a:p>
          <a:p>
            <a:pPr algn="ctr">
              <a:lnSpc>
                <a:spcPts val="3934"/>
              </a:lnSpc>
            </a:pPr>
            <a:endParaRPr lang="en-US" sz="3112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Freeform 5"/>
          <p:cNvSpPr/>
          <p:nvPr/>
        </p:nvSpPr>
        <p:spPr>
          <a:xfrm rot="-5400000">
            <a:off x="255481" y="-255480"/>
            <a:ext cx="2503377" cy="3014335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7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5375363" y="-191741"/>
            <a:ext cx="2720897" cy="3104376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615481" y="739452"/>
            <a:ext cx="14786917" cy="1194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49"/>
              </a:lnSpc>
            </a:pPr>
            <a:r>
              <a:rPr lang="en-US" sz="3565" spc="18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565" u="sng" spc="18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IST 691- PROJECT 1: PORTFOLIO OPTIMIZATION USING BIDIRECTIONAL CNN-LSTM WITH ATTENTION MECHANISM</a:t>
            </a:r>
          </a:p>
        </p:txBody>
      </p:sp>
      <p:sp>
        <p:nvSpPr>
          <p:cNvPr id="4" name="Freeform 4"/>
          <p:cNvSpPr/>
          <p:nvPr/>
        </p:nvSpPr>
        <p:spPr>
          <a:xfrm rot="-5400000">
            <a:off x="266736" y="-266735"/>
            <a:ext cx="2503377" cy="3036845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248471" y="2179845"/>
            <a:ext cx="345724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b="1" i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Overview:-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15481" y="2989180"/>
            <a:ext cx="15074306" cy="6670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 u="sng" spc="-7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Objective: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Improve stock price prediction accuracy for better portfolio optimization strategies.</a:t>
            </a:r>
          </a:p>
          <a:p>
            <a:pPr algn="just">
              <a:lnSpc>
                <a:spcPts val="4060"/>
              </a:lnSpc>
            </a:pPr>
            <a:endParaRPr lang="en-US" sz="290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r>
              <a:rPr lang="en-US" sz="2900" u="sng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Approach:</a:t>
            </a:r>
          </a:p>
          <a:p>
            <a:pPr algn="just">
              <a:lnSpc>
                <a:spcPts val="4060"/>
              </a:lnSpc>
            </a:pPr>
            <a:r>
              <a:rPr lang="en-US" sz="2900" u="none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Built a hybrid model combining Convolutional Neural Networks (CNN) for feature extraction and Bidirectional LSTM (Long Short-Term Memory) networks for sequential data learning, integrated with an Attention mechanism.</a:t>
            </a:r>
          </a:p>
          <a:p>
            <a:pPr algn="just">
              <a:lnSpc>
                <a:spcPts val="4060"/>
              </a:lnSpc>
            </a:pPr>
            <a:endParaRPr lang="en-US" sz="2900" u="none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r>
              <a:rPr lang="en-US" sz="2900" u="sng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 Source:</a:t>
            </a:r>
          </a:p>
          <a:p>
            <a:pPr algn="just">
              <a:lnSpc>
                <a:spcPts val="4060"/>
              </a:lnSpc>
            </a:pPr>
            <a:r>
              <a:rPr lang="en-US" sz="2900" u="none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Stock market data collected using Yahoo Finance API.</a:t>
            </a:r>
          </a:p>
          <a:p>
            <a:pPr algn="just">
              <a:lnSpc>
                <a:spcPts val="4060"/>
              </a:lnSpc>
            </a:pPr>
            <a:endParaRPr lang="en-US" sz="2900" u="none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r>
              <a:rPr lang="en-US" sz="2900" u="sng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Key Techniques:</a:t>
            </a:r>
          </a:p>
          <a:p>
            <a:pPr algn="just">
              <a:lnSpc>
                <a:spcPts val="4060"/>
              </a:lnSpc>
            </a:pPr>
            <a:r>
              <a:rPr lang="en-US" sz="2900" u="none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Time-series forecasting, Deep Learning, Attention Mechanisms.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5420383" y="-146721"/>
            <a:ext cx="2720897" cy="3014336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331681" y="-179281"/>
            <a:ext cx="2503378" cy="2861935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601817" y="1293773"/>
            <a:ext cx="644915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b="1" i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Key Outcomes &amp; Skills:-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01817" y="2092159"/>
            <a:ext cx="15051796" cy="7698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Achievements: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Outperformed traditional SARIMA models with an MSE of 6.42. Visualized stock trends </a:t>
            </a:r>
            <a:r>
              <a:rPr lang="en-US" sz="2900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using candlestick and line charts to interpret results.</a:t>
            </a:r>
          </a:p>
          <a:p>
            <a:pPr algn="just">
              <a:lnSpc>
                <a:spcPts val="4060"/>
              </a:lnSpc>
            </a:pPr>
            <a:endParaRPr lang="en-US" sz="2900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r>
              <a:rPr lang="en-US" sz="2900" u="sng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Skills Developed:</a:t>
            </a:r>
          </a:p>
          <a:p>
            <a:pPr algn="just">
              <a:lnSpc>
                <a:spcPts val="4060"/>
              </a:lnSpc>
            </a:pPr>
            <a:r>
              <a:rPr lang="en-US" sz="2900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Deep learning model building, time-series analysis, financial data handling, hyperparameter tuning.</a:t>
            </a:r>
          </a:p>
          <a:p>
            <a:pPr algn="just">
              <a:lnSpc>
                <a:spcPts val="4060"/>
              </a:lnSpc>
            </a:pPr>
            <a:endParaRPr lang="en-US" sz="2900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r>
              <a:rPr lang="en-US" sz="2900" u="sng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Challenges:</a:t>
            </a:r>
          </a:p>
          <a:p>
            <a:pPr algn="just">
              <a:lnSpc>
                <a:spcPts val="4060"/>
              </a:lnSpc>
            </a:pPr>
            <a:r>
              <a:rPr lang="en-US" sz="2900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Handling high volatility in financial time series data.</a:t>
            </a:r>
          </a:p>
          <a:p>
            <a:pPr algn="just">
              <a:lnSpc>
                <a:spcPts val="4060"/>
              </a:lnSpc>
            </a:pPr>
            <a:endParaRPr lang="en-US" sz="2900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r>
              <a:rPr lang="en-US" sz="2900" u="sng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Solutions:</a:t>
            </a:r>
          </a:p>
          <a:p>
            <a:pPr algn="just">
              <a:lnSpc>
                <a:spcPts val="4060"/>
              </a:lnSpc>
            </a:pPr>
            <a:r>
              <a:rPr lang="en-US" sz="2900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Used feature engineering (moving averages, volatility measures) and tuning Bi-LSTM parameters to stabilize model performance.</a:t>
            </a:r>
          </a:p>
          <a:p>
            <a:pPr algn="just">
              <a:lnSpc>
                <a:spcPts val="4060"/>
              </a:lnSpc>
            </a:pPr>
            <a:endParaRPr lang="en-US" sz="2900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7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5375363" y="-191741"/>
            <a:ext cx="2720897" cy="3104376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342936" y="-190536"/>
            <a:ext cx="2503378" cy="2884445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874618" y="1902603"/>
            <a:ext cx="13011748" cy="5806493"/>
          </a:xfrm>
          <a:custGeom>
            <a:avLst/>
            <a:gdLst/>
            <a:ahLst/>
            <a:cxnLst/>
            <a:rect l="l" t="t" r="r" b="b"/>
            <a:pathLst>
              <a:path w="13011748" h="5806493">
                <a:moveTo>
                  <a:pt x="0" y="0"/>
                </a:moveTo>
                <a:lnTo>
                  <a:pt x="13011748" y="0"/>
                </a:lnTo>
                <a:lnTo>
                  <a:pt x="13011748" y="5806493"/>
                </a:lnTo>
                <a:lnTo>
                  <a:pt x="0" y="58064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307103" y="8099965"/>
            <a:ext cx="12146777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CNN-LSTM mo</a:t>
            </a:r>
            <a:r>
              <a:rPr lang="en-US" sz="2800" u="none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del closely tracked the real price movements, outperforming traditional models like SARIMA in handling volatility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790619" y="1036916"/>
            <a:ext cx="1150251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Stock</a:t>
            </a:r>
            <a:r>
              <a:rPr lang="en-US" sz="3399" b="1" u="none" strike="noStrik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Price Prediction: CNN-LSTM Model Performance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7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5375362" y="-191740"/>
            <a:ext cx="2720897" cy="3104374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615481" y="739452"/>
            <a:ext cx="14786917" cy="1194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49"/>
              </a:lnSpc>
            </a:pPr>
            <a:r>
              <a:rPr lang="en-US" sz="3565" u="sng" spc="18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IST 652- PROJECT 2: IMPACT OF WEATHER CONDITIONS ON MOTOR VEHICLE COLLISIONS IN NYC</a:t>
            </a:r>
          </a:p>
        </p:txBody>
      </p:sp>
      <p:sp>
        <p:nvSpPr>
          <p:cNvPr id="4" name="Freeform 4"/>
          <p:cNvSpPr/>
          <p:nvPr/>
        </p:nvSpPr>
        <p:spPr>
          <a:xfrm rot="-5400000">
            <a:off x="266736" y="-266736"/>
            <a:ext cx="2503378" cy="3036845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248471" y="2179845"/>
            <a:ext cx="377238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b="1" i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Overview:-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15481" y="2989180"/>
            <a:ext cx="15074306" cy="6670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Objective: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Analyze how adverse weather conditions affect the severity of motor vehicle collisions.</a:t>
            </a:r>
          </a:p>
          <a:p>
            <a:pPr algn="just">
              <a:lnSpc>
                <a:spcPts val="4060"/>
              </a:lnSpc>
            </a:pPr>
            <a:endParaRPr lang="en-US" sz="290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r>
              <a:rPr lang="en-US" sz="2900" u="sng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Approach:</a:t>
            </a:r>
          </a:p>
          <a:p>
            <a:pPr algn="just">
              <a:lnSpc>
                <a:spcPts val="4060"/>
              </a:lnSpc>
            </a:pPr>
            <a:r>
              <a:rPr lang="en-US" sz="2900" u="none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Conducted Exploratory Data Analysis (EDA) on over 100,000 collision records and built Logistic Regression and Decision Tree models to predict accident severity based on weather variables.</a:t>
            </a:r>
          </a:p>
          <a:p>
            <a:pPr algn="just">
              <a:lnSpc>
                <a:spcPts val="4060"/>
              </a:lnSpc>
            </a:pPr>
            <a:endParaRPr lang="en-US" sz="2900" u="none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r>
              <a:rPr lang="en-US" sz="2900" u="sng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 Source:</a:t>
            </a:r>
          </a:p>
          <a:p>
            <a:pPr algn="just">
              <a:lnSpc>
                <a:spcPts val="4060"/>
              </a:lnSpc>
            </a:pPr>
            <a:r>
              <a:rPr lang="en-US" sz="2900" u="none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NYC Open Data (Motor Vehicle Collisions dataset) and weather datasets from meteostat package.</a:t>
            </a:r>
          </a:p>
          <a:p>
            <a:pPr algn="just">
              <a:lnSpc>
                <a:spcPts val="4060"/>
              </a:lnSpc>
            </a:pPr>
            <a:endParaRPr lang="en-US" sz="2900" u="none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5420383" y="-146721"/>
            <a:ext cx="2720897" cy="3014336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255481" y="-255480"/>
            <a:ext cx="2503377" cy="3014335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601817" y="1293773"/>
            <a:ext cx="626907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b="1" i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Key Outcomes &amp; Skills:-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53162" y="2182199"/>
            <a:ext cx="15051796" cy="7698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Achievements: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Identified significant correlations between bad weather (rain, snow) and higher accident severity. Created </a:t>
            </a:r>
            <a:r>
              <a:rPr lang="en-US" sz="2900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interactive visualizations to communicate findings to policymakers.</a:t>
            </a:r>
          </a:p>
          <a:p>
            <a:pPr algn="just">
              <a:lnSpc>
                <a:spcPts val="4060"/>
              </a:lnSpc>
            </a:pPr>
            <a:endParaRPr lang="en-US" sz="2900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r>
              <a:rPr lang="en-US" sz="2900" u="sng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Skills Developed:</a:t>
            </a:r>
          </a:p>
          <a:p>
            <a:pPr algn="just">
              <a:lnSpc>
                <a:spcPts val="4060"/>
              </a:lnSpc>
            </a:pPr>
            <a:r>
              <a:rPr lang="en-US" sz="2900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EDA, statistical modeling, predictive modeling, data integration.</a:t>
            </a:r>
          </a:p>
          <a:p>
            <a:pPr algn="just">
              <a:lnSpc>
                <a:spcPts val="4060"/>
              </a:lnSpc>
            </a:pPr>
            <a:endParaRPr lang="en-US" sz="2900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r>
              <a:rPr lang="en-US" sz="2900" u="sng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Challenges:</a:t>
            </a:r>
          </a:p>
          <a:p>
            <a:pPr algn="just">
              <a:lnSpc>
                <a:spcPts val="4060"/>
              </a:lnSpc>
            </a:pPr>
            <a:r>
              <a:rPr lang="en-US" sz="2900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Severe class imbalance with fewer high-severity accidents.</a:t>
            </a:r>
          </a:p>
          <a:p>
            <a:pPr algn="just">
              <a:lnSpc>
                <a:spcPts val="4060"/>
              </a:lnSpc>
            </a:pPr>
            <a:endParaRPr lang="en-US" sz="2900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060"/>
              </a:lnSpc>
            </a:pPr>
            <a:r>
              <a:rPr lang="en-US" sz="2900" u="sng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Solutions:</a:t>
            </a:r>
          </a:p>
          <a:p>
            <a:pPr algn="just">
              <a:lnSpc>
                <a:spcPts val="4060"/>
              </a:lnSpc>
            </a:pPr>
            <a:r>
              <a:rPr lang="en-US" sz="2900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Applied SMOTE (Synthetic Minority Over-sampling Technique) to balance the dataset for better model training.</a:t>
            </a:r>
          </a:p>
          <a:p>
            <a:pPr algn="just">
              <a:lnSpc>
                <a:spcPts val="4060"/>
              </a:lnSpc>
            </a:pPr>
            <a:endParaRPr lang="en-US" sz="2900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7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5451563" y="-267941"/>
            <a:ext cx="2720897" cy="3256776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266734" y="-266737"/>
            <a:ext cx="2503378" cy="3036847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874618" y="1796995"/>
            <a:ext cx="12708935" cy="6104051"/>
          </a:xfrm>
          <a:custGeom>
            <a:avLst/>
            <a:gdLst/>
            <a:ahLst/>
            <a:cxnLst/>
            <a:rect l="l" t="t" r="r" b="b"/>
            <a:pathLst>
              <a:path w="12708935" h="6104051">
                <a:moveTo>
                  <a:pt x="0" y="0"/>
                </a:moveTo>
                <a:lnTo>
                  <a:pt x="12708935" y="0"/>
                </a:lnTo>
                <a:lnTo>
                  <a:pt x="12708935" y="6104051"/>
                </a:lnTo>
                <a:lnTo>
                  <a:pt x="0" y="61040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81" r="-1416" b="-28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036846" y="8098475"/>
            <a:ext cx="12146777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analysis shows that a</a:t>
            </a:r>
            <a:r>
              <a:rPr lang="en-US" sz="2800" u="none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dverse weather conditions such as rain, fog, and heavy rain showers contributed significantly to higher collision rates during peak traffic hours.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74618" y="962025"/>
            <a:ext cx="1045035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Impact of</a:t>
            </a:r>
            <a:r>
              <a:rPr lang="en-US" sz="3399" b="1" u="none" strike="noStrik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Weather Conditions on Collision Timing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1439</Words>
  <Application>Microsoft Office PowerPoint</Application>
  <PresentationFormat>Custom</PresentationFormat>
  <Paragraphs>193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Arimo</vt:lpstr>
      <vt:lpstr>Arial</vt:lpstr>
      <vt:lpstr>Canva Sans Bold</vt:lpstr>
      <vt:lpstr>League Spartan</vt:lpstr>
      <vt:lpstr>Calibri</vt:lpstr>
      <vt:lpstr>Arimo Bold</vt:lpstr>
      <vt:lpstr>Canva Sans Bold Italics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Presentation_Sukhad Dnyanesh Joshi</dc:title>
  <cp:lastModifiedBy>Sukhad Joshi</cp:lastModifiedBy>
  <cp:revision>4</cp:revision>
  <dcterms:created xsi:type="dcterms:W3CDTF">2006-08-16T00:00:00Z</dcterms:created>
  <dcterms:modified xsi:type="dcterms:W3CDTF">2025-04-27T20:18:36Z</dcterms:modified>
  <dc:identifier>DAGlx740VHc</dc:identifier>
</cp:coreProperties>
</file>