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7" r:id="rId11"/>
    <p:sldId id="265" r:id="rId12"/>
    <p:sldId id="266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4082">
          <p15:clr>
            <a:srgbClr val="9AA0A6"/>
          </p15:clr>
        </p15:guide>
        <p15:guide id="4" orient="horz" pos="23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3655A8-9E0E-48F9-B812-6FDDFDCC1F06}">
  <a:tblStyle styleId="{FA3655A8-9E0E-48F9-B812-6FDDFDCC1F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918" y="108"/>
      </p:cViewPr>
      <p:guideLst>
        <p:guide pos="5533"/>
        <p:guide pos="227"/>
        <p:guide orient="horz" pos="4082"/>
        <p:guide orient="horz" pos="2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66786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12208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04b8b6756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e04b8b6756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697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8d46ed6bd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e8d46ed6bd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35346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3a7074569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e3a7074569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6855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5771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2408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8d46ed6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8d46ed6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4518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0711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8d46ed6b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8d46ed6bd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8316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8d46ed6bd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8d46ed6bd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1810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8d46ed6bd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8d46ed6bd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3168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8d46ed6bd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8d46ed6bd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312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7916" y="-13437"/>
            <a:ext cx="9179832" cy="6884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92250" y="56989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92250" y="2562125"/>
            <a:ext cx="8183100" cy="29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sz="6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ubTitle" idx="1"/>
          </p:nvPr>
        </p:nvSpPr>
        <p:spPr>
          <a:xfrm>
            <a:off x="805350" y="1763228"/>
            <a:ext cx="82263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ubTitle" idx="1"/>
          </p:nvPr>
        </p:nvSpPr>
        <p:spPr>
          <a:xfrm>
            <a:off x="729150" y="1763228"/>
            <a:ext cx="82263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rier New"/>
              <a:buNone/>
              <a:defRPr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30000" y="1747175"/>
            <a:ext cx="7862400" cy="9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606200" y="2858975"/>
            <a:ext cx="7938600" cy="3285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2"/>
          </p:nvPr>
        </p:nvSpPr>
        <p:spPr>
          <a:xfrm>
            <a:off x="795050" y="2960050"/>
            <a:ext cx="7568100" cy="31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362300" y="1616750"/>
            <a:ext cx="47487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500550" y="1763225"/>
            <a:ext cx="44286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2"/>
          </p:nvPr>
        </p:nvSpPr>
        <p:spPr>
          <a:xfrm>
            <a:off x="5555275" y="1763225"/>
            <a:ext cx="3151200" cy="43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аршрут вебинара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1359175" y="1737600"/>
            <a:ext cx="45057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810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 b="0">
                <a:solidFill>
                  <a:schemeClr val="dk1"/>
                </a:solidFill>
              </a:defRPr>
            </a:lvl1pPr>
            <a:lvl2pPr marL="914400" lvl="1" indent="-3302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6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2485475"/>
            <a:ext cx="79353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00550" y="1901958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00550" y="609750"/>
            <a:ext cx="77967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700"/>
              <a:buNone/>
              <a:defRPr sz="17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700"/>
              <a:buNone/>
              <a:defRPr sz="1700" b="1">
                <a:solidFill>
                  <a:srgbClr val="05050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135425" y="5086600"/>
            <a:ext cx="5856300" cy="13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706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4348975" y="2694775"/>
            <a:ext cx="43917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900"/>
              <a:buNone/>
              <a:defRPr sz="1900" b="1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2"/>
          </p:nvPr>
        </p:nvSpPr>
        <p:spPr>
          <a:xfrm>
            <a:off x="4348975" y="3410125"/>
            <a:ext cx="4587900" cy="2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9075" y="16278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609075" y="388828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"/>
              <a:buNone/>
              <a:defRPr sz="3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901958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>
            <a:spLocks noGrp="1"/>
          </p:cNvSpPr>
          <p:nvPr>
            <p:ph type="subTitle" idx="1"/>
          </p:nvPr>
        </p:nvSpPr>
        <p:spPr>
          <a:xfrm>
            <a:off x="792250" y="56989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130" name="Google Shape;130;p30"/>
          <p:cNvSpPr txBox="1">
            <a:spLocks noGrp="1"/>
          </p:cNvSpPr>
          <p:nvPr>
            <p:ph type="title"/>
          </p:nvPr>
        </p:nvSpPr>
        <p:spPr>
          <a:xfrm>
            <a:off x="792250" y="2562125"/>
            <a:ext cx="8183100" cy="29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600" dirty="0" err="1" smtClean="0"/>
              <a:t>noSQL</a:t>
            </a:r>
            <a:r>
              <a:rPr lang="en-US" sz="5600" dirty="0" smtClean="0"/>
              <a:t> 2024</a:t>
            </a:r>
            <a:endParaRPr sz="5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38650" y="466175"/>
            <a:ext cx="7935300" cy="1122300"/>
          </a:xfrm>
        </p:spPr>
        <p:txBody>
          <a:bodyPr/>
          <a:lstStyle/>
          <a:p>
            <a:pPr algn="ctr"/>
            <a:r>
              <a:rPr lang="ru" dirty="0"/>
              <a:t>Таблица с результатами операций </a:t>
            </a:r>
            <a:r>
              <a:rPr lang="ru" dirty="0" smtClean="0"/>
              <a:t>чтения 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281784"/>
              </p:ext>
            </p:extLst>
          </p:nvPr>
        </p:nvGraphicFramePr>
        <p:xfrm>
          <a:off x="523749" y="2003425"/>
          <a:ext cx="7950201" cy="3434767"/>
        </p:xfrm>
        <a:graphic>
          <a:graphicData uri="http://schemas.openxmlformats.org/drawingml/2006/table">
            <a:tbl>
              <a:tblPr firstRow="1" bandRow="1">
                <a:tableStyleId>{FA3655A8-9E0E-48F9-B812-6FDDFDCC1F06}</a:tableStyleId>
              </a:tblPr>
              <a:tblGrid>
                <a:gridCol w="1559051"/>
                <a:gridCol w="2832100"/>
                <a:gridCol w="3559050"/>
              </a:tblGrid>
              <a:tr h="701675">
                <a:tc>
                  <a:txBody>
                    <a:bodyPr/>
                    <a:lstStyle/>
                    <a:p>
                      <a:r>
                        <a:rPr lang="ru-RU" dirty="0" smtClean="0"/>
                        <a:t>Запросы на</a:t>
                      </a:r>
                      <a:r>
                        <a:rPr lang="ru-RU" baseline="0" dirty="0" smtClean="0"/>
                        <a:t> чтения из БД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Время чтения</a:t>
                      </a:r>
                    </a:p>
                    <a:p>
                      <a:r>
                        <a:rPr lang="en-US" dirty="0" err="1" smtClean="0"/>
                        <a:t>ClickHouse+zookeeper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Время чтения</a:t>
                      </a:r>
                    </a:p>
                    <a:p>
                      <a:r>
                        <a:rPr lang="en-US" dirty="0" smtClean="0"/>
                        <a:t>Cassandra</a:t>
                      </a:r>
                      <a:endParaRPr lang="ru-RU" dirty="0"/>
                    </a:p>
                  </a:txBody>
                  <a:tcPr/>
                </a:tc>
              </a:tr>
              <a:tr h="68074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ru-RU" sz="14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1. Подсчет записей </a:t>
                      </a:r>
                      <a:r>
                        <a:rPr lang="ru-RU" sz="14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10000</a:t>
                      </a:r>
                      <a:r>
                        <a:rPr lang="en-US" sz="14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0.002</a:t>
                      </a:r>
                      <a:r>
                        <a:rPr lang="ru-RU" dirty="0" smtClean="0"/>
                        <a:t> </a:t>
                      </a:r>
                      <a:r>
                        <a:rPr lang="en-US" dirty="0" smtClean="0"/>
                        <a:t>sec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0,009 s</a:t>
                      </a:r>
                      <a:endParaRPr lang="ru-RU" dirty="0"/>
                    </a:p>
                  </a:txBody>
                  <a:tcPr/>
                </a:tc>
              </a:tr>
              <a:tr h="680746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en-US" sz="14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r>
                        <a:rPr lang="en-US" sz="14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4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Удаление 100000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0.117 sec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0,00</a:t>
                      </a:r>
                      <a:r>
                        <a:rPr lang="ru-RU" dirty="0" smtClean="0"/>
                        <a:t>0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s</a:t>
                      </a:r>
                      <a:endParaRPr lang="ru-RU" dirty="0"/>
                    </a:p>
                  </a:txBody>
                  <a:tcPr/>
                </a:tc>
              </a:tr>
              <a:tr h="680746">
                <a:tc>
                  <a:txBody>
                    <a:bodyPr/>
                    <a:lstStyle/>
                    <a:p>
                      <a:r>
                        <a:rPr lang="ru-RU" sz="14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3. Суммирование всех идентификаторов пользователей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0.008</a:t>
                      </a:r>
                      <a:r>
                        <a:rPr lang="en-US" baseline="0" dirty="0" smtClean="0"/>
                        <a:t> (sum=</a:t>
                      </a:r>
                      <a:r>
                        <a:rPr lang="ru-RU" dirty="0" smtClean="0"/>
                        <a:t>50050000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0,018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s (sum=</a:t>
                      </a:r>
                      <a:r>
                        <a:rPr lang="ru-RU" dirty="0" smtClean="0"/>
                        <a:t>50050000</a:t>
                      </a:r>
                      <a:r>
                        <a:rPr lang="en-US" dirty="0" smtClean="0"/>
                        <a:t>)</a:t>
                      </a:r>
                      <a:endParaRPr lang="ru-RU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9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 и планы по развитию</a:t>
            </a:r>
            <a:endParaRPr/>
          </a:p>
        </p:txBody>
      </p:sp>
      <p:graphicFrame>
        <p:nvGraphicFramePr>
          <p:cNvPr id="202" name="Google Shape;202;p39"/>
          <p:cNvGraphicFramePr/>
          <p:nvPr>
            <p:extLst>
              <p:ext uri="{D42A27DB-BD31-4B8C-83A1-F6EECF244321}">
                <p14:modId xmlns:p14="http://schemas.microsoft.com/office/powerpoint/2010/main" val="751185654"/>
              </p:ext>
            </p:extLst>
          </p:nvPr>
        </p:nvGraphicFramePr>
        <p:xfrm>
          <a:off x="500550" y="1423925"/>
          <a:ext cx="7962901" cy="4902588"/>
        </p:xfrm>
        <a:graphic>
          <a:graphicData uri="http://schemas.openxmlformats.org/drawingml/2006/table">
            <a:tbl>
              <a:tblPr>
                <a:noFill/>
                <a:tableStyleId>{FA3655A8-9E0E-48F9-B812-6FDDFDCC1F06}</a:tableStyleId>
              </a:tblPr>
              <a:tblGrid>
                <a:gridCol w="538368"/>
                <a:gridCol w="7424533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Вывод по запис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</a:t>
                      </a:r>
                      <a:r>
                        <a:rPr lang="en-US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: 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Вставка/запись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данных в колоночной БД </a:t>
                      </a:r>
                      <a:r>
                        <a:rPr lang="en-US" sz="17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clickHouse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превосходит 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Cassandra 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 выполняется очень быстро на больших объемах данных.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Вывод по</a:t>
                      </a:r>
                      <a:r>
                        <a:rPr lang="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чтению: Разница в чтении данных обоих РСУБД не существенно отличается на проводимых примерах. Д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ля получения более точных результатов требуется произвести дополнительные запросы. 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Собственные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</a:t>
                      </a:r>
                      <a:r>
                        <a:rPr lang="en-US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kills: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</a:t>
                      </a:r>
                      <a:r>
                        <a:rPr lang="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планах для укоренения полученных навыков выполнить разворачивание кластеров в 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Docker 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 локальной машине, так как к настоящему моменту возникли некоторые проблемы, которые из-за нехватки времени не успела победить.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Глобальное использование полученных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</a:t>
                      </a:r>
                      <a:r>
                        <a:rPr lang="en-US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kills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: планирую применять в работе полученные на курсе знания, в части выбора той или иной РСУБД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при проектировании решения, реализующего новый проект.  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0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706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Спасибо за внимание!</a:t>
            </a:r>
            <a:r>
              <a:rPr lang="ru" sz="5000" b="0"/>
              <a:t/>
            </a:r>
            <a:br>
              <a:rPr lang="ru" sz="5000" b="0"/>
            </a:br>
            <a:endParaRPr sz="1400" b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 txBox="1">
            <a:spLocks noGrp="1"/>
          </p:cNvSpPr>
          <p:nvPr>
            <p:ph type="title"/>
          </p:nvPr>
        </p:nvSpPr>
        <p:spPr>
          <a:xfrm>
            <a:off x="766725" y="2728150"/>
            <a:ext cx="79353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5000"/>
              <a:t>Меня хорошо видно</a:t>
            </a:r>
            <a:endParaRPr sz="5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/>
              <a:t>&amp; слышно?</a:t>
            </a:r>
            <a:endParaRPr sz="5000"/>
          </a:p>
        </p:txBody>
      </p:sp>
      <p:pic>
        <p:nvPicPr>
          <p:cNvPr id="136" name="Google Shape;13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4383575"/>
            <a:ext cx="702395" cy="7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37256" y="4383575"/>
            <a:ext cx="702395" cy="7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/>
          <p:nvPr/>
        </p:nvSpPr>
        <p:spPr>
          <a:xfrm>
            <a:off x="630000" y="3689750"/>
            <a:ext cx="1487400" cy="2425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3" name="Google Shape;143;p32"/>
          <p:cNvSpPr txBox="1">
            <a:spLocks noGrp="1"/>
          </p:cNvSpPr>
          <p:nvPr>
            <p:ph type="title"/>
          </p:nvPr>
        </p:nvSpPr>
        <p:spPr>
          <a:xfrm>
            <a:off x="500550" y="1094951"/>
            <a:ext cx="8520600" cy="22389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800" dirty="0"/>
              <a:t>Защита проекта</a:t>
            </a:r>
            <a:endParaRPr sz="2800" dirty="0"/>
          </a:p>
          <a:p>
            <a:pPr>
              <a:buSzPts val="1100"/>
            </a:pPr>
            <a:r>
              <a:rPr lang="ru" sz="2800" dirty="0"/>
              <a:t>Тема: </a:t>
            </a:r>
            <a:r>
              <a:rPr lang="ru-RU" sz="2800" dirty="0"/>
              <a:t>Сравнение колоночных баз данных в части скорости обработки запросов: </a:t>
            </a:r>
            <a:r>
              <a:rPr lang="ru-RU" sz="2800" dirty="0" err="1"/>
              <a:t>Cassandra</a:t>
            </a:r>
            <a:r>
              <a:rPr lang="ru-RU" sz="2800" dirty="0"/>
              <a:t> </a:t>
            </a:r>
            <a:r>
              <a:rPr lang="ru-RU" sz="2800" dirty="0" err="1"/>
              <a:t>vs</a:t>
            </a:r>
            <a:r>
              <a:rPr lang="ru-RU" sz="2800" dirty="0"/>
              <a:t> </a:t>
            </a:r>
            <a:r>
              <a:rPr lang="ru-RU" sz="2800" dirty="0" err="1" smtClean="0"/>
              <a:t>Clickhouse</a:t>
            </a:r>
            <a:endParaRPr sz="2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/>
          </a:p>
        </p:txBody>
      </p:sp>
      <p:sp>
        <p:nvSpPr>
          <p:cNvPr id="144" name="Google Shape;144;p32"/>
          <p:cNvSpPr txBox="1">
            <a:spLocks noGrp="1"/>
          </p:cNvSpPr>
          <p:nvPr>
            <p:ph type="subTitle" idx="2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chemeClr val="dk1"/>
                </a:solidFill>
              </a:rPr>
              <a:t>Суханова Надежда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45" name="Google Shape;145;p32"/>
          <p:cNvSpPr txBox="1">
            <a:spLocks noGrp="1"/>
          </p:cNvSpPr>
          <p:nvPr>
            <p:ph type="subTitle" idx="4"/>
          </p:nvPr>
        </p:nvSpPr>
        <p:spPr>
          <a:xfrm>
            <a:off x="3135425" y="4737950"/>
            <a:ext cx="5856300" cy="13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/>
              <a:t>ГКУ ИАЦ в сфере здравоохранения, Ведущий аналитик</a:t>
            </a: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469" y="4049789"/>
            <a:ext cx="1400345" cy="189925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>
            <a:spLocks noGrp="1"/>
          </p:cNvSpPr>
          <p:nvPr>
            <p:ph type="title"/>
          </p:nvPr>
        </p:nvSpPr>
        <p:spPr>
          <a:xfrm>
            <a:off x="500550" y="440977"/>
            <a:ext cx="8520600" cy="8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защиты</a:t>
            </a:r>
            <a:endParaRPr/>
          </a:p>
        </p:txBody>
      </p:sp>
      <p:cxnSp>
        <p:nvCxnSpPr>
          <p:cNvPr id="152" name="Google Shape;152;p33"/>
          <p:cNvCxnSpPr/>
          <p:nvPr/>
        </p:nvCxnSpPr>
        <p:spPr>
          <a:xfrm>
            <a:off x="680750" y="4219289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33"/>
          <p:cNvCxnSpPr/>
          <p:nvPr/>
        </p:nvCxnSpPr>
        <p:spPr>
          <a:xfrm>
            <a:off x="680750" y="5096664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54" name="Google Shape;154;p33"/>
          <p:cNvSpPr/>
          <p:nvPr/>
        </p:nvSpPr>
        <p:spPr>
          <a:xfrm>
            <a:off x="680750" y="146995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Цели проекта 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33"/>
          <p:cNvSpPr/>
          <p:nvPr/>
        </p:nvSpPr>
        <p:spPr>
          <a:xfrm>
            <a:off x="680750" y="2225975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33"/>
          <p:cNvSpPr/>
          <p:nvPr/>
        </p:nvSpPr>
        <p:spPr>
          <a:xfrm>
            <a:off x="680750" y="3021188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3"/>
          <p:cNvSpPr/>
          <p:nvPr/>
        </p:nvSpPr>
        <p:spPr>
          <a:xfrm>
            <a:off x="680750" y="3900613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33"/>
          <p:cNvSpPr/>
          <p:nvPr/>
        </p:nvSpPr>
        <p:spPr>
          <a:xfrm>
            <a:off x="680750" y="471010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Схемы/архитектура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33"/>
          <p:cNvSpPr/>
          <p:nvPr/>
        </p:nvSpPr>
        <p:spPr>
          <a:xfrm>
            <a:off x="680750" y="549215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0" name="Google Shape;160;p33"/>
          <p:cNvCxnSpPr/>
          <p:nvPr/>
        </p:nvCxnSpPr>
        <p:spPr>
          <a:xfrm>
            <a:off x="680750" y="3362139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33"/>
          <p:cNvCxnSpPr/>
          <p:nvPr/>
        </p:nvCxnSpPr>
        <p:spPr>
          <a:xfrm>
            <a:off x="679637" y="2504989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33"/>
          <p:cNvCxnSpPr/>
          <p:nvPr/>
        </p:nvCxnSpPr>
        <p:spPr>
          <a:xfrm>
            <a:off x="680762" y="1647839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68" name="Google Shape;168;p34"/>
          <p:cNvGraphicFramePr/>
          <p:nvPr>
            <p:extLst>
              <p:ext uri="{D42A27DB-BD31-4B8C-83A1-F6EECF244321}">
                <p14:modId xmlns:p14="http://schemas.microsoft.com/office/powerpoint/2010/main" val="1410537019"/>
              </p:ext>
            </p:extLst>
          </p:nvPr>
        </p:nvGraphicFramePr>
        <p:xfrm>
          <a:off x="952500" y="2058925"/>
          <a:ext cx="7239000" cy="2634144"/>
        </p:xfrm>
        <a:graphic>
          <a:graphicData uri="http://schemas.openxmlformats.org/drawingml/2006/table">
            <a:tbl>
              <a:tblPr>
                <a:noFill/>
                <a:tableStyleId>{FA3655A8-9E0E-48F9-B812-6FDDFDCC1F06}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Развернуть 2 РСУБД в кластерном</a:t>
                      </a:r>
                      <a:r>
                        <a:rPr lang="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исполнении:</a:t>
                      </a:r>
                    </a:p>
                    <a:p>
                      <a:pPr marL="28575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Cassandra</a:t>
                      </a:r>
                    </a:p>
                    <a:p>
                      <a:pPr marL="28575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7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clickHouse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Заполнить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БД большим объемом данных в несколько итераций. Выполнить запросы к БД.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</a:t>
                      </a:r>
                      <a:r>
                        <a:rPr lang="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основе выполненных активностей сделать выводы о быстродействии сравниваемых 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РСУБД</a:t>
                      </a:r>
                      <a:r>
                        <a:rPr lang="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69" name="Google Shape;169;p34"/>
          <p:cNvSpPr/>
          <p:nvPr/>
        </p:nvSpPr>
        <p:spPr>
          <a:xfrm>
            <a:off x="5339350" y="378000"/>
            <a:ext cx="3423000" cy="10920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3F3F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Какие цели вы поставили и какие задачи решили своим проектом 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планировалось</a:t>
            </a:r>
            <a:endParaRPr/>
          </a:p>
        </p:txBody>
      </p:sp>
      <p:graphicFrame>
        <p:nvGraphicFramePr>
          <p:cNvPr id="175" name="Google Shape;175;p35"/>
          <p:cNvGraphicFramePr/>
          <p:nvPr>
            <p:extLst>
              <p:ext uri="{D42A27DB-BD31-4B8C-83A1-F6EECF244321}">
                <p14:modId xmlns:p14="http://schemas.microsoft.com/office/powerpoint/2010/main" val="1530746360"/>
              </p:ext>
            </p:extLst>
          </p:nvPr>
        </p:nvGraphicFramePr>
        <p:xfrm>
          <a:off x="952500" y="2058925"/>
          <a:ext cx="7251700" cy="4314797"/>
        </p:xfrm>
        <a:graphic>
          <a:graphicData uri="http://schemas.openxmlformats.org/drawingml/2006/table">
            <a:tbl>
              <a:tblPr>
                <a:noFill/>
                <a:tableStyleId>{FA3655A8-9E0E-48F9-B812-6FDDFDCC1F06}</a:tableStyleId>
              </a:tblPr>
              <a:tblGrid>
                <a:gridCol w="490284"/>
                <a:gridCol w="6761416"/>
              </a:tblGrid>
              <a:tr h="117577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2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Развернуть:</a:t>
                      </a:r>
                      <a:r>
                        <a:rPr lang="ru" sz="12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" sz="12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</a:p>
                    <a:p>
                      <a:pPr marL="28575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 house </a:t>
                      </a:r>
                      <a:r>
                        <a:rPr lang="en-US" sz="12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(</a:t>
                      </a:r>
                      <a:r>
                        <a:rPr lang="en-US" sz="12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clickhouseNadi</a:t>
                      </a:r>
                      <a:r>
                        <a:rPr lang="en-US" sz="12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) </a:t>
                      </a:r>
                      <a:r>
                        <a:rPr lang="ru-RU" sz="12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 облачном хранении </a:t>
                      </a:r>
                      <a:r>
                        <a:rPr lang="en-US" sz="12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yandex</a:t>
                      </a:r>
                      <a:r>
                        <a:rPr lang="en-US" sz="12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2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 5 серверов (3 </a:t>
                      </a:r>
                      <a:r>
                        <a:rPr lang="en-US" sz="12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ZooKeeper</a:t>
                      </a:r>
                      <a:r>
                        <a:rPr lang="ru-RU" sz="12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+ 2 мастер </a:t>
                      </a:r>
                      <a:r>
                        <a:rPr lang="ru-RU" sz="12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инстенса</a:t>
                      </a:r>
                      <a:r>
                        <a:rPr lang="ru-RU" sz="12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ClickHouse</a:t>
                      </a:r>
                      <a:r>
                        <a:rPr lang="ru-RU" sz="12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r>
                        <a:rPr lang="en-US" sz="12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:</a:t>
                      </a:r>
                    </a:p>
                    <a:p>
                      <a:pPr marL="285750" lvl="0" indent="-28575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2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Хост: </a:t>
                      </a:r>
                      <a:r>
                        <a:rPr lang="en-US" sz="12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vCPU: 2 </a:t>
                      </a:r>
                      <a:r>
                        <a:rPr lang="ru-RU" sz="12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ядра, доля </a:t>
                      </a:r>
                      <a:r>
                        <a:rPr lang="en-US" sz="12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vCPU 100%, </a:t>
                      </a:r>
                      <a:r>
                        <a:rPr lang="ru-RU" sz="12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память 8ГБ</a:t>
                      </a:r>
                    </a:p>
                    <a:p>
                      <a:pPr marL="28575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Cassandra</a:t>
                      </a:r>
                      <a:r>
                        <a:rPr lang="en-US" sz="12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2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 </a:t>
                      </a:r>
                      <a:r>
                        <a:rPr lang="en-US" sz="12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docker</a:t>
                      </a:r>
                      <a:r>
                        <a:rPr lang="en-US" sz="12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43540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2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" sz="12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Загрузить</a:t>
                      </a:r>
                      <a:r>
                        <a:rPr lang="ru" sz="12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данные в обе БД 3-мя итерациями:</a:t>
                      </a:r>
                    </a:p>
                    <a:p>
                      <a:pPr marL="28575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ru-RU" sz="12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тыс. строк</a:t>
                      </a:r>
                    </a:p>
                    <a:p>
                      <a:pPr marL="28575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2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10тыс. строк</a:t>
                      </a:r>
                      <a:r>
                        <a:rPr lang="ru-RU" sz="12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</a:p>
                    <a:p>
                      <a:pPr marL="28575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2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r>
                        <a:rPr lang="en-US" sz="12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00</a:t>
                      </a:r>
                      <a:r>
                        <a:rPr lang="ru-RU" sz="12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тыс.строк</a:t>
                      </a:r>
                      <a:endParaRPr lang="ru-RU" sz="1200" baseline="0" dirty="0" smtClean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ru-RU" sz="12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Зафиксировать время загрузки.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24809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2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2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Выполнить по 3 одинаковых запроса</a:t>
                      </a:r>
                      <a:r>
                        <a:rPr lang="ru-RU" sz="12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в каждую из БД</a:t>
                      </a:r>
                    </a:p>
                    <a:p>
                      <a:pPr marL="28575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2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Удаление данных</a:t>
                      </a:r>
                    </a:p>
                    <a:p>
                      <a:pPr marL="28575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2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Подсчет</a:t>
                      </a:r>
                      <a:r>
                        <a:rPr lang="ru-RU" sz="12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записей</a:t>
                      </a:r>
                    </a:p>
                    <a:p>
                      <a:pPr marL="28575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2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Математическую операцию над данными таблицы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ru-RU" sz="12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Зафиксировать </a:t>
                      </a:r>
                      <a:r>
                        <a:rPr lang="ru-RU" sz="12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зафиксировать</a:t>
                      </a:r>
                      <a:r>
                        <a:rPr lang="ru-RU" sz="12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время выполнения запросов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88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2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Сравнить результаты, полученные в п.2 и п.3 в</a:t>
                      </a:r>
                      <a:r>
                        <a:rPr lang="ru" sz="12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рамках 2 –х сравниваемых БД.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76" name="Google Shape;176;p35"/>
          <p:cNvSpPr/>
          <p:nvPr/>
        </p:nvSpPr>
        <p:spPr>
          <a:xfrm>
            <a:off x="5339350" y="378000"/>
            <a:ext cx="3423000" cy="10920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3F3F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было в начале, что знали до курса, сколько времени заняло выполнение проекта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технологии</a:t>
            </a:r>
            <a:endParaRPr/>
          </a:p>
        </p:txBody>
      </p:sp>
      <p:graphicFrame>
        <p:nvGraphicFramePr>
          <p:cNvPr id="182" name="Google Shape;182;p36"/>
          <p:cNvGraphicFramePr/>
          <p:nvPr>
            <p:extLst>
              <p:ext uri="{D42A27DB-BD31-4B8C-83A1-F6EECF244321}">
                <p14:modId xmlns:p14="http://schemas.microsoft.com/office/powerpoint/2010/main" val="260600038"/>
              </p:ext>
            </p:extLst>
          </p:nvPr>
        </p:nvGraphicFramePr>
        <p:xfrm>
          <a:off x="952500" y="2058925"/>
          <a:ext cx="7239000" cy="3649618"/>
        </p:xfrm>
        <a:graphic>
          <a:graphicData uri="http://schemas.openxmlformats.org/drawingml/2006/table">
            <a:tbl>
              <a:tblPr>
                <a:noFill/>
                <a:tableStyleId>{FA3655A8-9E0E-48F9-B812-6FDDFDCC1F06}</a:tableStyleId>
              </a:tblPr>
              <a:tblGrid>
                <a:gridCol w="489425"/>
                <a:gridCol w="6749575"/>
              </a:tblGrid>
              <a:tr h="7177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Яндекс </a:t>
                      </a:r>
                      <a:r>
                        <a:rPr lang="en-US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cloud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177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 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Docker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177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ru" sz="17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7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DBiver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177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7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ru" sz="17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7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Cassanda</a:t>
                      </a:r>
                      <a:r>
                        <a:rPr lang="en-US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РСУБД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177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r>
                        <a:rPr lang="ru" sz="17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7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ClickHouse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РСУБД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8544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Схемы </a:t>
            </a:r>
            <a:r>
              <a:rPr lang="ru" dirty="0" smtClean="0"/>
              <a:t>разворачиваемых кластеров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 smtClean="0"/>
              <a:t>1. Схема </a:t>
            </a:r>
            <a:r>
              <a:rPr lang="en-US" sz="1200" dirty="0" err="1" smtClean="0"/>
              <a:t>clickHouse</a:t>
            </a:r>
            <a:r>
              <a:rPr lang="en-US" sz="1200" dirty="0" smtClean="0"/>
              <a:t> *                                                           2.</a:t>
            </a:r>
            <a:r>
              <a:rPr lang="ru-RU" sz="1200" dirty="0" smtClean="0"/>
              <a:t>Схема </a:t>
            </a:r>
            <a:r>
              <a:rPr lang="en-US" sz="1200" dirty="0" smtClean="0"/>
              <a:t>Cassandra</a:t>
            </a:r>
            <a:r>
              <a:rPr lang="ru-RU" sz="1200" dirty="0" smtClean="0"/>
              <a:t/>
            </a:r>
            <a:br>
              <a:rPr lang="ru-RU" sz="1200" dirty="0" smtClean="0"/>
            </a:br>
            <a:r>
              <a:rPr lang="en-US" sz="1200" dirty="0" smtClean="0"/>
              <a:t> </a:t>
            </a:r>
            <a:endParaRPr sz="1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50" y="1946275"/>
            <a:ext cx="3570388" cy="24479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550" y="5187950"/>
            <a:ext cx="5010150" cy="11049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00550" y="4880173"/>
            <a:ext cx="50101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Примечание: схема данных, взятая для экспериментов:</a:t>
            </a:r>
            <a:endParaRPr lang="ru-RU" dirty="0"/>
          </a:p>
        </p:txBody>
      </p:sp>
      <p:sp>
        <p:nvSpPr>
          <p:cNvPr id="9" name="Google Shape;195;p38"/>
          <p:cNvSpPr txBox="1">
            <a:spLocks/>
          </p:cNvSpPr>
          <p:nvPr/>
        </p:nvSpPr>
        <p:spPr>
          <a:xfrm>
            <a:off x="4533900" y="1864036"/>
            <a:ext cx="3517938" cy="854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"/>
              <a:buNone/>
              <a:defRPr sz="3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SzPts val="1100"/>
              <a:buFont typeface="Arial"/>
              <a:buNone/>
            </a:pPr>
            <a:r>
              <a:rPr lang="ru-RU" sz="1200" dirty="0" smtClean="0"/>
              <a:t>2 </a:t>
            </a:r>
            <a:r>
              <a:rPr lang="ru-RU" sz="1200" dirty="0" err="1" smtClean="0"/>
              <a:t>ноды</a:t>
            </a:r>
            <a:r>
              <a:rPr lang="ru-RU" sz="1200" dirty="0" smtClean="0"/>
              <a:t/>
            </a:r>
            <a:br>
              <a:rPr lang="ru-RU" sz="1200" dirty="0" smtClean="0"/>
            </a:br>
            <a:r>
              <a:rPr lang="ru-RU" sz="1200" dirty="0" smtClean="0"/>
              <a:t> </a:t>
            </a:r>
            <a:endParaRPr lang="ru-RU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Таблица с результатами операций записи</a:t>
            </a:r>
            <a:endParaRPr dirty="0"/>
          </a:p>
        </p:txBody>
      </p:sp>
      <p:pic>
        <p:nvPicPr>
          <p:cNvPr id="190" name="Google Shape;190;p37"/>
          <p:cNvPicPr preferRelativeResize="0"/>
          <p:nvPr/>
        </p:nvPicPr>
        <p:blipFill rotWithShape="1">
          <a:blip r:embed="rId3">
            <a:alphaModFix/>
          </a:blip>
          <a:srcRect l="30645" t="28552" r="28521" b="10490"/>
          <a:stretch/>
        </p:blipFill>
        <p:spPr>
          <a:xfrm>
            <a:off x="4295225" y="1610250"/>
            <a:ext cx="931250" cy="10440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20426"/>
              </p:ext>
            </p:extLst>
          </p:nvPr>
        </p:nvGraphicFramePr>
        <p:xfrm>
          <a:off x="609600" y="2794000"/>
          <a:ext cx="7950201" cy="2612730"/>
        </p:xfrm>
        <a:graphic>
          <a:graphicData uri="http://schemas.openxmlformats.org/drawingml/2006/table">
            <a:tbl>
              <a:tblPr firstRow="1" bandRow="1">
                <a:tableStyleId>{FA3655A8-9E0E-48F9-B812-6FDDFDCC1F06}</a:tableStyleId>
              </a:tblPr>
              <a:tblGrid>
                <a:gridCol w="2650067"/>
                <a:gridCol w="2650067"/>
                <a:gridCol w="2650067"/>
              </a:tblGrid>
              <a:tr h="655173">
                <a:tc>
                  <a:txBody>
                    <a:bodyPr/>
                    <a:lstStyle/>
                    <a:p>
                      <a:r>
                        <a:rPr lang="ru-RU" dirty="0" smtClean="0"/>
                        <a:t>Кол-во</a:t>
                      </a:r>
                      <a:r>
                        <a:rPr lang="ru-RU" baseline="0" dirty="0" smtClean="0"/>
                        <a:t> вставляемых записей за итерацию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Время записи в </a:t>
                      </a:r>
                    </a:p>
                    <a:p>
                      <a:r>
                        <a:rPr lang="en-US" dirty="0" err="1" smtClean="0"/>
                        <a:t>ClickHouse+zookeeper</a:t>
                      </a:r>
                      <a:r>
                        <a:rPr lang="en-US" dirty="0" smtClean="0"/>
                        <a:t> (c </a:t>
                      </a:r>
                      <a:r>
                        <a:rPr lang="ru-RU" dirty="0" err="1" smtClean="0"/>
                        <a:t>коммитом</a:t>
                      </a:r>
                      <a:r>
                        <a:rPr lang="ru-RU" baseline="0" dirty="0" smtClean="0"/>
                        <a:t> изменений на 1000строк) </a:t>
                      </a:r>
                      <a:r>
                        <a:rPr lang="ru-RU" baseline="0" dirty="0" err="1" smtClean="0"/>
                        <a:t>мс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Время записи</a:t>
                      </a:r>
                    </a:p>
                    <a:p>
                      <a:r>
                        <a:rPr lang="en-US" dirty="0" smtClean="0"/>
                        <a:t>Cassandra sec</a:t>
                      </a:r>
                      <a:endParaRPr lang="ru-RU" dirty="0"/>
                    </a:p>
                  </a:txBody>
                  <a:tcPr/>
                </a:tc>
              </a:tr>
              <a:tr h="50038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3 </a:t>
                      </a:r>
                      <a:r>
                        <a:rPr lang="ru-RU" dirty="0" smtClean="0"/>
                        <a:t>строки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ru-RU" dirty="0"/>
                    </a:p>
                  </a:txBody>
                  <a:tcPr/>
                </a:tc>
              </a:tr>
              <a:tr h="32524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ru-RU" dirty="0" smtClean="0"/>
                        <a:t>2</a:t>
                      </a:r>
                      <a:r>
                        <a:rPr lang="en-US" dirty="0" smtClean="0"/>
                        <a:t>000 </a:t>
                      </a:r>
                      <a:r>
                        <a:rPr lang="ru-RU" dirty="0" smtClean="0"/>
                        <a:t>строк</a:t>
                      </a:r>
                      <a:r>
                        <a:rPr lang="ru-RU" baseline="0" dirty="0" smtClean="0"/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261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</a:t>
                      </a:r>
                      <a:endParaRPr lang="ru-RU" dirty="0"/>
                    </a:p>
                  </a:txBody>
                  <a:tcPr/>
                </a:tc>
              </a:tr>
              <a:tr h="400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ru-RU" sz="14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10тыс. строк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1952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r>
                        <a:rPr lang="ru-RU" dirty="0" smtClean="0"/>
                        <a:t>000</a:t>
                      </a:r>
                      <a:endParaRPr lang="ru-RU" dirty="0"/>
                    </a:p>
                  </a:txBody>
                  <a:tcPr/>
                </a:tc>
              </a:tr>
              <a:tr h="430566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1000</a:t>
                      </a:r>
                      <a:r>
                        <a:rPr lang="en-US" sz="14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00 </a:t>
                      </a:r>
                      <a:r>
                        <a:rPr lang="ru-RU" sz="14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строк</a:t>
                      </a:r>
                      <a:r>
                        <a:rPr lang="ru-RU" sz="14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20022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51000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1859</TotalTime>
  <Words>504</Words>
  <Application>Microsoft Office PowerPoint</Application>
  <PresentationFormat>Экран (4:3)</PresentationFormat>
  <Paragraphs>105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Courier New</vt:lpstr>
      <vt:lpstr>Roboto</vt:lpstr>
      <vt:lpstr>Светлая тема</vt:lpstr>
      <vt:lpstr>noSQL 2024 </vt:lpstr>
      <vt:lpstr>Меня хорошо видно &amp; слышно?</vt:lpstr>
      <vt:lpstr>Защита проекта Тема: Сравнение колоночных баз данных в части скорости обработки запросов: Cassandra vs Clickhouse </vt:lpstr>
      <vt:lpstr>План защиты</vt:lpstr>
      <vt:lpstr>Цели проекта</vt:lpstr>
      <vt:lpstr>Что планировалось</vt:lpstr>
      <vt:lpstr>Используемые технологии</vt:lpstr>
      <vt:lpstr>Схемы разворачиваемых кластеров  1. Схема clickHouse *                                                           2.Схема Cassandra  </vt:lpstr>
      <vt:lpstr>Таблица с результатами операций записи</vt:lpstr>
      <vt:lpstr>Таблица с результатами операций чтения </vt:lpstr>
      <vt:lpstr>Выводы и планы по развитию</vt:lpstr>
      <vt:lpstr>Спасибо за внимание!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курса</dc:title>
  <dc:creator>Надежда</dc:creator>
  <cp:lastModifiedBy>Надежда</cp:lastModifiedBy>
  <cp:revision>37</cp:revision>
  <dcterms:modified xsi:type="dcterms:W3CDTF">2024-10-02T19:48:20Z</dcterms:modified>
</cp:coreProperties>
</file>