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66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3655A8-9E0E-48F9-B812-6FDDFDCC1F06}">
  <a:tblStyle styleId="{FA3655A8-9E0E-48F9-B812-6FDDFDCC1F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918" y="108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786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220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9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534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85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77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408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518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711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d46ed6b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d46ed6b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31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810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6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1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dirty="0" err="1" smtClean="0"/>
              <a:t>noSQL</a:t>
            </a:r>
            <a:r>
              <a:rPr lang="en-US" sz="5600" dirty="0" smtClean="0"/>
              <a:t> 2024</a:t>
            </a:r>
            <a:endParaRPr sz="5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8650" y="466175"/>
            <a:ext cx="7935300" cy="1122300"/>
          </a:xfrm>
        </p:spPr>
        <p:txBody>
          <a:bodyPr/>
          <a:lstStyle/>
          <a:p>
            <a:pPr algn="ctr"/>
            <a:r>
              <a:rPr lang="ru" dirty="0"/>
              <a:t>Таблица с результатами операций </a:t>
            </a:r>
            <a:r>
              <a:rPr lang="ru" dirty="0" smtClean="0"/>
              <a:t>чтения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281784"/>
              </p:ext>
            </p:extLst>
          </p:nvPr>
        </p:nvGraphicFramePr>
        <p:xfrm>
          <a:off x="523749" y="2003425"/>
          <a:ext cx="7950201" cy="3434767"/>
        </p:xfrm>
        <a:graphic>
          <a:graphicData uri="http://schemas.openxmlformats.org/drawingml/2006/table">
            <a:tbl>
              <a:tblPr firstRow="1" bandRow="1">
                <a:tableStyleId>{FA3655A8-9E0E-48F9-B812-6FDDFDCC1F06}</a:tableStyleId>
              </a:tblPr>
              <a:tblGrid>
                <a:gridCol w="1559051"/>
                <a:gridCol w="2832100"/>
                <a:gridCol w="3559050"/>
              </a:tblGrid>
              <a:tr h="701675">
                <a:tc>
                  <a:txBody>
                    <a:bodyPr/>
                    <a:lstStyle/>
                    <a:p>
                      <a:r>
                        <a:rPr lang="ru-RU" dirty="0" smtClean="0"/>
                        <a:t>Запросы на</a:t>
                      </a:r>
                      <a:r>
                        <a:rPr lang="ru-RU" baseline="0" dirty="0" smtClean="0"/>
                        <a:t> чтения из БД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чтения</a:t>
                      </a:r>
                    </a:p>
                    <a:p>
                      <a:r>
                        <a:rPr lang="en-US" dirty="0" err="1" smtClean="0"/>
                        <a:t>ClickHouse+zookeeper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чтения</a:t>
                      </a:r>
                    </a:p>
                    <a:p>
                      <a:r>
                        <a:rPr lang="en-US" dirty="0" smtClean="0"/>
                        <a:t>Cassandra</a:t>
                      </a:r>
                      <a:endParaRPr lang="ru-RU" dirty="0"/>
                    </a:p>
                  </a:txBody>
                  <a:tcPr/>
                </a:tc>
              </a:tr>
              <a:tr h="68074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 Подсчет записей </a:t>
                      </a:r>
                      <a:r>
                        <a:rPr lang="ru-RU" sz="14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10000</a:t>
                      </a:r>
                      <a:r>
                        <a:rPr lang="en-US" sz="14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0,009 s</a:t>
                      </a:r>
                      <a:endParaRPr lang="ru-RU" dirty="0"/>
                    </a:p>
                  </a:txBody>
                  <a:tcPr/>
                </a:tc>
              </a:tr>
              <a:tr h="680746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-US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en-US" sz="14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4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Удаление 100000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0.117 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0,00</a:t>
                      </a:r>
                      <a:r>
                        <a:rPr lang="ru-RU" dirty="0" smtClean="0"/>
                        <a:t>0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s</a:t>
                      </a:r>
                      <a:endParaRPr lang="ru-RU" dirty="0"/>
                    </a:p>
                  </a:txBody>
                  <a:tcPr/>
                </a:tc>
              </a:tr>
              <a:tr h="680746">
                <a:tc>
                  <a:txBody>
                    <a:bodyPr/>
                    <a:lstStyle/>
                    <a:p>
                      <a:r>
                        <a:rPr lang="ru-RU" sz="14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 Суммирование всех идентификаторов пользователей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0.008</a:t>
                      </a:r>
                      <a:r>
                        <a:rPr lang="en-US" baseline="0" dirty="0" smtClean="0"/>
                        <a:t> (sum=</a:t>
                      </a:r>
                      <a:r>
                        <a:rPr lang="ru-RU" dirty="0" smtClean="0"/>
                        <a:t>50050000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0,018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s (sum=</a:t>
                      </a:r>
                      <a:r>
                        <a:rPr lang="ru-RU" dirty="0" smtClean="0"/>
                        <a:t>50050000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2" name="Google Shape;202;p39"/>
          <p:cNvGraphicFramePr/>
          <p:nvPr>
            <p:extLst>
              <p:ext uri="{D42A27DB-BD31-4B8C-83A1-F6EECF244321}">
                <p14:modId xmlns:p14="http://schemas.microsoft.com/office/powerpoint/2010/main" val="1039437400"/>
              </p:ext>
            </p:extLst>
          </p:nvPr>
        </p:nvGraphicFramePr>
        <p:xfrm>
          <a:off x="500550" y="1423925"/>
          <a:ext cx="7962901" cy="4851916"/>
        </p:xfrm>
        <a:graphic>
          <a:graphicData uri="http://schemas.openxmlformats.org/drawingml/2006/table">
            <a:tbl>
              <a:tblPr>
                <a:noFill/>
                <a:tableStyleId>{FA3655A8-9E0E-48F9-B812-6FDDFDCC1F06}</a:tableStyleId>
              </a:tblPr>
              <a:tblGrid>
                <a:gridCol w="538368"/>
                <a:gridCol w="7424533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Вывод по запис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Вставка/запись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в колоночной БД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превосходит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Cassandra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выполняется очень быстро на больших объемах данных.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Вывод по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чтению: Разница в чтении данных обоих 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существенно отличается на проводимых примерах. Д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ля получения более точных результатов требуется произвести дополнительные запросы.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Собственные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kills: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планах для укоренения полученных навыков выполнить разворачивание кластеров в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локальной машине, так как к настоящему моменту возникли некоторые проблемы, которые из-за нехватки времени не успела победить.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Глобальное использование полученных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kills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планирую применять в работе полученные на курсе знания, в части выбора той или иной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 проектировании решения, реализующего новый проект. 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/>
              <a:t>Меня хорошо видно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&amp; слышно?</a:t>
            </a:r>
            <a:endParaRPr sz="500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238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Защита проекта</a:t>
            </a:r>
            <a:endParaRPr sz="2800" dirty="0"/>
          </a:p>
          <a:p>
            <a:pPr>
              <a:buSzPts val="1100"/>
            </a:pPr>
            <a:r>
              <a:rPr lang="ru" sz="2800" dirty="0"/>
              <a:t>Тема: </a:t>
            </a:r>
            <a:r>
              <a:rPr lang="ru-RU" sz="2800" dirty="0"/>
              <a:t>Сравнение колоночных баз данных в части скорости обработки запросов: </a:t>
            </a:r>
            <a:r>
              <a:rPr lang="ru-RU" sz="2800" dirty="0" err="1"/>
              <a:t>Cassandra</a:t>
            </a:r>
            <a:r>
              <a:rPr lang="ru-RU" sz="2800" dirty="0"/>
              <a:t> </a:t>
            </a:r>
            <a:r>
              <a:rPr lang="ru-RU" sz="2800" dirty="0" err="1"/>
              <a:t>vs</a:t>
            </a:r>
            <a:r>
              <a:rPr lang="ru-RU" sz="2800" dirty="0"/>
              <a:t> </a:t>
            </a:r>
            <a:r>
              <a:rPr lang="ru-RU" sz="2800" dirty="0" err="1" smtClean="0"/>
              <a:t>Clickhouse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1"/>
                </a:solidFill>
              </a:rPr>
              <a:t>Суханова Надежда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ГКУ ИАЦ в сфере здравоохранения, Ведущий аналитик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69" y="4049789"/>
            <a:ext cx="1400345" cy="18992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>
            <p:extLst>
              <p:ext uri="{D42A27DB-BD31-4B8C-83A1-F6EECF244321}">
                <p14:modId xmlns:p14="http://schemas.microsoft.com/office/powerpoint/2010/main" val="1341808524"/>
              </p:ext>
            </p:extLst>
          </p:nvPr>
        </p:nvGraphicFramePr>
        <p:xfrm>
          <a:off x="952500" y="2058925"/>
          <a:ext cx="7239000" cy="2583472"/>
        </p:xfrm>
        <a:graphic>
          <a:graphicData uri="http://schemas.openxmlformats.org/drawingml/2006/table">
            <a:tbl>
              <a:tblPr>
                <a:noFill/>
                <a:tableStyleId>{FA3655A8-9E0E-48F9-B812-6FDDFDCC1F06}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2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кластерном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исполнении: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Cassandra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Заполнить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БД большим объемом данных в несколько итераций. Выполнить запросы к БД.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основе выполненных активностей сделать выводы о быстродействии сравниваемых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5" name="Google Shape;175;p35"/>
          <p:cNvGraphicFramePr/>
          <p:nvPr>
            <p:extLst>
              <p:ext uri="{D42A27DB-BD31-4B8C-83A1-F6EECF244321}">
                <p14:modId xmlns:p14="http://schemas.microsoft.com/office/powerpoint/2010/main" val="1530746360"/>
              </p:ext>
            </p:extLst>
          </p:nvPr>
        </p:nvGraphicFramePr>
        <p:xfrm>
          <a:off x="952500" y="2058925"/>
          <a:ext cx="7251700" cy="4314797"/>
        </p:xfrm>
        <a:graphic>
          <a:graphicData uri="http://schemas.openxmlformats.org/drawingml/2006/table">
            <a:tbl>
              <a:tblPr>
                <a:noFill/>
                <a:tableStyleId>{FA3655A8-9E0E-48F9-B812-6FDDFDCC1F06}</a:tableStyleId>
              </a:tblPr>
              <a:tblGrid>
                <a:gridCol w="490284"/>
                <a:gridCol w="6761416"/>
              </a:tblGrid>
              <a:tr h="11757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2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Развернуть:</a:t>
                      </a:r>
                      <a:r>
                        <a:rPr lang="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 house 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2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clickhouseNadi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 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облачном хранении </a:t>
                      </a:r>
                      <a:r>
                        <a:rPr lang="en-US" sz="12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yandex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5 серверов (3 </a:t>
                      </a:r>
                      <a:r>
                        <a:rPr lang="en-US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ZooKeeper</a:t>
                      </a:r>
                      <a:r>
                        <a:rPr lang="ru-RU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+ 2 мастер </a:t>
                      </a:r>
                      <a:r>
                        <a:rPr lang="ru-RU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инстенса</a:t>
                      </a:r>
                      <a:r>
                        <a:rPr lang="ru-RU" sz="12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ClickHouse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</a:p>
                    <a:p>
                      <a:pPr marL="285750" lvl="0" indent="-28575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Хост: 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vCPU: 2 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ядра, доля 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vCPU 100%, 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память 8ГБ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Cassandra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</a:t>
                      </a:r>
                      <a:r>
                        <a:rPr lang="en-US" sz="12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354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2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Загрузить</a:t>
                      </a:r>
                      <a:r>
                        <a:rPr lang="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данные в обе БД 3-мя итерациями: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тыс. строк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10тыс. строк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00</a:t>
                      </a:r>
                      <a:r>
                        <a:rPr lang="ru-RU" sz="12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тыс.строк</a:t>
                      </a:r>
                      <a:endParaRPr lang="ru-RU" sz="12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Зафиксировать время загрузки.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80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2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Выполнить по 3 одинаковых запроса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каждую из БД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Удаление данных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Подсчет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записей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Математическую операцию над данными таблицы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Зафиксировать </a:t>
                      </a:r>
                      <a:r>
                        <a:rPr lang="ru-RU" sz="12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зафиксировать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время выполнения запросов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8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2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Сравнить результаты, полученные в п.2 и п.3 в</a:t>
                      </a:r>
                      <a:r>
                        <a:rPr lang="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рамках 2 –х сравниваемых БД.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/>
          <p:cNvGraphicFramePr/>
          <p:nvPr>
            <p:extLst>
              <p:ext uri="{D42A27DB-BD31-4B8C-83A1-F6EECF244321}">
                <p14:modId xmlns:p14="http://schemas.microsoft.com/office/powerpoint/2010/main" val="1267762306"/>
              </p:ext>
            </p:extLst>
          </p:nvPr>
        </p:nvGraphicFramePr>
        <p:xfrm>
          <a:off x="952500" y="2058925"/>
          <a:ext cx="7239000" cy="3624282"/>
        </p:xfrm>
        <a:graphic>
          <a:graphicData uri="http://schemas.openxmlformats.org/drawingml/2006/table">
            <a:tbl>
              <a:tblPr>
                <a:noFill/>
                <a:tableStyleId>{FA3655A8-9E0E-48F9-B812-6FDDFDCC1F06}</a:tableStyleId>
              </a:tblPr>
              <a:tblGrid>
                <a:gridCol w="489425"/>
                <a:gridCol w="6749575"/>
              </a:tblGrid>
              <a:tr h="717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Яндекс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7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 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7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DBiver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7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Cassanda</a:t>
                      </a:r>
                      <a:endParaRPr lang="ru-RU" sz="17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7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854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Схемы </a:t>
            </a:r>
            <a:r>
              <a:rPr lang="ru" dirty="0" smtClean="0"/>
              <a:t>разворачиваемых кластеров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/>
              <a:t>1. Схема </a:t>
            </a:r>
            <a:r>
              <a:rPr lang="en-US" sz="1200" dirty="0" err="1" smtClean="0"/>
              <a:t>clickHouse</a:t>
            </a:r>
            <a:r>
              <a:rPr lang="en-US" sz="1200" dirty="0" smtClean="0"/>
              <a:t> *                                                           2.</a:t>
            </a:r>
            <a:r>
              <a:rPr lang="ru-RU" sz="1200" dirty="0" smtClean="0"/>
              <a:t>Схема </a:t>
            </a:r>
            <a:r>
              <a:rPr lang="en-US" sz="1200" dirty="0" smtClean="0"/>
              <a:t>Cassandra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en-US" sz="1200" dirty="0" smtClean="0"/>
              <a:t> </a:t>
            </a:r>
            <a:endParaRPr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946275"/>
            <a:ext cx="3570388" cy="24479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50" y="5187950"/>
            <a:ext cx="5010150" cy="11049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00550" y="4880173"/>
            <a:ext cx="5010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Примечание: схема данных, взятая для экспериментов:</a:t>
            </a:r>
            <a:endParaRPr lang="ru-RU" dirty="0"/>
          </a:p>
        </p:txBody>
      </p:sp>
      <p:sp>
        <p:nvSpPr>
          <p:cNvPr id="9" name="Google Shape;195;p38"/>
          <p:cNvSpPr txBox="1">
            <a:spLocks/>
          </p:cNvSpPr>
          <p:nvPr/>
        </p:nvSpPr>
        <p:spPr>
          <a:xfrm>
            <a:off x="4533900" y="1864036"/>
            <a:ext cx="3517938" cy="85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ru-RU" sz="1200" dirty="0" smtClean="0"/>
              <a:t>2 </a:t>
            </a:r>
            <a:r>
              <a:rPr lang="ru-RU" sz="1200" dirty="0" err="1" smtClean="0"/>
              <a:t>ноды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> </a:t>
            </a:r>
            <a:endParaRPr lang="ru-RU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Таблица с результатами операций записи</a:t>
            </a:r>
            <a:endParaRPr dirty="0"/>
          </a:p>
        </p:txBody>
      </p:sp>
      <p:pic>
        <p:nvPicPr>
          <p:cNvPr id="190" name="Google Shape;190;p37"/>
          <p:cNvPicPr preferRelativeResize="0"/>
          <p:nvPr/>
        </p:nvPicPr>
        <p:blipFill rotWithShape="1">
          <a:blip r:embed="rId3">
            <a:alphaModFix/>
          </a:blip>
          <a:srcRect l="30645" t="28552" r="28521" b="10490"/>
          <a:stretch/>
        </p:blipFill>
        <p:spPr>
          <a:xfrm>
            <a:off x="4295225" y="1610250"/>
            <a:ext cx="931250" cy="1044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0426"/>
              </p:ext>
            </p:extLst>
          </p:nvPr>
        </p:nvGraphicFramePr>
        <p:xfrm>
          <a:off x="609600" y="2794000"/>
          <a:ext cx="7950201" cy="2612730"/>
        </p:xfrm>
        <a:graphic>
          <a:graphicData uri="http://schemas.openxmlformats.org/drawingml/2006/table">
            <a:tbl>
              <a:tblPr firstRow="1" bandRow="1">
                <a:tableStyleId>{FA3655A8-9E0E-48F9-B812-6FDDFDCC1F06}</a:tableStyleId>
              </a:tblPr>
              <a:tblGrid>
                <a:gridCol w="2650067"/>
                <a:gridCol w="2650067"/>
                <a:gridCol w="2650067"/>
              </a:tblGrid>
              <a:tr h="655173">
                <a:tc>
                  <a:txBody>
                    <a:bodyPr/>
                    <a:lstStyle/>
                    <a:p>
                      <a:r>
                        <a:rPr lang="ru-RU" dirty="0" smtClean="0"/>
                        <a:t>Кол-во</a:t>
                      </a:r>
                      <a:r>
                        <a:rPr lang="ru-RU" baseline="0" dirty="0" smtClean="0"/>
                        <a:t> вставляемых записей за итерацию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записи в </a:t>
                      </a:r>
                    </a:p>
                    <a:p>
                      <a:r>
                        <a:rPr lang="en-US" dirty="0" err="1" smtClean="0"/>
                        <a:t>ClickHouse+zookeeper</a:t>
                      </a:r>
                      <a:r>
                        <a:rPr lang="en-US" dirty="0" smtClean="0"/>
                        <a:t> (c </a:t>
                      </a:r>
                      <a:r>
                        <a:rPr lang="ru-RU" dirty="0" err="1" smtClean="0"/>
                        <a:t>коммитом</a:t>
                      </a:r>
                      <a:r>
                        <a:rPr lang="ru-RU" baseline="0" dirty="0" smtClean="0"/>
                        <a:t> изменений на 1000строк)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записи</a:t>
                      </a:r>
                    </a:p>
                    <a:p>
                      <a:r>
                        <a:rPr lang="en-US" dirty="0" smtClean="0"/>
                        <a:t>Cassandra sec</a:t>
                      </a:r>
                      <a:endParaRPr lang="ru-RU" dirty="0"/>
                    </a:p>
                  </a:txBody>
                  <a:tcPr/>
                </a:tc>
              </a:tr>
              <a:tr h="50038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3 </a:t>
                      </a:r>
                      <a:r>
                        <a:rPr lang="ru-RU" dirty="0" smtClean="0"/>
                        <a:t>строки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ru-RU" dirty="0"/>
                    </a:p>
                  </a:txBody>
                  <a:tcPr/>
                </a:tc>
              </a:tr>
              <a:tr h="32524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000 </a:t>
                      </a:r>
                      <a:r>
                        <a:rPr lang="ru-RU" dirty="0" smtClean="0"/>
                        <a:t>строк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ru-RU" dirty="0"/>
                    </a:p>
                  </a:txBody>
                  <a:tcPr/>
                </a:tc>
              </a:tr>
              <a:tr h="400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10тыс. строк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1952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ru-RU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430566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</a:t>
                      </a:r>
                      <a:r>
                        <a:rPr lang="en-US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00 </a:t>
                      </a:r>
                      <a:r>
                        <a:rPr lang="ru-RU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строк</a:t>
                      </a:r>
                      <a:r>
                        <a:rPr lang="ru-RU" sz="14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51000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502</Words>
  <Application>Microsoft Office PowerPoint</Application>
  <PresentationFormat>Экран (4:3)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Roboto</vt:lpstr>
      <vt:lpstr>Светлая тема</vt:lpstr>
      <vt:lpstr>noSQL 2024 </vt:lpstr>
      <vt:lpstr>Меня хорошо видно &amp; слышно?</vt:lpstr>
      <vt:lpstr>Защита проекта Тема: Сравнение колоночных баз данных в части скорости обработки запросов: Cassandra vs Clickhouse </vt:lpstr>
      <vt:lpstr>План защиты</vt:lpstr>
      <vt:lpstr>Цели проекта</vt:lpstr>
      <vt:lpstr>Что планировалось</vt:lpstr>
      <vt:lpstr>Используемые технологии</vt:lpstr>
      <vt:lpstr>Схемы разворачиваемых кластеров  1. Схема clickHouse *                                                           2.Схема Cassandra  </vt:lpstr>
      <vt:lpstr>Таблица с результатами операций записи</vt:lpstr>
      <vt:lpstr>Таблица с результатами операций чтения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Надежда</dc:creator>
  <cp:lastModifiedBy>Надежда</cp:lastModifiedBy>
  <cp:revision>38</cp:revision>
  <dcterms:modified xsi:type="dcterms:W3CDTF">2024-10-03T06:15:39Z</dcterms:modified>
</cp:coreProperties>
</file>